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61" r:id="rId6"/>
    <p:sldId id="338" r:id="rId7"/>
    <p:sldId id="353" r:id="rId8"/>
    <p:sldId id="354" r:id="rId9"/>
    <p:sldId id="352" r:id="rId10"/>
    <p:sldId id="351" r:id="rId11"/>
    <p:sldId id="341" r:id="rId1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9EC6F1-040F-4E9C-B146-62A9E3CAA617}" v="1" dt="2025-05-22T15:51:35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4419" autoAdjust="0"/>
  </p:normalViewPr>
  <p:slideViewPr>
    <p:cSldViewPr snapToGrid="0">
      <p:cViewPr varScale="1">
        <p:scale>
          <a:sx n="120" d="100"/>
          <a:sy n="120" d="100"/>
        </p:scale>
        <p:origin x="1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y Rodriguez" userId="72a40e7d-8eab-406b-8523-d4f4784d720c" providerId="ADAL" clId="{5F9EC6F1-040F-4E9C-B146-62A9E3CAA617}"/>
    <pc:docChg chg="delSld modSld modNotesMaster">
      <pc:chgData name="Rudy Rodriguez" userId="72a40e7d-8eab-406b-8523-d4f4784d720c" providerId="ADAL" clId="{5F9EC6F1-040F-4E9C-B146-62A9E3CAA617}" dt="2025-05-22T15:52:13.505" v="11" actId="6549"/>
      <pc:docMkLst>
        <pc:docMk/>
      </pc:docMkLst>
      <pc:sldChg chg="modNotesTx">
        <pc:chgData name="Rudy Rodriguez" userId="72a40e7d-8eab-406b-8523-d4f4784d720c" providerId="ADAL" clId="{5F9EC6F1-040F-4E9C-B146-62A9E3CAA617}" dt="2025-05-22T15:50:02.180" v="0" actId="6549"/>
        <pc:sldMkLst>
          <pc:docMk/>
          <pc:sldMk cId="1564149460" sldId="256"/>
        </pc:sldMkLst>
      </pc:sldChg>
      <pc:sldChg chg="del">
        <pc:chgData name="Rudy Rodriguez" userId="72a40e7d-8eab-406b-8523-d4f4784d720c" providerId="ADAL" clId="{5F9EC6F1-040F-4E9C-B146-62A9E3CAA617}" dt="2025-05-22T15:50:12.637" v="2" actId="47"/>
        <pc:sldMkLst>
          <pc:docMk/>
          <pc:sldMk cId="346239740" sldId="260"/>
        </pc:sldMkLst>
      </pc:sldChg>
      <pc:sldChg chg="modNotesTx">
        <pc:chgData name="Rudy Rodriguez" userId="72a40e7d-8eab-406b-8523-d4f4784d720c" providerId="ADAL" clId="{5F9EC6F1-040F-4E9C-B146-62A9E3CAA617}" dt="2025-05-22T15:50:04.406" v="1" actId="6549"/>
        <pc:sldMkLst>
          <pc:docMk/>
          <pc:sldMk cId="3753775907" sldId="261"/>
        </pc:sldMkLst>
      </pc:sldChg>
      <pc:sldChg chg="del">
        <pc:chgData name="Rudy Rodriguez" userId="72a40e7d-8eab-406b-8523-d4f4784d720c" providerId="ADAL" clId="{5F9EC6F1-040F-4E9C-B146-62A9E3CAA617}" dt="2025-05-22T15:50:14.640" v="3" actId="47"/>
        <pc:sldMkLst>
          <pc:docMk/>
          <pc:sldMk cId="253458029" sldId="262"/>
        </pc:sldMkLst>
      </pc:sldChg>
      <pc:sldChg chg="modNotesTx">
        <pc:chgData name="Rudy Rodriguez" userId="72a40e7d-8eab-406b-8523-d4f4784d720c" providerId="ADAL" clId="{5F9EC6F1-040F-4E9C-B146-62A9E3CAA617}" dt="2025-05-22T15:52:04.310" v="7" actId="6549"/>
        <pc:sldMkLst>
          <pc:docMk/>
          <pc:sldMk cId="834775051" sldId="338"/>
        </pc:sldMkLst>
      </pc:sldChg>
      <pc:sldChg chg="modSp mod">
        <pc:chgData name="Rudy Rodriguez" userId="72a40e7d-8eab-406b-8523-d4f4784d720c" providerId="ADAL" clId="{5F9EC6F1-040F-4E9C-B146-62A9E3CAA617}" dt="2025-05-22T15:50:26.926" v="5" actId="207"/>
        <pc:sldMkLst>
          <pc:docMk/>
          <pc:sldMk cId="2222412165" sldId="341"/>
        </pc:sldMkLst>
        <pc:spChg chg="mod">
          <ac:chgData name="Rudy Rodriguez" userId="72a40e7d-8eab-406b-8523-d4f4784d720c" providerId="ADAL" clId="{5F9EC6F1-040F-4E9C-B146-62A9E3CAA617}" dt="2025-05-22T15:50:24.348" v="4" actId="207"/>
          <ac:spMkLst>
            <pc:docMk/>
            <pc:sldMk cId="2222412165" sldId="341"/>
            <ac:spMk id="2" creationId="{66877510-31BF-5B70-A622-6F4A84ED46DC}"/>
          </ac:spMkLst>
        </pc:spChg>
        <pc:spChg chg="mod">
          <ac:chgData name="Rudy Rodriguez" userId="72a40e7d-8eab-406b-8523-d4f4784d720c" providerId="ADAL" clId="{5F9EC6F1-040F-4E9C-B146-62A9E3CAA617}" dt="2025-05-22T15:50:26.926" v="5" actId="207"/>
          <ac:spMkLst>
            <pc:docMk/>
            <pc:sldMk cId="2222412165" sldId="341"/>
            <ac:spMk id="6" creationId="{BCE96997-4391-38EB-C1FD-DBAF92CE1ACC}"/>
          </ac:spMkLst>
        </pc:spChg>
      </pc:sldChg>
      <pc:sldChg chg="del">
        <pc:chgData name="Rudy Rodriguez" userId="72a40e7d-8eab-406b-8523-d4f4784d720c" providerId="ADAL" clId="{5F9EC6F1-040F-4E9C-B146-62A9E3CAA617}" dt="2025-05-22T15:50:12.637" v="2" actId="47"/>
        <pc:sldMkLst>
          <pc:docMk/>
          <pc:sldMk cId="1230733486" sldId="342"/>
        </pc:sldMkLst>
      </pc:sldChg>
      <pc:sldChg chg="del">
        <pc:chgData name="Rudy Rodriguez" userId="72a40e7d-8eab-406b-8523-d4f4784d720c" providerId="ADAL" clId="{5F9EC6F1-040F-4E9C-B146-62A9E3CAA617}" dt="2025-05-22T15:50:12.637" v="2" actId="47"/>
        <pc:sldMkLst>
          <pc:docMk/>
          <pc:sldMk cId="657206339" sldId="343"/>
        </pc:sldMkLst>
      </pc:sldChg>
      <pc:sldChg chg="del">
        <pc:chgData name="Rudy Rodriguez" userId="72a40e7d-8eab-406b-8523-d4f4784d720c" providerId="ADAL" clId="{5F9EC6F1-040F-4E9C-B146-62A9E3CAA617}" dt="2025-05-22T15:50:12.637" v="2" actId="47"/>
        <pc:sldMkLst>
          <pc:docMk/>
          <pc:sldMk cId="57491429" sldId="344"/>
        </pc:sldMkLst>
      </pc:sldChg>
      <pc:sldChg chg="del">
        <pc:chgData name="Rudy Rodriguez" userId="72a40e7d-8eab-406b-8523-d4f4784d720c" providerId="ADAL" clId="{5F9EC6F1-040F-4E9C-B146-62A9E3CAA617}" dt="2025-05-22T15:50:12.637" v="2" actId="47"/>
        <pc:sldMkLst>
          <pc:docMk/>
          <pc:sldMk cId="4249422886" sldId="346"/>
        </pc:sldMkLst>
      </pc:sldChg>
      <pc:sldChg chg="del">
        <pc:chgData name="Rudy Rodriguez" userId="72a40e7d-8eab-406b-8523-d4f4784d720c" providerId="ADAL" clId="{5F9EC6F1-040F-4E9C-B146-62A9E3CAA617}" dt="2025-05-22T15:50:12.637" v="2" actId="47"/>
        <pc:sldMkLst>
          <pc:docMk/>
          <pc:sldMk cId="1140090367" sldId="348"/>
        </pc:sldMkLst>
      </pc:sldChg>
      <pc:sldChg chg="del">
        <pc:chgData name="Rudy Rodriguez" userId="72a40e7d-8eab-406b-8523-d4f4784d720c" providerId="ADAL" clId="{5F9EC6F1-040F-4E9C-B146-62A9E3CAA617}" dt="2025-05-22T15:50:12.637" v="2" actId="47"/>
        <pc:sldMkLst>
          <pc:docMk/>
          <pc:sldMk cId="479835629" sldId="349"/>
        </pc:sldMkLst>
      </pc:sldChg>
      <pc:sldChg chg="modNotesTx">
        <pc:chgData name="Rudy Rodriguez" userId="72a40e7d-8eab-406b-8523-d4f4784d720c" providerId="ADAL" clId="{5F9EC6F1-040F-4E9C-B146-62A9E3CAA617}" dt="2025-05-22T15:52:13.505" v="11" actId="6549"/>
        <pc:sldMkLst>
          <pc:docMk/>
          <pc:sldMk cId="2927733803" sldId="351"/>
        </pc:sldMkLst>
      </pc:sldChg>
      <pc:sldChg chg="modNotesTx">
        <pc:chgData name="Rudy Rodriguez" userId="72a40e7d-8eab-406b-8523-d4f4784d720c" providerId="ADAL" clId="{5F9EC6F1-040F-4E9C-B146-62A9E3CAA617}" dt="2025-05-22T15:52:10.955" v="10" actId="6549"/>
        <pc:sldMkLst>
          <pc:docMk/>
          <pc:sldMk cId="3945894445" sldId="352"/>
        </pc:sldMkLst>
      </pc:sldChg>
      <pc:sldChg chg="modNotesTx">
        <pc:chgData name="Rudy Rodriguez" userId="72a40e7d-8eab-406b-8523-d4f4784d720c" providerId="ADAL" clId="{5F9EC6F1-040F-4E9C-B146-62A9E3CAA617}" dt="2025-05-22T15:52:06.360" v="8" actId="6549"/>
        <pc:sldMkLst>
          <pc:docMk/>
          <pc:sldMk cId="742840521" sldId="353"/>
        </pc:sldMkLst>
      </pc:sldChg>
      <pc:sldChg chg="modNotesTx">
        <pc:chgData name="Rudy Rodriguez" userId="72a40e7d-8eab-406b-8523-d4f4784d720c" providerId="ADAL" clId="{5F9EC6F1-040F-4E9C-B146-62A9E3CAA617}" dt="2025-05-22T15:52:08.409" v="9" actId="6549"/>
        <pc:sldMkLst>
          <pc:docMk/>
          <pc:sldMk cId="3449608481" sldId="354"/>
        </pc:sldMkLst>
      </pc:sldChg>
      <pc:sldChg chg="del">
        <pc:chgData name="Rudy Rodriguez" userId="72a40e7d-8eab-406b-8523-d4f4784d720c" providerId="ADAL" clId="{5F9EC6F1-040F-4E9C-B146-62A9E3CAA617}" dt="2025-05-22T15:50:12.637" v="2" actId="47"/>
        <pc:sldMkLst>
          <pc:docMk/>
          <pc:sldMk cId="3689305317" sldId="355"/>
        </pc:sldMkLst>
      </pc:sldChg>
      <pc:sldChg chg="del">
        <pc:chgData name="Rudy Rodriguez" userId="72a40e7d-8eab-406b-8523-d4f4784d720c" providerId="ADAL" clId="{5F9EC6F1-040F-4E9C-B146-62A9E3CAA617}" dt="2025-05-22T15:50:12.637" v="2" actId="47"/>
        <pc:sldMkLst>
          <pc:docMk/>
          <pc:sldMk cId="4086705926" sldId="3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F30B209-EEFE-0148-B7A0-29B2E2C5F09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69E5AE5-59D5-0F4A-B45E-FB9192900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30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E5AE5-59D5-0F4A-B45E-FB9192900C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35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E5AE5-59D5-0F4A-B45E-FB9192900C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84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E5AE5-59D5-0F4A-B45E-FB9192900C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54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D6A43-94BD-4FBF-8E40-8F7029DEC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0379CA-CB26-64E9-2533-E1AC75CDEC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A89DEA-2FD0-7EC8-734C-FE867F858D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A0894-3D3A-9958-4544-9E5790E193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E5AE5-59D5-0F4A-B45E-FB9192900C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10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E5AE5-59D5-0F4A-B45E-FB9192900C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7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E5AE5-59D5-0F4A-B45E-FB9192900C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09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E5AE5-59D5-0F4A-B45E-FB9192900C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15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E5AE5-59D5-0F4A-B45E-FB9192900C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D14D363-A156-A345-BAB5-CB687BF829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4410A0-90D6-A140-9FAD-38C44620D5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984" y="646044"/>
            <a:ext cx="5705059" cy="46316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6000" b="1" i="0">
                <a:solidFill>
                  <a:schemeClr val="bg1"/>
                </a:solidFill>
                <a:latin typeface="Oswald SemiBold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56608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E12C30-9EA1-8C4B-A9E9-DF97700D7D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E8FFFB-6025-644A-8D2B-E6D4D056FD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9079" y="675308"/>
            <a:ext cx="6549886" cy="463163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  <a:lvl2pPr marL="457200" indent="0">
              <a:buFontTx/>
              <a:buNone/>
              <a:defRPr b="0" i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2pPr>
            <a:lvl3pPr marL="914400" indent="0">
              <a:buFontTx/>
              <a:buNone/>
              <a:defRPr b="0" i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3pPr>
            <a:lvl4pPr marL="1371600" indent="0">
              <a:buFontTx/>
              <a:buNone/>
              <a:defRPr b="0" i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4pPr>
            <a:lvl5pPr marL="1828800" indent="0">
              <a:buFontTx/>
              <a:buNone/>
              <a:defRPr b="0" i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DFD80CD-EECA-F040-98B3-188B54D44F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666" y="675308"/>
            <a:ext cx="4244421" cy="46316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5400" b="1" i="0">
                <a:solidFill>
                  <a:srgbClr val="003DA5"/>
                </a:solidFill>
                <a:latin typeface="Oswald SemiBold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69245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C906A-34DC-2E44-AF6F-15D1702245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1DB57B9-A063-DC47-BFDD-0A406060D3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8226" y="2226366"/>
            <a:ext cx="6549886" cy="338924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  <a:lvl2pPr marL="457200" indent="0">
              <a:buFontTx/>
              <a:buNone/>
              <a:defRPr b="0" i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2pPr>
            <a:lvl3pPr marL="914400" indent="0">
              <a:buFontTx/>
              <a:buNone/>
              <a:defRPr b="0" i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3pPr>
            <a:lvl4pPr marL="1371600" indent="0">
              <a:buFontTx/>
              <a:buNone/>
              <a:defRPr b="0" i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4pPr>
            <a:lvl5pPr marL="1828800" indent="0">
              <a:buFontTx/>
              <a:buNone/>
              <a:defRPr b="0" i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4D4CD2-E161-3142-BEA4-587A00671C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5813" y="2345634"/>
            <a:ext cx="4244421" cy="33892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5400" b="1" i="0">
                <a:solidFill>
                  <a:srgbClr val="003DA5"/>
                </a:solidFill>
                <a:latin typeface="Oswald SemiBold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383630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A51D76-DE00-394C-B02E-1A5CB192FC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1DB57B9-A063-DC47-BFDD-0A406060D3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8226" y="2226366"/>
            <a:ext cx="6549886" cy="338924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  <a:lvl2pPr marL="457200" indent="0">
              <a:buFontTx/>
              <a:buNone/>
              <a:defRPr b="0" i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2pPr>
            <a:lvl3pPr marL="914400" indent="0">
              <a:buFontTx/>
              <a:buNone/>
              <a:defRPr b="0" i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3pPr>
            <a:lvl4pPr marL="1371600" indent="0">
              <a:buFontTx/>
              <a:buNone/>
              <a:defRPr b="0" i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4pPr>
            <a:lvl5pPr marL="1828800" indent="0">
              <a:buFontTx/>
              <a:buNone/>
              <a:defRPr b="0" i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4D4CD2-E161-3142-BEA4-587A00671C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5813" y="2266122"/>
            <a:ext cx="4244421" cy="33892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5400" b="1" i="0">
                <a:solidFill>
                  <a:srgbClr val="003DA5"/>
                </a:solidFill>
                <a:latin typeface="Oswald SemiBold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24147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7DD641-FFF9-584F-8AFD-0ACD6B5B39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EAEF5FF-610B-B445-B293-D3D2BB3E6E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984" y="646044"/>
            <a:ext cx="7146233" cy="33395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6000" b="1" i="0">
                <a:solidFill>
                  <a:schemeClr val="bg1"/>
                </a:solidFill>
                <a:latin typeface="Oswald SemiBold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71971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49FCC2-B46B-914C-8C6B-509F451F82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161CD3A6-9278-1E44-964C-A76F0D2294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984" y="646044"/>
            <a:ext cx="6172199" cy="46316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6000" b="1" i="0">
                <a:solidFill>
                  <a:srgbClr val="003DA5"/>
                </a:solidFill>
                <a:latin typeface="Oswald SemiBold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98465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D20396-76FA-4147-BC4B-09672992E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50CB4A2-9939-DA4E-9D28-EF816AFF24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7079" y="536714"/>
            <a:ext cx="7026964" cy="46316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6000" b="1" i="0">
                <a:solidFill>
                  <a:schemeClr val="bg1"/>
                </a:solidFill>
                <a:latin typeface="Oswald SemiBold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060259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EDBF78-5F3C-E148-94CC-F6578B624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38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C594C20-97DB-9340-8380-69B9F326AAC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DB171DB-18A5-F94A-9E4F-BA9AEAAC01A9}"/>
              </a:ext>
            </a:extLst>
          </p:cNvPr>
          <p:cNvSpPr txBox="1">
            <a:spLocks/>
          </p:cNvSpPr>
          <p:nvPr userDrawn="1"/>
        </p:nvSpPr>
        <p:spPr>
          <a:xfrm>
            <a:off x="579834" y="1870699"/>
            <a:ext cx="10833652" cy="26590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B7529FD-F861-2D43-991D-55D5A8485901}"/>
              </a:ext>
            </a:extLst>
          </p:cNvPr>
          <p:cNvSpPr txBox="1">
            <a:spLocks/>
          </p:cNvSpPr>
          <p:nvPr userDrawn="1"/>
        </p:nvSpPr>
        <p:spPr>
          <a:xfrm>
            <a:off x="476666" y="675309"/>
            <a:ext cx="10833652" cy="1040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5400" b="1" i="0" kern="1200">
                <a:solidFill>
                  <a:srgbClr val="003DA5"/>
                </a:solidFill>
                <a:latin typeface="Oswald Semi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2662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crcmt.atlassian.net/wiki/external/MTA1MTk1NTNmOTc3NDQ5Yjg3MDllY2VjNzhkYTAxY2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crcmt.atlassian.net/wiki/external/NmNkYTZlZTE2NzczNDdlMjgzM2ZmZDZiOTNmNWYzND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3DB5A6-4695-4143-84BC-50F53032F1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370" y="625024"/>
            <a:ext cx="5705059" cy="1633955"/>
          </a:xfrm>
        </p:spPr>
        <p:txBody>
          <a:bodyPr lIns="91440" tIns="45720" rIns="91440" bIns="45720" anchor="t">
            <a:normAutofit fontScale="92500" lnSpcReduction="10000"/>
          </a:bodyPr>
          <a:lstStyle/>
          <a:p>
            <a:r>
              <a:rPr lang="en-US">
                <a:latin typeface="Oswald SemiBold"/>
              </a:rPr>
              <a:t>Jira </a:t>
            </a:r>
            <a:r>
              <a:rPr lang="en-US" err="1">
                <a:latin typeface="Oswald SemiBold"/>
              </a:rPr>
              <a:t>TechTalk</a:t>
            </a:r>
            <a:endParaRPr lang="en-US">
              <a:latin typeface="Oswald SemiBold"/>
            </a:endParaRPr>
          </a:p>
          <a:p>
            <a:r>
              <a:rPr lang="en-US">
                <a:latin typeface="Oswald SemiBold"/>
              </a:rPr>
              <a:t>May 20, 2025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D91F70-0608-629D-15D1-0F2D58C66853}"/>
              </a:ext>
            </a:extLst>
          </p:cNvPr>
          <p:cNvSpPr txBox="1"/>
          <p:nvPr/>
        </p:nvSpPr>
        <p:spPr>
          <a:xfrm>
            <a:off x="540589" y="2257677"/>
            <a:ext cx="7167832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FFFFFF"/>
                </a:solidFill>
                <a:latin typeface="Oswald SemiBold"/>
              </a:rPr>
              <a:t>Presented by</a:t>
            </a:r>
          </a:p>
          <a:p>
            <a:endParaRPr lang="en-US" sz="3600">
              <a:ea typeface="Calibri"/>
              <a:cs typeface="Calibri"/>
            </a:endParaRPr>
          </a:p>
          <a:p>
            <a:r>
              <a:rPr lang="en-US" sz="3600" b="1">
                <a:solidFill>
                  <a:srgbClr val="FFFFFF"/>
                </a:solidFill>
                <a:latin typeface="Oswald SemiBold"/>
              </a:rPr>
              <a:t>Rudy Rodriguez - Data &amp; Reporting 				Analyst</a:t>
            </a:r>
            <a:endParaRPr lang="en-US" sz="3600">
              <a:ea typeface="Calibri"/>
              <a:cs typeface="Calibri"/>
            </a:endParaRPr>
          </a:p>
          <a:p>
            <a:r>
              <a:rPr lang="en-US" sz="3600" b="1">
                <a:solidFill>
                  <a:srgbClr val="FFFFFF"/>
                </a:solidFill>
                <a:latin typeface="Oswald SemiBold"/>
              </a:rPr>
              <a:t>Tim Kelleher - Software Engineer</a:t>
            </a:r>
          </a:p>
        </p:txBody>
      </p:sp>
    </p:spTree>
    <p:extLst>
      <p:ext uri="{BB962C8B-B14F-4D97-AF65-F5344CB8AC3E}">
        <p14:creationId xmlns:p14="http://schemas.microsoft.com/office/powerpoint/2010/main" val="1564149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B5B6E2-5AD6-D540-AC0A-1DE563D651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2082" y="279618"/>
            <a:ext cx="6434526" cy="4863547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>
                <a:latin typeface="Oswald SemiBold"/>
              </a:rPr>
              <a:t>Current Status</a:t>
            </a:r>
          </a:p>
          <a:p>
            <a:pPr marL="457200" indent="-457200">
              <a:buFont typeface="Arial"/>
              <a:buChar char="•"/>
            </a:pPr>
            <a:endParaRPr lang="en-US" sz="2800" b="0">
              <a:solidFill>
                <a:schemeClr val="tx1"/>
              </a:solidFill>
              <a:latin typeface="Oswald SemiBold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chemeClr val="tx1"/>
                </a:solidFill>
                <a:latin typeface="Oswald SemiBold"/>
              </a:rPr>
              <a:t>Jira is live!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chemeClr val="tx1"/>
                </a:solidFill>
                <a:latin typeface="Oswald SemiBold"/>
              </a:rPr>
              <a:t>All new tickets should be created in Jira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chemeClr val="tx1"/>
                </a:solidFill>
                <a:latin typeface="Oswald SemiBold"/>
              </a:rPr>
              <a:t>Existing TFS requests will be honored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chemeClr val="tx1"/>
                </a:solidFill>
                <a:latin typeface="Oswald SemiBold"/>
              </a:rPr>
              <a:t>TFS will be shutting down </a:t>
            </a:r>
            <a:r>
              <a:rPr lang="en-US" sz="2800" b="1">
                <a:solidFill>
                  <a:schemeClr val="tx1"/>
                </a:solidFill>
              </a:rPr>
              <a:t>Tuesday, June 10, 2025</a:t>
            </a:r>
            <a:endParaRPr lang="en-US" sz="2800">
              <a:solidFill>
                <a:schemeClr val="tx1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800">
              <a:solidFill>
                <a:schemeClr val="tx1"/>
              </a:solidFill>
              <a:latin typeface="Oswal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753775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03A1F-0F65-26CE-99EB-866ED2FA3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CE3F6D-CB1B-76DB-2C2F-92882A669C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813" y="2625992"/>
            <a:ext cx="4244421" cy="31088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>
                <a:latin typeface="Oswald SemiBold"/>
              </a:rPr>
              <a:t>Log in or</a:t>
            </a:r>
          </a:p>
          <a:p>
            <a:r>
              <a:rPr lang="en-US">
                <a:latin typeface="Oswald SemiBold"/>
              </a:rPr>
              <a:t>create your account:</a:t>
            </a:r>
          </a:p>
        </p:txBody>
      </p:sp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3134913-CB36-2DF3-FD35-72C68AFEB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027" y="2713725"/>
            <a:ext cx="4065201" cy="4047229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A83F06C-E1F7-97EC-8828-C1F6822A415D}"/>
              </a:ext>
            </a:extLst>
          </p:cNvPr>
          <p:cNvSpPr txBox="1">
            <a:spLocks/>
          </p:cNvSpPr>
          <p:nvPr/>
        </p:nvSpPr>
        <p:spPr>
          <a:xfrm>
            <a:off x="5178467" y="2354260"/>
            <a:ext cx="8518090" cy="310888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5400" b="1" i="0" kern="1200">
                <a:solidFill>
                  <a:srgbClr val="003DA5"/>
                </a:solidFill>
                <a:latin typeface="Oswald Semi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>
                <a:latin typeface="Oswald SemiBold"/>
              </a:rPr>
              <a:t>tickets.advancement.ucr.edu</a:t>
            </a:r>
            <a:endParaRPr lang="en-US" sz="4200"/>
          </a:p>
        </p:txBody>
      </p:sp>
    </p:spTree>
    <p:extLst>
      <p:ext uri="{BB962C8B-B14F-4D97-AF65-F5344CB8AC3E}">
        <p14:creationId xmlns:p14="http://schemas.microsoft.com/office/powerpoint/2010/main" val="834775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F3E0B-FE19-1E28-C52C-A0AD8488F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92520-997E-1B56-119A-E3A8BABFFB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2082" y="279618"/>
            <a:ext cx="6434526" cy="4863547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>
                <a:latin typeface="Oswald SemiBold"/>
              </a:rPr>
              <a:t>Domain Collapse</a:t>
            </a:r>
            <a:endParaRPr lang="en-US"/>
          </a:p>
          <a:p>
            <a:pPr marL="457200" indent="-457200">
              <a:buFont typeface="Arial"/>
              <a:buChar char="•"/>
            </a:pPr>
            <a:endParaRPr lang="en-US" sz="2800" b="0">
              <a:solidFill>
                <a:schemeClr val="tx1"/>
              </a:solidFill>
              <a:latin typeface="Oswald SemiBold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chemeClr val="tx1"/>
                </a:solidFill>
                <a:latin typeface="Oswald SemiBold"/>
              </a:rPr>
              <a:t>Thanks David Briseno!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chemeClr val="tx1"/>
                </a:solidFill>
                <a:latin typeface="Oswald SemiBold"/>
              </a:rPr>
              <a:t>Due to the domain collapse, ITS now controls some more of your tech (hardware and software)</a:t>
            </a:r>
            <a:endParaRPr lang="en-US" sz="2800">
              <a:solidFill>
                <a:schemeClr val="tx1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chemeClr val="tx1"/>
                </a:solidFill>
                <a:latin typeface="Oswald SemiBold"/>
              </a:rPr>
              <a:t>You may have to go through ITS for some requests</a:t>
            </a:r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40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CD0ED-98AA-0CD7-8EE0-5DD6E4015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8A97CB-BF44-4104-0CF0-D5537CF4F4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597" y="1222072"/>
            <a:ext cx="5546783" cy="4779879"/>
          </a:xfrm>
        </p:spPr>
        <p:txBody>
          <a:bodyPr lIns="91440" tIns="45720" rIns="91440" bIns="45720" anchor="t"/>
          <a:lstStyle/>
          <a:p>
            <a:pPr lvl="1"/>
            <a:r>
              <a:rPr lang="en-US" b="1">
                <a:solidFill>
                  <a:schemeClr val="tx1"/>
                </a:solidFill>
                <a:latin typeface="Oswald SemiBold"/>
              </a:rPr>
              <a:t>CMT (Jira)</a:t>
            </a:r>
            <a:endParaRPr lang="en-US" b="1">
              <a:solidFill>
                <a:schemeClr val="tx1"/>
              </a:solidFill>
            </a:endParaRPr>
          </a:p>
          <a:p>
            <a:pPr marL="914400" lvl="1" indent="-457200">
              <a:buFont typeface="Courier New"/>
              <a:buChar char="o"/>
            </a:pPr>
            <a:r>
              <a:rPr lang="en-US" sz="1800" b="1">
                <a:solidFill>
                  <a:schemeClr val="tx1"/>
                </a:solidFill>
                <a:latin typeface="Oswald SemiBold"/>
              </a:rPr>
              <a:t>Software/Systems: Raiser’s Edge/Financial</a:t>
            </a:r>
            <a:br>
              <a:rPr lang="en-US" sz="1800" b="1">
                <a:latin typeface="Oswald SemiBold"/>
              </a:rPr>
            </a:br>
            <a:r>
              <a:rPr lang="en-US" sz="1800" b="1">
                <a:solidFill>
                  <a:schemeClr val="tx1"/>
                </a:solidFill>
                <a:latin typeface="Oswald SemiBold"/>
              </a:rPr>
              <a:t>Edge, Jira, Karma, Adobe Suite, LinkedIn</a:t>
            </a:r>
            <a:br>
              <a:rPr lang="en-US" sz="1800" b="1">
                <a:latin typeface="Oswald SemiBold"/>
              </a:rPr>
            </a:br>
            <a:r>
              <a:rPr lang="en-US" sz="1800" b="1">
                <a:solidFill>
                  <a:schemeClr val="tx1"/>
                </a:solidFill>
                <a:latin typeface="Oswald SemiBold"/>
              </a:rPr>
              <a:t>Sales Navigator, </a:t>
            </a:r>
            <a:r>
              <a:rPr lang="en-US" sz="1800" b="1" err="1">
                <a:solidFill>
                  <a:schemeClr val="tx1"/>
                </a:solidFill>
                <a:latin typeface="Oswald SemiBold"/>
              </a:rPr>
              <a:t>LiveAlumni</a:t>
            </a:r>
            <a:r>
              <a:rPr lang="en-US" sz="1800" b="1">
                <a:solidFill>
                  <a:schemeClr val="tx1"/>
                </a:solidFill>
                <a:latin typeface="Oswald SemiBold"/>
              </a:rPr>
              <a:t>, Marching Order,</a:t>
            </a:r>
            <a:br>
              <a:rPr lang="en-US" sz="1800" b="1">
                <a:latin typeface="Oswald SemiBold"/>
              </a:rPr>
            </a:br>
            <a:r>
              <a:rPr lang="en-US" sz="1800" b="1">
                <a:solidFill>
                  <a:schemeClr val="tx1"/>
                </a:solidFill>
                <a:latin typeface="Oswald SemiBold"/>
              </a:rPr>
              <a:t>CyberSource, Double the Donation,</a:t>
            </a:r>
            <a:br>
              <a:rPr lang="en-US" sz="1800" b="1">
                <a:latin typeface="Oswald SemiBold"/>
              </a:rPr>
            </a:br>
            <a:r>
              <a:rPr lang="en-US" sz="1800" b="1">
                <a:solidFill>
                  <a:schemeClr val="tx1"/>
                </a:solidFill>
                <a:latin typeface="Oswald SemiBold"/>
              </a:rPr>
              <a:t>GiveCampus, MailChimp, Salesforce,</a:t>
            </a:r>
            <a:br>
              <a:rPr lang="en-US" sz="1800" b="1">
                <a:latin typeface="Oswald SemiBold"/>
              </a:rPr>
            </a:br>
            <a:r>
              <a:rPr lang="en-US" sz="1800" b="1">
                <a:solidFill>
                  <a:schemeClr val="tx1"/>
                </a:solidFill>
                <a:latin typeface="Oswald SemiBold"/>
              </a:rPr>
              <a:t>SharePoint Folders &amp; File Storage </a:t>
            </a:r>
            <a:br>
              <a:rPr lang="en-US" sz="1800" b="1">
                <a:latin typeface="Oswald SemiBold"/>
              </a:rPr>
            </a:br>
            <a:endParaRPr lang="en-US" sz="1800" b="1">
              <a:solidFill>
                <a:schemeClr val="tx1"/>
              </a:solidFill>
              <a:latin typeface="Oswald SemiBold"/>
            </a:endParaRPr>
          </a:p>
          <a:p>
            <a:pPr marL="914400" lvl="1" indent="-457200">
              <a:buFont typeface="Courier New"/>
              <a:buChar char="o"/>
            </a:pPr>
            <a:r>
              <a:rPr lang="en-US" sz="1800" b="1">
                <a:solidFill>
                  <a:schemeClr val="tx1"/>
                </a:solidFill>
                <a:latin typeface="Oswald SemiBold"/>
              </a:rPr>
              <a:t>Hardware: Laptops, cell phones, equipment,</a:t>
            </a:r>
            <a:br>
              <a:rPr lang="en-US" sz="1800" b="1">
                <a:latin typeface="Oswald SemiBold"/>
              </a:rPr>
            </a:br>
            <a:r>
              <a:rPr lang="en-US" sz="1800" b="1">
                <a:solidFill>
                  <a:schemeClr val="tx1"/>
                </a:solidFill>
                <a:latin typeface="Oswald SemiBold"/>
              </a:rPr>
              <a:t>printers, servers, etc.</a:t>
            </a:r>
            <a:br>
              <a:rPr lang="en-US" sz="1800" b="1">
                <a:latin typeface="Oswald SemiBold"/>
              </a:rPr>
            </a:br>
            <a:endParaRPr lang="en-US" sz="1800" b="1">
              <a:solidFill>
                <a:schemeClr val="tx1"/>
              </a:solidFill>
              <a:latin typeface="Oswald SemiBold"/>
            </a:endParaRPr>
          </a:p>
          <a:p>
            <a:pPr marL="914400" lvl="1" indent="-457200">
              <a:buFont typeface="Courier New"/>
              <a:buChar char="o"/>
            </a:pPr>
            <a:r>
              <a:rPr lang="en-US" sz="1800" b="1">
                <a:solidFill>
                  <a:schemeClr val="tx1"/>
                </a:solidFill>
                <a:latin typeface="Oswald SemiBold"/>
              </a:rPr>
              <a:t>Data and Reporting Services: lists, reports,</a:t>
            </a:r>
            <a:br>
              <a:rPr lang="en-US" sz="1800" b="1">
                <a:latin typeface="Oswald SemiBold"/>
              </a:rPr>
            </a:br>
            <a:r>
              <a:rPr lang="en-US" sz="1800" b="1">
                <a:solidFill>
                  <a:schemeClr val="tx1"/>
                </a:solidFill>
                <a:latin typeface="Oswald SemiBold"/>
              </a:rPr>
              <a:t>and dashboards of data from Raiser’s</a:t>
            </a:r>
            <a:br>
              <a:rPr lang="en-US" sz="1800" b="1">
                <a:latin typeface="Oswald SemiBold"/>
              </a:rPr>
            </a:br>
            <a:r>
              <a:rPr lang="en-US" sz="1800" b="1">
                <a:solidFill>
                  <a:schemeClr val="tx1"/>
                </a:solidFill>
                <a:latin typeface="Oswald SemiBold"/>
              </a:rPr>
              <a:t>Edge/Financial Edge/Salesforce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F14F5-CDE7-0791-207D-F91913D91D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63694" y="276336"/>
            <a:ext cx="7464949" cy="922276"/>
          </a:xfrm>
        </p:spPr>
        <p:txBody>
          <a:bodyPr lIns="91440" tIns="45720" rIns="91440" bIns="45720" anchor="t">
            <a:normAutofit/>
          </a:bodyPr>
          <a:lstStyle/>
          <a:p>
            <a:pPr algn="ctr"/>
            <a:r>
              <a:rPr lang="en-US">
                <a:latin typeface="Oswald SemiBold"/>
              </a:rPr>
              <a:t>Scope of Jira</a:t>
            </a:r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150E787-C35D-3E05-5671-CCAC8E676C1F}"/>
              </a:ext>
            </a:extLst>
          </p:cNvPr>
          <p:cNvSpPr txBox="1">
            <a:spLocks/>
          </p:cNvSpPr>
          <p:nvPr/>
        </p:nvSpPr>
        <p:spPr>
          <a:xfrm>
            <a:off x="6097997" y="1212472"/>
            <a:ext cx="5546783" cy="652587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>
                <a:solidFill>
                  <a:schemeClr val="tx1"/>
                </a:solidFill>
                <a:latin typeface="Oswald SemiBold"/>
              </a:rPr>
              <a:t>ITS (</a:t>
            </a:r>
            <a:r>
              <a:rPr lang="en-US" b="1" err="1">
                <a:solidFill>
                  <a:schemeClr val="tx1"/>
                </a:solidFill>
                <a:latin typeface="Oswald SemiBold"/>
              </a:rPr>
              <a:t>BearHelp</a:t>
            </a:r>
            <a:r>
              <a:rPr lang="en-US" b="1">
                <a:solidFill>
                  <a:schemeClr val="tx1"/>
                </a:solidFill>
                <a:latin typeface="Oswald SemiBold"/>
              </a:rPr>
              <a:t>, ServiceNow)</a:t>
            </a:r>
            <a:endParaRPr lang="en-US" b="1">
              <a:solidFill>
                <a:schemeClr val="tx1"/>
              </a:solidFill>
            </a:endParaRPr>
          </a:p>
          <a:p>
            <a:pPr marL="914400" lvl="1" indent="-457200">
              <a:buFont typeface="Courier New"/>
              <a:buChar char="o"/>
            </a:pPr>
            <a:r>
              <a:rPr lang="en-US" sz="1800" b="1">
                <a:solidFill>
                  <a:schemeClr val="tx1"/>
                </a:solidFill>
                <a:latin typeface="Oswald SemiBold"/>
              </a:rPr>
              <a:t>Software: Slack, Teams, Zoom, </a:t>
            </a:r>
            <a:r>
              <a:rPr lang="en-US" sz="1800" b="1" err="1">
                <a:solidFill>
                  <a:schemeClr val="tx1"/>
                </a:solidFill>
                <a:latin typeface="Oswald SemiBold"/>
              </a:rPr>
              <a:t>PowerBi</a:t>
            </a:r>
            <a:r>
              <a:rPr lang="en-US" sz="1800" b="1">
                <a:solidFill>
                  <a:schemeClr val="tx1"/>
                </a:solidFill>
                <a:latin typeface="Oswald SemiBold"/>
              </a:rPr>
              <a:t>,</a:t>
            </a:r>
            <a:br>
              <a:rPr lang="en-US" sz="1800" b="1">
                <a:latin typeface="Oswald SemiBold"/>
              </a:rPr>
            </a:br>
            <a:r>
              <a:rPr lang="en-US" sz="1800" b="1" err="1">
                <a:solidFill>
                  <a:schemeClr val="tx1"/>
                </a:solidFill>
                <a:latin typeface="Oswald SemiBold"/>
              </a:rPr>
              <a:t>Docusign</a:t>
            </a:r>
            <a:r>
              <a:rPr lang="en-US" sz="1800" b="1">
                <a:solidFill>
                  <a:schemeClr val="tx1"/>
                </a:solidFill>
                <a:latin typeface="Oswald SemiBold"/>
              </a:rPr>
              <a:t>, Adobe Suite, SnagIt, Microsoft Office Suite</a:t>
            </a:r>
          </a:p>
          <a:p>
            <a:pPr marL="914400" lvl="1" indent="-457200">
              <a:buFont typeface="Courier New"/>
              <a:buChar char="o"/>
            </a:pPr>
            <a:r>
              <a:rPr lang="en-US" sz="1800" b="1">
                <a:solidFill>
                  <a:schemeClr val="tx1"/>
                </a:solidFill>
                <a:latin typeface="Oswald SemiBold"/>
              </a:rPr>
              <a:t>Hardware: Laptop, computer, tablet,</a:t>
            </a:r>
            <a:br>
              <a:rPr lang="en-US" sz="1800" b="1">
                <a:latin typeface="Oswald SemiBold"/>
              </a:rPr>
            </a:br>
            <a:r>
              <a:rPr lang="en-US" sz="1800" b="1">
                <a:solidFill>
                  <a:schemeClr val="tx1"/>
                </a:solidFill>
                <a:latin typeface="Oswald SemiBold"/>
              </a:rPr>
              <a:t>printer</a:t>
            </a:r>
            <a:endParaRPr lang="en-US" sz="1800" b="1">
              <a:solidFill>
                <a:schemeClr val="tx1"/>
              </a:solidFill>
            </a:endParaRPr>
          </a:p>
          <a:p>
            <a:pPr marL="914400" lvl="1" indent="-457200">
              <a:buFont typeface="Courier New"/>
              <a:buChar char="o"/>
            </a:pPr>
            <a:r>
              <a:rPr lang="en-US" sz="1800" b="1">
                <a:solidFill>
                  <a:schemeClr val="tx1"/>
                </a:solidFill>
                <a:latin typeface="Oswald SemiBold"/>
              </a:rPr>
              <a:t>Network and Infrastructure: DNS, Network Access, Integrations Architect,</a:t>
            </a:r>
            <a:br>
              <a:rPr lang="en-US" sz="1800" b="1">
                <a:latin typeface="Oswald SemiBold"/>
              </a:rPr>
            </a:br>
            <a:r>
              <a:rPr lang="en-US" sz="1800" b="1">
                <a:solidFill>
                  <a:schemeClr val="tx1"/>
                </a:solidFill>
                <a:latin typeface="Oswald SemiBold"/>
              </a:rPr>
              <a:t>API Access, Google </a:t>
            </a:r>
            <a:r>
              <a:rPr lang="en-US" sz="1800" b="1" err="1">
                <a:solidFill>
                  <a:schemeClr val="tx1"/>
                </a:solidFill>
                <a:latin typeface="Oswald SemiBold"/>
              </a:rPr>
              <a:t>Cloudskills</a:t>
            </a:r>
            <a:r>
              <a:rPr lang="en-US" sz="1800" b="1">
                <a:solidFill>
                  <a:schemeClr val="tx1"/>
                </a:solidFill>
                <a:latin typeface="Oswald SemiBold"/>
              </a:rPr>
              <a:t>, Slate</a:t>
            </a:r>
            <a:br>
              <a:rPr lang="en-US" sz="1800" b="1">
                <a:latin typeface="Oswald SemiBold"/>
              </a:rPr>
            </a:br>
            <a:r>
              <a:rPr lang="en-US" sz="1800" b="1">
                <a:solidFill>
                  <a:schemeClr val="tx1"/>
                </a:solidFill>
                <a:latin typeface="Oswald SemiBold"/>
              </a:rPr>
              <a:t>Access</a:t>
            </a:r>
          </a:p>
          <a:p>
            <a:pPr marL="914400" lvl="1" indent="-457200">
              <a:buFont typeface="Courier New"/>
              <a:buChar char="o"/>
            </a:pPr>
            <a:r>
              <a:rPr lang="en-US" sz="1800" b="1">
                <a:solidFill>
                  <a:schemeClr val="tx1"/>
                </a:solidFill>
                <a:latin typeface="Oswald SemiBold"/>
              </a:rPr>
              <a:t>Communications: Campus website, Zoom</a:t>
            </a:r>
            <a:br>
              <a:rPr lang="en-US" sz="1800" b="1">
                <a:latin typeface="Oswald SemiBold"/>
              </a:rPr>
            </a:br>
            <a:r>
              <a:rPr lang="en-US" sz="1800" b="1">
                <a:solidFill>
                  <a:schemeClr val="tx1"/>
                </a:solidFill>
                <a:latin typeface="Oswald SemiBold"/>
              </a:rPr>
              <a:t>phones, multimedia services, department</a:t>
            </a:r>
            <a:br>
              <a:rPr lang="en-US" sz="1800" b="1">
                <a:latin typeface="Oswald SemiBold"/>
              </a:rPr>
            </a:br>
            <a:r>
              <a:rPr lang="en-US" sz="1800" b="1">
                <a:solidFill>
                  <a:schemeClr val="tx1"/>
                </a:solidFill>
                <a:latin typeface="Oswald SemiBold"/>
              </a:rPr>
              <a:t>email/shared mailboxes</a:t>
            </a:r>
            <a:endParaRPr lang="en-US" sz="1800" b="1">
              <a:solidFill>
                <a:schemeClr val="tx1"/>
              </a:solidFill>
            </a:endParaRPr>
          </a:p>
          <a:p>
            <a:pPr marL="914400" lvl="1" indent="-457200">
              <a:buFont typeface="Courier New"/>
              <a:buChar char="o"/>
            </a:pPr>
            <a:r>
              <a:rPr lang="en-US" sz="1800" b="1">
                <a:solidFill>
                  <a:schemeClr val="tx1"/>
                </a:solidFill>
                <a:latin typeface="Oswald SemiBold"/>
              </a:rPr>
              <a:t>Reporting Services: lists, reports,</a:t>
            </a:r>
            <a:br>
              <a:rPr lang="en-US" sz="1800" b="1">
                <a:latin typeface="Oswald SemiBold"/>
              </a:rPr>
            </a:br>
            <a:r>
              <a:rPr lang="en-US" sz="1800" b="1">
                <a:solidFill>
                  <a:schemeClr val="tx1"/>
                </a:solidFill>
                <a:latin typeface="Oswald SemiBold"/>
              </a:rPr>
              <a:t>dashboards of data from campus</a:t>
            </a:r>
            <a:br>
              <a:rPr lang="en-US" sz="1800" b="1">
                <a:latin typeface="Oswald SemiBold"/>
              </a:rPr>
            </a:br>
            <a:r>
              <a:rPr lang="en-US" sz="1800" b="1">
                <a:solidFill>
                  <a:schemeClr val="tx1"/>
                </a:solidFill>
                <a:latin typeface="Oswald SemiBold"/>
              </a:rPr>
              <a:t>systems</a:t>
            </a:r>
            <a:endParaRPr lang="en-US" sz="1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08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966A9-48A6-02E9-21F2-574035700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FD100C-EFB1-1EF3-F480-4779E06BE4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3597" y="1714072"/>
            <a:ext cx="8774783" cy="3459879"/>
          </a:xfrm>
        </p:spPr>
        <p:txBody>
          <a:bodyPr lIns="91440" tIns="45720" rIns="91440" bIns="45720" anchor="t"/>
          <a:lstStyle/>
          <a:p>
            <a:pPr marL="457200" indent="-457200">
              <a:buFont typeface="Arial"/>
              <a:buChar char="•"/>
            </a:pPr>
            <a:r>
              <a:rPr lang="en-US">
                <a:solidFill>
                  <a:schemeClr val="tx1"/>
                </a:solidFill>
                <a:latin typeface="Oswald SemiBold"/>
              </a:rPr>
              <a:t>Jira went live on April 14th</a:t>
            </a:r>
          </a:p>
          <a:p>
            <a:pPr marL="457200" indent="-457200">
              <a:buFont typeface="Arial"/>
              <a:buChar char="•"/>
            </a:pPr>
            <a:r>
              <a:rPr lang="en-US">
                <a:solidFill>
                  <a:schemeClr val="tx1"/>
                </a:solidFill>
                <a:latin typeface="Oswald SemiBold"/>
              </a:rPr>
              <a:t>In one month about 500 tickets created</a:t>
            </a:r>
          </a:p>
          <a:p>
            <a:pPr marL="914400" lvl="1" indent="-457200">
              <a:buFont typeface="Courier New"/>
              <a:buChar char="o"/>
            </a:pPr>
            <a:r>
              <a:rPr lang="en-US">
                <a:solidFill>
                  <a:schemeClr val="tx1"/>
                </a:solidFill>
                <a:latin typeface="Oswald SemiBold"/>
              </a:rPr>
              <a:t>~200 support tickets</a:t>
            </a:r>
          </a:p>
          <a:p>
            <a:pPr marL="914400" lvl="1" indent="-457200">
              <a:buFont typeface="Courier New"/>
              <a:buChar char="o"/>
            </a:pPr>
            <a:r>
              <a:rPr lang="en-US">
                <a:solidFill>
                  <a:schemeClr val="tx1"/>
                </a:solidFill>
                <a:latin typeface="Oswald SemiBold"/>
              </a:rPr>
              <a:t>~50 data imports</a:t>
            </a:r>
          </a:p>
          <a:p>
            <a:pPr marL="914400" lvl="1" indent="-457200">
              <a:buFont typeface="Courier New"/>
              <a:buChar char="o"/>
            </a:pPr>
            <a:r>
              <a:rPr lang="en-US">
                <a:solidFill>
                  <a:schemeClr val="tx1"/>
                </a:solidFill>
                <a:latin typeface="Oswald SemiBold"/>
              </a:rPr>
              <a:t>~50 email blasts</a:t>
            </a:r>
          </a:p>
          <a:p>
            <a:pPr marL="914400" lvl="1" indent="-457200">
              <a:buFont typeface="Courier New"/>
              <a:buChar char="o"/>
            </a:pPr>
            <a:r>
              <a:rPr lang="en-US">
                <a:solidFill>
                  <a:schemeClr val="tx1"/>
                </a:solidFill>
                <a:latin typeface="Oswald SemiBold"/>
              </a:rPr>
              <a:t>~20 data pulls</a:t>
            </a:r>
          </a:p>
          <a:p>
            <a:pPr marL="914400" lvl="1" indent="-457200">
              <a:buFont typeface="Courier New"/>
              <a:buChar char="o"/>
            </a:pPr>
            <a:endParaRPr lang="en-US">
              <a:solidFill>
                <a:schemeClr val="tx1"/>
              </a:solidFill>
              <a:latin typeface="Oswald SemiBold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F0263-EB0B-D4E3-40E3-5649B1A0DB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63694" y="276336"/>
            <a:ext cx="7464949" cy="922276"/>
          </a:xfrm>
        </p:spPr>
        <p:txBody>
          <a:bodyPr lIns="91440" tIns="45720" rIns="91440" bIns="45720" anchor="t">
            <a:normAutofit/>
          </a:bodyPr>
          <a:lstStyle/>
          <a:p>
            <a:pPr algn="ctr"/>
            <a:r>
              <a:rPr lang="en-US">
                <a:latin typeface="Oswald SemiBold"/>
              </a:rPr>
              <a:t>Jira Launch Stats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94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CBEC7-766C-2A90-FCC1-DD292CA78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1130FDE-B9DA-62D1-D6C1-484B3305E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853" y="2057010"/>
            <a:ext cx="2756165" cy="274398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C9DC30-30A0-08EE-EA9F-A6BF881BC3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10181" y="1484021"/>
            <a:ext cx="6488783" cy="911493"/>
          </a:xfrm>
        </p:spPr>
        <p:txBody>
          <a:bodyPr lIns="91440" tIns="45720" rIns="91440" bIns="45720" anchor="t"/>
          <a:lstStyle/>
          <a:p>
            <a:r>
              <a:rPr lang="en-US" sz="2400" b="1">
                <a:solidFill>
                  <a:schemeClr val="tx1"/>
                </a:solidFill>
                <a:latin typeface="Oswald SemiBold"/>
              </a:rPr>
              <a:t>Use the QR code to gain access using your NetID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56086-F3A3-E972-A71B-8A2C0FB1AF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63694" y="276336"/>
            <a:ext cx="7464949" cy="922276"/>
          </a:xfrm>
        </p:spPr>
        <p:txBody>
          <a:bodyPr lIns="91440" tIns="45720" rIns="91440" bIns="45720" anchor="t">
            <a:normAutofit/>
          </a:bodyPr>
          <a:lstStyle/>
          <a:p>
            <a:pPr algn="ctr"/>
            <a:r>
              <a:rPr lang="en-US">
                <a:latin typeface="Oswald SemiBold"/>
              </a:rPr>
              <a:t>Recap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2422BCD-26AE-3884-1DEC-E26AF047CBE3}"/>
              </a:ext>
            </a:extLst>
          </p:cNvPr>
          <p:cNvSpPr txBox="1">
            <a:spLocks/>
          </p:cNvSpPr>
          <p:nvPr/>
        </p:nvSpPr>
        <p:spPr>
          <a:xfrm>
            <a:off x="243901" y="1532021"/>
            <a:ext cx="4244421" cy="81804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5400" b="1" i="0" kern="1200">
                <a:solidFill>
                  <a:srgbClr val="003DA5"/>
                </a:solidFill>
                <a:latin typeface="Oswald Semi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200" i="1">
                <a:latin typeface="Oswald SemiBold"/>
              </a:rPr>
              <a:t>Jira Login</a:t>
            </a:r>
            <a:endParaRPr lang="en-US" sz="4200" i="1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E29743-2000-67A7-9942-35C5ECDB9EB8}"/>
              </a:ext>
            </a:extLst>
          </p:cNvPr>
          <p:cNvSpPr txBox="1">
            <a:spLocks/>
          </p:cNvSpPr>
          <p:nvPr/>
        </p:nvSpPr>
        <p:spPr>
          <a:xfrm>
            <a:off x="236432" y="4767558"/>
            <a:ext cx="4244421" cy="81804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5400" b="1" i="0" kern="1200">
                <a:solidFill>
                  <a:srgbClr val="003DA5"/>
                </a:solidFill>
                <a:latin typeface="Oswald Semi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200" i="1">
                <a:latin typeface="Oswald SemiBold"/>
              </a:rPr>
              <a:t>TFS Sunsetting</a:t>
            </a:r>
            <a:endParaRPr lang="en-US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81CE82B-BD28-C10E-3C43-48B0C3D25F25}"/>
              </a:ext>
            </a:extLst>
          </p:cNvPr>
          <p:cNvSpPr txBox="1">
            <a:spLocks/>
          </p:cNvSpPr>
          <p:nvPr/>
        </p:nvSpPr>
        <p:spPr>
          <a:xfrm>
            <a:off x="5110182" y="4769117"/>
            <a:ext cx="6488783" cy="91149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tx1"/>
                </a:solidFill>
                <a:latin typeface="Oswald SemiBold"/>
              </a:rPr>
              <a:t>Last day is </a:t>
            </a:r>
            <a:r>
              <a:rPr lang="en-US" sz="2400" b="1">
                <a:solidFill>
                  <a:schemeClr val="tx1"/>
                </a:solidFill>
                <a:latin typeface="Oswald SemiBold"/>
              </a:rPr>
              <a:t>Tuesday, </a:t>
            </a:r>
            <a:r>
              <a:rPr lang="en-US" sz="2400" b="1" u="sng">
                <a:solidFill>
                  <a:schemeClr val="tx1"/>
                </a:solidFill>
                <a:latin typeface="Oswald SemiBold"/>
              </a:rPr>
              <a:t>June 10, 2025</a:t>
            </a:r>
            <a:endParaRPr lang="en-US" sz="2400" u="sng">
              <a:solidFill>
                <a:schemeClr val="tx1"/>
              </a:solidFill>
              <a:latin typeface="Oswald SemiBold"/>
            </a:endParaRPr>
          </a:p>
          <a:p>
            <a:r>
              <a:rPr lang="en-US" sz="2400">
                <a:solidFill>
                  <a:schemeClr val="tx1"/>
                </a:solidFill>
                <a:latin typeface="Oswald SemiBold"/>
              </a:rPr>
              <a:t>Once you have access to Jira, please begin using 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88C27A-D6D8-C242-3B9A-B9B5C471499F}"/>
              </a:ext>
            </a:extLst>
          </p:cNvPr>
          <p:cNvSpPr txBox="1"/>
          <p:nvPr/>
        </p:nvSpPr>
        <p:spPr>
          <a:xfrm>
            <a:off x="7805319" y="2323579"/>
            <a:ext cx="45253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003DA5"/>
                </a:solidFill>
                <a:latin typeface="Oswald SemiBold"/>
              </a:rPr>
              <a:t>cmtjira@ucr.edu</a:t>
            </a:r>
            <a:endParaRPr lang="en-US" sz="32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7174EA1-2EF1-F2E1-BD8C-2DACEA4AD0BD}"/>
              </a:ext>
            </a:extLst>
          </p:cNvPr>
          <p:cNvSpPr txBox="1">
            <a:spLocks/>
          </p:cNvSpPr>
          <p:nvPr/>
        </p:nvSpPr>
        <p:spPr>
          <a:xfrm>
            <a:off x="5804992" y="2913014"/>
            <a:ext cx="8518090" cy="310888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5400" b="1" i="0" kern="1200">
                <a:solidFill>
                  <a:srgbClr val="003DA5"/>
                </a:solidFill>
                <a:latin typeface="Oswald Semi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>
                <a:latin typeface="Oswald SemiBold"/>
              </a:rPr>
              <a:t>tickets.advancement.ucr.edu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27733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F8BDB-FC67-2036-F734-70D8B8858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877510-31BF-5B70-A622-6F4A84ED46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10182" y="3018987"/>
            <a:ext cx="6488783" cy="911493"/>
          </a:xfrm>
        </p:spPr>
        <p:txBody>
          <a:bodyPr lIns="91440" tIns="45720" rIns="91440" bIns="45720" anchor="t"/>
          <a:lstStyle/>
          <a:p>
            <a:r>
              <a:rPr lang="en-US" sz="2000" dirty="0">
                <a:solidFill>
                  <a:srgbClr val="0070C0"/>
                </a:solidFill>
                <a:latin typeface="Oswald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https://ucrcmt.atlassian.net/wiki/external/MTA1MTk1NTNmOTc3NDQ5Yjg3MDllY2VjNzhkYTAxY2M</a:t>
            </a: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5EE25-C2BA-F85A-7594-92D7D859A9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63694" y="276336"/>
            <a:ext cx="7464949" cy="922276"/>
          </a:xfrm>
        </p:spPr>
        <p:txBody>
          <a:bodyPr lIns="91440" tIns="45720" rIns="91440" bIns="45720" anchor="t">
            <a:normAutofit/>
          </a:bodyPr>
          <a:lstStyle/>
          <a:p>
            <a:pPr algn="ctr"/>
            <a:r>
              <a:rPr lang="en-US">
                <a:latin typeface="Oswald SemiBold"/>
              </a:rPr>
              <a:t>Additional Resources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00D69E8-10E7-FB2F-3C3A-E7E0EA3A5944}"/>
              </a:ext>
            </a:extLst>
          </p:cNvPr>
          <p:cNvSpPr txBox="1">
            <a:spLocks/>
          </p:cNvSpPr>
          <p:nvPr/>
        </p:nvSpPr>
        <p:spPr>
          <a:xfrm>
            <a:off x="385761" y="3018987"/>
            <a:ext cx="4244421" cy="81804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5400" b="1" i="0" kern="1200">
                <a:solidFill>
                  <a:srgbClr val="003DA5"/>
                </a:solidFill>
                <a:latin typeface="Oswald Semi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200" i="1">
                <a:latin typeface="Oswald SemiBold"/>
              </a:rPr>
              <a:t>Video Tutorials</a:t>
            </a:r>
            <a:endParaRPr lang="en-US" sz="4200" i="1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949D4F4-37F9-7AA2-B5E7-0897AD13C0D9}"/>
              </a:ext>
            </a:extLst>
          </p:cNvPr>
          <p:cNvSpPr txBox="1">
            <a:spLocks/>
          </p:cNvSpPr>
          <p:nvPr/>
        </p:nvSpPr>
        <p:spPr>
          <a:xfrm>
            <a:off x="241760" y="4344584"/>
            <a:ext cx="4244421" cy="81804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5400" b="1" i="0" kern="1200">
                <a:solidFill>
                  <a:srgbClr val="003DA5"/>
                </a:solidFill>
                <a:latin typeface="Oswald Semi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200" i="1">
                <a:latin typeface="Oswald SemiBold"/>
              </a:rPr>
              <a:t>Office Hours</a:t>
            </a:r>
            <a:endParaRPr lang="en-US"/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F2A624AA-6B0B-4264-F640-B88B6F22AFB0}"/>
              </a:ext>
            </a:extLst>
          </p:cNvPr>
          <p:cNvSpPr txBox="1">
            <a:spLocks/>
          </p:cNvSpPr>
          <p:nvPr/>
        </p:nvSpPr>
        <p:spPr>
          <a:xfrm>
            <a:off x="5111620" y="4246010"/>
            <a:ext cx="6488783" cy="91149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tx1"/>
                </a:solidFill>
                <a:latin typeface="Oswald SemiBold"/>
              </a:rPr>
              <a:t>Meeting scheduled for </a:t>
            </a:r>
            <a:r>
              <a:rPr lang="en-US" sz="2400" b="1">
                <a:solidFill>
                  <a:schemeClr val="tx1"/>
                </a:solidFill>
                <a:latin typeface="Oswald SemiBold"/>
              </a:rPr>
              <a:t>Tuesday, June 3rd</a:t>
            </a:r>
            <a:r>
              <a:rPr lang="en-US" sz="2400">
                <a:solidFill>
                  <a:schemeClr val="tx1"/>
                </a:solidFill>
                <a:latin typeface="Oswald SemiBold"/>
              </a:rPr>
              <a:t>.</a:t>
            </a:r>
          </a:p>
          <a:p>
            <a:r>
              <a:rPr lang="en-US" sz="2400">
                <a:solidFill>
                  <a:schemeClr val="tx1"/>
                </a:solidFill>
                <a:latin typeface="Oswald SemiBold"/>
              </a:rPr>
              <a:t>Come to us with your Jira questions!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CE96997-4391-38EB-C1FD-DBAF92CE1ACC}"/>
              </a:ext>
            </a:extLst>
          </p:cNvPr>
          <p:cNvSpPr txBox="1">
            <a:spLocks/>
          </p:cNvSpPr>
          <p:nvPr/>
        </p:nvSpPr>
        <p:spPr>
          <a:xfrm>
            <a:off x="5112582" y="1719387"/>
            <a:ext cx="6488783" cy="91149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70C0"/>
                </a:solidFill>
                <a:latin typeface="Oswald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https://ucrcmt.atlassian.net/wiki/external/NmNkYTZlZTE2NzczNDdlMjgzM2ZmZDZiOTNmNWYzNDk</a:t>
            </a: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A4B1B00-0D80-29D4-5A47-35F5D9B3C5C4}"/>
              </a:ext>
            </a:extLst>
          </p:cNvPr>
          <p:cNvSpPr txBox="1">
            <a:spLocks/>
          </p:cNvSpPr>
          <p:nvPr/>
        </p:nvSpPr>
        <p:spPr>
          <a:xfrm>
            <a:off x="385760" y="1716987"/>
            <a:ext cx="4244421" cy="818041"/>
          </a:xfrm>
          <a:prstGeom prst="rect">
            <a:avLst/>
          </a:prstGeom>
        </p:spPr>
        <p:txBody>
          <a:bodyPr lIns="91440" tIns="45720" rIns="91440" bIns="45720" anchor="t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5400" b="1" i="0" kern="1200">
                <a:solidFill>
                  <a:srgbClr val="003DA5"/>
                </a:solidFill>
                <a:latin typeface="Oswald Semi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200" i="1">
                <a:latin typeface="Oswald SemiBold"/>
              </a:rPr>
              <a:t>Submitting a Ticket Tutorial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12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5ae5ee-e85d-44c3-b82b-fb9d62e3ecaf" xsi:nil="true"/>
    <Number xmlns="88189206-df1f-4011-b4b4-cd00e9faf75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48C6BA440DD442BFB7A0A77CE1A39A" ma:contentTypeVersion="21" ma:contentTypeDescription="Create a new document." ma:contentTypeScope="" ma:versionID="cd7b231b55a370703230d3f5b5e747c5">
  <xsd:schema xmlns:xsd="http://www.w3.org/2001/XMLSchema" xmlns:xs="http://www.w3.org/2001/XMLSchema" xmlns:p="http://schemas.microsoft.com/office/2006/metadata/properties" xmlns:ns2="88189206-df1f-4011-b4b4-cd00e9faf756" xmlns:ns3="925ae5ee-e85d-44c3-b82b-fb9d62e3ecaf" targetNamespace="http://schemas.microsoft.com/office/2006/metadata/properties" ma:root="true" ma:fieldsID="afc1b49912787189d30d4bb705196064" ns2:_="" ns3:_="">
    <xsd:import namespace="88189206-df1f-4011-b4b4-cd00e9faf756"/>
    <xsd:import namespace="925ae5ee-e85d-44c3-b82b-fb9d62e3ec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TaxCatchAll" minOccurs="0"/>
                <xsd:element ref="ns2:Number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189206-df1f-4011-b4b4-cd00e9faf7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Number" ma:index="23" nillable="true" ma:displayName="Number" ma:format="Dropdown" ma:internalName="Number" ma:percentage="FALSE">
      <xsd:simpleType>
        <xsd:restriction base="dms:Number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ae5ee-e85d-44c3-b82b-fb9d62e3eca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bbed646-5f89-46b4-b969-4e1bc028ce62}" ma:internalName="TaxCatchAll" ma:showField="CatchAllData" ma:web="925ae5ee-e85d-44c3-b82b-fb9d62e3ec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FE8B5B-79E5-486C-8EE7-B0211ACBF6D7}">
  <ds:schemaRefs>
    <ds:schemaRef ds:uri="http://www.w3.org/XML/1998/namespace"/>
    <ds:schemaRef ds:uri="http://schemas.microsoft.com/office/infopath/2007/PartnerControls"/>
    <ds:schemaRef ds:uri="http://schemas.microsoft.com/office/2006/metadata/properties"/>
    <ds:schemaRef ds:uri="925ae5ee-e85d-44c3-b82b-fb9d62e3ecaf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88189206-df1f-4011-b4b4-cd00e9faf756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3ACA306-75C1-4095-91C4-F7A95B348FB9}">
  <ds:schemaRefs>
    <ds:schemaRef ds:uri="88189206-df1f-4011-b4b4-cd00e9faf756"/>
    <ds:schemaRef ds:uri="925ae5ee-e85d-44c3-b82b-fb9d62e3eca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995E366-373F-42D4-90EE-4C075EFECA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431</Words>
  <Application>Microsoft Office PowerPoint</Application>
  <PresentationFormat>Widescreen</PresentationFormat>
  <Paragraphs>62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Fira Sans</vt:lpstr>
      <vt:lpstr>Oswald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N Wolf</dc:creator>
  <cp:lastModifiedBy>Rudy Rodriguez</cp:lastModifiedBy>
  <cp:revision>2</cp:revision>
  <dcterms:created xsi:type="dcterms:W3CDTF">2022-07-26T00:31:36Z</dcterms:created>
  <dcterms:modified xsi:type="dcterms:W3CDTF">2025-05-22T15:52:31Z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0x010100EE48C6BA440DD442BFB7A0A77CE1A39A</vt:lpwstr>
  </property>
</Properties>
</file>