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zuCYkZCJlUoLxhov/yGWyXtAh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ADB16-E20F-4B5A-9563-80331D60B5AB}" v="7" dt="2024-02-29T16:21:47.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a1cb4af90_0_38: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0" name="Google Shape;160;g26a1cb4af90_0_38: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a1cb4af90_0_45: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80" name="Google Shape;180;g26a1cb4af90_0_45: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a1cb4af90_0_58: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6" name="Google Shape;226;g26a1cb4af90_0_58: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a1cb4af90_0_73: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9" name="Google Shape;239;g26a1cb4af90_0_73: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6" name="Google Shape;256;p1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a1cb4af90_0_104: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6a1cb4af90_0_104: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3" name="Google Shape;263;g26a1cb4af90_0_104: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a1cb4af90_0_112: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6a1cb4af90_0_112: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2" name="Google Shape;272;g26a1cb4af90_0_112: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6a1cb4af90_0_88: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6a1cb4af90_0_88: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7" name="Google Shape;287;g26a1cb4af90_0_88: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3" name="Google Shape;303;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a1cb4af90_0_128: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9" name="Google Shape;309;g26a1cb4af90_0_128: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6a1cb4af90_0_154: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7" name="Google Shape;317;g26a1cb4af90_0_154: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a1cb4af90_0_141: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5" name="Google Shape;325;g26a1cb4af90_0_141: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0" name="Google Shape;340;p2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Progress itself is a relative and fluid thing.</a:t>
            </a:r>
            <a:endParaRPr/>
          </a:p>
        </p:txBody>
      </p:sp>
      <p:sp>
        <p:nvSpPr>
          <p:cNvPr id="357" name="Google Shape;357;p2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376" name="Google Shape;376;p2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398" name="Google Shape;398;p24: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420" name="Google Shape;420;p25: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470" name="Google Shape;470;p26: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521" name="Google Shape;521;p27: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550" name="Google Shape;550;p28: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Classicists understand this reviewing Greece, Rome, the fall of Rome, the dark ages and the renaissance. Empires rise and fall.</a:t>
            </a:r>
            <a:endParaRPr/>
          </a:p>
          <a:p>
            <a:pPr marL="0" lvl="0" indent="0" algn="l" rtl="0">
              <a:spcBef>
                <a:spcPts val="0"/>
              </a:spcBef>
              <a:spcAft>
                <a:spcPts val="0"/>
              </a:spcAft>
              <a:buNone/>
            </a:pPr>
            <a:endParaRPr/>
          </a:p>
        </p:txBody>
      </p:sp>
      <p:sp>
        <p:nvSpPr>
          <p:cNvPr id="578" name="Google Shape;578;p29: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1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 What was being a “first” like for this girl?</a:t>
            </a:r>
            <a:endParaRPr/>
          </a:p>
          <a:p>
            <a:pPr marL="0" lvl="0" indent="0" algn="l" rtl="0">
              <a:spcBef>
                <a:spcPts val="0"/>
              </a:spcBef>
              <a:spcAft>
                <a:spcPts val="0"/>
              </a:spcAft>
              <a:buNone/>
            </a:pPr>
            <a:r>
              <a:rPr lang="en-US"/>
              <a:t>Little rock nine 1957. 3 years after brown v board.</a:t>
            </a:r>
            <a:endParaRPr/>
          </a:p>
        </p:txBody>
      </p:sp>
      <p:sp>
        <p:nvSpPr>
          <p:cNvPr id="606" name="Google Shape;606;p1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6a1cb4af90_0_161: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6a1cb4af90_0_161: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 What was being a “first” like for this girl?</a:t>
            </a:r>
            <a:endParaRPr/>
          </a:p>
          <a:p>
            <a:pPr marL="0" lvl="0" indent="0" algn="l" rtl="0">
              <a:spcBef>
                <a:spcPts val="0"/>
              </a:spcBef>
              <a:spcAft>
                <a:spcPts val="0"/>
              </a:spcAft>
              <a:buNone/>
            </a:pPr>
            <a:r>
              <a:rPr lang="en-US"/>
              <a:t>Little rock nine 1957. 3 years after brown v board.</a:t>
            </a:r>
            <a:endParaRPr/>
          </a:p>
        </p:txBody>
      </p:sp>
      <p:sp>
        <p:nvSpPr>
          <p:cNvPr id="614" name="Google Shape;614;g26a1cb4af90_0_161: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622" name="Google Shape;622;p1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632" name="Google Shape;632;p14: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1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 Why are these extra people opposed? Why is the military there? Who ordered them there and why?</a:t>
            </a:r>
            <a:endParaRPr/>
          </a:p>
        </p:txBody>
      </p:sp>
      <p:sp>
        <p:nvSpPr>
          <p:cNvPr id="644" name="Google Shape;644;p15: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1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 Why are these extra people opposed? Why is the military there? Who ordered them there and why?</a:t>
            </a:r>
            <a:endParaRPr/>
          </a:p>
        </p:txBody>
      </p:sp>
      <p:sp>
        <p:nvSpPr>
          <p:cNvPr id="658" name="Google Shape;658;p16: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a1cb4af90_0_10: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6a1cb4af90_0_10: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History is the space between the two firsts.</a:t>
            </a:r>
            <a:endParaRPr/>
          </a:p>
        </p:txBody>
      </p:sp>
      <p:sp>
        <p:nvSpPr>
          <p:cNvPr id="110" name="Google Shape;110;g26a1cb4af90_0_10: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1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673" name="Google Shape;673;p17: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687" name="Google Shape;687;p18: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1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703" name="Google Shape;703;p19: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2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How many stories are in this picture? Statistically, are our students most likely to be an outlier or part of the crowd? How would things be different if this crowd was taught differently?</a:t>
            </a:r>
            <a:endParaRPr/>
          </a:p>
        </p:txBody>
      </p:sp>
      <p:sp>
        <p:nvSpPr>
          <p:cNvPr id="723" name="Google Shape;723;p20: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3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44" name="Google Shape;744;p30: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3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What is the most common sense, or likely, reason for the gaps between firsts and second/thirds. Is the real obstacle to sustained black progress, simply white resistance? If this is the case, what should we be teaching white people?</a:t>
            </a:r>
            <a:endParaRPr/>
          </a:p>
        </p:txBody>
      </p:sp>
      <p:sp>
        <p:nvSpPr>
          <p:cNvPr id="753" name="Google Shape;753;p3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3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61" name="Google Shape;761;p3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3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Firsts in social change may be most useful in that they illustrate that change is not natural and inherently progressive. Change is made, worked, forced, engineered, often times this hard work is necessitated by the intentional obstruction or resistance by other equally motivated actors.</a:t>
            </a:r>
            <a:endParaRPr/>
          </a:p>
          <a:p>
            <a:pPr marL="0" lvl="0" indent="0" algn="l" rtl="0">
              <a:spcBef>
                <a:spcPts val="0"/>
              </a:spcBef>
              <a:spcAft>
                <a:spcPts val="0"/>
              </a:spcAft>
              <a:buNone/>
            </a:pPr>
            <a:r>
              <a:rPr lang="en-US"/>
              <a:t>Sustained change only happens once both “sides” reach a new status quo either through acceptance, reconciliation, or pacification. Simply outmaneuvering or leveraging the “other” simply sets up future confrontation… or seconds and thirds.</a:t>
            </a:r>
            <a:endParaRPr/>
          </a:p>
        </p:txBody>
      </p:sp>
      <p:sp>
        <p:nvSpPr>
          <p:cNvPr id="767" name="Google Shape;767;p3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Field’s “first” is disputed.</a:t>
            </a:r>
            <a:endParaRPr/>
          </a:p>
        </p:txBody>
      </p:sp>
      <p:sp>
        <p:nvSpPr>
          <p:cNvPr id="122" name="Google Shape;122;p5: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6a1cb4af90_0_0: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6a1cb4af90_0_0: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Field’s “first” is disputed.</a:t>
            </a:r>
            <a:endParaRPr/>
          </a:p>
        </p:txBody>
      </p:sp>
      <p:sp>
        <p:nvSpPr>
          <p:cNvPr id="130" name="Google Shape;130;g26a1cb4af90_0_0: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a1cb4af90_0_21: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6a1cb4af90_0_21: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Field’s “first” is disputed.</a:t>
            </a:r>
            <a:endParaRPr/>
          </a:p>
        </p:txBody>
      </p:sp>
      <p:sp>
        <p:nvSpPr>
          <p:cNvPr id="139" name="Google Shape;139;g26a1cb4af90_0_21: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a1cb4af90_0_31: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54" name="Google Shape;154;g26a1cb4af90_0_31: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152400" y="304800"/>
            <a:ext cx="8915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br>
              <a:rPr lang="en-US" sz="5400"/>
            </a:br>
            <a:br>
              <a:rPr lang="en-US" sz="5400"/>
            </a:br>
            <a:br>
              <a:rPr lang="en-US" sz="5400"/>
            </a:br>
            <a:br>
              <a:rPr lang="en-US" sz="5400"/>
            </a:br>
            <a:br>
              <a:rPr lang="en-US" sz="5400"/>
            </a:br>
            <a:endParaRPr/>
          </a:p>
        </p:txBody>
      </p:sp>
      <p:sp>
        <p:nvSpPr>
          <p:cNvPr id="90" name="Google Shape;90;p1"/>
          <p:cNvSpPr/>
          <p:nvPr/>
        </p:nvSpPr>
        <p:spPr>
          <a:xfrm>
            <a:off x="495300" y="762000"/>
            <a:ext cx="82296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none" strike="noStrike" cap="none" dirty="0">
                <a:solidFill>
                  <a:schemeClr val="dk1"/>
                </a:solidFill>
                <a:latin typeface="Calibri"/>
                <a:ea typeface="Calibri"/>
                <a:cs typeface="Calibri"/>
                <a:sym typeface="Calibri"/>
              </a:rPr>
              <a:t>We Should Have Seen Today Coming from 300 Years Away:</a:t>
            </a:r>
            <a:endParaRPr dirty="0"/>
          </a:p>
          <a:p>
            <a:pPr marL="0" marR="0" lvl="0" indent="0" algn="ctr"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b="0" i="0" u="none" strike="noStrike" cap="none" dirty="0">
                <a:solidFill>
                  <a:schemeClr val="dk1"/>
                </a:solidFill>
                <a:latin typeface="Calibri"/>
                <a:ea typeface="Calibri"/>
                <a:cs typeface="Calibri"/>
                <a:sym typeface="Calibri"/>
              </a:rPr>
              <a:t>the lessons learned in the gaps between African-American “firsts” and “seconds”.</a:t>
            </a:r>
            <a:endParaRPr dirty="0"/>
          </a:p>
          <a:p>
            <a:pPr marL="0" marR="0" lvl="0" indent="0" algn="ctr"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Dalyn Montgomery, </a:t>
            </a:r>
            <a:r>
              <a:rPr lang="en-US" sz="1800" dirty="0">
                <a:solidFill>
                  <a:schemeClr val="dk1"/>
                </a:solidFill>
                <a:latin typeface="Calibri"/>
                <a:ea typeface="Calibri"/>
                <a:cs typeface="Calibri"/>
                <a:sym typeface="Calibri"/>
              </a:rPr>
              <a:t>Director </a:t>
            </a:r>
            <a:r>
              <a:rPr lang="en-US" sz="1800">
                <a:solidFill>
                  <a:schemeClr val="dk1"/>
                </a:solidFill>
                <a:latin typeface="Calibri"/>
                <a:ea typeface="Calibri"/>
                <a:cs typeface="Calibri"/>
                <a:sym typeface="Calibri"/>
              </a:rPr>
              <a:t>Alumni Marketing Strategy </a:t>
            </a:r>
            <a:r>
              <a:rPr lang="en-US" sz="1800" dirty="0">
                <a:solidFill>
                  <a:schemeClr val="dk1"/>
                </a:solidFill>
                <a:latin typeface="Calibri"/>
                <a:ea typeface="Calibri"/>
                <a:cs typeface="Calibri"/>
                <a:sym typeface="Calibri"/>
              </a:rPr>
              <a:t>and Analytics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6a1cb4af90_0_31"/>
          <p:cNvSpPr txBox="1"/>
          <p:nvPr/>
        </p:nvSpPr>
        <p:spPr>
          <a:xfrm>
            <a:off x="152400" y="152400"/>
            <a:ext cx="4267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
        <p:nvSpPr>
          <p:cNvPr id="157" name="Google Shape;157;g26a1cb4af90_0_31"/>
          <p:cNvSpPr txBox="1"/>
          <p:nvPr/>
        </p:nvSpPr>
        <p:spPr>
          <a:xfrm>
            <a:off x="4648200" y="152400"/>
            <a:ext cx="4343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1826- Washington &amp; Lee owns 73 slaves/1923 refuses to play against schools with black athletes/1966 admits Dennis Haston (transfers out after 1 year)/1968 admit Walter Blake and Carl Wothers- both eventually graduate.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6a1cb4af90_0_38"/>
          <p:cNvSpPr txBox="1"/>
          <p:nvPr/>
        </p:nvSpPr>
        <p:spPr>
          <a:xfrm>
            <a:off x="152400" y="152400"/>
            <a:ext cx="4267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
        <p:nvSpPr>
          <p:cNvPr id="163" name="Google Shape;163;g26a1cb4af90_0_38"/>
          <p:cNvSpPr txBox="1"/>
          <p:nvPr/>
        </p:nvSpPr>
        <p:spPr>
          <a:xfrm>
            <a:off x="4648200" y="152400"/>
            <a:ext cx="4343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1826- Washington &amp; Lee owns 73 slaves/1923 refuses to play against schools with black athletes/1966 admits Dennis Haston (transfers out after 1 year)/1968 admit Walter Blake and Carl Wothers- both eventually graduate.</a:t>
            </a:r>
            <a:endParaRPr/>
          </a:p>
        </p:txBody>
      </p:sp>
      <p:cxnSp>
        <p:nvCxnSpPr>
          <p:cNvPr id="164" name="Google Shape;164;g26a1cb4af90_0_38"/>
          <p:cNvCxnSpPr/>
          <p:nvPr/>
        </p:nvCxnSpPr>
        <p:spPr>
          <a:xfrm>
            <a:off x="2819400" y="798731"/>
            <a:ext cx="1752600" cy="6492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165" name="Google Shape;165;g26a1cb4af90_0_38"/>
          <p:cNvSpPr txBox="1"/>
          <p:nvPr/>
        </p:nvSpPr>
        <p:spPr>
          <a:xfrm>
            <a:off x="3810000" y="838200"/>
            <a:ext cx="609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172 years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p:nvPr/>
        </p:nvSpPr>
        <p:spPr>
          <a:xfrm>
            <a:off x="152400" y="152400"/>
            <a:ext cx="4267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
        <p:nvSpPr>
          <p:cNvPr id="171" name="Google Shape;171;p7"/>
          <p:cNvSpPr txBox="1"/>
          <p:nvPr/>
        </p:nvSpPr>
        <p:spPr>
          <a:xfrm>
            <a:off x="4648200" y="152400"/>
            <a:ext cx="43434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1826- Washington &amp; Lee owns 73 slaves/1923 refuses to play against schools with black athletes/1966 admits Dennis Haston (transfers out after 1 year)/1968 admit Walter Blake and Carl Wothers- both eventually graduate.</a:t>
            </a:r>
            <a:endParaRPr/>
          </a:p>
        </p:txBody>
      </p:sp>
      <p:cxnSp>
        <p:nvCxnSpPr>
          <p:cNvPr id="172" name="Google Shape;172;p7"/>
          <p:cNvCxnSpPr/>
          <p:nvPr/>
        </p:nvCxnSpPr>
        <p:spPr>
          <a:xfrm>
            <a:off x="2819400" y="798731"/>
            <a:ext cx="1752600" cy="6492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173" name="Google Shape;173;p7"/>
          <p:cNvSpPr txBox="1"/>
          <p:nvPr/>
        </p:nvSpPr>
        <p:spPr>
          <a:xfrm>
            <a:off x="3810000" y="838200"/>
            <a:ext cx="60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172 years</a:t>
            </a:r>
            <a:endParaRPr/>
          </a:p>
        </p:txBody>
      </p:sp>
      <p:sp>
        <p:nvSpPr>
          <p:cNvPr id="174" name="Google Shape;174;p7"/>
          <p:cNvSpPr txBox="1"/>
          <p:nvPr/>
        </p:nvSpPr>
        <p:spPr>
          <a:xfrm>
            <a:off x="152400" y="1752600"/>
            <a:ext cx="35052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1823- Lucious Twilight graduates from Middlebury (He was “passing”). 1845 Middlebury knowingly admits Martin Freeman who graduates salutorian. </a:t>
            </a:r>
            <a:endParaRPr/>
          </a:p>
        </p:txBody>
      </p:sp>
      <p:sp>
        <p:nvSpPr>
          <p:cNvPr id="175" name="Google Shape;175;p7"/>
          <p:cNvSpPr txBox="1"/>
          <p:nvPr/>
        </p:nvSpPr>
        <p:spPr>
          <a:xfrm>
            <a:off x="4648200" y="1906726"/>
            <a:ext cx="4343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cxnSp>
        <p:nvCxnSpPr>
          <p:cNvPr id="176" name="Google Shape;176;p7"/>
          <p:cNvCxnSpPr/>
          <p:nvPr/>
        </p:nvCxnSpPr>
        <p:spPr>
          <a:xfrm>
            <a:off x="1295400" y="990600"/>
            <a:ext cx="0" cy="685800"/>
          </a:xfrm>
          <a:prstGeom prst="straightConnector1">
            <a:avLst/>
          </a:prstGeom>
          <a:noFill/>
          <a:ln w="38100" cap="flat" cmpd="sng">
            <a:solidFill>
              <a:srgbClr val="FF0000"/>
            </a:solidFill>
            <a:prstDash val="solid"/>
            <a:round/>
            <a:headEnd type="none" w="sm" len="sm"/>
            <a:tailEnd type="triangle" w="med" len="med"/>
          </a:ln>
        </p:spPr>
      </p:cxnSp>
      <p:sp>
        <p:nvSpPr>
          <p:cNvPr id="177" name="Google Shape;177;p7"/>
          <p:cNvSpPr txBox="1"/>
          <p:nvPr/>
        </p:nvSpPr>
        <p:spPr>
          <a:xfrm>
            <a:off x="1447800" y="1137166"/>
            <a:ext cx="838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29 years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6a1cb4af90_0_45"/>
          <p:cNvSpPr txBox="1"/>
          <p:nvPr/>
        </p:nvSpPr>
        <p:spPr>
          <a:xfrm>
            <a:off x="152400" y="152400"/>
            <a:ext cx="4267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
        <p:nvSpPr>
          <p:cNvPr id="183" name="Google Shape;183;g26a1cb4af90_0_45"/>
          <p:cNvSpPr txBox="1"/>
          <p:nvPr/>
        </p:nvSpPr>
        <p:spPr>
          <a:xfrm>
            <a:off x="4648200" y="152400"/>
            <a:ext cx="4343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1826- Washington &amp; Lee owns 73 slaves/1923 refuses to play against schools with black athletes/1966 admits Dennis Haston (transfers out after 1 year)/1968 admit Walter Blake and Carl Wothers- both eventually graduate.</a:t>
            </a:r>
            <a:endParaRPr/>
          </a:p>
        </p:txBody>
      </p:sp>
      <p:cxnSp>
        <p:nvCxnSpPr>
          <p:cNvPr id="184" name="Google Shape;184;g26a1cb4af90_0_45"/>
          <p:cNvCxnSpPr/>
          <p:nvPr/>
        </p:nvCxnSpPr>
        <p:spPr>
          <a:xfrm>
            <a:off x="2819400" y="798731"/>
            <a:ext cx="1752600" cy="6492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185" name="Google Shape;185;g26a1cb4af90_0_45"/>
          <p:cNvSpPr txBox="1"/>
          <p:nvPr/>
        </p:nvSpPr>
        <p:spPr>
          <a:xfrm>
            <a:off x="3810000" y="838200"/>
            <a:ext cx="609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172 years</a:t>
            </a:r>
            <a:endParaRPr/>
          </a:p>
        </p:txBody>
      </p:sp>
      <p:sp>
        <p:nvSpPr>
          <p:cNvPr id="186" name="Google Shape;186;g26a1cb4af90_0_45"/>
          <p:cNvSpPr txBox="1"/>
          <p:nvPr/>
        </p:nvSpPr>
        <p:spPr>
          <a:xfrm>
            <a:off x="152400" y="1752600"/>
            <a:ext cx="35052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1823- Lucious Twilight graduates from Middlebury (He was “passing”). 1845 Middlebury knowingly admits Martin Freeman who graduates salutorian. </a:t>
            </a:r>
            <a:endParaRPr/>
          </a:p>
        </p:txBody>
      </p:sp>
      <p:sp>
        <p:nvSpPr>
          <p:cNvPr id="187" name="Google Shape;187;g26a1cb4af90_0_45"/>
          <p:cNvSpPr txBox="1"/>
          <p:nvPr/>
        </p:nvSpPr>
        <p:spPr>
          <a:xfrm>
            <a:off x="4648200" y="1906726"/>
            <a:ext cx="4343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1965- Middlebury admits more than 1 Black person for first time.</a:t>
            </a:r>
            <a:endParaRPr/>
          </a:p>
        </p:txBody>
      </p:sp>
      <p:cxnSp>
        <p:nvCxnSpPr>
          <p:cNvPr id="188" name="Google Shape;188;g26a1cb4af90_0_45"/>
          <p:cNvCxnSpPr/>
          <p:nvPr/>
        </p:nvCxnSpPr>
        <p:spPr>
          <a:xfrm>
            <a:off x="1295400" y="990600"/>
            <a:ext cx="0" cy="685800"/>
          </a:xfrm>
          <a:prstGeom prst="straightConnector1">
            <a:avLst/>
          </a:prstGeom>
          <a:noFill/>
          <a:ln w="38100" cap="flat" cmpd="sng">
            <a:solidFill>
              <a:srgbClr val="FF0000"/>
            </a:solidFill>
            <a:prstDash val="solid"/>
            <a:round/>
            <a:headEnd type="none" w="sm" len="sm"/>
            <a:tailEnd type="triangle" w="med" len="med"/>
          </a:ln>
        </p:spPr>
      </p:cxnSp>
      <p:cxnSp>
        <p:nvCxnSpPr>
          <p:cNvPr id="189" name="Google Shape;189;g26a1cb4af90_0_45"/>
          <p:cNvCxnSpPr/>
          <p:nvPr/>
        </p:nvCxnSpPr>
        <p:spPr>
          <a:xfrm>
            <a:off x="3657600" y="2133600"/>
            <a:ext cx="914400" cy="0"/>
          </a:xfrm>
          <a:prstGeom prst="straightConnector1">
            <a:avLst/>
          </a:prstGeom>
          <a:noFill/>
          <a:ln w="38100" cap="flat" cmpd="sng">
            <a:solidFill>
              <a:srgbClr val="FF0000"/>
            </a:solidFill>
            <a:prstDash val="solid"/>
            <a:round/>
            <a:headEnd type="none" w="sm" len="sm"/>
            <a:tailEnd type="triangle" w="med" len="med"/>
          </a:ln>
        </p:spPr>
      </p:cxnSp>
      <p:sp>
        <p:nvSpPr>
          <p:cNvPr id="190" name="Google Shape;190;g26a1cb4af90_0_45"/>
          <p:cNvSpPr txBox="1"/>
          <p:nvPr/>
        </p:nvSpPr>
        <p:spPr>
          <a:xfrm>
            <a:off x="1447800" y="1137166"/>
            <a:ext cx="838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29 years</a:t>
            </a:r>
            <a:endParaRPr/>
          </a:p>
        </p:txBody>
      </p:sp>
      <p:sp>
        <p:nvSpPr>
          <p:cNvPr id="191" name="Google Shape;191;g26a1cb4af90_0_45"/>
          <p:cNvSpPr txBox="1"/>
          <p:nvPr/>
        </p:nvSpPr>
        <p:spPr>
          <a:xfrm>
            <a:off x="3695700" y="1828800"/>
            <a:ext cx="876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120 years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p:nvPr/>
        </p:nvSpPr>
        <p:spPr>
          <a:xfrm>
            <a:off x="152400" y="152400"/>
            <a:ext cx="4267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
        <p:nvSpPr>
          <p:cNvPr id="197" name="Google Shape;197;p8"/>
          <p:cNvSpPr txBox="1"/>
          <p:nvPr/>
        </p:nvSpPr>
        <p:spPr>
          <a:xfrm>
            <a:off x="4648200" y="152400"/>
            <a:ext cx="43434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1826- Washington &amp; Lee owns 73 slaves/1923 refuses to play against schools with black athletes/1966 admits Dennis Haston (transfers out after 1 year)/1968 admit Walter Blake and Carl Wothers- both eventually graduate.</a:t>
            </a:r>
            <a:endParaRPr/>
          </a:p>
        </p:txBody>
      </p:sp>
      <p:cxnSp>
        <p:nvCxnSpPr>
          <p:cNvPr id="198" name="Google Shape;198;p8"/>
          <p:cNvCxnSpPr/>
          <p:nvPr/>
        </p:nvCxnSpPr>
        <p:spPr>
          <a:xfrm>
            <a:off x="2819400" y="798731"/>
            <a:ext cx="1752600" cy="6492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199" name="Google Shape;199;p8"/>
          <p:cNvSpPr txBox="1"/>
          <p:nvPr/>
        </p:nvSpPr>
        <p:spPr>
          <a:xfrm>
            <a:off x="3810000" y="838200"/>
            <a:ext cx="60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172 years</a:t>
            </a:r>
            <a:endParaRPr/>
          </a:p>
        </p:txBody>
      </p:sp>
      <p:sp>
        <p:nvSpPr>
          <p:cNvPr id="200" name="Google Shape;200;p8"/>
          <p:cNvSpPr txBox="1"/>
          <p:nvPr/>
        </p:nvSpPr>
        <p:spPr>
          <a:xfrm>
            <a:off x="152400" y="1752600"/>
            <a:ext cx="35052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1823- Lucious Twilight graduates from Middlebury (He was “passing”). 1845 Knowingly admits Martin Freeman who graduates salutorian. </a:t>
            </a:r>
            <a:endParaRPr/>
          </a:p>
        </p:txBody>
      </p:sp>
      <p:sp>
        <p:nvSpPr>
          <p:cNvPr id="201" name="Google Shape;201;p8"/>
          <p:cNvSpPr txBox="1"/>
          <p:nvPr/>
        </p:nvSpPr>
        <p:spPr>
          <a:xfrm>
            <a:off x="4648200" y="1906726"/>
            <a:ext cx="4343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1965- Middlebury admits more than 1 Black person for first time.</a:t>
            </a:r>
            <a:endParaRPr/>
          </a:p>
        </p:txBody>
      </p:sp>
      <p:cxnSp>
        <p:nvCxnSpPr>
          <p:cNvPr id="202" name="Google Shape;202;p8"/>
          <p:cNvCxnSpPr/>
          <p:nvPr/>
        </p:nvCxnSpPr>
        <p:spPr>
          <a:xfrm>
            <a:off x="1295400" y="990600"/>
            <a:ext cx="0" cy="685800"/>
          </a:xfrm>
          <a:prstGeom prst="straightConnector1">
            <a:avLst/>
          </a:prstGeom>
          <a:noFill/>
          <a:ln w="38100" cap="flat" cmpd="sng">
            <a:solidFill>
              <a:srgbClr val="FF0000"/>
            </a:solidFill>
            <a:prstDash val="solid"/>
            <a:round/>
            <a:headEnd type="none" w="sm" len="sm"/>
            <a:tailEnd type="triangle" w="med" len="med"/>
          </a:ln>
        </p:spPr>
      </p:cxnSp>
      <p:cxnSp>
        <p:nvCxnSpPr>
          <p:cNvPr id="203" name="Google Shape;203;p8"/>
          <p:cNvCxnSpPr/>
          <p:nvPr/>
        </p:nvCxnSpPr>
        <p:spPr>
          <a:xfrm>
            <a:off x="3657600" y="2133600"/>
            <a:ext cx="914400" cy="0"/>
          </a:xfrm>
          <a:prstGeom prst="straightConnector1">
            <a:avLst/>
          </a:prstGeom>
          <a:noFill/>
          <a:ln w="38100" cap="flat" cmpd="sng">
            <a:solidFill>
              <a:srgbClr val="FF0000"/>
            </a:solidFill>
            <a:prstDash val="solid"/>
            <a:round/>
            <a:headEnd type="none" w="sm" len="sm"/>
            <a:tailEnd type="triangle" w="med" len="med"/>
          </a:ln>
        </p:spPr>
      </p:cxnSp>
      <p:sp>
        <p:nvSpPr>
          <p:cNvPr id="204" name="Google Shape;204;p8"/>
          <p:cNvSpPr txBox="1"/>
          <p:nvPr/>
        </p:nvSpPr>
        <p:spPr>
          <a:xfrm>
            <a:off x="1447800" y="1137166"/>
            <a:ext cx="838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29 years</a:t>
            </a:r>
            <a:endParaRPr/>
          </a:p>
        </p:txBody>
      </p:sp>
      <p:sp>
        <p:nvSpPr>
          <p:cNvPr id="205" name="Google Shape;205;p8"/>
          <p:cNvSpPr txBox="1"/>
          <p:nvPr/>
        </p:nvSpPr>
        <p:spPr>
          <a:xfrm>
            <a:off x="3695700" y="1828800"/>
            <a:ext cx="8763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120 years</a:t>
            </a:r>
            <a:endParaRPr/>
          </a:p>
        </p:txBody>
      </p:sp>
      <p:sp>
        <p:nvSpPr>
          <p:cNvPr id="206" name="Google Shape;206;p8"/>
          <p:cNvSpPr txBox="1"/>
          <p:nvPr/>
        </p:nvSpPr>
        <p:spPr>
          <a:xfrm>
            <a:off x="152400" y="3229928"/>
            <a:ext cx="3733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1833- Oberlin founded, open to Black people and women.</a:t>
            </a:r>
            <a:endParaRPr/>
          </a:p>
        </p:txBody>
      </p:sp>
      <p:sp>
        <p:nvSpPr>
          <p:cNvPr id="207" name="Google Shape;207;p8"/>
          <p:cNvSpPr txBox="1"/>
          <p:nvPr/>
        </p:nvSpPr>
        <p:spPr>
          <a:xfrm>
            <a:off x="4572000" y="3229928"/>
            <a:ext cx="4343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1844- George Vashon graduates/later founds Howard.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1862- Mary Jane Patterson graduates.</a:t>
            </a:r>
            <a:endParaRPr/>
          </a:p>
        </p:txBody>
      </p:sp>
      <p:cxnSp>
        <p:nvCxnSpPr>
          <p:cNvPr id="208" name="Google Shape;208;p8"/>
          <p:cNvCxnSpPr/>
          <p:nvPr/>
        </p:nvCxnSpPr>
        <p:spPr>
          <a:xfrm>
            <a:off x="3810000" y="3429000"/>
            <a:ext cx="762000" cy="0"/>
          </a:xfrm>
          <a:prstGeom prst="straightConnector1">
            <a:avLst/>
          </a:prstGeom>
          <a:noFill/>
          <a:ln w="38100" cap="flat" cmpd="sng">
            <a:solidFill>
              <a:srgbClr val="FF0000"/>
            </a:solidFill>
            <a:prstDash val="solid"/>
            <a:round/>
            <a:headEnd type="none" w="sm" len="sm"/>
            <a:tailEnd type="triangle" w="med" len="med"/>
          </a:ln>
        </p:spPr>
      </p:cxnSp>
      <p:cxnSp>
        <p:nvCxnSpPr>
          <p:cNvPr id="209" name="Google Shape;209;p8"/>
          <p:cNvCxnSpPr/>
          <p:nvPr/>
        </p:nvCxnSpPr>
        <p:spPr>
          <a:xfrm>
            <a:off x="2438400" y="3733800"/>
            <a:ext cx="2133600" cy="2286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210" name="Google Shape;210;p8"/>
          <p:cNvSpPr txBox="1"/>
          <p:nvPr/>
        </p:nvSpPr>
        <p:spPr>
          <a:xfrm>
            <a:off x="3810000" y="3124200"/>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10 years</a:t>
            </a:r>
            <a:endParaRPr/>
          </a:p>
        </p:txBody>
      </p:sp>
      <p:sp>
        <p:nvSpPr>
          <p:cNvPr id="211" name="Google Shape;211;p8"/>
          <p:cNvSpPr txBox="1"/>
          <p:nvPr/>
        </p:nvSpPr>
        <p:spPr>
          <a:xfrm>
            <a:off x="3657600" y="3657600"/>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29 years</a:t>
            </a:r>
            <a:endParaRPr/>
          </a:p>
        </p:txBody>
      </p:sp>
      <p:sp>
        <p:nvSpPr>
          <p:cNvPr id="212" name="Google Shape;212;p8"/>
          <p:cNvSpPr txBox="1"/>
          <p:nvPr/>
        </p:nvSpPr>
        <p:spPr>
          <a:xfrm>
            <a:off x="228600" y="4343400"/>
            <a:ext cx="86868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1904- Kentucky outlaws interracial education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1921- 3 women at 3 different schools earn a PhD (U Penn, Chicago, Radcliffe)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1933- Princeton admits Bruce Wright on scholarship/rescind offer when they learn he is Black. 1947- Princeton graduates 3 Black students.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1950- UVA admits Greg Swanson via court order- he drops out due to harassment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1952- Brown v. Board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1961- UGA admits 2 black students. Riots ensue and UGA suspends the 2 students.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1978- Regents v Bakke</a:t>
            </a:r>
            <a:endParaRPr/>
          </a:p>
        </p:txBody>
      </p:sp>
      <p:sp>
        <p:nvSpPr>
          <p:cNvPr id="213" name="Google Shape;213;p8"/>
          <p:cNvSpPr/>
          <p:nvPr/>
        </p:nvSpPr>
        <p:spPr>
          <a:xfrm>
            <a:off x="2438400" y="5867400"/>
            <a:ext cx="228600" cy="685800"/>
          </a:xfrm>
          <a:prstGeom prst="curvedLeftArrow">
            <a:avLst>
              <a:gd name="adj1" fmla="val 25000"/>
              <a:gd name="adj2" fmla="val 50000"/>
              <a:gd name="adj3" fmla="val 25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8"/>
          <p:cNvSpPr txBox="1"/>
          <p:nvPr/>
        </p:nvSpPr>
        <p:spPr>
          <a:xfrm>
            <a:off x="2667000" y="6400800"/>
            <a:ext cx="10287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26 years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p:nvPr/>
        </p:nvSpPr>
        <p:spPr>
          <a:xfrm>
            <a:off x="152400" y="152400"/>
            <a:ext cx="4267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1770- Crispus Attucks dies in Boston Massacre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1778- 1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Rhode Island/Black regiment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9"/>
          <p:cNvSpPr txBox="1"/>
          <p:nvPr/>
        </p:nvSpPr>
        <p:spPr>
          <a:xfrm>
            <a:off x="4648200" y="152400"/>
            <a:ext cx="4343400" cy="55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1948- Executive Order 9981 desegregates Military</a:t>
            </a:r>
            <a:endParaRPr/>
          </a:p>
          <a:p>
            <a:pPr marL="0" marR="0" lvl="0" indent="0" algn="l" rtl="0">
              <a:spcBef>
                <a:spcPts val="0"/>
              </a:spcBef>
              <a:spcAft>
                <a:spcPts val="0"/>
              </a:spcAft>
              <a:buNone/>
            </a:pPr>
            <a:endParaRPr/>
          </a:p>
        </p:txBody>
      </p:sp>
      <p:cxnSp>
        <p:nvCxnSpPr>
          <p:cNvPr id="221" name="Google Shape;221;p9"/>
          <p:cNvCxnSpPr/>
          <p:nvPr/>
        </p:nvCxnSpPr>
        <p:spPr>
          <a:xfrm>
            <a:off x="3657600" y="304800"/>
            <a:ext cx="762000" cy="0"/>
          </a:xfrm>
          <a:prstGeom prst="straightConnector1">
            <a:avLst/>
          </a:prstGeom>
          <a:noFill/>
          <a:ln w="38100" cap="flat" cmpd="sng">
            <a:solidFill>
              <a:srgbClr val="FF0000"/>
            </a:solidFill>
            <a:prstDash val="solid"/>
            <a:round/>
            <a:headEnd type="none" w="sm" len="sm"/>
            <a:tailEnd type="none" w="sm" len="sm"/>
          </a:ln>
        </p:spPr>
      </p:cxnSp>
      <p:cxnSp>
        <p:nvCxnSpPr>
          <p:cNvPr id="222" name="Google Shape;222;p9"/>
          <p:cNvCxnSpPr/>
          <p:nvPr/>
        </p:nvCxnSpPr>
        <p:spPr>
          <a:xfrm>
            <a:off x="4419600" y="304800"/>
            <a:ext cx="0" cy="4724400"/>
          </a:xfrm>
          <a:prstGeom prst="straightConnector1">
            <a:avLst/>
          </a:prstGeom>
          <a:noFill/>
          <a:ln w="38100" cap="flat" cmpd="sng">
            <a:solidFill>
              <a:srgbClr val="FF0000"/>
            </a:solidFill>
            <a:prstDash val="solid"/>
            <a:round/>
            <a:headEnd type="none" w="sm" len="sm"/>
            <a:tailEnd type="none" w="sm" len="sm"/>
          </a:ln>
        </p:spPr>
      </p:cxnSp>
      <p:cxnSp>
        <p:nvCxnSpPr>
          <p:cNvPr id="223" name="Google Shape;223;p9"/>
          <p:cNvCxnSpPr/>
          <p:nvPr/>
        </p:nvCxnSpPr>
        <p:spPr>
          <a:xfrm>
            <a:off x="4419600" y="5029200"/>
            <a:ext cx="304800" cy="0"/>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a1cb4af90_0_58"/>
          <p:cNvSpPr txBox="1"/>
          <p:nvPr/>
        </p:nvSpPr>
        <p:spPr>
          <a:xfrm>
            <a:off x="152400" y="152400"/>
            <a:ext cx="4267200" cy="390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1770- Crispus Attucks dies in Boston Massacre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1778- 1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Rhode Island/Black regiment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1870- West Point admits James Webster then expel him in 1874 for faking his own beating (he was found tied up, unconscious, covered in razor slashes).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1877- Henry Flipper graduates West Point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 is later court martialed out of the Army.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g26a1cb4af90_0_58"/>
          <p:cNvSpPr txBox="1"/>
          <p:nvPr/>
        </p:nvSpPr>
        <p:spPr>
          <a:xfrm>
            <a:off x="4648200" y="152400"/>
            <a:ext cx="4343400" cy="557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1887 John Alexander graduates West point, becomes 1st Black officer in US Army to hold regular command position.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1948- Executive Order 9981 desegregates Military</a:t>
            </a:r>
            <a:endParaRPr/>
          </a:p>
          <a:p>
            <a:pPr marL="0" marR="0" lvl="0" indent="0" algn="l" rtl="0">
              <a:spcBef>
                <a:spcPts val="0"/>
              </a:spcBef>
              <a:spcAft>
                <a:spcPts val="0"/>
              </a:spcAft>
              <a:buNone/>
            </a:pPr>
            <a:endParaRPr/>
          </a:p>
        </p:txBody>
      </p:sp>
      <p:cxnSp>
        <p:nvCxnSpPr>
          <p:cNvPr id="230" name="Google Shape;230;g26a1cb4af90_0_58"/>
          <p:cNvCxnSpPr/>
          <p:nvPr/>
        </p:nvCxnSpPr>
        <p:spPr>
          <a:xfrm>
            <a:off x="4114800" y="1447800"/>
            <a:ext cx="533400" cy="0"/>
          </a:xfrm>
          <a:prstGeom prst="straightConnector1">
            <a:avLst/>
          </a:prstGeom>
          <a:noFill/>
          <a:ln w="38100" cap="flat" cmpd="sng">
            <a:solidFill>
              <a:srgbClr val="FF0000"/>
            </a:solidFill>
            <a:prstDash val="solid"/>
            <a:round/>
            <a:headEnd type="none" w="sm" len="sm"/>
            <a:tailEnd type="triangle" w="med" len="med"/>
          </a:ln>
        </p:spPr>
      </p:cxnSp>
      <p:cxnSp>
        <p:nvCxnSpPr>
          <p:cNvPr id="231" name="Google Shape;231;g26a1cb4af90_0_58"/>
          <p:cNvCxnSpPr/>
          <p:nvPr/>
        </p:nvCxnSpPr>
        <p:spPr>
          <a:xfrm>
            <a:off x="3657600" y="304800"/>
            <a:ext cx="762000" cy="0"/>
          </a:xfrm>
          <a:prstGeom prst="straightConnector1">
            <a:avLst/>
          </a:prstGeom>
          <a:noFill/>
          <a:ln w="38100" cap="flat" cmpd="sng">
            <a:solidFill>
              <a:srgbClr val="FF0000"/>
            </a:solidFill>
            <a:prstDash val="solid"/>
            <a:round/>
            <a:headEnd type="none" w="sm" len="sm"/>
            <a:tailEnd type="none" w="sm" len="sm"/>
          </a:ln>
        </p:spPr>
      </p:cxnSp>
      <p:cxnSp>
        <p:nvCxnSpPr>
          <p:cNvPr id="232" name="Google Shape;232;g26a1cb4af90_0_58"/>
          <p:cNvCxnSpPr/>
          <p:nvPr/>
        </p:nvCxnSpPr>
        <p:spPr>
          <a:xfrm>
            <a:off x="4419600" y="304800"/>
            <a:ext cx="0" cy="4724400"/>
          </a:xfrm>
          <a:prstGeom prst="straightConnector1">
            <a:avLst/>
          </a:prstGeom>
          <a:noFill/>
          <a:ln w="38100" cap="flat" cmpd="sng">
            <a:solidFill>
              <a:srgbClr val="FF0000"/>
            </a:solidFill>
            <a:prstDash val="solid"/>
            <a:round/>
            <a:headEnd type="none" w="sm" len="sm"/>
            <a:tailEnd type="none" w="sm" len="sm"/>
          </a:ln>
        </p:spPr>
      </p:cxnSp>
      <p:cxnSp>
        <p:nvCxnSpPr>
          <p:cNvPr id="233" name="Google Shape;233;g26a1cb4af90_0_58"/>
          <p:cNvCxnSpPr/>
          <p:nvPr/>
        </p:nvCxnSpPr>
        <p:spPr>
          <a:xfrm>
            <a:off x="4419600" y="5029200"/>
            <a:ext cx="304800" cy="0"/>
          </a:xfrm>
          <a:prstGeom prst="straightConnector1">
            <a:avLst/>
          </a:prstGeom>
          <a:noFill/>
          <a:ln w="38100" cap="flat" cmpd="sng">
            <a:solidFill>
              <a:srgbClr val="FF0000"/>
            </a:solidFill>
            <a:prstDash val="solid"/>
            <a:round/>
            <a:headEnd type="none" w="sm" len="sm"/>
            <a:tailEnd type="triangle" w="med" len="med"/>
          </a:ln>
        </p:spPr>
      </p:cxnSp>
      <p:sp>
        <p:nvSpPr>
          <p:cNvPr id="234" name="Google Shape;234;g26a1cb4af90_0_58"/>
          <p:cNvSpPr txBox="1"/>
          <p:nvPr/>
        </p:nvSpPr>
        <p:spPr>
          <a:xfrm>
            <a:off x="4419600" y="3048000"/>
            <a:ext cx="1219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179 years</a:t>
            </a:r>
            <a:endParaRPr/>
          </a:p>
        </p:txBody>
      </p:sp>
      <p:sp>
        <p:nvSpPr>
          <p:cNvPr id="235" name="Google Shape;235;g26a1cb4af90_0_58"/>
          <p:cNvSpPr txBox="1"/>
          <p:nvPr/>
        </p:nvSpPr>
        <p:spPr>
          <a:xfrm>
            <a:off x="3962400" y="1144525"/>
            <a:ext cx="990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 years</a:t>
            </a:r>
            <a:endParaRPr/>
          </a:p>
        </p:txBody>
      </p:sp>
      <p:sp>
        <p:nvSpPr>
          <p:cNvPr id="236" name="Google Shape;236;g26a1cb4af90_0_58"/>
          <p:cNvSpPr txBox="1"/>
          <p:nvPr/>
        </p:nvSpPr>
        <p:spPr>
          <a:xfrm>
            <a:off x="3352801" y="5105400"/>
            <a:ext cx="762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6a1cb4af90_0_73"/>
          <p:cNvSpPr txBox="1"/>
          <p:nvPr/>
        </p:nvSpPr>
        <p:spPr>
          <a:xfrm>
            <a:off x="152400" y="152400"/>
            <a:ext cx="42672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1770- Crispus Attucks dies in Boston Massacre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1778- 1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Rhode Island/Black regiment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1870- West Point admits James Webster then expel him in 1874 for faking his own beating (he was found tied up, unconscious, covered in razor slashes).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1872- Naval Academy admits Henry Conyers and then drive him out in less than a year.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1877- Henry Flipper graduates West Point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 is later court martialed out of the Army.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1932- Benjamin Davis accepted to West Point, never assigned roommate.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g26a1cb4af90_0_73"/>
          <p:cNvSpPr txBox="1"/>
          <p:nvPr/>
        </p:nvSpPr>
        <p:spPr>
          <a:xfrm>
            <a:off x="4648200" y="152400"/>
            <a:ext cx="4343400" cy="618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1887 John Alexander graduates West point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1948- Executive Order 9981 desegregates Military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1949- Wesley Brown graduates Naval Academy</a:t>
            </a:r>
            <a:endParaRPr/>
          </a:p>
        </p:txBody>
      </p:sp>
      <p:cxnSp>
        <p:nvCxnSpPr>
          <p:cNvPr id="243" name="Google Shape;243;g26a1cb4af90_0_73"/>
          <p:cNvCxnSpPr/>
          <p:nvPr/>
        </p:nvCxnSpPr>
        <p:spPr>
          <a:xfrm>
            <a:off x="4114800" y="1447800"/>
            <a:ext cx="533400" cy="0"/>
          </a:xfrm>
          <a:prstGeom prst="straightConnector1">
            <a:avLst/>
          </a:prstGeom>
          <a:noFill/>
          <a:ln w="38100" cap="flat" cmpd="sng">
            <a:solidFill>
              <a:srgbClr val="FF0000"/>
            </a:solidFill>
            <a:prstDash val="solid"/>
            <a:round/>
            <a:headEnd type="none" w="sm" len="sm"/>
            <a:tailEnd type="triangle" w="med" len="med"/>
          </a:ln>
        </p:spPr>
      </p:cxnSp>
      <p:cxnSp>
        <p:nvCxnSpPr>
          <p:cNvPr id="244" name="Google Shape;244;g26a1cb4af90_0_73"/>
          <p:cNvCxnSpPr/>
          <p:nvPr/>
        </p:nvCxnSpPr>
        <p:spPr>
          <a:xfrm>
            <a:off x="3657600" y="304800"/>
            <a:ext cx="762000" cy="0"/>
          </a:xfrm>
          <a:prstGeom prst="straightConnector1">
            <a:avLst/>
          </a:prstGeom>
          <a:noFill/>
          <a:ln w="38100" cap="flat" cmpd="sng">
            <a:solidFill>
              <a:srgbClr val="FF0000"/>
            </a:solidFill>
            <a:prstDash val="solid"/>
            <a:round/>
            <a:headEnd type="none" w="sm" len="sm"/>
            <a:tailEnd type="none" w="sm" len="sm"/>
          </a:ln>
        </p:spPr>
      </p:cxnSp>
      <p:cxnSp>
        <p:nvCxnSpPr>
          <p:cNvPr id="245" name="Google Shape;245;g26a1cb4af90_0_73"/>
          <p:cNvCxnSpPr/>
          <p:nvPr/>
        </p:nvCxnSpPr>
        <p:spPr>
          <a:xfrm>
            <a:off x="4419600" y="304800"/>
            <a:ext cx="0" cy="4724400"/>
          </a:xfrm>
          <a:prstGeom prst="straightConnector1">
            <a:avLst/>
          </a:prstGeom>
          <a:noFill/>
          <a:ln w="38100" cap="flat" cmpd="sng">
            <a:solidFill>
              <a:srgbClr val="FF0000"/>
            </a:solidFill>
            <a:prstDash val="solid"/>
            <a:round/>
            <a:headEnd type="none" w="sm" len="sm"/>
            <a:tailEnd type="none" w="sm" len="sm"/>
          </a:ln>
        </p:spPr>
      </p:cxnSp>
      <p:cxnSp>
        <p:nvCxnSpPr>
          <p:cNvPr id="246" name="Google Shape;246;g26a1cb4af90_0_73"/>
          <p:cNvCxnSpPr/>
          <p:nvPr/>
        </p:nvCxnSpPr>
        <p:spPr>
          <a:xfrm>
            <a:off x="4419600" y="5029200"/>
            <a:ext cx="304800" cy="0"/>
          </a:xfrm>
          <a:prstGeom prst="straightConnector1">
            <a:avLst/>
          </a:prstGeom>
          <a:noFill/>
          <a:ln w="38100" cap="flat" cmpd="sng">
            <a:solidFill>
              <a:srgbClr val="FF0000"/>
            </a:solidFill>
            <a:prstDash val="solid"/>
            <a:round/>
            <a:headEnd type="none" w="sm" len="sm"/>
            <a:tailEnd type="triangle" w="med" len="med"/>
          </a:ln>
        </p:spPr>
      </p:cxnSp>
      <p:cxnSp>
        <p:nvCxnSpPr>
          <p:cNvPr id="247" name="Google Shape;247;g26a1cb4af90_0_73"/>
          <p:cNvCxnSpPr/>
          <p:nvPr/>
        </p:nvCxnSpPr>
        <p:spPr>
          <a:xfrm>
            <a:off x="3657600" y="2514600"/>
            <a:ext cx="457200" cy="0"/>
          </a:xfrm>
          <a:prstGeom prst="straightConnector1">
            <a:avLst/>
          </a:prstGeom>
          <a:noFill/>
          <a:ln w="38100" cap="flat" cmpd="sng">
            <a:solidFill>
              <a:srgbClr val="FF0000"/>
            </a:solidFill>
            <a:prstDash val="solid"/>
            <a:round/>
            <a:headEnd type="none" w="sm" len="sm"/>
            <a:tailEnd type="none" w="sm" len="sm"/>
          </a:ln>
        </p:spPr>
      </p:cxnSp>
      <p:cxnSp>
        <p:nvCxnSpPr>
          <p:cNvPr id="248" name="Google Shape;248;g26a1cb4af90_0_73"/>
          <p:cNvCxnSpPr/>
          <p:nvPr/>
        </p:nvCxnSpPr>
        <p:spPr>
          <a:xfrm>
            <a:off x="4114800" y="2514600"/>
            <a:ext cx="0" cy="3352800"/>
          </a:xfrm>
          <a:prstGeom prst="straightConnector1">
            <a:avLst/>
          </a:prstGeom>
          <a:noFill/>
          <a:ln w="38100" cap="flat" cmpd="sng">
            <a:solidFill>
              <a:srgbClr val="FF0000"/>
            </a:solidFill>
            <a:prstDash val="solid"/>
            <a:round/>
            <a:headEnd type="none" w="sm" len="sm"/>
            <a:tailEnd type="none" w="sm" len="sm"/>
          </a:ln>
        </p:spPr>
      </p:cxnSp>
      <p:cxnSp>
        <p:nvCxnSpPr>
          <p:cNvPr id="249" name="Google Shape;249;g26a1cb4af90_0_73"/>
          <p:cNvCxnSpPr/>
          <p:nvPr/>
        </p:nvCxnSpPr>
        <p:spPr>
          <a:xfrm>
            <a:off x="4114800" y="5867400"/>
            <a:ext cx="609600" cy="0"/>
          </a:xfrm>
          <a:prstGeom prst="straightConnector1">
            <a:avLst/>
          </a:prstGeom>
          <a:noFill/>
          <a:ln w="38100" cap="flat" cmpd="sng">
            <a:solidFill>
              <a:srgbClr val="FF0000"/>
            </a:solidFill>
            <a:prstDash val="solid"/>
            <a:round/>
            <a:headEnd type="none" w="sm" len="sm"/>
            <a:tailEnd type="triangle" w="med" len="med"/>
          </a:ln>
        </p:spPr>
      </p:cxnSp>
      <p:sp>
        <p:nvSpPr>
          <p:cNvPr id="250" name="Google Shape;250;g26a1cb4af90_0_73"/>
          <p:cNvSpPr txBox="1"/>
          <p:nvPr/>
        </p:nvSpPr>
        <p:spPr>
          <a:xfrm>
            <a:off x="4419600" y="3048000"/>
            <a:ext cx="1219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179 years</a:t>
            </a:r>
            <a:endParaRPr/>
          </a:p>
        </p:txBody>
      </p:sp>
      <p:sp>
        <p:nvSpPr>
          <p:cNvPr id="251" name="Google Shape;251;g26a1cb4af90_0_73"/>
          <p:cNvSpPr txBox="1"/>
          <p:nvPr/>
        </p:nvSpPr>
        <p:spPr>
          <a:xfrm>
            <a:off x="3962400" y="1144525"/>
            <a:ext cx="990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17 years</a:t>
            </a:r>
            <a:endParaRPr/>
          </a:p>
        </p:txBody>
      </p:sp>
      <p:sp>
        <p:nvSpPr>
          <p:cNvPr id="252" name="Google Shape;252;g26a1cb4af90_0_73"/>
          <p:cNvSpPr txBox="1"/>
          <p:nvPr/>
        </p:nvSpPr>
        <p:spPr>
          <a:xfrm>
            <a:off x="3352801" y="5105400"/>
            <a:ext cx="762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77 years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p:nvPr/>
        </p:nvSpPr>
        <p:spPr>
          <a:xfrm>
            <a:off x="304800" y="533400"/>
            <a:ext cx="3352800" cy="169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1818- Philadelphia founds African Fire Association. White people complain and it closes within the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259" name="Google Shape;259;p11"/>
          <p:cNvSpPr txBox="1"/>
          <p:nvPr/>
        </p:nvSpPr>
        <p:spPr>
          <a:xfrm>
            <a:off x="4648200" y="533400"/>
            <a:ext cx="38100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a1cb4af90_0_104"/>
          <p:cNvSpPr txBox="1"/>
          <p:nvPr/>
        </p:nvSpPr>
        <p:spPr>
          <a:xfrm>
            <a:off x="304800" y="533400"/>
            <a:ext cx="3352800" cy="169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1818- Philadelphia founds African Fire Association. White people complain and it closes within the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266" name="Google Shape;266;g26a1cb4af90_0_104"/>
          <p:cNvSpPr txBox="1"/>
          <p:nvPr/>
        </p:nvSpPr>
        <p:spPr>
          <a:xfrm>
            <a:off x="4648200" y="533400"/>
            <a:ext cx="38100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1886- Isaac Jacobs is hired by Phila Fire Dept. he lasts 4 years.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cxnSp>
        <p:nvCxnSpPr>
          <p:cNvPr id="267" name="Google Shape;267;g26a1cb4af90_0_104"/>
          <p:cNvCxnSpPr/>
          <p:nvPr/>
        </p:nvCxnSpPr>
        <p:spPr>
          <a:xfrm>
            <a:off x="3657600" y="762000"/>
            <a:ext cx="990600" cy="0"/>
          </a:xfrm>
          <a:prstGeom prst="straightConnector1">
            <a:avLst/>
          </a:prstGeom>
          <a:noFill/>
          <a:ln w="38100" cap="flat" cmpd="sng">
            <a:solidFill>
              <a:srgbClr val="FF0000"/>
            </a:solidFill>
            <a:prstDash val="solid"/>
            <a:round/>
            <a:headEnd type="none" w="sm" len="sm"/>
            <a:tailEnd type="triangle" w="med" len="med"/>
          </a:ln>
        </p:spPr>
      </p:cxnSp>
      <p:sp>
        <p:nvSpPr>
          <p:cNvPr id="268" name="Google Shape;268;g26a1cb4af90_0_104"/>
          <p:cNvSpPr txBox="1"/>
          <p:nvPr/>
        </p:nvSpPr>
        <p:spPr>
          <a:xfrm>
            <a:off x="3771900" y="381000"/>
            <a:ext cx="8001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68 years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53005E-BAA0-7448-8058-43D8D87099CF}"/>
              </a:ext>
            </a:extLst>
          </p:cNvPr>
          <p:cNvPicPr>
            <a:picLocks noChangeAspect="1"/>
          </p:cNvPicPr>
          <p:nvPr/>
        </p:nvPicPr>
        <p:blipFill>
          <a:blip r:embed="rId2"/>
          <a:stretch>
            <a:fillRect/>
          </a:stretch>
        </p:blipFill>
        <p:spPr>
          <a:xfrm rot="21024447">
            <a:off x="460904" y="262693"/>
            <a:ext cx="2218567" cy="2935335"/>
          </a:xfrm>
          <a:prstGeom prst="rect">
            <a:avLst/>
          </a:prstGeom>
        </p:spPr>
      </p:pic>
      <p:pic>
        <p:nvPicPr>
          <p:cNvPr id="13" name="Picture 12">
            <a:extLst>
              <a:ext uri="{FF2B5EF4-FFF2-40B4-BE49-F238E27FC236}">
                <a16:creationId xmlns:a16="http://schemas.microsoft.com/office/drawing/2014/main" id="{300CD4BC-9B90-5217-5660-C3BF3B461899}"/>
              </a:ext>
            </a:extLst>
          </p:cNvPr>
          <p:cNvPicPr>
            <a:picLocks noChangeAspect="1"/>
          </p:cNvPicPr>
          <p:nvPr/>
        </p:nvPicPr>
        <p:blipFill>
          <a:blip r:embed="rId3"/>
          <a:stretch>
            <a:fillRect/>
          </a:stretch>
        </p:blipFill>
        <p:spPr>
          <a:xfrm rot="434146">
            <a:off x="3425325" y="3419476"/>
            <a:ext cx="7596977" cy="3994540"/>
          </a:xfrm>
          <a:prstGeom prst="rect">
            <a:avLst/>
          </a:prstGeom>
        </p:spPr>
      </p:pic>
      <p:pic>
        <p:nvPicPr>
          <p:cNvPr id="14" name="Picture 13">
            <a:extLst>
              <a:ext uri="{FF2B5EF4-FFF2-40B4-BE49-F238E27FC236}">
                <a16:creationId xmlns:a16="http://schemas.microsoft.com/office/drawing/2014/main" id="{D7416BFA-1FF0-BF44-4110-00A5BBDF4E99}"/>
              </a:ext>
            </a:extLst>
          </p:cNvPr>
          <p:cNvPicPr>
            <a:picLocks noChangeAspect="1"/>
          </p:cNvPicPr>
          <p:nvPr/>
        </p:nvPicPr>
        <p:blipFill>
          <a:blip r:embed="rId4"/>
          <a:stretch>
            <a:fillRect/>
          </a:stretch>
        </p:blipFill>
        <p:spPr>
          <a:xfrm>
            <a:off x="3199709" y="155069"/>
            <a:ext cx="2240917" cy="3030463"/>
          </a:xfrm>
          <a:prstGeom prst="rect">
            <a:avLst/>
          </a:prstGeom>
        </p:spPr>
      </p:pic>
      <p:pic>
        <p:nvPicPr>
          <p:cNvPr id="15" name="Picture 14">
            <a:extLst>
              <a:ext uri="{FF2B5EF4-FFF2-40B4-BE49-F238E27FC236}">
                <a16:creationId xmlns:a16="http://schemas.microsoft.com/office/drawing/2014/main" id="{4AE63A54-9720-80E4-D33A-920FB0304EEC}"/>
              </a:ext>
            </a:extLst>
          </p:cNvPr>
          <p:cNvPicPr>
            <a:picLocks noChangeAspect="1"/>
          </p:cNvPicPr>
          <p:nvPr/>
        </p:nvPicPr>
        <p:blipFill>
          <a:blip r:embed="rId5"/>
          <a:stretch>
            <a:fillRect/>
          </a:stretch>
        </p:blipFill>
        <p:spPr>
          <a:xfrm rot="708032">
            <a:off x="1376530" y="1567402"/>
            <a:ext cx="2262049" cy="3399254"/>
          </a:xfrm>
          <a:prstGeom prst="rect">
            <a:avLst/>
          </a:prstGeom>
        </p:spPr>
      </p:pic>
      <p:pic>
        <p:nvPicPr>
          <p:cNvPr id="16" name="Picture 15">
            <a:extLst>
              <a:ext uri="{FF2B5EF4-FFF2-40B4-BE49-F238E27FC236}">
                <a16:creationId xmlns:a16="http://schemas.microsoft.com/office/drawing/2014/main" id="{1297E1A7-5CB7-A29A-B17D-58339E736BDF}"/>
              </a:ext>
            </a:extLst>
          </p:cNvPr>
          <p:cNvPicPr>
            <a:picLocks noChangeAspect="1"/>
          </p:cNvPicPr>
          <p:nvPr/>
        </p:nvPicPr>
        <p:blipFill>
          <a:blip r:embed="rId6"/>
          <a:stretch>
            <a:fillRect/>
          </a:stretch>
        </p:blipFill>
        <p:spPr>
          <a:xfrm>
            <a:off x="3588626" y="2386283"/>
            <a:ext cx="2559926" cy="3967885"/>
          </a:xfrm>
          <a:prstGeom prst="rect">
            <a:avLst/>
          </a:prstGeom>
        </p:spPr>
      </p:pic>
      <p:pic>
        <p:nvPicPr>
          <p:cNvPr id="17" name="Picture 16">
            <a:extLst>
              <a:ext uri="{FF2B5EF4-FFF2-40B4-BE49-F238E27FC236}">
                <a16:creationId xmlns:a16="http://schemas.microsoft.com/office/drawing/2014/main" id="{0EB66DD0-D455-B7D0-E317-62BE7DC78E54}"/>
              </a:ext>
            </a:extLst>
          </p:cNvPr>
          <p:cNvPicPr>
            <a:picLocks noChangeAspect="1"/>
          </p:cNvPicPr>
          <p:nvPr/>
        </p:nvPicPr>
        <p:blipFill>
          <a:blip r:embed="rId7"/>
          <a:stretch>
            <a:fillRect/>
          </a:stretch>
        </p:blipFill>
        <p:spPr>
          <a:xfrm rot="20312295">
            <a:off x="615682" y="4118111"/>
            <a:ext cx="2135356" cy="3050507"/>
          </a:xfrm>
          <a:prstGeom prst="rect">
            <a:avLst/>
          </a:prstGeom>
        </p:spPr>
      </p:pic>
      <p:pic>
        <p:nvPicPr>
          <p:cNvPr id="18" name="Picture 17">
            <a:extLst>
              <a:ext uri="{FF2B5EF4-FFF2-40B4-BE49-F238E27FC236}">
                <a16:creationId xmlns:a16="http://schemas.microsoft.com/office/drawing/2014/main" id="{056A78A3-FD14-1115-073C-311B9D6FAB08}"/>
              </a:ext>
            </a:extLst>
          </p:cNvPr>
          <p:cNvPicPr>
            <a:picLocks noChangeAspect="1"/>
          </p:cNvPicPr>
          <p:nvPr/>
        </p:nvPicPr>
        <p:blipFill>
          <a:blip r:embed="rId8"/>
          <a:stretch>
            <a:fillRect/>
          </a:stretch>
        </p:blipFill>
        <p:spPr>
          <a:xfrm rot="384042">
            <a:off x="5941128" y="212311"/>
            <a:ext cx="2565373" cy="3333683"/>
          </a:xfrm>
          <a:prstGeom prst="rect">
            <a:avLst/>
          </a:prstGeom>
        </p:spPr>
      </p:pic>
    </p:spTree>
    <p:extLst>
      <p:ext uri="{BB962C8B-B14F-4D97-AF65-F5344CB8AC3E}">
        <p14:creationId xmlns:p14="http://schemas.microsoft.com/office/powerpoint/2010/main" val="154699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6a1cb4af90_0_112"/>
          <p:cNvSpPr txBox="1"/>
          <p:nvPr/>
        </p:nvSpPr>
        <p:spPr>
          <a:xfrm>
            <a:off x="304800" y="533400"/>
            <a:ext cx="3352800" cy="390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1818- Philadelphia founds African Fire Association. White people complain and it closes within the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1824- Savannah organizes Fire dept./all Black people.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1858- Richmond Fire Dept. founded includes Black people (slaves).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1864- Richmond authorizes hire of one Black man.</a:t>
            </a:r>
            <a:endParaRPr/>
          </a:p>
          <a:p>
            <a:pPr marL="0" marR="0" lvl="0" indent="0" algn="l" rtl="0">
              <a:spcBef>
                <a:spcPts val="0"/>
              </a:spcBef>
              <a:spcAft>
                <a:spcPts val="0"/>
              </a:spcAft>
              <a:buNone/>
            </a:pPr>
            <a:endParaRPr/>
          </a:p>
        </p:txBody>
      </p:sp>
      <p:sp>
        <p:nvSpPr>
          <p:cNvPr id="275" name="Google Shape;275;g26a1cb4af90_0_112"/>
          <p:cNvSpPr txBox="1"/>
          <p:nvPr/>
        </p:nvSpPr>
        <p:spPr>
          <a:xfrm>
            <a:off x="4648200" y="533400"/>
            <a:ext cx="3810000" cy="584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1886- Isaac Jacobs is hired by Phila Fire Dept. he lasts 4 years.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1845- Savannah starts white Fire Dept.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1950- Richmond hires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ten Black firefighters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cxnSp>
        <p:nvCxnSpPr>
          <p:cNvPr id="276" name="Google Shape;276;g26a1cb4af90_0_112"/>
          <p:cNvCxnSpPr/>
          <p:nvPr/>
        </p:nvCxnSpPr>
        <p:spPr>
          <a:xfrm>
            <a:off x="3657600" y="762000"/>
            <a:ext cx="990600" cy="0"/>
          </a:xfrm>
          <a:prstGeom prst="straightConnector1">
            <a:avLst/>
          </a:prstGeom>
          <a:noFill/>
          <a:ln w="38100" cap="flat" cmpd="sng">
            <a:solidFill>
              <a:srgbClr val="FF0000"/>
            </a:solidFill>
            <a:prstDash val="solid"/>
            <a:round/>
            <a:headEnd type="none" w="sm" len="sm"/>
            <a:tailEnd type="triangle" w="med" len="med"/>
          </a:ln>
        </p:spPr>
      </p:cxnSp>
      <p:cxnSp>
        <p:nvCxnSpPr>
          <p:cNvPr id="277" name="Google Shape;277;g26a1cb4af90_0_112"/>
          <p:cNvCxnSpPr/>
          <p:nvPr/>
        </p:nvCxnSpPr>
        <p:spPr>
          <a:xfrm>
            <a:off x="2895600" y="2362200"/>
            <a:ext cx="1752600" cy="0"/>
          </a:xfrm>
          <a:prstGeom prst="straightConnector1">
            <a:avLst/>
          </a:prstGeom>
          <a:noFill/>
          <a:ln w="38100" cap="flat" cmpd="sng">
            <a:solidFill>
              <a:srgbClr val="FF0000"/>
            </a:solidFill>
            <a:prstDash val="solid"/>
            <a:round/>
            <a:headEnd type="none" w="sm" len="sm"/>
            <a:tailEnd type="triangle" w="med" len="med"/>
          </a:ln>
        </p:spPr>
      </p:cxnSp>
      <p:cxnSp>
        <p:nvCxnSpPr>
          <p:cNvPr id="278" name="Google Shape;278;g26a1cb4af90_0_112"/>
          <p:cNvCxnSpPr/>
          <p:nvPr/>
        </p:nvCxnSpPr>
        <p:spPr>
          <a:xfrm>
            <a:off x="3200400" y="3886200"/>
            <a:ext cx="952500" cy="0"/>
          </a:xfrm>
          <a:prstGeom prst="straightConnector1">
            <a:avLst/>
          </a:prstGeom>
          <a:noFill/>
          <a:ln w="38100" cap="flat" cmpd="sng">
            <a:solidFill>
              <a:srgbClr val="FF0000"/>
            </a:solidFill>
            <a:prstDash val="solid"/>
            <a:round/>
            <a:headEnd type="none" w="sm" len="sm"/>
            <a:tailEnd type="none" w="sm" len="sm"/>
          </a:ln>
        </p:spPr>
      </p:cxnSp>
      <p:cxnSp>
        <p:nvCxnSpPr>
          <p:cNvPr id="279" name="Google Shape;279;g26a1cb4af90_0_112"/>
          <p:cNvCxnSpPr/>
          <p:nvPr/>
        </p:nvCxnSpPr>
        <p:spPr>
          <a:xfrm>
            <a:off x="4152900" y="3886200"/>
            <a:ext cx="0" cy="1524000"/>
          </a:xfrm>
          <a:prstGeom prst="straightConnector1">
            <a:avLst/>
          </a:prstGeom>
          <a:noFill/>
          <a:ln w="38100" cap="flat" cmpd="sng">
            <a:solidFill>
              <a:srgbClr val="FF0000"/>
            </a:solidFill>
            <a:prstDash val="solid"/>
            <a:round/>
            <a:headEnd type="none" w="sm" len="sm"/>
            <a:tailEnd type="none" w="sm" len="sm"/>
          </a:ln>
        </p:spPr>
      </p:cxnSp>
      <p:cxnSp>
        <p:nvCxnSpPr>
          <p:cNvPr id="280" name="Google Shape;280;g26a1cb4af90_0_112"/>
          <p:cNvCxnSpPr/>
          <p:nvPr/>
        </p:nvCxnSpPr>
        <p:spPr>
          <a:xfrm>
            <a:off x="4152900" y="5410200"/>
            <a:ext cx="495300" cy="0"/>
          </a:xfrm>
          <a:prstGeom prst="straightConnector1">
            <a:avLst/>
          </a:prstGeom>
          <a:noFill/>
          <a:ln w="38100" cap="flat" cmpd="sng">
            <a:solidFill>
              <a:srgbClr val="FF0000"/>
            </a:solidFill>
            <a:prstDash val="solid"/>
            <a:round/>
            <a:headEnd type="none" w="sm" len="sm"/>
            <a:tailEnd type="triangle" w="med" len="med"/>
          </a:ln>
        </p:spPr>
      </p:cxnSp>
      <p:sp>
        <p:nvSpPr>
          <p:cNvPr id="281" name="Google Shape;281;g26a1cb4af90_0_112"/>
          <p:cNvSpPr txBox="1"/>
          <p:nvPr/>
        </p:nvSpPr>
        <p:spPr>
          <a:xfrm>
            <a:off x="3771900" y="381000"/>
            <a:ext cx="8001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68 years</a:t>
            </a:r>
            <a:endParaRPr/>
          </a:p>
        </p:txBody>
      </p:sp>
      <p:sp>
        <p:nvSpPr>
          <p:cNvPr id="282" name="Google Shape;282;g26a1cb4af90_0_112"/>
          <p:cNvSpPr txBox="1"/>
          <p:nvPr/>
        </p:nvSpPr>
        <p:spPr>
          <a:xfrm>
            <a:off x="3581400" y="1981200"/>
            <a:ext cx="914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21 years</a:t>
            </a:r>
            <a:endParaRPr/>
          </a:p>
        </p:txBody>
      </p:sp>
      <p:sp>
        <p:nvSpPr>
          <p:cNvPr id="283" name="Google Shape;283;g26a1cb4af90_0_112"/>
          <p:cNvSpPr txBox="1"/>
          <p:nvPr/>
        </p:nvSpPr>
        <p:spPr>
          <a:xfrm>
            <a:off x="4267200" y="4343400"/>
            <a:ext cx="990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86 years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6a1cb4af90_0_88"/>
          <p:cNvSpPr txBox="1"/>
          <p:nvPr/>
        </p:nvSpPr>
        <p:spPr>
          <a:xfrm>
            <a:off x="304800" y="533400"/>
            <a:ext cx="33528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1818- Philadelphia founds African Fire Association. White people complain and it closes within the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1824- Savannah organizes Fire dept./all Black people.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1858- Richmond Fire Dept. founded includes Black people (slaves).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1864- Richmond authorizes hire of one Black man.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186?- San Antonio has 2 Black volunteer companies.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1886- Black company asks for funding (white company was funded) and is then forcibly disbanded.</a:t>
            </a:r>
            <a:endParaRPr/>
          </a:p>
        </p:txBody>
      </p:sp>
      <p:sp>
        <p:nvSpPr>
          <p:cNvPr id="290" name="Google Shape;290;g26a1cb4af90_0_88"/>
          <p:cNvSpPr txBox="1"/>
          <p:nvPr/>
        </p:nvSpPr>
        <p:spPr>
          <a:xfrm>
            <a:off x="4648200" y="533400"/>
            <a:ext cx="3810000" cy="618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1886- Isaac Jacobs is hired by Phila Fire Dept. he lasts 4 years.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1845- Savannah starts white Fire Dept.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1950- Richmond hires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ten Black firefighters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1967- San Antonio hires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Firefighter</a:t>
            </a:r>
            <a:endParaRPr/>
          </a:p>
        </p:txBody>
      </p:sp>
      <p:cxnSp>
        <p:nvCxnSpPr>
          <p:cNvPr id="291" name="Google Shape;291;g26a1cb4af90_0_88"/>
          <p:cNvCxnSpPr/>
          <p:nvPr/>
        </p:nvCxnSpPr>
        <p:spPr>
          <a:xfrm>
            <a:off x="3657600" y="762000"/>
            <a:ext cx="990600" cy="0"/>
          </a:xfrm>
          <a:prstGeom prst="straightConnector1">
            <a:avLst/>
          </a:prstGeom>
          <a:noFill/>
          <a:ln w="38100" cap="flat" cmpd="sng">
            <a:solidFill>
              <a:srgbClr val="FF0000"/>
            </a:solidFill>
            <a:prstDash val="solid"/>
            <a:round/>
            <a:headEnd type="none" w="sm" len="sm"/>
            <a:tailEnd type="triangle" w="med" len="med"/>
          </a:ln>
        </p:spPr>
      </p:cxnSp>
      <p:cxnSp>
        <p:nvCxnSpPr>
          <p:cNvPr id="292" name="Google Shape;292;g26a1cb4af90_0_88"/>
          <p:cNvCxnSpPr/>
          <p:nvPr/>
        </p:nvCxnSpPr>
        <p:spPr>
          <a:xfrm>
            <a:off x="2895600" y="2362200"/>
            <a:ext cx="1752600" cy="0"/>
          </a:xfrm>
          <a:prstGeom prst="straightConnector1">
            <a:avLst/>
          </a:prstGeom>
          <a:noFill/>
          <a:ln w="38100" cap="flat" cmpd="sng">
            <a:solidFill>
              <a:srgbClr val="FF0000"/>
            </a:solidFill>
            <a:prstDash val="solid"/>
            <a:round/>
            <a:headEnd type="none" w="sm" len="sm"/>
            <a:tailEnd type="triangle" w="med" len="med"/>
          </a:ln>
        </p:spPr>
      </p:cxnSp>
      <p:cxnSp>
        <p:nvCxnSpPr>
          <p:cNvPr id="293" name="Google Shape;293;g26a1cb4af90_0_88"/>
          <p:cNvCxnSpPr/>
          <p:nvPr/>
        </p:nvCxnSpPr>
        <p:spPr>
          <a:xfrm>
            <a:off x="3200400" y="3886200"/>
            <a:ext cx="952500" cy="0"/>
          </a:xfrm>
          <a:prstGeom prst="straightConnector1">
            <a:avLst/>
          </a:prstGeom>
          <a:noFill/>
          <a:ln w="38100" cap="flat" cmpd="sng">
            <a:solidFill>
              <a:srgbClr val="FF0000"/>
            </a:solidFill>
            <a:prstDash val="solid"/>
            <a:round/>
            <a:headEnd type="none" w="sm" len="sm"/>
            <a:tailEnd type="none" w="sm" len="sm"/>
          </a:ln>
        </p:spPr>
      </p:cxnSp>
      <p:cxnSp>
        <p:nvCxnSpPr>
          <p:cNvPr id="294" name="Google Shape;294;g26a1cb4af90_0_88"/>
          <p:cNvCxnSpPr/>
          <p:nvPr/>
        </p:nvCxnSpPr>
        <p:spPr>
          <a:xfrm>
            <a:off x="4152900" y="3886200"/>
            <a:ext cx="0" cy="1524000"/>
          </a:xfrm>
          <a:prstGeom prst="straightConnector1">
            <a:avLst/>
          </a:prstGeom>
          <a:noFill/>
          <a:ln w="38100" cap="flat" cmpd="sng">
            <a:solidFill>
              <a:srgbClr val="FF0000"/>
            </a:solidFill>
            <a:prstDash val="solid"/>
            <a:round/>
            <a:headEnd type="none" w="sm" len="sm"/>
            <a:tailEnd type="none" w="sm" len="sm"/>
          </a:ln>
        </p:spPr>
      </p:cxnSp>
      <p:cxnSp>
        <p:nvCxnSpPr>
          <p:cNvPr id="295" name="Google Shape;295;g26a1cb4af90_0_88"/>
          <p:cNvCxnSpPr/>
          <p:nvPr/>
        </p:nvCxnSpPr>
        <p:spPr>
          <a:xfrm>
            <a:off x="4152900" y="5410200"/>
            <a:ext cx="495300" cy="0"/>
          </a:xfrm>
          <a:prstGeom prst="straightConnector1">
            <a:avLst/>
          </a:prstGeom>
          <a:noFill/>
          <a:ln w="38100" cap="flat" cmpd="sng">
            <a:solidFill>
              <a:srgbClr val="FF0000"/>
            </a:solidFill>
            <a:prstDash val="solid"/>
            <a:round/>
            <a:headEnd type="none" w="sm" len="sm"/>
            <a:tailEnd type="triangle" w="med" len="med"/>
          </a:ln>
        </p:spPr>
      </p:cxnSp>
      <p:cxnSp>
        <p:nvCxnSpPr>
          <p:cNvPr id="296" name="Google Shape;296;g26a1cb4af90_0_88"/>
          <p:cNvCxnSpPr/>
          <p:nvPr/>
        </p:nvCxnSpPr>
        <p:spPr>
          <a:xfrm>
            <a:off x="3276600" y="5410200"/>
            <a:ext cx="1371600" cy="9144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297" name="Google Shape;297;g26a1cb4af90_0_88"/>
          <p:cNvSpPr txBox="1"/>
          <p:nvPr/>
        </p:nvSpPr>
        <p:spPr>
          <a:xfrm>
            <a:off x="3771900" y="381000"/>
            <a:ext cx="8001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68 years</a:t>
            </a:r>
            <a:endParaRPr/>
          </a:p>
        </p:txBody>
      </p:sp>
      <p:sp>
        <p:nvSpPr>
          <p:cNvPr id="298" name="Google Shape;298;g26a1cb4af90_0_88"/>
          <p:cNvSpPr txBox="1"/>
          <p:nvPr/>
        </p:nvSpPr>
        <p:spPr>
          <a:xfrm>
            <a:off x="3581400" y="1981200"/>
            <a:ext cx="914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21 years</a:t>
            </a:r>
            <a:endParaRPr/>
          </a:p>
        </p:txBody>
      </p:sp>
      <p:sp>
        <p:nvSpPr>
          <p:cNvPr id="299" name="Google Shape;299;g26a1cb4af90_0_88"/>
          <p:cNvSpPr txBox="1"/>
          <p:nvPr/>
        </p:nvSpPr>
        <p:spPr>
          <a:xfrm>
            <a:off x="4267200" y="4343400"/>
            <a:ext cx="990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86 years</a:t>
            </a:r>
            <a:endParaRPr/>
          </a:p>
        </p:txBody>
      </p:sp>
      <p:sp>
        <p:nvSpPr>
          <p:cNvPr id="300" name="Google Shape;300;g26a1cb4af90_0_88"/>
          <p:cNvSpPr txBox="1"/>
          <p:nvPr/>
        </p:nvSpPr>
        <p:spPr>
          <a:xfrm>
            <a:off x="3200400" y="5867400"/>
            <a:ext cx="685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81 years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0"/>
          <p:cNvSpPr txBox="1"/>
          <p:nvPr/>
        </p:nvSpPr>
        <p:spPr>
          <a:xfrm>
            <a:off x="152400" y="381000"/>
            <a:ext cx="38862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1783- James Derham Dr. in New Orleans and Philadelphia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0"/>
          <p:cNvSpPr txBox="1"/>
          <p:nvPr/>
        </p:nvSpPr>
        <p:spPr>
          <a:xfrm>
            <a:off x="4648200" y="388883"/>
            <a:ext cx="4114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6a1cb4af90_0_128"/>
          <p:cNvSpPr txBox="1"/>
          <p:nvPr/>
        </p:nvSpPr>
        <p:spPr>
          <a:xfrm>
            <a:off x="152400" y="381000"/>
            <a:ext cx="3886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1783- James Derham Dr. in New Orleans and Philadelphia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g26a1cb4af90_0_128"/>
          <p:cNvSpPr txBox="1"/>
          <p:nvPr/>
        </p:nvSpPr>
        <p:spPr>
          <a:xfrm>
            <a:off x="4648200" y="388883"/>
            <a:ext cx="4114800" cy="14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1847- James McCune MD from U Glasgow. David Peck MD Rush Med Coll.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13" name="Google Shape;313;g26a1cb4af90_0_128"/>
          <p:cNvCxnSpPr/>
          <p:nvPr/>
        </p:nvCxnSpPr>
        <p:spPr>
          <a:xfrm>
            <a:off x="3352800" y="609600"/>
            <a:ext cx="1295400" cy="0"/>
          </a:xfrm>
          <a:prstGeom prst="straightConnector1">
            <a:avLst/>
          </a:prstGeom>
          <a:noFill/>
          <a:ln w="38100" cap="flat" cmpd="sng">
            <a:solidFill>
              <a:srgbClr val="FF0000"/>
            </a:solidFill>
            <a:prstDash val="solid"/>
            <a:round/>
            <a:headEnd type="none" w="sm" len="sm"/>
            <a:tailEnd type="triangle" w="med" len="med"/>
          </a:ln>
        </p:spPr>
      </p:cxnSp>
      <p:sp>
        <p:nvSpPr>
          <p:cNvPr id="314" name="Google Shape;314;g26a1cb4af90_0_128"/>
          <p:cNvSpPr txBox="1"/>
          <p:nvPr/>
        </p:nvSpPr>
        <p:spPr>
          <a:xfrm>
            <a:off x="3733800" y="354569"/>
            <a:ext cx="685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64 years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6a1cb4af90_0_154"/>
          <p:cNvSpPr txBox="1"/>
          <p:nvPr/>
        </p:nvSpPr>
        <p:spPr>
          <a:xfrm>
            <a:off x="152400" y="381000"/>
            <a:ext cx="38862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1783- James Derham Dr. in New Orleans and Philadelphia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1847- AMA forms to decide who is/is not a medical doctor</a:t>
            </a:r>
            <a:r>
              <a:rPr lang="en-US"/>
              <a: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g26a1cb4af90_0_154"/>
          <p:cNvSpPr txBox="1"/>
          <p:nvPr/>
        </p:nvSpPr>
        <p:spPr>
          <a:xfrm>
            <a:off x="4648200" y="388883"/>
            <a:ext cx="4114800" cy="14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1847- James McCune MD from U Glasgow. David Peck MD Rush Med Coll.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1" name="Google Shape;321;g26a1cb4af90_0_154"/>
          <p:cNvCxnSpPr/>
          <p:nvPr/>
        </p:nvCxnSpPr>
        <p:spPr>
          <a:xfrm>
            <a:off x="3352800" y="609600"/>
            <a:ext cx="1295400" cy="0"/>
          </a:xfrm>
          <a:prstGeom prst="straightConnector1">
            <a:avLst/>
          </a:prstGeom>
          <a:noFill/>
          <a:ln w="38100" cap="flat" cmpd="sng">
            <a:solidFill>
              <a:srgbClr val="FF0000"/>
            </a:solidFill>
            <a:prstDash val="solid"/>
            <a:round/>
            <a:headEnd type="none" w="sm" len="sm"/>
            <a:tailEnd type="triangle" w="med" len="med"/>
          </a:ln>
        </p:spPr>
      </p:cxnSp>
      <p:sp>
        <p:nvSpPr>
          <p:cNvPr id="322" name="Google Shape;322;g26a1cb4af90_0_154"/>
          <p:cNvSpPr txBox="1"/>
          <p:nvPr/>
        </p:nvSpPr>
        <p:spPr>
          <a:xfrm>
            <a:off x="3733800" y="354569"/>
            <a:ext cx="685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64 years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6a1cb4af90_0_141"/>
          <p:cNvSpPr txBox="1"/>
          <p:nvPr/>
        </p:nvSpPr>
        <p:spPr>
          <a:xfrm>
            <a:off x="152400" y="381000"/>
            <a:ext cx="38862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1783- James Derham Dr. in New Orleans and Philadelphia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1847- AMA forms to decide who is/is not a medical doctor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1870- AMA formally votes to not accept any Black doctors.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1913- ACS founded as an alternative to AMA and includes 1 Black doctor, Daniel Williams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1945- American College of Surgeons rejects Black membership.</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g26a1cb4af90_0_141"/>
          <p:cNvSpPr txBox="1"/>
          <p:nvPr/>
        </p:nvSpPr>
        <p:spPr>
          <a:xfrm>
            <a:off x="4648200" y="388883"/>
            <a:ext cx="4114800" cy="646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1847- James McCune MD from U Glasgow. David Peck MD Rush Med Coll.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1888- AMA accepts local chapter’s lists and may (unverified) have “defacto” accredited local Black doctors.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1934- Louis Wright accepted to ACS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1964- AMA formally says it does not support discrimination (no enforcement mechanism).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9" name="Google Shape;329;g26a1cb4af90_0_141"/>
          <p:cNvCxnSpPr/>
          <p:nvPr/>
        </p:nvCxnSpPr>
        <p:spPr>
          <a:xfrm>
            <a:off x="3352800" y="609600"/>
            <a:ext cx="1295400" cy="0"/>
          </a:xfrm>
          <a:prstGeom prst="straightConnector1">
            <a:avLst/>
          </a:prstGeom>
          <a:noFill/>
          <a:ln w="38100" cap="flat" cmpd="sng">
            <a:solidFill>
              <a:srgbClr val="FF0000"/>
            </a:solidFill>
            <a:prstDash val="solid"/>
            <a:round/>
            <a:headEnd type="none" w="sm" len="sm"/>
            <a:tailEnd type="triangle" w="med" len="med"/>
          </a:ln>
        </p:spPr>
      </p:cxnSp>
      <p:cxnSp>
        <p:nvCxnSpPr>
          <p:cNvPr id="330" name="Google Shape;330;g26a1cb4af90_0_141"/>
          <p:cNvCxnSpPr/>
          <p:nvPr/>
        </p:nvCxnSpPr>
        <p:spPr>
          <a:xfrm>
            <a:off x="2590800" y="838200"/>
            <a:ext cx="1600200" cy="0"/>
          </a:xfrm>
          <a:prstGeom prst="straightConnector1">
            <a:avLst/>
          </a:prstGeom>
          <a:noFill/>
          <a:ln w="38100" cap="flat" cmpd="sng">
            <a:solidFill>
              <a:srgbClr val="FF0000"/>
            </a:solidFill>
            <a:prstDash val="solid"/>
            <a:round/>
            <a:headEnd type="none" w="sm" len="sm"/>
            <a:tailEnd type="none" w="sm" len="sm"/>
          </a:ln>
        </p:spPr>
      </p:cxnSp>
      <p:cxnSp>
        <p:nvCxnSpPr>
          <p:cNvPr id="331" name="Google Shape;331;g26a1cb4af90_0_141"/>
          <p:cNvCxnSpPr/>
          <p:nvPr/>
        </p:nvCxnSpPr>
        <p:spPr>
          <a:xfrm>
            <a:off x="4191000" y="838200"/>
            <a:ext cx="76200" cy="4953000"/>
          </a:xfrm>
          <a:prstGeom prst="straightConnector1">
            <a:avLst/>
          </a:prstGeom>
          <a:noFill/>
          <a:ln w="38100" cap="flat" cmpd="sng">
            <a:solidFill>
              <a:srgbClr val="FF0000"/>
            </a:solidFill>
            <a:prstDash val="solid"/>
            <a:round/>
            <a:headEnd type="none" w="sm" len="sm"/>
            <a:tailEnd type="none" w="sm" len="sm"/>
          </a:ln>
        </p:spPr>
      </p:cxnSp>
      <p:cxnSp>
        <p:nvCxnSpPr>
          <p:cNvPr id="332" name="Google Shape;332;g26a1cb4af90_0_141"/>
          <p:cNvCxnSpPr/>
          <p:nvPr/>
        </p:nvCxnSpPr>
        <p:spPr>
          <a:xfrm>
            <a:off x="4267200" y="5791200"/>
            <a:ext cx="381000" cy="0"/>
          </a:xfrm>
          <a:prstGeom prst="straightConnector1">
            <a:avLst/>
          </a:prstGeom>
          <a:noFill/>
          <a:ln w="38100" cap="flat" cmpd="sng">
            <a:solidFill>
              <a:srgbClr val="FF0000"/>
            </a:solidFill>
            <a:prstDash val="solid"/>
            <a:round/>
            <a:headEnd type="none" w="sm" len="sm"/>
            <a:tailEnd type="triangle" w="med" len="med"/>
          </a:ln>
        </p:spPr>
      </p:cxnSp>
      <p:sp>
        <p:nvSpPr>
          <p:cNvPr id="333" name="Google Shape;333;g26a1cb4af90_0_141"/>
          <p:cNvSpPr txBox="1"/>
          <p:nvPr/>
        </p:nvSpPr>
        <p:spPr>
          <a:xfrm>
            <a:off x="3733800" y="354569"/>
            <a:ext cx="685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64 years</a:t>
            </a:r>
            <a:endParaRPr/>
          </a:p>
        </p:txBody>
      </p:sp>
      <p:sp>
        <p:nvSpPr>
          <p:cNvPr id="334" name="Google Shape;334;g26a1cb4af90_0_141"/>
          <p:cNvSpPr txBox="1"/>
          <p:nvPr/>
        </p:nvSpPr>
        <p:spPr>
          <a:xfrm>
            <a:off x="3733800" y="5791200"/>
            <a:ext cx="838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181 years</a:t>
            </a:r>
            <a:endParaRPr/>
          </a:p>
        </p:txBody>
      </p:sp>
      <p:cxnSp>
        <p:nvCxnSpPr>
          <p:cNvPr id="335" name="Google Shape;335;g26a1cb4af90_0_141"/>
          <p:cNvCxnSpPr>
            <a:endCxn id="328" idx="1"/>
          </p:cNvCxnSpPr>
          <p:nvPr/>
        </p:nvCxnSpPr>
        <p:spPr>
          <a:xfrm>
            <a:off x="3581400" y="3048833"/>
            <a:ext cx="1066800" cy="572400"/>
          </a:xfrm>
          <a:prstGeom prst="bentConnector3">
            <a:avLst>
              <a:gd name="adj1" fmla="val 50000"/>
            </a:avLst>
          </a:prstGeom>
          <a:noFill/>
          <a:ln w="38100" cap="flat" cmpd="sng">
            <a:solidFill>
              <a:srgbClr val="FF0000"/>
            </a:solidFill>
            <a:prstDash val="solid"/>
            <a:round/>
            <a:headEnd type="none" w="sm" len="sm"/>
            <a:tailEnd type="triangle" w="med" len="med"/>
          </a:ln>
        </p:spPr>
      </p:cxnSp>
      <p:sp>
        <p:nvSpPr>
          <p:cNvPr id="336" name="Google Shape;336;g26a1cb4af90_0_141"/>
          <p:cNvSpPr txBox="1"/>
          <p:nvPr/>
        </p:nvSpPr>
        <p:spPr>
          <a:xfrm>
            <a:off x="3505200" y="3230542"/>
            <a:ext cx="11430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21 years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21"/>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343" name="Google Shape;343;p21"/>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344" name="Google Shape;344;p21"/>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45" name="Google Shape;345;p21"/>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46" name="Google Shape;346;p21"/>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47" name="Google Shape;347;p21"/>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348" name="Google Shape;348;p21"/>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1600</a:t>
            </a:r>
            <a:endParaRPr/>
          </a:p>
        </p:txBody>
      </p:sp>
      <p:sp>
        <p:nvSpPr>
          <p:cNvPr id="349" name="Google Shape;349;p21"/>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350" name="Google Shape;350;p21"/>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351" name="Google Shape;351;p21"/>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352" name="Google Shape;352;p21"/>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353" name="Google Shape;353;p21"/>
          <p:cNvSpPr/>
          <p:nvPr/>
        </p:nvSpPr>
        <p:spPr>
          <a:xfrm>
            <a:off x="914400" y="1828800"/>
            <a:ext cx="73152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Human social history is not linear yet we teach history along a timeline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cxnSp>
        <p:nvCxnSpPr>
          <p:cNvPr id="359" name="Google Shape;359;p22"/>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360" name="Google Shape;360;p22"/>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361" name="Google Shape;361;p22"/>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62" name="Google Shape;362;p22"/>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63" name="Google Shape;363;p22"/>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64" name="Google Shape;364;p22"/>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365" name="Google Shape;365;p22"/>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1600</a:t>
            </a:r>
            <a:endParaRPr/>
          </a:p>
        </p:txBody>
      </p:sp>
      <p:sp>
        <p:nvSpPr>
          <p:cNvPr id="366" name="Google Shape;366;p22"/>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367" name="Google Shape;367;p22"/>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368" name="Google Shape;368;p22"/>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369" name="Google Shape;369;p22"/>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370" name="Google Shape;370;p22"/>
          <p:cNvSpPr/>
          <p:nvPr/>
        </p:nvSpPr>
        <p:spPr>
          <a:xfrm>
            <a:off x="2286000" y="2967335"/>
            <a:ext cx="4572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22"/>
          <p:cNvSpPr/>
          <p:nvPr/>
        </p:nvSpPr>
        <p:spPr>
          <a:xfrm>
            <a:off x="914400" y="685800"/>
            <a:ext cx="731520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The idea of linear social history creates the illusion that progress is inevitable and natural. It is not. </a:t>
            </a:r>
            <a:endParaRPr/>
          </a:p>
        </p:txBody>
      </p:sp>
      <p:pic>
        <p:nvPicPr>
          <p:cNvPr id="372" name="Google Shape;372;p22"/>
          <p:cNvPicPr preferRelativeResize="0"/>
          <p:nvPr/>
        </p:nvPicPr>
        <p:blipFill rotWithShape="1">
          <a:blip r:embed="rId3">
            <a:alphaModFix/>
          </a:blip>
          <a:srcRect/>
          <a:stretch/>
        </p:blipFill>
        <p:spPr>
          <a:xfrm>
            <a:off x="1941512" y="3843010"/>
            <a:ext cx="5260975" cy="30083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cxnSp>
        <p:nvCxnSpPr>
          <p:cNvPr id="378" name="Google Shape;378;p23"/>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379" name="Google Shape;379;p23"/>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380" name="Google Shape;380;p23"/>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81" name="Google Shape;381;p23"/>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82" name="Google Shape;382;p23"/>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383" name="Google Shape;383;p23"/>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384" name="Google Shape;384;p23"/>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385" name="Google Shape;385;p23"/>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386" name="Google Shape;386;p23"/>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387" name="Google Shape;387;p23"/>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388" name="Google Shape;388;p23"/>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389" name="Google Shape;389;p23"/>
          <p:cNvSpPr txBox="1"/>
          <p:nvPr/>
        </p:nvSpPr>
        <p:spPr>
          <a:xfrm>
            <a:off x="4343400" y="1905000"/>
            <a:ext cx="76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Calibri"/>
                <a:ea typeface="Calibri"/>
                <a:cs typeface="Calibri"/>
                <a:sym typeface="Calibri"/>
              </a:rPr>
              <a:t>+</a:t>
            </a:r>
            <a:endParaRPr/>
          </a:p>
        </p:txBody>
      </p:sp>
      <p:sp>
        <p:nvSpPr>
          <p:cNvPr id="390" name="Google Shape;390;p23"/>
          <p:cNvSpPr txBox="1"/>
          <p:nvPr/>
        </p:nvSpPr>
        <p:spPr>
          <a:xfrm>
            <a:off x="4343400" y="4648200"/>
            <a:ext cx="838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t>
            </a:r>
            <a:endParaRPr/>
          </a:p>
        </p:txBody>
      </p:sp>
      <p:sp>
        <p:nvSpPr>
          <p:cNvPr id="391" name="Google Shape;391;p23"/>
          <p:cNvSpPr txBox="1"/>
          <p:nvPr/>
        </p:nvSpPr>
        <p:spPr>
          <a:xfrm>
            <a:off x="914400" y="685800"/>
            <a:ext cx="73152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Regression is as possible as progression.</a:t>
            </a:r>
            <a:endParaRPr/>
          </a:p>
        </p:txBody>
      </p:sp>
      <p:sp>
        <p:nvSpPr>
          <p:cNvPr id="392" name="Google Shape;392;p23"/>
          <p:cNvSpPr/>
          <p:nvPr/>
        </p:nvSpPr>
        <p:spPr>
          <a:xfrm>
            <a:off x="373943" y="2795752"/>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3"/>
          <p:cNvSpPr/>
          <p:nvPr/>
        </p:nvSpPr>
        <p:spPr>
          <a:xfrm>
            <a:off x="4893391" y="2835706"/>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3"/>
          <p:cNvSpPr/>
          <p:nvPr/>
        </p:nvSpPr>
        <p:spPr>
          <a:xfrm>
            <a:off x="914400" y="5189190"/>
            <a:ext cx="7315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we choose a metric to measure history, such as standard of living or political autonomy, then history moves up and down, or sideways, as time progresses.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cxnSp>
        <p:nvCxnSpPr>
          <p:cNvPr id="400" name="Google Shape;400;p24"/>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401" name="Google Shape;401;p24"/>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402" name="Google Shape;402;p24"/>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03" name="Google Shape;403;p24"/>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04" name="Google Shape;404;p24"/>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05" name="Google Shape;405;p24"/>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406" name="Google Shape;406;p24"/>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407" name="Google Shape;407;p24"/>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408" name="Google Shape;408;p24"/>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409" name="Google Shape;409;p24"/>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410" name="Google Shape;410;p24"/>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411" name="Google Shape;411;p24"/>
          <p:cNvSpPr txBox="1"/>
          <p:nvPr/>
        </p:nvSpPr>
        <p:spPr>
          <a:xfrm>
            <a:off x="4191000" y="1926784"/>
            <a:ext cx="762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50"/>
                </a:solidFill>
                <a:latin typeface="Calibri"/>
                <a:ea typeface="Calibri"/>
                <a:cs typeface="Calibri"/>
                <a:sym typeface="Calibri"/>
              </a:rPr>
              <a:t>+</a:t>
            </a:r>
            <a:endParaRPr/>
          </a:p>
        </p:txBody>
      </p:sp>
      <p:sp>
        <p:nvSpPr>
          <p:cNvPr id="412" name="Google Shape;412;p24"/>
          <p:cNvSpPr txBox="1"/>
          <p:nvPr/>
        </p:nvSpPr>
        <p:spPr>
          <a:xfrm>
            <a:off x="4343400" y="4648200"/>
            <a:ext cx="838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Calibri"/>
                <a:ea typeface="Calibri"/>
                <a:cs typeface="Calibri"/>
                <a:sym typeface="Calibri"/>
              </a:rPr>
              <a:t>-</a:t>
            </a:r>
            <a:endParaRPr/>
          </a:p>
        </p:txBody>
      </p:sp>
      <p:sp>
        <p:nvSpPr>
          <p:cNvPr id="413" name="Google Shape;413;p24"/>
          <p:cNvSpPr txBox="1"/>
          <p:nvPr/>
        </p:nvSpPr>
        <p:spPr>
          <a:xfrm>
            <a:off x="914400" y="685800"/>
            <a:ext cx="73152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White well being held at zero</a:t>
            </a:r>
            <a:endParaRPr/>
          </a:p>
        </p:txBody>
      </p:sp>
      <p:sp>
        <p:nvSpPr>
          <p:cNvPr id="414" name="Google Shape;414;p24"/>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4"/>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4"/>
          <p:cNvSpPr txBox="1"/>
          <p:nvPr/>
        </p:nvSpPr>
        <p:spPr>
          <a:xfrm>
            <a:off x="373116" y="5257800"/>
            <a:ext cx="83898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Black well being plotted in relation to white well being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424872" y="533400"/>
            <a:ext cx="2257777" cy="2895600"/>
          </a:xfrm>
          <a:prstGeom prst="rect">
            <a:avLst/>
          </a:prstGeom>
          <a:noFill/>
          <a:ln>
            <a:noFill/>
          </a:ln>
        </p:spPr>
      </p:pic>
      <p:sp>
        <p:nvSpPr>
          <p:cNvPr id="97" name="Google Shape;97;p2"/>
          <p:cNvSpPr txBox="1"/>
          <p:nvPr/>
        </p:nvSpPr>
        <p:spPr>
          <a:xfrm>
            <a:off x="3124200" y="533400"/>
            <a:ext cx="51054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Jackie Robinson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1939 earns varsity letters in football, baseball, basketball, and track at UCLA.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1944 court martialed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1945 Athletic Director at Sam Houston College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April 15</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1947 takes the field with the Dodgers.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cxnSp>
        <p:nvCxnSpPr>
          <p:cNvPr id="422" name="Google Shape;422;p25"/>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423" name="Google Shape;423;p25"/>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424" name="Google Shape;424;p25"/>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25" name="Google Shape;425;p25"/>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26" name="Google Shape;426;p25"/>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27" name="Google Shape;427;p25"/>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428" name="Google Shape;428;p25"/>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429" name="Google Shape;429;p25"/>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430" name="Google Shape;430;p25"/>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431" name="Google Shape;431;p25"/>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432" name="Google Shape;432;p25"/>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433" name="Google Shape;433;p25"/>
          <p:cNvSpPr txBox="1"/>
          <p:nvPr/>
        </p:nvSpPr>
        <p:spPr>
          <a:xfrm>
            <a:off x="4343400" y="1905000"/>
            <a:ext cx="76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B050"/>
                </a:solidFill>
                <a:latin typeface="Calibri"/>
                <a:ea typeface="Calibri"/>
                <a:cs typeface="Calibri"/>
                <a:sym typeface="Calibri"/>
              </a:rPr>
              <a:t>+</a:t>
            </a:r>
            <a:endParaRPr/>
          </a:p>
        </p:txBody>
      </p:sp>
      <p:sp>
        <p:nvSpPr>
          <p:cNvPr id="434" name="Google Shape;434;p25"/>
          <p:cNvSpPr txBox="1"/>
          <p:nvPr/>
        </p:nvSpPr>
        <p:spPr>
          <a:xfrm>
            <a:off x="4393323" y="4185555"/>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a:t>
            </a:r>
            <a:endParaRPr/>
          </a:p>
        </p:txBody>
      </p:sp>
      <p:sp>
        <p:nvSpPr>
          <p:cNvPr id="435" name="Google Shape;435;p25"/>
          <p:cNvSpPr txBox="1"/>
          <p:nvPr/>
        </p:nvSpPr>
        <p:spPr>
          <a:xfrm>
            <a:off x="914400" y="1537974"/>
            <a:ext cx="7315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White standard of Living</a:t>
            </a:r>
            <a:endParaRPr/>
          </a:p>
        </p:txBody>
      </p:sp>
      <p:cxnSp>
        <p:nvCxnSpPr>
          <p:cNvPr id="436" name="Google Shape;436;p25"/>
          <p:cNvCxnSpPr/>
          <p:nvPr/>
        </p:nvCxnSpPr>
        <p:spPr>
          <a:xfrm>
            <a:off x="22098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37" name="Google Shape;437;p25"/>
          <p:cNvCxnSpPr/>
          <p:nvPr/>
        </p:nvCxnSpPr>
        <p:spPr>
          <a:xfrm>
            <a:off x="38862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38" name="Google Shape;438;p25"/>
          <p:cNvCxnSpPr/>
          <p:nvPr/>
        </p:nvCxnSpPr>
        <p:spPr>
          <a:xfrm>
            <a:off x="42672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39" name="Google Shape;439;p25"/>
          <p:cNvCxnSpPr/>
          <p:nvPr/>
        </p:nvCxnSpPr>
        <p:spPr>
          <a:xfrm>
            <a:off x="48768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40" name="Google Shape;440;p25"/>
          <p:cNvCxnSpPr/>
          <p:nvPr/>
        </p:nvCxnSpPr>
        <p:spPr>
          <a:xfrm>
            <a:off x="5486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41" name="Google Shape;441;p25"/>
          <p:cNvCxnSpPr/>
          <p:nvPr/>
        </p:nvCxnSpPr>
        <p:spPr>
          <a:xfrm>
            <a:off x="5867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42" name="Google Shape;442;p25"/>
          <p:cNvCxnSpPr/>
          <p:nvPr/>
        </p:nvCxnSpPr>
        <p:spPr>
          <a:xfrm>
            <a:off x="6629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43" name="Google Shape;443;p25"/>
          <p:cNvCxnSpPr/>
          <p:nvPr/>
        </p:nvCxnSpPr>
        <p:spPr>
          <a:xfrm>
            <a:off x="6934200" y="3276600"/>
            <a:ext cx="0" cy="304800"/>
          </a:xfrm>
          <a:prstGeom prst="straightConnector1">
            <a:avLst/>
          </a:prstGeom>
          <a:noFill/>
          <a:ln w="9525" cap="flat" cmpd="sng">
            <a:solidFill>
              <a:srgbClr val="4A7DBA"/>
            </a:solidFill>
            <a:prstDash val="solid"/>
            <a:round/>
            <a:headEnd type="none" w="sm" len="sm"/>
            <a:tailEnd type="none" w="sm" len="sm"/>
          </a:ln>
        </p:spPr>
      </p:cxnSp>
      <p:sp>
        <p:nvSpPr>
          <p:cNvPr id="444" name="Google Shape;444;p25"/>
          <p:cNvSpPr txBox="1"/>
          <p:nvPr/>
        </p:nvSpPr>
        <p:spPr>
          <a:xfrm>
            <a:off x="1981199" y="3048000"/>
            <a:ext cx="5334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1776</a:t>
            </a:r>
            <a:endParaRPr/>
          </a:p>
        </p:txBody>
      </p:sp>
      <p:sp>
        <p:nvSpPr>
          <p:cNvPr id="445" name="Google Shape;445;p25"/>
          <p:cNvSpPr txBox="1"/>
          <p:nvPr/>
        </p:nvSpPr>
        <p:spPr>
          <a:xfrm>
            <a:off x="3581398" y="3048000"/>
            <a:ext cx="45720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1865</a:t>
            </a:r>
            <a:endParaRPr/>
          </a:p>
        </p:txBody>
      </p:sp>
      <p:sp>
        <p:nvSpPr>
          <p:cNvPr id="446" name="Google Shape;446;p25"/>
          <p:cNvSpPr txBox="1"/>
          <p:nvPr/>
        </p:nvSpPr>
        <p:spPr>
          <a:xfrm>
            <a:off x="4038600" y="3048000"/>
            <a:ext cx="457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1876</a:t>
            </a:r>
            <a:endParaRPr/>
          </a:p>
        </p:txBody>
      </p:sp>
      <p:sp>
        <p:nvSpPr>
          <p:cNvPr id="447" name="Google Shape;447;p25"/>
          <p:cNvSpPr txBox="1"/>
          <p:nvPr/>
        </p:nvSpPr>
        <p:spPr>
          <a:xfrm>
            <a:off x="46481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1918</a:t>
            </a:r>
            <a:endParaRPr/>
          </a:p>
        </p:txBody>
      </p:sp>
      <p:sp>
        <p:nvSpPr>
          <p:cNvPr id="448" name="Google Shape;448;p25"/>
          <p:cNvSpPr txBox="1"/>
          <p:nvPr/>
        </p:nvSpPr>
        <p:spPr>
          <a:xfrm>
            <a:off x="52577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1945</a:t>
            </a:r>
            <a:endParaRPr/>
          </a:p>
        </p:txBody>
      </p:sp>
      <p:sp>
        <p:nvSpPr>
          <p:cNvPr id="449" name="Google Shape;449;p25"/>
          <p:cNvSpPr txBox="1"/>
          <p:nvPr/>
        </p:nvSpPr>
        <p:spPr>
          <a:xfrm>
            <a:off x="56387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1964</a:t>
            </a:r>
            <a:endParaRPr/>
          </a:p>
        </p:txBody>
      </p:sp>
      <p:sp>
        <p:nvSpPr>
          <p:cNvPr id="450" name="Google Shape;450;p25"/>
          <p:cNvSpPr txBox="1"/>
          <p:nvPr/>
        </p:nvSpPr>
        <p:spPr>
          <a:xfrm>
            <a:off x="6400800" y="3048000"/>
            <a:ext cx="533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2008</a:t>
            </a:r>
            <a:endParaRPr/>
          </a:p>
        </p:txBody>
      </p:sp>
      <p:sp>
        <p:nvSpPr>
          <p:cNvPr id="451" name="Google Shape;451;p25"/>
          <p:cNvSpPr txBox="1"/>
          <p:nvPr/>
        </p:nvSpPr>
        <p:spPr>
          <a:xfrm>
            <a:off x="6781800" y="3048000"/>
            <a:ext cx="457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2016</a:t>
            </a:r>
            <a:endParaRPr/>
          </a:p>
        </p:txBody>
      </p:sp>
      <p:sp>
        <p:nvSpPr>
          <p:cNvPr id="452" name="Google Shape;452;p25"/>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5"/>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5"/>
          <p:cNvSpPr txBox="1"/>
          <p:nvPr/>
        </p:nvSpPr>
        <p:spPr>
          <a:xfrm rot="-3085533">
            <a:off x="1945941" y="2668279"/>
            <a:ext cx="838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revolution</a:t>
            </a:r>
            <a:endParaRPr/>
          </a:p>
        </p:txBody>
      </p:sp>
      <p:sp>
        <p:nvSpPr>
          <p:cNvPr id="455" name="Google Shape;455;p25"/>
          <p:cNvSpPr txBox="1"/>
          <p:nvPr/>
        </p:nvSpPr>
        <p:spPr>
          <a:xfrm rot="-3433945">
            <a:off x="3584027" y="2692126"/>
            <a:ext cx="78259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13</a:t>
            </a:r>
            <a:r>
              <a:rPr lang="en-US" sz="1000" baseline="30000">
                <a:solidFill>
                  <a:schemeClr val="dk1"/>
                </a:solidFill>
                <a:latin typeface="Calibri"/>
                <a:ea typeface="Calibri"/>
                <a:cs typeface="Calibri"/>
                <a:sym typeface="Calibri"/>
              </a:rPr>
              <a:t>th</a:t>
            </a:r>
            <a:r>
              <a:rPr lang="en-US" sz="1000">
                <a:solidFill>
                  <a:schemeClr val="dk1"/>
                </a:solidFill>
                <a:latin typeface="Calibri"/>
                <a:ea typeface="Calibri"/>
                <a:cs typeface="Calibri"/>
                <a:sym typeface="Calibri"/>
              </a:rPr>
              <a:t> amend</a:t>
            </a:r>
            <a:endParaRPr/>
          </a:p>
        </p:txBody>
      </p:sp>
      <p:sp>
        <p:nvSpPr>
          <p:cNvPr id="456" name="Google Shape;456;p25"/>
          <p:cNvSpPr txBox="1"/>
          <p:nvPr/>
        </p:nvSpPr>
        <p:spPr>
          <a:xfrm rot="-3417400">
            <a:off x="3951428" y="2482947"/>
            <a:ext cx="1295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reconstruction</a:t>
            </a:r>
            <a:endParaRPr/>
          </a:p>
        </p:txBody>
      </p:sp>
      <p:sp>
        <p:nvSpPr>
          <p:cNvPr id="457" name="Google Shape;457;p25"/>
          <p:cNvSpPr txBox="1"/>
          <p:nvPr/>
        </p:nvSpPr>
        <p:spPr>
          <a:xfrm rot="-3464179">
            <a:off x="4608008" y="2619560"/>
            <a:ext cx="83031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WWI</a:t>
            </a:r>
            <a:endParaRPr/>
          </a:p>
        </p:txBody>
      </p:sp>
      <p:sp>
        <p:nvSpPr>
          <p:cNvPr id="458" name="Google Shape;458;p25"/>
          <p:cNvSpPr txBox="1"/>
          <p:nvPr/>
        </p:nvSpPr>
        <p:spPr>
          <a:xfrm rot="-3488742">
            <a:off x="5163646" y="2587120"/>
            <a:ext cx="9144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WWII</a:t>
            </a:r>
            <a:endParaRPr/>
          </a:p>
        </p:txBody>
      </p:sp>
      <p:sp>
        <p:nvSpPr>
          <p:cNvPr id="459" name="Google Shape;459;p25"/>
          <p:cNvSpPr txBox="1"/>
          <p:nvPr/>
        </p:nvSpPr>
        <p:spPr>
          <a:xfrm rot="-3469675">
            <a:off x="5521044" y="2563835"/>
            <a:ext cx="10668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Civil Rights Act</a:t>
            </a:r>
            <a:endParaRPr/>
          </a:p>
        </p:txBody>
      </p:sp>
      <p:cxnSp>
        <p:nvCxnSpPr>
          <p:cNvPr id="460" name="Google Shape;460;p25"/>
          <p:cNvCxnSpPr>
            <a:stCxn id="449" idx="3"/>
          </p:cNvCxnSpPr>
          <p:nvPr/>
        </p:nvCxnSpPr>
        <p:spPr>
          <a:xfrm>
            <a:off x="6096000" y="3163416"/>
            <a:ext cx="0" cy="417900"/>
          </a:xfrm>
          <a:prstGeom prst="straightConnector1">
            <a:avLst/>
          </a:prstGeom>
          <a:noFill/>
          <a:ln w="9525" cap="flat" cmpd="sng">
            <a:solidFill>
              <a:srgbClr val="4A7DBA"/>
            </a:solidFill>
            <a:prstDash val="solid"/>
            <a:round/>
            <a:headEnd type="none" w="sm" len="sm"/>
            <a:tailEnd type="none" w="sm" len="sm"/>
          </a:ln>
        </p:spPr>
      </p:cxnSp>
      <p:sp>
        <p:nvSpPr>
          <p:cNvPr id="461" name="Google Shape;461;p25"/>
          <p:cNvSpPr txBox="1"/>
          <p:nvPr/>
        </p:nvSpPr>
        <p:spPr>
          <a:xfrm>
            <a:off x="5880085" y="3048000"/>
            <a:ext cx="533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1978</a:t>
            </a:r>
            <a:endParaRPr/>
          </a:p>
        </p:txBody>
      </p:sp>
      <p:sp>
        <p:nvSpPr>
          <p:cNvPr id="462" name="Google Shape;462;p25"/>
          <p:cNvSpPr txBox="1"/>
          <p:nvPr/>
        </p:nvSpPr>
        <p:spPr>
          <a:xfrm rot="-3419613">
            <a:off x="5805494" y="2567227"/>
            <a:ext cx="11049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Regents v Bakke</a:t>
            </a:r>
            <a:endParaRPr/>
          </a:p>
        </p:txBody>
      </p:sp>
      <p:sp>
        <p:nvSpPr>
          <p:cNvPr id="463" name="Google Shape;463;p25"/>
          <p:cNvSpPr txBox="1"/>
          <p:nvPr/>
        </p:nvSpPr>
        <p:spPr>
          <a:xfrm rot="-3412785">
            <a:off x="6339521" y="2494037"/>
            <a:ext cx="108913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Obama</a:t>
            </a:r>
            <a:endParaRPr/>
          </a:p>
        </p:txBody>
      </p:sp>
      <p:sp>
        <p:nvSpPr>
          <p:cNvPr id="464" name="Google Shape;464;p25"/>
          <p:cNvSpPr txBox="1"/>
          <p:nvPr/>
        </p:nvSpPr>
        <p:spPr>
          <a:xfrm rot="-3493377">
            <a:off x="6753919" y="2580026"/>
            <a:ext cx="914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Trump</a:t>
            </a:r>
            <a:endParaRPr/>
          </a:p>
        </p:txBody>
      </p:sp>
      <p:sp>
        <p:nvSpPr>
          <p:cNvPr id="465" name="Google Shape;465;p25"/>
          <p:cNvSpPr txBox="1"/>
          <p:nvPr/>
        </p:nvSpPr>
        <p:spPr>
          <a:xfrm>
            <a:off x="914400" y="4897386"/>
            <a:ext cx="7315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Black Standard of Living</a:t>
            </a:r>
            <a:endParaRPr/>
          </a:p>
        </p:txBody>
      </p:sp>
      <p:sp>
        <p:nvSpPr>
          <p:cNvPr id="466" name="Google Shape;466;p25"/>
          <p:cNvSpPr txBox="1"/>
          <p:nvPr/>
        </p:nvSpPr>
        <p:spPr>
          <a:xfrm>
            <a:off x="914400" y="685800"/>
            <a:ext cx="73152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What  pressures move the line?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cxnSp>
        <p:nvCxnSpPr>
          <p:cNvPr id="472" name="Google Shape;472;p26"/>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473" name="Google Shape;473;p26"/>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474" name="Google Shape;474;p26"/>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75" name="Google Shape;475;p26"/>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76" name="Google Shape;476;p26"/>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477" name="Google Shape;477;p26"/>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478" name="Google Shape;478;p26"/>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479" name="Google Shape;479;p26"/>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480" name="Google Shape;480;p26"/>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481" name="Google Shape;481;p26"/>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482" name="Google Shape;482;p26"/>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483" name="Google Shape;483;p26"/>
          <p:cNvSpPr txBox="1"/>
          <p:nvPr/>
        </p:nvSpPr>
        <p:spPr>
          <a:xfrm>
            <a:off x="4343400" y="1905000"/>
            <a:ext cx="76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B050"/>
                </a:solidFill>
                <a:latin typeface="Calibri"/>
                <a:ea typeface="Calibri"/>
                <a:cs typeface="Calibri"/>
                <a:sym typeface="Calibri"/>
              </a:rPr>
              <a:t>+</a:t>
            </a:r>
            <a:endParaRPr/>
          </a:p>
        </p:txBody>
      </p:sp>
      <p:sp>
        <p:nvSpPr>
          <p:cNvPr id="484" name="Google Shape;484;p26"/>
          <p:cNvSpPr txBox="1"/>
          <p:nvPr/>
        </p:nvSpPr>
        <p:spPr>
          <a:xfrm>
            <a:off x="4393323" y="4185555"/>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a:t>
            </a:r>
            <a:endParaRPr/>
          </a:p>
        </p:txBody>
      </p:sp>
      <p:sp>
        <p:nvSpPr>
          <p:cNvPr id="485" name="Google Shape;485;p26"/>
          <p:cNvSpPr txBox="1"/>
          <p:nvPr/>
        </p:nvSpPr>
        <p:spPr>
          <a:xfrm>
            <a:off x="914400" y="1537974"/>
            <a:ext cx="7315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White standard of Living</a:t>
            </a:r>
            <a:endParaRPr/>
          </a:p>
        </p:txBody>
      </p:sp>
      <p:cxnSp>
        <p:nvCxnSpPr>
          <p:cNvPr id="486" name="Google Shape;486;p26"/>
          <p:cNvCxnSpPr/>
          <p:nvPr/>
        </p:nvCxnSpPr>
        <p:spPr>
          <a:xfrm>
            <a:off x="22098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87" name="Google Shape;487;p26"/>
          <p:cNvCxnSpPr/>
          <p:nvPr/>
        </p:nvCxnSpPr>
        <p:spPr>
          <a:xfrm>
            <a:off x="38862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88" name="Google Shape;488;p26"/>
          <p:cNvCxnSpPr/>
          <p:nvPr/>
        </p:nvCxnSpPr>
        <p:spPr>
          <a:xfrm>
            <a:off x="42672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89" name="Google Shape;489;p26"/>
          <p:cNvCxnSpPr/>
          <p:nvPr/>
        </p:nvCxnSpPr>
        <p:spPr>
          <a:xfrm>
            <a:off x="48768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90" name="Google Shape;490;p26"/>
          <p:cNvCxnSpPr/>
          <p:nvPr/>
        </p:nvCxnSpPr>
        <p:spPr>
          <a:xfrm>
            <a:off x="5486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91" name="Google Shape;491;p26"/>
          <p:cNvCxnSpPr/>
          <p:nvPr/>
        </p:nvCxnSpPr>
        <p:spPr>
          <a:xfrm>
            <a:off x="5867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92" name="Google Shape;492;p26"/>
          <p:cNvCxnSpPr/>
          <p:nvPr/>
        </p:nvCxnSpPr>
        <p:spPr>
          <a:xfrm>
            <a:off x="6629400" y="3276600"/>
            <a:ext cx="0" cy="304800"/>
          </a:xfrm>
          <a:prstGeom prst="straightConnector1">
            <a:avLst/>
          </a:prstGeom>
          <a:noFill/>
          <a:ln w="9525" cap="flat" cmpd="sng">
            <a:solidFill>
              <a:srgbClr val="4A7DBA"/>
            </a:solidFill>
            <a:prstDash val="solid"/>
            <a:round/>
            <a:headEnd type="none" w="sm" len="sm"/>
            <a:tailEnd type="none" w="sm" len="sm"/>
          </a:ln>
        </p:spPr>
      </p:cxnSp>
      <p:cxnSp>
        <p:nvCxnSpPr>
          <p:cNvPr id="493" name="Google Shape;493;p26"/>
          <p:cNvCxnSpPr/>
          <p:nvPr/>
        </p:nvCxnSpPr>
        <p:spPr>
          <a:xfrm>
            <a:off x="6934200" y="3276600"/>
            <a:ext cx="0" cy="304800"/>
          </a:xfrm>
          <a:prstGeom prst="straightConnector1">
            <a:avLst/>
          </a:prstGeom>
          <a:noFill/>
          <a:ln w="9525" cap="flat" cmpd="sng">
            <a:solidFill>
              <a:srgbClr val="4A7DBA"/>
            </a:solidFill>
            <a:prstDash val="solid"/>
            <a:round/>
            <a:headEnd type="none" w="sm" len="sm"/>
            <a:tailEnd type="none" w="sm" len="sm"/>
          </a:ln>
        </p:spPr>
      </p:cxnSp>
      <p:sp>
        <p:nvSpPr>
          <p:cNvPr id="494" name="Google Shape;494;p26"/>
          <p:cNvSpPr txBox="1"/>
          <p:nvPr/>
        </p:nvSpPr>
        <p:spPr>
          <a:xfrm>
            <a:off x="1981199" y="3048000"/>
            <a:ext cx="5334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1776</a:t>
            </a:r>
            <a:endParaRPr/>
          </a:p>
        </p:txBody>
      </p:sp>
      <p:sp>
        <p:nvSpPr>
          <p:cNvPr id="495" name="Google Shape;495;p26"/>
          <p:cNvSpPr txBox="1"/>
          <p:nvPr/>
        </p:nvSpPr>
        <p:spPr>
          <a:xfrm>
            <a:off x="3581398" y="3048000"/>
            <a:ext cx="45720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1865</a:t>
            </a:r>
            <a:endParaRPr/>
          </a:p>
        </p:txBody>
      </p:sp>
      <p:sp>
        <p:nvSpPr>
          <p:cNvPr id="496" name="Google Shape;496;p26"/>
          <p:cNvSpPr txBox="1"/>
          <p:nvPr/>
        </p:nvSpPr>
        <p:spPr>
          <a:xfrm>
            <a:off x="4038600" y="3048000"/>
            <a:ext cx="457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1876</a:t>
            </a:r>
            <a:endParaRPr/>
          </a:p>
        </p:txBody>
      </p:sp>
      <p:sp>
        <p:nvSpPr>
          <p:cNvPr id="497" name="Google Shape;497;p26"/>
          <p:cNvSpPr txBox="1"/>
          <p:nvPr/>
        </p:nvSpPr>
        <p:spPr>
          <a:xfrm>
            <a:off x="46481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1918</a:t>
            </a:r>
            <a:endParaRPr/>
          </a:p>
        </p:txBody>
      </p:sp>
      <p:sp>
        <p:nvSpPr>
          <p:cNvPr id="498" name="Google Shape;498;p26"/>
          <p:cNvSpPr txBox="1"/>
          <p:nvPr/>
        </p:nvSpPr>
        <p:spPr>
          <a:xfrm>
            <a:off x="52577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1945</a:t>
            </a:r>
            <a:endParaRPr/>
          </a:p>
        </p:txBody>
      </p:sp>
      <p:sp>
        <p:nvSpPr>
          <p:cNvPr id="499" name="Google Shape;499;p26"/>
          <p:cNvSpPr txBox="1"/>
          <p:nvPr/>
        </p:nvSpPr>
        <p:spPr>
          <a:xfrm>
            <a:off x="5638799" y="3048000"/>
            <a:ext cx="457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1964</a:t>
            </a:r>
            <a:endParaRPr/>
          </a:p>
        </p:txBody>
      </p:sp>
      <p:sp>
        <p:nvSpPr>
          <p:cNvPr id="500" name="Google Shape;500;p26"/>
          <p:cNvSpPr txBox="1"/>
          <p:nvPr/>
        </p:nvSpPr>
        <p:spPr>
          <a:xfrm>
            <a:off x="6400800" y="3048000"/>
            <a:ext cx="533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2008</a:t>
            </a:r>
            <a:endParaRPr/>
          </a:p>
        </p:txBody>
      </p:sp>
      <p:sp>
        <p:nvSpPr>
          <p:cNvPr id="501" name="Google Shape;501;p26"/>
          <p:cNvSpPr txBox="1"/>
          <p:nvPr/>
        </p:nvSpPr>
        <p:spPr>
          <a:xfrm>
            <a:off x="6781800" y="3048000"/>
            <a:ext cx="457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2016</a:t>
            </a:r>
            <a:endParaRPr/>
          </a:p>
        </p:txBody>
      </p:sp>
      <p:sp>
        <p:nvSpPr>
          <p:cNvPr id="502" name="Google Shape;502;p26"/>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6"/>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4" name="Google Shape;504;p26"/>
          <p:cNvCxnSpPr/>
          <p:nvPr/>
        </p:nvCxnSpPr>
        <p:spPr>
          <a:xfrm>
            <a:off x="914400" y="3843010"/>
            <a:ext cx="6956534" cy="0"/>
          </a:xfrm>
          <a:prstGeom prst="straightConnector1">
            <a:avLst/>
          </a:prstGeom>
          <a:noFill/>
          <a:ln w="9525" cap="flat" cmpd="sng">
            <a:solidFill>
              <a:srgbClr val="FF0000"/>
            </a:solidFill>
            <a:prstDash val="solid"/>
            <a:round/>
            <a:headEnd type="none" w="sm" len="sm"/>
            <a:tailEnd type="none" w="sm" len="sm"/>
          </a:ln>
        </p:spPr>
      </p:cxnSp>
      <p:sp>
        <p:nvSpPr>
          <p:cNvPr id="505" name="Google Shape;505;p26"/>
          <p:cNvSpPr txBox="1"/>
          <p:nvPr/>
        </p:nvSpPr>
        <p:spPr>
          <a:xfrm rot="-3085533">
            <a:off x="1945941" y="2668279"/>
            <a:ext cx="838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revolution</a:t>
            </a:r>
            <a:endParaRPr/>
          </a:p>
        </p:txBody>
      </p:sp>
      <p:sp>
        <p:nvSpPr>
          <p:cNvPr id="506" name="Google Shape;506;p26"/>
          <p:cNvSpPr txBox="1"/>
          <p:nvPr/>
        </p:nvSpPr>
        <p:spPr>
          <a:xfrm rot="-3433945">
            <a:off x="3584027" y="2692126"/>
            <a:ext cx="78259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13</a:t>
            </a:r>
            <a:r>
              <a:rPr lang="en-US" sz="1000" baseline="30000">
                <a:solidFill>
                  <a:schemeClr val="dk1"/>
                </a:solidFill>
                <a:latin typeface="Calibri"/>
                <a:ea typeface="Calibri"/>
                <a:cs typeface="Calibri"/>
                <a:sym typeface="Calibri"/>
              </a:rPr>
              <a:t>th</a:t>
            </a:r>
            <a:r>
              <a:rPr lang="en-US" sz="1000">
                <a:solidFill>
                  <a:schemeClr val="dk1"/>
                </a:solidFill>
                <a:latin typeface="Calibri"/>
                <a:ea typeface="Calibri"/>
                <a:cs typeface="Calibri"/>
                <a:sym typeface="Calibri"/>
              </a:rPr>
              <a:t> amend</a:t>
            </a:r>
            <a:endParaRPr/>
          </a:p>
        </p:txBody>
      </p:sp>
      <p:sp>
        <p:nvSpPr>
          <p:cNvPr id="507" name="Google Shape;507;p26"/>
          <p:cNvSpPr txBox="1"/>
          <p:nvPr/>
        </p:nvSpPr>
        <p:spPr>
          <a:xfrm rot="-3417400">
            <a:off x="3951428" y="2482947"/>
            <a:ext cx="1295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reconstruction</a:t>
            </a:r>
            <a:endParaRPr/>
          </a:p>
        </p:txBody>
      </p:sp>
      <p:sp>
        <p:nvSpPr>
          <p:cNvPr id="508" name="Google Shape;508;p26"/>
          <p:cNvSpPr txBox="1"/>
          <p:nvPr/>
        </p:nvSpPr>
        <p:spPr>
          <a:xfrm rot="-3464179">
            <a:off x="4608008" y="2619560"/>
            <a:ext cx="83031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WWI</a:t>
            </a:r>
            <a:endParaRPr/>
          </a:p>
        </p:txBody>
      </p:sp>
      <p:sp>
        <p:nvSpPr>
          <p:cNvPr id="509" name="Google Shape;509;p26"/>
          <p:cNvSpPr txBox="1"/>
          <p:nvPr/>
        </p:nvSpPr>
        <p:spPr>
          <a:xfrm rot="-3488742">
            <a:off x="5163646" y="2587120"/>
            <a:ext cx="9144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End WWII</a:t>
            </a:r>
            <a:endParaRPr/>
          </a:p>
        </p:txBody>
      </p:sp>
      <p:sp>
        <p:nvSpPr>
          <p:cNvPr id="510" name="Google Shape;510;p26"/>
          <p:cNvSpPr txBox="1"/>
          <p:nvPr/>
        </p:nvSpPr>
        <p:spPr>
          <a:xfrm rot="-3469675">
            <a:off x="5521044" y="2563835"/>
            <a:ext cx="10668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Civil Rights Act</a:t>
            </a:r>
            <a:endParaRPr/>
          </a:p>
        </p:txBody>
      </p:sp>
      <p:cxnSp>
        <p:nvCxnSpPr>
          <p:cNvPr id="511" name="Google Shape;511;p26"/>
          <p:cNvCxnSpPr>
            <a:stCxn id="499" idx="3"/>
          </p:cNvCxnSpPr>
          <p:nvPr/>
        </p:nvCxnSpPr>
        <p:spPr>
          <a:xfrm>
            <a:off x="6096000" y="3163416"/>
            <a:ext cx="0" cy="417900"/>
          </a:xfrm>
          <a:prstGeom prst="straightConnector1">
            <a:avLst/>
          </a:prstGeom>
          <a:noFill/>
          <a:ln w="9525" cap="flat" cmpd="sng">
            <a:solidFill>
              <a:srgbClr val="4A7DBA"/>
            </a:solidFill>
            <a:prstDash val="solid"/>
            <a:round/>
            <a:headEnd type="none" w="sm" len="sm"/>
            <a:tailEnd type="none" w="sm" len="sm"/>
          </a:ln>
        </p:spPr>
      </p:cxnSp>
      <p:sp>
        <p:nvSpPr>
          <p:cNvPr id="512" name="Google Shape;512;p26"/>
          <p:cNvSpPr txBox="1"/>
          <p:nvPr/>
        </p:nvSpPr>
        <p:spPr>
          <a:xfrm>
            <a:off x="5880085" y="3048000"/>
            <a:ext cx="533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1978</a:t>
            </a:r>
            <a:endParaRPr/>
          </a:p>
        </p:txBody>
      </p:sp>
      <p:sp>
        <p:nvSpPr>
          <p:cNvPr id="513" name="Google Shape;513;p26"/>
          <p:cNvSpPr txBox="1"/>
          <p:nvPr/>
        </p:nvSpPr>
        <p:spPr>
          <a:xfrm rot="-3419613">
            <a:off x="5805494" y="2567227"/>
            <a:ext cx="11049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Regents v Bakke</a:t>
            </a:r>
            <a:endParaRPr/>
          </a:p>
        </p:txBody>
      </p:sp>
      <p:sp>
        <p:nvSpPr>
          <p:cNvPr id="514" name="Google Shape;514;p26"/>
          <p:cNvSpPr txBox="1"/>
          <p:nvPr/>
        </p:nvSpPr>
        <p:spPr>
          <a:xfrm rot="-3412785">
            <a:off x="6339521" y="2494037"/>
            <a:ext cx="108913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Obama</a:t>
            </a:r>
            <a:endParaRPr/>
          </a:p>
        </p:txBody>
      </p:sp>
      <p:sp>
        <p:nvSpPr>
          <p:cNvPr id="515" name="Google Shape;515;p26"/>
          <p:cNvSpPr txBox="1"/>
          <p:nvPr/>
        </p:nvSpPr>
        <p:spPr>
          <a:xfrm rot="-3493377">
            <a:off x="6753919" y="2580026"/>
            <a:ext cx="914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Trump</a:t>
            </a:r>
            <a:endParaRPr/>
          </a:p>
        </p:txBody>
      </p:sp>
      <p:sp>
        <p:nvSpPr>
          <p:cNvPr id="516" name="Google Shape;516;p26"/>
          <p:cNvSpPr txBox="1"/>
          <p:nvPr/>
        </p:nvSpPr>
        <p:spPr>
          <a:xfrm>
            <a:off x="914400" y="4897386"/>
            <a:ext cx="7315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Black Standard of Living</a:t>
            </a:r>
            <a:endParaRPr/>
          </a:p>
        </p:txBody>
      </p:sp>
      <p:sp>
        <p:nvSpPr>
          <p:cNvPr id="517" name="Google Shape;517;p26"/>
          <p:cNvSpPr txBox="1"/>
          <p:nvPr/>
        </p:nvSpPr>
        <p:spPr>
          <a:xfrm>
            <a:off x="914400" y="685800"/>
            <a:ext cx="73152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“1sts” are outliers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cxnSp>
        <p:nvCxnSpPr>
          <p:cNvPr id="523" name="Google Shape;523;p27"/>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524" name="Google Shape;524;p27"/>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525" name="Google Shape;525;p27"/>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26" name="Google Shape;526;p27"/>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27" name="Google Shape;527;p27"/>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28" name="Google Shape;528;p27"/>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529" name="Google Shape;529;p27"/>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530" name="Google Shape;530;p27"/>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531" name="Google Shape;531;p27"/>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532" name="Google Shape;532;p27"/>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533" name="Google Shape;533;p27"/>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534" name="Google Shape;534;p27"/>
          <p:cNvSpPr txBox="1"/>
          <p:nvPr/>
        </p:nvSpPr>
        <p:spPr>
          <a:xfrm>
            <a:off x="4343400" y="1905000"/>
            <a:ext cx="76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B050"/>
                </a:solidFill>
                <a:latin typeface="Calibri"/>
                <a:ea typeface="Calibri"/>
                <a:cs typeface="Calibri"/>
                <a:sym typeface="Calibri"/>
              </a:rPr>
              <a:t>+</a:t>
            </a:r>
            <a:endParaRPr/>
          </a:p>
        </p:txBody>
      </p:sp>
      <p:sp>
        <p:nvSpPr>
          <p:cNvPr id="535" name="Google Shape;535;p27"/>
          <p:cNvSpPr txBox="1"/>
          <p:nvPr/>
        </p:nvSpPr>
        <p:spPr>
          <a:xfrm>
            <a:off x="4393323" y="4185555"/>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a:t>
            </a:r>
            <a:endParaRPr/>
          </a:p>
        </p:txBody>
      </p:sp>
      <p:sp>
        <p:nvSpPr>
          <p:cNvPr id="536" name="Google Shape;536;p27"/>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27"/>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8" name="Google Shape;538;p27"/>
          <p:cNvCxnSpPr/>
          <p:nvPr/>
        </p:nvCxnSpPr>
        <p:spPr>
          <a:xfrm>
            <a:off x="914400" y="3843010"/>
            <a:ext cx="6956534" cy="0"/>
          </a:xfrm>
          <a:prstGeom prst="straightConnector1">
            <a:avLst/>
          </a:prstGeom>
          <a:noFill/>
          <a:ln w="9525" cap="flat" cmpd="sng">
            <a:solidFill>
              <a:srgbClr val="FF0000"/>
            </a:solidFill>
            <a:prstDash val="solid"/>
            <a:round/>
            <a:headEnd type="none" w="sm" len="sm"/>
            <a:tailEnd type="none" w="sm" len="sm"/>
          </a:ln>
        </p:spPr>
      </p:cxnSp>
      <p:cxnSp>
        <p:nvCxnSpPr>
          <p:cNvPr id="539" name="Google Shape;539;p27"/>
          <p:cNvCxnSpPr/>
          <p:nvPr/>
        </p:nvCxnSpPr>
        <p:spPr>
          <a:xfrm>
            <a:off x="6096000" y="3163416"/>
            <a:ext cx="0" cy="417900"/>
          </a:xfrm>
          <a:prstGeom prst="straightConnector1">
            <a:avLst/>
          </a:prstGeom>
          <a:noFill/>
          <a:ln w="9525" cap="flat" cmpd="sng">
            <a:solidFill>
              <a:srgbClr val="4A7DBA"/>
            </a:solidFill>
            <a:prstDash val="solid"/>
            <a:round/>
            <a:headEnd type="none" w="sm" len="sm"/>
            <a:tailEnd type="none" w="sm" len="sm"/>
          </a:ln>
        </p:spPr>
      </p:cxnSp>
      <p:sp>
        <p:nvSpPr>
          <p:cNvPr id="540" name="Google Shape;540;p27"/>
          <p:cNvSpPr txBox="1"/>
          <p:nvPr/>
        </p:nvSpPr>
        <p:spPr>
          <a:xfrm>
            <a:off x="5880085" y="3048000"/>
            <a:ext cx="533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1978</a:t>
            </a:r>
            <a:endParaRPr/>
          </a:p>
        </p:txBody>
      </p:sp>
      <p:sp>
        <p:nvSpPr>
          <p:cNvPr id="541" name="Google Shape;541;p27"/>
          <p:cNvSpPr txBox="1"/>
          <p:nvPr/>
        </p:nvSpPr>
        <p:spPr>
          <a:xfrm rot="-3419613">
            <a:off x="5805494" y="2567227"/>
            <a:ext cx="11049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Regents v Bakke</a:t>
            </a:r>
            <a:endParaRPr/>
          </a:p>
        </p:txBody>
      </p:sp>
      <p:sp>
        <p:nvSpPr>
          <p:cNvPr id="542" name="Google Shape;542;p27"/>
          <p:cNvSpPr/>
          <p:nvPr/>
        </p:nvSpPr>
        <p:spPr>
          <a:xfrm>
            <a:off x="2362200" y="3276600"/>
            <a:ext cx="76200" cy="76200"/>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7"/>
          <p:cNvSpPr txBox="1"/>
          <p:nvPr/>
        </p:nvSpPr>
        <p:spPr>
          <a:xfrm>
            <a:off x="2254451" y="3098507"/>
            <a:ext cx="78501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John Chavis</a:t>
            </a:r>
            <a:endParaRPr sz="900">
              <a:solidFill>
                <a:schemeClr val="dk1"/>
              </a:solidFill>
              <a:latin typeface="Calibri"/>
              <a:ea typeface="Calibri"/>
              <a:cs typeface="Calibri"/>
              <a:sym typeface="Calibri"/>
            </a:endParaRPr>
          </a:p>
        </p:txBody>
      </p:sp>
      <p:sp>
        <p:nvSpPr>
          <p:cNvPr id="544" name="Google Shape;544;p27"/>
          <p:cNvSpPr/>
          <p:nvPr/>
        </p:nvSpPr>
        <p:spPr>
          <a:xfrm>
            <a:off x="5966709" y="3477737"/>
            <a:ext cx="87735" cy="72858"/>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7"/>
          <p:cNvSpPr txBox="1"/>
          <p:nvPr/>
        </p:nvSpPr>
        <p:spPr>
          <a:xfrm>
            <a:off x="4556854" y="3426768"/>
            <a:ext cx="144125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Walter Blake/Carl Wothers</a:t>
            </a:r>
            <a:endParaRPr sz="900">
              <a:solidFill>
                <a:schemeClr val="dk1"/>
              </a:solidFill>
              <a:latin typeface="Calibri"/>
              <a:ea typeface="Calibri"/>
              <a:cs typeface="Calibri"/>
              <a:sym typeface="Calibri"/>
            </a:endParaRPr>
          </a:p>
        </p:txBody>
      </p:sp>
      <p:sp>
        <p:nvSpPr>
          <p:cNvPr id="546" name="Google Shape;546;p27"/>
          <p:cNvSpPr txBox="1"/>
          <p:nvPr/>
        </p:nvSpPr>
        <p:spPr>
          <a:xfrm>
            <a:off x="1828800" y="685800"/>
            <a:ext cx="5486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Education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cxnSp>
        <p:nvCxnSpPr>
          <p:cNvPr id="552" name="Google Shape;552;p28"/>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553" name="Google Shape;553;p28"/>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554" name="Google Shape;554;p28"/>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55" name="Google Shape;555;p28"/>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56" name="Google Shape;556;p28"/>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57" name="Google Shape;557;p28"/>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558" name="Google Shape;558;p28"/>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559" name="Google Shape;559;p28"/>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560" name="Google Shape;560;p28"/>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561" name="Google Shape;561;p28"/>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562" name="Google Shape;562;p28"/>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563" name="Google Shape;563;p28"/>
          <p:cNvSpPr txBox="1"/>
          <p:nvPr/>
        </p:nvSpPr>
        <p:spPr>
          <a:xfrm>
            <a:off x="4343400" y="1905000"/>
            <a:ext cx="76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B050"/>
                </a:solidFill>
                <a:latin typeface="Calibri"/>
                <a:ea typeface="Calibri"/>
                <a:cs typeface="Calibri"/>
                <a:sym typeface="Calibri"/>
              </a:rPr>
              <a:t>+</a:t>
            </a:r>
            <a:endParaRPr/>
          </a:p>
        </p:txBody>
      </p:sp>
      <p:sp>
        <p:nvSpPr>
          <p:cNvPr id="564" name="Google Shape;564;p28"/>
          <p:cNvSpPr txBox="1"/>
          <p:nvPr/>
        </p:nvSpPr>
        <p:spPr>
          <a:xfrm>
            <a:off x="4393323" y="4185555"/>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a:t>
            </a:r>
            <a:endParaRPr/>
          </a:p>
        </p:txBody>
      </p:sp>
      <p:sp>
        <p:nvSpPr>
          <p:cNvPr id="565" name="Google Shape;565;p28"/>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8"/>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7" name="Google Shape;567;p28"/>
          <p:cNvCxnSpPr/>
          <p:nvPr/>
        </p:nvCxnSpPr>
        <p:spPr>
          <a:xfrm>
            <a:off x="914400" y="3843010"/>
            <a:ext cx="6956534" cy="0"/>
          </a:xfrm>
          <a:prstGeom prst="straightConnector1">
            <a:avLst/>
          </a:prstGeom>
          <a:noFill/>
          <a:ln w="9525" cap="flat" cmpd="sng">
            <a:solidFill>
              <a:srgbClr val="FF0000"/>
            </a:solidFill>
            <a:prstDash val="solid"/>
            <a:round/>
            <a:headEnd type="none" w="sm" len="sm"/>
            <a:tailEnd type="none" w="sm" len="sm"/>
          </a:ln>
        </p:spPr>
      </p:cxnSp>
      <p:sp>
        <p:nvSpPr>
          <p:cNvPr id="568" name="Google Shape;568;p28"/>
          <p:cNvSpPr/>
          <p:nvPr/>
        </p:nvSpPr>
        <p:spPr>
          <a:xfrm>
            <a:off x="2362200" y="3276600"/>
            <a:ext cx="76200" cy="76200"/>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8"/>
          <p:cNvSpPr txBox="1"/>
          <p:nvPr/>
        </p:nvSpPr>
        <p:spPr>
          <a:xfrm>
            <a:off x="1926235" y="3007107"/>
            <a:ext cx="98067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Crispus Attucks</a:t>
            </a:r>
            <a:endParaRPr/>
          </a:p>
        </p:txBody>
      </p:sp>
      <p:sp>
        <p:nvSpPr>
          <p:cNvPr id="570" name="Google Shape;570;p28"/>
          <p:cNvSpPr/>
          <p:nvPr/>
        </p:nvSpPr>
        <p:spPr>
          <a:xfrm rot="10800000">
            <a:off x="4087727" y="3237939"/>
            <a:ext cx="143029" cy="145630"/>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8"/>
          <p:cNvSpPr txBox="1"/>
          <p:nvPr/>
        </p:nvSpPr>
        <p:spPr>
          <a:xfrm>
            <a:off x="3332397" y="3018823"/>
            <a:ext cx="144125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James Webster West Point</a:t>
            </a:r>
            <a:endParaRPr/>
          </a:p>
        </p:txBody>
      </p:sp>
      <p:sp>
        <p:nvSpPr>
          <p:cNvPr id="572" name="Google Shape;572;p28"/>
          <p:cNvSpPr/>
          <p:nvPr/>
        </p:nvSpPr>
        <p:spPr>
          <a:xfrm>
            <a:off x="5410200" y="3536343"/>
            <a:ext cx="152400" cy="121257"/>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8"/>
          <p:cNvSpPr txBox="1"/>
          <p:nvPr/>
        </p:nvSpPr>
        <p:spPr>
          <a:xfrm>
            <a:off x="4685629" y="3176571"/>
            <a:ext cx="19050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Wesley Brown Naval Academy</a:t>
            </a:r>
            <a:endParaRPr/>
          </a:p>
        </p:txBody>
      </p:sp>
      <p:sp>
        <p:nvSpPr>
          <p:cNvPr id="574" name="Google Shape;574;p28"/>
          <p:cNvSpPr txBox="1"/>
          <p:nvPr/>
        </p:nvSpPr>
        <p:spPr>
          <a:xfrm>
            <a:off x="1828801" y="685800"/>
            <a:ext cx="5486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Military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cxnSp>
        <p:nvCxnSpPr>
          <p:cNvPr id="580" name="Google Shape;580;p29"/>
          <p:cNvCxnSpPr/>
          <p:nvPr/>
        </p:nvCxnSpPr>
        <p:spPr>
          <a:xfrm>
            <a:off x="914400" y="3429000"/>
            <a:ext cx="7315200" cy="0"/>
          </a:xfrm>
          <a:prstGeom prst="straightConnector1">
            <a:avLst/>
          </a:prstGeom>
          <a:noFill/>
          <a:ln w="38100" cap="flat" cmpd="sng">
            <a:solidFill>
              <a:schemeClr val="dk1"/>
            </a:solidFill>
            <a:prstDash val="solid"/>
            <a:round/>
            <a:headEnd type="none" w="sm" len="sm"/>
            <a:tailEnd type="stealth" w="med" len="med"/>
          </a:ln>
        </p:spPr>
      </p:cxnSp>
      <p:cxnSp>
        <p:nvCxnSpPr>
          <p:cNvPr id="581" name="Google Shape;581;p29"/>
          <p:cNvCxnSpPr/>
          <p:nvPr/>
        </p:nvCxnSpPr>
        <p:spPr>
          <a:xfrm>
            <a:off x="914400" y="3276600"/>
            <a:ext cx="0" cy="304800"/>
          </a:xfrm>
          <a:prstGeom prst="straightConnector1">
            <a:avLst/>
          </a:prstGeom>
          <a:noFill/>
          <a:ln w="12700" cap="flat" cmpd="sng">
            <a:solidFill>
              <a:schemeClr val="dk1"/>
            </a:solidFill>
            <a:prstDash val="solid"/>
            <a:round/>
            <a:headEnd type="none" w="sm" len="sm"/>
            <a:tailEnd type="none" w="sm" len="sm"/>
          </a:ln>
        </p:spPr>
      </p:cxnSp>
      <p:cxnSp>
        <p:nvCxnSpPr>
          <p:cNvPr id="582" name="Google Shape;582;p29"/>
          <p:cNvCxnSpPr/>
          <p:nvPr/>
        </p:nvCxnSpPr>
        <p:spPr>
          <a:xfrm>
            <a:off x="8001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83" name="Google Shape;583;p29"/>
          <p:cNvCxnSpPr/>
          <p:nvPr/>
        </p:nvCxnSpPr>
        <p:spPr>
          <a:xfrm>
            <a:off x="27432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84" name="Google Shape;584;p29"/>
          <p:cNvCxnSpPr/>
          <p:nvPr/>
        </p:nvCxnSpPr>
        <p:spPr>
          <a:xfrm>
            <a:off x="4572000" y="3276600"/>
            <a:ext cx="0" cy="304800"/>
          </a:xfrm>
          <a:prstGeom prst="straightConnector1">
            <a:avLst/>
          </a:prstGeom>
          <a:noFill/>
          <a:ln w="9525" cap="flat" cmpd="sng">
            <a:solidFill>
              <a:schemeClr val="dk1"/>
            </a:solidFill>
            <a:prstDash val="solid"/>
            <a:round/>
            <a:headEnd type="none" w="sm" len="sm"/>
            <a:tailEnd type="none" w="sm" len="sm"/>
          </a:ln>
        </p:spPr>
      </p:cxnSp>
      <p:cxnSp>
        <p:nvCxnSpPr>
          <p:cNvPr id="585" name="Google Shape;585;p29"/>
          <p:cNvCxnSpPr/>
          <p:nvPr/>
        </p:nvCxnSpPr>
        <p:spPr>
          <a:xfrm>
            <a:off x="6400800" y="3276600"/>
            <a:ext cx="0" cy="304800"/>
          </a:xfrm>
          <a:prstGeom prst="straightConnector1">
            <a:avLst/>
          </a:prstGeom>
          <a:noFill/>
          <a:ln w="9525" cap="flat" cmpd="sng">
            <a:solidFill>
              <a:schemeClr val="dk1"/>
            </a:solidFill>
            <a:prstDash val="solid"/>
            <a:round/>
            <a:headEnd type="none" w="sm" len="sm"/>
            <a:tailEnd type="none" w="sm" len="sm"/>
          </a:ln>
        </p:spPr>
      </p:cxnSp>
      <p:sp>
        <p:nvSpPr>
          <p:cNvPr id="586" name="Google Shape;586;p29"/>
          <p:cNvSpPr txBox="1"/>
          <p:nvPr/>
        </p:nvSpPr>
        <p:spPr>
          <a:xfrm>
            <a:off x="685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1700</a:t>
            </a:r>
            <a:endParaRPr/>
          </a:p>
        </p:txBody>
      </p:sp>
      <p:sp>
        <p:nvSpPr>
          <p:cNvPr id="587" name="Google Shape;587;p29"/>
          <p:cNvSpPr txBox="1"/>
          <p:nvPr/>
        </p:nvSpPr>
        <p:spPr>
          <a:xfrm>
            <a:off x="25908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1800</a:t>
            </a:r>
            <a:endParaRPr/>
          </a:p>
        </p:txBody>
      </p:sp>
      <p:sp>
        <p:nvSpPr>
          <p:cNvPr id="588" name="Google Shape;588;p29"/>
          <p:cNvSpPr txBox="1"/>
          <p:nvPr/>
        </p:nvSpPr>
        <p:spPr>
          <a:xfrm>
            <a:off x="4343400" y="3581400"/>
            <a:ext cx="762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1900</a:t>
            </a:r>
            <a:endParaRPr/>
          </a:p>
        </p:txBody>
      </p:sp>
      <p:sp>
        <p:nvSpPr>
          <p:cNvPr id="589" name="Google Shape;589;p29"/>
          <p:cNvSpPr txBox="1"/>
          <p:nvPr/>
        </p:nvSpPr>
        <p:spPr>
          <a:xfrm>
            <a:off x="6172200" y="3581400"/>
            <a:ext cx="609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2000</a:t>
            </a:r>
            <a:endParaRPr/>
          </a:p>
        </p:txBody>
      </p:sp>
      <p:sp>
        <p:nvSpPr>
          <p:cNvPr id="590" name="Google Shape;590;p29"/>
          <p:cNvSpPr txBox="1"/>
          <p:nvPr/>
        </p:nvSpPr>
        <p:spPr>
          <a:xfrm>
            <a:off x="7772400" y="3581400"/>
            <a:ext cx="685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2100</a:t>
            </a:r>
            <a:endParaRPr/>
          </a:p>
        </p:txBody>
      </p:sp>
      <p:sp>
        <p:nvSpPr>
          <p:cNvPr id="591" name="Google Shape;591;p29"/>
          <p:cNvSpPr txBox="1"/>
          <p:nvPr/>
        </p:nvSpPr>
        <p:spPr>
          <a:xfrm>
            <a:off x="4343400" y="1905000"/>
            <a:ext cx="76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B050"/>
                </a:solidFill>
                <a:latin typeface="Calibri"/>
                <a:ea typeface="Calibri"/>
                <a:cs typeface="Calibri"/>
                <a:sym typeface="Calibri"/>
              </a:rPr>
              <a:t>+</a:t>
            </a:r>
            <a:endParaRPr/>
          </a:p>
        </p:txBody>
      </p:sp>
      <p:sp>
        <p:nvSpPr>
          <p:cNvPr id="592" name="Google Shape;592;p29"/>
          <p:cNvSpPr txBox="1"/>
          <p:nvPr/>
        </p:nvSpPr>
        <p:spPr>
          <a:xfrm>
            <a:off x="4393323" y="4185555"/>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a:t>
            </a:r>
            <a:endParaRPr/>
          </a:p>
        </p:txBody>
      </p:sp>
      <p:sp>
        <p:nvSpPr>
          <p:cNvPr id="593" name="Google Shape;593;p29"/>
          <p:cNvSpPr/>
          <p:nvPr/>
        </p:nvSpPr>
        <p:spPr>
          <a:xfrm>
            <a:off x="373116" y="3536343"/>
            <a:ext cx="4519448" cy="756745"/>
          </a:xfrm>
          <a:custGeom>
            <a:avLst/>
            <a:gdLst/>
            <a:ahLst/>
            <a:cxnLst/>
            <a:rect l="l" t="t" r="r" b="b"/>
            <a:pathLst>
              <a:path w="4519448" h="756745" extrusionOk="0">
                <a:moveTo>
                  <a:pt x="0" y="451945"/>
                </a:moveTo>
                <a:cubicBezTo>
                  <a:pt x="17517" y="455449"/>
                  <a:pt x="35824" y="456184"/>
                  <a:pt x="52551" y="462456"/>
                </a:cubicBezTo>
                <a:cubicBezTo>
                  <a:pt x="64378" y="466891"/>
                  <a:pt x="72784" y="477827"/>
                  <a:pt x="84082" y="483476"/>
                </a:cubicBezTo>
                <a:cubicBezTo>
                  <a:pt x="93991" y="488431"/>
                  <a:pt x="105928" y="488607"/>
                  <a:pt x="115613" y="493987"/>
                </a:cubicBezTo>
                <a:cubicBezTo>
                  <a:pt x="115635" y="493999"/>
                  <a:pt x="194431" y="546532"/>
                  <a:pt x="210207" y="557049"/>
                </a:cubicBezTo>
                <a:cubicBezTo>
                  <a:pt x="220717" y="564056"/>
                  <a:pt x="230440" y="572420"/>
                  <a:pt x="241738" y="578069"/>
                </a:cubicBezTo>
                <a:cubicBezTo>
                  <a:pt x="255752" y="585076"/>
                  <a:pt x="270176" y="591316"/>
                  <a:pt x="283779" y="599090"/>
                </a:cubicBezTo>
                <a:cubicBezTo>
                  <a:pt x="340826" y="631689"/>
                  <a:pt x="289032" y="611352"/>
                  <a:pt x="346841" y="630621"/>
                </a:cubicBezTo>
                <a:cubicBezTo>
                  <a:pt x="437205" y="690865"/>
                  <a:pt x="322874" y="618637"/>
                  <a:pt x="409903" y="662152"/>
                </a:cubicBezTo>
                <a:cubicBezTo>
                  <a:pt x="421201" y="667801"/>
                  <a:pt x="429606" y="678738"/>
                  <a:pt x="441434" y="683173"/>
                </a:cubicBezTo>
                <a:cubicBezTo>
                  <a:pt x="458161" y="689446"/>
                  <a:pt x="476751" y="688983"/>
                  <a:pt x="493986" y="693683"/>
                </a:cubicBezTo>
                <a:cubicBezTo>
                  <a:pt x="515363" y="699513"/>
                  <a:pt x="536027" y="707697"/>
                  <a:pt x="557048" y="714704"/>
                </a:cubicBezTo>
                <a:lnTo>
                  <a:pt x="620110" y="735725"/>
                </a:lnTo>
                <a:cubicBezTo>
                  <a:pt x="630620" y="739228"/>
                  <a:pt x="640581" y="745584"/>
                  <a:pt x="651641" y="746235"/>
                </a:cubicBezTo>
                <a:lnTo>
                  <a:pt x="830317" y="756745"/>
                </a:lnTo>
                <a:cubicBezTo>
                  <a:pt x="903889" y="753242"/>
                  <a:pt x="977633" y="752352"/>
                  <a:pt x="1051034" y="746235"/>
                </a:cubicBezTo>
                <a:cubicBezTo>
                  <a:pt x="1062075" y="745315"/>
                  <a:pt x="1071817" y="738412"/>
                  <a:pt x="1082565" y="735725"/>
                </a:cubicBezTo>
                <a:cubicBezTo>
                  <a:pt x="1099896" y="731392"/>
                  <a:pt x="1117882" y="729915"/>
                  <a:pt x="1135117" y="725214"/>
                </a:cubicBezTo>
                <a:cubicBezTo>
                  <a:pt x="1156494" y="719384"/>
                  <a:pt x="1176451" y="708538"/>
                  <a:pt x="1198179" y="704193"/>
                </a:cubicBezTo>
                <a:cubicBezTo>
                  <a:pt x="1272461" y="689337"/>
                  <a:pt x="1233780" y="699333"/>
                  <a:pt x="1313793" y="672662"/>
                </a:cubicBezTo>
                <a:lnTo>
                  <a:pt x="1376855" y="651642"/>
                </a:lnTo>
                <a:cubicBezTo>
                  <a:pt x="1387365" y="648138"/>
                  <a:pt x="1399168" y="647276"/>
                  <a:pt x="1408386" y="641131"/>
                </a:cubicBezTo>
                <a:lnTo>
                  <a:pt x="1471448" y="599090"/>
                </a:lnTo>
                <a:cubicBezTo>
                  <a:pt x="1481958" y="592083"/>
                  <a:pt x="1491681" y="583718"/>
                  <a:pt x="1502979" y="578069"/>
                </a:cubicBezTo>
                <a:cubicBezTo>
                  <a:pt x="1596971" y="531073"/>
                  <a:pt x="1557334" y="545937"/>
                  <a:pt x="1618593" y="525518"/>
                </a:cubicBezTo>
                <a:cubicBezTo>
                  <a:pt x="1639614" y="511504"/>
                  <a:pt x="1657688" y="491465"/>
                  <a:pt x="1681655" y="483476"/>
                </a:cubicBezTo>
                <a:lnTo>
                  <a:pt x="1744717" y="462456"/>
                </a:lnTo>
                <a:cubicBezTo>
                  <a:pt x="1759581" y="457502"/>
                  <a:pt x="1772211" y="447254"/>
                  <a:pt x="1786758" y="441435"/>
                </a:cubicBezTo>
                <a:cubicBezTo>
                  <a:pt x="1807331" y="433206"/>
                  <a:pt x="1849820" y="420414"/>
                  <a:pt x="1849820" y="420414"/>
                </a:cubicBezTo>
                <a:cubicBezTo>
                  <a:pt x="1902372" y="423918"/>
                  <a:pt x="1955337" y="423477"/>
                  <a:pt x="2007476" y="430925"/>
                </a:cubicBezTo>
                <a:cubicBezTo>
                  <a:pt x="2029411" y="434059"/>
                  <a:pt x="2049517" y="444938"/>
                  <a:pt x="2070538" y="451945"/>
                </a:cubicBezTo>
                <a:cubicBezTo>
                  <a:pt x="2102136" y="462478"/>
                  <a:pt x="2106437" y="460840"/>
                  <a:pt x="2133600" y="483476"/>
                </a:cubicBezTo>
                <a:cubicBezTo>
                  <a:pt x="2186088" y="527216"/>
                  <a:pt x="2141248" y="507046"/>
                  <a:pt x="2196662" y="525518"/>
                </a:cubicBezTo>
                <a:cubicBezTo>
                  <a:pt x="2210676" y="546539"/>
                  <a:pt x="2214736" y="580591"/>
                  <a:pt x="2238703" y="588580"/>
                </a:cubicBezTo>
                <a:lnTo>
                  <a:pt x="2301765" y="609600"/>
                </a:lnTo>
                <a:cubicBezTo>
                  <a:pt x="2420872" y="698929"/>
                  <a:pt x="2270422" y="590010"/>
                  <a:pt x="2385848" y="662152"/>
                </a:cubicBezTo>
                <a:cubicBezTo>
                  <a:pt x="2400702" y="671436"/>
                  <a:pt x="2412680" y="684992"/>
                  <a:pt x="2427889" y="693683"/>
                </a:cubicBezTo>
                <a:cubicBezTo>
                  <a:pt x="2439614" y="700383"/>
                  <a:pt x="2492365" y="712430"/>
                  <a:pt x="2501462" y="714704"/>
                </a:cubicBezTo>
                <a:cubicBezTo>
                  <a:pt x="2511972" y="721711"/>
                  <a:pt x="2521382" y="730749"/>
                  <a:pt x="2532993" y="735725"/>
                </a:cubicBezTo>
                <a:cubicBezTo>
                  <a:pt x="2546270" y="741415"/>
                  <a:pt x="2560589" y="746235"/>
                  <a:pt x="2575034" y="746235"/>
                </a:cubicBezTo>
                <a:cubicBezTo>
                  <a:pt x="2704709" y="746235"/>
                  <a:pt x="2834289" y="739228"/>
                  <a:pt x="2963917" y="735725"/>
                </a:cubicBezTo>
                <a:cubicBezTo>
                  <a:pt x="2984938" y="728718"/>
                  <a:pt x="3008543" y="726995"/>
                  <a:pt x="3026979" y="714704"/>
                </a:cubicBezTo>
                <a:lnTo>
                  <a:pt x="3090041" y="672662"/>
                </a:lnTo>
                <a:cubicBezTo>
                  <a:pt x="3100551" y="665655"/>
                  <a:pt x="3109589" y="655637"/>
                  <a:pt x="3121572" y="651642"/>
                </a:cubicBezTo>
                <a:cubicBezTo>
                  <a:pt x="3132082" y="648138"/>
                  <a:pt x="3142355" y="643818"/>
                  <a:pt x="3153103" y="641131"/>
                </a:cubicBezTo>
                <a:lnTo>
                  <a:pt x="3237186" y="620111"/>
                </a:lnTo>
                <a:cubicBezTo>
                  <a:pt x="3247696" y="613104"/>
                  <a:pt x="3257419" y="604739"/>
                  <a:pt x="3268717" y="599090"/>
                </a:cubicBezTo>
                <a:cubicBezTo>
                  <a:pt x="3278626" y="594135"/>
                  <a:pt x="3292414" y="596414"/>
                  <a:pt x="3300248" y="588580"/>
                </a:cubicBezTo>
                <a:cubicBezTo>
                  <a:pt x="3422872" y="465956"/>
                  <a:pt x="3284480" y="564058"/>
                  <a:pt x="3373820" y="504497"/>
                </a:cubicBezTo>
                <a:cubicBezTo>
                  <a:pt x="3380827" y="493987"/>
                  <a:pt x="3389192" y="484264"/>
                  <a:pt x="3394841" y="472966"/>
                </a:cubicBezTo>
                <a:cubicBezTo>
                  <a:pt x="3399796" y="463057"/>
                  <a:pt x="3398430" y="450086"/>
                  <a:pt x="3405351" y="441435"/>
                </a:cubicBezTo>
                <a:cubicBezTo>
                  <a:pt x="3413242" y="431571"/>
                  <a:pt x="3426372" y="427421"/>
                  <a:pt x="3436882" y="420414"/>
                </a:cubicBezTo>
                <a:cubicBezTo>
                  <a:pt x="3461898" y="345368"/>
                  <a:pt x="3445612" y="375788"/>
                  <a:pt x="3478924" y="325821"/>
                </a:cubicBezTo>
                <a:cubicBezTo>
                  <a:pt x="3482427" y="315311"/>
                  <a:pt x="3484054" y="303975"/>
                  <a:pt x="3489434" y="294290"/>
                </a:cubicBezTo>
                <a:cubicBezTo>
                  <a:pt x="3501703" y="272205"/>
                  <a:pt x="3531476" y="231228"/>
                  <a:pt x="3531476" y="231228"/>
                </a:cubicBezTo>
                <a:cubicBezTo>
                  <a:pt x="3556466" y="156255"/>
                  <a:pt x="3521031" y="246896"/>
                  <a:pt x="3573517" y="168166"/>
                </a:cubicBezTo>
                <a:cubicBezTo>
                  <a:pt x="3579662" y="158948"/>
                  <a:pt x="3577882" y="145853"/>
                  <a:pt x="3584027" y="136635"/>
                </a:cubicBezTo>
                <a:cubicBezTo>
                  <a:pt x="3606521" y="102894"/>
                  <a:pt x="3614032" y="105613"/>
                  <a:pt x="3647089" y="94593"/>
                </a:cubicBezTo>
                <a:cubicBezTo>
                  <a:pt x="3664926" y="41085"/>
                  <a:pt x="3643267" y="78032"/>
                  <a:pt x="3689131" y="52552"/>
                </a:cubicBezTo>
                <a:cubicBezTo>
                  <a:pt x="3791517" y="-4328"/>
                  <a:pt x="3712072" y="20542"/>
                  <a:pt x="3794234" y="0"/>
                </a:cubicBezTo>
                <a:cubicBezTo>
                  <a:pt x="3822262" y="3504"/>
                  <a:pt x="3850527" y="5458"/>
                  <a:pt x="3878317" y="10511"/>
                </a:cubicBezTo>
                <a:cubicBezTo>
                  <a:pt x="3889217" y="12493"/>
                  <a:pt x="3902014" y="13187"/>
                  <a:pt x="3909848" y="21021"/>
                </a:cubicBezTo>
                <a:cubicBezTo>
                  <a:pt x="3917682" y="28855"/>
                  <a:pt x="3915403" y="42643"/>
                  <a:pt x="3920358" y="52552"/>
                </a:cubicBezTo>
                <a:cubicBezTo>
                  <a:pt x="3939374" y="90584"/>
                  <a:pt x="3936543" y="82471"/>
                  <a:pt x="3972910" y="94593"/>
                </a:cubicBezTo>
                <a:cubicBezTo>
                  <a:pt x="3983420" y="101600"/>
                  <a:pt x="3995509" y="106682"/>
                  <a:pt x="4004441" y="115614"/>
                </a:cubicBezTo>
                <a:cubicBezTo>
                  <a:pt x="4034564" y="145737"/>
                  <a:pt x="4018874" y="144481"/>
                  <a:pt x="4035972" y="178676"/>
                </a:cubicBezTo>
                <a:cubicBezTo>
                  <a:pt x="4041621" y="189974"/>
                  <a:pt x="4049986" y="199697"/>
                  <a:pt x="4056993" y="210207"/>
                </a:cubicBezTo>
                <a:cubicBezTo>
                  <a:pt x="4061677" y="238313"/>
                  <a:pt x="4070669" y="296446"/>
                  <a:pt x="4078013" y="325821"/>
                </a:cubicBezTo>
                <a:cubicBezTo>
                  <a:pt x="4080700" y="336569"/>
                  <a:pt x="4085020" y="346842"/>
                  <a:pt x="4088524" y="357352"/>
                </a:cubicBezTo>
                <a:cubicBezTo>
                  <a:pt x="4102677" y="442273"/>
                  <a:pt x="4092294" y="400194"/>
                  <a:pt x="4120055" y="483476"/>
                </a:cubicBezTo>
                <a:cubicBezTo>
                  <a:pt x="4123558" y="493986"/>
                  <a:pt x="4122731" y="507173"/>
                  <a:pt x="4130565" y="515007"/>
                </a:cubicBezTo>
                <a:cubicBezTo>
                  <a:pt x="4141075" y="525517"/>
                  <a:pt x="4152580" y="535119"/>
                  <a:pt x="4162096" y="546538"/>
                </a:cubicBezTo>
                <a:cubicBezTo>
                  <a:pt x="4188887" y="578687"/>
                  <a:pt x="4173844" y="580955"/>
                  <a:pt x="4214648" y="599090"/>
                </a:cubicBezTo>
                <a:cubicBezTo>
                  <a:pt x="4259608" y="619072"/>
                  <a:pt x="4276948" y="618392"/>
                  <a:pt x="4319751" y="630621"/>
                </a:cubicBezTo>
                <a:cubicBezTo>
                  <a:pt x="4330404" y="633665"/>
                  <a:pt x="4340772" y="637628"/>
                  <a:pt x="4351282" y="641131"/>
                </a:cubicBezTo>
                <a:lnTo>
                  <a:pt x="4445876" y="609600"/>
                </a:lnTo>
                <a:cubicBezTo>
                  <a:pt x="4456386" y="606097"/>
                  <a:pt x="4466328" y="599090"/>
                  <a:pt x="4477407" y="599090"/>
                </a:cubicBezTo>
                <a:lnTo>
                  <a:pt x="4519448" y="59909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29"/>
          <p:cNvSpPr/>
          <p:nvPr/>
        </p:nvSpPr>
        <p:spPr>
          <a:xfrm>
            <a:off x="4887310" y="3552497"/>
            <a:ext cx="2249214" cy="567558"/>
          </a:xfrm>
          <a:custGeom>
            <a:avLst/>
            <a:gdLst/>
            <a:ahLst/>
            <a:cxnLst/>
            <a:rect l="l" t="t" r="r" b="b"/>
            <a:pathLst>
              <a:path w="2249214" h="567558" extrusionOk="0">
                <a:moveTo>
                  <a:pt x="0" y="567558"/>
                </a:moveTo>
                <a:cubicBezTo>
                  <a:pt x="66566" y="564055"/>
                  <a:pt x="133269" y="562584"/>
                  <a:pt x="199697" y="557048"/>
                </a:cubicBezTo>
                <a:cubicBezTo>
                  <a:pt x="217500" y="555564"/>
                  <a:pt x="234592" y="549253"/>
                  <a:pt x="252249" y="546537"/>
                </a:cubicBezTo>
                <a:cubicBezTo>
                  <a:pt x="380200" y="526852"/>
                  <a:pt x="293824" y="546653"/>
                  <a:pt x="378373" y="525517"/>
                </a:cubicBezTo>
                <a:cubicBezTo>
                  <a:pt x="428340" y="492205"/>
                  <a:pt x="397922" y="508490"/>
                  <a:pt x="472966" y="483475"/>
                </a:cubicBezTo>
                <a:lnTo>
                  <a:pt x="504497" y="472965"/>
                </a:lnTo>
                <a:cubicBezTo>
                  <a:pt x="515007" y="465958"/>
                  <a:pt x="524730" y="457593"/>
                  <a:pt x="536028" y="451944"/>
                </a:cubicBezTo>
                <a:cubicBezTo>
                  <a:pt x="576466" y="431725"/>
                  <a:pt x="653641" y="433609"/>
                  <a:pt x="683173" y="430924"/>
                </a:cubicBezTo>
                <a:cubicBezTo>
                  <a:pt x="704194" y="423917"/>
                  <a:pt x="739228" y="430924"/>
                  <a:pt x="746235" y="409903"/>
                </a:cubicBezTo>
                <a:cubicBezTo>
                  <a:pt x="753159" y="389131"/>
                  <a:pt x="759243" y="361659"/>
                  <a:pt x="777766" y="346841"/>
                </a:cubicBezTo>
                <a:cubicBezTo>
                  <a:pt x="786417" y="339920"/>
                  <a:pt x="798787" y="339834"/>
                  <a:pt x="809297" y="336331"/>
                </a:cubicBezTo>
                <a:cubicBezTo>
                  <a:pt x="858692" y="286936"/>
                  <a:pt x="828461" y="313045"/>
                  <a:pt x="903890" y="262758"/>
                </a:cubicBezTo>
                <a:lnTo>
                  <a:pt x="935421" y="241737"/>
                </a:lnTo>
                <a:cubicBezTo>
                  <a:pt x="975476" y="181655"/>
                  <a:pt x="937305" y="223592"/>
                  <a:pt x="1040524" y="189186"/>
                </a:cubicBezTo>
                <a:cubicBezTo>
                  <a:pt x="1061545" y="182179"/>
                  <a:pt x="1081564" y="170612"/>
                  <a:pt x="1103587" y="168165"/>
                </a:cubicBezTo>
                <a:cubicBezTo>
                  <a:pt x="1215935" y="155682"/>
                  <a:pt x="1167071" y="163877"/>
                  <a:pt x="1250731" y="147144"/>
                </a:cubicBezTo>
                <a:cubicBezTo>
                  <a:pt x="1320800" y="150648"/>
                  <a:pt x="1390781" y="157655"/>
                  <a:pt x="1460938" y="157655"/>
                </a:cubicBezTo>
                <a:cubicBezTo>
                  <a:pt x="1733579" y="157655"/>
                  <a:pt x="1665799" y="176953"/>
                  <a:pt x="1786759" y="136634"/>
                </a:cubicBezTo>
                <a:cubicBezTo>
                  <a:pt x="1796013" y="108870"/>
                  <a:pt x="1812204" y="51077"/>
                  <a:pt x="1839311" y="42041"/>
                </a:cubicBezTo>
                <a:cubicBezTo>
                  <a:pt x="1860332" y="35034"/>
                  <a:pt x="1880877" y="26394"/>
                  <a:pt x="1902373" y="21020"/>
                </a:cubicBezTo>
                <a:cubicBezTo>
                  <a:pt x="1955162" y="7823"/>
                  <a:pt x="1930710" y="15078"/>
                  <a:pt x="1975945" y="0"/>
                </a:cubicBezTo>
                <a:cubicBezTo>
                  <a:pt x="2000163" y="4036"/>
                  <a:pt x="2044665" y="8084"/>
                  <a:pt x="2070538" y="21020"/>
                </a:cubicBezTo>
                <a:cubicBezTo>
                  <a:pt x="2081836" y="26669"/>
                  <a:pt x="2092365" y="33954"/>
                  <a:pt x="2102069" y="42041"/>
                </a:cubicBezTo>
                <a:cubicBezTo>
                  <a:pt x="2113488" y="51557"/>
                  <a:pt x="2120607" y="66353"/>
                  <a:pt x="2133600" y="73572"/>
                </a:cubicBezTo>
                <a:cubicBezTo>
                  <a:pt x="2152969" y="84333"/>
                  <a:pt x="2196662" y="94593"/>
                  <a:pt x="2196662" y="94593"/>
                </a:cubicBezTo>
                <a:lnTo>
                  <a:pt x="2249214" y="147144"/>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5" name="Google Shape;595;p29"/>
          <p:cNvCxnSpPr/>
          <p:nvPr/>
        </p:nvCxnSpPr>
        <p:spPr>
          <a:xfrm>
            <a:off x="914400" y="3843010"/>
            <a:ext cx="6956534" cy="0"/>
          </a:xfrm>
          <a:prstGeom prst="straightConnector1">
            <a:avLst/>
          </a:prstGeom>
          <a:noFill/>
          <a:ln w="9525" cap="flat" cmpd="sng">
            <a:solidFill>
              <a:srgbClr val="FF0000"/>
            </a:solidFill>
            <a:prstDash val="solid"/>
            <a:round/>
            <a:headEnd type="none" w="sm" len="sm"/>
            <a:tailEnd type="none" w="sm" len="sm"/>
          </a:ln>
        </p:spPr>
      </p:cxnSp>
      <p:sp>
        <p:nvSpPr>
          <p:cNvPr id="596" name="Google Shape;596;p29"/>
          <p:cNvSpPr txBox="1"/>
          <p:nvPr/>
        </p:nvSpPr>
        <p:spPr>
          <a:xfrm>
            <a:off x="5136170" y="2938006"/>
            <a:ext cx="119876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Edward Brooke III</a:t>
            </a:r>
            <a:endParaRPr/>
          </a:p>
        </p:txBody>
      </p:sp>
      <p:sp>
        <p:nvSpPr>
          <p:cNvPr id="597" name="Google Shape;597;p29"/>
          <p:cNvSpPr/>
          <p:nvPr/>
        </p:nvSpPr>
        <p:spPr>
          <a:xfrm rot="10800000">
            <a:off x="6781800" y="2956790"/>
            <a:ext cx="143029" cy="145630"/>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 name="Google Shape;598;p29"/>
          <p:cNvSpPr txBox="1"/>
          <p:nvPr/>
        </p:nvSpPr>
        <p:spPr>
          <a:xfrm>
            <a:off x="6204200" y="2631759"/>
            <a:ext cx="144125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Barack Obama, President</a:t>
            </a:r>
            <a:endParaRPr/>
          </a:p>
        </p:txBody>
      </p:sp>
      <p:sp>
        <p:nvSpPr>
          <p:cNvPr id="599" name="Google Shape;599;p29"/>
          <p:cNvSpPr/>
          <p:nvPr/>
        </p:nvSpPr>
        <p:spPr>
          <a:xfrm rot="10800000" flipH="1">
            <a:off x="4199288" y="3205821"/>
            <a:ext cx="52148" cy="99683"/>
          </a:xfrm>
          <a:prstGeom prst="irregularSeal1">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29"/>
          <p:cNvSpPr txBox="1"/>
          <p:nvPr/>
        </p:nvSpPr>
        <p:spPr>
          <a:xfrm>
            <a:off x="3200400" y="2974989"/>
            <a:ext cx="19050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Hiram Revels Senator Mississippi</a:t>
            </a:r>
            <a:endParaRPr/>
          </a:p>
        </p:txBody>
      </p:sp>
      <p:sp>
        <p:nvSpPr>
          <p:cNvPr id="601" name="Google Shape;601;p29"/>
          <p:cNvSpPr/>
          <p:nvPr/>
        </p:nvSpPr>
        <p:spPr>
          <a:xfrm>
            <a:off x="5562600" y="3205821"/>
            <a:ext cx="152400" cy="174735"/>
          </a:xfrm>
          <a:prstGeom prst="irregularSeal1">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29"/>
          <p:cNvSpPr txBox="1"/>
          <p:nvPr/>
        </p:nvSpPr>
        <p:spPr>
          <a:xfrm>
            <a:off x="2743200" y="685800"/>
            <a:ext cx="3657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Government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2"/>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                    Arkansas 1957</a:t>
            </a:r>
            <a:endParaRPr/>
          </a:p>
        </p:txBody>
      </p:sp>
      <p:pic>
        <p:nvPicPr>
          <p:cNvPr id="609" name="Google Shape;609;p12"/>
          <p:cNvPicPr preferRelativeResize="0">
            <a:picLocks noGrp="1"/>
          </p:cNvPicPr>
          <p:nvPr>
            <p:ph type="body" idx="1"/>
          </p:nvPr>
        </p:nvPicPr>
        <p:blipFill rotWithShape="1">
          <a:blip r:embed="rId3">
            <a:alphaModFix/>
          </a:blip>
          <a:srcRect/>
          <a:stretch/>
        </p:blipFill>
        <p:spPr>
          <a:xfrm>
            <a:off x="1358900" y="1219200"/>
            <a:ext cx="6350000" cy="3771900"/>
          </a:xfrm>
          <a:prstGeom prst="rect">
            <a:avLst/>
          </a:prstGeom>
          <a:noFill/>
          <a:ln>
            <a:noFill/>
          </a:ln>
        </p:spPr>
      </p:pic>
      <p:sp>
        <p:nvSpPr>
          <p:cNvPr id="610" name="Google Shape;610;p12"/>
          <p:cNvSpPr txBox="1"/>
          <p:nvPr/>
        </p:nvSpPr>
        <p:spPr>
          <a:xfrm>
            <a:off x="457200" y="5257800"/>
            <a:ext cx="8229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6a1cb4af90_0_161"/>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pic>
        <p:nvPicPr>
          <p:cNvPr id="617" name="Google Shape;617;g26a1cb4af90_0_161"/>
          <p:cNvPicPr preferRelativeResize="0">
            <a:picLocks noGrp="1"/>
          </p:cNvPicPr>
          <p:nvPr>
            <p:ph type="body" idx="1"/>
          </p:nvPr>
        </p:nvPicPr>
        <p:blipFill rotWithShape="1">
          <a:blip r:embed="rId3">
            <a:alphaModFix/>
          </a:blip>
          <a:srcRect/>
          <a:stretch/>
        </p:blipFill>
        <p:spPr>
          <a:xfrm>
            <a:off x="1358900" y="1219200"/>
            <a:ext cx="6350100" cy="3771900"/>
          </a:xfrm>
          <a:prstGeom prst="rect">
            <a:avLst/>
          </a:prstGeom>
          <a:noFill/>
          <a:ln>
            <a:noFill/>
          </a:ln>
        </p:spPr>
      </p:pic>
      <p:sp>
        <p:nvSpPr>
          <p:cNvPr id="618" name="Google Shape;618;g26a1cb4af90_0_161"/>
          <p:cNvSpPr txBox="1"/>
          <p:nvPr/>
        </p:nvSpPr>
        <p:spPr>
          <a:xfrm>
            <a:off x="457200" y="5257800"/>
            <a:ext cx="82296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Focusing on the lone achiever re-enforces the myth of meritocracy and obscures the bigger truth of white obstruction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pic>
        <p:nvPicPr>
          <p:cNvPr id="625" name="Google Shape;625;p13"/>
          <p:cNvPicPr preferRelativeResize="0">
            <a:picLocks noGrp="1"/>
          </p:cNvPicPr>
          <p:nvPr>
            <p:ph type="body" idx="1"/>
          </p:nvPr>
        </p:nvPicPr>
        <p:blipFill rotWithShape="1">
          <a:blip r:embed="rId3">
            <a:alphaModFix/>
          </a:blip>
          <a:srcRect/>
          <a:stretch/>
        </p:blipFill>
        <p:spPr>
          <a:xfrm>
            <a:off x="1358900" y="1219200"/>
            <a:ext cx="6350000" cy="3771900"/>
          </a:xfrm>
          <a:prstGeom prst="rect">
            <a:avLst/>
          </a:prstGeom>
          <a:noFill/>
          <a:ln>
            <a:noFill/>
          </a:ln>
        </p:spPr>
      </p:pic>
      <p:cxnSp>
        <p:nvCxnSpPr>
          <p:cNvPr id="626" name="Google Shape;626;p13"/>
          <p:cNvCxnSpPr/>
          <p:nvPr/>
        </p:nvCxnSpPr>
        <p:spPr>
          <a:xfrm flipH="1">
            <a:off x="4724400" y="1828800"/>
            <a:ext cx="685800" cy="609600"/>
          </a:xfrm>
          <a:prstGeom prst="straightConnector1">
            <a:avLst/>
          </a:prstGeom>
          <a:noFill/>
          <a:ln w="9525" cap="flat" cmpd="sng">
            <a:solidFill>
              <a:srgbClr val="FF0000"/>
            </a:solidFill>
            <a:prstDash val="solid"/>
            <a:round/>
            <a:headEnd type="none" w="sm" len="sm"/>
            <a:tailEnd type="stealth" w="med" len="med"/>
          </a:ln>
        </p:spPr>
      </p:cxnSp>
      <p:sp>
        <p:nvSpPr>
          <p:cNvPr id="627" name="Google Shape;627;p13"/>
          <p:cNvSpPr txBox="1"/>
          <p:nvPr/>
        </p:nvSpPr>
        <p:spPr>
          <a:xfrm>
            <a:off x="5257800" y="1491734"/>
            <a:ext cx="106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angry</a:t>
            </a:r>
            <a:endParaRPr/>
          </a:p>
        </p:txBody>
      </p:sp>
      <p:sp>
        <p:nvSpPr>
          <p:cNvPr id="628" name="Google Shape;628;p13"/>
          <p:cNvSpPr txBox="1"/>
          <p:nvPr/>
        </p:nvSpPr>
        <p:spPr>
          <a:xfrm>
            <a:off x="457200" y="5257800"/>
            <a:ext cx="8229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Focusing on the lone achiever re-enforces the myth of meritocracy and obscures the bigger truth of white obstruction</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pic>
        <p:nvPicPr>
          <p:cNvPr id="635" name="Google Shape;635;p14"/>
          <p:cNvPicPr preferRelativeResize="0">
            <a:picLocks noGrp="1"/>
          </p:cNvPicPr>
          <p:nvPr>
            <p:ph type="body" idx="1"/>
          </p:nvPr>
        </p:nvPicPr>
        <p:blipFill rotWithShape="1">
          <a:blip r:embed="rId3">
            <a:alphaModFix/>
          </a:blip>
          <a:srcRect/>
          <a:stretch/>
        </p:blipFill>
        <p:spPr>
          <a:xfrm>
            <a:off x="1358900" y="1219200"/>
            <a:ext cx="6350000" cy="3771900"/>
          </a:xfrm>
          <a:prstGeom prst="rect">
            <a:avLst/>
          </a:prstGeom>
          <a:noFill/>
          <a:ln>
            <a:noFill/>
          </a:ln>
        </p:spPr>
      </p:pic>
      <p:sp>
        <p:nvSpPr>
          <p:cNvPr id="636" name="Google Shape;636;p14"/>
          <p:cNvSpPr txBox="1"/>
          <p:nvPr/>
        </p:nvSpPr>
        <p:spPr>
          <a:xfrm>
            <a:off x="457200" y="52578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Focusing on the lone achiever re-enforces the myth of meritocracy and obscures the bigger truth of white obstruction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37" name="Google Shape;637;p14"/>
          <p:cNvCxnSpPr/>
          <p:nvPr/>
        </p:nvCxnSpPr>
        <p:spPr>
          <a:xfrm flipH="1">
            <a:off x="4724400" y="1828800"/>
            <a:ext cx="685800" cy="609600"/>
          </a:xfrm>
          <a:prstGeom prst="straightConnector1">
            <a:avLst/>
          </a:prstGeom>
          <a:noFill/>
          <a:ln w="9525" cap="flat" cmpd="sng">
            <a:solidFill>
              <a:srgbClr val="FF0000"/>
            </a:solidFill>
            <a:prstDash val="solid"/>
            <a:round/>
            <a:headEnd type="none" w="sm" len="sm"/>
            <a:tailEnd type="stealth" w="med" len="med"/>
          </a:ln>
        </p:spPr>
      </p:cxnSp>
      <p:sp>
        <p:nvSpPr>
          <p:cNvPr id="638" name="Google Shape;638;p14"/>
          <p:cNvSpPr txBox="1"/>
          <p:nvPr/>
        </p:nvSpPr>
        <p:spPr>
          <a:xfrm>
            <a:off x="5257800" y="1491734"/>
            <a:ext cx="106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angry</a:t>
            </a:r>
            <a:endParaRPr/>
          </a:p>
        </p:txBody>
      </p:sp>
      <p:cxnSp>
        <p:nvCxnSpPr>
          <p:cNvPr id="639" name="Google Shape;639;p14"/>
          <p:cNvCxnSpPr/>
          <p:nvPr/>
        </p:nvCxnSpPr>
        <p:spPr>
          <a:xfrm flipH="1">
            <a:off x="7467600" y="1491734"/>
            <a:ext cx="609600" cy="489466"/>
          </a:xfrm>
          <a:prstGeom prst="straightConnector1">
            <a:avLst/>
          </a:prstGeom>
          <a:noFill/>
          <a:ln w="9525" cap="flat" cmpd="sng">
            <a:solidFill>
              <a:srgbClr val="FF0000"/>
            </a:solidFill>
            <a:prstDash val="solid"/>
            <a:round/>
            <a:headEnd type="none" w="sm" len="sm"/>
            <a:tailEnd type="stealth" w="med" len="med"/>
          </a:ln>
        </p:spPr>
      </p:cxnSp>
      <p:sp>
        <p:nvSpPr>
          <p:cNvPr id="640" name="Google Shape;640;p14"/>
          <p:cNvSpPr txBox="1"/>
          <p:nvPr/>
        </p:nvSpPr>
        <p:spPr>
          <a:xfrm>
            <a:off x="7772400" y="1030069"/>
            <a:ext cx="1219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Too old to be a student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pic>
        <p:nvPicPr>
          <p:cNvPr id="647" name="Google Shape;647;p15"/>
          <p:cNvPicPr preferRelativeResize="0">
            <a:picLocks noGrp="1"/>
          </p:cNvPicPr>
          <p:nvPr>
            <p:ph type="body" idx="1"/>
          </p:nvPr>
        </p:nvPicPr>
        <p:blipFill rotWithShape="1">
          <a:blip r:embed="rId3">
            <a:alphaModFix/>
          </a:blip>
          <a:srcRect/>
          <a:stretch/>
        </p:blipFill>
        <p:spPr>
          <a:xfrm>
            <a:off x="1358900" y="1219200"/>
            <a:ext cx="6350000" cy="3771900"/>
          </a:xfrm>
          <a:prstGeom prst="rect">
            <a:avLst/>
          </a:prstGeom>
          <a:noFill/>
          <a:ln>
            <a:noFill/>
          </a:ln>
        </p:spPr>
      </p:pic>
      <p:sp>
        <p:nvSpPr>
          <p:cNvPr id="648" name="Google Shape;648;p15"/>
          <p:cNvSpPr txBox="1"/>
          <p:nvPr/>
        </p:nvSpPr>
        <p:spPr>
          <a:xfrm>
            <a:off x="457200" y="52578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Focusing on the lone achiever re-enforces the myth of meritocracy and obscures the bigger truth of white obstruction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49" name="Google Shape;649;p15"/>
          <p:cNvCxnSpPr/>
          <p:nvPr/>
        </p:nvCxnSpPr>
        <p:spPr>
          <a:xfrm flipH="1">
            <a:off x="4724400" y="1828800"/>
            <a:ext cx="685800" cy="609600"/>
          </a:xfrm>
          <a:prstGeom prst="straightConnector1">
            <a:avLst/>
          </a:prstGeom>
          <a:noFill/>
          <a:ln w="9525" cap="flat" cmpd="sng">
            <a:solidFill>
              <a:srgbClr val="FF0000"/>
            </a:solidFill>
            <a:prstDash val="solid"/>
            <a:round/>
            <a:headEnd type="none" w="sm" len="sm"/>
            <a:tailEnd type="stealth" w="med" len="med"/>
          </a:ln>
        </p:spPr>
      </p:cxnSp>
      <p:sp>
        <p:nvSpPr>
          <p:cNvPr id="650" name="Google Shape;650;p15"/>
          <p:cNvSpPr txBox="1"/>
          <p:nvPr/>
        </p:nvSpPr>
        <p:spPr>
          <a:xfrm>
            <a:off x="5257800" y="1491734"/>
            <a:ext cx="106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angry</a:t>
            </a:r>
            <a:endParaRPr/>
          </a:p>
        </p:txBody>
      </p:sp>
      <p:cxnSp>
        <p:nvCxnSpPr>
          <p:cNvPr id="651" name="Google Shape;651;p15"/>
          <p:cNvCxnSpPr/>
          <p:nvPr/>
        </p:nvCxnSpPr>
        <p:spPr>
          <a:xfrm flipH="1">
            <a:off x="7467600" y="1491734"/>
            <a:ext cx="609600" cy="489466"/>
          </a:xfrm>
          <a:prstGeom prst="straightConnector1">
            <a:avLst/>
          </a:prstGeom>
          <a:noFill/>
          <a:ln w="9525" cap="flat" cmpd="sng">
            <a:solidFill>
              <a:srgbClr val="FF0000"/>
            </a:solidFill>
            <a:prstDash val="solid"/>
            <a:round/>
            <a:headEnd type="none" w="sm" len="sm"/>
            <a:tailEnd type="stealth" w="med" len="med"/>
          </a:ln>
        </p:spPr>
      </p:cxnSp>
      <p:sp>
        <p:nvSpPr>
          <p:cNvPr id="652" name="Google Shape;652;p15"/>
          <p:cNvSpPr txBox="1"/>
          <p:nvPr/>
        </p:nvSpPr>
        <p:spPr>
          <a:xfrm>
            <a:off x="7772400" y="1030069"/>
            <a:ext cx="1219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Too old to be a student</a:t>
            </a:r>
            <a:endParaRPr/>
          </a:p>
        </p:txBody>
      </p:sp>
      <p:cxnSp>
        <p:nvCxnSpPr>
          <p:cNvPr id="653" name="Google Shape;653;p15"/>
          <p:cNvCxnSpPr/>
          <p:nvPr/>
        </p:nvCxnSpPr>
        <p:spPr>
          <a:xfrm>
            <a:off x="838200" y="1371600"/>
            <a:ext cx="609600" cy="120134"/>
          </a:xfrm>
          <a:prstGeom prst="straightConnector1">
            <a:avLst/>
          </a:prstGeom>
          <a:noFill/>
          <a:ln w="9525" cap="flat" cmpd="sng">
            <a:solidFill>
              <a:srgbClr val="FF0000"/>
            </a:solidFill>
            <a:prstDash val="solid"/>
            <a:round/>
            <a:headEnd type="none" w="sm" len="sm"/>
            <a:tailEnd type="stealth" w="med" len="med"/>
          </a:ln>
        </p:spPr>
      </p:cxnSp>
      <p:sp>
        <p:nvSpPr>
          <p:cNvPr id="654" name="Google Shape;654;p15"/>
          <p:cNvSpPr txBox="1"/>
          <p:nvPr/>
        </p:nvSpPr>
        <p:spPr>
          <a:xfrm>
            <a:off x="76200" y="1125378"/>
            <a:ext cx="114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National Guard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p:cNvPicPr preferRelativeResize="0">
            <a:picLocks noGrp="1"/>
          </p:cNvPicPr>
          <p:nvPr>
            <p:ph type="body" idx="1"/>
          </p:nvPr>
        </p:nvPicPr>
        <p:blipFill rotWithShape="1">
          <a:blip r:embed="rId3">
            <a:alphaModFix/>
          </a:blip>
          <a:srcRect/>
          <a:stretch/>
        </p:blipFill>
        <p:spPr>
          <a:xfrm>
            <a:off x="457200" y="3733800"/>
            <a:ext cx="2188975" cy="2819400"/>
          </a:xfrm>
          <a:prstGeom prst="rect">
            <a:avLst/>
          </a:prstGeom>
          <a:noFill/>
          <a:ln>
            <a:noFill/>
          </a:ln>
        </p:spPr>
      </p:pic>
      <p:sp>
        <p:nvSpPr>
          <p:cNvPr id="104" name="Google Shape;104;p3"/>
          <p:cNvSpPr txBox="1"/>
          <p:nvPr/>
        </p:nvSpPr>
        <p:spPr>
          <a:xfrm>
            <a:off x="3048000" y="3810000"/>
            <a:ext cx="52578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Moses Fleetwood Walker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1881 University of Michigan baseball goes 3-3 and reacts by recruiting Moses Walker, a catcher out of Oberlin College. 1882 Michigan goes 10-3.</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1883 Walker signs with the Toledo Blue Stockings and makes Major League (NL) debut May 1, </a:t>
            </a:r>
            <a:r>
              <a:rPr lang="en-US" sz="1800" dirty="0">
                <a:solidFill>
                  <a:srgbClr val="FF0000"/>
                </a:solidFill>
                <a:latin typeface="Calibri"/>
                <a:ea typeface="Calibri"/>
                <a:cs typeface="Calibri"/>
                <a:sym typeface="Calibri"/>
              </a:rPr>
              <a:t>1884.</a:t>
            </a:r>
            <a:endParaRPr dirty="0">
              <a:solidFill>
                <a:srgbClr val="FF0000"/>
              </a:solidFill>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Retired from pro baseball in 1889 when the league banned Black players.</a:t>
            </a:r>
            <a:endParaRPr dirty="0"/>
          </a:p>
        </p:txBody>
      </p:sp>
      <p:pic>
        <p:nvPicPr>
          <p:cNvPr id="105" name="Google Shape;105;p3"/>
          <p:cNvPicPr preferRelativeResize="0"/>
          <p:nvPr/>
        </p:nvPicPr>
        <p:blipFill rotWithShape="1">
          <a:blip r:embed="rId4">
            <a:alphaModFix/>
          </a:blip>
          <a:srcRect/>
          <a:stretch/>
        </p:blipFill>
        <p:spPr>
          <a:xfrm>
            <a:off x="424872" y="533400"/>
            <a:ext cx="2257777" cy="2895600"/>
          </a:xfrm>
          <a:prstGeom prst="rect">
            <a:avLst/>
          </a:prstGeom>
          <a:noFill/>
          <a:ln>
            <a:noFill/>
          </a:ln>
        </p:spPr>
      </p:pic>
      <p:sp>
        <p:nvSpPr>
          <p:cNvPr id="106" name="Google Shape;106;p3"/>
          <p:cNvSpPr txBox="1"/>
          <p:nvPr/>
        </p:nvSpPr>
        <p:spPr>
          <a:xfrm>
            <a:off x="3124200" y="533400"/>
            <a:ext cx="51054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Jackie Robinson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1939 earns varsity letters in football, baseball, basketball, and track at UCLA.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1944 court martialed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1945 Athletic Director at Sam Houston College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April 15</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1947 takes the field with the Dodgers.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pic>
        <p:nvPicPr>
          <p:cNvPr id="661" name="Google Shape;661;p16"/>
          <p:cNvPicPr preferRelativeResize="0">
            <a:picLocks noGrp="1"/>
          </p:cNvPicPr>
          <p:nvPr>
            <p:ph type="body" idx="1"/>
          </p:nvPr>
        </p:nvPicPr>
        <p:blipFill rotWithShape="1">
          <a:blip r:embed="rId3">
            <a:alphaModFix/>
          </a:blip>
          <a:srcRect/>
          <a:stretch/>
        </p:blipFill>
        <p:spPr>
          <a:xfrm>
            <a:off x="1358900" y="1219200"/>
            <a:ext cx="6350000" cy="3771900"/>
          </a:xfrm>
          <a:prstGeom prst="rect">
            <a:avLst/>
          </a:prstGeom>
          <a:noFill/>
          <a:ln>
            <a:noFill/>
          </a:ln>
        </p:spPr>
      </p:pic>
      <p:sp>
        <p:nvSpPr>
          <p:cNvPr id="662" name="Google Shape;662;p16"/>
          <p:cNvSpPr txBox="1"/>
          <p:nvPr/>
        </p:nvSpPr>
        <p:spPr>
          <a:xfrm>
            <a:off x="457200" y="5257800"/>
            <a:ext cx="8153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Where in this picture, is the most practical or applicable lesson?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63" name="Google Shape;663;p16"/>
          <p:cNvCxnSpPr/>
          <p:nvPr/>
        </p:nvCxnSpPr>
        <p:spPr>
          <a:xfrm flipH="1">
            <a:off x="4724400" y="1828800"/>
            <a:ext cx="685800" cy="609600"/>
          </a:xfrm>
          <a:prstGeom prst="straightConnector1">
            <a:avLst/>
          </a:prstGeom>
          <a:noFill/>
          <a:ln w="9525" cap="flat" cmpd="sng">
            <a:solidFill>
              <a:srgbClr val="FF0000"/>
            </a:solidFill>
            <a:prstDash val="solid"/>
            <a:round/>
            <a:headEnd type="none" w="sm" len="sm"/>
            <a:tailEnd type="stealth" w="med" len="med"/>
          </a:ln>
        </p:spPr>
      </p:cxnSp>
      <p:sp>
        <p:nvSpPr>
          <p:cNvPr id="664" name="Google Shape;664;p16"/>
          <p:cNvSpPr txBox="1"/>
          <p:nvPr/>
        </p:nvSpPr>
        <p:spPr>
          <a:xfrm>
            <a:off x="5257800" y="1491734"/>
            <a:ext cx="106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angry</a:t>
            </a:r>
            <a:endParaRPr/>
          </a:p>
        </p:txBody>
      </p:sp>
      <p:cxnSp>
        <p:nvCxnSpPr>
          <p:cNvPr id="665" name="Google Shape;665;p16"/>
          <p:cNvCxnSpPr/>
          <p:nvPr/>
        </p:nvCxnSpPr>
        <p:spPr>
          <a:xfrm flipH="1">
            <a:off x="7467600" y="1491734"/>
            <a:ext cx="609600" cy="489466"/>
          </a:xfrm>
          <a:prstGeom prst="straightConnector1">
            <a:avLst/>
          </a:prstGeom>
          <a:noFill/>
          <a:ln w="9525" cap="flat" cmpd="sng">
            <a:solidFill>
              <a:srgbClr val="FF0000"/>
            </a:solidFill>
            <a:prstDash val="solid"/>
            <a:round/>
            <a:headEnd type="none" w="sm" len="sm"/>
            <a:tailEnd type="stealth" w="med" len="med"/>
          </a:ln>
        </p:spPr>
      </p:cxnSp>
      <p:sp>
        <p:nvSpPr>
          <p:cNvPr id="666" name="Google Shape;666;p16"/>
          <p:cNvSpPr txBox="1"/>
          <p:nvPr/>
        </p:nvSpPr>
        <p:spPr>
          <a:xfrm>
            <a:off x="7772400" y="1030069"/>
            <a:ext cx="1219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Too old to be a student</a:t>
            </a:r>
            <a:endParaRPr/>
          </a:p>
        </p:txBody>
      </p:sp>
      <p:cxnSp>
        <p:nvCxnSpPr>
          <p:cNvPr id="667" name="Google Shape;667;p16"/>
          <p:cNvCxnSpPr/>
          <p:nvPr/>
        </p:nvCxnSpPr>
        <p:spPr>
          <a:xfrm>
            <a:off x="838200" y="1371600"/>
            <a:ext cx="609600" cy="120134"/>
          </a:xfrm>
          <a:prstGeom prst="straightConnector1">
            <a:avLst/>
          </a:prstGeom>
          <a:noFill/>
          <a:ln w="9525" cap="flat" cmpd="sng">
            <a:solidFill>
              <a:srgbClr val="FF0000"/>
            </a:solidFill>
            <a:prstDash val="solid"/>
            <a:round/>
            <a:headEnd type="none" w="sm" len="sm"/>
            <a:tailEnd type="stealth" w="med" len="med"/>
          </a:ln>
        </p:spPr>
      </p:cxnSp>
      <p:sp>
        <p:nvSpPr>
          <p:cNvPr id="668" name="Google Shape;668;p16"/>
          <p:cNvSpPr txBox="1"/>
          <p:nvPr/>
        </p:nvSpPr>
        <p:spPr>
          <a:xfrm>
            <a:off x="76200" y="1125378"/>
            <a:ext cx="114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National Guard</a:t>
            </a:r>
            <a:endParaRPr/>
          </a:p>
        </p:txBody>
      </p:sp>
      <p:sp>
        <p:nvSpPr>
          <p:cNvPr id="669" name="Google Shape;669;p16"/>
          <p:cNvSpPr txBox="1"/>
          <p:nvPr/>
        </p:nvSpPr>
        <p:spPr>
          <a:xfrm>
            <a:off x="1600200" y="5715000"/>
            <a:ext cx="5867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Is context created by itself or is it created by determined actors?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sp>
        <p:nvSpPr>
          <p:cNvPr id="676" name="Google Shape;676;p17"/>
          <p:cNvSpPr txBox="1"/>
          <p:nvPr/>
        </p:nvSpPr>
        <p:spPr>
          <a:xfrm>
            <a:off x="1371600" y="4724400"/>
            <a:ext cx="6553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James Meredith integrates Ol’ Miss in 1962, eight years after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Brown v. Board of Ed</a:t>
            </a:r>
            <a:endParaRPr/>
          </a:p>
        </p:txBody>
      </p:sp>
      <p:pic>
        <p:nvPicPr>
          <p:cNvPr id="677" name="Google Shape;677;p17"/>
          <p:cNvPicPr preferRelativeResize="0"/>
          <p:nvPr/>
        </p:nvPicPr>
        <p:blipFill rotWithShape="1">
          <a:blip r:embed="rId3">
            <a:alphaModFix/>
          </a:blip>
          <a:srcRect/>
          <a:stretch/>
        </p:blipFill>
        <p:spPr>
          <a:xfrm>
            <a:off x="1905000" y="1143000"/>
            <a:ext cx="5257800" cy="3437287"/>
          </a:xfrm>
          <a:prstGeom prst="rect">
            <a:avLst/>
          </a:prstGeom>
          <a:noFill/>
          <a:ln>
            <a:noFill/>
          </a:ln>
        </p:spPr>
      </p:pic>
      <p:cxnSp>
        <p:nvCxnSpPr>
          <p:cNvPr id="678" name="Google Shape;678;p17"/>
          <p:cNvCxnSpPr/>
          <p:nvPr/>
        </p:nvCxnSpPr>
        <p:spPr>
          <a:xfrm flipH="1">
            <a:off x="6096000" y="1828800"/>
            <a:ext cx="1447800" cy="1032843"/>
          </a:xfrm>
          <a:prstGeom prst="straightConnector1">
            <a:avLst/>
          </a:prstGeom>
          <a:noFill/>
          <a:ln w="9525" cap="flat" cmpd="sng">
            <a:solidFill>
              <a:srgbClr val="FF0000"/>
            </a:solidFill>
            <a:prstDash val="solid"/>
            <a:round/>
            <a:headEnd type="none" w="sm" len="sm"/>
            <a:tailEnd type="stealth" w="med" len="med"/>
          </a:ln>
        </p:spPr>
      </p:cxnSp>
      <p:cxnSp>
        <p:nvCxnSpPr>
          <p:cNvPr id="679" name="Google Shape;679;p17"/>
          <p:cNvCxnSpPr/>
          <p:nvPr/>
        </p:nvCxnSpPr>
        <p:spPr>
          <a:xfrm flipH="1">
            <a:off x="5181600" y="1600200"/>
            <a:ext cx="76200" cy="1143000"/>
          </a:xfrm>
          <a:prstGeom prst="straightConnector1">
            <a:avLst/>
          </a:prstGeom>
          <a:noFill/>
          <a:ln w="9525" cap="flat" cmpd="sng">
            <a:solidFill>
              <a:srgbClr val="FF0000"/>
            </a:solidFill>
            <a:prstDash val="solid"/>
            <a:round/>
            <a:headEnd type="none" w="sm" len="sm"/>
            <a:tailEnd type="stealth" w="med" len="med"/>
          </a:ln>
        </p:spPr>
      </p:cxnSp>
      <p:cxnSp>
        <p:nvCxnSpPr>
          <p:cNvPr id="680" name="Google Shape;680;p17"/>
          <p:cNvCxnSpPr/>
          <p:nvPr/>
        </p:nvCxnSpPr>
        <p:spPr>
          <a:xfrm flipH="1">
            <a:off x="3657600" y="1676400"/>
            <a:ext cx="76200" cy="1371600"/>
          </a:xfrm>
          <a:prstGeom prst="straightConnector1">
            <a:avLst/>
          </a:prstGeom>
          <a:noFill/>
          <a:ln w="9525" cap="flat" cmpd="sng">
            <a:solidFill>
              <a:srgbClr val="FF0000"/>
            </a:solidFill>
            <a:prstDash val="solid"/>
            <a:round/>
            <a:headEnd type="none" w="sm" len="sm"/>
            <a:tailEnd type="stealth" w="med" len="med"/>
          </a:ln>
        </p:spPr>
      </p:cxnSp>
      <p:sp>
        <p:nvSpPr>
          <p:cNvPr id="681" name="Google Shape;681;p17"/>
          <p:cNvSpPr txBox="1"/>
          <p:nvPr/>
        </p:nvSpPr>
        <p:spPr>
          <a:xfrm>
            <a:off x="7315200" y="1524000"/>
            <a:ext cx="1066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682" name="Google Shape;682;p17"/>
          <p:cNvSpPr txBox="1"/>
          <p:nvPr/>
        </p:nvSpPr>
        <p:spPr>
          <a:xfrm>
            <a:off x="4953000" y="1295400"/>
            <a:ext cx="685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683" name="Google Shape;683;p17"/>
          <p:cNvSpPr txBox="1"/>
          <p:nvPr/>
        </p:nvSpPr>
        <p:spPr>
          <a:xfrm>
            <a:off x="3429000" y="1433899"/>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sp>
        <p:nvSpPr>
          <p:cNvPr id="690" name="Google Shape;690;p18"/>
          <p:cNvSpPr txBox="1"/>
          <p:nvPr/>
        </p:nvSpPr>
        <p:spPr>
          <a:xfrm>
            <a:off x="1371600" y="4724400"/>
            <a:ext cx="6553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James Meredith integrates Ol’ Miss in 1962, eight years after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Brown v. Board of Ed</a:t>
            </a:r>
            <a:endParaRPr/>
          </a:p>
        </p:txBody>
      </p:sp>
      <p:pic>
        <p:nvPicPr>
          <p:cNvPr id="691" name="Google Shape;691;p18"/>
          <p:cNvPicPr preferRelativeResize="0"/>
          <p:nvPr/>
        </p:nvPicPr>
        <p:blipFill rotWithShape="1">
          <a:blip r:embed="rId3">
            <a:alphaModFix/>
          </a:blip>
          <a:srcRect/>
          <a:stretch/>
        </p:blipFill>
        <p:spPr>
          <a:xfrm>
            <a:off x="1905000" y="1143000"/>
            <a:ext cx="5257800" cy="3437287"/>
          </a:xfrm>
          <a:prstGeom prst="rect">
            <a:avLst/>
          </a:prstGeom>
          <a:noFill/>
          <a:ln>
            <a:noFill/>
          </a:ln>
        </p:spPr>
      </p:pic>
      <p:cxnSp>
        <p:nvCxnSpPr>
          <p:cNvPr id="692" name="Google Shape;692;p18"/>
          <p:cNvCxnSpPr/>
          <p:nvPr/>
        </p:nvCxnSpPr>
        <p:spPr>
          <a:xfrm flipH="1">
            <a:off x="6096000" y="1828800"/>
            <a:ext cx="1447800" cy="1032843"/>
          </a:xfrm>
          <a:prstGeom prst="straightConnector1">
            <a:avLst/>
          </a:prstGeom>
          <a:noFill/>
          <a:ln w="9525" cap="flat" cmpd="sng">
            <a:solidFill>
              <a:srgbClr val="FF0000"/>
            </a:solidFill>
            <a:prstDash val="solid"/>
            <a:round/>
            <a:headEnd type="none" w="sm" len="sm"/>
            <a:tailEnd type="stealth" w="med" len="med"/>
          </a:ln>
        </p:spPr>
      </p:cxnSp>
      <p:cxnSp>
        <p:nvCxnSpPr>
          <p:cNvPr id="693" name="Google Shape;693;p18"/>
          <p:cNvCxnSpPr/>
          <p:nvPr/>
        </p:nvCxnSpPr>
        <p:spPr>
          <a:xfrm flipH="1">
            <a:off x="5181600" y="1600200"/>
            <a:ext cx="76200" cy="1143000"/>
          </a:xfrm>
          <a:prstGeom prst="straightConnector1">
            <a:avLst/>
          </a:prstGeom>
          <a:noFill/>
          <a:ln w="9525" cap="flat" cmpd="sng">
            <a:solidFill>
              <a:srgbClr val="FF0000"/>
            </a:solidFill>
            <a:prstDash val="solid"/>
            <a:round/>
            <a:headEnd type="none" w="sm" len="sm"/>
            <a:tailEnd type="stealth" w="med" len="med"/>
          </a:ln>
        </p:spPr>
      </p:cxnSp>
      <p:cxnSp>
        <p:nvCxnSpPr>
          <p:cNvPr id="694" name="Google Shape;694;p18"/>
          <p:cNvCxnSpPr/>
          <p:nvPr/>
        </p:nvCxnSpPr>
        <p:spPr>
          <a:xfrm flipH="1">
            <a:off x="3657600" y="1676400"/>
            <a:ext cx="76200" cy="1371600"/>
          </a:xfrm>
          <a:prstGeom prst="straightConnector1">
            <a:avLst/>
          </a:prstGeom>
          <a:noFill/>
          <a:ln w="9525" cap="flat" cmpd="sng">
            <a:solidFill>
              <a:srgbClr val="FF0000"/>
            </a:solidFill>
            <a:prstDash val="solid"/>
            <a:round/>
            <a:headEnd type="none" w="sm" len="sm"/>
            <a:tailEnd type="stealth" w="med" len="med"/>
          </a:ln>
        </p:spPr>
      </p:cxnSp>
      <p:sp>
        <p:nvSpPr>
          <p:cNvPr id="695" name="Google Shape;695;p18"/>
          <p:cNvSpPr txBox="1"/>
          <p:nvPr/>
        </p:nvSpPr>
        <p:spPr>
          <a:xfrm>
            <a:off x="7315200" y="1524000"/>
            <a:ext cx="1066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696" name="Google Shape;696;p18"/>
          <p:cNvSpPr txBox="1"/>
          <p:nvPr/>
        </p:nvSpPr>
        <p:spPr>
          <a:xfrm>
            <a:off x="4953000" y="1295400"/>
            <a:ext cx="685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697" name="Google Shape;697;p18"/>
          <p:cNvSpPr txBox="1"/>
          <p:nvPr/>
        </p:nvSpPr>
        <p:spPr>
          <a:xfrm>
            <a:off x="3429000" y="1433899"/>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cxnSp>
        <p:nvCxnSpPr>
          <p:cNvPr id="698" name="Google Shape;698;p18"/>
          <p:cNvCxnSpPr/>
          <p:nvPr/>
        </p:nvCxnSpPr>
        <p:spPr>
          <a:xfrm rot="10800000" flipH="1">
            <a:off x="3657600" y="3048000"/>
            <a:ext cx="533400" cy="838200"/>
          </a:xfrm>
          <a:prstGeom prst="straightConnector1">
            <a:avLst/>
          </a:prstGeom>
          <a:noFill/>
          <a:ln w="9525" cap="flat" cmpd="sng">
            <a:solidFill>
              <a:srgbClr val="FF0000"/>
            </a:solidFill>
            <a:prstDash val="solid"/>
            <a:round/>
            <a:headEnd type="none" w="sm" len="sm"/>
            <a:tailEnd type="stealth" w="med" len="med"/>
          </a:ln>
        </p:spPr>
      </p:cxnSp>
      <p:sp>
        <p:nvSpPr>
          <p:cNvPr id="699" name="Google Shape;699;p18"/>
          <p:cNvSpPr txBox="1"/>
          <p:nvPr/>
        </p:nvSpPr>
        <p:spPr>
          <a:xfrm>
            <a:off x="3048000" y="3870035"/>
            <a:ext cx="12192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Ax handle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sp>
        <p:nvSpPr>
          <p:cNvPr id="706" name="Google Shape;706;p19"/>
          <p:cNvSpPr txBox="1"/>
          <p:nvPr/>
        </p:nvSpPr>
        <p:spPr>
          <a:xfrm>
            <a:off x="1371600" y="4724400"/>
            <a:ext cx="6553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James Meredith integrates Ol’ Miss in 1962, eight years after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Brown v. Board of Ed</a:t>
            </a:r>
            <a:endParaRPr/>
          </a:p>
        </p:txBody>
      </p:sp>
      <p:pic>
        <p:nvPicPr>
          <p:cNvPr id="707" name="Google Shape;707;p19"/>
          <p:cNvPicPr preferRelativeResize="0"/>
          <p:nvPr/>
        </p:nvPicPr>
        <p:blipFill rotWithShape="1">
          <a:blip r:embed="rId3">
            <a:alphaModFix/>
          </a:blip>
          <a:srcRect/>
          <a:stretch/>
        </p:blipFill>
        <p:spPr>
          <a:xfrm>
            <a:off x="1905000" y="1143000"/>
            <a:ext cx="5257800" cy="3437287"/>
          </a:xfrm>
          <a:prstGeom prst="rect">
            <a:avLst/>
          </a:prstGeom>
          <a:noFill/>
          <a:ln>
            <a:noFill/>
          </a:ln>
        </p:spPr>
      </p:pic>
      <p:cxnSp>
        <p:nvCxnSpPr>
          <p:cNvPr id="708" name="Google Shape;708;p19"/>
          <p:cNvCxnSpPr/>
          <p:nvPr/>
        </p:nvCxnSpPr>
        <p:spPr>
          <a:xfrm flipH="1">
            <a:off x="6096000" y="1828800"/>
            <a:ext cx="1447800" cy="1032843"/>
          </a:xfrm>
          <a:prstGeom prst="straightConnector1">
            <a:avLst/>
          </a:prstGeom>
          <a:noFill/>
          <a:ln w="9525" cap="flat" cmpd="sng">
            <a:solidFill>
              <a:srgbClr val="FF0000"/>
            </a:solidFill>
            <a:prstDash val="solid"/>
            <a:round/>
            <a:headEnd type="none" w="sm" len="sm"/>
            <a:tailEnd type="stealth" w="med" len="med"/>
          </a:ln>
        </p:spPr>
      </p:cxnSp>
      <p:cxnSp>
        <p:nvCxnSpPr>
          <p:cNvPr id="709" name="Google Shape;709;p19"/>
          <p:cNvCxnSpPr/>
          <p:nvPr/>
        </p:nvCxnSpPr>
        <p:spPr>
          <a:xfrm flipH="1">
            <a:off x="5181600" y="1600200"/>
            <a:ext cx="76200" cy="1143000"/>
          </a:xfrm>
          <a:prstGeom prst="straightConnector1">
            <a:avLst/>
          </a:prstGeom>
          <a:noFill/>
          <a:ln w="9525" cap="flat" cmpd="sng">
            <a:solidFill>
              <a:srgbClr val="FF0000"/>
            </a:solidFill>
            <a:prstDash val="solid"/>
            <a:round/>
            <a:headEnd type="none" w="sm" len="sm"/>
            <a:tailEnd type="stealth" w="med" len="med"/>
          </a:ln>
        </p:spPr>
      </p:cxnSp>
      <p:cxnSp>
        <p:nvCxnSpPr>
          <p:cNvPr id="710" name="Google Shape;710;p19"/>
          <p:cNvCxnSpPr/>
          <p:nvPr/>
        </p:nvCxnSpPr>
        <p:spPr>
          <a:xfrm flipH="1">
            <a:off x="3657600" y="1676400"/>
            <a:ext cx="76200" cy="1371600"/>
          </a:xfrm>
          <a:prstGeom prst="straightConnector1">
            <a:avLst/>
          </a:prstGeom>
          <a:noFill/>
          <a:ln w="9525" cap="flat" cmpd="sng">
            <a:solidFill>
              <a:srgbClr val="FF0000"/>
            </a:solidFill>
            <a:prstDash val="solid"/>
            <a:round/>
            <a:headEnd type="none" w="sm" len="sm"/>
            <a:tailEnd type="stealth" w="med" len="med"/>
          </a:ln>
        </p:spPr>
      </p:cxnSp>
      <p:sp>
        <p:nvSpPr>
          <p:cNvPr id="711" name="Google Shape;711;p19"/>
          <p:cNvSpPr txBox="1"/>
          <p:nvPr/>
        </p:nvSpPr>
        <p:spPr>
          <a:xfrm>
            <a:off x="7315200" y="1524000"/>
            <a:ext cx="1066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712" name="Google Shape;712;p19"/>
          <p:cNvSpPr txBox="1"/>
          <p:nvPr/>
        </p:nvSpPr>
        <p:spPr>
          <a:xfrm>
            <a:off x="4953000" y="1295400"/>
            <a:ext cx="685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713" name="Google Shape;713;p19"/>
          <p:cNvSpPr txBox="1"/>
          <p:nvPr/>
        </p:nvSpPr>
        <p:spPr>
          <a:xfrm>
            <a:off x="3429000" y="1433899"/>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cxnSp>
        <p:nvCxnSpPr>
          <p:cNvPr id="714" name="Google Shape;714;p19"/>
          <p:cNvCxnSpPr/>
          <p:nvPr/>
        </p:nvCxnSpPr>
        <p:spPr>
          <a:xfrm rot="10800000" flipH="1">
            <a:off x="3657600" y="3048000"/>
            <a:ext cx="533400" cy="838200"/>
          </a:xfrm>
          <a:prstGeom prst="straightConnector1">
            <a:avLst/>
          </a:prstGeom>
          <a:noFill/>
          <a:ln w="9525" cap="flat" cmpd="sng">
            <a:solidFill>
              <a:srgbClr val="FF0000"/>
            </a:solidFill>
            <a:prstDash val="solid"/>
            <a:round/>
            <a:headEnd type="none" w="sm" len="sm"/>
            <a:tailEnd type="stealth" w="med" len="med"/>
          </a:ln>
        </p:spPr>
      </p:cxnSp>
      <p:sp>
        <p:nvSpPr>
          <p:cNvPr id="715" name="Google Shape;715;p19"/>
          <p:cNvSpPr txBox="1"/>
          <p:nvPr/>
        </p:nvSpPr>
        <p:spPr>
          <a:xfrm>
            <a:off x="3048000" y="3870035"/>
            <a:ext cx="12192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Ax handle</a:t>
            </a:r>
            <a:endParaRPr/>
          </a:p>
        </p:txBody>
      </p:sp>
      <p:cxnSp>
        <p:nvCxnSpPr>
          <p:cNvPr id="716" name="Google Shape;716;p19"/>
          <p:cNvCxnSpPr/>
          <p:nvPr/>
        </p:nvCxnSpPr>
        <p:spPr>
          <a:xfrm flipH="1">
            <a:off x="5486400" y="3124200"/>
            <a:ext cx="1981200" cy="152400"/>
          </a:xfrm>
          <a:prstGeom prst="straightConnector1">
            <a:avLst/>
          </a:prstGeom>
          <a:noFill/>
          <a:ln w="9525" cap="flat" cmpd="sng">
            <a:solidFill>
              <a:srgbClr val="FF0000"/>
            </a:solidFill>
            <a:prstDash val="solid"/>
            <a:round/>
            <a:headEnd type="none" w="sm" len="sm"/>
            <a:tailEnd type="stealth" w="med" len="med"/>
          </a:ln>
        </p:spPr>
      </p:cxnSp>
      <p:cxnSp>
        <p:nvCxnSpPr>
          <p:cNvPr id="717" name="Google Shape;717;p19"/>
          <p:cNvCxnSpPr/>
          <p:nvPr/>
        </p:nvCxnSpPr>
        <p:spPr>
          <a:xfrm flipH="1">
            <a:off x="6172200" y="3276600"/>
            <a:ext cx="1295400" cy="609600"/>
          </a:xfrm>
          <a:prstGeom prst="straightConnector1">
            <a:avLst/>
          </a:prstGeom>
          <a:noFill/>
          <a:ln w="9525" cap="flat" cmpd="sng">
            <a:solidFill>
              <a:srgbClr val="FF0000"/>
            </a:solidFill>
            <a:prstDash val="solid"/>
            <a:round/>
            <a:headEnd type="none" w="sm" len="sm"/>
            <a:tailEnd type="stealth" w="med" len="med"/>
          </a:ln>
        </p:spPr>
      </p:cxnSp>
      <p:cxnSp>
        <p:nvCxnSpPr>
          <p:cNvPr id="718" name="Google Shape;718;p19"/>
          <p:cNvCxnSpPr/>
          <p:nvPr/>
        </p:nvCxnSpPr>
        <p:spPr>
          <a:xfrm flipH="1">
            <a:off x="4191000" y="3200400"/>
            <a:ext cx="3276600" cy="266700"/>
          </a:xfrm>
          <a:prstGeom prst="straightConnector1">
            <a:avLst/>
          </a:prstGeom>
          <a:noFill/>
          <a:ln w="9525" cap="flat" cmpd="sng">
            <a:solidFill>
              <a:srgbClr val="FF0000"/>
            </a:solidFill>
            <a:prstDash val="solid"/>
            <a:round/>
            <a:headEnd type="none" w="sm" len="sm"/>
            <a:tailEnd type="stealth" w="med" len="med"/>
          </a:ln>
        </p:spPr>
      </p:cxnSp>
      <p:sp>
        <p:nvSpPr>
          <p:cNvPr id="719" name="Google Shape;719;p19"/>
          <p:cNvSpPr txBox="1"/>
          <p:nvPr/>
        </p:nvSpPr>
        <p:spPr>
          <a:xfrm>
            <a:off x="7543800" y="3048000"/>
            <a:ext cx="14478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Arm bands to make it easier to identify each other once you have started, and are participating in, a riot.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White reaction to Black outliers</a:t>
            </a:r>
            <a:endParaRPr/>
          </a:p>
        </p:txBody>
      </p:sp>
      <p:sp>
        <p:nvSpPr>
          <p:cNvPr id="726" name="Google Shape;726;p20"/>
          <p:cNvSpPr txBox="1"/>
          <p:nvPr/>
        </p:nvSpPr>
        <p:spPr>
          <a:xfrm>
            <a:off x="1371600" y="4724400"/>
            <a:ext cx="6553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James Meredith integrates Ol’ Miss in 1962, eight years after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Brown v. Board of Ed</a:t>
            </a:r>
            <a:endParaRPr/>
          </a:p>
        </p:txBody>
      </p:sp>
      <p:pic>
        <p:nvPicPr>
          <p:cNvPr id="727" name="Google Shape;727;p20"/>
          <p:cNvPicPr preferRelativeResize="0"/>
          <p:nvPr/>
        </p:nvPicPr>
        <p:blipFill rotWithShape="1">
          <a:blip r:embed="rId3">
            <a:alphaModFix/>
          </a:blip>
          <a:srcRect/>
          <a:stretch/>
        </p:blipFill>
        <p:spPr>
          <a:xfrm>
            <a:off x="1905000" y="1143000"/>
            <a:ext cx="5257800" cy="3437287"/>
          </a:xfrm>
          <a:prstGeom prst="rect">
            <a:avLst/>
          </a:prstGeom>
          <a:noFill/>
          <a:ln>
            <a:noFill/>
          </a:ln>
        </p:spPr>
      </p:pic>
      <p:cxnSp>
        <p:nvCxnSpPr>
          <p:cNvPr id="728" name="Google Shape;728;p20"/>
          <p:cNvCxnSpPr/>
          <p:nvPr/>
        </p:nvCxnSpPr>
        <p:spPr>
          <a:xfrm flipH="1">
            <a:off x="6096000" y="1828800"/>
            <a:ext cx="1447800" cy="1032843"/>
          </a:xfrm>
          <a:prstGeom prst="straightConnector1">
            <a:avLst/>
          </a:prstGeom>
          <a:noFill/>
          <a:ln w="9525" cap="flat" cmpd="sng">
            <a:solidFill>
              <a:srgbClr val="FF0000"/>
            </a:solidFill>
            <a:prstDash val="solid"/>
            <a:round/>
            <a:headEnd type="none" w="sm" len="sm"/>
            <a:tailEnd type="stealth" w="med" len="med"/>
          </a:ln>
        </p:spPr>
      </p:cxnSp>
      <p:cxnSp>
        <p:nvCxnSpPr>
          <p:cNvPr id="729" name="Google Shape;729;p20"/>
          <p:cNvCxnSpPr/>
          <p:nvPr/>
        </p:nvCxnSpPr>
        <p:spPr>
          <a:xfrm flipH="1">
            <a:off x="5181600" y="1600200"/>
            <a:ext cx="76200" cy="1143000"/>
          </a:xfrm>
          <a:prstGeom prst="straightConnector1">
            <a:avLst/>
          </a:prstGeom>
          <a:noFill/>
          <a:ln w="9525" cap="flat" cmpd="sng">
            <a:solidFill>
              <a:srgbClr val="FF0000"/>
            </a:solidFill>
            <a:prstDash val="solid"/>
            <a:round/>
            <a:headEnd type="none" w="sm" len="sm"/>
            <a:tailEnd type="stealth" w="med" len="med"/>
          </a:ln>
        </p:spPr>
      </p:cxnSp>
      <p:cxnSp>
        <p:nvCxnSpPr>
          <p:cNvPr id="730" name="Google Shape;730;p20"/>
          <p:cNvCxnSpPr/>
          <p:nvPr/>
        </p:nvCxnSpPr>
        <p:spPr>
          <a:xfrm flipH="1">
            <a:off x="3657600" y="1676400"/>
            <a:ext cx="76200" cy="1371600"/>
          </a:xfrm>
          <a:prstGeom prst="straightConnector1">
            <a:avLst/>
          </a:prstGeom>
          <a:noFill/>
          <a:ln w="9525" cap="flat" cmpd="sng">
            <a:solidFill>
              <a:srgbClr val="FF0000"/>
            </a:solidFill>
            <a:prstDash val="solid"/>
            <a:round/>
            <a:headEnd type="none" w="sm" len="sm"/>
            <a:tailEnd type="stealth" w="med" len="med"/>
          </a:ln>
        </p:spPr>
      </p:cxnSp>
      <p:sp>
        <p:nvSpPr>
          <p:cNvPr id="731" name="Google Shape;731;p20"/>
          <p:cNvSpPr txBox="1"/>
          <p:nvPr/>
        </p:nvSpPr>
        <p:spPr>
          <a:xfrm>
            <a:off x="7315200" y="1524000"/>
            <a:ext cx="1066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732" name="Google Shape;732;p20"/>
          <p:cNvSpPr txBox="1"/>
          <p:nvPr/>
        </p:nvSpPr>
        <p:spPr>
          <a:xfrm>
            <a:off x="4953000" y="1295400"/>
            <a:ext cx="6858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sp>
        <p:nvSpPr>
          <p:cNvPr id="733" name="Google Shape;733;p20"/>
          <p:cNvSpPr txBox="1"/>
          <p:nvPr/>
        </p:nvSpPr>
        <p:spPr>
          <a:xfrm>
            <a:off x="3429000" y="1433899"/>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Sheriff</a:t>
            </a:r>
            <a:endParaRPr/>
          </a:p>
        </p:txBody>
      </p:sp>
      <p:cxnSp>
        <p:nvCxnSpPr>
          <p:cNvPr id="734" name="Google Shape;734;p20"/>
          <p:cNvCxnSpPr/>
          <p:nvPr/>
        </p:nvCxnSpPr>
        <p:spPr>
          <a:xfrm rot="10800000" flipH="1">
            <a:off x="3657600" y="3048000"/>
            <a:ext cx="533400" cy="838200"/>
          </a:xfrm>
          <a:prstGeom prst="straightConnector1">
            <a:avLst/>
          </a:prstGeom>
          <a:noFill/>
          <a:ln w="9525" cap="flat" cmpd="sng">
            <a:solidFill>
              <a:srgbClr val="FF0000"/>
            </a:solidFill>
            <a:prstDash val="solid"/>
            <a:round/>
            <a:headEnd type="none" w="sm" len="sm"/>
            <a:tailEnd type="stealth" w="med" len="med"/>
          </a:ln>
        </p:spPr>
      </p:cxnSp>
      <p:sp>
        <p:nvSpPr>
          <p:cNvPr id="735" name="Google Shape;735;p20"/>
          <p:cNvSpPr txBox="1"/>
          <p:nvPr/>
        </p:nvSpPr>
        <p:spPr>
          <a:xfrm>
            <a:off x="3048000" y="3870035"/>
            <a:ext cx="12192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Ax handle</a:t>
            </a:r>
            <a:endParaRPr/>
          </a:p>
        </p:txBody>
      </p:sp>
      <p:cxnSp>
        <p:nvCxnSpPr>
          <p:cNvPr id="736" name="Google Shape;736;p20"/>
          <p:cNvCxnSpPr/>
          <p:nvPr/>
        </p:nvCxnSpPr>
        <p:spPr>
          <a:xfrm flipH="1">
            <a:off x="5486400" y="3124200"/>
            <a:ext cx="1981200" cy="152400"/>
          </a:xfrm>
          <a:prstGeom prst="straightConnector1">
            <a:avLst/>
          </a:prstGeom>
          <a:noFill/>
          <a:ln w="9525" cap="flat" cmpd="sng">
            <a:solidFill>
              <a:srgbClr val="FF0000"/>
            </a:solidFill>
            <a:prstDash val="solid"/>
            <a:round/>
            <a:headEnd type="none" w="sm" len="sm"/>
            <a:tailEnd type="stealth" w="med" len="med"/>
          </a:ln>
        </p:spPr>
      </p:cxnSp>
      <p:cxnSp>
        <p:nvCxnSpPr>
          <p:cNvPr id="737" name="Google Shape;737;p20"/>
          <p:cNvCxnSpPr/>
          <p:nvPr/>
        </p:nvCxnSpPr>
        <p:spPr>
          <a:xfrm flipH="1">
            <a:off x="6172200" y="3276600"/>
            <a:ext cx="1295400" cy="609600"/>
          </a:xfrm>
          <a:prstGeom prst="straightConnector1">
            <a:avLst/>
          </a:prstGeom>
          <a:noFill/>
          <a:ln w="9525" cap="flat" cmpd="sng">
            <a:solidFill>
              <a:srgbClr val="FF0000"/>
            </a:solidFill>
            <a:prstDash val="solid"/>
            <a:round/>
            <a:headEnd type="none" w="sm" len="sm"/>
            <a:tailEnd type="stealth" w="med" len="med"/>
          </a:ln>
        </p:spPr>
      </p:cxnSp>
      <p:cxnSp>
        <p:nvCxnSpPr>
          <p:cNvPr id="738" name="Google Shape;738;p20"/>
          <p:cNvCxnSpPr/>
          <p:nvPr/>
        </p:nvCxnSpPr>
        <p:spPr>
          <a:xfrm flipH="1">
            <a:off x="4191000" y="3200400"/>
            <a:ext cx="3276600" cy="266700"/>
          </a:xfrm>
          <a:prstGeom prst="straightConnector1">
            <a:avLst/>
          </a:prstGeom>
          <a:noFill/>
          <a:ln w="9525" cap="flat" cmpd="sng">
            <a:solidFill>
              <a:srgbClr val="FF0000"/>
            </a:solidFill>
            <a:prstDash val="solid"/>
            <a:round/>
            <a:headEnd type="none" w="sm" len="sm"/>
            <a:tailEnd type="stealth" w="med" len="med"/>
          </a:ln>
        </p:spPr>
      </p:cxnSp>
      <p:sp>
        <p:nvSpPr>
          <p:cNvPr id="739" name="Google Shape;739;p20"/>
          <p:cNvSpPr txBox="1"/>
          <p:nvPr/>
        </p:nvSpPr>
        <p:spPr>
          <a:xfrm>
            <a:off x="7543800" y="3048000"/>
            <a:ext cx="14478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Arm bands to make it easier to identify each other once you have started, and are participating in, a riot.</a:t>
            </a:r>
            <a:endParaRPr/>
          </a:p>
        </p:txBody>
      </p:sp>
      <p:sp>
        <p:nvSpPr>
          <p:cNvPr id="740" name="Google Shape;740;p20"/>
          <p:cNvSpPr txBox="1"/>
          <p:nvPr/>
        </p:nvSpPr>
        <p:spPr>
          <a:xfrm>
            <a:off x="1828800" y="5486400"/>
            <a:ext cx="5638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Is context created by itself or is it created by determined actors?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7" name="Google Shape;747;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748" name="Google Shape;748;p30"/>
          <p:cNvPicPr preferRelativeResize="0"/>
          <p:nvPr/>
        </p:nvPicPr>
        <p:blipFill rotWithShape="1">
          <a:blip r:embed="rId3">
            <a:alphaModFix/>
          </a:blip>
          <a:srcRect/>
          <a:stretch/>
        </p:blipFill>
        <p:spPr>
          <a:xfrm>
            <a:off x="789023" y="1295400"/>
            <a:ext cx="7430849" cy="4190999"/>
          </a:xfrm>
          <a:prstGeom prst="rect">
            <a:avLst/>
          </a:prstGeom>
          <a:noFill/>
          <a:ln>
            <a:noFill/>
          </a:ln>
        </p:spPr>
      </p:pic>
      <p:sp>
        <p:nvSpPr>
          <p:cNvPr id="749" name="Google Shape;749;p30"/>
          <p:cNvSpPr txBox="1"/>
          <p:nvPr/>
        </p:nvSpPr>
        <p:spPr>
          <a:xfrm>
            <a:off x="6400800" y="5791200"/>
            <a:ext cx="18190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2014</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1"/>
          <p:cNvSpPr txBox="1"/>
          <p:nvPr/>
        </p:nvSpPr>
        <p:spPr>
          <a:xfrm>
            <a:off x="914400" y="685800"/>
            <a:ext cx="7086600" cy="52937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It isn’t just a parallel, it is a regular, repeated, predictable, pattern</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If we teach 1,000 history students, who will they most likely be once they leave the classroom-the outlier or the context?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6" name="Google Shape;756;p31"/>
          <p:cNvPicPr preferRelativeResize="0"/>
          <p:nvPr/>
        </p:nvPicPr>
        <p:blipFill rotWithShape="1">
          <a:blip r:embed="rId3">
            <a:alphaModFix/>
          </a:blip>
          <a:srcRect/>
          <a:stretch/>
        </p:blipFill>
        <p:spPr>
          <a:xfrm>
            <a:off x="11723" y="1600200"/>
            <a:ext cx="4766982" cy="3172691"/>
          </a:xfrm>
          <a:prstGeom prst="rect">
            <a:avLst/>
          </a:prstGeom>
          <a:noFill/>
          <a:ln>
            <a:noFill/>
          </a:ln>
        </p:spPr>
      </p:pic>
      <p:pic>
        <p:nvPicPr>
          <p:cNvPr id="757" name="Google Shape;757;p31"/>
          <p:cNvPicPr preferRelativeResize="0"/>
          <p:nvPr/>
        </p:nvPicPr>
        <p:blipFill rotWithShape="1">
          <a:blip r:embed="rId4">
            <a:alphaModFix/>
          </a:blip>
          <a:srcRect/>
          <a:stretch/>
        </p:blipFill>
        <p:spPr>
          <a:xfrm>
            <a:off x="4394395" y="1600200"/>
            <a:ext cx="4732020" cy="317269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2"/>
          <p:cNvSpPr txBox="1">
            <a:spLocks noGrp="1"/>
          </p:cNvSpPr>
          <p:nvPr>
            <p:ph type="title"/>
          </p:nvPr>
        </p:nvSpPr>
        <p:spPr>
          <a:xfrm>
            <a:off x="457200" y="18288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br>
              <a:rPr lang="en-US" sz="2800"/>
            </a:br>
            <a:br>
              <a:rPr lang="en-US" sz="2800"/>
            </a:br>
            <a:br>
              <a:rPr lang="en-US" sz="2800"/>
            </a:br>
            <a:br>
              <a:rPr lang="en-US" sz="2800"/>
            </a:br>
            <a:br>
              <a:rPr lang="en-US" sz="2800"/>
            </a:br>
            <a:br>
              <a:rPr lang="en-US" sz="2800"/>
            </a:br>
            <a:r>
              <a:rPr lang="en-US" sz="2800"/>
              <a:t>There has existed since the founding, a racialized social order, that is so deeply entrenched that in nearly every instance, geography, and time period where that order is challenged, there is a violent, orchestrated, and intentional reaction to enforce the status quo (white suprememcy), even when resources are plentiful or not being directly challenged.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3"/>
          <p:cNvSpPr txBox="1"/>
          <p:nvPr/>
        </p:nvSpPr>
        <p:spPr>
          <a:xfrm>
            <a:off x="914400" y="685800"/>
            <a:ext cx="7772400" cy="464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The gaps in attainment between Black and white are unnatural and only sustainable through intentional external pressures or obstruction.</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and for more than 300 years that context has reacted in a consistent and predictable manner.</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6a1cb4af90_0_10"/>
          <p:cNvPicPr preferRelativeResize="0">
            <a:picLocks noGrp="1"/>
          </p:cNvPicPr>
          <p:nvPr>
            <p:ph type="body" idx="1"/>
          </p:nvPr>
        </p:nvPicPr>
        <p:blipFill rotWithShape="1">
          <a:blip r:embed="rId3">
            <a:alphaModFix/>
          </a:blip>
          <a:srcRect/>
          <a:stretch/>
        </p:blipFill>
        <p:spPr>
          <a:xfrm>
            <a:off x="457200" y="3733800"/>
            <a:ext cx="2189100" cy="2819400"/>
          </a:xfrm>
          <a:prstGeom prst="rect">
            <a:avLst/>
          </a:prstGeom>
          <a:noFill/>
          <a:ln>
            <a:noFill/>
          </a:ln>
        </p:spPr>
      </p:pic>
      <p:sp>
        <p:nvSpPr>
          <p:cNvPr id="113" name="Google Shape;113;g26a1cb4af90_0_10"/>
          <p:cNvSpPr txBox="1"/>
          <p:nvPr/>
        </p:nvSpPr>
        <p:spPr>
          <a:xfrm>
            <a:off x="3048000" y="3810000"/>
            <a:ext cx="52578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Moses Fleetwood Walker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1881 University of Michigan baseball goes 3-3 and reacts by recruiting Moses Walker, a catcher out of Oberlin College. 1882 Michigan goes 10-3.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1883 Walker signs with the Toledo Blue Stockings and makes Major League (NL) debut May 1, 1884.</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Retired from pro baseball in 1889 when the league banned Black players.</a:t>
            </a:r>
            <a:endParaRPr/>
          </a:p>
        </p:txBody>
      </p:sp>
      <p:pic>
        <p:nvPicPr>
          <p:cNvPr id="114" name="Google Shape;114;g26a1cb4af90_0_10"/>
          <p:cNvPicPr preferRelativeResize="0"/>
          <p:nvPr/>
        </p:nvPicPr>
        <p:blipFill rotWithShape="1">
          <a:blip r:embed="rId4">
            <a:alphaModFix/>
          </a:blip>
          <a:srcRect/>
          <a:stretch/>
        </p:blipFill>
        <p:spPr>
          <a:xfrm>
            <a:off x="424872" y="533400"/>
            <a:ext cx="2257778" cy="2895600"/>
          </a:xfrm>
          <a:prstGeom prst="rect">
            <a:avLst/>
          </a:prstGeom>
          <a:noFill/>
          <a:ln>
            <a:noFill/>
          </a:ln>
        </p:spPr>
      </p:pic>
      <p:sp>
        <p:nvSpPr>
          <p:cNvPr id="115" name="Google Shape;115;g26a1cb4af90_0_10"/>
          <p:cNvSpPr txBox="1"/>
          <p:nvPr/>
        </p:nvSpPr>
        <p:spPr>
          <a:xfrm>
            <a:off x="3124200" y="533400"/>
            <a:ext cx="5105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Jackie Robinson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1939 earns varsity letters in football, baseball, basketball, and track at UCLA.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1944 court martialed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1945 Athletic Director at Sam Houston College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April 15</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1947 takes the field with the Dodgers.</a:t>
            </a:r>
            <a:endParaRPr/>
          </a:p>
        </p:txBody>
      </p:sp>
      <p:sp>
        <p:nvSpPr>
          <p:cNvPr id="116" name="Google Shape;116;g26a1cb4af90_0_10"/>
          <p:cNvSpPr txBox="1"/>
          <p:nvPr/>
        </p:nvSpPr>
        <p:spPr>
          <a:xfrm>
            <a:off x="3429000" y="2514600"/>
            <a:ext cx="48006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FF0000"/>
              </a:solidFill>
              <a:latin typeface="Calibri"/>
              <a:ea typeface="Calibri"/>
              <a:cs typeface="Calibri"/>
              <a:sym typeface="Calibri"/>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What Happened Here?</a:t>
            </a:r>
            <a:endParaRPr/>
          </a:p>
          <a:p>
            <a:pPr marL="0" marR="0" lvl="0" indent="0" algn="l" rtl="0">
              <a:spcBef>
                <a:spcPts val="0"/>
              </a:spcBef>
              <a:spcAft>
                <a:spcPts val="0"/>
              </a:spcAft>
              <a:buNone/>
            </a:pPr>
            <a:endParaRPr sz="2800">
              <a:solidFill>
                <a:srgbClr val="FF0000"/>
              </a:solidFill>
              <a:latin typeface="Calibri"/>
              <a:ea typeface="Calibri"/>
              <a:cs typeface="Calibri"/>
              <a:sym typeface="Calibri"/>
            </a:endParaRPr>
          </a:p>
        </p:txBody>
      </p:sp>
      <p:cxnSp>
        <p:nvCxnSpPr>
          <p:cNvPr id="117" name="Google Shape;117;g26a1cb4af90_0_10"/>
          <p:cNvCxnSpPr/>
          <p:nvPr/>
        </p:nvCxnSpPr>
        <p:spPr>
          <a:xfrm rot="10800000">
            <a:off x="5486400" y="2514600"/>
            <a:ext cx="0" cy="533400"/>
          </a:xfrm>
          <a:prstGeom prst="straightConnector1">
            <a:avLst/>
          </a:prstGeom>
          <a:noFill/>
          <a:ln w="28575" cap="flat" cmpd="sng">
            <a:solidFill>
              <a:srgbClr val="4A7DBA"/>
            </a:solidFill>
            <a:prstDash val="solid"/>
            <a:round/>
            <a:headEnd type="none" w="sm" len="sm"/>
            <a:tailEnd type="stealth" w="med" len="med"/>
          </a:ln>
        </p:spPr>
      </p:cxnSp>
      <p:cxnSp>
        <p:nvCxnSpPr>
          <p:cNvPr id="118" name="Google Shape;118;g26a1cb4af90_0_10"/>
          <p:cNvCxnSpPr/>
          <p:nvPr/>
        </p:nvCxnSpPr>
        <p:spPr>
          <a:xfrm>
            <a:off x="5486400" y="3429000"/>
            <a:ext cx="0" cy="381000"/>
          </a:xfrm>
          <a:prstGeom prst="straightConnector1">
            <a:avLst/>
          </a:prstGeom>
          <a:noFill/>
          <a:ln w="28575" cap="flat" cmpd="sng">
            <a:solidFill>
              <a:srgbClr val="4A7DBA"/>
            </a:solidFill>
            <a:prstDash val="solid"/>
            <a:round/>
            <a:headEnd type="none" w="sm" len="sm"/>
            <a:tailEnd type="stealth"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a:stretch/>
        </p:blipFill>
        <p:spPr>
          <a:xfrm>
            <a:off x="547775" y="304800"/>
            <a:ext cx="2343150" cy="2944559"/>
          </a:xfrm>
          <a:prstGeom prst="rect">
            <a:avLst/>
          </a:prstGeom>
          <a:noFill/>
          <a:ln>
            <a:noFill/>
          </a:ln>
        </p:spPr>
      </p:pic>
      <p:sp>
        <p:nvSpPr>
          <p:cNvPr id="125" name="Google Shape;125;p5"/>
          <p:cNvSpPr txBox="1"/>
          <p:nvPr/>
        </p:nvSpPr>
        <p:spPr>
          <a:xfrm>
            <a:off x="3200400" y="304800"/>
            <a:ext cx="50292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George Washington Fields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1890 graduates from Cornell law.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law graduate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5"/>
          <p:cNvSpPr txBox="1"/>
          <p:nvPr/>
        </p:nvSpPr>
        <p:spPr>
          <a:xfrm>
            <a:off x="4108000" y="4433000"/>
            <a:ext cx="4800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80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26a1cb4af90_0_0"/>
          <p:cNvPicPr preferRelativeResize="0">
            <a:picLocks noGrp="1"/>
          </p:cNvPicPr>
          <p:nvPr>
            <p:ph type="body" idx="1"/>
          </p:nvPr>
        </p:nvPicPr>
        <p:blipFill rotWithShape="1">
          <a:blip r:embed="rId3">
            <a:alphaModFix/>
          </a:blip>
          <a:srcRect/>
          <a:stretch/>
        </p:blipFill>
        <p:spPr>
          <a:xfrm>
            <a:off x="457200" y="3586675"/>
            <a:ext cx="2468100" cy="3124200"/>
          </a:xfrm>
          <a:prstGeom prst="rect">
            <a:avLst/>
          </a:prstGeom>
          <a:noFill/>
          <a:ln>
            <a:noFill/>
          </a:ln>
        </p:spPr>
      </p:pic>
      <p:pic>
        <p:nvPicPr>
          <p:cNvPr id="133" name="Google Shape;133;g26a1cb4af90_0_0"/>
          <p:cNvPicPr preferRelativeResize="0"/>
          <p:nvPr/>
        </p:nvPicPr>
        <p:blipFill rotWithShape="1">
          <a:blip r:embed="rId4">
            <a:alphaModFix/>
          </a:blip>
          <a:srcRect/>
          <a:stretch/>
        </p:blipFill>
        <p:spPr>
          <a:xfrm>
            <a:off x="519675" y="304800"/>
            <a:ext cx="2343150" cy="2944559"/>
          </a:xfrm>
          <a:prstGeom prst="rect">
            <a:avLst/>
          </a:prstGeom>
          <a:noFill/>
          <a:ln>
            <a:noFill/>
          </a:ln>
        </p:spPr>
      </p:pic>
      <p:sp>
        <p:nvSpPr>
          <p:cNvPr id="134" name="Google Shape;134;g26a1cb4af90_0_0"/>
          <p:cNvSpPr txBox="1"/>
          <p:nvPr/>
        </p:nvSpPr>
        <p:spPr>
          <a:xfrm>
            <a:off x="3200400" y="304800"/>
            <a:ext cx="5029200" cy="646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George Washington Fields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1890 graduates from Cornell law.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law graduate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Macon Bolling Allen</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Passed Maine bar in 1844.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Lawyer</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1845 passes bar in Boston</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1848 passes test to become judge</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1874 elected probate judge in Charleston SC</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187? Moves to D.C.</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g26a1cb4af90_0_0"/>
          <p:cNvSpPr txBox="1"/>
          <p:nvPr/>
        </p:nvSpPr>
        <p:spPr>
          <a:xfrm>
            <a:off x="3429000" y="2514600"/>
            <a:ext cx="4800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80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26a1cb4af90_0_21"/>
          <p:cNvPicPr preferRelativeResize="0">
            <a:picLocks noGrp="1"/>
          </p:cNvPicPr>
          <p:nvPr>
            <p:ph type="body" idx="1"/>
          </p:nvPr>
        </p:nvPicPr>
        <p:blipFill rotWithShape="1">
          <a:blip r:embed="rId3">
            <a:alphaModFix/>
          </a:blip>
          <a:srcRect/>
          <a:stretch/>
        </p:blipFill>
        <p:spPr>
          <a:xfrm>
            <a:off x="457200" y="3586675"/>
            <a:ext cx="2468100" cy="3124200"/>
          </a:xfrm>
          <a:prstGeom prst="rect">
            <a:avLst/>
          </a:prstGeom>
          <a:noFill/>
          <a:ln>
            <a:noFill/>
          </a:ln>
        </p:spPr>
      </p:pic>
      <p:pic>
        <p:nvPicPr>
          <p:cNvPr id="142" name="Google Shape;142;g26a1cb4af90_0_21"/>
          <p:cNvPicPr preferRelativeResize="0"/>
          <p:nvPr/>
        </p:nvPicPr>
        <p:blipFill rotWithShape="1">
          <a:blip r:embed="rId4">
            <a:alphaModFix/>
          </a:blip>
          <a:srcRect/>
          <a:stretch/>
        </p:blipFill>
        <p:spPr>
          <a:xfrm>
            <a:off x="519675" y="304800"/>
            <a:ext cx="2343150" cy="2944559"/>
          </a:xfrm>
          <a:prstGeom prst="rect">
            <a:avLst/>
          </a:prstGeom>
          <a:noFill/>
          <a:ln>
            <a:noFill/>
          </a:ln>
        </p:spPr>
      </p:pic>
      <p:sp>
        <p:nvSpPr>
          <p:cNvPr id="143" name="Google Shape;143;g26a1cb4af90_0_21"/>
          <p:cNvSpPr txBox="1"/>
          <p:nvPr/>
        </p:nvSpPr>
        <p:spPr>
          <a:xfrm>
            <a:off x="3200400" y="304800"/>
            <a:ext cx="5029200" cy="646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George Washington Fields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1890 graduates from Cornell law.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law graduate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Macon Bolling Allen</a:t>
            </a:r>
            <a:endParaRPr>
              <a:solidFill>
                <a:schemeClr val="dk1"/>
              </a:solidFill>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Passed Maine bar in 1844.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Black Lawyer</a:t>
            </a:r>
            <a:endParaRPr>
              <a:solidFill>
                <a:schemeClr val="dk1"/>
              </a:solidFill>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1845 passes bar in Boston</a:t>
            </a:r>
            <a:endParaRPr>
              <a:solidFill>
                <a:schemeClr val="dk1"/>
              </a:solidFill>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1848 passes test to become judge</a:t>
            </a:r>
            <a:endParaRPr>
              <a:solidFill>
                <a:schemeClr val="dk1"/>
              </a:solidFill>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1874 elected probate judge in Charleston SC</a:t>
            </a:r>
            <a:endParaRPr>
              <a:solidFill>
                <a:schemeClr val="dk1"/>
              </a:solidFill>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187? Moves to D.C.</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g26a1cb4af90_0_21"/>
          <p:cNvSpPr txBox="1"/>
          <p:nvPr/>
        </p:nvSpPr>
        <p:spPr>
          <a:xfrm>
            <a:off x="3429000" y="2514600"/>
            <a:ext cx="48006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FF0000"/>
              </a:solidFill>
              <a:latin typeface="Calibri"/>
              <a:ea typeface="Calibri"/>
              <a:cs typeface="Calibri"/>
              <a:sym typeface="Calibri"/>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                And Here?</a:t>
            </a:r>
            <a:endParaRPr/>
          </a:p>
          <a:p>
            <a:pPr marL="0" marR="0" lvl="0" indent="0" algn="l" rtl="0">
              <a:spcBef>
                <a:spcPts val="0"/>
              </a:spcBef>
              <a:spcAft>
                <a:spcPts val="0"/>
              </a:spcAft>
              <a:buNone/>
            </a:pPr>
            <a:endParaRPr sz="2800">
              <a:solidFill>
                <a:srgbClr val="FF0000"/>
              </a:solidFill>
              <a:latin typeface="Calibri"/>
              <a:ea typeface="Calibri"/>
              <a:cs typeface="Calibri"/>
              <a:sym typeface="Calibri"/>
            </a:endParaRPr>
          </a:p>
        </p:txBody>
      </p:sp>
      <p:cxnSp>
        <p:nvCxnSpPr>
          <p:cNvPr id="145" name="Google Shape;145;g26a1cb4af90_0_21"/>
          <p:cNvCxnSpPr/>
          <p:nvPr/>
        </p:nvCxnSpPr>
        <p:spPr>
          <a:xfrm rot="10800000">
            <a:off x="5486400" y="2133600"/>
            <a:ext cx="0" cy="762000"/>
          </a:xfrm>
          <a:prstGeom prst="straightConnector1">
            <a:avLst/>
          </a:prstGeom>
          <a:noFill/>
          <a:ln w="28575" cap="flat" cmpd="sng">
            <a:solidFill>
              <a:srgbClr val="4A7DBA"/>
            </a:solidFill>
            <a:prstDash val="solid"/>
            <a:round/>
            <a:headEnd type="none" w="sm" len="sm"/>
            <a:tailEnd type="triangle" w="med" len="med"/>
          </a:ln>
        </p:spPr>
      </p:cxnSp>
      <p:cxnSp>
        <p:nvCxnSpPr>
          <p:cNvPr id="146" name="Google Shape;146;g26a1cb4af90_0_21"/>
          <p:cNvCxnSpPr/>
          <p:nvPr/>
        </p:nvCxnSpPr>
        <p:spPr>
          <a:xfrm>
            <a:off x="5486400" y="3429000"/>
            <a:ext cx="0" cy="470700"/>
          </a:xfrm>
          <a:prstGeom prst="straightConnector1">
            <a:avLst/>
          </a:prstGeom>
          <a:noFill/>
          <a:ln w="28575" cap="flat" cmpd="sng">
            <a:solidFill>
              <a:srgbClr val="4A7DBA"/>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152400" y="152400"/>
            <a:ext cx="4267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1794- John Chavis Accepted into Washington &amp; Lee College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3146</Words>
  <Application>Microsoft Office PowerPoint</Application>
  <PresentationFormat>On-screen Show (4:3)</PresentationFormat>
  <Paragraphs>561</Paragraphs>
  <Slides>48</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Arkansas 1957</vt:lpstr>
      <vt:lpstr>White reaction to Black outliers</vt:lpstr>
      <vt:lpstr>White reaction to Black outliers</vt:lpstr>
      <vt:lpstr>White reaction to Black outliers</vt:lpstr>
      <vt:lpstr>White reaction to Black outliers</vt:lpstr>
      <vt:lpstr>White reaction to Black outliers</vt:lpstr>
      <vt:lpstr>White reaction to Black outliers</vt:lpstr>
      <vt:lpstr>White reaction to Black outliers</vt:lpstr>
      <vt:lpstr>White reaction to Black outliers</vt:lpstr>
      <vt:lpstr>White reaction to Black outliers</vt:lpstr>
      <vt:lpstr>PowerPoint Presentation</vt:lpstr>
      <vt:lpstr>PowerPoint Presentation</vt:lpstr>
      <vt:lpstr>      There has existed since the founding, a racialized social order, that is so deeply entrenched that in nearly every instance, geography, and time period where that order is challenged, there is a violent, orchestrated, and intentional reaction to enforce the status quo (white suprememcy), even when resources are plentiful or not being directly challenged.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UOR User</dc:creator>
  <cp:lastModifiedBy>Sandra Mora</cp:lastModifiedBy>
  <cp:revision>2</cp:revision>
  <dcterms:created xsi:type="dcterms:W3CDTF">2016-03-31T16:18:25Z</dcterms:created>
  <dcterms:modified xsi:type="dcterms:W3CDTF">2024-04-18T19:57:06Z</dcterms:modified>
</cp:coreProperties>
</file>