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4"/>
    <p:sldMasterId id="2147483648" r:id="rId5"/>
  </p:sldMasterIdLst>
  <p:notesMasterIdLst>
    <p:notesMasterId r:id="rId48"/>
  </p:notesMasterIdLst>
  <p:sldIdLst>
    <p:sldId id="259" r:id="rId6"/>
    <p:sldId id="281" r:id="rId7"/>
    <p:sldId id="340" r:id="rId8"/>
    <p:sldId id="343" r:id="rId9"/>
    <p:sldId id="337" r:id="rId10"/>
    <p:sldId id="276" r:id="rId11"/>
    <p:sldId id="334" r:id="rId12"/>
    <p:sldId id="330" r:id="rId13"/>
    <p:sldId id="336" r:id="rId14"/>
    <p:sldId id="332" r:id="rId15"/>
    <p:sldId id="333" r:id="rId16"/>
    <p:sldId id="294" r:id="rId17"/>
    <p:sldId id="302" r:id="rId18"/>
    <p:sldId id="300" r:id="rId19"/>
    <p:sldId id="301" r:id="rId20"/>
    <p:sldId id="304" r:id="rId21"/>
    <p:sldId id="296" r:id="rId22"/>
    <p:sldId id="311" r:id="rId23"/>
    <p:sldId id="313" r:id="rId24"/>
    <p:sldId id="312" r:id="rId25"/>
    <p:sldId id="290" r:id="rId26"/>
    <p:sldId id="293" r:id="rId27"/>
    <p:sldId id="326" r:id="rId28"/>
    <p:sldId id="297" r:id="rId29"/>
    <p:sldId id="338" r:id="rId30"/>
    <p:sldId id="319" r:id="rId31"/>
    <p:sldId id="320" r:id="rId32"/>
    <p:sldId id="321" r:id="rId33"/>
    <p:sldId id="298" r:id="rId34"/>
    <p:sldId id="339" r:id="rId35"/>
    <p:sldId id="316" r:id="rId36"/>
    <p:sldId id="318" r:id="rId37"/>
    <p:sldId id="306" r:id="rId38"/>
    <p:sldId id="307" r:id="rId39"/>
    <p:sldId id="285" r:id="rId40"/>
    <p:sldId id="295" r:id="rId41"/>
    <p:sldId id="315" r:id="rId42"/>
    <p:sldId id="323" r:id="rId43"/>
    <p:sldId id="324" r:id="rId44"/>
    <p:sldId id="325" r:id="rId45"/>
    <p:sldId id="328" r:id="rId46"/>
    <p:sldId id="34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orient="horz" pos="240" userDrawn="1">
          <p15:clr>
            <a:srgbClr val="A4A3A4"/>
          </p15:clr>
        </p15:guide>
        <p15:guide id="4" orient="horz" pos="4080" userDrawn="1">
          <p15:clr>
            <a:srgbClr val="A4A3A4"/>
          </p15:clr>
        </p15:guide>
        <p15:guide id="5" pos="7296" userDrawn="1">
          <p15:clr>
            <a:srgbClr val="A4A3A4"/>
          </p15:clr>
        </p15:guide>
        <p15:guide id="6" orient="horz" pos="2232" userDrawn="1">
          <p15:clr>
            <a:srgbClr val="A4A3A4"/>
          </p15:clr>
        </p15:guide>
        <p15:guide id="9" orient="horz" pos="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D32A36"/>
    <a:srgbClr val="FFB81D"/>
    <a:srgbClr val="F4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EEB035-4204-4EA3-9844-95DD8A17FDF1}" v="10" vWet="23" dt="2023-11-20T16:40:05.559"/>
    <p1510:client id="{51660022-C3CE-79F7-F509-ADD205E08257}" v="3" dt="2023-11-20T17:05:09.411"/>
    <p1510:client id="{9EAAF91A-8496-4189-AF34-B1AB3C762801}" v="1485" dt="2023-11-20T16:40:31.518"/>
    <p1510:client id="{D3AF270F-EB5C-4050-9AB4-113663BC0C26}" v="19" dt="2023-11-20T17:25:44.063"/>
    <p1510:client id="{F65AF72E-3048-6334-42BC-9E022A11EC0D}" v="2" dt="2023-11-20T17:55:10.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300" y="90"/>
      </p:cViewPr>
      <p:guideLst>
        <p:guide pos="384"/>
        <p:guide orient="horz" pos="240"/>
        <p:guide orient="horz" pos="4080"/>
        <p:guide pos="7296"/>
        <p:guide orient="horz" pos="2232"/>
        <p:guide orient="horz"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6F232-EE64-4972-B1E4-996BADC6E18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8CB0D6E-0623-4573-94A7-B02EB79EA052}">
      <dgm:prSet phldrT="[Text]" phldr="0"/>
      <dgm:spPr/>
      <dgm:t>
        <a:bodyPr/>
        <a:lstStyle/>
        <a:p>
          <a:pPr rtl="0"/>
          <a:r>
            <a:rPr lang="en-US">
              <a:latin typeface="Calibri Light" panose="020F0302020204030204"/>
            </a:rPr>
            <a:t>Mai Vang, </a:t>
          </a:r>
        </a:p>
        <a:p>
          <a:pPr rtl="0"/>
          <a:r>
            <a:rPr lang="en-US">
              <a:latin typeface="Calibri Light" panose="020F0302020204030204"/>
            </a:rPr>
            <a:t>Director of CMT</a:t>
          </a:r>
          <a:endParaRPr lang="en-US"/>
        </a:p>
      </dgm:t>
    </dgm:pt>
    <dgm:pt modelId="{1A3136CF-99E9-4CA5-A580-E97E42149CEF}" type="parTrans" cxnId="{9B2DEDC2-2AD5-4BC1-A131-A4E508134072}">
      <dgm:prSet/>
      <dgm:spPr/>
      <dgm:t>
        <a:bodyPr/>
        <a:lstStyle/>
        <a:p>
          <a:endParaRPr lang="en-US"/>
        </a:p>
      </dgm:t>
    </dgm:pt>
    <dgm:pt modelId="{3224222F-284D-46E5-9E3D-4A07A9CC32EE}" type="sibTrans" cxnId="{9B2DEDC2-2AD5-4BC1-A131-A4E508134072}">
      <dgm:prSet/>
      <dgm:spPr/>
      <dgm:t>
        <a:bodyPr/>
        <a:lstStyle/>
        <a:p>
          <a:endParaRPr lang="en-US"/>
        </a:p>
      </dgm:t>
    </dgm:pt>
    <dgm:pt modelId="{F832FB1D-8A16-4AAA-B63B-636BE7B1A2D9}">
      <dgm:prSet phldrT="[Text]" phldr="0"/>
      <dgm:spPr/>
      <dgm:t>
        <a:bodyPr/>
        <a:lstStyle/>
        <a:p>
          <a:pPr rtl="0"/>
          <a:r>
            <a:rPr lang="en-US">
              <a:latin typeface="Calibri Light" panose="020F0302020204030204"/>
            </a:rPr>
            <a:t>Iris Tam, </a:t>
          </a:r>
        </a:p>
        <a:p>
          <a:pPr rtl="0"/>
          <a:r>
            <a:rPr lang="en-US">
              <a:latin typeface="Calibri Light" panose="020F0302020204030204"/>
            </a:rPr>
            <a:t>Business Intelligence &amp; Reporting Specialist</a:t>
          </a:r>
          <a:endParaRPr lang="en-US"/>
        </a:p>
      </dgm:t>
    </dgm:pt>
    <dgm:pt modelId="{4AE4F310-3CDD-4030-87D4-B9C5B69A99FC}" type="parTrans" cxnId="{E8697544-A471-4FD4-B816-35CE2CAD804C}">
      <dgm:prSet/>
      <dgm:spPr/>
      <dgm:t>
        <a:bodyPr/>
        <a:lstStyle/>
        <a:p>
          <a:endParaRPr lang="en-US"/>
        </a:p>
      </dgm:t>
    </dgm:pt>
    <dgm:pt modelId="{F98978ED-B4E5-41CF-BC78-D85C9CAA5251}" type="sibTrans" cxnId="{E8697544-A471-4FD4-B816-35CE2CAD804C}">
      <dgm:prSet/>
      <dgm:spPr/>
      <dgm:t>
        <a:bodyPr/>
        <a:lstStyle/>
        <a:p>
          <a:endParaRPr lang="en-US"/>
        </a:p>
      </dgm:t>
    </dgm:pt>
    <dgm:pt modelId="{8A0B30C9-623D-4B4B-8D49-84EA1937CFD3}">
      <dgm:prSet phldrT="[Text]" phldr="0"/>
      <dgm:spPr/>
      <dgm:t>
        <a:bodyPr/>
        <a:lstStyle/>
        <a:p>
          <a:pPr rtl="0"/>
          <a:r>
            <a:rPr lang="en-US">
              <a:latin typeface="Calibri Light" panose="020F0302020204030204"/>
            </a:rPr>
            <a:t>Brandon Westenberger, Database Administrator</a:t>
          </a:r>
        </a:p>
      </dgm:t>
    </dgm:pt>
    <dgm:pt modelId="{54CA51A4-BEAE-4DA0-B0DF-1771FC6B5A27}" type="parTrans" cxnId="{D2064EC9-9CD5-4DA1-A201-4836F874D79E}">
      <dgm:prSet/>
      <dgm:spPr/>
      <dgm:t>
        <a:bodyPr/>
        <a:lstStyle/>
        <a:p>
          <a:endParaRPr lang="en-US"/>
        </a:p>
      </dgm:t>
    </dgm:pt>
    <dgm:pt modelId="{8C194E5F-20BE-4AE7-96DB-304784230808}" type="sibTrans" cxnId="{D2064EC9-9CD5-4DA1-A201-4836F874D79E}">
      <dgm:prSet/>
      <dgm:spPr/>
      <dgm:t>
        <a:bodyPr/>
        <a:lstStyle/>
        <a:p>
          <a:endParaRPr lang="en-US"/>
        </a:p>
      </dgm:t>
    </dgm:pt>
    <dgm:pt modelId="{B2A7B6FE-D5B5-4105-A9D9-7321710E14AC}">
      <dgm:prSet phldrT="[Text]" phldr="0"/>
      <dgm:spPr/>
      <dgm:t>
        <a:bodyPr/>
        <a:lstStyle/>
        <a:p>
          <a:pPr rtl="0"/>
          <a:r>
            <a:rPr lang="en-US">
              <a:latin typeface="Calibri Light" panose="020F0302020204030204"/>
            </a:rPr>
            <a:t>Rudy Rodriguez, </a:t>
          </a:r>
        </a:p>
        <a:p>
          <a:pPr rtl="0"/>
          <a:r>
            <a:rPr lang="en-US">
              <a:latin typeface="Calibri Light" panose="020F0302020204030204"/>
            </a:rPr>
            <a:t>Data &amp; Reporting Analyst</a:t>
          </a:r>
          <a:endParaRPr lang="en-US"/>
        </a:p>
      </dgm:t>
    </dgm:pt>
    <dgm:pt modelId="{5419C0B3-318D-4F37-A5E3-E08965EAB420}" type="parTrans" cxnId="{B87FD228-7393-4EFC-BA35-A5302CD8B8DE}">
      <dgm:prSet/>
      <dgm:spPr/>
      <dgm:t>
        <a:bodyPr/>
        <a:lstStyle/>
        <a:p>
          <a:endParaRPr lang="en-US"/>
        </a:p>
      </dgm:t>
    </dgm:pt>
    <dgm:pt modelId="{58BFDFDF-6D40-49E7-9427-EE7C11F77ED9}" type="sibTrans" cxnId="{B87FD228-7393-4EFC-BA35-A5302CD8B8DE}">
      <dgm:prSet/>
      <dgm:spPr/>
      <dgm:t>
        <a:bodyPr/>
        <a:lstStyle/>
        <a:p>
          <a:endParaRPr lang="en-US"/>
        </a:p>
      </dgm:t>
    </dgm:pt>
    <dgm:pt modelId="{E8A07AF6-9BCC-4A08-8CF3-E0025A0B1A80}">
      <dgm:prSet phldr="0"/>
      <dgm:spPr/>
      <dgm:t>
        <a:bodyPr/>
        <a:lstStyle/>
        <a:p>
          <a:pPr rtl="0"/>
          <a:r>
            <a:rPr lang="en-US">
              <a:latin typeface="Calibri Light" panose="020F0302020204030204"/>
            </a:rPr>
            <a:t>David Briseno, </a:t>
          </a:r>
        </a:p>
        <a:p>
          <a:pPr rtl="0"/>
          <a:r>
            <a:rPr lang="en-US">
              <a:latin typeface="Calibri Light" panose="020F0302020204030204"/>
            </a:rPr>
            <a:t>Systems Administrator</a:t>
          </a:r>
          <a:endParaRPr lang="en-US"/>
        </a:p>
      </dgm:t>
    </dgm:pt>
    <dgm:pt modelId="{12A1CD0B-2278-4BFA-8D49-DE29965B87E9}" type="parTrans" cxnId="{DBCCCA88-E2B8-4628-94F0-2AFE346729A9}">
      <dgm:prSet/>
      <dgm:spPr/>
    </dgm:pt>
    <dgm:pt modelId="{55FD709D-9869-4B59-AEB9-D885B9602D60}" type="sibTrans" cxnId="{DBCCCA88-E2B8-4628-94F0-2AFE346729A9}">
      <dgm:prSet/>
      <dgm:spPr/>
    </dgm:pt>
    <dgm:pt modelId="{92BEF30B-E5DC-47E3-8725-B490D7D1C133}">
      <dgm:prSet phldr="0"/>
      <dgm:spPr/>
      <dgm:t>
        <a:bodyPr/>
        <a:lstStyle/>
        <a:p>
          <a:pPr rtl="0"/>
          <a:r>
            <a:rPr lang="en-US">
              <a:latin typeface="Calibri Light" panose="020F0302020204030204"/>
            </a:rPr>
            <a:t>Nick DiFilippo, </a:t>
          </a:r>
        </a:p>
        <a:p>
          <a:pPr rtl="0"/>
          <a:r>
            <a:rPr lang="en-US">
              <a:latin typeface="Calibri Light" panose="020F0302020204030204"/>
            </a:rPr>
            <a:t>Sr. Software Engineer</a:t>
          </a:r>
        </a:p>
      </dgm:t>
    </dgm:pt>
    <dgm:pt modelId="{5C8076F5-9243-46B2-8B40-7B69F7E909AE}" type="parTrans" cxnId="{7DB16406-74ED-4C3C-92DC-42F311D60247}">
      <dgm:prSet/>
      <dgm:spPr/>
    </dgm:pt>
    <dgm:pt modelId="{CF1A2733-B873-4FAA-8900-9317F74C56D6}" type="sibTrans" cxnId="{7DB16406-74ED-4C3C-92DC-42F311D60247}">
      <dgm:prSet/>
      <dgm:spPr/>
    </dgm:pt>
    <dgm:pt modelId="{7A2FB926-2C67-4A4C-A800-F871F3543E8C}">
      <dgm:prSet phldr="0"/>
      <dgm:spPr/>
      <dgm:t>
        <a:bodyPr/>
        <a:lstStyle/>
        <a:p>
          <a:pPr rtl="0"/>
          <a:r>
            <a:rPr lang="en-US">
              <a:latin typeface="Calibri Light" panose="020F0302020204030204"/>
            </a:rPr>
            <a:t>Tim Kelleher, </a:t>
          </a:r>
        </a:p>
        <a:p>
          <a:pPr rtl="0"/>
          <a:r>
            <a:rPr lang="en-US">
              <a:latin typeface="Calibri Light" panose="020F0302020204030204"/>
            </a:rPr>
            <a:t>Software Engineer</a:t>
          </a:r>
        </a:p>
      </dgm:t>
    </dgm:pt>
    <dgm:pt modelId="{39350C3E-950C-4E89-8254-6F9E599439FD}" type="parTrans" cxnId="{0BF0E64F-0CFE-424D-8454-8DB3903CF623}">
      <dgm:prSet/>
      <dgm:spPr/>
    </dgm:pt>
    <dgm:pt modelId="{E5D63958-173A-4EE4-992D-D1983BB487FB}" type="sibTrans" cxnId="{0BF0E64F-0CFE-424D-8454-8DB3903CF623}">
      <dgm:prSet/>
      <dgm:spPr/>
    </dgm:pt>
    <dgm:pt modelId="{1216D880-E3EE-4D29-9FBA-2ED1053866FA}" type="pres">
      <dgm:prSet presAssocID="{3986F232-EE64-4972-B1E4-996BADC6E183}" presName="hierChild1" presStyleCnt="0">
        <dgm:presLayoutVars>
          <dgm:orgChart val="1"/>
          <dgm:chPref val="1"/>
          <dgm:dir/>
          <dgm:animOne val="branch"/>
          <dgm:animLvl val="lvl"/>
          <dgm:resizeHandles/>
        </dgm:presLayoutVars>
      </dgm:prSet>
      <dgm:spPr/>
    </dgm:pt>
    <dgm:pt modelId="{90DAFF4A-35EB-4C1E-A9DF-217CDDB7E504}" type="pres">
      <dgm:prSet presAssocID="{E8CB0D6E-0623-4573-94A7-B02EB79EA052}" presName="hierRoot1" presStyleCnt="0">
        <dgm:presLayoutVars>
          <dgm:hierBranch val="init"/>
        </dgm:presLayoutVars>
      </dgm:prSet>
      <dgm:spPr/>
    </dgm:pt>
    <dgm:pt modelId="{9F276C55-04EE-4833-8E76-99587789C05A}" type="pres">
      <dgm:prSet presAssocID="{E8CB0D6E-0623-4573-94A7-B02EB79EA052}" presName="rootComposite1" presStyleCnt="0"/>
      <dgm:spPr/>
    </dgm:pt>
    <dgm:pt modelId="{6897EE8C-0E24-43E6-848A-B95AF0623E36}" type="pres">
      <dgm:prSet presAssocID="{E8CB0D6E-0623-4573-94A7-B02EB79EA052}" presName="rootText1" presStyleLbl="node0" presStyleIdx="0" presStyleCnt="1">
        <dgm:presLayoutVars>
          <dgm:chPref val="3"/>
        </dgm:presLayoutVars>
      </dgm:prSet>
      <dgm:spPr/>
    </dgm:pt>
    <dgm:pt modelId="{2A7965CC-BD1A-4213-BEC2-7E59C8CEFDE6}" type="pres">
      <dgm:prSet presAssocID="{E8CB0D6E-0623-4573-94A7-B02EB79EA052}" presName="rootConnector1" presStyleLbl="node1" presStyleIdx="0" presStyleCnt="0"/>
      <dgm:spPr/>
    </dgm:pt>
    <dgm:pt modelId="{C08336C4-37B0-412C-A57F-2AEAD5DEBE32}" type="pres">
      <dgm:prSet presAssocID="{E8CB0D6E-0623-4573-94A7-B02EB79EA052}" presName="hierChild2" presStyleCnt="0"/>
      <dgm:spPr/>
    </dgm:pt>
    <dgm:pt modelId="{6BF545AC-FBB8-4A14-9700-3E291E767B03}" type="pres">
      <dgm:prSet presAssocID="{4AE4F310-3CDD-4030-87D4-B9C5B69A99FC}" presName="Name37" presStyleLbl="parChTrans1D2" presStyleIdx="0" presStyleCnt="6"/>
      <dgm:spPr/>
    </dgm:pt>
    <dgm:pt modelId="{405633B5-E4DE-43FC-B68A-78287C9EF5F1}" type="pres">
      <dgm:prSet presAssocID="{F832FB1D-8A16-4AAA-B63B-636BE7B1A2D9}" presName="hierRoot2" presStyleCnt="0">
        <dgm:presLayoutVars>
          <dgm:hierBranch val="init"/>
        </dgm:presLayoutVars>
      </dgm:prSet>
      <dgm:spPr/>
    </dgm:pt>
    <dgm:pt modelId="{D15A4D83-22E2-4D21-B571-9C34A1603C65}" type="pres">
      <dgm:prSet presAssocID="{F832FB1D-8A16-4AAA-B63B-636BE7B1A2D9}" presName="rootComposite" presStyleCnt="0"/>
      <dgm:spPr/>
    </dgm:pt>
    <dgm:pt modelId="{F2A00733-4B0B-4283-B721-CED2EB0D7821}" type="pres">
      <dgm:prSet presAssocID="{F832FB1D-8A16-4AAA-B63B-636BE7B1A2D9}" presName="rootText" presStyleLbl="node2" presStyleIdx="0" presStyleCnt="6">
        <dgm:presLayoutVars>
          <dgm:chPref val="3"/>
        </dgm:presLayoutVars>
      </dgm:prSet>
      <dgm:spPr/>
    </dgm:pt>
    <dgm:pt modelId="{AC95F009-05C3-46B8-A787-BDDA4649C11E}" type="pres">
      <dgm:prSet presAssocID="{F832FB1D-8A16-4AAA-B63B-636BE7B1A2D9}" presName="rootConnector" presStyleLbl="node2" presStyleIdx="0" presStyleCnt="6"/>
      <dgm:spPr/>
    </dgm:pt>
    <dgm:pt modelId="{0D542346-2D98-4811-A38A-B53BBE8481E0}" type="pres">
      <dgm:prSet presAssocID="{F832FB1D-8A16-4AAA-B63B-636BE7B1A2D9}" presName="hierChild4" presStyleCnt="0"/>
      <dgm:spPr/>
    </dgm:pt>
    <dgm:pt modelId="{95151298-44C9-41AA-85FC-7754214EC21A}" type="pres">
      <dgm:prSet presAssocID="{F832FB1D-8A16-4AAA-B63B-636BE7B1A2D9}" presName="hierChild5" presStyleCnt="0"/>
      <dgm:spPr/>
    </dgm:pt>
    <dgm:pt modelId="{7E0F2143-1CB3-47EA-92FF-1A2FD76B3ABC}" type="pres">
      <dgm:prSet presAssocID="{54CA51A4-BEAE-4DA0-B0DF-1771FC6B5A27}" presName="Name37" presStyleLbl="parChTrans1D2" presStyleIdx="1" presStyleCnt="6"/>
      <dgm:spPr/>
    </dgm:pt>
    <dgm:pt modelId="{DBEEAB5A-255F-4EC4-8633-260F6F07BBAF}" type="pres">
      <dgm:prSet presAssocID="{8A0B30C9-623D-4B4B-8D49-84EA1937CFD3}" presName="hierRoot2" presStyleCnt="0">
        <dgm:presLayoutVars>
          <dgm:hierBranch val="init"/>
        </dgm:presLayoutVars>
      </dgm:prSet>
      <dgm:spPr/>
    </dgm:pt>
    <dgm:pt modelId="{7C19745C-FD2A-49C0-AEF3-895D9C0743FF}" type="pres">
      <dgm:prSet presAssocID="{8A0B30C9-623D-4B4B-8D49-84EA1937CFD3}" presName="rootComposite" presStyleCnt="0"/>
      <dgm:spPr/>
    </dgm:pt>
    <dgm:pt modelId="{1961987A-9C11-47A1-AFC9-6CEA3E38F0DE}" type="pres">
      <dgm:prSet presAssocID="{8A0B30C9-623D-4B4B-8D49-84EA1937CFD3}" presName="rootText" presStyleLbl="node2" presStyleIdx="1" presStyleCnt="6">
        <dgm:presLayoutVars>
          <dgm:chPref val="3"/>
        </dgm:presLayoutVars>
      </dgm:prSet>
      <dgm:spPr/>
    </dgm:pt>
    <dgm:pt modelId="{0CF7C825-6E3B-46CA-A63E-415867BB37F6}" type="pres">
      <dgm:prSet presAssocID="{8A0B30C9-623D-4B4B-8D49-84EA1937CFD3}" presName="rootConnector" presStyleLbl="node2" presStyleIdx="1" presStyleCnt="6"/>
      <dgm:spPr/>
    </dgm:pt>
    <dgm:pt modelId="{63DA9581-6052-4D83-961F-D404B2EFB0AB}" type="pres">
      <dgm:prSet presAssocID="{8A0B30C9-623D-4B4B-8D49-84EA1937CFD3}" presName="hierChild4" presStyleCnt="0"/>
      <dgm:spPr/>
    </dgm:pt>
    <dgm:pt modelId="{FBB09049-DAD8-47E1-8ACA-87AD833F6C55}" type="pres">
      <dgm:prSet presAssocID="{8A0B30C9-623D-4B4B-8D49-84EA1937CFD3}" presName="hierChild5" presStyleCnt="0"/>
      <dgm:spPr/>
    </dgm:pt>
    <dgm:pt modelId="{611DB798-23CC-46BA-9226-174AFB5217B0}" type="pres">
      <dgm:prSet presAssocID="{12A1CD0B-2278-4BFA-8D49-DE29965B87E9}" presName="Name37" presStyleLbl="parChTrans1D2" presStyleIdx="2" presStyleCnt="6"/>
      <dgm:spPr/>
    </dgm:pt>
    <dgm:pt modelId="{74632367-DFAF-4836-A179-295007E37DAC}" type="pres">
      <dgm:prSet presAssocID="{E8A07AF6-9BCC-4A08-8CF3-E0025A0B1A80}" presName="hierRoot2" presStyleCnt="0">
        <dgm:presLayoutVars>
          <dgm:hierBranch val="init"/>
        </dgm:presLayoutVars>
      </dgm:prSet>
      <dgm:spPr/>
    </dgm:pt>
    <dgm:pt modelId="{0EEC3243-2FA3-4588-9877-9892FAE8EE54}" type="pres">
      <dgm:prSet presAssocID="{E8A07AF6-9BCC-4A08-8CF3-E0025A0B1A80}" presName="rootComposite" presStyleCnt="0"/>
      <dgm:spPr/>
    </dgm:pt>
    <dgm:pt modelId="{A1C3A281-24AC-43B9-9BE4-E9A7F87E40CB}" type="pres">
      <dgm:prSet presAssocID="{E8A07AF6-9BCC-4A08-8CF3-E0025A0B1A80}" presName="rootText" presStyleLbl="node2" presStyleIdx="2" presStyleCnt="6">
        <dgm:presLayoutVars>
          <dgm:chPref val="3"/>
        </dgm:presLayoutVars>
      </dgm:prSet>
      <dgm:spPr/>
    </dgm:pt>
    <dgm:pt modelId="{F6C895FD-EDC8-44E7-995C-F33FCDAD77A0}" type="pres">
      <dgm:prSet presAssocID="{E8A07AF6-9BCC-4A08-8CF3-E0025A0B1A80}" presName="rootConnector" presStyleLbl="node2" presStyleIdx="2" presStyleCnt="6"/>
      <dgm:spPr/>
    </dgm:pt>
    <dgm:pt modelId="{D9FD9BC3-CABE-4568-B770-0ADE87F2AB9B}" type="pres">
      <dgm:prSet presAssocID="{E8A07AF6-9BCC-4A08-8CF3-E0025A0B1A80}" presName="hierChild4" presStyleCnt="0"/>
      <dgm:spPr/>
    </dgm:pt>
    <dgm:pt modelId="{604D0606-D3B3-4BEC-BBAD-D5D0B128FCF3}" type="pres">
      <dgm:prSet presAssocID="{E8A07AF6-9BCC-4A08-8CF3-E0025A0B1A80}" presName="hierChild5" presStyleCnt="0"/>
      <dgm:spPr/>
    </dgm:pt>
    <dgm:pt modelId="{CD6E59D5-E15B-4256-9562-C3E098546B37}" type="pres">
      <dgm:prSet presAssocID="{5419C0B3-318D-4F37-A5E3-E08965EAB420}" presName="Name37" presStyleLbl="parChTrans1D2" presStyleIdx="3" presStyleCnt="6"/>
      <dgm:spPr/>
    </dgm:pt>
    <dgm:pt modelId="{80899117-CCF1-46D8-92D3-E309BFD84F11}" type="pres">
      <dgm:prSet presAssocID="{B2A7B6FE-D5B5-4105-A9D9-7321710E14AC}" presName="hierRoot2" presStyleCnt="0">
        <dgm:presLayoutVars>
          <dgm:hierBranch val="init"/>
        </dgm:presLayoutVars>
      </dgm:prSet>
      <dgm:spPr/>
    </dgm:pt>
    <dgm:pt modelId="{A66B5F47-39A9-43DF-B3CD-FBB7E8CF8A09}" type="pres">
      <dgm:prSet presAssocID="{B2A7B6FE-D5B5-4105-A9D9-7321710E14AC}" presName="rootComposite" presStyleCnt="0"/>
      <dgm:spPr/>
    </dgm:pt>
    <dgm:pt modelId="{DD30B574-4E5F-4136-81B0-0177E3AADCA9}" type="pres">
      <dgm:prSet presAssocID="{B2A7B6FE-D5B5-4105-A9D9-7321710E14AC}" presName="rootText" presStyleLbl="node2" presStyleIdx="3" presStyleCnt="6">
        <dgm:presLayoutVars>
          <dgm:chPref val="3"/>
        </dgm:presLayoutVars>
      </dgm:prSet>
      <dgm:spPr/>
    </dgm:pt>
    <dgm:pt modelId="{50B4A00A-916B-4A3B-8DF8-E031B4EA7AB0}" type="pres">
      <dgm:prSet presAssocID="{B2A7B6FE-D5B5-4105-A9D9-7321710E14AC}" presName="rootConnector" presStyleLbl="node2" presStyleIdx="3" presStyleCnt="6"/>
      <dgm:spPr/>
    </dgm:pt>
    <dgm:pt modelId="{FC10B165-5956-4DB0-85D9-80B6C7BAC1B7}" type="pres">
      <dgm:prSet presAssocID="{B2A7B6FE-D5B5-4105-A9D9-7321710E14AC}" presName="hierChild4" presStyleCnt="0"/>
      <dgm:spPr/>
    </dgm:pt>
    <dgm:pt modelId="{5A58A825-F281-4E89-9C1B-7932794263E5}" type="pres">
      <dgm:prSet presAssocID="{B2A7B6FE-D5B5-4105-A9D9-7321710E14AC}" presName="hierChild5" presStyleCnt="0"/>
      <dgm:spPr/>
    </dgm:pt>
    <dgm:pt modelId="{7FF27C89-E5A7-4FAB-9C32-DBD5086BAF1A}" type="pres">
      <dgm:prSet presAssocID="{5C8076F5-9243-46B2-8B40-7B69F7E909AE}" presName="Name37" presStyleLbl="parChTrans1D2" presStyleIdx="4" presStyleCnt="6"/>
      <dgm:spPr/>
    </dgm:pt>
    <dgm:pt modelId="{E3EFE73A-204A-4EAB-894C-4691A48A3F6E}" type="pres">
      <dgm:prSet presAssocID="{92BEF30B-E5DC-47E3-8725-B490D7D1C133}" presName="hierRoot2" presStyleCnt="0">
        <dgm:presLayoutVars>
          <dgm:hierBranch val="init"/>
        </dgm:presLayoutVars>
      </dgm:prSet>
      <dgm:spPr/>
    </dgm:pt>
    <dgm:pt modelId="{250A38CB-DCC6-470D-844F-C29D96F1ABC7}" type="pres">
      <dgm:prSet presAssocID="{92BEF30B-E5DC-47E3-8725-B490D7D1C133}" presName="rootComposite" presStyleCnt="0"/>
      <dgm:spPr/>
    </dgm:pt>
    <dgm:pt modelId="{972540DE-DC83-4742-9C9C-D5676C9D4D0A}" type="pres">
      <dgm:prSet presAssocID="{92BEF30B-E5DC-47E3-8725-B490D7D1C133}" presName="rootText" presStyleLbl="node2" presStyleIdx="4" presStyleCnt="6">
        <dgm:presLayoutVars>
          <dgm:chPref val="3"/>
        </dgm:presLayoutVars>
      </dgm:prSet>
      <dgm:spPr/>
    </dgm:pt>
    <dgm:pt modelId="{DC5FEE3C-872B-41A5-8270-C93B38A03138}" type="pres">
      <dgm:prSet presAssocID="{92BEF30B-E5DC-47E3-8725-B490D7D1C133}" presName="rootConnector" presStyleLbl="node2" presStyleIdx="4" presStyleCnt="6"/>
      <dgm:spPr/>
    </dgm:pt>
    <dgm:pt modelId="{70941DB5-6974-4C95-9BE4-BA623C3CC439}" type="pres">
      <dgm:prSet presAssocID="{92BEF30B-E5DC-47E3-8725-B490D7D1C133}" presName="hierChild4" presStyleCnt="0"/>
      <dgm:spPr/>
    </dgm:pt>
    <dgm:pt modelId="{1DF3CFCF-82EC-4F9F-882D-12C485651CC8}" type="pres">
      <dgm:prSet presAssocID="{92BEF30B-E5DC-47E3-8725-B490D7D1C133}" presName="hierChild5" presStyleCnt="0"/>
      <dgm:spPr/>
    </dgm:pt>
    <dgm:pt modelId="{CD3946F8-B1D6-4F6F-BDEA-C5544E431231}" type="pres">
      <dgm:prSet presAssocID="{39350C3E-950C-4E89-8254-6F9E599439FD}" presName="Name37" presStyleLbl="parChTrans1D2" presStyleIdx="5" presStyleCnt="6"/>
      <dgm:spPr/>
    </dgm:pt>
    <dgm:pt modelId="{465154FE-4624-4408-B38B-47B4F6499F9A}" type="pres">
      <dgm:prSet presAssocID="{7A2FB926-2C67-4A4C-A800-F871F3543E8C}" presName="hierRoot2" presStyleCnt="0">
        <dgm:presLayoutVars>
          <dgm:hierBranch val="init"/>
        </dgm:presLayoutVars>
      </dgm:prSet>
      <dgm:spPr/>
    </dgm:pt>
    <dgm:pt modelId="{47E91ED7-02DF-42A8-B3BF-CAAAC105CED1}" type="pres">
      <dgm:prSet presAssocID="{7A2FB926-2C67-4A4C-A800-F871F3543E8C}" presName="rootComposite" presStyleCnt="0"/>
      <dgm:spPr/>
    </dgm:pt>
    <dgm:pt modelId="{6B4B80FF-D174-48F5-96C8-6BE035B76407}" type="pres">
      <dgm:prSet presAssocID="{7A2FB926-2C67-4A4C-A800-F871F3543E8C}" presName="rootText" presStyleLbl="node2" presStyleIdx="5" presStyleCnt="6">
        <dgm:presLayoutVars>
          <dgm:chPref val="3"/>
        </dgm:presLayoutVars>
      </dgm:prSet>
      <dgm:spPr/>
    </dgm:pt>
    <dgm:pt modelId="{FDD865F9-BEF8-45B6-8215-AFBA31632223}" type="pres">
      <dgm:prSet presAssocID="{7A2FB926-2C67-4A4C-A800-F871F3543E8C}" presName="rootConnector" presStyleLbl="node2" presStyleIdx="5" presStyleCnt="6"/>
      <dgm:spPr/>
    </dgm:pt>
    <dgm:pt modelId="{8957314C-8D0F-41F0-9B47-A3AC6EC65F0E}" type="pres">
      <dgm:prSet presAssocID="{7A2FB926-2C67-4A4C-A800-F871F3543E8C}" presName="hierChild4" presStyleCnt="0"/>
      <dgm:spPr/>
    </dgm:pt>
    <dgm:pt modelId="{99ADBD08-46E3-4F53-A34A-EC1D9B8CDDC7}" type="pres">
      <dgm:prSet presAssocID="{7A2FB926-2C67-4A4C-A800-F871F3543E8C}" presName="hierChild5" presStyleCnt="0"/>
      <dgm:spPr/>
    </dgm:pt>
    <dgm:pt modelId="{0FF00901-5B4C-46A4-B3F3-C091AF4B605F}" type="pres">
      <dgm:prSet presAssocID="{E8CB0D6E-0623-4573-94A7-B02EB79EA052}" presName="hierChild3" presStyleCnt="0"/>
      <dgm:spPr/>
    </dgm:pt>
  </dgm:ptLst>
  <dgm:cxnLst>
    <dgm:cxn modelId="{7DB16406-74ED-4C3C-92DC-42F311D60247}" srcId="{E8CB0D6E-0623-4573-94A7-B02EB79EA052}" destId="{92BEF30B-E5DC-47E3-8725-B490D7D1C133}" srcOrd="4" destOrd="0" parTransId="{5C8076F5-9243-46B2-8B40-7B69F7E909AE}" sibTransId="{CF1A2733-B873-4FAA-8900-9317F74C56D6}"/>
    <dgm:cxn modelId="{27669509-0024-4DBC-864E-38CBCFDD33D2}" type="presOf" srcId="{8A0B30C9-623D-4B4B-8D49-84EA1937CFD3}" destId="{1961987A-9C11-47A1-AFC9-6CEA3E38F0DE}" srcOrd="0" destOrd="0" presId="urn:microsoft.com/office/officeart/2005/8/layout/orgChart1"/>
    <dgm:cxn modelId="{B87FD228-7393-4EFC-BA35-A5302CD8B8DE}" srcId="{E8CB0D6E-0623-4573-94A7-B02EB79EA052}" destId="{B2A7B6FE-D5B5-4105-A9D9-7321710E14AC}" srcOrd="3" destOrd="0" parTransId="{5419C0B3-318D-4F37-A5E3-E08965EAB420}" sibTransId="{58BFDFDF-6D40-49E7-9427-EE7C11F77ED9}"/>
    <dgm:cxn modelId="{C9559C37-8F54-4EC8-AD77-DD5775FACD4C}" type="presOf" srcId="{92BEF30B-E5DC-47E3-8725-B490D7D1C133}" destId="{972540DE-DC83-4742-9C9C-D5676C9D4D0A}" srcOrd="0" destOrd="0" presId="urn:microsoft.com/office/officeart/2005/8/layout/orgChart1"/>
    <dgm:cxn modelId="{E8697544-A471-4FD4-B816-35CE2CAD804C}" srcId="{E8CB0D6E-0623-4573-94A7-B02EB79EA052}" destId="{F832FB1D-8A16-4AAA-B63B-636BE7B1A2D9}" srcOrd="0" destOrd="0" parTransId="{4AE4F310-3CDD-4030-87D4-B9C5B69A99FC}" sibTransId="{F98978ED-B4E5-41CF-BC78-D85C9CAA5251}"/>
    <dgm:cxn modelId="{95502046-D7D6-48B6-89CC-E116A90C0BCB}" type="presOf" srcId="{4AE4F310-3CDD-4030-87D4-B9C5B69A99FC}" destId="{6BF545AC-FBB8-4A14-9700-3E291E767B03}" srcOrd="0" destOrd="0" presId="urn:microsoft.com/office/officeart/2005/8/layout/orgChart1"/>
    <dgm:cxn modelId="{A163236A-0DEB-441F-B094-6465101FC6F8}" type="presOf" srcId="{7A2FB926-2C67-4A4C-A800-F871F3543E8C}" destId="{6B4B80FF-D174-48F5-96C8-6BE035B76407}" srcOrd="0" destOrd="0" presId="urn:microsoft.com/office/officeart/2005/8/layout/orgChart1"/>
    <dgm:cxn modelId="{0BF0E64F-0CFE-424D-8454-8DB3903CF623}" srcId="{E8CB0D6E-0623-4573-94A7-B02EB79EA052}" destId="{7A2FB926-2C67-4A4C-A800-F871F3543E8C}" srcOrd="5" destOrd="0" parTransId="{39350C3E-950C-4E89-8254-6F9E599439FD}" sibTransId="{E5D63958-173A-4EE4-992D-D1983BB487FB}"/>
    <dgm:cxn modelId="{0D1C9D56-8BCB-4002-A6E4-70C5FEECEB1C}" type="presOf" srcId="{E8CB0D6E-0623-4573-94A7-B02EB79EA052}" destId="{2A7965CC-BD1A-4213-BEC2-7E59C8CEFDE6}" srcOrd="1" destOrd="0" presId="urn:microsoft.com/office/officeart/2005/8/layout/orgChart1"/>
    <dgm:cxn modelId="{DFC17958-CF1E-4A4F-B398-1904CA7F8CBA}" type="presOf" srcId="{39350C3E-950C-4E89-8254-6F9E599439FD}" destId="{CD3946F8-B1D6-4F6F-BDEA-C5544E431231}" srcOrd="0" destOrd="0" presId="urn:microsoft.com/office/officeart/2005/8/layout/orgChart1"/>
    <dgm:cxn modelId="{A8B58779-827A-44C9-B353-BE06B42DEAEF}" type="presOf" srcId="{E8CB0D6E-0623-4573-94A7-B02EB79EA052}" destId="{6897EE8C-0E24-43E6-848A-B95AF0623E36}" srcOrd="0" destOrd="0" presId="urn:microsoft.com/office/officeart/2005/8/layout/orgChart1"/>
    <dgm:cxn modelId="{FD93087C-61AF-48EE-BE88-5DA9C9185D01}" type="presOf" srcId="{7A2FB926-2C67-4A4C-A800-F871F3543E8C}" destId="{FDD865F9-BEF8-45B6-8215-AFBA31632223}" srcOrd="1" destOrd="0" presId="urn:microsoft.com/office/officeart/2005/8/layout/orgChart1"/>
    <dgm:cxn modelId="{DBCCCA88-E2B8-4628-94F0-2AFE346729A9}" srcId="{E8CB0D6E-0623-4573-94A7-B02EB79EA052}" destId="{E8A07AF6-9BCC-4A08-8CF3-E0025A0B1A80}" srcOrd="2" destOrd="0" parTransId="{12A1CD0B-2278-4BFA-8D49-DE29965B87E9}" sibTransId="{55FD709D-9869-4B59-AEB9-D885B9602D60}"/>
    <dgm:cxn modelId="{A298F28A-2A32-46CD-A210-21918C9C29FE}" type="presOf" srcId="{B2A7B6FE-D5B5-4105-A9D9-7321710E14AC}" destId="{50B4A00A-916B-4A3B-8DF8-E031B4EA7AB0}" srcOrd="1" destOrd="0" presId="urn:microsoft.com/office/officeart/2005/8/layout/orgChart1"/>
    <dgm:cxn modelId="{1432CEBD-DAD4-4994-A06C-4C1DA5ADB415}" type="presOf" srcId="{8A0B30C9-623D-4B4B-8D49-84EA1937CFD3}" destId="{0CF7C825-6E3B-46CA-A63E-415867BB37F6}" srcOrd="1" destOrd="0" presId="urn:microsoft.com/office/officeart/2005/8/layout/orgChart1"/>
    <dgm:cxn modelId="{ECD5BDBE-1E04-4A49-997C-149D66E407BF}" type="presOf" srcId="{B2A7B6FE-D5B5-4105-A9D9-7321710E14AC}" destId="{DD30B574-4E5F-4136-81B0-0177E3AADCA9}" srcOrd="0" destOrd="0" presId="urn:microsoft.com/office/officeart/2005/8/layout/orgChart1"/>
    <dgm:cxn modelId="{9B2DEDC2-2AD5-4BC1-A131-A4E508134072}" srcId="{3986F232-EE64-4972-B1E4-996BADC6E183}" destId="{E8CB0D6E-0623-4573-94A7-B02EB79EA052}" srcOrd="0" destOrd="0" parTransId="{1A3136CF-99E9-4CA5-A580-E97E42149CEF}" sibTransId="{3224222F-284D-46E5-9E3D-4A07A9CC32EE}"/>
    <dgm:cxn modelId="{7E5B6BC9-0EBE-4C0E-A9D4-8DA714C1BCC1}" type="presOf" srcId="{5419C0B3-318D-4F37-A5E3-E08965EAB420}" destId="{CD6E59D5-E15B-4256-9562-C3E098546B37}" srcOrd="0" destOrd="0" presId="urn:microsoft.com/office/officeart/2005/8/layout/orgChart1"/>
    <dgm:cxn modelId="{D2064EC9-9CD5-4DA1-A201-4836F874D79E}" srcId="{E8CB0D6E-0623-4573-94A7-B02EB79EA052}" destId="{8A0B30C9-623D-4B4B-8D49-84EA1937CFD3}" srcOrd="1" destOrd="0" parTransId="{54CA51A4-BEAE-4DA0-B0DF-1771FC6B5A27}" sibTransId="{8C194E5F-20BE-4AE7-96DB-304784230808}"/>
    <dgm:cxn modelId="{1ECB0AD9-9043-46CC-B637-6F4C15455B34}" type="presOf" srcId="{12A1CD0B-2278-4BFA-8D49-DE29965B87E9}" destId="{611DB798-23CC-46BA-9226-174AFB5217B0}" srcOrd="0" destOrd="0" presId="urn:microsoft.com/office/officeart/2005/8/layout/orgChart1"/>
    <dgm:cxn modelId="{032DE1D9-581B-4864-8159-D52F81764900}" type="presOf" srcId="{54CA51A4-BEAE-4DA0-B0DF-1771FC6B5A27}" destId="{7E0F2143-1CB3-47EA-92FF-1A2FD76B3ABC}" srcOrd="0" destOrd="0" presId="urn:microsoft.com/office/officeart/2005/8/layout/orgChart1"/>
    <dgm:cxn modelId="{EA523AE3-BF84-4578-9FA6-AAEFFE1992F5}" type="presOf" srcId="{92BEF30B-E5DC-47E3-8725-B490D7D1C133}" destId="{DC5FEE3C-872B-41A5-8270-C93B38A03138}" srcOrd="1" destOrd="0" presId="urn:microsoft.com/office/officeart/2005/8/layout/orgChart1"/>
    <dgm:cxn modelId="{961A4FE5-7C9A-42BF-B940-67BA6EAE6852}" type="presOf" srcId="{F832FB1D-8A16-4AAA-B63B-636BE7B1A2D9}" destId="{AC95F009-05C3-46B8-A787-BDDA4649C11E}" srcOrd="1" destOrd="0" presId="urn:microsoft.com/office/officeart/2005/8/layout/orgChart1"/>
    <dgm:cxn modelId="{C7A964E6-9F17-4184-9939-33E17F6A04D3}" type="presOf" srcId="{5C8076F5-9243-46B2-8B40-7B69F7E909AE}" destId="{7FF27C89-E5A7-4FAB-9C32-DBD5086BAF1A}" srcOrd="0" destOrd="0" presId="urn:microsoft.com/office/officeart/2005/8/layout/orgChart1"/>
    <dgm:cxn modelId="{99F2E7E9-E5EE-4CE0-966F-F4F14DE73D57}" type="presOf" srcId="{3986F232-EE64-4972-B1E4-996BADC6E183}" destId="{1216D880-E3EE-4D29-9FBA-2ED1053866FA}" srcOrd="0" destOrd="0" presId="urn:microsoft.com/office/officeart/2005/8/layout/orgChart1"/>
    <dgm:cxn modelId="{83BA16F2-9875-48C0-A910-C10D0D5DEB44}" type="presOf" srcId="{E8A07AF6-9BCC-4A08-8CF3-E0025A0B1A80}" destId="{F6C895FD-EDC8-44E7-995C-F33FCDAD77A0}" srcOrd="1" destOrd="0" presId="urn:microsoft.com/office/officeart/2005/8/layout/orgChart1"/>
    <dgm:cxn modelId="{B82995F2-8DAC-4DBF-9A7A-721DE17D0EC4}" type="presOf" srcId="{F832FB1D-8A16-4AAA-B63B-636BE7B1A2D9}" destId="{F2A00733-4B0B-4283-B721-CED2EB0D7821}" srcOrd="0" destOrd="0" presId="urn:microsoft.com/office/officeart/2005/8/layout/orgChart1"/>
    <dgm:cxn modelId="{ACDF4BF5-FD93-41A6-B03D-36BE4C5C4B7C}" type="presOf" srcId="{E8A07AF6-9BCC-4A08-8CF3-E0025A0B1A80}" destId="{A1C3A281-24AC-43B9-9BE4-E9A7F87E40CB}" srcOrd="0" destOrd="0" presId="urn:microsoft.com/office/officeart/2005/8/layout/orgChart1"/>
    <dgm:cxn modelId="{5C808FAD-CBD5-47F5-9540-3D840D5D23D9}" type="presParOf" srcId="{1216D880-E3EE-4D29-9FBA-2ED1053866FA}" destId="{90DAFF4A-35EB-4C1E-A9DF-217CDDB7E504}" srcOrd="0" destOrd="0" presId="urn:microsoft.com/office/officeart/2005/8/layout/orgChart1"/>
    <dgm:cxn modelId="{44086A49-577B-4F29-ACC3-E9213E3ED0CC}" type="presParOf" srcId="{90DAFF4A-35EB-4C1E-A9DF-217CDDB7E504}" destId="{9F276C55-04EE-4833-8E76-99587789C05A}" srcOrd="0" destOrd="0" presId="urn:microsoft.com/office/officeart/2005/8/layout/orgChart1"/>
    <dgm:cxn modelId="{CD2DE6C6-3280-485F-A475-46F75C577800}" type="presParOf" srcId="{9F276C55-04EE-4833-8E76-99587789C05A}" destId="{6897EE8C-0E24-43E6-848A-B95AF0623E36}" srcOrd="0" destOrd="0" presId="urn:microsoft.com/office/officeart/2005/8/layout/orgChart1"/>
    <dgm:cxn modelId="{A664C304-F385-4FFF-B43E-88BBFDD3CE1E}" type="presParOf" srcId="{9F276C55-04EE-4833-8E76-99587789C05A}" destId="{2A7965CC-BD1A-4213-BEC2-7E59C8CEFDE6}" srcOrd="1" destOrd="0" presId="urn:microsoft.com/office/officeart/2005/8/layout/orgChart1"/>
    <dgm:cxn modelId="{851BF266-9BA4-43DA-A180-1B4345611CB5}" type="presParOf" srcId="{90DAFF4A-35EB-4C1E-A9DF-217CDDB7E504}" destId="{C08336C4-37B0-412C-A57F-2AEAD5DEBE32}" srcOrd="1" destOrd="0" presId="urn:microsoft.com/office/officeart/2005/8/layout/orgChart1"/>
    <dgm:cxn modelId="{65177559-DDDF-4AA6-B741-B583E786366C}" type="presParOf" srcId="{C08336C4-37B0-412C-A57F-2AEAD5DEBE32}" destId="{6BF545AC-FBB8-4A14-9700-3E291E767B03}" srcOrd="0" destOrd="0" presId="urn:microsoft.com/office/officeart/2005/8/layout/orgChart1"/>
    <dgm:cxn modelId="{C9C167A7-265E-467C-AE68-E75C6191F444}" type="presParOf" srcId="{C08336C4-37B0-412C-A57F-2AEAD5DEBE32}" destId="{405633B5-E4DE-43FC-B68A-78287C9EF5F1}" srcOrd="1" destOrd="0" presId="urn:microsoft.com/office/officeart/2005/8/layout/orgChart1"/>
    <dgm:cxn modelId="{FBA3B9F1-DF99-4BD4-B6E1-D2388E10415B}" type="presParOf" srcId="{405633B5-E4DE-43FC-B68A-78287C9EF5F1}" destId="{D15A4D83-22E2-4D21-B571-9C34A1603C65}" srcOrd="0" destOrd="0" presId="urn:microsoft.com/office/officeart/2005/8/layout/orgChart1"/>
    <dgm:cxn modelId="{F8967940-3A7E-418E-85C0-8506B2EED437}" type="presParOf" srcId="{D15A4D83-22E2-4D21-B571-9C34A1603C65}" destId="{F2A00733-4B0B-4283-B721-CED2EB0D7821}" srcOrd="0" destOrd="0" presId="urn:microsoft.com/office/officeart/2005/8/layout/orgChart1"/>
    <dgm:cxn modelId="{938CD231-D158-4C08-93BD-ED008E04B627}" type="presParOf" srcId="{D15A4D83-22E2-4D21-B571-9C34A1603C65}" destId="{AC95F009-05C3-46B8-A787-BDDA4649C11E}" srcOrd="1" destOrd="0" presId="urn:microsoft.com/office/officeart/2005/8/layout/orgChart1"/>
    <dgm:cxn modelId="{6CE54998-BF20-47E3-9F65-8197829F4633}" type="presParOf" srcId="{405633B5-E4DE-43FC-B68A-78287C9EF5F1}" destId="{0D542346-2D98-4811-A38A-B53BBE8481E0}" srcOrd="1" destOrd="0" presId="urn:microsoft.com/office/officeart/2005/8/layout/orgChart1"/>
    <dgm:cxn modelId="{A3FA46CA-3BDB-4612-AF1D-3BE84298CB0A}" type="presParOf" srcId="{405633B5-E4DE-43FC-B68A-78287C9EF5F1}" destId="{95151298-44C9-41AA-85FC-7754214EC21A}" srcOrd="2" destOrd="0" presId="urn:microsoft.com/office/officeart/2005/8/layout/orgChart1"/>
    <dgm:cxn modelId="{0C0A3167-D426-426F-9E00-0F26AA754D2A}" type="presParOf" srcId="{C08336C4-37B0-412C-A57F-2AEAD5DEBE32}" destId="{7E0F2143-1CB3-47EA-92FF-1A2FD76B3ABC}" srcOrd="2" destOrd="0" presId="urn:microsoft.com/office/officeart/2005/8/layout/orgChart1"/>
    <dgm:cxn modelId="{5F29840E-EA5C-4006-B4AB-855216814A29}" type="presParOf" srcId="{C08336C4-37B0-412C-A57F-2AEAD5DEBE32}" destId="{DBEEAB5A-255F-4EC4-8633-260F6F07BBAF}" srcOrd="3" destOrd="0" presId="urn:microsoft.com/office/officeart/2005/8/layout/orgChart1"/>
    <dgm:cxn modelId="{A62F90FA-2D5E-4F4D-805B-0F0D06438C5C}" type="presParOf" srcId="{DBEEAB5A-255F-4EC4-8633-260F6F07BBAF}" destId="{7C19745C-FD2A-49C0-AEF3-895D9C0743FF}" srcOrd="0" destOrd="0" presId="urn:microsoft.com/office/officeart/2005/8/layout/orgChart1"/>
    <dgm:cxn modelId="{3662E1BD-D306-41FD-980D-205D96971347}" type="presParOf" srcId="{7C19745C-FD2A-49C0-AEF3-895D9C0743FF}" destId="{1961987A-9C11-47A1-AFC9-6CEA3E38F0DE}" srcOrd="0" destOrd="0" presId="urn:microsoft.com/office/officeart/2005/8/layout/orgChart1"/>
    <dgm:cxn modelId="{A42EDE97-C85E-4A30-BB81-AC49209F364D}" type="presParOf" srcId="{7C19745C-FD2A-49C0-AEF3-895D9C0743FF}" destId="{0CF7C825-6E3B-46CA-A63E-415867BB37F6}" srcOrd="1" destOrd="0" presId="urn:microsoft.com/office/officeart/2005/8/layout/orgChart1"/>
    <dgm:cxn modelId="{0148B44E-EE9A-4EE5-B9ED-5DFDCC52AC0B}" type="presParOf" srcId="{DBEEAB5A-255F-4EC4-8633-260F6F07BBAF}" destId="{63DA9581-6052-4D83-961F-D404B2EFB0AB}" srcOrd="1" destOrd="0" presId="urn:microsoft.com/office/officeart/2005/8/layout/orgChart1"/>
    <dgm:cxn modelId="{10388166-0630-4FB4-85A2-E5EA4A80E0F7}" type="presParOf" srcId="{DBEEAB5A-255F-4EC4-8633-260F6F07BBAF}" destId="{FBB09049-DAD8-47E1-8ACA-87AD833F6C55}" srcOrd="2" destOrd="0" presId="urn:microsoft.com/office/officeart/2005/8/layout/orgChart1"/>
    <dgm:cxn modelId="{5D4F44B0-552A-44DB-8DA4-411C964D7101}" type="presParOf" srcId="{C08336C4-37B0-412C-A57F-2AEAD5DEBE32}" destId="{611DB798-23CC-46BA-9226-174AFB5217B0}" srcOrd="4" destOrd="0" presId="urn:microsoft.com/office/officeart/2005/8/layout/orgChart1"/>
    <dgm:cxn modelId="{EB0455E9-9E57-493E-8A94-C8874D778C29}" type="presParOf" srcId="{C08336C4-37B0-412C-A57F-2AEAD5DEBE32}" destId="{74632367-DFAF-4836-A179-295007E37DAC}" srcOrd="5" destOrd="0" presId="urn:microsoft.com/office/officeart/2005/8/layout/orgChart1"/>
    <dgm:cxn modelId="{399B98F2-8B9C-4291-BE1A-734133B8D22F}" type="presParOf" srcId="{74632367-DFAF-4836-A179-295007E37DAC}" destId="{0EEC3243-2FA3-4588-9877-9892FAE8EE54}" srcOrd="0" destOrd="0" presId="urn:microsoft.com/office/officeart/2005/8/layout/orgChart1"/>
    <dgm:cxn modelId="{ED2DF822-6FCE-43A4-9852-476D090D2A7F}" type="presParOf" srcId="{0EEC3243-2FA3-4588-9877-9892FAE8EE54}" destId="{A1C3A281-24AC-43B9-9BE4-E9A7F87E40CB}" srcOrd="0" destOrd="0" presId="urn:microsoft.com/office/officeart/2005/8/layout/orgChart1"/>
    <dgm:cxn modelId="{5214F68B-8477-4552-9CCF-DBCDFDFEA1A0}" type="presParOf" srcId="{0EEC3243-2FA3-4588-9877-9892FAE8EE54}" destId="{F6C895FD-EDC8-44E7-995C-F33FCDAD77A0}" srcOrd="1" destOrd="0" presId="urn:microsoft.com/office/officeart/2005/8/layout/orgChart1"/>
    <dgm:cxn modelId="{858CEEDD-F1C7-454E-87A3-8120C4B7A289}" type="presParOf" srcId="{74632367-DFAF-4836-A179-295007E37DAC}" destId="{D9FD9BC3-CABE-4568-B770-0ADE87F2AB9B}" srcOrd="1" destOrd="0" presId="urn:microsoft.com/office/officeart/2005/8/layout/orgChart1"/>
    <dgm:cxn modelId="{79E180AD-07A9-419A-BC65-397C1382F77F}" type="presParOf" srcId="{74632367-DFAF-4836-A179-295007E37DAC}" destId="{604D0606-D3B3-4BEC-BBAD-D5D0B128FCF3}" srcOrd="2" destOrd="0" presId="urn:microsoft.com/office/officeart/2005/8/layout/orgChart1"/>
    <dgm:cxn modelId="{78DC9F2A-9C7B-42E7-A668-C472E67FEB87}" type="presParOf" srcId="{C08336C4-37B0-412C-A57F-2AEAD5DEBE32}" destId="{CD6E59D5-E15B-4256-9562-C3E098546B37}" srcOrd="6" destOrd="0" presId="urn:microsoft.com/office/officeart/2005/8/layout/orgChart1"/>
    <dgm:cxn modelId="{8D013130-A13D-42A3-8E86-DFE2A33C0AC2}" type="presParOf" srcId="{C08336C4-37B0-412C-A57F-2AEAD5DEBE32}" destId="{80899117-CCF1-46D8-92D3-E309BFD84F11}" srcOrd="7" destOrd="0" presId="urn:microsoft.com/office/officeart/2005/8/layout/orgChart1"/>
    <dgm:cxn modelId="{24B6241A-B55B-4565-8D38-60869607591B}" type="presParOf" srcId="{80899117-CCF1-46D8-92D3-E309BFD84F11}" destId="{A66B5F47-39A9-43DF-B3CD-FBB7E8CF8A09}" srcOrd="0" destOrd="0" presId="urn:microsoft.com/office/officeart/2005/8/layout/orgChart1"/>
    <dgm:cxn modelId="{F7E70118-B750-4268-9C4A-01995355C4E6}" type="presParOf" srcId="{A66B5F47-39A9-43DF-B3CD-FBB7E8CF8A09}" destId="{DD30B574-4E5F-4136-81B0-0177E3AADCA9}" srcOrd="0" destOrd="0" presId="urn:microsoft.com/office/officeart/2005/8/layout/orgChart1"/>
    <dgm:cxn modelId="{CC44E5ED-4CC8-4CB3-9EC7-662D74BAFE32}" type="presParOf" srcId="{A66B5F47-39A9-43DF-B3CD-FBB7E8CF8A09}" destId="{50B4A00A-916B-4A3B-8DF8-E031B4EA7AB0}" srcOrd="1" destOrd="0" presId="urn:microsoft.com/office/officeart/2005/8/layout/orgChart1"/>
    <dgm:cxn modelId="{55A669D2-BED6-4D3B-A9C2-BF507AE79B08}" type="presParOf" srcId="{80899117-CCF1-46D8-92D3-E309BFD84F11}" destId="{FC10B165-5956-4DB0-85D9-80B6C7BAC1B7}" srcOrd="1" destOrd="0" presId="urn:microsoft.com/office/officeart/2005/8/layout/orgChart1"/>
    <dgm:cxn modelId="{0A25B4A6-9D83-406A-A706-027045392909}" type="presParOf" srcId="{80899117-CCF1-46D8-92D3-E309BFD84F11}" destId="{5A58A825-F281-4E89-9C1B-7932794263E5}" srcOrd="2" destOrd="0" presId="urn:microsoft.com/office/officeart/2005/8/layout/orgChart1"/>
    <dgm:cxn modelId="{DFAACEC3-9657-4EE9-BB4D-D041DF15C132}" type="presParOf" srcId="{C08336C4-37B0-412C-A57F-2AEAD5DEBE32}" destId="{7FF27C89-E5A7-4FAB-9C32-DBD5086BAF1A}" srcOrd="8" destOrd="0" presId="urn:microsoft.com/office/officeart/2005/8/layout/orgChart1"/>
    <dgm:cxn modelId="{F04036F9-E4EF-4B7E-B7F8-B57C862FBBAE}" type="presParOf" srcId="{C08336C4-37B0-412C-A57F-2AEAD5DEBE32}" destId="{E3EFE73A-204A-4EAB-894C-4691A48A3F6E}" srcOrd="9" destOrd="0" presId="urn:microsoft.com/office/officeart/2005/8/layout/orgChart1"/>
    <dgm:cxn modelId="{3B210034-4035-4D24-B284-14F140FAD9CD}" type="presParOf" srcId="{E3EFE73A-204A-4EAB-894C-4691A48A3F6E}" destId="{250A38CB-DCC6-470D-844F-C29D96F1ABC7}" srcOrd="0" destOrd="0" presId="urn:microsoft.com/office/officeart/2005/8/layout/orgChart1"/>
    <dgm:cxn modelId="{6E8905E7-314B-46B3-8EE0-5BCC6FA746BE}" type="presParOf" srcId="{250A38CB-DCC6-470D-844F-C29D96F1ABC7}" destId="{972540DE-DC83-4742-9C9C-D5676C9D4D0A}" srcOrd="0" destOrd="0" presId="urn:microsoft.com/office/officeart/2005/8/layout/orgChart1"/>
    <dgm:cxn modelId="{EE99E941-50A0-4085-9FF4-E199071F61BB}" type="presParOf" srcId="{250A38CB-DCC6-470D-844F-C29D96F1ABC7}" destId="{DC5FEE3C-872B-41A5-8270-C93B38A03138}" srcOrd="1" destOrd="0" presId="urn:microsoft.com/office/officeart/2005/8/layout/orgChart1"/>
    <dgm:cxn modelId="{753DAADA-1FA2-4DAA-81E6-2D50E589DC7B}" type="presParOf" srcId="{E3EFE73A-204A-4EAB-894C-4691A48A3F6E}" destId="{70941DB5-6974-4C95-9BE4-BA623C3CC439}" srcOrd="1" destOrd="0" presId="urn:microsoft.com/office/officeart/2005/8/layout/orgChart1"/>
    <dgm:cxn modelId="{D4C3AD82-D966-4BE0-A304-00EAB4BCBDA9}" type="presParOf" srcId="{E3EFE73A-204A-4EAB-894C-4691A48A3F6E}" destId="{1DF3CFCF-82EC-4F9F-882D-12C485651CC8}" srcOrd="2" destOrd="0" presId="urn:microsoft.com/office/officeart/2005/8/layout/orgChart1"/>
    <dgm:cxn modelId="{83C9C334-B3A9-43EF-BED5-BE9B6861B17F}" type="presParOf" srcId="{C08336C4-37B0-412C-A57F-2AEAD5DEBE32}" destId="{CD3946F8-B1D6-4F6F-BDEA-C5544E431231}" srcOrd="10" destOrd="0" presId="urn:microsoft.com/office/officeart/2005/8/layout/orgChart1"/>
    <dgm:cxn modelId="{D112DED5-960D-4458-A44D-0AE14A500E55}" type="presParOf" srcId="{C08336C4-37B0-412C-A57F-2AEAD5DEBE32}" destId="{465154FE-4624-4408-B38B-47B4F6499F9A}" srcOrd="11" destOrd="0" presId="urn:microsoft.com/office/officeart/2005/8/layout/orgChart1"/>
    <dgm:cxn modelId="{5A9A90F1-5617-4451-BFD1-D22E0FDFD184}" type="presParOf" srcId="{465154FE-4624-4408-B38B-47B4F6499F9A}" destId="{47E91ED7-02DF-42A8-B3BF-CAAAC105CED1}" srcOrd="0" destOrd="0" presId="urn:microsoft.com/office/officeart/2005/8/layout/orgChart1"/>
    <dgm:cxn modelId="{18219C4A-09A7-4978-96A0-C3E6C1CAA840}" type="presParOf" srcId="{47E91ED7-02DF-42A8-B3BF-CAAAC105CED1}" destId="{6B4B80FF-D174-48F5-96C8-6BE035B76407}" srcOrd="0" destOrd="0" presId="urn:microsoft.com/office/officeart/2005/8/layout/orgChart1"/>
    <dgm:cxn modelId="{165582E9-E4F4-4F15-AA3C-CFAAEEA15864}" type="presParOf" srcId="{47E91ED7-02DF-42A8-B3BF-CAAAC105CED1}" destId="{FDD865F9-BEF8-45B6-8215-AFBA31632223}" srcOrd="1" destOrd="0" presId="urn:microsoft.com/office/officeart/2005/8/layout/orgChart1"/>
    <dgm:cxn modelId="{0892FB4C-A13C-4517-8DCE-A8DEAC665D32}" type="presParOf" srcId="{465154FE-4624-4408-B38B-47B4F6499F9A}" destId="{8957314C-8D0F-41F0-9B47-A3AC6EC65F0E}" srcOrd="1" destOrd="0" presId="urn:microsoft.com/office/officeart/2005/8/layout/orgChart1"/>
    <dgm:cxn modelId="{39AC7EF9-2E83-4EA4-9FD5-55EEC5DD89E8}" type="presParOf" srcId="{465154FE-4624-4408-B38B-47B4F6499F9A}" destId="{99ADBD08-46E3-4F53-A34A-EC1D9B8CDDC7}" srcOrd="2" destOrd="0" presId="urn:microsoft.com/office/officeart/2005/8/layout/orgChart1"/>
    <dgm:cxn modelId="{6203B710-D6BA-440A-950A-427596BAFCF3}" type="presParOf" srcId="{90DAFF4A-35EB-4C1E-A9DF-217CDDB7E504}" destId="{0FF00901-5B4C-46A4-B3F3-C091AF4B605F}"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946F8-B1D6-4F6F-BDEA-C5544E431231}">
      <dsp:nvSpPr>
        <dsp:cNvPr id="0" name=""/>
        <dsp:cNvSpPr/>
      </dsp:nvSpPr>
      <dsp:spPr>
        <a:xfrm>
          <a:off x="5880338" y="3716901"/>
          <a:ext cx="5043052" cy="350096"/>
        </a:xfrm>
        <a:custGeom>
          <a:avLst/>
          <a:gdLst/>
          <a:ahLst/>
          <a:cxnLst/>
          <a:rect l="0" t="0" r="0" b="0"/>
          <a:pathLst>
            <a:path>
              <a:moveTo>
                <a:pt x="0" y="0"/>
              </a:moveTo>
              <a:lnTo>
                <a:pt x="0" y="175048"/>
              </a:lnTo>
              <a:lnTo>
                <a:pt x="5043052" y="175048"/>
              </a:lnTo>
              <a:lnTo>
                <a:pt x="5043052" y="3500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F27C89-E5A7-4FAB-9C32-DBD5086BAF1A}">
      <dsp:nvSpPr>
        <dsp:cNvPr id="0" name=""/>
        <dsp:cNvSpPr/>
      </dsp:nvSpPr>
      <dsp:spPr>
        <a:xfrm>
          <a:off x="5880338" y="3716901"/>
          <a:ext cx="3025831" cy="350096"/>
        </a:xfrm>
        <a:custGeom>
          <a:avLst/>
          <a:gdLst/>
          <a:ahLst/>
          <a:cxnLst/>
          <a:rect l="0" t="0" r="0" b="0"/>
          <a:pathLst>
            <a:path>
              <a:moveTo>
                <a:pt x="0" y="0"/>
              </a:moveTo>
              <a:lnTo>
                <a:pt x="0" y="175048"/>
              </a:lnTo>
              <a:lnTo>
                <a:pt x="3025831" y="175048"/>
              </a:lnTo>
              <a:lnTo>
                <a:pt x="3025831" y="3500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E59D5-E15B-4256-9562-C3E098546B37}">
      <dsp:nvSpPr>
        <dsp:cNvPr id="0" name=""/>
        <dsp:cNvSpPr/>
      </dsp:nvSpPr>
      <dsp:spPr>
        <a:xfrm>
          <a:off x="5880338" y="3716901"/>
          <a:ext cx="1008610" cy="350096"/>
        </a:xfrm>
        <a:custGeom>
          <a:avLst/>
          <a:gdLst/>
          <a:ahLst/>
          <a:cxnLst/>
          <a:rect l="0" t="0" r="0" b="0"/>
          <a:pathLst>
            <a:path>
              <a:moveTo>
                <a:pt x="0" y="0"/>
              </a:moveTo>
              <a:lnTo>
                <a:pt x="0" y="175048"/>
              </a:lnTo>
              <a:lnTo>
                <a:pt x="1008610" y="175048"/>
              </a:lnTo>
              <a:lnTo>
                <a:pt x="1008610" y="3500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1DB798-23CC-46BA-9226-174AFB5217B0}">
      <dsp:nvSpPr>
        <dsp:cNvPr id="0" name=""/>
        <dsp:cNvSpPr/>
      </dsp:nvSpPr>
      <dsp:spPr>
        <a:xfrm>
          <a:off x="4871728" y="3716901"/>
          <a:ext cx="1008610" cy="350096"/>
        </a:xfrm>
        <a:custGeom>
          <a:avLst/>
          <a:gdLst/>
          <a:ahLst/>
          <a:cxnLst/>
          <a:rect l="0" t="0" r="0" b="0"/>
          <a:pathLst>
            <a:path>
              <a:moveTo>
                <a:pt x="1008610" y="0"/>
              </a:moveTo>
              <a:lnTo>
                <a:pt x="1008610" y="175048"/>
              </a:lnTo>
              <a:lnTo>
                <a:pt x="0" y="175048"/>
              </a:lnTo>
              <a:lnTo>
                <a:pt x="0" y="3500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0F2143-1CB3-47EA-92FF-1A2FD76B3ABC}">
      <dsp:nvSpPr>
        <dsp:cNvPr id="0" name=""/>
        <dsp:cNvSpPr/>
      </dsp:nvSpPr>
      <dsp:spPr>
        <a:xfrm>
          <a:off x="2854507" y="3716901"/>
          <a:ext cx="3025831" cy="350096"/>
        </a:xfrm>
        <a:custGeom>
          <a:avLst/>
          <a:gdLst/>
          <a:ahLst/>
          <a:cxnLst/>
          <a:rect l="0" t="0" r="0" b="0"/>
          <a:pathLst>
            <a:path>
              <a:moveTo>
                <a:pt x="3025831" y="0"/>
              </a:moveTo>
              <a:lnTo>
                <a:pt x="3025831" y="175048"/>
              </a:lnTo>
              <a:lnTo>
                <a:pt x="0" y="175048"/>
              </a:lnTo>
              <a:lnTo>
                <a:pt x="0" y="3500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545AC-FBB8-4A14-9700-3E291E767B03}">
      <dsp:nvSpPr>
        <dsp:cNvPr id="0" name=""/>
        <dsp:cNvSpPr/>
      </dsp:nvSpPr>
      <dsp:spPr>
        <a:xfrm>
          <a:off x="837286" y="3716901"/>
          <a:ext cx="5043052" cy="350096"/>
        </a:xfrm>
        <a:custGeom>
          <a:avLst/>
          <a:gdLst/>
          <a:ahLst/>
          <a:cxnLst/>
          <a:rect l="0" t="0" r="0" b="0"/>
          <a:pathLst>
            <a:path>
              <a:moveTo>
                <a:pt x="5043052" y="0"/>
              </a:moveTo>
              <a:lnTo>
                <a:pt x="5043052" y="175048"/>
              </a:lnTo>
              <a:lnTo>
                <a:pt x="0" y="175048"/>
              </a:lnTo>
              <a:lnTo>
                <a:pt x="0" y="3500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97EE8C-0E24-43E6-848A-B95AF0623E36}">
      <dsp:nvSpPr>
        <dsp:cNvPr id="0" name=""/>
        <dsp:cNvSpPr/>
      </dsp:nvSpPr>
      <dsp:spPr>
        <a:xfrm>
          <a:off x="5046776" y="2883339"/>
          <a:ext cx="1667124" cy="833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Mai Vang, </a:t>
          </a:r>
        </a:p>
        <a:p>
          <a:pPr marL="0" lvl="0" indent="0" algn="ctr" defTabSz="622300" rtl="0">
            <a:lnSpc>
              <a:spcPct val="90000"/>
            </a:lnSpc>
            <a:spcBef>
              <a:spcPct val="0"/>
            </a:spcBef>
            <a:spcAft>
              <a:spcPct val="35000"/>
            </a:spcAft>
            <a:buNone/>
          </a:pPr>
          <a:r>
            <a:rPr lang="en-US" sz="1400" kern="1200">
              <a:latin typeface="Calibri Light" panose="020F0302020204030204"/>
            </a:rPr>
            <a:t>Director of CMT</a:t>
          </a:r>
          <a:endParaRPr lang="en-US" sz="1400" kern="1200"/>
        </a:p>
      </dsp:txBody>
      <dsp:txXfrm>
        <a:off x="5046776" y="2883339"/>
        <a:ext cx="1667124" cy="833562"/>
      </dsp:txXfrm>
    </dsp:sp>
    <dsp:sp modelId="{F2A00733-4B0B-4283-B721-CED2EB0D7821}">
      <dsp:nvSpPr>
        <dsp:cNvPr id="0" name=""/>
        <dsp:cNvSpPr/>
      </dsp:nvSpPr>
      <dsp:spPr>
        <a:xfrm>
          <a:off x="3723" y="4066998"/>
          <a:ext cx="1667124" cy="833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Iris Tam, </a:t>
          </a:r>
        </a:p>
        <a:p>
          <a:pPr marL="0" lvl="0" indent="0" algn="ctr" defTabSz="622300" rtl="0">
            <a:lnSpc>
              <a:spcPct val="90000"/>
            </a:lnSpc>
            <a:spcBef>
              <a:spcPct val="0"/>
            </a:spcBef>
            <a:spcAft>
              <a:spcPct val="35000"/>
            </a:spcAft>
            <a:buNone/>
          </a:pPr>
          <a:r>
            <a:rPr lang="en-US" sz="1400" kern="1200">
              <a:latin typeface="Calibri Light" panose="020F0302020204030204"/>
            </a:rPr>
            <a:t>Business Intelligence &amp; Reporting Specialist</a:t>
          </a:r>
          <a:endParaRPr lang="en-US" sz="1400" kern="1200"/>
        </a:p>
      </dsp:txBody>
      <dsp:txXfrm>
        <a:off x="3723" y="4066998"/>
        <a:ext cx="1667124" cy="833562"/>
      </dsp:txXfrm>
    </dsp:sp>
    <dsp:sp modelId="{1961987A-9C11-47A1-AFC9-6CEA3E38F0DE}">
      <dsp:nvSpPr>
        <dsp:cNvPr id="0" name=""/>
        <dsp:cNvSpPr/>
      </dsp:nvSpPr>
      <dsp:spPr>
        <a:xfrm>
          <a:off x="2020944" y="4066998"/>
          <a:ext cx="1667124" cy="833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Brandon Westenberger, Database Administrator</a:t>
          </a:r>
        </a:p>
      </dsp:txBody>
      <dsp:txXfrm>
        <a:off x="2020944" y="4066998"/>
        <a:ext cx="1667124" cy="833562"/>
      </dsp:txXfrm>
    </dsp:sp>
    <dsp:sp modelId="{A1C3A281-24AC-43B9-9BE4-E9A7F87E40CB}">
      <dsp:nvSpPr>
        <dsp:cNvPr id="0" name=""/>
        <dsp:cNvSpPr/>
      </dsp:nvSpPr>
      <dsp:spPr>
        <a:xfrm>
          <a:off x="4038165" y="4066998"/>
          <a:ext cx="1667124" cy="833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David Briseno, </a:t>
          </a:r>
        </a:p>
        <a:p>
          <a:pPr marL="0" lvl="0" indent="0" algn="ctr" defTabSz="622300" rtl="0">
            <a:lnSpc>
              <a:spcPct val="90000"/>
            </a:lnSpc>
            <a:spcBef>
              <a:spcPct val="0"/>
            </a:spcBef>
            <a:spcAft>
              <a:spcPct val="35000"/>
            </a:spcAft>
            <a:buNone/>
          </a:pPr>
          <a:r>
            <a:rPr lang="en-US" sz="1400" kern="1200">
              <a:latin typeface="Calibri Light" panose="020F0302020204030204"/>
            </a:rPr>
            <a:t>Systems Administrator</a:t>
          </a:r>
          <a:endParaRPr lang="en-US" sz="1400" kern="1200"/>
        </a:p>
      </dsp:txBody>
      <dsp:txXfrm>
        <a:off x="4038165" y="4066998"/>
        <a:ext cx="1667124" cy="833562"/>
      </dsp:txXfrm>
    </dsp:sp>
    <dsp:sp modelId="{DD30B574-4E5F-4136-81B0-0177E3AADCA9}">
      <dsp:nvSpPr>
        <dsp:cNvPr id="0" name=""/>
        <dsp:cNvSpPr/>
      </dsp:nvSpPr>
      <dsp:spPr>
        <a:xfrm>
          <a:off x="6055386" y="4066998"/>
          <a:ext cx="1667124" cy="833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Rudy Rodriguez, </a:t>
          </a:r>
        </a:p>
        <a:p>
          <a:pPr marL="0" lvl="0" indent="0" algn="ctr" defTabSz="622300" rtl="0">
            <a:lnSpc>
              <a:spcPct val="90000"/>
            </a:lnSpc>
            <a:spcBef>
              <a:spcPct val="0"/>
            </a:spcBef>
            <a:spcAft>
              <a:spcPct val="35000"/>
            </a:spcAft>
            <a:buNone/>
          </a:pPr>
          <a:r>
            <a:rPr lang="en-US" sz="1400" kern="1200">
              <a:latin typeface="Calibri Light" panose="020F0302020204030204"/>
            </a:rPr>
            <a:t>Data &amp; Reporting Analyst</a:t>
          </a:r>
          <a:endParaRPr lang="en-US" sz="1400" kern="1200"/>
        </a:p>
      </dsp:txBody>
      <dsp:txXfrm>
        <a:off x="6055386" y="4066998"/>
        <a:ext cx="1667124" cy="833562"/>
      </dsp:txXfrm>
    </dsp:sp>
    <dsp:sp modelId="{972540DE-DC83-4742-9C9C-D5676C9D4D0A}">
      <dsp:nvSpPr>
        <dsp:cNvPr id="0" name=""/>
        <dsp:cNvSpPr/>
      </dsp:nvSpPr>
      <dsp:spPr>
        <a:xfrm>
          <a:off x="8072607" y="4066998"/>
          <a:ext cx="1667124" cy="833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Nick DiFilippo, </a:t>
          </a:r>
        </a:p>
        <a:p>
          <a:pPr marL="0" lvl="0" indent="0" algn="ctr" defTabSz="622300" rtl="0">
            <a:lnSpc>
              <a:spcPct val="90000"/>
            </a:lnSpc>
            <a:spcBef>
              <a:spcPct val="0"/>
            </a:spcBef>
            <a:spcAft>
              <a:spcPct val="35000"/>
            </a:spcAft>
            <a:buNone/>
          </a:pPr>
          <a:r>
            <a:rPr lang="en-US" sz="1400" kern="1200">
              <a:latin typeface="Calibri Light" panose="020F0302020204030204"/>
            </a:rPr>
            <a:t>Sr. Software Engineer</a:t>
          </a:r>
        </a:p>
      </dsp:txBody>
      <dsp:txXfrm>
        <a:off x="8072607" y="4066998"/>
        <a:ext cx="1667124" cy="833562"/>
      </dsp:txXfrm>
    </dsp:sp>
    <dsp:sp modelId="{6B4B80FF-D174-48F5-96C8-6BE035B76407}">
      <dsp:nvSpPr>
        <dsp:cNvPr id="0" name=""/>
        <dsp:cNvSpPr/>
      </dsp:nvSpPr>
      <dsp:spPr>
        <a:xfrm>
          <a:off x="10089828" y="4066998"/>
          <a:ext cx="1667124" cy="833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Tim Kelleher, </a:t>
          </a:r>
        </a:p>
        <a:p>
          <a:pPr marL="0" lvl="0" indent="0" algn="ctr" defTabSz="622300" rtl="0">
            <a:lnSpc>
              <a:spcPct val="90000"/>
            </a:lnSpc>
            <a:spcBef>
              <a:spcPct val="0"/>
            </a:spcBef>
            <a:spcAft>
              <a:spcPct val="35000"/>
            </a:spcAft>
            <a:buNone/>
          </a:pPr>
          <a:r>
            <a:rPr lang="en-US" sz="1400" kern="1200">
              <a:latin typeface="Calibri Light" panose="020F0302020204030204"/>
            </a:rPr>
            <a:t>Software Engineer</a:t>
          </a:r>
        </a:p>
      </dsp:txBody>
      <dsp:txXfrm>
        <a:off x="10089828" y="4066998"/>
        <a:ext cx="1667124" cy="8335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a:t>
            </a:fld>
            <a:endParaRPr lang="en-US"/>
          </a:p>
        </p:txBody>
      </p:sp>
    </p:spTree>
    <p:extLst>
      <p:ext uri="{BB962C8B-B14F-4D97-AF65-F5344CB8AC3E}">
        <p14:creationId xmlns:p14="http://schemas.microsoft.com/office/powerpoint/2010/main" val="105846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ePay more</a:t>
            </a:r>
          </a:p>
        </p:txBody>
      </p:sp>
      <p:sp>
        <p:nvSpPr>
          <p:cNvPr id="4" name="Slide Number Placeholder 3"/>
          <p:cNvSpPr>
            <a:spLocks noGrp="1"/>
          </p:cNvSpPr>
          <p:nvPr>
            <p:ph type="sldNum" sz="quarter" idx="5"/>
          </p:nvPr>
        </p:nvSpPr>
        <p:spPr/>
        <p:txBody>
          <a:bodyPr/>
          <a:lstStyle/>
          <a:p>
            <a:fld id="{E59DA39B-50AA-634B-8E2C-29BE284B4B70}" type="slidenum">
              <a:rPr lang="en-US" smtClean="0"/>
              <a:t>10</a:t>
            </a:fld>
            <a:endParaRPr lang="en-US"/>
          </a:p>
        </p:txBody>
      </p:sp>
    </p:spTree>
    <p:extLst>
      <p:ext uri="{BB962C8B-B14F-4D97-AF65-F5344CB8AC3E}">
        <p14:creationId xmlns:p14="http://schemas.microsoft.com/office/powerpoint/2010/main" val="3244824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11</a:t>
            </a:fld>
            <a:endParaRPr lang="en-US"/>
          </a:p>
        </p:txBody>
      </p:sp>
    </p:spTree>
    <p:extLst>
      <p:ext uri="{BB962C8B-B14F-4D97-AF65-F5344CB8AC3E}">
        <p14:creationId xmlns:p14="http://schemas.microsoft.com/office/powerpoint/2010/main" val="28813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12</a:t>
            </a:fld>
            <a:endParaRPr lang="en-US"/>
          </a:p>
        </p:txBody>
      </p:sp>
    </p:spTree>
    <p:extLst>
      <p:ext uri="{BB962C8B-B14F-4D97-AF65-F5344CB8AC3E}">
        <p14:creationId xmlns:p14="http://schemas.microsoft.com/office/powerpoint/2010/main" val="204653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13</a:t>
            </a:fld>
            <a:endParaRPr lang="en-US"/>
          </a:p>
        </p:txBody>
      </p:sp>
    </p:spTree>
    <p:extLst>
      <p:ext uri="{BB962C8B-B14F-4D97-AF65-F5344CB8AC3E}">
        <p14:creationId xmlns:p14="http://schemas.microsoft.com/office/powerpoint/2010/main" val="141958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14</a:t>
            </a:fld>
            <a:endParaRPr lang="en-US"/>
          </a:p>
        </p:txBody>
      </p:sp>
    </p:spTree>
    <p:extLst>
      <p:ext uri="{BB962C8B-B14F-4D97-AF65-F5344CB8AC3E}">
        <p14:creationId xmlns:p14="http://schemas.microsoft.com/office/powerpoint/2010/main" val="1012935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Works with other departments to onboard new systems and tools (e.g., </a:t>
            </a:r>
            <a:r>
              <a:rPr lang="en-US" err="1">
                <a:cs typeface="Calibri"/>
              </a:rPr>
              <a:t>ThankView</a:t>
            </a:r>
            <a:r>
              <a:rPr lang="en-US">
                <a:cs typeface="Calibri"/>
              </a:rPr>
              <a:t>, </a:t>
            </a:r>
            <a:r>
              <a:rPr lang="en-US" err="1">
                <a:cs typeface="Calibri"/>
              </a:rPr>
              <a:t>ThruText</a:t>
            </a:r>
            <a:r>
              <a:rPr lang="en-US">
                <a:cs typeface="Calibri"/>
              </a:rPr>
              <a:t>). Receive data requests such as importing data into RE in bulk, reports to be built in </a:t>
            </a:r>
            <a:r>
              <a:rPr lang="en-US" err="1">
                <a:cs typeface="Calibri"/>
              </a:rPr>
              <a:t>PowerBi</a:t>
            </a:r>
            <a:r>
              <a:rPr lang="en-US">
                <a:cs typeface="Calibri"/>
              </a:rPr>
              <a:t>, and grabbing alumni and parent data into RE/NXT as well.  </a:t>
            </a:r>
          </a:p>
        </p:txBody>
      </p:sp>
      <p:sp>
        <p:nvSpPr>
          <p:cNvPr id="4" name="Slide Number Placeholder 3"/>
          <p:cNvSpPr>
            <a:spLocks noGrp="1"/>
          </p:cNvSpPr>
          <p:nvPr>
            <p:ph type="sldNum" sz="quarter" idx="5"/>
          </p:nvPr>
        </p:nvSpPr>
        <p:spPr/>
        <p:txBody>
          <a:bodyPr/>
          <a:lstStyle/>
          <a:p>
            <a:fld id="{E59DA39B-50AA-634B-8E2C-29BE284B4B70}" type="slidenum">
              <a:rPr lang="en-US" smtClean="0"/>
              <a:t>15</a:t>
            </a:fld>
            <a:endParaRPr lang="en-US"/>
          </a:p>
        </p:txBody>
      </p:sp>
    </p:spTree>
    <p:extLst>
      <p:ext uri="{BB962C8B-B14F-4D97-AF65-F5344CB8AC3E}">
        <p14:creationId xmlns:p14="http://schemas.microsoft.com/office/powerpoint/2010/main" val="13578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16</a:t>
            </a:fld>
            <a:endParaRPr lang="en-US"/>
          </a:p>
        </p:txBody>
      </p:sp>
    </p:spTree>
    <p:extLst>
      <p:ext uri="{BB962C8B-B14F-4D97-AF65-F5344CB8AC3E}">
        <p14:creationId xmlns:p14="http://schemas.microsoft.com/office/powerpoint/2010/main" val="1524683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17</a:t>
            </a:fld>
            <a:endParaRPr lang="en-US"/>
          </a:p>
        </p:txBody>
      </p:sp>
    </p:spTree>
    <p:extLst>
      <p:ext uri="{BB962C8B-B14F-4D97-AF65-F5344CB8AC3E}">
        <p14:creationId xmlns:p14="http://schemas.microsoft.com/office/powerpoint/2010/main" val="2763825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18</a:t>
            </a:fld>
            <a:endParaRPr lang="en-US"/>
          </a:p>
        </p:txBody>
      </p:sp>
    </p:spTree>
    <p:extLst>
      <p:ext uri="{BB962C8B-B14F-4D97-AF65-F5344CB8AC3E}">
        <p14:creationId xmlns:p14="http://schemas.microsoft.com/office/powerpoint/2010/main" val="303593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Endowment value: </a:t>
            </a:r>
            <a:endParaRPr lang="en-US">
              <a:cs typeface="Calibri"/>
            </a:endParaRPr>
          </a:p>
          <a:p>
            <a:r>
              <a:rPr lang="en-US">
                <a:cs typeface="Calibri"/>
              </a:rPr>
              <a:t>98.8% of our endowment is invested with the General Endowment Pool (GEP), managed by UC Investments.</a:t>
            </a:r>
          </a:p>
          <a:p>
            <a:r>
              <a:rPr lang="en-US">
                <a:cs typeface="Calibri"/>
              </a:rPr>
              <a:t>The remaining 1.2% of endowment assets are invested in Private Equity and cash. </a:t>
            </a:r>
          </a:p>
          <a:p>
            <a:endParaRPr lang="en-US">
              <a:cs typeface="Calibri"/>
            </a:endParaRPr>
          </a:p>
          <a:p>
            <a:r>
              <a:rPr lang="en-US" b="1">
                <a:cs typeface="Calibri"/>
              </a:rPr>
              <a:t>Payout Distribution:</a:t>
            </a:r>
          </a:p>
          <a:p>
            <a:r>
              <a:rPr lang="en-US">
                <a:cs typeface="Calibri"/>
              </a:rPr>
              <a:t>The payout distribution amount was based on a 4.5% spending rate of the endowment fund's average unit value approved by the Foundation's Board of Trustees.</a:t>
            </a:r>
          </a:p>
          <a:p>
            <a:r>
              <a:rPr lang="en-US">
                <a:cs typeface="Calibri"/>
              </a:rPr>
              <a:t>This value is calculated using the closing unit market value on the last day of each of the 60 contiguous months.</a:t>
            </a:r>
            <a:endParaRPr lang="en-US">
              <a:ea typeface="Calibri"/>
              <a:cs typeface="Calibri"/>
            </a:endParaRPr>
          </a:p>
          <a:p>
            <a:r>
              <a:rPr lang="en-US">
                <a:cs typeface="Calibri"/>
              </a:rPr>
              <a:t>Per campus policy, a cost recovery fee of .5% is assessed annually on the endowments funds to offset the costs of administering the endowments, and the campus gets a total net payout </a:t>
            </a:r>
            <a:r>
              <a:rPr lang="en-US"/>
              <a:t>of 4%.</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59DA39B-50AA-634B-8E2C-29BE284B4B70}" type="slidenum">
              <a:rPr lang="en-US" smtClean="0"/>
              <a:t>19</a:t>
            </a:fld>
            <a:endParaRPr lang="en-US"/>
          </a:p>
        </p:txBody>
      </p:sp>
    </p:spTree>
    <p:extLst>
      <p:ext uri="{BB962C8B-B14F-4D97-AF65-F5344CB8AC3E}">
        <p14:creationId xmlns:p14="http://schemas.microsoft.com/office/powerpoint/2010/main" val="196079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2</a:t>
            </a:fld>
            <a:endParaRPr lang="en-US"/>
          </a:p>
        </p:txBody>
      </p:sp>
    </p:spTree>
    <p:extLst>
      <p:ext uri="{BB962C8B-B14F-4D97-AF65-F5344CB8AC3E}">
        <p14:creationId xmlns:p14="http://schemas.microsoft.com/office/powerpoint/2010/main" val="3597103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Sans-Serif"/>
              <a:buChar char="Ø"/>
            </a:pPr>
            <a:r>
              <a:rPr lang="en-US"/>
              <a:t>Financial Analysis and Reporting</a:t>
            </a:r>
          </a:p>
          <a:p>
            <a:pPr marL="800100" lvl="1" indent="-342900">
              <a:buFont typeface="Wingdings,Sans-Serif"/>
              <a:buChar char="Ø"/>
            </a:pPr>
            <a:r>
              <a:rPr lang="en-US"/>
              <a:t>Financial Statements</a:t>
            </a:r>
            <a:endParaRPr lang="en-US">
              <a:cs typeface="Calibri"/>
            </a:endParaRPr>
          </a:p>
          <a:p>
            <a:pPr marL="800100" lvl="1" indent="-342900">
              <a:buFont typeface="Wingdings,Sans-Serif"/>
              <a:buChar char="Ø"/>
            </a:pPr>
            <a:r>
              <a:rPr lang="en-US"/>
              <a:t>Audit Preparation</a:t>
            </a:r>
            <a:endParaRPr lang="en-US">
              <a:cs typeface="Calibri"/>
            </a:endParaRPr>
          </a:p>
          <a:p>
            <a:pPr marL="1257300" lvl="2" indent="-342900">
              <a:buFont typeface="Wingdings,Sans-Serif"/>
              <a:buChar char="Ø"/>
            </a:pPr>
            <a:r>
              <a:rPr lang="en-US">
                <a:cs typeface="Calibri"/>
              </a:rPr>
              <a:t>An audit is an examination of an organization's financial statements and related notes by someone independent of that organization. </a:t>
            </a:r>
          </a:p>
          <a:p>
            <a:pPr marL="1257300" lvl="2" indent="-342900">
              <a:buFont typeface="Wingdings,Sans-Serif"/>
              <a:buChar char="Ø"/>
            </a:pPr>
            <a:r>
              <a:rPr lang="en-US">
                <a:cs typeface="Calibri"/>
              </a:rPr>
              <a:t>The Purpose of the audit is to form an opinion on whether the information presented in our financial statements accurately reflects the financial position of the organization. </a:t>
            </a:r>
          </a:p>
          <a:p>
            <a:pPr marL="1257300" lvl="2" indent="-342900">
              <a:buFont typeface="Wingdings,Sans-Serif"/>
              <a:buChar char="Ø"/>
            </a:pPr>
            <a:r>
              <a:rPr lang="en-US">
                <a:cs typeface="Calibri"/>
              </a:rPr>
              <a:t>We work with the auditors to provide them information to help understand the Foundation and ensure the accuracy of our statements, and answer any questions they have</a:t>
            </a:r>
            <a:endParaRPr lang="en-US"/>
          </a:p>
          <a:p>
            <a:pPr marL="800100" lvl="1" indent="-342900">
              <a:buFont typeface="Wingdings,Sans-Serif"/>
              <a:buChar char="Ø"/>
            </a:pPr>
            <a:r>
              <a:rPr lang="en-US"/>
              <a:t>Balance Sheet Reconciliations: the purpose of Reconciliations is to ensure accuracy and validity of accounts in our general ledger. We compare the transactions and activity in a given account to supporting documentation and resolve any discrepancies that may be discovered. </a:t>
            </a:r>
            <a:endParaRPr lang="en-US">
              <a:cs typeface="Calibri"/>
            </a:endParaRPr>
          </a:p>
          <a:p>
            <a:pPr marL="1257300" lvl="2" indent="-342900">
              <a:buFont typeface="Wingdings,Sans-Serif"/>
              <a:buChar char="Ø"/>
            </a:pPr>
            <a:r>
              <a:rPr lang="en-US">
                <a:cs typeface="Calibri"/>
              </a:rPr>
              <a:t>Bank Accounts</a:t>
            </a:r>
          </a:p>
          <a:p>
            <a:pPr marL="1257300" lvl="2" indent="-342900">
              <a:buFont typeface="Wingdings,Sans-Serif"/>
              <a:buChar char="Ø"/>
            </a:pPr>
            <a:r>
              <a:rPr lang="en-US">
                <a:cs typeface="Calibri"/>
              </a:rPr>
              <a:t>Investment Funds and brokerage accounts</a:t>
            </a:r>
            <a:endParaRPr lang="en-US"/>
          </a:p>
          <a:p>
            <a:pPr marL="1257300" lvl="2" indent="-342900">
              <a:buFont typeface="Wingdings,Sans-Serif"/>
              <a:buChar char="Ø"/>
            </a:pPr>
            <a:r>
              <a:rPr lang="en-US">
                <a:cs typeface="Calibri"/>
              </a:rPr>
              <a:t>Trusts</a:t>
            </a:r>
            <a:endParaRPr lang="en-US"/>
          </a:p>
          <a:p>
            <a:pPr marL="1257300" lvl="2" indent="-342900">
              <a:buFont typeface="Wingdings,Sans-Serif"/>
              <a:buChar char="Ø"/>
            </a:pPr>
            <a:r>
              <a:rPr lang="en-US">
                <a:cs typeface="Calibri"/>
              </a:rPr>
              <a:t>Pledges Receivable</a:t>
            </a:r>
            <a:endParaRPr lang="en-US"/>
          </a:p>
          <a:p>
            <a:pPr marL="800100" lvl="1" indent="-342900">
              <a:buFont typeface="Wingdings,Sans-Serif"/>
              <a:buChar char="Ø"/>
            </a:pPr>
            <a:r>
              <a:rPr lang="en-US"/>
              <a:t>Journal Entries</a:t>
            </a:r>
            <a:endParaRPr lang="en-US">
              <a:cs typeface="Calibri" panose="020F0502020204030204"/>
            </a:endParaRPr>
          </a:p>
          <a:p>
            <a:pPr marL="1257300" lvl="2" indent="-342900">
              <a:buFont typeface="Wingdings,Sans-Serif"/>
              <a:buChar char="Ø"/>
            </a:pPr>
            <a:r>
              <a:rPr lang="en-US">
                <a:cs typeface="Calibri" panose="020F0502020204030204"/>
              </a:rPr>
              <a:t>Cash Receipts and Gift Fees</a:t>
            </a:r>
          </a:p>
          <a:p>
            <a:pPr marL="1257300" lvl="2" indent="-342900">
              <a:buFont typeface="Wingdings,Sans-Serif"/>
              <a:buChar char="Ø"/>
            </a:pPr>
            <a:r>
              <a:rPr lang="en-US">
                <a:cs typeface="Calibri" panose="020F0502020204030204"/>
              </a:rPr>
              <a:t>Endowments (allocations, G/L's, transfers, purchases/sales, dividends, etc.)</a:t>
            </a:r>
          </a:p>
          <a:p>
            <a:pPr marL="1257300" lvl="2" indent="-342900">
              <a:buFont typeface="Wingdings,Sans-Serif"/>
              <a:buChar char="Ø"/>
            </a:pPr>
            <a:r>
              <a:rPr lang="en-US">
                <a:cs typeface="Calibri" panose="020F0502020204030204"/>
              </a:rPr>
              <a:t>Stocks/securities</a:t>
            </a:r>
          </a:p>
          <a:p>
            <a:pPr marL="1257300" lvl="2" indent="-342900">
              <a:buFont typeface="Wingdings,Sans-Serif"/>
              <a:buChar char="Ø"/>
            </a:pPr>
            <a:r>
              <a:rPr lang="en-US">
                <a:cs typeface="Calibri" panose="020F0502020204030204"/>
              </a:rPr>
              <a:t>Disbursements to campus</a:t>
            </a:r>
          </a:p>
          <a:p>
            <a:pPr marL="1257300" lvl="2" indent="-342900">
              <a:buFont typeface="Wingdings,Sans-Serif"/>
              <a:buChar char="Ø"/>
            </a:pPr>
            <a:r>
              <a:rPr lang="en-US">
                <a:cs typeface="Calibri" panose="020F0502020204030204"/>
              </a:rPr>
              <a:t>Pledges</a:t>
            </a:r>
          </a:p>
          <a:p>
            <a:pPr marL="1257300" lvl="2" indent="-342900">
              <a:buFont typeface="Wingdings,Sans-Serif"/>
              <a:buChar char="Ø"/>
            </a:pPr>
            <a:r>
              <a:rPr lang="en-US">
                <a:cs typeface="Calibri" panose="020F0502020204030204"/>
              </a:rPr>
              <a:t>Trust entries</a:t>
            </a:r>
          </a:p>
          <a:p>
            <a:pPr marL="1257300" lvl="2" indent="-342900">
              <a:buFont typeface="Wingdings,Sans-Serif"/>
              <a:buChar char="Ø"/>
            </a:pPr>
            <a:r>
              <a:rPr lang="en-US">
                <a:cs typeface="Calibri" panose="020F0502020204030204"/>
              </a:rPr>
              <a:t>Current fund income</a:t>
            </a:r>
            <a:endParaRPr lang="en-US"/>
          </a:p>
          <a:p>
            <a:pPr marL="1257300" lvl="2" indent="-342900">
              <a:buFont typeface="Wingdings,Sans-Serif"/>
              <a:buChar char="Ø"/>
            </a:pPr>
            <a:r>
              <a:rPr lang="en-US">
                <a:cs typeface="Calibri"/>
              </a:rPr>
              <a:t>Various transfers</a:t>
            </a:r>
            <a:endParaRPr lang="en-US"/>
          </a:p>
          <a:p>
            <a:pPr marL="342900" indent="-342900">
              <a:buFont typeface="Wingdings,Sans-Serif"/>
              <a:buChar char="Ø"/>
            </a:pPr>
            <a:r>
              <a:rPr lang="en-US"/>
              <a:t>Tax Filings</a:t>
            </a:r>
            <a:endParaRPr lang="en-US">
              <a:cs typeface="Calibri" panose="020F0502020204030204"/>
            </a:endParaRPr>
          </a:p>
          <a:p>
            <a:pPr lvl="1" indent="-342900">
              <a:buFont typeface="Wingdings,Sans-Serif"/>
              <a:buChar char="Ø"/>
            </a:pPr>
            <a:r>
              <a:rPr lang="en-US">
                <a:cs typeface="Calibri" panose="020F0502020204030204"/>
              </a:rPr>
              <a:t>Various Federal and state filings</a:t>
            </a:r>
          </a:p>
        </p:txBody>
      </p:sp>
      <p:sp>
        <p:nvSpPr>
          <p:cNvPr id="4" name="Slide Number Placeholder 3"/>
          <p:cNvSpPr>
            <a:spLocks noGrp="1"/>
          </p:cNvSpPr>
          <p:nvPr>
            <p:ph type="sldNum" sz="quarter" idx="5"/>
          </p:nvPr>
        </p:nvSpPr>
        <p:spPr/>
        <p:txBody>
          <a:bodyPr/>
          <a:lstStyle/>
          <a:p>
            <a:fld id="{E59DA39B-50AA-634B-8E2C-29BE284B4B70}" type="slidenum">
              <a:rPr lang="en-US" smtClean="0"/>
              <a:t>20</a:t>
            </a:fld>
            <a:endParaRPr lang="en-US"/>
          </a:p>
        </p:txBody>
      </p:sp>
    </p:spTree>
    <p:extLst>
      <p:ext uri="{BB962C8B-B14F-4D97-AF65-F5344CB8AC3E}">
        <p14:creationId xmlns:p14="http://schemas.microsoft.com/office/powerpoint/2010/main" val="2379474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Current Funds are resources that are expendable in the near term in accordance with donor or UCR imposed restrictions.</a:t>
            </a:r>
          </a:p>
          <a:p>
            <a:br>
              <a:rPr lang="en-US">
                <a:ea typeface="Calibri"/>
                <a:cs typeface="+mn-lt"/>
              </a:rPr>
            </a:br>
            <a:r>
              <a:rPr lang="en-US">
                <a:ea typeface="Calibri"/>
                <a:cs typeface="Calibri"/>
              </a:rPr>
              <a:t>The Current Funds group include two basic subgroups: Unrestricted and Restricted.</a:t>
            </a:r>
          </a:p>
          <a:p>
            <a:r>
              <a:rPr lang="en-US">
                <a:ea typeface="Calibri"/>
                <a:cs typeface="Calibri"/>
              </a:rPr>
              <a:t>Unrestricted Current Funds includes all funds for which a donor or other external agency has not specified an expense purpose.</a:t>
            </a:r>
          </a:p>
          <a:p>
            <a:r>
              <a:rPr lang="en-US">
                <a:ea typeface="Calibri"/>
                <a:cs typeface="Calibri"/>
              </a:rPr>
              <a:t>Restricted Current Funds are available for financing operations but are limited by donors or other external agencies to specific purposes, such as to a program, department, or school. </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59DA39B-50AA-634B-8E2C-29BE284B4B70}" type="slidenum">
              <a:rPr lang="en-US" smtClean="0"/>
              <a:t>21</a:t>
            </a:fld>
            <a:endParaRPr lang="en-US"/>
          </a:p>
        </p:txBody>
      </p:sp>
    </p:spTree>
    <p:extLst>
      <p:ext uri="{BB962C8B-B14F-4D97-AF65-F5344CB8AC3E}">
        <p14:creationId xmlns:p14="http://schemas.microsoft.com/office/powerpoint/2010/main" val="2966987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30% to chairs/professorships</a:t>
            </a:r>
          </a:p>
          <a:p>
            <a:r>
              <a:rPr lang="en-US">
                <a:ea typeface="Calibri"/>
                <a:cs typeface="Calibri"/>
              </a:rPr>
              <a:t>24% to student aid</a:t>
            </a:r>
          </a:p>
          <a:p>
            <a:r>
              <a:rPr lang="en-US">
                <a:ea typeface="Calibri"/>
                <a:cs typeface="Calibri"/>
              </a:rPr>
              <a:t>20% Multi-Purpose</a:t>
            </a:r>
          </a:p>
          <a:p>
            <a:r>
              <a:rPr lang="en-US">
                <a:ea typeface="Calibri"/>
                <a:cs typeface="Calibri"/>
              </a:rPr>
              <a:t>15% Departmental Support</a:t>
            </a:r>
          </a:p>
          <a:p>
            <a:r>
              <a:rPr lang="en-US">
                <a:ea typeface="Calibri"/>
                <a:cs typeface="Calibri"/>
              </a:rPr>
              <a:t>8% for research</a:t>
            </a:r>
          </a:p>
          <a:p>
            <a:r>
              <a:rPr lang="en-US">
                <a:ea typeface="Calibri"/>
                <a:cs typeface="Calibri"/>
              </a:rPr>
              <a:t>2% for libraries</a:t>
            </a:r>
          </a:p>
          <a:p>
            <a:r>
              <a:rPr lang="en-US">
                <a:ea typeface="Calibri"/>
                <a:cs typeface="Calibri"/>
              </a:rPr>
              <a:t>1% for lectures</a:t>
            </a:r>
          </a:p>
        </p:txBody>
      </p:sp>
      <p:sp>
        <p:nvSpPr>
          <p:cNvPr id="4" name="Slide Number Placeholder 3"/>
          <p:cNvSpPr>
            <a:spLocks noGrp="1"/>
          </p:cNvSpPr>
          <p:nvPr>
            <p:ph type="sldNum" sz="quarter" idx="5"/>
          </p:nvPr>
        </p:nvSpPr>
        <p:spPr/>
        <p:txBody>
          <a:bodyPr/>
          <a:lstStyle/>
          <a:p>
            <a:fld id="{E59DA39B-50AA-634B-8E2C-29BE284B4B70}" type="slidenum">
              <a:rPr lang="en-US" smtClean="0"/>
              <a:t>22</a:t>
            </a:fld>
            <a:endParaRPr lang="en-US"/>
          </a:p>
        </p:txBody>
      </p:sp>
    </p:spTree>
    <p:extLst>
      <p:ext uri="{BB962C8B-B14F-4D97-AF65-F5344CB8AC3E}">
        <p14:creationId xmlns:p14="http://schemas.microsoft.com/office/powerpoint/2010/main" val="2797547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popular deferred gift fund type is a Charitable Remainder Unitrust (CRUT), which appeals to donors who want diversification of investments and reduce current income taxes. </a:t>
            </a:r>
          </a:p>
          <a:p>
            <a:endParaRPr lang="en-US">
              <a:ea typeface="Calibri"/>
              <a:cs typeface="Calibri"/>
            </a:endParaRPr>
          </a:p>
          <a:p>
            <a:r>
              <a:rPr lang="en-US">
                <a:ea typeface="Calibri"/>
                <a:cs typeface="Calibri"/>
              </a:rPr>
              <a:t>If there are any donors interested in CRUTs, a great resource would be Sandy, our Senior Director of Gift planning. </a:t>
            </a:r>
          </a:p>
        </p:txBody>
      </p:sp>
      <p:sp>
        <p:nvSpPr>
          <p:cNvPr id="4" name="Slide Number Placeholder 3"/>
          <p:cNvSpPr>
            <a:spLocks noGrp="1"/>
          </p:cNvSpPr>
          <p:nvPr>
            <p:ph type="sldNum" sz="quarter" idx="5"/>
          </p:nvPr>
        </p:nvSpPr>
        <p:spPr/>
        <p:txBody>
          <a:bodyPr/>
          <a:lstStyle/>
          <a:p>
            <a:fld id="{E59DA39B-50AA-634B-8E2C-29BE284B4B70}" type="slidenum">
              <a:rPr lang="en-US" smtClean="0"/>
              <a:t>23</a:t>
            </a:fld>
            <a:endParaRPr lang="en-US"/>
          </a:p>
        </p:txBody>
      </p:sp>
    </p:spTree>
    <p:extLst>
      <p:ext uri="{BB962C8B-B14F-4D97-AF65-F5344CB8AC3E}">
        <p14:creationId xmlns:p14="http://schemas.microsoft.com/office/powerpoint/2010/main" val="572092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24</a:t>
            </a:fld>
            <a:endParaRPr lang="en-US"/>
          </a:p>
        </p:txBody>
      </p:sp>
    </p:spTree>
    <p:extLst>
      <p:ext uri="{BB962C8B-B14F-4D97-AF65-F5344CB8AC3E}">
        <p14:creationId xmlns:p14="http://schemas.microsoft.com/office/powerpoint/2010/main" val="4085161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25</a:t>
            </a:fld>
            <a:endParaRPr lang="en-US"/>
          </a:p>
        </p:txBody>
      </p:sp>
    </p:spTree>
    <p:extLst>
      <p:ext uri="{BB962C8B-B14F-4D97-AF65-F5344CB8AC3E}">
        <p14:creationId xmlns:p14="http://schemas.microsoft.com/office/powerpoint/2010/main" val="3055906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26</a:t>
            </a:fld>
            <a:endParaRPr lang="en-US"/>
          </a:p>
        </p:txBody>
      </p:sp>
    </p:spTree>
    <p:extLst>
      <p:ext uri="{BB962C8B-B14F-4D97-AF65-F5344CB8AC3E}">
        <p14:creationId xmlns:p14="http://schemas.microsoft.com/office/powerpoint/2010/main" val="654746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27</a:t>
            </a:fld>
            <a:endParaRPr lang="en-US"/>
          </a:p>
        </p:txBody>
      </p:sp>
    </p:spTree>
    <p:extLst>
      <p:ext uri="{BB962C8B-B14F-4D97-AF65-F5344CB8AC3E}">
        <p14:creationId xmlns:p14="http://schemas.microsoft.com/office/powerpoint/2010/main" val="25712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28</a:t>
            </a:fld>
            <a:endParaRPr lang="en-US"/>
          </a:p>
        </p:txBody>
      </p:sp>
    </p:spTree>
    <p:extLst>
      <p:ext uri="{BB962C8B-B14F-4D97-AF65-F5344CB8AC3E}">
        <p14:creationId xmlns:p14="http://schemas.microsoft.com/office/powerpoint/2010/main" val="187085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29</a:t>
            </a:fld>
            <a:endParaRPr lang="en-US"/>
          </a:p>
        </p:txBody>
      </p:sp>
    </p:spTree>
    <p:extLst>
      <p:ext uri="{BB962C8B-B14F-4D97-AF65-F5344CB8AC3E}">
        <p14:creationId xmlns:p14="http://schemas.microsoft.com/office/powerpoint/2010/main" val="428750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a:t>
            </a:fld>
            <a:endParaRPr lang="en-US"/>
          </a:p>
        </p:txBody>
      </p:sp>
    </p:spTree>
    <p:extLst>
      <p:ext uri="{BB962C8B-B14F-4D97-AF65-F5344CB8AC3E}">
        <p14:creationId xmlns:p14="http://schemas.microsoft.com/office/powerpoint/2010/main" val="1009876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30</a:t>
            </a:fld>
            <a:endParaRPr lang="en-US"/>
          </a:p>
        </p:txBody>
      </p:sp>
    </p:spTree>
    <p:extLst>
      <p:ext uri="{BB962C8B-B14F-4D97-AF65-F5344CB8AC3E}">
        <p14:creationId xmlns:p14="http://schemas.microsoft.com/office/powerpoint/2010/main" val="1753307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31</a:t>
            </a:fld>
            <a:endParaRPr lang="en-US"/>
          </a:p>
        </p:txBody>
      </p:sp>
    </p:spTree>
    <p:extLst>
      <p:ext uri="{BB962C8B-B14F-4D97-AF65-F5344CB8AC3E}">
        <p14:creationId xmlns:p14="http://schemas.microsoft.com/office/powerpoint/2010/main" val="626970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32</a:t>
            </a:fld>
            <a:endParaRPr lang="en-US"/>
          </a:p>
        </p:txBody>
      </p:sp>
    </p:spTree>
    <p:extLst>
      <p:ext uri="{BB962C8B-B14F-4D97-AF65-F5344CB8AC3E}">
        <p14:creationId xmlns:p14="http://schemas.microsoft.com/office/powerpoint/2010/main" val="1029868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33</a:t>
            </a:fld>
            <a:endParaRPr lang="en-US"/>
          </a:p>
        </p:txBody>
      </p:sp>
    </p:spTree>
    <p:extLst>
      <p:ext uri="{BB962C8B-B14F-4D97-AF65-F5344CB8AC3E}">
        <p14:creationId xmlns:p14="http://schemas.microsoft.com/office/powerpoint/2010/main" val="3000171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34</a:t>
            </a:fld>
            <a:endParaRPr lang="en-US"/>
          </a:p>
        </p:txBody>
      </p:sp>
    </p:spTree>
    <p:extLst>
      <p:ext uri="{BB962C8B-B14F-4D97-AF65-F5344CB8AC3E}">
        <p14:creationId xmlns:p14="http://schemas.microsoft.com/office/powerpoint/2010/main" val="2298362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engaged a national search firm specializing in development recruitments to help with the sourcing of candidates for the senior positions in the schools and colleges.</a:t>
            </a:r>
          </a:p>
          <a:p>
            <a:endParaRPr lang="en-US"/>
          </a:p>
          <a:p>
            <a:r>
              <a:rPr lang="en-US"/>
              <a:t>With the University Advancement team built out and supported, the focus shifted beyond sourcing/acquisition/onboarding to </a:t>
            </a:r>
            <a:r>
              <a:rPr lang="en-US" i="1"/>
              <a:t>retention/professional development</a:t>
            </a:r>
            <a:r>
              <a:rPr lang="en-US"/>
              <a:t> of current staff. </a:t>
            </a:r>
            <a:endParaRPr lang="en-US">
              <a:cs typeface="Calibri"/>
            </a:endParaRPr>
          </a:p>
          <a:p>
            <a:endParaRPr lang="en-US"/>
          </a:p>
          <a:p>
            <a:r>
              <a:rPr lang="en-US"/>
              <a:t>Support professional development through conference attendance/presentations and other learning opportunities.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59DA39B-50AA-634B-8E2C-29BE284B4B70}" type="slidenum">
              <a:rPr lang="en-US" smtClean="0"/>
              <a:t>35</a:t>
            </a:fld>
            <a:endParaRPr lang="en-US"/>
          </a:p>
        </p:txBody>
      </p:sp>
    </p:spTree>
    <p:extLst>
      <p:ext uri="{BB962C8B-B14F-4D97-AF65-F5344CB8AC3E}">
        <p14:creationId xmlns:p14="http://schemas.microsoft.com/office/powerpoint/2010/main" val="2169469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36</a:t>
            </a:fld>
            <a:endParaRPr lang="en-US"/>
          </a:p>
        </p:txBody>
      </p:sp>
    </p:spTree>
    <p:extLst>
      <p:ext uri="{BB962C8B-B14F-4D97-AF65-F5344CB8AC3E}">
        <p14:creationId xmlns:p14="http://schemas.microsoft.com/office/powerpoint/2010/main" val="701415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37</a:t>
            </a:fld>
            <a:endParaRPr lang="en-US"/>
          </a:p>
        </p:txBody>
      </p:sp>
    </p:spTree>
    <p:extLst>
      <p:ext uri="{BB962C8B-B14F-4D97-AF65-F5344CB8AC3E}">
        <p14:creationId xmlns:p14="http://schemas.microsoft.com/office/powerpoint/2010/main" val="1889135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38</a:t>
            </a:fld>
            <a:endParaRPr lang="en-US"/>
          </a:p>
        </p:txBody>
      </p:sp>
    </p:spTree>
    <p:extLst>
      <p:ext uri="{BB962C8B-B14F-4D97-AF65-F5344CB8AC3E}">
        <p14:creationId xmlns:p14="http://schemas.microsoft.com/office/powerpoint/2010/main" val="4158493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39</a:t>
            </a:fld>
            <a:endParaRPr lang="en-US"/>
          </a:p>
        </p:txBody>
      </p:sp>
    </p:spTree>
    <p:extLst>
      <p:ext uri="{BB962C8B-B14F-4D97-AF65-F5344CB8AC3E}">
        <p14:creationId xmlns:p14="http://schemas.microsoft.com/office/powerpoint/2010/main" val="143872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4</a:t>
            </a:fld>
            <a:endParaRPr lang="en-US"/>
          </a:p>
        </p:txBody>
      </p:sp>
    </p:spTree>
    <p:extLst>
      <p:ext uri="{BB962C8B-B14F-4D97-AF65-F5344CB8AC3E}">
        <p14:creationId xmlns:p14="http://schemas.microsoft.com/office/powerpoint/2010/main" val="1162755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40</a:t>
            </a:fld>
            <a:endParaRPr lang="en-US"/>
          </a:p>
        </p:txBody>
      </p:sp>
    </p:spTree>
    <p:extLst>
      <p:ext uri="{BB962C8B-B14F-4D97-AF65-F5344CB8AC3E}">
        <p14:creationId xmlns:p14="http://schemas.microsoft.com/office/powerpoint/2010/main" val="1170297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41</a:t>
            </a:fld>
            <a:endParaRPr lang="en-US"/>
          </a:p>
        </p:txBody>
      </p:sp>
    </p:spTree>
    <p:extLst>
      <p:ext uri="{BB962C8B-B14F-4D97-AF65-F5344CB8AC3E}">
        <p14:creationId xmlns:p14="http://schemas.microsoft.com/office/powerpoint/2010/main" val="2793025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42</a:t>
            </a:fld>
            <a:endParaRPr lang="en-US"/>
          </a:p>
        </p:txBody>
      </p:sp>
    </p:spTree>
    <p:extLst>
      <p:ext uri="{BB962C8B-B14F-4D97-AF65-F5344CB8AC3E}">
        <p14:creationId xmlns:p14="http://schemas.microsoft.com/office/powerpoint/2010/main" val="88235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5</a:t>
            </a:fld>
            <a:endParaRPr lang="en-US"/>
          </a:p>
        </p:txBody>
      </p:sp>
    </p:spTree>
    <p:extLst>
      <p:ext uri="{BB962C8B-B14F-4D97-AF65-F5344CB8AC3E}">
        <p14:creationId xmlns:p14="http://schemas.microsoft.com/office/powerpoint/2010/main" val="654668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6</a:t>
            </a:fld>
            <a:endParaRPr lang="en-US"/>
          </a:p>
        </p:txBody>
      </p:sp>
    </p:spTree>
    <p:extLst>
      <p:ext uri="{BB962C8B-B14F-4D97-AF65-F5344CB8AC3E}">
        <p14:creationId xmlns:p14="http://schemas.microsoft.com/office/powerpoint/2010/main" val="60989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7</a:t>
            </a:fld>
            <a:endParaRPr lang="en-US"/>
          </a:p>
        </p:txBody>
      </p:sp>
    </p:spTree>
    <p:extLst>
      <p:ext uri="{BB962C8B-B14F-4D97-AF65-F5344CB8AC3E}">
        <p14:creationId xmlns:p14="http://schemas.microsoft.com/office/powerpoint/2010/main" val="33423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8</a:t>
            </a:fld>
            <a:endParaRPr lang="en-US"/>
          </a:p>
        </p:txBody>
      </p:sp>
    </p:spTree>
    <p:extLst>
      <p:ext uri="{BB962C8B-B14F-4D97-AF65-F5344CB8AC3E}">
        <p14:creationId xmlns:p14="http://schemas.microsoft.com/office/powerpoint/2010/main" val="2834170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9DA39B-50AA-634B-8E2C-29BE284B4B70}" type="slidenum">
              <a:rPr lang="en-US" smtClean="0"/>
              <a:t>9</a:t>
            </a:fld>
            <a:endParaRPr lang="en-US"/>
          </a:p>
        </p:txBody>
      </p:sp>
    </p:spTree>
    <p:extLst>
      <p:ext uri="{BB962C8B-B14F-4D97-AF65-F5344CB8AC3E}">
        <p14:creationId xmlns:p14="http://schemas.microsoft.com/office/powerpoint/2010/main" val="72626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7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8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5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539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9" r:id="rId3"/>
  </p:sldLayoutIdLst>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1"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impact23.ucr.edu/online-payments"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impact23.ucr.edu/training-0" TargetMode="External"/><Relationship Id="rId3" Type="http://schemas.openxmlformats.org/officeDocument/2006/relationships/image" Target="../media/image1.emf"/><Relationship Id="rId7" Type="http://schemas.openxmlformats.org/officeDocument/2006/relationships/hyperlink" Target="https://impact23.ucr.edu/concur-basics"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impact23.ucr.edu/" TargetMode="External"/><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hyperlink" Target="https://impact23.ucr.edu/card-payment-matri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6.jpeg"/><Relationship Id="rId3" Type="http://schemas.openxmlformats.org/officeDocument/2006/relationships/image" Target="../media/image1.emf"/><Relationship Id="rId7" Type="http://schemas.openxmlformats.org/officeDocument/2006/relationships/diagramLayout" Target="../diagrams/layout1.xml"/><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notesSlide" Target="../notesSlides/notesSlide13.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diagramData" Target="../diagrams/data1.xml"/><Relationship Id="rId11" Type="http://schemas.openxmlformats.org/officeDocument/2006/relationships/image" Target="../media/image14.png"/><Relationship Id="rId5" Type="http://schemas.openxmlformats.org/officeDocument/2006/relationships/image" Target="../media/image4.svg"/><Relationship Id="rId1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emf"/><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advancementservices@ucr.edu" TargetMode="External"/><Relationship Id="rId11" Type="http://schemas.openxmlformats.org/officeDocument/2006/relationships/image" Target="../media/image24.png"/><Relationship Id="rId5" Type="http://schemas.openxmlformats.org/officeDocument/2006/relationships/image" Target="../media/image4.svg"/><Relationship Id="rId10" Type="http://schemas.openxmlformats.org/officeDocument/2006/relationships/image" Target="../media/image23.jpeg"/><Relationship Id="rId4" Type="http://schemas.openxmlformats.org/officeDocument/2006/relationships/image" Target="../media/image3.png"/><Relationship Id="rId9" Type="http://schemas.openxmlformats.org/officeDocument/2006/relationships/hyperlink" Target="https://vstfs.ucr.edu:8088/tfs/VCUATFS/Advancement%20Service%20Request/_workItems#path=Shared+Queries%2FAll+Open+Requests&amp;_a=que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emf"/><Relationship Id="rId7" Type="http://schemas.openxmlformats.org/officeDocument/2006/relationships/hyperlink" Target="mailto:Luke.chen002@ucr.edu"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hyperlink" Target="mailto:Lavonda.lowe@ucr.edu" TargetMode="External"/><Relationship Id="rId5" Type="http://schemas.openxmlformats.org/officeDocument/2006/relationships/image" Target="../media/image4.svg"/><Relationship Id="rId10" Type="http://schemas.openxmlformats.org/officeDocument/2006/relationships/hyperlink" Target="mailto:Ruben.fierro@ucr.edu" TargetMode="External"/><Relationship Id="rId4" Type="http://schemas.openxmlformats.org/officeDocument/2006/relationships/image" Target="../media/image3.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emf"/><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emf"/><Relationship Id="rId7"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notesSlide" Target="../notesSlides/notesSlide32.xml"/><Relationship Id="rId16" Type="http://schemas.openxmlformats.org/officeDocument/2006/relationships/image" Target="../media/image57.svg"/><Relationship Id="rId1" Type="http://schemas.openxmlformats.org/officeDocument/2006/relationships/slideLayout" Target="../slideLayouts/slideLayout10.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4.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4.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emf"/><Relationship Id="rId7"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4.sv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hyperlink" Target="mailto:Zenaida.Nunez@ucr.edu" TargetMode="External"/><Relationship Id="rId3" Type="http://schemas.openxmlformats.org/officeDocument/2006/relationships/image" Target="../media/image1.emf"/><Relationship Id="rId7" Type="http://schemas.openxmlformats.org/officeDocument/2006/relationships/hyperlink" Target="mailto:Michael.Leiba@ucr.edu"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mailto:Nicolas.Fiore@ucr.edu" TargetMode="External"/><Relationship Id="rId11" Type="http://schemas.openxmlformats.org/officeDocument/2006/relationships/image" Target="../media/image13.png"/><Relationship Id="rId5" Type="http://schemas.openxmlformats.org/officeDocument/2006/relationships/image" Target="../media/image4.sv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408A3-9D25-A44D-A267-54D79345764A}"/>
              </a:ext>
            </a:extLst>
          </p:cNvPr>
          <p:cNvPicPr>
            <a:picLocks noChangeAspect="1"/>
          </p:cNvPicPr>
          <p:nvPr/>
        </p:nvPicPr>
        <p:blipFill>
          <a:blip r:embed="rId3"/>
          <a:stretch>
            <a:fillRect/>
          </a:stretch>
        </p:blipFill>
        <p:spPr>
          <a:xfrm>
            <a:off x="10556413" y="6235641"/>
            <a:ext cx="1244600" cy="379385"/>
          </a:xfrm>
          <a:prstGeom prst="rect">
            <a:avLst/>
          </a:prstGeom>
        </p:spPr>
      </p:pic>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1" y="1979584"/>
            <a:ext cx="9938862" cy="1758495"/>
          </a:xfrm>
          <a:prstGeom prst="rect">
            <a:avLst/>
          </a:prstGeom>
          <a:noFill/>
        </p:spPr>
        <p:txBody>
          <a:bodyPr wrap="square" lIns="0" tIns="91440" rIns="0" bIns="0" rtlCol="0">
            <a:spAutoFit/>
          </a:bodyPr>
          <a:lstStyle/>
          <a:p>
            <a:pPr>
              <a:lnSpc>
                <a:spcPts val="6820"/>
              </a:lnSpc>
            </a:pPr>
            <a:r>
              <a:rPr lang="en-US" sz="4800" b="1" spc="-150">
                <a:solidFill>
                  <a:schemeClr val="bg1"/>
                </a:solidFill>
                <a:latin typeface="Arial" panose="020B0604020202020204" pitchFamily="34" charset="0"/>
                <a:ea typeface="Fira Sans Medium" panose="020B0503050000020004" pitchFamily="34" charset="0"/>
                <a:cs typeface="Arial" panose="020B0604020202020204" pitchFamily="34" charset="0"/>
              </a:rPr>
              <a:t>University Advancement</a:t>
            </a:r>
          </a:p>
          <a:p>
            <a:pPr>
              <a:lnSpc>
                <a:spcPts val="6820"/>
              </a:lnSpc>
            </a:pPr>
            <a:r>
              <a:rPr lang="en-US" sz="4800" b="1" spc="-150">
                <a:solidFill>
                  <a:schemeClr val="bg1"/>
                </a:solidFill>
                <a:latin typeface="Arial" panose="020B0604020202020204" pitchFamily="34" charset="0"/>
                <a:ea typeface="Fira Sans Medium" panose="020B0503050000020004" pitchFamily="34" charset="0"/>
                <a:cs typeface="Arial" panose="020B0604020202020204" pitchFamily="34" charset="0"/>
              </a:rPr>
              <a:t>		Administrative Services</a:t>
            </a:r>
          </a:p>
        </p:txBody>
      </p:sp>
      <p:sp>
        <p:nvSpPr>
          <p:cNvPr id="13" name="TextBox 12">
            <a:extLst>
              <a:ext uri="{FF2B5EF4-FFF2-40B4-BE49-F238E27FC236}">
                <a16:creationId xmlns:a16="http://schemas.microsoft.com/office/drawing/2014/main" id="{508FD533-CF81-2F46-A1CA-7D15D717BFB2}"/>
              </a:ext>
            </a:extLst>
          </p:cNvPr>
          <p:cNvSpPr txBox="1"/>
          <p:nvPr/>
        </p:nvSpPr>
        <p:spPr>
          <a:xfrm>
            <a:off x="1048849" y="3973422"/>
            <a:ext cx="4538133" cy="707886"/>
          </a:xfrm>
          <a:prstGeom prst="rect">
            <a:avLst/>
          </a:prstGeom>
          <a:noFill/>
        </p:spPr>
        <p:txBody>
          <a:bodyPr wrap="square" rtlCol="0">
            <a:spAutoFit/>
          </a:bodyPr>
          <a:lstStyle/>
          <a:p>
            <a:br>
              <a:rPr lang="en-US" sz="2000">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November 20, 2023</a:t>
            </a:r>
            <a:endParaRPr lang="en-US" sz="200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1903239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3" name="Graphic 12">
            <a:extLst>
              <a:ext uri="{FF2B5EF4-FFF2-40B4-BE49-F238E27FC236}">
                <a16:creationId xmlns:a16="http://schemas.microsoft.com/office/drawing/2014/main" id="{E4D3A0F1-7C58-7022-45D4-A567B7F91D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4" name="TextBox 13">
            <a:extLst>
              <a:ext uri="{FF2B5EF4-FFF2-40B4-BE49-F238E27FC236}">
                <a16:creationId xmlns:a16="http://schemas.microsoft.com/office/drawing/2014/main" id="{2B07243E-AE55-B973-09CF-793A5547482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Budget and Operations Impact23 Highlights</a:t>
            </a:r>
            <a:endParaRPr lang="en-US"/>
          </a:p>
        </p:txBody>
      </p:sp>
      <p:sp>
        <p:nvSpPr>
          <p:cNvPr id="11" name="TextBox 10">
            <a:extLst>
              <a:ext uri="{FF2B5EF4-FFF2-40B4-BE49-F238E27FC236}">
                <a16:creationId xmlns:a16="http://schemas.microsoft.com/office/drawing/2014/main" id="{B9DB69A1-8FB8-2AE7-E600-0C0DDDD9536B}"/>
              </a:ext>
            </a:extLst>
          </p:cNvPr>
          <p:cNvSpPr txBox="1"/>
          <p:nvPr/>
        </p:nvSpPr>
        <p:spPr>
          <a:xfrm>
            <a:off x="1229802" y="2240513"/>
            <a:ext cx="4399722" cy="430887"/>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Legacy System for Purchase Orders (PO) Retired</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err="1">
                <a:solidFill>
                  <a:srgbClr val="000000"/>
                </a:solidFill>
                <a:latin typeface="Arial"/>
                <a:cs typeface="Arial"/>
              </a:rPr>
              <a:t>eBuy</a:t>
            </a:r>
            <a:r>
              <a:rPr lang="en-US" sz="1400">
                <a:solidFill>
                  <a:srgbClr val="000000"/>
                </a:solidFill>
                <a:latin typeface="Arial"/>
                <a:cs typeface="Arial"/>
              </a:rPr>
              <a:t> is now Oracle Financial</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9E60C715-ED27-5B8D-37E5-575C1E0E210B}"/>
              </a:ext>
            </a:extLst>
          </p:cNvPr>
          <p:cNvSpPr txBox="1"/>
          <p:nvPr/>
        </p:nvSpPr>
        <p:spPr>
          <a:xfrm>
            <a:off x="662195" y="2240512"/>
            <a:ext cx="515012" cy="430887"/>
          </a:xfrm>
          <a:prstGeom prst="rect">
            <a:avLst/>
          </a:prstGeom>
          <a:noFill/>
        </p:spPr>
        <p:txBody>
          <a:bodyPr wrap="square" lIns="0" tIns="0" rIns="0" bIns="0" rtlCol="0" anchor="t">
            <a:spAutoFit/>
          </a:bodyPr>
          <a:lstStyle/>
          <a:p>
            <a:pPr algn="ctr"/>
            <a:r>
              <a:rPr lang="en-US" sz="2800" b="1">
                <a:solidFill>
                  <a:srgbClr val="FFB81D"/>
                </a:solidFill>
                <a:latin typeface="Arial"/>
                <a:cs typeface="Arial"/>
              </a:rPr>
              <a:t>1</a:t>
            </a:r>
            <a:endParaRPr lang="en-US" sz="2800">
              <a:cs typeface="Calibri" panose="020F0502020204030204"/>
            </a:endParaRPr>
          </a:p>
        </p:txBody>
      </p:sp>
      <p:sp>
        <p:nvSpPr>
          <p:cNvPr id="19" name="TextBox 18">
            <a:extLst>
              <a:ext uri="{FF2B5EF4-FFF2-40B4-BE49-F238E27FC236}">
                <a16:creationId xmlns:a16="http://schemas.microsoft.com/office/drawing/2014/main" id="{960795FF-403C-420E-C80C-2EBCB20EC3E3}"/>
              </a:ext>
            </a:extLst>
          </p:cNvPr>
          <p:cNvSpPr txBox="1"/>
          <p:nvPr/>
        </p:nvSpPr>
        <p:spPr>
          <a:xfrm>
            <a:off x="1229802" y="3085104"/>
            <a:ext cx="4399722" cy="430887"/>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Legacy System for Budget Establishment Retired</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UCRFS is now Oracle Budget</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21" name="TextBox 20">
            <a:extLst>
              <a:ext uri="{FF2B5EF4-FFF2-40B4-BE49-F238E27FC236}">
                <a16:creationId xmlns:a16="http://schemas.microsoft.com/office/drawing/2014/main" id="{158E2193-6553-DB9A-60DC-F971F5F2D3DB}"/>
              </a:ext>
            </a:extLst>
          </p:cNvPr>
          <p:cNvSpPr txBox="1"/>
          <p:nvPr/>
        </p:nvSpPr>
        <p:spPr>
          <a:xfrm>
            <a:off x="1229802" y="3867837"/>
            <a:ext cx="4399722" cy="646331"/>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Legacy Systems for Travel and Reimbursements Retired</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err="1">
                <a:latin typeface="Arial"/>
                <a:ea typeface="Fira Sans Book" panose="020B0503050000020004" pitchFamily="34" charset="0"/>
                <a:cs typeface="Arial"/>
              </a:rPr>
              <a:t>iTravel</a:t>
            </a:r>
            <a:r>
              <a:rPr lang="en-US" sz="1400">
                <a:latin typeface="Arial"/>
                <a:ea typeface="Fira Sans Book" panose="020B0503050000020004" pitchFamily="34" charset="0"/>
                <a:cs typeface="Arial"/>
              </a:rPr>
              <a:t> and ePay* are now Concur </a:t>
            </a:r>
          </a:p>
        </p:txBody>
      </p:sp>
      <p:sp>
        <p:nvSpPr>
          <p:cNvPr id="38" name="TextBox 37">
            <a:extLst>
              <a:ext uri="{FF2B5EF4-FFF2-40B4-BE49-F238E27FC236}">
                <a16:creationId xmlns:a16="http://schemas.microsoft.com/office/drawing/2014/main" id="{975BEEDE-5959-A4FA-EEF1-18D1E327B354}"/>
              </a:ext>
            </a:extLst>
          </p:cNvPr>
          <p:cNvSpPr txBox="1"/>
          <p:nvPr/>
        </p:nvSpPr>
        <p:spPr>
          <a:xfrm>
            <a:off x="667939" y="3085104"/>
            <a:ext cx="515012" cy="430887"/>
          </a:xfrm>
          <a:prstGeom prst="rect">
            <a:avLst/>
          </a:prstGeom>
          <a:noFill/>
        </p:spPr>
        <p:txBody>
          <a:bodyPr wrap="square" lIns="0" tIns="0" rIns="0" bIns="0" rtlCol="0" anchor="t">
            <a:spAutoFit/>
          </a:bodyPr>
          <a:lstStyle/>
          <a:p>
            <a:pPr algn="ctr"/>
            <a:r>
              <a:rPr lang="en-US" sz="2800" b="1">
                <a:solidFill>
                  <a:srgbClr val="FFB81D"/>
                </a:solidFill>
                <a:latin typeface="Arial"/>
                <a:cs typeface="Arial"/>
              </a:rPr>
              <a:t>2</a:t>
            </a:r>
            <a:endParaRPr lang="en-US" sz="2800">
              <a:cs typeface="Calibri" panose="020F0502020204030204"/>
            </a:endParaRPr>
          </a:p>
        </p:txBody>
      </p:sp>
      <p:sp>
        <p:nvSpPr>
          <p:cNvPr id="39" name="TextBox 38">
            <a:extLst>
              <a:ext uri="{FF2B5EF4-FFF2-40B4-BE49-F238E27FC236}">
                <a16:creationId xmlns:a16="http://schemas.microsoft.com/office/drawing/2014/main" id="{BD3889FA-1EC0-E9F8-DA7D-30E0F96CE115}"/>
              </a:ext>
            </a:extLst>
          </p:cNvPr>
          <p:cNvSpPr txBox="1"/>
          <p:nvPr/>
        </p:nvSpPr>
        <p:spPr>
          <a:xfrm>
            <a:off x="662195" y="3971158"/>
            <a:ext cx="515012" cy="430887"/>
          </a:xfrm>
          <a:prstGeom prst="rect">
            <a:avLst/>
          </a:prstGeom>
          <a:noFill/>
        </p:spPr>
        <p:txBody>
          <a:bodyPr wrap="square" lIns="0" tIns="0" rIns="0" bIns="0" rtlCol="0" anchor="t">
            <a:spAutoFit/>
          </a:bodyPr>
          <a:lstStyle/>
          <a:p>
            <a:pPr algn="ctr"/>
            <a:r>
              <a:rPr lang="en-US" sz="2800" b="1">
                <a:solidFill>
                  <a:srgbClr val="FFB81D"/>
                </a:solidFill>
                <a:latin typeface="Arial"/>
                <a:cs typeface="Arial"/>
              </a:rPr>
              <a:t>3</a:t>
            </a:r>
            <a:endParaRPr lang="en-US" sz="2800">
              <a:cs typeface="Calibri" panose="020F0502020204030204"/>
            </a:endParaRPr>
          </a:p>
        </p:txBody>
      </p:sp>
      <p:sp>
        <p:nvSpPr>
          <p:cNvPr id="42" name="TextBox 41">
            <a:extLst>
              <a:ext uri="{FF2B5EF4-FFF2-40B4-BE49-F238E27FC236}">
                <a16:creationId xmlns:a16="http://schemas.microsoft.com/office/drawing/2014/main" id="{71B737FB-FA83-74DC-10D5-C840A25588C8}"/>
              </a:ext>
            </a:extLst>
          </p:cNvPr>
          <p:cNvSpPr txBox="1"/>
          <p:nvPr/>
        </p:nvSpPr>
        <p:spPr>
          <a:xfrm>
            <a:off x="6197131" y="2099153"/>
            <a:ext cx="4399722" cy="646331"/>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Legacy Systems for Financial and Payroll Data Retired</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err="1">
                <a:latin typeface="Arial"/>
                <a:ea typeface="Fira Sans Book" panose="020B0503050000020004" pitchFamily="34" charset="0"/>
                <a:cs typeface="Arial"/>
              </a:rPr>
              <a:t>UCRFStotals</a:t>
            </a:r>
            <a:r>
              <a:rPr lang="en-US" sz="1400">
                <a:latin typeface="Arial"/>
                <a:ea typeface="Fira Sans Book" panose="020B0503050000020004" pitchFamily="34" charset="0"/>
                <a:cs typeface="Arial"/>
              </a:rPr>
              <a:t> and </a:t>
            </a:r>
            <a:r>
              <a:rPr lang="en-US" sz="1400" err="1">
                <a:latin typeface="Arial"/>
                <a:ea typeface="Fira Sans Book" panose="020B0503050000020004" pitchFamily="34" charset="0"/>
                <a:cs typeface="Arial"/>
              </a:rPr>
              <a:t>SuperDope</a:t>
            </a:r>
            <a:r>
              <a:rPr lang="en-US" sz="1400">
                <a:latin typeface="Arial"/>
                <a:ea typeface="Fira Sans Book" panose="020B0503050000020004" pitchFamily="34" charset="0"/>
                <a:cs typeface="Arial"/>
              </a:rPr>
              <a:t> are now Looker</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43" name="TextBox 42">
            <a:extLst>
              <a:ext uri="{FF2B5EF4-FFF2-40B4-BE49-F238E27FC236}">
                <a16:creationId xmlns:a16="http://schemas.microsoft.com/office/drawing/2014/main" id="{C2881FBC-FD1E-BAF2-47C9-2050160B8484}"/>
              </a:ext>
            </a:extLst>
          </p:cNvPr>
          <p:cNvSpPr txBox="1"/>
          <p:nvPr/>
        </p:nvSpPr>
        <p:spPr>
          <a:xfrm>
            <a:off x="5629524" y="2202474"/>
            <a:ext cx="515012" cy="430887"/>
          </a:xfrm>
          <a:prstGeom prst="rect">
            <a:avLst/>
          </a:prstGeom>
          <a:noFill/>
        </p:spPr>
        <p:txBody>
          <a:bodyPr wrap="square" lIns="0" tIns="0" rIns="0" bIns="0" rtlCol="0" anchor="t">
            <a:spAutoFit/>
          </a:bodyPr>
          <a:lstStyle/>
          <a:p>
            <a:pPr algn="ctr"/>
            <a:r>
              <a:rPr lang="en-US" sz="2800" b="1">
                <a:solidFill>
                  <a:srgbClr val="FFB81D"/>
                </a:solidFill>
                <a:latin typeface="Arial"/>
                <a:cs typeface="Arial"/>
              </a:rPr>
              <a:t>4</a:t>
            </a:r>
            <a:endParaRPr lang="en-US" sz="2800">
              <a:cs typeface="Calibri" panose="020F0502020204030204"/>
            </a:endParaRPr>
          </a:p>
        </p:txBody>
      </p:sp>
      <p:sp>
        <p:nvSpPr>
          <p:cNvPr id="44" name="TextBox 43">
            <a:extLst>
              <a:ext uri="{FF2B5EF4-FFF2-40B4-BE49-F238E27FC236}">
                <a16:creationId xmlns:a16="http://schemas.microsoft.com/office/drawing/2014/main" id="{E2FCD68F-91D4-767A-EBED-EA4E69474B97}"/>
              </a:ext>
            </a:extLst>
          </p:cNvPr>
          <p:cNvSpPr txBox="1"/>
          <p:nvPr/>
        </p:nvSpPr>
        <p:spPr>
          <a:xfrm>
            <a:off x="6197131" y="3080702"/>
            <a:ext cx="4399722" cy="430887"/>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Legacy System for Awards Retired</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PAMIS </a:t>
            </a:r>
            <a:r>
              <a:rPr lang="en-US" sz="1400" err="1">
                <a:latin typeface="Arial"/>
                <a:ea typeface="Fira Sans Book" panose="020B0503050000020004" pitchFamily="34" charset="0"/>
                <a:cs typeface="Arial"/>
              </a:rPr>
              <a:t>eCAF</a:t>
            </a:r>
            <a:r>
              <a:rPr lang="en-US" sz="1400">
                <a:latin typeface="Arial"/>
                <a:ea typeface="Fira Sans Book" panose="020B0503050000020004" pitchFamily="34" charset="0"/>
                <a:cs typeface="Arial"/>
              </a:rPr>
              <a:t> is now Kuali</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45" name="TextBox 44">
            <a:extLst>
              <a:ext uri="{FF2B5EF4-FFF2-40B4-BE49-F238E27FC236}">
                <a16:creationId xmlns:a16="http://schemas.microsoft.com/office/drawing/2014/main" id="{F6C98F28-0973-B298-EAD9-124FCCE64CD6}"/>
              </a:ext>
            </a:extLst>
          </p:cNvPr>
          <p:cNvSpPr txBox="1"/>
          <p:nvPr/>
        </p:nvSpPr>
        <p:spPr>
          <a:xfrm>
            <a:off x="6197131" y="3863435"/>
            <a:ext cx="4399722" cy="430887"/>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FAUs are now COAs</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Chart of Accounts</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46" name="TextBox 45">
            <a:extLst>
              <a:ext uri="{FF2B5EF4-FFF2-40B4-BE49-F238E27FC236}">
                <a16:creationId xmlns:a16="http://schemas.microsoft.com/office/drawing/2014/main" id="{2DCA0CF9-0B89-32B5-F5AB-7BE34F6B3C9E}"/>
              </a:ext>
            </a:extLst>
          </p:cNvPr>
          <p:cNvSpPr txBox="1"/>
          <p:nvPr/>
        </p:nvSpPr>
        <p:spPr>
          <a:xfrm>
            <a:off x="5635268" y="3080702"/>
            <a:ext cx="515012" cy="430887"/>
          </a:xfrm>
          <a:prstGeom prst="rect">
            <a:avLst/>
          </a:prstGeom>
          <a:noFill/>
        </p:spPr>
        <p:txBody>
          <a:bodyPr wrap="square" lIns="0" tIns="0" rIns="0" bIns="0" rtlCol="0" anchor="t">
            <a:spAutoFit/>
          </a:bodyPr>
          <a:lstStyle/>
          <a:p>
            <a:pPr algn="ctr"/>
            <a:r>
              <a:rPr lang="en-US" sz="2800" b="1">
                <a:solidFill>
                  <a:srgbClr val="FFB81D"/>
                </a:solidFill>
                <a:latin typeface="Arial"/>
                <a:cs typeface="Arial"/>
              </a:rPr>
              <a:t>5</a:t>
            </a:r>
            <a:endParaRPr lang="en-US" sz="2800">
              <a:cs typeface="Calibri" panose="020F0502020204030204"/>
            </a:endParaRPr>
          </a:p>
        </p:txBody>
      </p:sp>
      <p:sp>
        <p:nvSpPr>
          <p:cNvPr id="47" name="TextBox 46">
            <a:extLst>
              <a:ext uri="{FF2B5EF4-FFF2-40B4-BE49-F238E27FC236}">
                <a16:creationId xmlns:a16="http://schemas.microsoft.com/office/drawing/2014/main" id="{807063D8-1521-4AAA-A53A-1D23F7B1E59F}"/>
              </a:ext>
            </a:extLst>
          </p:cNvPr>
          <p:cNvSpPr txBox="1"/>
          <p:nvPr/>
        </p:nvSpPr>
        <p:spPr>
          <a:xfrm>
            <a:off x="5629524" y="3966756"/>
            <a:ext cx="515012" cy="430887"/>
          </a:xfrm>
          <a:prstGeom prst="rect">
            <a:avLst/>
          </a:prstGeom>
          <a:noFill/>
        </p:spPr>
        <p:txBody>
          <a:bodyPr wrap="square" lIns="0" tIns="0" rIns="0" bIns="0" rtlCol="0" anchor="t">
            <a:spAutoFit/>
          </a:bodyPr>
          <a:lstStyle/>
          <a:p>
            <a:pPr algn="ctr"/>
            <a:r>
              <a:rPr lang="en-US" sz="2800" b="1">
                <a:solidFill>
                  <a:srgbClr val="FFB81D"/>
                </a:solidFill>
                <a:latin typeface="Arial"/>
                <a:cs typeface="Arial"/>
              </a:rPr>
              <a:t>6</a:t>
            </a:r>
            <a:endParaRPr lang="en-US" sz="2800">
              <a:cs typeface="Calibri" panose="020F0502020204030204"/>
            </a:endParaRPr>
          </a:p>
        </p:txBody>
      </p:sp>
      <p:sp>
        <p:nvSpPr>
          <p:cNvPr id="2" name="TextBox 1">
            <a:extLst>
              <a:ext uri="{FF2B5EF4-FFF2-40B4-BE49-F238E27FC236}">
                <a16:creationId xmlns:a16="http://schemas.microsoft.com/office/drawing/2014/main" id="{2AFF199D-81C7-36E5-D199-04234F3CB7B5}"/>
              </a:ext>
            </a:extLst>
          </p:cNvPr>
          <p:cNvSpPr txBox="1"/>
          <p:nvPr/>
        </p:nvSpPr>
        <p:spPr>
          <a:xfrm>
            <a:off x="1177207" y="5975409"/>
            <a:ext cx="2793534" cy="523220"/>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*Some functions of </a:t>
            </a:r>
            <a:r>
              <a:rPr lang="en-US" sz="1400">
                <a:latin typeface="Arial" panose="020B0604020202020204" pitchFamily="34" charset="0"/>
                <a:cs typeface="Arial" panose="020B0604020202020204" pitchFamily="34" charset="0"/>
                <a:hlinkClick r:id="rId6"/>
              </a:rPr>
              <a:t>ePay</a:t>
            </a:r>
            <a:r>
              <a:rPr lang="en-US" sz="1400">
                <a:latin typeface="Arial" panose="020B0604020202020204" pitchFamily="34" charset="0"/>
                <a:cs typeface="Arial" panose="020B0604020202020204" pitchFamily="34" charset="0"/>
              </a:rPr>
              <a:t> remain active.</a:t>
            </a:r>
          </a:p>
        </p:txBody>
      </p:sp>
    </p:spTree>
    <p:extLst>
      <p:ext uri="{BB962C8B-B14F-4D97-AF65-F5344CB8AC3E}">
        <p14:creationId xmlns:p14="http://schemas.microsoft.com/office/powerpoint/2010/main" val="1580754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Budget and Operations Impact23 Resources </a:t>
            </a:r>
            <a:endParaRPr lang="en-US"/>
          </a:p>
        </p:txBody>
      </p:sp>
      <p:sp>
        <p:nvSpPr>
          <p:cNvPr id="16" name="TextBox 15">
            <a:extLst>
              <a:ext uri="{FF2B5EF4-FFF2-40B4-BE49-F238E27FC236}">
                <a16:creationId xmlns:a16="http://schemas.microsoft.com/office/drawing/2014/main" id="{8ABEED9E-6D42-6848-B093-DA24659404C5}"/>
              </a:ext>
            </a:extLst>
          </p:cNvPr>
          <p:cNvSpPr txBox="1"/>
          <p:nvPr/>
        </p:nvSpPr>
        <p:spPr>
          <a:xfrm>
            <a:off x="750073" y="1920895"/>
            <a:ext cx="10972800" cy="3016210"/>
          </a:xfrm>
          <a:prstGeom prst="rect">
            <a:avLst/>
          </a:prstGeom>
          <a:noFill/>
        </p:spPr>
        <p:txBody>
          <a:bodyPr wrap="square" lIns="0" tIns="0" rIns="0" bIns="0" rtlCol="0" anchor="t">
            <a:spAutoFit/>
          </a:bodyPr>
          <a:lstStyle/>
          <a:p>
            <a:r>
              <a:rPr lang="en-US" sz="2800">
                <a:latin typeface="Arial"/>
                <a:cs typeface="Arial"/>
                <a:hlinkClick r:id="rId6"/>
              </a:rPr>
              <a:t>News and Updates</a:t>
            </a:r>
            <a:endParaRPr lang="en-US" sz="2800">
              <a:latin typeface="Arial"/>
              <a:cs typeface="Arial"/>
            </a:endParaRPr>
          </a:p>
          <a:p>
            <a:endParaRPr lang="en-US" sz="2800">
              <a:latin typeface="Arial"/>
              <a:cs typeface="Arial"/>
            </a:endParaRPr>
          </a:p>
          <a:p>
            <a:r>
              <a:rPr lang="en-US" sz="2800">
                <a:latin typeface="Arial"/>
                <a:cs typeface="Arial"/>
                <a:hlinkClick r:id="rId7"/>
              </a:rPr>
              <a:t>Concur Basics</a:t>
            </a:r>
            <a:endParaRPr lang="en-US" sz="2800">
              <a:latin typeface="Arial"/>
              <a:cs typeface="Arial"/>
            </a:endParaRPr>
          </a:p>
          <a:p>
            <a:endParaRPr lang="en-US" sz="2800">
              <a:latin typeface="Arial"/>
              <a:cs typeface="Arial"/>
            </a:endParaRPr>
          </a:p>
          <a:p>
            <a:r>
              <a:rPr lang="en-US" sz="2800">
                <a:latin typeface="Arial"/>
                <a:cs typeface="Arial"/>
                <a:hlinkClick r:id="rId8"/>
              </a:rPr>
              <a:t>Training</a:t>
            </a:r>
            <a:endParaRPr lang="en-US" sz="2800">
              <a:latin typeface="Arial"/>
              <a:cs typeface="Arial"/>
            </a:endParaRPr>
          </a:p>
          <a:p>
            <a:endParaRPr lang="en-US" sz="2800">
              <a:latin typeface="Arial"/>
              <a:cs typeface="Arial"/>
            </a:endParaRPr>
          </a:p>
          <a:p>
            <a:r>
              <a:rPr lang="en-US" sz="2800">
                <a:latin typeface="Arial"/>
                <a:cs typeface="Arial"/>
                <a:hlinkClick r:id="rId9"/>
              </a:rPr>
              <a:t>Card Payment Matrix</a:t>
            </a:r>
            <a:endParaRPr lang="en-US" sz="2800">
              <a:latin typeface="Arial"/>
              <a:cs typeface="Arial"/>
            </a:endParaRPr>
          </a:p>
        </p:txBody>
      </p:sp>
    </p:spTree>
    <p:extLst>
      <p:ext uri="{BB962C8B-B14F-4D97-AF65-F5344CB8AC3E}">
        <p14:creationId xmlns:p14="http://schemas.microsoft.com/office/powerpoint/2010/main" val="1128640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4"/>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499621" y="1423447"/>
            <a:ext cx="10642861" cy="1836400"/>
          </a:xfrm>
          <a:prstGeom prst="rect">
            <a:avLst/>
          </a:prstGeom>
          <a:noFill/>
        </p:spPr>
        <p:txBody>
          <a:bodyPr wrap="square" lIns="0" tIns="91440" rIns="0" bIns="0" rtlCol="0">
            <a:spAutoFit/>
          </a:bodyPr>
          <a:lstStyle/>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Constituent Management &amp; Technology (CMT)</a:t>
            </a:r>
          </a:p>
        </p:txBody>
      </p:sp>
      <p:sp>
        <p:nvSpPr>
          <p:cNvPr id="15" name="TextBox 14">
            <a:extLst>
              <a:ext uri="{FF2B5EF4-FFF2-40B4-BE49-F238E27FC236}">
                <a16:creationId xmlns:a16="http://schemas.microsoft.com/office/drawing/2014/main" id="{7F77E2D3-7662-DB4D-8B96-A43834EBC2A4}"/>
              </a:ext>
            </a:extLst>
          </p:cNvPr>
          <p:cNvSpPr txBox="1"/>
          <p:nvPr/>
        </p:nvSpPr>
        <p:spPr>
          <a:xfrm>
            <a:off x="617551" y="3406218"/>
            <a:ext cx="4538133" cy="1015663"/>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Mai Vang</a:t>
            </a:r>
          </a:p>
          <a:p>
            <a:r>
              <a:rPr lang="en-US" sz="2000">
                <a:solidFill>
                  <a:schemeClr val="bg1"/>
                </a:solidFill>
                <a:latin typeface="Arial" panose="020B0604020202020204" pitchFamily="34" charset="0"/>
                <a:cs typeface="Arial" panose="020B0604020202020204" pitchFamily="34" charset="0"/>
              </a:rPr>
              <a:t>Director, CMT</a:t>
            </a:r>
            <a:br>
              <a:rPr lang="en-US" sz="2000">
                <a:solidFill>
                  <a:schemeClr val="bg1"/>
                </a:solidFill>
                <a:latin typeface="Arial" panose="020B0604020202020204" pitchFamily="34" charset="0"/>
                <a:cs typeface="Arial" panose="020B0604020202020204" pitchFamily="34" charset="0"/>
              </a:rPr>
            </a:br>
            <a:endParaRPr lang="en-US" sz="200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136447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9" name="Graphic 8">
            <a:extLst>
              <a:ext uri="{FF2B5EF4-FFF2-40B4-BE49-F238E27FC236}">
                <a16:creationId xmlns:a16="http://schemas.microsoft.com/office/drawing/2014/main" id="{3087DE8F-1D8C-9248-BE13-A84A58CCF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12" y="826172"/>
            <a:ext cx="280946" cy="128525"/>
          </a:xfrm>
          <a:prstGeom prst="rect">
            <a:avLst/>
          </a:prstGeom>
        </p:spPr>
      </p:pic>
      <p:sp>
        <p:nvSpPr>
          <p:cNvPr id="11" name="TextBox 10">
            <a:extLst>
              <a:ext uri="{FF2B5EF4-FFF2-40B4-BE49-F238E27FC236}">
                <a16:creationId xmlns:a16="http://schemas.microsoft.com/office/drawing/2014/main" id="{35D432CE-E878-0041-80DE-630DBEE4BBC3}"/>
              </a:ext>
            </a:extLst>
          </p:cNvPr>
          <p:cNvSpPr txBox="1"/>
          <p:nvPr/>
        </p:nvSpPr>
        <p:spPr>
          <a:xfrm>
            <a:off x="617212" y="1018308"/>
            <a:ext cx="5043777" cy="492443"/>
          </a:xfrm>
          <a:prstGeom prst="rect">
            <a:avLst/>
          </a:prstGeom>
          <a:noFill/>
        </p:spPr>
        <p:txBody>
          <a:bodyPr wrap="square" lIns="0" tIns="0" rIns="0" bIns="0" rtlCol="0" anchor="t">
            <a:spAutoFit/>
          </a:bodyPr>
          <a:lstStyle/>
          <a:p>
            <a:r>
              <a:rPr lang="en-US" sz="3200" b="1">
                <a:solidFill>
                  <a:srgbClr val="003DA5"/>
                </a:solidFill>
                <a:latin typeface="Arial"/>
                <a:cs typeface="Arial"/>
              </a:rPr>
              <a:t>Our Team</a:t>
            </a:r>
            <a:endParaRPr lang="en-US"/>
          </a:p>
        </p:txBody>
      </p:sp>
      <p:graphicFrame>
        <p:nvGraphicFramePr>
          <p:cNvPr id="2" name="Diagram 1">
            <a:extLst>
              <a:ext uri="{FF2B5EF4-FFF2-40B4-BE49-F238E27FC236}">
                <a16:creationId xmlns:a16="http://schemas.microsoft.com/office/drawing/2014/main" id="{294EBFF7-0398-405D-A8D9-CC31D2DCA742}"/>
              </a:ext>
            </a:extLst>
          </p:cNvPr>
          <p:cNvGraphicFramePr/>
          <p:nvPr>
            <p:extLst>
              <p:ext uri="{D42A27DB-BD31-4B8C-83A1-F6EECF244321}">
                <p14:modId xmlns:p14="http://schemas.microsoft.com/office/powerpoint/2010/main" val="3907516137"/>
              </p:ext>
            </p:extLst>
          </p:nvPr>
        </p:nvGraphicFramePr>
        <p:xfrm>
          <a:off x="215662" y="-772063"/>
          <a:ext cx="11760677" cy="77839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Picture 20" descr="A person wearing glasses and a purple shirt&#10;&#10;Description automatically generated">
            <a:extLst>
              <a:ext uri="{FF2B5EF4-FFF2-40B4-BE49-F238E27FC236}">
                <a16:creationId xmlns:a16="http://schemas.microsoft.com/office/drawing/2014/main" id="{0737DF9E-BA02-8028-D095-1D637AF62452}"/>
              </a:ext>
            </a:extLst>
          </p:cNvPr>
          <p:cNvPicPr>
            <a:picLocks noChangeAspect="1"/>
          </p:cNvPicPr>
          <p:nvPr/>
        </p:nvPicPr>
        <p:blipFill rotWithShape="1">
          <a:blip r:embed="rId11"/>
          <a:srcRect t="372" b="372"/>
          <a:stretch/>
        </p:blipFill>
        <p:spPr>
          <a:xfrm>
            <a:off x="5593528" y="1022570"/>
            <a:ext cx="1015080" cy="993615"/>
          </a:xfrm>
          <a:prstGeom prst="ellipse">
            <a:avLst/>
          </a:prstGeom>
          <a:ln w="12700">
            <a:solidFill>
              <a:schemeClr val="tx1"/>
            </a:solidFill>
          </a:ln>
        </p:spPr>
      </p:pic>
      <p:pic>
        <p:nvPicPr>
          <p:cNvPr id="23" name="Picture 22" descr="A person holding a sign&#10;&#10;Description automatically generated">
            <a:extLst>
              <a:ext uri="{FF2B5EF4-FFF2-40B4-BE49-F238E27FC236}">
                <a16:creationId xmlns:a16="http://schemas.microsoft.com/office/drawing/2014/main" id="{ACFE145F-C877-3D6F-779D-BA0FA308CB0D}"/>
              </a:ext>
            </a:extLst>
          </p:cNvPr>
          <p:cNvPicPr>
            <a:picLocks noChangeAspect="1"/>
          </p:cNvPicPr>
          <p:nvPr/>
        </p:nvPicPr>
        <p:blipFill>
          <a:blip r:embed="rId12"/>
          <a:srcRect l="350" r="350"/>
          <a:stretch/>
        </p:blipFill>
        <p:spPr>
          <a:xfrm>
            <a:off x="417420" y="4631957"/>
            <a:ext cx="1121638" cy="1133005"/>
          </a:xfrm>
          <a:prstGeom prst="ellipse">
            <a:avLst/>
          </a:prstGeom>
          <a:ln w="12700">
            <a:solidFill>
              <a:schemeClr val="tx1"/>
            </a:solidFill>
          </a:ln>
        </p:spPr>
      </p:pic>
      <p:pic>
        <p:nvPicPr>
          <p:cNvPr id="25" name="Picture 24" descr="A person smiling for the camera&#10;&#10;Description automatically generated">
            <a:extLst>
              <a:ext uri="{FF2B5EF4-FFF2-40B4-BE49-F238E27FC236}">
                <a16:creationId xmlns:a16="http://schemas.microsoft.com/office/drawing/2014/main" id="{C046F3A5-6049-5EA2-2405-E3CB1D732C6F}"/>
              </a:ext>
            </a:extLst>
          </p:cNvPr>
          <p:cNvPicPr>
            <a:picLocks noChangeAspect="1"/>
          </p:cNvPicPr>
          <p:nvPr/>
        </p:nvPicPr>
        <p:blipFill>
          <a:blip r:embed="rId13"/>
          <a:srcRect t="353" b="353"/>
          <a:stretch/>
        </p:blipFill>
        <p:spPr>
          <a:xfrm>
            <a:off x="2582711" y="4687713"/>
            <a:ext cx="1189720" cy="1177782"/>
          </a:xfrm>
          <a:prstGeom prst="ellipse">
            <a:avLst/>
          </a:prstGeom>
          <a:ln w="12700">
            <a:solidFill>
              <a:schemeClr val="tx1"/>
            </a:solidFill>
          </a:ln>
        </p:spPr>
      </p:pic>
      <p:pic>
        <p:nvPicPr>
          <p:cNvPr id="27" name="Picture 26" descr="A person smiling for the camera&#10;&#10;Description automatically generated">
            <a:extLst>
              <a:ext uri="{FF2B5EF4-FFF2-40B4-BE49-F238E27FC236}">
                <a16:creationId xmlns:a16="http://schemas.microsoft.com/office/drawing/2014/main" id="{D118F7D4-EA12-DD78-2EE5-AAF71B323BB9}"/>
              </a:ext>
            </a:extLst>
          </p:cNvPr>
          <p:cNvPicPr>
            <a:picLocks noChangeAspect="1"/>
          </p:cNvPicPr>
          <p:nvPr/>
        </p:nvPicPr>
        <p:blipFill rotWithShape="1">
          <a:blip r:embed="rId14"/>
          <a:srcRect l="167" r="167"/>
          <a:stretch/>
        </p:blipFill>
        <p:spPr>
          <a:xfrm>
            <a:off x="4547700" y="4703405"/>
            <a:ext cx="1135885" cy="1141365"/>
          </a:xfrm>
          <a:prstGeom prst="ellipse">
            <a:avLst/>
          </a:prstGeom>
          <a:ln w="12700">
            <a:solidFill>
              <a:schemeClr val="tx1"/>
            </a:solidFill>
          </a:ln>
        </p:spPr>
      </p:pic>
      <p:pic>
        <p:nvPicPr>
          <p:cNvPr id="29" name="Picture 28">
            <a:extLst>
              <a:ext uri="{FF2B5EF4-FFF2-40B4-BE49-F238E27FC236}">
                <a16:creationId xmlns:a16="http://schemas.microsoft.com/office/drawing/2014/main" id="{744CB2C8-0A3E-9CE1-3D16-AD7B09755D77}"/>
              </a:ext>
            </a:extLst>
          </p:cNvPr>
          <p:cNvPicPr>
            <a:picLocks noChangeAspect="1"/>
          </p:cNvPicPr>
          <p:nvPr/>
        </p:nvPicPr>
        <p:blipFill rotWithShape="1">
          <a:blip r:embed="rId15"/>
          <a:srcRect l="167" r="167"/>
          <a:stretch/>
        </p:blipFill>
        <p:spPr>
          <a:xfrm>
            <a:off x="6544123" y="4704165"/>
            <a:ext cx="1209351" cy="1214952"/>
          </a:xfrm>
          <a:prstGeom prst="ellipse">
            <a:avLst/>
          </a:prstGeom>
          <a:ln w="12700">
            <a:solidFill>
              <a:schemeClr val="tx1"/>
            </a:solidFill>
          </a:ln>
        </p:spPr>
      </p:pic>
      <p:pic>
        <p:nvPicPr>
          <p:cNvPr id="31" name="Picture 30" descr="A close-up of a person smiling&#10;&#10;Description automatically generated">
            <a:extLst>
              <a:ext uri="{FF2B5EF4-FFF2-40B4-BE49-F238E27FC236}">
                <a16:creationId xmlns:a16="http://schemas.microsoft.com/office/drawing/2014/main" id="{0DDF92E3-806E-2C66-9183-4CBC9BD6A1C1}"/>
              </a:ext>
            </a:extLst>
          </p:cNvPr>
          <p:cNvPicPr>
            <a:picLocks noChangeAspect="1"/>
          </p:cNvPicPr>
          <p:nvPr/>
        </p:nvPicPr>
        <p:blipFill rotWithShape="1">
          <a:blip r:embed="rId16"/>
          <a:srcRect l="167" r="167"/>
          <a:stretch/>
        </p:blipFill>
        <p:spPr>
          <a:xfrm>
            <a:off x="8612581" y="4667747"/>
            <a:ext cx="1200059" cy="1205660"/>
          </a:xfrm>
          <a:prstGeom prst="ellipse">
            <a:avLst/>
          </a:prstGeom>
          <a:ln w="12700">
            <a:solidFill>
              <a:schemeClr val="tx1"/>
            </a:solidFill>
          </a:ln>
        </p:spPr>
      </p:pic>
      <p:pic>
        <p:nvPicPr>
          <p:cNvPr id="33" name="Picture 32" descr="A person holding a camera&#10;&#10;Description automatically generated">
            <a:extLst>
              <a:ext uri="{FF2B5EF4-FFF2-40B4-BE49-F238E27FC236}">
                <a16:creationId xmlns:a16="http://schemas.microsoft.com/office/drawing/2014/main" id="{8F78C777-2091-BA4F-E9BC-08220551BD92}"/>
              </a:ext>
            </a:extLst>
          </p:cNvPr>
          <p:cNvPicPr>
            <a:picLocks noChangeAspect="1"/>
          </p:cNvPicPr>
          <p:nvPr/>
        </p:nvPicPr>
        <p:blipFill rotWithShape="1">
          <a:blip r:embed="rId17"/>
          <a:srcRect l="167" r="167"/>
          <a:stretch/>
        </p:blipFill>
        <p:spPr>
          <a:xfrm>
            <a:off x="10623813" y="4648409"/>
            <a:ext cx="1181474" cy="1214953"/>
          </a:xfrm>
          <a:prstGeom prst="ellipse">
            <a:avLst/>
          </a:prstGeom>
          <a:ln w="12700">
            <a:solidFill>
              <a:schemeClr val="tx1"/>
            </a:solidFill>
          </a:ln>
        </p:spPr>
      </p:pic>
    </p:spTree>
    <p:extLst>
      <p:ext uri="{BB962C8B-B14F-4D97-AF65-F5344CB8AC3E}">
        <p14:creationId xmlns:p14="http://schemas.microsoft.com/office/powerpoint/2010/main" val="329115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9" name="Graphic 8">
            <a:extLst>
              <a:ext uri="{FF2B5EF4-FFF2-40B4-BE49-F238E27FC236}">
                <a16:creationId xmlns:a16="http://schemas.microsoft.com/office/drawing/2014/main" id="{3087DE8F-1D8C-9248-BE13-A84A58CCF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12" y="826172"/>
            <a:ext cx="280946" cy="128525"/>
          </a:xfrm>
          <a:prstGeom prst="rect">
            <a:avLst/>
          </a:prstGeom>
        </p:spPr>
      </p:pic>
      <p:sp>
        <p:nvSpPr>
          <p:cNvPr id="11" name="TextBox 10">
            <a:extLst>
              <a:ext uri="{FF2B5EF4-FFF2-40B4-BE49-F238E27FC236}">
                <a16:creationId xmlns:a16="http://schemas.microsoft.com/office/drawing/2014/main" id="{35D432CE-E878-0041-80DE-630DBEE4BBC3}"/>
              </a:ext>
            </a:extLst>
          </p:cNvPr>
          <p:cNvSpPr txBox="1"/>
          <p:nvPr/>
        </p:nvSpPr>
        <p:spPr>
          <a:xfrm>
            <a:off x="617212" y="1018308"/>
            <a:ext cx="5043777" cy="492443"/>
          </a:xfrm>
          <a:prstGeom prst="rect">
            <a:avLst/>
          </a:prstGeom>
          <a:noFill/>
        </p:spPr>
        <p:txBody>
          <a:bodyPr wrap="square" lIns="0" tIns="0" rIns="0" bIns="0" rtlCol="0" anchor="t">
            <a:spAutoFit/>
          </a:bodyPr>
          <a:lstStyle/>
          <a:p>
            <a:r>
              <a:rPr lang="en-US" sz="3200" b="1">
                <a:solidFill>
                  <a:srgbClr val="003DA5"/>
                </a:solidFill>
                <a:latin typeface="Arial"/>
                <a:cs typeface="Arial"/>
              </a:rPr>
              <a:t>Purpose</a:t>
            </a:r>
          </a:p>
        </p:txBody>
      </p:sp>
      <p:sp>
        <p:nvSpPr>
          <p:cNvPr id="14" name="TextBox 13">
            <a:extLst>
              <a:ext uri="{FF2B5EF4-FFF2-40B4-BE49-F238E27FC236}">
                <a16:creationId xmlns:a16="http://schemas.microsoft.com/office/drawing/2014/main" id="{DD6427B5-AFA9-CC4B-81D6-477A69C600C2}"/>
              </a:ext>
            </a:extLst>
          </p:cNvPr>
          <p:cNvSpPr txBox="1"/>
          <p:nvPr/>
        </p:nvSpPr>
        <p:spPr>
          <a:xfrm>
            <a:off x="617212" y="2674378"/>
            <a:ext cx="10568277" cy="1107996"/>
          </a:xfrm>
          <a:prstGeom prst="rect">
            <a:avLst/>
          </a:prstGeom>
          <a:noFill/>
        </p:spPr>
        <p:txBody>
          <a:bodyPr wrap="square" lIns="0" tIns="0" rIns="0" bIns="0" rtlCol="0" anchor="t">
            <a:spAutoFit/>
          </a:bodyPr>
          <a:lstStyle/>
          <a:p>
            <a:r>
              <a:rPr lang="en-US">
                <a:solidFill>
                  <a:srgbClr val="000000"/>
                </a:solidFill>
                <a:latin typeface="Arial"/>
                <a:ea typeface="+mn-lt"/>
                <a:cs typeface="Arial"/>
              </a:rPr>
              <a:t>The Office of Constituent Management &amp; Technologies (CMT) is responsible for all aspects of University Advancement’s technological systems including the Advancement database, The Raiser’s Edge®; programming, reporting and data analysis; systems maintenance and upgrades, training, help desk, and other computer and cell phone support services.</a:t>
            </a:r>
            <a:endParaRPr lang="en-US">
              <a:cs typeface="Calibri" panose="020F0502020204030204"/>
            </a:endParaRPr>
          </a:p>
        </p:txBody>
      </p:sp>
    </p:spTree>
    <p:extLst>
      <p:ext uri="{BB962C8B-B14F-4D97-AF65-F5344CB8AC3E}">
        <p14:creationId xmlns:p14="http://schemas.microsoft.com/office/powerpoint/2010/main" val="3599777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nchor="t">
            <a:spAutoFit/>
          </a:bodyPr>
          <a:lstStyle/>
          <a:p>
            <a:r>
              <a:rPr lang="en-US" sz="3200" b="1">
                <a:solidFill>
                  <a:srgbClr val="003DA5"/>
                </a:solidFill>
                <a:latin typeface="Arial"/>
                <a:cs typeface="Arial"/>
              </a:rPr>
              <a:t>Systems and Technologies CMT Administers </a:t>
            </a:r>
          </a:p>
        </p:txBody>
      </p:sp>
      <p:sp>
        <p:nvSpPr>
          <p:cNvPr id="18" name="TextBox 17">
            <a:extLst>
              <a:ext uri="{FF2B5EF4-FFF2-40B4-BE49-F238E27FC236}">
                <a16:creationId xmlns:a16="http://schemas.microsoft.com/office/drawing/2014/main" id="{9A0E1CF6-59F4-4846-8349-824D61A8DD3C}"/>
              </a:ext>
            </a:extLst>
          </p:cNvPr>
          <p:cNvSpPr txBox="1"/>
          <p:nvPr/>
        </p:nvSpPr>
        <p:spPr>
          <a:xfrm>
            <a:off x="1229802" y="2587151"/>
            <a:ext cx="4399722" cy="646331"/>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Blackbaud - Raiser's Edge/Financial Edge</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solidFill>
                  <a:srgbClr val="000000"/>
                </a:solidFill>
                <a:latin typeface="Arial"/>
                <a:cs typeface="Arial"/>
              </a:rPr>
              <a:t>University Advancement's database </a:t>
            </a:r>
            <a:endParaRPr lang="en-US" sz="1400">
              <a:latin typeface="Arial"/>
              <a:cs typeface="Arial"/>
            </a:endParaRPr>
          </a:p>
          <a:p>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09600" y="2525724"/>
            <a:ext cx="611773" cy="566093"/>
          </a:xfrm>
          <a:prstGeom prst="rect">
            <a:avLst/>
          </a:prstGeom>
          <a:noFill/>
        </p:spPr>
        <p:txBody>
          <a:bodyPr wrap="square" lIns="0" tIns="0" rIns="0" bIns="0" rtlCol="0" anchor="t">
            <a:spAutoFit/>
          </a:bodyPr>
          <a:lstStyle/>
          <a:p>
            <a:r>
              <a:rPr lang="en-US" sz="3600" b="1">
                <a:solidFill>
                  <a:srgbClr val="FFB81D"/>
                </a:solidFill>
                <a:latin typeface="Arial"/>
                <a:cs typeface="Arial"/>
              </a:rPr>
              <a:t>01</a:t>
            </a:r>
            <a:endParaRPr lang="en-US" sz="3600">
              <a:cs typeface="Calibri" panose="020F0502020204030204"/>
            </a:endParaRPr>
          </a:p>
        </p:txBody>
      </p:sp>
      <p:sp>
        <p:nvSpPr>
          <p:cNvPr id="9" name="TextBox 8">
            <a:extLst>
              <a:ext uri="{FF2B5EF4-FFF2-40B4-BE49-F238E27FC236}">
                <a16:creationId xmlns:a16="http://schemas.microsoft.com/office/drawing/2014/main" id="{AC4E8562-2BEF-5D40-9BA6-DB828447AD63}"/>
              </a:ext>
            </a:extLst>
          </p:cNvPr>
          <p:cNvSpPr txBox="1"/>
          <p:nvPr/>
        </p:nvSpPr>
        <p:spPr>
          <a:xfrm>
            <a:off x="1229802" y="3852592"/>
            <a:ext cx="4399722" cy="430887"/>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Team Foundation Server (TFS)</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CMT's ticketing and project management tool</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13" name="TextBox 12">
            <a:extLst>
              <a:ext uri="{FF2B5EF4-FFF2-40B4-BE49-F238E27FC236}">
                <a16:creationId xmlns:a16="http://schemas.microsoft.com/office/drawing/2014/main" id="{581BABCE-6E04-F944-82DC-7DC797906CDF}"/>
              </a:ext>
            </a:extLst>
          </p:cNvPr>
          <p:cNvSpPr txBox="1"/>
          <p:nvPr/>
        </p:nvSpPr>
        <p:spPr>
          <a:xfrm>
            <a:off x="609600" y="3753065"/>
            <a:ext cx="686462" cy="553998"/>
          </a:xfrm>
          <a:prstGeom prst="rect">
            <a:avLst/>
          </a:prstGeom>
          <a:noFill/>
        </p:spPr>
        <p:txBody>
          <a:bodyPr wrap="square" lIns="0" tIns="0" rIns="0" bIns="0" rtlCol="0">
            <a:spAutoFit/>
          </a:bodyPr>
          <a:lstStyle/>
          <a:p>
            <a:r>
              <a:rPr lang="en-US" sz="3600" b="1">
                <a:solidFill>
                  <a:srgbClr val="FFB81D"/>
                </a:solidFill>
                <a:latin typeface="Arial" panose="020B0604020202020204" pitchFamily="34" charset="0"/>
                <a:ea typeface="Fira Sans" panose="020B0503050000020004" pitchFamily="34" charset="0"/>
                <a:cs typeface="Arial" panose="020B0604020202020204" pitchFamily="34" charset="0"/>
              </a:rPr>
              <a:t>02</a:t>
            </a:r>
            <a:endPar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6E4E23-E261-DF4F-9E58-250E20EC6B54}"/>
              </a:ext>
            </a:extLst>
          </p:cNvPr>
          <p:cNvSpPr txBox="1"/>
          <p:nvPr/>
        </p:nvSpPr>
        <p:spPr>
          <a:xfrm>
            <a:off x="1229802" y="5029385"/>
            <a:ext cx="4399722" cy="1292662"/>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Karma</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Custom self-service forms tool that allows for event form registration, reminder emails, RSVP/Invite only registration, collection of registration fees, tax receipts, product sales, membership sales, workflows/approval process, and requests for database edits/bio updates. </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17" name="TextBox 16">
            <a:extLst>
              <a:ext uri="{FF2B5EF4-FFF2-40B4-BE49-F238E27FC236}">
                <a16:creationId xmlns:a16="http://schemas.microsoft.com/office/drawing/2014/main" id="{1E2F57B6-405E-D64E-832D-16344A2355E2}"/>
              </a:ext>
            </a:extLst>
          </p:cNvPr>
          <p:cNvSpPr txBox="1"/>
          <p:nvPr/>
        </p:nvSpPr>
        <p:spPr>
          <a:xfrm>
            <a:off x="609600" y="4929858"/>
            <a:ext cx="686462" cy="553998"/>
          </a:xfrm>
          <a:prstGeom prst="rect">
            <a:avLst/>
          </a:prstGeom>
          <a:noFill/>
        </p:spPr>
        <p:txBody>
          <a:bodyPr wrap="square" lIns="0" tIns="0" rIns="0" bIns="0" rtlCol="0">
            <a:spAutoFit/>
          </a:bodyPr>
          <a:lstStyle/>
          <a:p>
            <a:r>
              <a:rPr lang="en-US" sz="3600" b="1">
                <a:solidFill>
                  <a:srgbClr val="FFB81D"/>
                </a:solidFill>
                <a:latin typeface="Arial" panose="020B0604020202020204" pitchFamily="34" charset="0"/>
                <a:ea typeface="Fira Sans" panose="020B0503050000020004" pitchFamily="34" charset="0"/>
                <a:cs typeface="Arial" panose="020B0604020202020204" pitchFamily="34" charset="0"/>
              </a:rPr>
              <a:t>03</a:t>
            </a:r>
            <a:endPar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sp>
        <p:nvSpPr>
          <p:cNvPr id="19" name="TextBox 18">
            <a:extLst>
              <a:ext uri="{FF2B5EF4-FFF2-40B4-BE49-F238E27FC236}">
                <a16:creationId xmlns:a16="http://schemas.microsoft.com/office/drawing/2014/main" id="{D96073E8-7ED2-1041-B5A3-8B8A9759B821}"/>
              </a:ext>
            </a:extLst>
          </p:cNvPr>
          <p:cNvSpPr txBox="1"/>
          <p:nvPr/>
        </p:nvSpPr>
        <p:spPr>
          <a:xfrm>
            <a:off x="6869928" y="2625251"/>
            <a:ext cx="4399722" cy="861774"/>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Kamino</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Internal application built by CMT software engineers to support data exchange, manage various jobs, and help UA scale. </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8FA94869-1C4E-B64A-8309-DE8D24013B9C}"/>
              </a:ext>
            </a:extLst>
          </p:cNvPr>
          <p:cNvSpPr txBox="1"/>
          <p:nvPr/>
        </p:nvSpPr>
        <p:spPr>
          <a:xfrm>
            <a:off x="6249726" y="2525724"/>
            <a:ext cx="686462" cy="553998"/>
          </a:xfrm>
          <a:prstGeom prst="rect">
            <a:avLst/>
          </a:prstGeom>
          <a:noFill/>
        </p:spPr>
        <p:txBody>
          <a:bodyPr wrap="square" lIns="0" tIns="0" rIns="0" bIns="0" rtlCol="0">
            <a:spAutoFit/>
          </a:bodyPr>
          <a:lstStyle/>
          <a:p>
            <a:r>
              <a:rPr lang="en-US" sz="3600" b="1">
                <a:solidFill>
                  <a:srgbClr val="FFB81D"/>
                </a:solidFill>
                <a:latin typeface="Arial" panose="020B0604020202020204" pitchFamily="34" charset="0"/>
                <a:ea typeface="Fira Sans" panose="020B0503050000020004" pitchFamily="34" charset="0"/>
                <a:cs typeface="Arial" panose="020B0604020202020204" pitchFamily="34" charset="0"/>
              </a:rPr>
              <a:t>04</a:t>
            </a:r>
            <a:endPar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sp>
        <p:nvSpPr>
          <p:cNvPr id="21" name="TextBox 20">
            <a:extLst>
              <a:ext uri="{FF2B5EF4-FFF2-40B4-BE49-F238E27FC236}">
                <a16:creationId xmlns:a16="http://schemas.microsoft.com/office/drawing/2014/main" id="{E7487DE0-9EB5-1148-AB0D-B897A118381D}"/>
              </a:ext>
            </a:extLst>
          </p:cNvPr>
          <p:cNvSpPr txBox="1"/>
          <p:nvPr/>
        </p:nvSpPr>
        <p:spPr>
          <a:xfrm>
            <a:off x="6869928" y="3852592"/>
            <a:ext cx="4399722" cy="646331"/>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MailChimp</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cs typeface="Arial"/>
              </a:rPr>
              <a:t>Mass email tool used to segment and send out email campaigns to various constituents throughout UA.</a:t>
            </a:r>
          </a:p>
        </p:txBody>
      </p:sp>
      <p:sp>
        <p:nvSpPr>
          <p:cNvPr id="22" name="TextBox 21">
            <a:extLst>
              <a:ext uri="{FF2B5EF4-FFF2-40B4-BE49-F238E27FC236}">
                <a16:creationId xmlns:a16="http://schemas.microsoft.com/office/drawing/2014/main" id="{B6EE81AB-45BD-0F4B-A0B9-D0BF04FBEE34}"/>
              </a:ext>
            </a:extLst>
          </p:cNvPr>
          <p:cNvSpPr txBox="1"/>
          <p:nvPr/>
        </p:nvSpPr>
        <p:spPr>
          <a:xfrm>
            <a:off x="6249726" y="3753065"/>
            <a:ext cx="686462" cy="553998"/>
          </a:xfrm>
          <a:prstGeom prst="rect">
            <a:avLst/>
          </a:prstGeom>
          <a:noFill/>
        </p:spPr>
        <p:txBody>
          <a:bodyPr wrap="square" lIns="0" tIns="0" rIns="0" bIns="0" rtlCol="0">
            <a:spAutoFit/>
          </a:bodyPr>
          <a:lstStyle/>
          <a:p>
            <a:r>
              <a:rPr lang="en-US" sz="3600" b="1">
                <a:solidFill>
                  <a:srgbClr val="FFB81D"/>
                </a:solidFill>
                <a:latin typeface="Arial" panose="020B0604020202020204" pitchFamily="34" charset="0"/>
                <a:ea typeface="Fira Sans" panose="020B0503050000020004" pitchFamily="34" charset="0"/>
                <a:cs typeface="Arial" panose="020B0604020202020204" pitchFamily="34" charset="0"/>
              </a:rPr>
              <a:t>05</a:t>
            </a:r>
            <a:endPar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sp>
        <p:nvSpPr>
          <p:cNvPr id="23" name="TextBox 22">
            <a:extLst>
              <a:ext uri="{FF2B5EF4-FFF2-40B4-BE49-F238E27FC236}">
                <a16:creationId xmlns:a16="http://schemas.microsoft.com/office/drawing/2014/main" id="{018C9D2C-BA7B-B941-97FD-AC82A54F3827}"/>
              </a:ext>
            </a:extLst>
          </p:cNvPr>
          <p:cNvSpPr txBox="1"/>
          <p:nvPr/>
        </p:nvSpPr>
        <p:spPr>
          <a:xfrm>
            <a:off x="6869928" y="5029385"/>
            <a:ext cx="4399722" cy="646331"/>
          </a:xfrm>
          <a:prstGeom prst="rect">
            <a:avLst/>
          </a:prstGeom>
          <a:noFill/>
        </p:spPr>
        <p:txBody>
          <a:bodyPr wrap="square" lIns="0" tIns="0" rIns="0" bIns="0" rtlCol="0" anchor="t">
            <a:spAutoFit/>
          </a:bodyPr>
          <a:lstStyle/>
          <a:p>
            <a:r>
              <a:rPr lang="en-US" sz="1400" b="1">
                <a:solidFill>
                  <a:srgbClr val="003DA5"/>
                </a:solidFill>
                <a:latin typeface="Arial"/>
                <a:ea typeface="Fira Sans" panose="020B0503050000020004" pitchFamily="34" charset="0"/>
                <a:cs typeface="Arial"/>
              </a:rPr>
              <a:t>Technology Support/Help Desk</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Technology support, maintenance, and upgrade management for UA devices and equipment.</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24" name="TextBox 23">
            <a:extLst>
              <a:ext uri="{FF2B5EF4-FFF2-40B4-BE49-F238E27FC236}">
                <a16:creationId xmlns:a16="http://schemas.microsoft.com/office/drawing/2014/main" id="{3D815DBA-5018-3B4C-B9CE-FCC50C3BCEAC}"/>
              </a:ext>
            </a:extLst>
          </p:cNvPr>
          <p:cNvSpPr txBox="1"/>
          <p:nvPr/>
        </p:nvSpPr>
        <p:spPr>
          <a:xfrm>
            <a:off x="6249726" y="4929858"/>
            <a:ext cx="686462" cy="553998"/>
          </a:xfrm>
          <a:prstGeom prst="rect">
            <a:avLst/>
          </a:prstGeom>
          <a:noFill/>
        </p:spPr>
        <p:txBody>
          <a:bodyPr wrap="square" lIns="0" tIns="0" rIns="0" bIns="0" rtlCol="0">
            <a:spAutoFit/>
          </a:bodyPr>
          <a:lstStyle/>
          <a:p>
            <a:r>
              <a:rPr lang="en-US" sz="3600" b="1">
                <a:solidFill>
                  <a:srgbClr val="FFB81D"/>
                </a:solidFill>
                <a:latin typeface="Arial" panose="020B0604020202020204" pitchFamily="34" charset="0"/>
                <a:ea typeface="Fira Sans" panose="020B0503050000020004" pitchFamily="34" charset="0"/>
                <a:cs typeface="Arial" panose="020B0604020202020204" pitchFamily="34" charset="0"/>
              </a:rPr>
              <a:t>06</a:t>
            </a:r>
            <a:endPar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2611241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5527"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599" y="882591"/>
            <a:ext cx="10991353" cy="492443"/>
          </a:xfrm>
          <a:prstGeom prst="rect">
            <a:avLst/>
          </a:prstGeom>
          <a:noFill/>
        </p:spPr>
        <p:txBody>
          <a:bodyPr wrap="square" lIns="0" tIns="0" rIns="0" bIns="0" rtlCol="0" anchor="t">
            <a:spAutoFit/>
          </a:bodyPr>
          <a:lstStyle/>
          <a:p>
            <a:pPr algn="ctr"/>
            <a:r>
              <a:rPr lang="en-US" sz="3200" b="1">
                <a:solidFill>
                  <a:srgbClr val="003DA5"/>
                </a:solidFill>
                <a:latin typeface="Arial"/>
                <a:cs typeface="Arial"/>
              </a:rPr>
              <a:t>Ways to Contact Us</a:t>
            </a:r>
            <a:endParaRPr lang="en-US"/>
          </a:p>
        </p:txBody>
      </p:sp>
      <p:sp>
        <p:nvSpPr>
          <p:cNvPr id="18" name="TextBox 17">
            <a:extLst>
              <a:ext uri="{FF2B5EF4-FFF2-40B4-BE49-F238E27FC236}">
                <a16:creationId xmlns:a16="http://schemas.microsoft.com/office/drawing/2014/main" id="{9A0E1CF6-59F4-4846-8349-824D61A8DD3C}"/>
              </a:ext>
            </a:extLst>
          </p:cNvPr>
          <p:cNvSpPr txBox="1"/>
          <p:nvPr/>
        </p:nvSpPr>
        <p:spPr>
          <a:xfrm>
            <a:off x="1818941" y="4092446"/>
            <a:ext cx="2604300" cy="646331"/>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Email</a:t>
            </a:r>
            <a:endParaRPr lang="en-US"/>
          </a:p>
          <a:p>
            <a:pPr algn="ctr"/>
            <a:endParaRPr lang="en-US" sz="1400" b="1">
              <a:solidFill>
                <a:srgbClr val="003DA5"/>
              </a:solidFill>
              <a:latin typeface="Arial"/>
              <a:ea typeface="Verdana"/>
              <a:cs typeface="Arial"/>
            </a:endParaRPr>
          </a:p>
          <a:p>
            <a:pPr algn="ctr"/>
            <a:r>
              <a:rPr lang="en-US" sz="1400">
                <a:solidFill>
                  <a:srgbClr val="000000"/>
                </a:solidFill>
                <a:latin typeface="Arial"/>
                <a:ea typeface="Verdana"/>
                <a:cs typeface="Arial"/>
                <a:hlinkClick r:id="rId6"/>
              </a:rPr>
              <a:t>advancementservices@ucr.edu</a:t>
            </a:r>
            <a:endParaRPr lang="en-US"/>
          </a:p>
        </p:txBody>
      </p:sp>
      <p:pic>
        <p:nvPicPr>
          <p:cNvPr id="7" name="Graphic 6" descr="Email with solid fill">
            <a:extLst>
              <a:ext uri="{FF2B5EF4-FFF2-40B4-BE49-F238E27FC236}">
                <a16:creationId xmlns:a16="http://schemas.microsoft.com/office/drawing/2014/main" id="{605535EE-CEA8-CE4B-A09D-8581DA1FA0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1764" y="2559519"/>
            <a:ext cx="1218627" cy="1228152"/>
          </a:xfrm>
          <a:prstGeom prst="rect">
            <a:avLst/>
          </a:prstGeom>
        </p:spPr>
      </p:pic>
      <p:cxnSp>
        <p:nvCxnSpPr>
          <p:cNvPr id="27" name="Straight Connector 26">
            <a:extLst>
              <a:ext uri="{FF2B5EF4-FFF2-40B4-BE49-F238E27FC236}">
                <a16:creationId xmlns:a16="http://schemas.microsoft.com/office/drawing/2014/main" id="{35D6AFE9-E985-A94F-9648-27503C6406A9}"/>
              </a:ext>
            </a:extLst>
          </p:cNvPr>
          <p:cNvCxnSpPr>
            <a:cxnSpLocks/>
          </p:cNvCxnSpPr>
          <p:nvPr/>
        </p:nvCxnSpPr>
        <p:spPr>
          <a:xfrm>
            <a:off x="1942766"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9F2A60-A1D8-9B40-BDED-D7D7840BDCE3}"/>
              </a:ext>
            </a:extLst>
          </p:cNvPr>
          <p:cNvSpPr txBox="1"/>
          <p:nvPr/>
        </p:nvSpPr>
        <p:spPr>
          <a:xfrm>
            <a:off x="4960287" y="4092446"/>
            <a:ext cx="2289975" cy="861774"/>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TFS</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endParaRPr lang="en-US" sz="1400" b="1">
              <a:solidFill>
                <a:srgbClr val="003DA5"/>
              </a:solidFill>
              <a:latin typeface="Arial"/>
              <a:ea typeface="Fira Sans Book" panose="020B0503050000020004" pitchFamily="34" charset="0"/>
              <a:cs typeface="Arial"/>
            </a:endParaRPr>
          </a:p>
          <a:p>
            <a:pPr algn="ctr"/>
            <a:r>
              <a:rPr lang="en-US" sz="1400">
                <a:latin typeface="Arial"/>
                <a:ea typeface="Fira Sans Book" panose="020B0503050000020004" pitchFamily="34" charset="0"/>
                <a:cs typeface="Arial"/>
              </a:rPr>
              <a:t>Submit a </a:t>
            </a:r>
            <a:r>
              <a:rPr lang="en-US" sz="1400">
                <a:latin typeface="Arial"/>
                <a:ea typeface="Fira Sans Book" panose="020B0503050000020004" pitchFamily="34" charset="0"/>
                <a:cs typeface="Arial"/>
                <a:hlinkClick r:id="rId9"/>
              </a:rPr>
              <a:t>ticket</a:t>
            </a:r>
            <a:r>
              <a:rPr lang="en-US" sz="1400">
                <a:latin typeface="Arial"/>
                <a:ea typeface="Fira Sans Book" panose="020B0503050000020004" pitchFamily="34" charset="0"/>
                <a:cs typeface="Arial"/>
              </a:rPr>
              <a:t> to get support from our team.</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2F0B3A5F-1074-8648-8577-1DDCCE476308}"/>
              </a:ext>
            </a:extLst>
          </p:cNvPr>
          <p:cNvCxnSpPr>
            <a:cxnSpLocks/>
          </p:cNvCxnSpPr>
          <p:nvPr/>
        </p:nvCxnSpPr>
        <p:spPr>
          <a:xfrm>
            <a:off x="4960287"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FE19DF-BABE-BF4A-9ABA-C03516CF41AF}"/>
              </a:ext>
            </a:extLst>
          </p:cNvPr>
          <p:cNvSpPr txBox="1"/>
          <p:nvPr/>
        </p:nvSpPr>
        <p:spPr>
          <a:xfrm>
            <a:off x="7973831" y="4092446"/>
            <a:ext cx="2289975" cy="861774"/>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Slack</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endParaRPr lang="en-US" sz="1400" b="1">
              <a:solidFill>
                <a:srgbClr val="003DA5"/>
              </a:solidFill>
              <a:latin typeface="Arial"/>
              <a:ea typeface="Fira Sans Book" panose="020B0503050000020004" pitchFamily="34" charset="0"/>
              <a:cs typeface="Arial"/>
            </a:endParaRPr>
          </a:p>
          <a:p>
            <a:pPr algn="ctr"/>
            <a:r>
              <a:rPr lang="en-US" sz="1400">
                <a:latin typeface="Arial"/>
                <a:ea typeface="Fira Sans Book" panose="020B0503050000020004" pitchFamily="34" charset="0"/>
                <a:cs typeface="Arial"/>
              </a:rPr>
              <a:t>Send us a quick message on Slack.</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C566B052-01BF-6F46-9B64-BE01F24D681B}"/>
              </a:ext>
            </a:extLst>
          </p:cNvPr>
          <p:cNvCxnSpPr>
            <a:cxnSpLocks/>
          </p:cNvCxnSpPr>
          <p:nvPr/>
        </p:nvCxnSpPr>
        <p:spPr>
          <a:xfrm>
            <a:off x="7973831"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2" name="Picture 1" descr="TFS TF400917 - Upgrading TFS to move to Azure Devops - Azure Greg">
            <a:extLst>
              <a:ext uri="{FF2B5EF4-FFF2-40B4-BE49-F238E27FC236}">
                <a16:creationId xmlns:a16="http://schemas.microsoft.com/office/drawing/2014/main" id="{C1C7DC89-6946-86BE-CC3A-046A477E92E9}"/>
              </a:ext>
            </a:extLst>
          </p:cNvPr>
          <p:cNvPicPr>
            <a:picLocks noChangeAspect="1"/>
          </p:cNvPicPr>
          <p:nvPr/>
        </p:nvPicPr>
        <p:blipFill>
          <a:blip r:embed="rId10"/>
          <a:stretch>
            <a:fillRect/>
          </a:stretch>
        </p:blipFill>
        <p:spPr>
          <a:xfrm>
            <a:off x="5219700" y="2719388"/>
            <a:ext cx="1752600" cy="1104900"/>
          </a:xfrm>
          <a:prstGeom prst="rect">
            <a:avLst/>
          </a:prstGeom>
        </p:spPr>
      </p:pic>
      <p:pic>
        <p:nvPicPr>
          <p:cNvPr id="3" name="Picture 2" descr="Logo | Slack brand center">
            <a:extLst>
              <a:ext uri="{FF2B5EF4-FFF2-40B4-BE49-F238E27FC236}">
                <a16:creationId xmlns:a16="http://schemas.microsoft.com/office/drawing/2014/main" id="{C649FEBB-B894-A338-05E6-D765E0E7405F}"/>
              </a:ext>
            </a:extLst>
          </p:cNvPr>
          <p:cNvPicPr>
            <a:picLocks noChangeAspect="1"/>
          </p:cNvPicPr>
          <p:nvPr/>
        </p:nvPicPr>
        <p:blipFill>
          <a:blip r:embed="rId11"/>
          <a:stretch>
            <a:fillRect/>
          </a:stretch>
        </p:blipFill>
        <p:spPr>
          <a:xfrm>
            <a:off x="7715250" y="2557041"/>
            <a:ext cx="2743200" cy="1362919"/>
          </a:xfrm>
          <a:prstGeom prst="rect">
            <a:avLst/>
          </a:prstGeom>
        </p:spPr>
      </p:pic>
    </p:spTree>
    <p:extLst>
      <p:ext uri="{BB962C8B-B14F-4D97-AF65-F5344CB8AC3E}">
        <p14:creationId xmlns:p14="http://schemas.microsoft.com/office/powerpoint/2010/main" val="984032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4"/>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537329" y="1423447"/>
            <a:ext cx="10642861" cy="964367"/>
          </a:xfrm>
          <a:prstGeom prst="rect">
            <a:avLst/>
          </a:prstGeom>
          <a:noFill/>
        </p:spPr>
        <p:txBody>
          <a:bodyPr wrap="square" lIns="0" tIns="91440" rIns="0" bIns="0" rtlCol="0">
            <a:spAutoFit/>
          </a:bodyPr>
          <a:lstStyle/>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Foundation Accounting</a:t>
            </a:r>
          </a:p>
        </p:txBody>
      </p:sp>
      <p:sp>
        <p:nvSpPr>
          <p:cNvPr id="15" name="TextBox 14">
            <a:extLst>
              <a:ext uri="{FF2B5EF4-FFF2-40B4-BE49-F238E27FC236}">
                <a16:creationId xmlns:a16="http://schemas.microsoft.com/office/drawing/2014/main" id="{7F77E2D3-7662-DB4D-8B96-A43834EBC2A4}"/>
              </a:ext>
            </a:extLst>
          </p:cNvPr>
          <p:cNvSpPr txBox="1"/>
          <p:nvPr/>
        </p:nvSpPr>
        <p:spPr>
          <a:xfrm>
            <a:off x="617551" y="3406218"/>
            <a:ext cx="5151653" cy="1015663"/>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Luke Chen</a:t>
            </a:r>
          </a:p>
          <a:p>
            <a:r>
              <a:rPr lang="en-US" sz="2000">
                <a:solidFill>
                  <a:schemeClr val="bg1"/>
                </a:solidFill>
                <a:latin typeface="Arial" panose="020B0604020202020204" pitchFamily="34" charset="0"/>
                <a:cs typeface="Arial" panose="020B0604020202020204" pitchFamily="34" charset="0"/>
              </a:rPr>
              <a:t>Executive Director, Gift Accounting, Reporting &amp; Investment </a:t>
            </a:r>
            <a:r>
              <a:rPr lang="en-US" sz="2000" err="1">
                <a:solidFill>
                  <a:schemeClr val="bg1"/>
                </a:solidFill>
                <a:latin typeface="Arial" panose="020B0604020202020204" pitchFamily="34" charset="0"/>
                <a:cs typeface="Arial" panose="020B0604020202020204" pitchFamily="34" charset="0"/>
              </a:rPr>
              <a:t>Mgmt</a:t>
            </a:r>
            <a:endParaRPr lang="en-US" sz="200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3141835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Welcome to the Foundation Accounting Department</a:t>
            </a:r>
            <a:endParaRPr lang="en-US"/>
          </a:p>
        </p:txBody>
      </p:sp>
      <p:pic>
        <p:nvPicPr>
          <p:cNvPr id="2" name="Picture 1">
            <a:extLst>
              <a:ext uri="{FF2B5EF4-FFF2-40B4-BE49-F238E27FC236}">
                <a16:creationId xmlns:a16="http://schemas.microsoft.com/office/drawing/2014/main" id="{EE0CD270-A746-6B17-7574-F7CD9698A404}"/>
              </a:ext>
            </a:extLst>
          </p:cNvPr>
          <p:cNvPicPr>
            <a:picLocks noChangeAspect="1"/>
          </p:cNvPicPr>
          <p:nvPr/>
        </p:nvPicPr>
        <p:blipFill rotWithShape="1">
          <a:blip r:embed="rId6"/>
          <a:srcRect t="372" b="372"/>
          <a:stretch/>
        </p:blipFill>
        <p:spPr>
          <a:xfrm>
            <a:off x="1183706" y="2237728"/>
            <a:ext cx="1637689" cy="1625517"/>
          </a:xfrm>
          <a:prstGeom prst="rect">
            <a:avLst/>
          </a:prstGeom>
          <a:ln>
            <a:noFill/>
          </a:ln>
          <a:effectLst>
            <a:softEdge rad="112500"/>
          </a:effectLst>
        </p:spPr>
      </p:pic>
      <p:sp>
        <p:nvSpPr>
          <p:cNvPr id="3" name="TextBox 2">
            <a:extLst>
              <a:ext uri="{FF2B5EF4-FFF2-40B4-BE49-F238E27FC236}">
                <a16:creationId xmlns:a16="http://schemas.microsoft.com/office/drawing/2014/main" id="{2E5A17DD-A8AC-AF17-6C6D-46DBFBE59CDB}"/>
              </a:ext>
            </a:extLst>
          </p:cNvPr>
          <p:cNvSpPr txBox="1"/>
          <p:nvPr/>
        </p:nvSpPr>
        <p:spPr>
          <a:xfrm>
            <a:off x="857562" y="4018054"/>
            <a:ext cx="2289975" cy="646331"/>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Luke Chen</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b="1">
                <a:latin typeface="Arial"/>
                <a:cs typeface="Arial"/>
              </a:rPr>
              <a:t>Executive Director</a:t>
            </a:r>
            <a:endParaRPr lang="en-US" sz="1400">
              <a:cs typeface="Calibri" panose="020F0502020204030204"/>
            </a:endParaRPr>
          </a:p>
          <a:p>
            <a:pPr algn="ctr"/>
            <a:r>
              <a:rPr lang="en-US" sz="1400">
                <a:latin typeface="Arial"/>
                <a:cs typeface="Arial"/>
                <a:hlinkClick r:id="rId7"/>
              </a:rPr>
              <a:t>Luke.chen002@ucr.edu</a:t>
            </a:r>
            <a:r>
              <a:rPr lang="en-US" sz="1400">
                <a:latin typeface="Arial"/>
                <a:cs typeface="Arial"/>
              </a:rPr>
              <a:t> </a:t>
            </a:r>
          </a:p>
        </p:txBody>
      </p:sp>
      <p:pic>
        <p:nvPicPr>
          <p:cNvPr id="4" name="Picture 3">
            <a:extLst>
              <a:ext uri="{FF2B5EF4-FFF2-40B4-BE49-F238E27FC236}">
                <a16:creationId xmlns:a16="http://schemas.microsoft.com/office/drawing/2014/main" id="{14791D47-7174-6D88-9949-302C18BE29CE}"/>
              </a:ext>
            </a:extLst>
          </p:cNvPr>
          <p:cNvPicPr>
            <a:picLocks noChangeAspect="1"/>
          </p:cNvPicPr>
          <p:nvPr/>
        </p:nvPicPr>
        <p:blipFill rotWithShape="1">
          <a:blip r:embed="rId8"/>
          <a:srcRect t="372" b="372"/>
          <a:stretch/>
        </p:blipFill>
        <p:spPr>
          <a:xfrm>
            <a:off x="4974853" y="2237727"/>
            <a:ext cx="1637689" cy="1625517"/>
          </a:xfrm>
          <a:prstGeom prst="rect">
            <a:avLst/>
          </a:prstGeom>
          <a:ln>
            <a:noFill/>
          </a:ln>
          <a:effectLst>
            <a:softEdge rad="112500"/>
          </a:effectLst>
        </p:spPr>
      </p:pic>
      <p:pic>
        <p:nvPicPr>
          <p:cNvPr id="5" name="Picture 4">
            <a:extLst>
              <a:ext uri="{FF2B5EF4-FFF2-40B4-BE49-F238E27FC236}">
                <a16:creationId xmlns:a16="http://schemas.microsoft.com/office/drawing/2014/main" id="{284C12A8-FA90-ECB2-3049-7FBE83C064AA}"/>
              </a:ext>
            </a:extLst>
          </p:cNvPr>
          <p:cNvPicPr>
            <a:picLocks noChangeAspect="1"/>
          </p:cNvPicPr>
          <p:nvPr/>
        </p:nvPicPr>
        <p:blipFill rotWithShape="1">
          <a:blip r:embed="rId9"/>
          <a:srcRect t="372" b="372"/>
          <a:stretch/>
        </p:blipFill>
        <p:spPr>
          <a:xfrm>
            <a:off x="8918724" y="2237727"/>
            <a:ext cx="1637689" cy="1625517"/>
          </a:xfrm>
          <a:prstGeom prst="rect">
            <a:avLst/>
          </a:prstGeom>
          <a:ln>
            <a:noFill/>
          </a:ln>
          <a:effectLst>
            <a:softEdge rad="112500"/>
          </a:effectLst>
        </p:spPr>
      </p:pic>
      <p:sp>
        <p:nvSpPr>
          <p:cNvPr id="6" name="TextBox 5">
            <a:extLst>
              <a:ext uri="{FF2B5EF4-FFF2-40B4-BE49-F238E27FC236}">
                <a16:creationId xmlns:a16="http://schemas.microsoft.com/office/drawing/2014/main" id="{EEDCD64F-221B-8C8C-46AA-A61E1D558734}"/>
              </a:ext>
            </a:extLst>
          </p:cNvPr>
          <p:cNvSpPr txBox="1"/>
          <p:nvPr/>
        </p:nvSpPr>
        <p:spPr>
          <a:xfrm>
            <a:off x="4648709" y="4018053"/>
            <a:ext cx="2289975" cy="646331"/>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Ruben Fierro</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b="1">
                <a:latin typeface="Arial"/>
                <a:cs typeface="Arial"/>
              </a:rPr>
              <a:t>Senior Accountant</a:t>
            </a:r>
            <a:endParaRPr lang="en-US" sz="1400">
              <a:cs typeface="Calibri" panose="020F0502020204030204"/>
            </a:endParaRPr>
          </a:p>
          <a:p>
            <a:pPr algn="ctr"/>
            <a:r>
              <a:rPr lang="en-US" sz="1400">
                <a:latin typeface="Arial"/>
                <a:cs typeface="Arial"/>
                <a:hlinkClick r:id="rId10"/>
              </a:rPr>
              <a:t>Ruben.fierro@ucr.edu</a:t>
            </a:r>
            <a:r>
              <a:rPr lang="en-US" sz="1400">
                <a:latin typeface="Arial"/>
                <a:cs typeface="Arial"/>
              </a:rPr>
              <a:t> </a:t>
            </a:r>
            <a:endParaRPr lang="en-US" sz="1400">
              <a:cs typeface="Calibri" panose="020F0502020204030204"/>
            </a:endParaRPr>
          </a:p>
        </p:txBody>
      </p:sp>
      <p:sp>
        <p:nvSpPr>
          <p:cNvPr id="7" name="TextBox 6">
            <a:extLst>
              <a:ext uri="{FF2B5EF4-FFF2-40B4-BE49-F238E27FC236}">
                <a16:creationId xmlns:a16="http://schemas.microsoft.com/office/drawing/2014/main" id="{058C9457-0796-62D0-9091-46FC4CB47C08}"/>
              </a:ext>
            </a:extLst>
          </p:cNvPr>
          <p:cNvSpPr txBox="1"/>
          <p:nvPr/>
        </p:nvSpPr>
        <p:spPr>
          <a:xfrm>
            <a:off x="8592580" y="4095372"/>
            <a:ext cx="2289975" cy="646331"/>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Lavonda Lowe</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b="1">
                <a:latin typeface="Arial"/>
                <a:cs typeface="Arial"/>
              </a:rPr>
              <a:t>Accountant</a:t>
            </a:r>
            <a:endParaRPr lang="en-US" sz="1400">
              <a:cs typeface="Calibri" panose="020F0502020204030204"/>
            </a:endParaRPr>
          </a:p>
          <a:p>
            <a:pPr algn="ctr"/>
            <a:r>
              <a:rPr lang="en-US" sz="1400">
                <a:latin typeface="Arial"/>
                <a:cs typeface="Arial"/>
                <a:hlinkClick r:id="rId11"/>
              </a:rPr>
              <a:t>Lavonda.lowe@ucr.edu</a:t>
            </a:r>
            <a:r>
              <a:rPr lang="en-US" sz="1400">
                <a:latin typeface="Arial"/>
                <a:cs typeface="Arial"/>
              </a:rPr>
              <a:t> </a:t>
            </a:r>
            <a:endParaRPr lang="en-US" sz="1400">
              <a:cs typeface="Calibri" panose="020F0502020204030204"/>
            </a:endParaRPr>
          </a:p>
        </p:txBody>
      </p:sp>
    </p:spTree>
    <p:extLst>
      <p:ext uri="{BB962C8B-B14F-4D97-AF65-F5344CB8AC3E}">
        <p14:creationId xmlns:p14="http://schemas.microsoft.com/office/powerpoint/2010/main" val="428345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5527"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10972800" cy="492443"/>
          </a:xfrm>
          <a:prstGeom prst="rect">
            <a:avLst/>
          </a:prstGeom>
          <a:noFill/>
        </p:spPr>
        <p:txBody>
          <a:bodyPr wrap="square" lIns="0" tIns="0" rIns="0" bIns="0" rtlCol="0" anchor="t">
            <a:spAutoFit/>
          </a:bodyPr>
          <a:lstStyle/>
          <a:p>
            <a:pPr algn="ctr"/>
            <a:r>
              <a:rPr lang="en-US" sz="3200" b="1">
                <a:solidFill>
                  <a:srgbClr val="003DA5"/>
                </a:solidFill>
                <a:latin typeface="Arial"/>
                <a:cs typeface="Arial"/>
              </a:rPr>
              <a:t>Facts about UCRF Accounting</a:t>
            </a:r>
          </a:p>
        </p:txBody>
      </p:sp>
      <p:sp>
        <p:nvSpPr>
          <p:cNvPr id="18" name="TextBox 17">
            <a:extLst>
              <a:ext uri="{FF2B5EF4-FFF2-40B4-BE49-F238E27FC236}">
                <a16:creationId xmlns:a16="http://schemas.microsoft.com/office/drawing/2014/main" id="{9A0E1CF6-59F4-4846-8349-824D61A8DD3C}"/>
              </a:ext>
            </a:extLst>
          </p:cNvPr>
          <p:cNvSpPr txBox="1"/>
          <p:nvPr/>
        </p:nvSpPr>
        <p:spPr>
          <a:xfrm>
            <a:off x="630803" y="3539219"/>
            <a:ext cx="2238955" cy="430887"/>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Journal lines processed in Financial Edge</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09599" y="2621136"/>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137,000</a:t>
            </a:r>
            <a:endParaRPr lang="en-US"/>
          </a:p>
        </p:txBody>
      </p:sp>
      <p:cxnSp>
        <p:nvCxnSpPr>
          <p:cNvPr id="4" name="Straight Connector 3">
            <a:extLst>
              <a:ext uri="{FF2B5EF4-FFF2-40B4-BE49-F238E27FC236}">
                <a16:creationId xmlns:a16="http://schemas.microsoft.com/office/drawing/2014/main" id="{0D0EEA3B-0C8B-4442-994B-BA6A87EF33B3}"/>
              </a:ext>
            </a:extLst>
          </p:cNvPr>
          <p:cNvCxnSpPr/>
          <p:nvPr/>
        </p:nvCxnSpPr>
        <p:spPr>
          <a:xfrm>
            <a:off x="630803"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4FD9BBB-969C-6F4C-A80C-4D54429A3A5A}"/>
              </a:ext>
            </a:extLst>
          </p:cNvPr>
          <p:cNvSpPr txBox="1"/>
          <p:nvPr/>
        </p:nvSpPr>
        <p:spPr>
          <a:xfrm>
            <a:off x="3533029" y="3539219"/>
            <a:ext cx="2238955" cy="215444"/>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Reconciliations</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0" name="TextBox 29">
            <a:extLst>
              <a:ext uri="{FF2B5EF4-FFF2-40B4-BE49-F238E27FC236}">
                <a16:creationId xmlns:a16="http://schemas.microsoft.com/office/drawing/2014/main" id="{ED01437C-7862-1143-8777-F2A4C68466C8}"/>
              </a:ext>
            </a:extLst>
          </p:cNvPr>
          <p:cNvSpPr txBox="1"/>
          <p:nvPr/>
        </p:nvSpPr>
        <p:spPr>
          <a:xfrm>
            <a:off x="3511825" y="2621136"/>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322</a:t>
            </a:r>
            <a:endParaRPr lang="en-US"/>
          </a:p>
        </p:txBody>
      </p:sp>
      <p:cxnSp>
        <p:nvCxnSpPr>
          <p:cNvPr id="31" name="Straight Connector 30">
            <a:extLst>
              <a:ext uri="{FF2B5EF4-FFF2-40B4-BE49-F238E27FC236}">
                <a16:creationId xmlns:a16="http://schemas.microsoft.com/office/drawing/2014/main" id="{18DB09CA-7519-6442-9565-0F924D0796E7}"/>
              </a:ext>
            </a:extLst>
          </p:cNvPr>
          <p:cNvCxnSpPr/>
          <p:nvPr/>
        </p:nvCxnSpPr>
        <p:spPr>
          <a:xfrm>
            <a:off x="3533029"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90D4DBD-4607-1846-9E4F-8E4C2DBB3DFD}"/>
              </a:ext>
            </a:extLst>
          </p:cNvPr>
          <p:cNvSpPr txBox="1"/>
          <p:nvPr/>
        </p:nvSpPr>
        <p:spPr>
          <a:xfrm>
            <a:off x="6443207" y="3539219"/>
            <a:ext cx="2238955" cy="646331"/>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New endowment funds and endowment intent funds created</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3" name="TextBox 32">
            <a:extLst>
              <a:ext uri="{FF2B5EF4-FFF2-40B4-BE49-F238E27FC236}">
                <a16:creationId xmlns:a16="http://schemas.microsoft.com/office/drawing/2014/main" id="{A1EE20F6-5FCF-AC43-ABF0-755E4C4DB3F8}"/>
              </a:ext>
            </a:extLst>
          </p:cNvPr>
          <p:cNvSpPr txBox="1"/>
          <p:nvPr/>
        </p:nvSpPr>
        <p:spPr>
          <a:xfrm>
            <a:off x="6422003" y="2621136"/>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33</a:t>
            </a:r>
            <a:endParaRPr lang="en-US"/>
          </a:p>
        </p:txBody>
      </p:sp>
      <p:cxnSp>
        <p:nvCxnSpPr>
          <p:cNvPr id="34" name="Straight Connector 33">
            <a:extLst>
              <a:ext uri="{FF2B5EF4-FFF2-40B4-BE49-F238E27FC236}">
                <a16:creationId xmlns:a16="http://schemas.microsoft.com/office/drawing/2014/main" id="{9669F489-F091-9848-8CE5-50607F1C6405}"/>
              </a:ext>
            </a:extLst>
          </p:cNvPr>
          <p:cNvCxnSpPr/>
          <p:nvPr/>
        </p:nvCxnSpPr>
        <p:spPr>
          <a:xfrm>
            <a:off x="6443207"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6CCEA1E-FCD4-2C46-8FA2-31DBE18A690E}"/>
              </a:ext>
            </a:extLst>
          </p:cNvPr>
          <p:cNvSpPr txBox="1"/>
          <p:nvPr/>
        </p:nvSpPr>
        <p:spPr>
          <a:xfrm>
            <a:off x="9337482" y="3539219"/>
            <a:ext cx="2238955" cy="215444"/>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Current funds created</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6" name="TextBox 35">
            <a:extLst>
              <a:ext uri="{FF2B5EF4-FFF2-40B4-BE49-F238E27FC236}">
                <a16:creationId xmlns:a16="http://schemas.microsoft.com/office/drawing/2014/main" id="{A1A428B0-CA19-F54D-A2BF-AE9C20FD0B25}"/>
              </a:ext>
            </a:extLst>
          </p:cNvPr>
          <p:cNvSpPr txBox="1"/>
          <p:nvPr/>
        </p:nvSpPr>
        <p:spPr>
          <a:xfrm>
            <a:off x="9316278" y="2621136"/>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ea typeface="Fira Sans Book" panose="020B0503050000020004" pitchFamily="34" charset="0"/>
                <a:cs typeface="Arial"/>
              </a:rPr>
              <a:t>22</a:t>
            </a:r>
            <a:endParaRPr lang="en-US" sz="4400" b="1">
              <a:solidFill>
                <a:srgbClr val="003DA5"/>
              </a:solidFill>
              <a:latin typeface="Arial" panose="020B0604020202020204" pitchFamily="34" charset="0"/>
              <a:ea typeface="Fira Sans Book" panose="020B05030500000200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F37B77A6-A7E1-574F-8CE2-D596E054E9E6}"/>
              </a:ext>
            </a:extLst>
          </p:cNvPr>
          <p:cNvCxnSpPr/>
          <p:nvPr/>
        </p:nvCxnSpPr>
        <p:spPr>
          <a:xfrm>
            <a:off x="9337482"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2BE2789-AF6B-6340-9174-11D32B137C9B}"/>
              </a:ext>
            </a:extLst>
          </p:cNvPr>
          <p:cNvSpPr txBox="1"/>
          <p:nvPr/>
        </p:nvSpPr>
        <p:spPr>
          <a:xfrm>
            <a:off x="1518699" y="1527293"/>
            <a:ext cx="9144000" cy="307777"/>
          </a:xfrm>
          <a:prstGeom prst="rect">
            <a:avLst/>
          </a:prstGeom>
          <a:noFill/>
        </p:spPr>
        <p:txBody>
          <a:bodyPr wrap="square" lIns="0" tIns="0" rIns="0" bIns="0" rtlCol="0" anchor="t">
            <a:spAutoFit/>
          </a:bodyPr>
          <a:lstStyle/>
          <a:p>
            <a:pPr algn="ctr"/>
            <a:r>
              <a:rPr lang="en-US" sz="2000" b="1">
                <a:solidFill>
                  <a:srgbClr val="003DA5"/>
                </a:solidFill>
                <a:latin typeface="Arial"/>
                <a:cs typeface="Arial"/>
              </a:rPr>
              <a:t>FYE 2023</a:t>
            </a:r>
            <a:endParaRPr lang="en-US" sz="2000" b="1">
              <a:solidFill>
                <a:srgbClr val="003DA5"/>
              </a:solidFill>
              <a:cs typeface="Calibri"/>
            </a:endParaRPr>
          </a:p>
        </p:txBody>
      </p:sp>
      <p:sp>
        <p:nvSpPr>
          <p:cNvPr id="2" name="TextBox 1">
            <a:extLst>
              <a:ext uri="{FF2B5EF4-FFF2-40B4-BE49-F238E27FC236}">
                <a16:creationId xmlns:a16="http://schemas.microsoft.com/office/drawing/2014/main" id="{AA884A56-E846-C1F3-A8AB-D20753D4E8B9}"/>
              </a:ext>
            </a:extLst>
          </p:cNvPr>
          <p:cNvSpPr txBox="1"/>
          <p:nvPr/>
        </p:nvSpPr>
        <p:spPr>
          <a:xfrm>
            <a:off x="3671751" y="4728395"/>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$249.9M</a:t>
            </a:r>
            <a:endParaRPr lang="en-US"/>
          </a:p>
        </p:txBody>
      </p:sp>
      <p:cxnSp>
        <p:nvCxnSpPr>
          <p:cNvPr id="3" name="Straight Connector 2">
            <a:extLst>
              <a:ext uri="{FF2B5EF4-FFF2-40B4-BE49-F238E27FC236}">
                <a16:creationId xmlns:a16="http://schemas.microsoft.com/office/drawing/2014/main" id="{610351C6-E94A-8CF3-17D4-85C2C846CA37}"/>
              </a:ext>
            </a:extLst>
          </p:cNvPr>
          <p:cNvCxnSpPr>
            <a:cxnSpLocks/>
          </p:cNvCxnSpPr>
          <p:nvPr/>
        </p:nvCxnSpPr>
        <p:spPr>
          <a:xfrm>
            <a:off x="3608289" y="5530670"/>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27FFEBB-5162-445A-9AEC-C42612F6F8A6}"/>
              </a:ext>
            </a:extLst>
          </p:cNvPr>
          <p:cNvSpPr txBox="1"/>
          <p:nvPr/>
        </p:nvSpPr>
        <p:spPr>
          <a:xfrm>
            <a:off x="3645918" y="5731145"/>
            <a:ext cx="2238955" cy="430887"/>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Total endowment value FYE 2023</a:t>
            </a:r>
            <a:endParaRPr lang="en-US"/>
          </a:p>
        </p:txBody>
      </p:sp>
      <p:sp>
        <p:nvSpPr>
          <p:cNvPr id="6" name="TextBox 5">
            <a:extLst>
              <a:ext uri="{FF2B5EF4-FFF2-40B4-BE49-F238E27FC236}">
                <a16:creationId xmlns:a16="http://schemas.microsoft.com/office/drawing/2014/main" id="{769A4033-69A2-FF5A-BAD2-2C1F58220185}"/>
              </a:ext>
            </a:extLst>
          </p:cNvPr>
          <p:cNvSpPr txBox="1"/>
          <p:nvPr/>
        </p:nvSpPr>
        <p:spPr>
          <a:xfrm>
            <a:off x="6517253" y="4737920"/>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$10.5M</a:t>
            </a:r>
            <a:endParaRPr lang="en-US"/>
          </a:p>
        </p:txBody>
      </p:sp>
      <p:cxnSp>
        <p:nvCxnSpPr>
          <p:cNvPr id="7" name="Straight Connector 6">
            <a:extLst>
              <a:ext uri="{FF2B5EF4-FFF2-40B4-BE49-F238E27FC236}">
                <a16:creationId xmlns:a16="http://schemas.microsoft.com/office/drawing/2014/main" id="{6926EF10-0DDA-462E-7F35-8CE48721065A}"/>
              </a:ext>
            </a:extLst>
          </p:cNvPr>
          <p:cNvCxnSpPr>
            <a:cxnSpLocks/>
          </p:cNvCxnSpPr>
          <p:nvPr/>
        </p:nvCxnSpPr>
        <p:spPr>
          <a:xfrm>
            <a:off x="6439919" y="5577707"/>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4A5E63-0F6A-07AD-B2F7-C783E85F32B6}"/>
              </a:ext>
            </a:extLst>
          </p:cNvPr>
          <p:cNvSpPr txBox="1"/>
          <p:nvPr/>
        </p:nvSpPr>
        <p:spPr>
          <a:xfrm>
            <a:off x="6421103" y="5731145"/>
            <a:ext cx="2238955" cy="430887"/>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Total payout distribution FYE 2023</a:t>
            </a:r>
            <a:endParaRPr lang="en-US"/>
          </a:p>
        </p:txBody>
      </p:sp>
    </p:spTree>
    <p:extLst>
      <p:ext uri="{BB962C8B-B14F-4D97-AF65-F5344CB8AC3E}">
        <p14:creationId xmlns:p14="http://schemas.microsoft.com/office/powerpoint/2010/main" val="330029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3"/>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spc="-150">
              <a:solidFill>
                <a:schemeClr val="bg1"/>
              </a:solidFill>
              <a:latin typeface="Arial" panose="020B0604020202020204" pitchFamily="34" charset="0"/>
              <a:cs typeface="Arial" panose="020B0604020202020204" pitchFamily="34" charset="0"/>
            </a:endParaRPr>
          </a:p>
          <a:p>
            <a:pPr algn="ctr"/>
            <a:endParaRPr lang="en-US" sz="3200" b="1" spc="-150">
              <a:solidFill>
                <a:schemeClr val="bg1"/>
              </a:solidFill>
              <a:latin typeface="Arial" panose="020B0604020202020204" pitchFamily="34" charset="0"/>
              <a:cs typeface="Arial" panose="020B0604020202020204" pitchFamily="34" charset="0"/>
            </a:endParaRPr>
          </a:p>
          <a:p>
            <a:pPr algn="ctr"/>
            <a:r>
              <a:rPr lang="en-US" sz="3200" b="1" spc="-150">
                <a:solidFill>
                  <a:schemeClr val="bg1"/>
                </a:solidFill>
                <a:latin typeface="Arial" panose="020B0604020202020204" pitchFamily="34" charset="0"/>
                <a:cs typeface="Arial" panose="020B0604020202020204" pitchFamily="34" charset="0"/>
              </a:rPr>
              <a:t>Kim McDade</a:t>
            </a:r>
          </a:p>
          <a:p>
            <a:pPr algn="ctr"/>
            <a:r>
              <a:rPr lang="en-US" b="1" spc="-150">
                <a:solidFill>
                  <a:schemeClr val="bg1"/>
                </a:solidFill>
                <a:latin typeface="Arial" panose="020B0604020202020204" pitchFamily="34" charset="0"/>
                <a:cs typeface="Arial" panose="020B0604020202020204" pitchFamily="34" charset="0"/>
              </a:rPr>
              <a:t>Chief Financial and Administrative Officer</a:t>
            </a:r>
            <a:endParaRPr lang="en-US"/>
          </a:p>
        </p:txBody>
      </p:sp>
      <p:sp>
        <p:nvSpPr>
          <p:cNvPr id="11" name="TextBox 10">
            <a:extLst>
              <a:ext uri="{FF2B5EF4-FFF2-40B4-BE49-F238E27FC236}">
                <a16:creationId xmlns:a16="http://schemas.microsoft.com/office/drawing/2014/main" id="{1B92A8F9-FF41-8F44-BF9E-797DE5FBF7A6}"/>
              </a:ext>
            </a:extLst>
          </p:cNvPr>
          <p:cNvSpPr txBox="1"/>
          <p:nvPr/>
        </p:nvSpPr>
        <p:spPr>
          <a:xfrm>
            <a:off x="1518698" y="2199786"/>
            <a:ext cx="9151951" cy="904030"/>
          </a:xfrm>
          <a:prstGeom prst="rect">
            <a:avLst/>
          </a:prstGeom>
          <a:noFill/>
        </p:spPr>
        <p:txBody>
          <a:bodyPr wrap="square" rtlCol="0">
            <a:spAutoFit/>
          </a:bodyPr>
          <a:lstStyle/>
          <a:p>
            <a:pPr algn="ctr">
              <a:lnSpc>
                <a:spcPts val="6820"/>
              </a:lnSpc>
            </a:pPr>
            <a:r>
              <a:rPr lang="en-US" sz="5400" b="1" spc="-150">
                <a:solidFill>
                  <a:schemeClr val="bg1"/>
                </a:solidFill>
                <a:latin typeface="Arial" panose="020B0604020202020204" pitchFamily="34" charset="0"/>
                <a:ea typeface="Fira Sans Medium" panose="020B0503050000020004" pitchFamily="34" charset="0"/>
                <a:cs typeface="Arial" panose="020B0604020202020204" pitchFamily="34" charset="0"/>
              </a:rPr>
              <a:t>Introduction</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2221" y="1855853"/>
            <a:ext cx="444904" cy="203531"/>
          </a:xfrm>
          <a:prstGeom prst="rect">
            <a:avLst/>
          </a:prstGeom>
        </p:spPr>
      </p:pic>
      <p:pic>
        <p:nvPicPr>
          <p:cNvPr id="6" name="Picture 5">
            <a:extLst>
              <a:ext uri="{FF2B5EF4-FFF2-40B4-BE49-F238E27FC236}">
                <a16:creationId xmlns:a16="http://schemas.microsoft.com/office/drawing/2014/main" id="{1C0C9867-7F68-CF4D-92D0-C8C932F5FC89}"/>
              </a:ext>
            </a:extLst>
          </p:cNvPr>
          <p:cNvPicPr>
            <a:picLocks noChangeAspect="1"/>
          </p:cNvPicPr>
          <p:nvPr/>
        </p:nvPicPr>
        <p:blipFill>
          <a:blip r:embed="rId6"/>
          <a:stretch>
            <a:fillRect/>
          </a:stretch>
        </p:blipFill>
        <p:spPr>
          <a:xfrm>
            <a:off x="10556411" y="6248521"/>
            <a:ext cx="1244601" cy="378682"/>
          </a:xfrm>
          <a:prstGeom prst="rect">
            <a:avLst/>
          </a:prstGeom>
        </p:spPr>
      </p:pic>
    </p:spTree>
    <p:extLst>
      <p:ext uri="{BB962C8B-B14F-4D97-AF65-F5344CB8AC3E}">
        <p14:creationId xmlns:p14="http://schemas.microsoft.com/office/powerpoint/2010/main" val="58519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sp>
        <p:nvSpPr>
          <p:cNvPr id="4" name="Freeform 3">
            <a:extLst>
              <a:ext uri="{FF2B5EF4-FFF2-40B4-BE49-F238E27FC236}">
                <a16:creationId xmlns:a16="http://schemas.microsoft.com/office/drawing/2014/main" id="{1D46A22C-5FA5-454A-A287-D73D8B4160B5}"/>
              </a:ext>
            </a:extLst>
          </p:cNvPr>
          <p:cNvSpPr>
            <a:spLocks noChangeAspect="1"/>
          </p:cNvSpPr>
          <p:nvPr/>
        </p:nvSpPr>
        <p:spPr>
          <a:xfrm>
            <a:off x="5866395" y="-15019"/>
            <a:ext cx="5963478" cy="6869043"/>
          </a:xfrm>
          <a:custGeom>
            <a:avLst/>
            <a:gdLst>
              <a:gd name="connsiteX0" fmla="*/ 4134679 w 5955527"/>
              <a:gd name="connsiteY0" fmla="*/ 6861975 h 6861975"/>
              <a:gd name="connsiteX1" fmla="*/ 0 w 5955527"/>
              <a:gd name="connsiteY1" fmla="*/ 6861975 h 6861975"/>
              <a:gd name="connsiteX2" fmla="*/ 0 w 5955527"/>
              <a:gd name="connsiteY2" fmla="*/ 0 h 6861975"/>
              <a:gd name="connsiteX3" fmla="*/ 143124 w 5955527"/>
              <a:gd name="connsiteY3" fmla="*/ 0 h 6861975"/>
              <a:gd name="connsiteX4" fmla="*/ 5955527 w 5955527"/>
              <a:gd name="connsiteY4" fmla="*/ 0 h 6861975"/>
              <a:gd name="connsiteX5" fmla="*/ 5955527 w 5955527"/>
              <a:gd name="connsiteY5" fmla="*/ 119269 h 6861975"/>
              <a:gd name="connsiteX6" fmla="*/ 4134679 w 5955527"/>
              <a:gd name="connsiteY6" fmla="*/ 6861975 h 6861975"/>
              <a:gd name="connsiteX0" fmla="*/ 4134679 w 5963478"/>
              <a:gd name="connsiteY0" fmla="*/ 6861975 h 6861975"/>
              <a:gd name="connsiteX1" fmla="*/ 0 w 5963478"/>
              <a:gd name="connsiteY1" fmla="*/ 6861975 h 6861975"/>
              <a:gd name="connsiteX2" fmla="*/ 0 w 5963478"/>
              <a:gd name="connsiteY2" fmla="*/ 0 h 6861975"/>
              <a:gd name="connsiteX3" fmla="*/ 143124 w 5963478"/>
              <a:gd name="connsiteY3" fmla="*/ 0 h 6861975"/>
              <a:gd name="connsiteX4" fmla="*/ 5955527 w 5963478"/>
              <a:gd name="connsiteY4" fmla="*/ 0 h 6861975"/>
              <a:gd name="connsiteX5" fmla="*/ 5963478 w 5963478"/>
              <a:gd name="connsiteY5" fmla="*/ 15902 h 6861975"/>
              <a:gd name="connsiteX6" fmla="*/ 4134679 w 5963478"/>
              <a:gd name="connsiteY6" fmla="*/ 6861975 h 6861975"/>
              <a:gd name="connsiteX0" fmla="*/ 4134679 w 5963478"/>
              <a:gd name="connsiteY0" fmla="*/ 6861975 h 6861975"/>
              <a:gd name="connsiteX1" fmla="*/ 0 w 5963478"/>
              <a:gd name="connsiteY1" fmla="*/ 6861975 h 6861975"/>
              <a:gd name="connsiteX2" fmla="*/ 0 w 5963478"/>
              <a:gd name="connsiteY2" fmla="*/ 0 h 6861975"/>
              <a:gd name="connsiteX3" fmla="*/ 143124 w 5963478"/>
              <a:gd name="connsiteY3" fmla="*/ 0 h 6861975"/>
              <a:gd name="connsiteX4" fmla="*/ 5955527 w 5963478"/>
              <a:gd name="connsiteY4" fmla="*/ 0 h 6861975"/>
              <a:gd name="connsiteX5" fmla="*/ 5963478 w 5963478"/>
              <a:gd name="connsiteY5" fmla="*/ 0 h 6861975"/>
              <a:gd name="connsiteX6" fmla="*/ 4134679 w 5963478"/>
              <a:gd name="connsiteY6" fmla="*/ 6861975 h 6861975"/>
              <a:gd name="connsiteX0" fmla="*/ 4461064 w 6289863"/>
              <a:gd name="connsiteY0" fmla="*/ 7257184 h 7257184"/>
              <a:gd name="connsiteX1" fmla="*/ 326385 w 6289863"/>
              <a:gd name="connsiteY1" fmla="*/ 7257184 h 7257184"/>
              <a:gd name="connsiteX2" fmla="*/ 326385 w 6289863"/>
              <a:gd name="connsiteY2" fmla="*/ 5730534 h 7257184"/>
              <a:gd name="connsiteX3" fmla="*/ 469509 w 6289863"/>
              <a:gd name="connsiteY3" fmla="*/ 395209 h 7257184"/>
              <a:gd name="connsiteX4" fmla="*/ 6281912 w 6289863"/>
              <a:gd name="connsiteY4" fmla="*/ 395209 h 7257184"/>
              <a:gd name="connsiteX5" fmla="*/ 6289863 w 6289863"/>
              <a:gd name="connsiteY5" fmla="*/ 395209 h 7257184"/>
              <a:gd name="connsiteX6" fmla="*/ 4461064 w 6289863"/>
              <a:gd name="connsiteY6" fmla="*/ 7257184 h 7257184"/>
              <a:gd name="connsiteX0" fmla="*/ 4471092 w 6299891"/>
              <a:gd name="connsiteY0" fmla="*/ 7257184 h 7257184"/>
              <a:gd name="connsiteX1" fmla="*/ 336413 w 6299891"/>
              <a:gd name="connsiteY1" fmla="*/ 7257184 h 7257184"/>
              <a:gd name="connsiteX2" fmla="*/ 336413 w 6299891"/>
              <a:gd name="connsiteY2" fmla="*/ 5730534 h 7257184"/>
              <a:gd name="connsiteX3" fmla="*/ 479537 w 6299891"/>
              <a:gd name="connsiteY3" fmla="*/ 395209 h 7257184"/>
              <a:gd name="connsiteX4" fmla="*/ 6291940 w 6299891"/>
              <a:gd name="connsiteY4" fmla="*/ 395209 h 7257184"/>
              <a:gd name="connsiteX5" fmla="*/ 6299891 w 6299891"/>
              <a:gd name="connsiteY5" fmla="*/ 395209 h 7257184"/>
              <a:gd name="connsiteX6" fmla="*/ 4471092 w 6299891"/>
              <a:gd name="connsiteY6" fmla="*/ 7257184 h 7257184"/>
              <a:gd name="connsiteX0" fmla="*/ 4134679 w 5963478"/>
              <a:gd name="connsiteY0" fmla="*/ 6862017 h 6862017"/>
              <a:gd name="connsiteX1" fmla="*/ 0 w 5963478"/>
              <a:gd name="connsiteY1" fmla="*/ 6862017 h 6862017"/>
              <a:gd name="connsiteX2" fmla="*/ 0 w 5963478"/>
              <a:gd name="connsiteY2" fmla="*/ 5335367 h 6862017"/>
              <a:gd name="connsiteX3" fmla="*/ 143124 w 5963478"/>
              <a:gd name="connsiteY3" fmla="*/ 42 h 6862017"/>
              <a:gd name="connsiteX4" fmla="*/ 5955527 w 5963478"/>
              <a:gd name="connsiteY4" fmla="*/ 42 h 6862017"/>
              <a:gd name="connsiteX5" fmla="*/ 5963478 w 5963478"/>
              <a:gd name="connsiteY5" fmla="*/ 42 h 6862017"/>
              <a:gd name="connsiteX6" fmla="*/ 4134679 w 5963478"/>
              <a:gd name="connsiteY6" fmla="*/ 6862017 h 6862017"/>
              <a:gd name="connsiteX0" fmla="*/ 4134679 w 5963478"/>
              <a:gd name="connsiteY0" fmla="*/ 6863989 h 6863989"/>
              <a:gd name="connsiteX1" fmla="*/ 0 w 5963478"/>
              <a:gd name="connsiteY1" fmla="*/ 6863989 h 6863989"/>
              <a:gd name="connsiteX2" fmla="*/ 0 w 5963478"/>
              <a:gd name="connsiteY2" fmla="*/ 5337339 h 6863989"/>
              <a:gd name="connsiteX3" fmla="*/ 143124 w 5963478"/>
              <a:gd name="connsiteY3" fmla="*/ 2014 h 6863989"/>
              <a:gd name="connsiteX4" fmla="*/ 5955527 w 5963478"/>
              <a:gd name="connsiteY4" fmla="*/ 2014 h 6863989"/>
              <a:gd name="connsiteX5" fmla="*/ 5963478 w 5963478"/>
              <a:gd name="connsiteY5" fmla="*/ 2014 h 6863989"/>
              <a:gd name="connsiteX6" fmla="*/ 4134679 w 5963478"/>
              <a:gd name="connsiteY6" fmla="*/ 6863989 h 6863989"/>
              <a:gd name="connsiteX0" fmla="*/ 4134679 w 5963478"/>
              <a:gd name="connsiteY0" fmla="*/ 6861975 h 6861975"/>
              <a:gd name="connsiteX1" fmla="*/ 0 w 5963478"/>
              <a:gd name="connsiteY1" fmla="*/ 6861975 h 6861975"/>
              <a:gd name="connsiteX2" fmla="*/ 0 w 5963478"/>
              <a:gd name="connsiteY2" fmla="*/ 5335325 h 6861975"/>
              <a:gd name="connsiteX3" fmla="*/ 1860605 w 5963478"/>
              <a:gd name="connsiteY3" fmla="*/ 7951 h 6861975"/>
              <a:gd name="connsiteX4" fmla="*/ 5955527 w 5963478"/>
              <a:gd name="connsiteY4" fmla="*/ 0 h 6861975"/>
              <a:gd name="connsiteX5" fmla="*/ 5963478 w 5963478"/>
              <a:gd name="connsiteY5" fmla="*/ 0 h 6861975"/>
              <a:gd name="connsiteX6" fmla="*/ 4134679 w 5963478"/>
              <a:gd name="connsiteY6" fmla="*/ 6861975 h 6861975"/>
              <a:gd name="connsiteX0" fmla="*/ 4134679 w 5963478"/>
              <a:gd name="connsiteY0" fmla="*/ 6863989 h 6863989"/>
              <a:gd name="connsiteX1" fmla="*/ 0 w 5963478"/>
              <a:gd name="connsiteY1" fmla="*/ 6863989 h 6863989"/>
              <a:gd name="connsiteX2" fmla="*/ 0 w 5963478"/>
              <a:gd name="connsiteY2" fmla="*/ 5337339 h 6863989"/>
              <a:gd name="connsiteX3" fmla="*/ 1518699 w 5963478"/>
              <a:gd name="connsiteY3" fmla="*/ 2014 h 6863989"/>
              <a:gd name="connsiteX4" fmla="*/ 5955527 w 5963478"/>
              <a:gd name="connsiteY4" fmla="*/ 2014 h 6863989"/>
              <a:gd name="connsiteX5" fmla="*/ 5963478 w 5963478"/>
              <a:gd name="connsiteY5" fmla="*/ 2014 h 6863989"/>
              <a:gd name="connsiteX6" fmla="*/ 4134679 w 5963478"/>
              <a:gd name="connsiteY6" fmla="*/ 6863989 h 6863989"/>
              <a:gd name="connsiteX0" fmla="*/ 4134679 w 5963478"/>
              <a:gd name="connsiteY0" fmla="*/ 6863989 h 6863989"/>
              <a:gd name="connsiteX1" fmla="*/ 0 w 5963478"/>
              <a:gd name="connsiteY1" fmla="*/ 6863989 h 6863989"/>
              <a:gd name="connsiteX2" fmla="*/ 0 w 5963478"/>
              <a:gd name="connsiteY2" fmla="*/ 5337339 h 6863989"/>
              <a:gd name="connsiteX3" fmla="*/ 1518699 w 5963478"/>
              <a:gd name="connsiteY3" fmla="*/ 2014 h 6863989"/>
              <a:gd name="connsiteX4" fmla="*/ 5955527 w 5963478"/>
              <a:gd name="connsiteY4" fmla="*/ 2014 h 6863989"/>
              <a:gd name="connsiteX5" fmla="*/ 5963478 w 5963478"/>
              <a:gd name="connsiteY5" fmla="*/ 2014 h 6863989"/>
              <a:gd name="connsiteX6" fmla="*/ 4134679 w 5963478"/>
              <a:gd name="connsiteY6" fmla="*/ 6863989 h 6863989"/>
              <a:gd name="connsiteX0" fmla="*/ 4134679 w 5963478"/>
              <a:gd name="connsiteY0" fmla="*/ 7309603 h 7309603"/>
              <a:gd name="connsiteX1" fmla="*/ 0 w 5963478"/>
              <a:gd name="connsiteY1" fmla="*/ 7309603 h 7309603"/>
              <a:gd name="connsiteX2" fmla="*/ 397565 w 5963478"/>
              <a:gd name="connsiteY2" fmla="*/ 6490619 h 7309603"/>
              <a:gd name="connsiteX3" fmla="*/ 1518699 w 5963478"/>
              <a:gd name="connsiteY3" fmla="*/ 447628 h 7309603"/>
              <a:gd name="connsiteX4" fmla="*/ 5955527 w 5963478"/>
              <a:gd name="connsiteY4" fmla="*/ 447628 h 7309603"/>
              <a:gd name="connsiteX5" fmla="*/ 5963478 w 5963478"/>
              <a:gd name="connsiteY5" fmla="*/ 447628 h 7309603"/>
              <a:gd name="connsiteX6" fmla="*/ 4134679 w 5963478"/>
              <a:gd name="connsiteY6" fmla="*/ 7309603 h 7309603"/>
              <a:gd name="connsiteX0" fmla="*/ 4134679 w 5963478"/>
              <a:gd name="connsiteY0" fmla="*/ 7282511 h 7282511"/>
              <a:gd name="connsiteX1" fmla="*/ 0 w 5963478"/>
              <a:gd name="connsiteY1" fmla="*/ 7282511 h 7282511"/>
              <a:gd name="connsiteX2" fmla="*/ 7951 w 5963478"/>
              <a:gd name="connsiteY2" fmla="*/ 6097767 h 7282511"/>
              <a:gd name="connsiteX3" fmla="*/ 1518699 w 5963478"/>
              <a:gd name="connsiteY3" fmla="*/ 420536 h 7282511"/>
              <a:gd name="connsiteX4" fmla="*/ 5955527 w 5963478"/>
              <a:gd name="connsiteY4" fmla="*/ 420536 h 7282511"/>
              <a:gd name="connsiteX5" fmla="*/ 5963478 w 5963478"/>
              <a:gd name="connsiteY5" fmla="*/ 420536 h 7282511"/>
              <a:gd name="connsiteX6" fmla="*/ 4134679 w 5963478"/>
              <a:gd name="connsiteY6" fmla="*/ 7282511 h 7282511"/>
              <a:gd name="connsiteX0" fmla="*/ 4134679 w 5963478"/>
              <a:gd name="connsiteY0" fmla="*/ 7282511 h 7282511"/>
              <a:gd name="connsiteX1" fmla="*/ 0 w 5963478"/>
              <a:gd name="connsiteY1" fmla="*/ 7282511 h 7282511"/>
              <a:gd name="connsiteX2" fmla="*/ 7951 w 5963478"/>
              <a:gd name="connsiteY2" fmla="*/ 6097767 h 7282511"/>
              <a:gd name="connsiteX3" fmla="*/ 1518699 w 5963478"/>
              <a:gd name="connsiteY3" fmla="*/ 420536 h 7282511"/>
              <a:gd name="connsiteX4" fmla="*/ 5955527 w 5963478"/>
              <a:gd name="connsiteY4" fmla="*/ 420536 h 7282511"/>
              <a:gd name="connsiteX5" fmla="*/ 5963478 w 5963478"/>
              <a:gd name="connsiteY5" fmla="*/ 420536 h 7282511"/>
              <a:gd name="connsiteX6" fmla="*/ 4134679 w 5963478"/>
              <a:gd name="connsiteY6" fmla="*/ 7282511 h 7282511"/>
              <a:gd name="connsiteX0" fmla="*/ 4134679 w 5963478"/>
              <a:gd name="connsiteY0" fmla="*/ 6869043 h 6869043"/>
              <a:gd name="connsiteX1" fmla="*/ 0 w 5963478"/>
              <a:gd name="connsiteY1" fmla="*/ 6869043 h 6869043"/>
              <a:gd name="connsiteX2" fmla="*/ 7951 w 5963478"/>
              <a:gd name="connsiteY2" fmla="*/ 5684299 h 6869043"/>
              <a:gd name="connsiteX3" fmla="*/ 1518699 w 5963478"/>
              <a:gd name="connsiteY3" fmla="*/ 7068 h 6869043"/>
              <a:gd name="connsiteX4" fmla="*/ 5955527 w 5963478"/>
              <a:gd name="connsiteY4" fmla="*/ 7068 h 6869043"/>
              <a:gd name="connsiteX5" fmla="*/ 5963478 w 5963478"/>
              <a:gd name="connsiteY5" fmla="*/ 7068 h 6869043"/>
              <a:gd name="connsiteX6" fmla="*/ 4134679 w 5963478"/>
              <a:gd name="connsiteY6" fmla="*/ 6869043 h 6869043"/>
              <a:gd name="connsiteX0" fmla="*/ 4134679 w 5963478"/>
              <a:gd name="connsiteY0" fmla="*/ 6869043 h 6869043"/>
              <a:gd name="connsiteX1" fmla="*/ 0 w 5963478"/>
              <a:gd name="connsiteY1" fmla="*/ 6869043 h 6869043"/>
              <a:gd name="connsiteX2" fmla="*/ 7951 w 5963478"/>
              <a:gd name="connsiteY2" fmla="*/ 5684299 h 6869043"/>
              <a:gd name="connsiteX3" fmla="*/ 1518699 w 5963478"/>
              <a:gd name="connsiteY3" fmla="*/ 7068 h 6869043"/>
              <a:gd name="connsiteX4" fmla="*/ 5955527 w 5963478"/>
              <a:gd name="connsiteY4" fmla="*/ 7068 h 6869043"/>
              <a:gd name="connsiteX5" fmla="*/ 5963478 w 5963478"/>
              <a:gd name="connsiteY5" fmla="*/ 7068 h 6869043"/>
              <a:gd name="connsiteX6" fmla="*/ 4134679 w 5963478"/>
              <a:gd name="connsiteY6" fmla="*/ 6869043 h 6869043"/>
              <a:gd name="connsiteX0" fmla="*/ 4242540 w 6071339"/>
              <a:gd name="connsiteY0" fmla="*/ 6869043 h 6869043"/>
              <a:gd name="connsiteX1" fmla="*/ 107861 w 6071339"/>
              <a:gd name="connsiteY1" fmla="*/ 6869043 h 6869043"/>
              <a:gd name="connsiteX2" fmla="*/ 1626560 w 6071339"/>
              <a:gd name="connsiteY2" fmla="*/ 7068 h 6869043"/>
              <a:gd name="connsiteX3" fmla="*/ 6063388 w 6071339"/>
              <a:gd name="connsiteY3" fmla="*/ 7068 h 6869043"/>
              <a:gd name="connsiteX4" fmla="*/ 6071339 w 6071339"/>
              <a:gd name="connsiteY4" fmla="*/ 7068 h 6869043"/>
              <a:gd name="connsiteX5" fmla="*/ 4242540 w 6071339"/>
              <a:gd name="connsiteY5" fmla="*/ 6869043 h 6869043"/>
              <a:gd name="connsiteX0" fmla="*/ 4134679 w 5963478"/>
              <a:gd name="connsiteY0" fmla="*/ 6869043 h 6869043"/>
              <a:gd name="connsiteX1" fmla="*/ 0 w 5963478"/>
              <a:gd name="connsiteY1" fmla="*/ 6869043 h 6869043"/>
              <a:gd name="connsiteX2" fmla="*/ 1518699 w 5963478"/>
              <a:gd name="connsiteY2" fmla="*/ 7068 h 6869043"/>
              <a:gd name="connsiteX3" fmla="*/ 5955527 w 5963478"/>
              <a:gd name="connsiteY3" fmla="*/ 7068 h 6869043"/>
              <a:gd name="connsiteX4" fmla="*/ 5963478 w 5963478"/>
              <a:gd name="connsiteY4" fmla="*/ 7068 h 6869043"/>
              <a:gd name="connsiteX5" fmla="*/ 4134679 w 5963478"/>
              <a:gd name="connsiteY5" fmla="*/ 6869043 h 6869043"/>
              <a:gd name="connsiteX0" fmla="*/ 4134679 w 5963478"/>
              <a:gd name="connsiteY0" fmla="*/ 6869043 h 6869043"/>
              <a:gd name="connsiteX1" fmla="*/ 0 w 5963478"/>
              <a:gd name="connsiteY1" fmla="*/ 6869043 h 6869043"/>
              <a:gd name="connsiteX2" fmla="*/ 1518699 w 5963478"/>
              <a:gd name="connsiteY2" fmla="*/ 7068 h 6869043"/>
              <a:gd name="connsiteX3" fmla="*/ 5955527 w 5963478"/>
              <a:gd name="connsiteY3" fmla="*/ 7068 h 6869043"/>
              <a:gd name="connsiteX4" fmla="*/ 5963478 w 5963478"/>
              <a:gd name="connsiteY4" fmla="*/ 7068 h 6869043"/>
              <a:gd name="connsiteX5" fmla="*/ 4134679 w 5963478"/>
              <a:gd name="connsiteY5" fmla="*/ 6869043 h 68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3478" h="6869043">
                <a:moveTo>
                  <a:pt x="4134679" y="6869043"/>
                </a:moveTo>
                <a:lnTo>
                  <a:pt x="0" y="6869043"/>
                </a:lnTo>
                <a:cubicBezTo>
                  <a:pt x="1325" y="6870368"/>
                  <a:pt x="1504122" y="-10161"/>
                  <a:pt x="1518699" y="7068"/>
                </a:cubicBezTo>
                <a:cubicBezTo>
                  <a:pt x="1508097" y="-8835"/>
                  <a:pt x="4018059" y="7068"/>
                  <a:pt x="5955527" y="7068"/>
                </a:cubicBezTo>
                <a:lnTo>
                  <a:pt x="5963478" y="7068"/>
                </a:lnTo>
                <a:lnTo>
                  <a:pt x="4134679" y="6869043"/>
                </a:lnTo>
                <a:close/>
              </a:path>
            </a:pathLst>
          </a:custGeom>
          <a:blipFill dpi="0" rotWithShape="0">
            <a:blip r:embed="rId4"/>
            <a:srcRect/>
            <a:tile tx="-127000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3087DE8F-1D8C-9248-BE13-A84A58CCF9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7212" y="826172"/>
            <a:ext cx="280946" cy="128525"/>
          </a:xfrm>
          <a:prstGeom prst="rect">
            <a:avLst/>
          </a:prstGeom>
        </p:spPr>
      </p:pic>
      <p:sp>
        <p:nvSpPr>
          <p:cNvPr id="11" name="TextBox 10">
            <a:extLst>
              <a:ext uri="{FF2B5EF4-FFF2-40B4-BE49-F238E27FC236}">
                <a16:creationId xmlns:a16="http://schemas.microsoft.com/office/drawing/2014/main" id="{35D432CE-E878-0041-80DE-630DBEE4BBC3}"/>
              </a:ext>
            </a:extLst>
          </p:cNvPr>
          <p:cNvSpPr txBox="1"/>
          <p:nvPr/>
        </p:nvSpPr>
        <p:spPr>
          <a:xfrm>
            <a:off x="617212" y="1018308"/>
            <a:ext cx="5043777" cy="492443"/>
          </a:xfrm>
          <a:prstGeom prst="rect">
            <a:avLst/>
          </a:prstGeom>
          <a:noFill/>
        </p:spPr>
        <p:txBody>
          <a:bodyPr wrap="square" lIns="0" tIns="0" rIns="0" bIns="0" rtlCol="0" anchor="t">
            <a:spAutoFit/>
          </a:bodyPr>
          <a:lstStyle/>
          <a:p>
            <a:r>
              <a:rPr lang="en-US" sz="3200" b="1">
                <a:solidFill>
                  <a:srgbClr val="003DA5"/>
                </a:solidFill>
                <a:latin typeface="Arial"/>
                <a:cs typeface="Arial"/>
              </a:rPr>
              <a:t>What Do We Do?</a:t>
            </a:r>
            <a:endParaRPr lang="en-US"/>
          </a:p>
        </p:txBody>
      </p:sp>
      <p:sp>
        <p:nvSpPr>
          <p:cNvPr id="12" name="TextBox 11">
            <a:extLst>
              <a:ext uri="{FF2B5EF4-FFF2-40B4-BE49-F238E27FC236}">
                <a16:creationId xmlns:a16="http://schemas.microsoft.com/office/drawing/2014/main" id="{F5475C81-D4DA-F349-AD22-A6180E59E293}"/>
              </a:ext>
            </a:extLst>
          </p:cNvPr>
          <p:cNvSpPr txBox="1"/>
          <p:nvPr/>
        </p:nvSpPr>
        <p:spPr>
          <a:xfrm>
            <a:off x="617212" y="1635917"/>
            <a:ext cx="5043777" cy="307777"/>
          </a:xfrm>
          <a:prstGeom prst="rect">
            <a:avLst/>
          </a:prstGeom>
          <a:noFill/>
        </p:spPr>
        <p:txBody>
          <a:bodyPr wrap="square" lIns="0" tIns="0" rIns="0" bIns="0" rtlCol="0" anchor="t">
            <a:spAutoFit/>
          </a:bodyPr>
          <a:lstStyle/>
          <a:p>
            <a:endParaRPr lang="en-US" sz="2000" b="1">
              <a:solidFill>
                <a:srgbClr val="003DA5"/>
              </a:solidFill>
              <a:latin typeface="Arial"/>
              <a:ea typeface="Fira Sans Medium" panose="020B0503050000020004" pitchFamily="34" charset="0"/>
              <a:cs typeface="Arial"/>
            </a:endParaRPr>
          </a:p>
        </p:txBody>
      </p:sp>
      <p:sp>
        <p:nvSpPr>
          <p:cNvPr id="14" name="TextBox 13">
            <a:extLst>
              <a:ext uri="{FF2B5EF4-FFF2-40B4-BE49-F238E27FC236}">
                <a16:creationId xmlns:a16="http://schemas.microsoft.com/office/drawing/2014/main" id="{DD6427B5-AFA9-CC4B-81D6-477A69C600C2}"/>
              </a:ext>
            </a:extLst>
          </p:cNvPr>
          <p:cNvSpPr txBox="1"/>
          <p:nvPr/>
        </p:nvSpPr>
        <p:spPr>
          <a:xfrm>
            <a:off x="617212" y="2236228"/>
            <a:ext cx="5043777" cy="3385542"/>
          </a:xfrm>
          <a:prstGeom prst="rect">
            <a:avLst/>
          </a:prstGeom>
          <a:noFill/>
        </p:spPr>
        <p:txBody>
          <a:bodyPr wrap="square" lIns="0" tIns="0" rIns="0" bIns="0" rtlCol="0" anchor="t">
            <a:spAutoFit/>
          </a:bodyPr>
          <a:lstStyle/>
          <a:p>
            <a:pPr marL="342900" indent="-342900">
              <a:buFont typeface="Wingdings"/>
              <a:buChar char="Ø"/>
            </a:pPr>
            <a:r>
              <a:rPr lang="en-US" sz="2000">
                <a:latin typeface="Arial"/>
                <a:cs typeface="Arial"/>
              </a:rPr>
              <a:t>Financial Analysis and Reporting</a:t>
            </a:r>
            <a:endParaRPr lang="en-US" sz="2000">
              <a:cs typeface="Calibri" panose="020F0502020204030204"/>
            </a:endParaRPr>
          </a:p>
          <a:p>
            <a:pPr marL="800100" lvl="1" indent="-342900">
              <a:buFont typeface="Wingdings"/>
              <a:buChar char="Ø"/>
            </a:pPr>
            <a:r>
              <a:rPr lang="en-US" sz="2000">
                <a:latin typeface="Arial"/>
                <a:ea typeface="Fira Sans Book" panose="020B0503050000020004" pitchFamily="34" charset="0"/>
                <a:cs typeface="Arial"/>
              </a:rPr>
              <a:t>Financial Statements</a:t>
            </a:r>
          </a:p>
          <a:p>
            <a:pPr marL="800100" lvl="1" indent="-342900">
              <a:buFont typeface="Wingdings"/>
              <a:buChar char="Ø"/>
            </a:pPr>
            <a:r>
              <a:rPr lang="en-US" sz="2000">
                <a:latin typeface="Arial"/>
                <a:ea typeface="Fira Sans Book" panose="020B0503050000020004" pitchFamily="34" charset="0"/>
                <a:cs typeface="Arial"/>
              </a:rPr>
              <a:t>Audit Preparation</a:t>
            </a:r>
          </a:p>
          <a:p>
            <a:pPr marL="800100" lvl="1" indent="-342900">
              <a:buFont typeface="Wingdings"/>
              <a:buChar char="Ø"/>
            </a:pPr>
            <a:r>
              <a:rPr lang="en-US" sz="2000">
                <a:latin typeface="Arial"/>
                <a:ea typeface="Fira Sans Book" panose="020B0503050000020004" pitchFamily="34" charset="0"/>
                <a:cs typeface="Arial"/>
              </a:rPr>
              <a:t>Balance Sheet Reconciliations</a:t>
            </a:r>
          </a:p>
          <a:p>
            <a:pPr marL="800100" lvl="1" indent="-342900">
              <a:buFont typeface="Wingdings"/>
              <a:buChar char="Ø"/>
            </a:pPr>
            <a:r>
              <a:rPr lang="en-US" sz="2000">
                <a:latin typeface="Arial"/>
                <a:ea typeface="Fira Sans Book" panose="020B0503050000020004" pitchFamily="34" charset="0"/>
                <a:cs typeface="Arial"/>
              </a:rPr>
              <a:t>Journal Entries</a:t>
            </a:r>
          </a:p>
          <a:p>
            <a:pPr marL="342900" indent="-342900">
              <a:buFont typeface="Wingdings"/>
              <a:buChar char="Ø"/>
            </a:pPr>
            <a:r>
              <a:rPr lang="en-US" sz="2000">
                <a:latin typeface="Arial"/>
                <a:cs typeface="Arial"/>
              </a:rPr>
              <a:t>Tax Filings</a:t>
            </a:r>
            <a:endParaRPr lang="en-US" sz="2000">
              <a:cs typeface="Calibri" panose="020F0502020204030204"/>
            </a:endParaRPr>
          </a:p>
          <a:p>
            <a:pPr marL="342900" indent="-342900">
              <a:buFont typeface="Wingdings"/>
              <a:buChar char="Ø"/>
            </a:pPr>
            <a:r>
              <a:rPr lang="en-US" sz="2000">
                <a:latin typeface="Arial"/>
                <a:ea typeface="Fira Sans Book" panose="020B0503050000020004" pitchFamily="34" charset="0"/>
                <a:cs typeface="Arial"/>
              </a:rPr>
              <a:t>Fund Management and Reporting</a:t>
            </a:r>
          </a:p>
          <a:p>
            <a:pPr marL="342900" indent="-342900">
              <a:buFont typeface="Wingdings"/>
              <a:buChar char="Ø"/>
            </a:pPr>
            <a:r>
              <a:rPr lang="en-US" sz="2000">
                <a:latin typeface="Arial"/>
                <a:cs typeface="Arial"/>
              </a:rPr>
              <a:t>Endowment Accounting and Reporting</a:t>
            </a:r>
            <a:endParaRPr lang="en-US" sz="2000">
              <a:cs typeface="Calibri" panose="020F0502020204030204"/>
            </a:endParaRPr>
          </a:p>
          <a:p>
            <a:pPr marL="342900" indent="-342900">
              <a:buFont typeface="Wingdings"/>
              <a:buChar char="Ø"/>
            </a:pPr>
            <a:r>
              <a:rPr lang="en-US" sz="2000">
                <a:latin typeface="Arial"/>
                <a:cs typeface="Arial"/>
              </a:rPr>
              <a:t>Investment Accounting and Reporting</a:t>
            </a:r>
            <a:endParaRPr lang="en-US" sz="2000">
              <a:cs typeface="Calibri"/>
            </a:endParaRPr>
          </a:p>
          <a:p>
            <a:pPr marL="342900" indent="-342900">
              <a:buFont typeface="Wingdings"/>
              <a:buChar char="Ø"/>
            </a:pPr>
            <a:r>
              <a:rPr lang="en-US" sz="2000">
                <a:latin typeface="Arial"/>
                <a:ea typeface="Fira Sans Book" panose="020B0503050000020004" pitchFamily="34" charset="0"/>
                <a:cs typeface="Arial"/>
              </a:rPr>
              <a:t>Pledges Management and Reporting</a:t>
            </a:r>
          </a:p>
          <a:p>
            <a:pPr marL="342900" indent="-342900">
              <a:buFont typeface="Wingdings"/>
              <a:buChar char="Ø"/>
            </a:pPr>
            <a:r>
              <a:rPr lang="en-US" sz="2000">
                <a:latin typeface="Arial"/>
                <a:ea typeface="Fira Sans Book" panose="020B0503050000020004" pitchFamily="34" charset="0"/>
                <a:cs typeface="Arial"/>
              </a:rPr>
              <a:t>Prepare materials for Board of Trustees</a:t>
            </a:r>
          </a:p>
        </p:txBody>
      </p:sp>
    </p:spTree>
    <p:extLst>
      <p:ext uri="{BB962C8B-B14F-4D97-AF65-F5344CB8AC3E}">
        <p14:creationId xmlns:p14="http://schemas.microsoft.com/office/powerpoint/2010/main" val="1155760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5527"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10972800" cy="492443"/>
          </a:xfrm>
          <a:prstGeom prst="rect">
            <a:avLst/>
          </a:prstGeom>
          <a:noFill/>
        </p:spPr>
        <p:txBody>
          <a:bodyPr wrap="square" lIns="0" tIns="0" rIns="0" bIns="0" rtlCol="0" anchor="t">
            <a:spAutoFit/>
          </a:bodyPr>
          <a:lstStyle/>
          <a:p>
            <a:pPr algn="ctr"/>
            <a:r>
              <a:rPr lang="en-US" sz="3200" b="1">
                <a:solidFill>
                  <a:srgbClr val="003DA5"/>
                </a:solidFill>
                <a:latin typeface="Arial"/>
                <a:cs typeface="Arial"/>
              </a:rPr>
              <a:t>Gift Fund Types</a:t>
            </a:r>
          </a:p>
        </p:txBody>
      </p:sp>
      <p:sp>
        <p:nvSpPr>
          <p:cNvPr id="18" name="TextBox 17">
            <a:extLst>
              <a:ext uri="{FF2B5EF4-FFF2-40B4-BE49-F238E27FC236}">
                <a16:creationId xmlns:a16="http://schemas.microsoft.com/office/drawing/2014/main" id="{9A0E1CF6-59F4-4846-8349-824D61A8DD3C}"/>
              </a:ext>
            </a:extLst>
          </p:cNvPr>
          <p:cNvSpPr txBox="1"/>
          <p:nvPr/>
        </p:nvSpPr>
        <p:spPr>
          <a:xfrm>
            <a:off x="630803" y="3539219"/>
            <a:ext cx="2238955" cy="1292662"/>
          </a:xfrm>
          <a:prstGeom prst="rect">
            <a:avLst/>
          </a:prstGeom>
          <a:noFill/>
        </p:spPr>
        <p:txBody>
          <a:bodyPr wrap="square" lIns="0" tIns="0" rIns="0" bIns="0" rtlCol="0" anchor="t">
            <a:spAutoFit/>
          </a:bodyPr>
          <a:lstStyle/>
          <a:p>
            <a:pPr algn="ctr"/>
            <a:endParaRPr lang="en-US" sz="1400" b="1">
              <a:solidFill>
                <a:srgbClr val="003DA5"/>
              </a:solidFill>
              <a:latin typeface="Arial"/>
              <a:cs typeface="Arial"/>
            </a:endParaRPr>
          </a:p>
          <a:p>
            <a:pPr algn="ctr"/>
            <a:r>
              <a:rPr lang="en-US" sz="1400">
                <a:latin typeface="Arial"/>
                <a:cs typeface="Arial"/>
              </a:rPr>
              <a:t>Funds that may be expended immediately and completely, in accordance with donor or UCR-imposed restrictions. </a:t>
            </a:r>
            <a:endParaRPr lang="en-US"/>
          </a:p>
        </p:txBody>
      </p:sp>
      <p:sp>
        <p:nvSpPr>
          <p:cNvPr id="8" name="TextBox 7">
            <a:extLst>
              <a:ext uri="{FF2B5EF4-FFF2-40B4-BE49-F238E27FC236}">
                <a16:creationId xmlns:a16="http://schemas.microsoft.com/office/drawing/2014/main" id="{679571AE-D0E2-AE4F-81F2-2C5391C7CF6B}"/>
              </a:ext>
            </a:extLst>
          </p:cNvPr>
          <p:cNvSpPr txBox="1"/>
          <p:nvPr/>
        </p:nvSpPr>
        <p:spPr>
          <a:xfrm>
            <a:off x="609599" y="2621136"/>
            <a:ext cx="2281361" cy="861774"/>
          </a:xfrm>
          <a:prstGeom prst="rect">
            <a:avLst/>
          </a:prstGeom>
          <a:noFill/>
        </p:spPr>
        <p:txBody>
          <a:bodyPr wrap="square" lIns="0" tIns="0" rIns="0" bIns="0" rtlCol="0" anchor="t">
            <a:spAutoFit/>
          </a:bodyPr>
          <a:lstStyle/>
          <a:p>
            <a:pPr algn="ctr"/>
            <a:r>
              <a:rPr lang="en-US" sz="2800" b="1">
                <a:solidFill>
                  <a:srgbClr val="003DA5"/>
                </a:solidFill>
                <a:latin typeface="Arial"/>
                <a:cs typeface="Arial"/>
              </a:rPr>
              <a:t>Current Funds</a:t>
            </a:r>
            <a:endParaRPr lang="en-US" sz="2800">
              <a:cs typeface="Calibri"/>
            </a:endParaRPr>
          </a:p>
        </p:txBody>
      </p:sp>
      <p:cxnSp>
        <p:nvCxnSpPr>
          <p:cNvPr id="4" name="Straight Connector 3">
            <a:extLst>
              <a:ext uri="{FF2B5EF4-FFF2-40B4-BE49-F238E27FC236}">
                <a16:creationId xmlns:a16="http://schemas.microsoft.com/office/drawing/2014/main" id="{0D0EEA3B-0C8B-4442-994B-BA6A87EF33B3}"/>
              </a:ext>
            </a:extLst>
          </p:cNvPr>
          <p:cNvCxnSpPr/>
          <p:nvPr/>
        </p:nvCxnSpPr>
        <p:spPr>
          <a:xfrm>
            <a:off x="630803"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4FD9BBB-969C-6F4C-A80C-4D54429A3A5A}"/>
              </a:ext>
            </a:extLst>
          </p:cNvPr>
          <p:cNvSpPr txBox="1"/>
          <p:nvPr/>
        </p:nvSpPr>
        <p:spPr>
          <a:xfrm>
            <a:off x="3533029" y="3539219"/>
            <a:ext cx="2238955" cy="2585323"/>
          </a:xfrm>
          <a:prstGeom prst="rect">
            <a:avLst/>
          </a:prstGeom>
          <a:noFill/>
        </p:spPr>
        <p:txBody>
          <a:bodyPr wrap="square" lIns="0" tIns="0" rIns="0" bIns="0" rtlCol="0" anchor="t">
            <a:spAutoFit/>
          </a:bodyPr>
          <a:lstStyle/>
          <a:p>
            <a:pPr algn="ct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An endowment is created when a donor states a desire that the University use only the payout from the gift or bequest corpus. The principal of a true endowment is held in perpetuity. These funds permit planning far into the future.</a:t>
            </a:r>
            <a:endParaRPr lang="en-US"/>
          </a:p>
          <a:p>
            <a:pPr algn="ct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0" name="TextBox 29">
            <a:extLst>
              <a:ext uri="{FF2B5EF4-FFF2-40B4-BE49-F238E27FC236}">
                <a16:creationId xmlns:a16="http://schemas.microsoft.com/office/drawing/2014/main" id="{ED01437C-7862-1143-8777-F2A4C68466C8}"/>
              </a:ext>
            </a:extLst>
          </p:cNvPr>
          <p:cNvSpPr txBox="1"/>
          <p:nvPr/>
        </p:nvSpPr>
        <p:spPr>
          <a:xfrm>
            <a:off x="3511825" y="2621136"/>
            <a:ext cx="2281361" cy="430887"/>
          </a:xfrm>
          <a:prstGeom prst="rect">
            <a:avLst/>
          </a:prstGeom>
          <a:noFill/>
        </p:spPr>
        <p:txBody>
          <a:bodyPr wrap="square" lIns="0" tIns="0" rIns="0" bIns="0" rtlCol="0" anchor="t">
            <a:spAutoFit/>
          </a:bodyPr>
          <a:lstStyle/>
          <a:p>
            <a:pPr algn="ctr"/>
            <a:r>
              <a:rPr lang="en-US" sz="2800" b="1">
                <a:solidFill>
                  <a:srgbClr val="003DA5"/>
                </a:solidFill>
                <a:latin typeface="Arial"/>
                <a:cs typeface="Arial"/>
              </a:rPr>
              <a:t>Endowment</a:t>
            </a:r>
            <a:endParaRPr lang="en-US"/>
          </a:p>
        </p:txBody>
      </p:sp>
      <p:cxnSp>
        <p:nvCxnSpPr>
          <p:cNvPr id="31" name="Straight Connector 30">
            <a:extLst>
              <a:ext uri="{FF2B5EF4-FFF2-40B4-BE49-F238E27FC236}">
                <a16:creationId xmlns:a16="http://schemas.microsoft.com/office/drawing/2014/main" id="{18DB09CA-7519-6442-9565-0F924D0796E7}"/>
              </a:ext>
            </a:extLst>
          </p:cNvPr>
          <p:cNvCxnSpPr/>
          <p:nvPr/>
        </p:nvCxnSpPr>
        <p:spPr>
          <a:xfrm>
            <a:off x="3533029"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90D4DBD-4607-1846-9E4F-8E4C2DBB3DFD}"/>
              </a:ext>
            </a:extLst>
          </p:cNvPr>
          <p:cNvSpPr txBox="1"/>
          <p:nvPr/>
        </p:nvSpPr>
        <p:spPr>
          <a:xfrm>
            <a:off x="6443207" y="3539219"/>
            <a:ext cx="2238955" cy="2800767"/>
          </a:xfrm>
          <a:prstGeom prst="rect">
            <a:avLst/>
          </a:prstGeom>
          <a:noFill/>
        </p:spPr>
        <p:txBody>
          <a:bodyPr wrap="square" lIns="0" tIns="0" rIns="0" bIns="0" rtlCol="0" anchor="t">
            <a:spAutoFit/>
          </a:bodyPr>
          <a:lstStyle/>
          <a:p>
            <a:pPr algn="ct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Deferred gifts include (but are not limited to) charitable trusts, charitable gift annuities, and life estate gifts. These are gift funds that must “mature” before becoming available to UCR. They typically provide for a lifetime income stream to the donor and mature at his/her death. </a:t>
            </a:r>
            <a:endParaRPr lang="en-US"/>
          </a:p>
          <a:p>
            <a:pPr algn="ct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3" name="TextBox 32">
            <a:extLst>
              <a:ext uri="{FF2B5EF4-FFF2-40B4-BE49-F238E27FC236}">
                <a16:creationId xmlns:a16="http://schemas.microsoft.com/office/drawing/2014/main" id="{A1EE20F6-5FCF-AC43-ABF0-755E4C4DB3F8}"/>
              </a:ext>
            </a:extLst>
          </p:cNvPr>
          <p:cNvSpPr txBox="1"/>
          <p:nvPr/>
        </p:nvSpPr>
        <p:spPr>
          <a:xfrm>
            <a:off x="6422003" y="2621136"/>
            <a:ext cx="2281361" cy="861774"/>
          </a:xfrm>
          <a:prstGeom prst="rect">
            <a:avLst/>
          </a:prstGeom>
          <a:noFill/>
        </p:spPr>
        <p:txBody>
          <a:bodyPr wrap="square" lIns="0" tIns="0" rIns="0" bIns="0" rtlCol="0" anchor="t">
            <a:spAutoFit/>
          </a:bodyPr>
          <a:lstStyle/>
          <a:p>
            <a:pPr algn="ctr"/>
            <a:r>
              <a:rPr lang="en-US" sz="2800" b="1">
                <a:solidFill>
                  <a:srgbClr val="003DA5"/>
                </a:solidFill>
                <a:latin typeface="Arial"/>
                <a:cs typeface="Arial"/>
              </a:rPr>
              <a:t>Deferred Gift Funds</a:t>
            </a:r>
            <a:endParaRPr lang="en-US"/>
          </a:p>
        </p:txBody>
      </p:sp>
      <p:cxnSp>
        <p:nvCxnSpPr>
          <p:cNvPr id="34" name="Straight Connector 33">
            <a:extLst>
              <a:ext uri="{FF2B5EF4-FFF2-40B4-BE49-F238E27FC236}">
                <a16:creationId xmlns:a16="http://schemas.microsoft.com/office/drawing/2014/main" id="{9669F489-F091-9848-8CE5-50607F1C6405}"/>
              </a:ext>
            </a:extLst>
          </p:cNvPr>
          <p:cNvCxnSpPr/>
          <p:nvPr/>
        </p:nvCxnSpPr>
        <p:spPr>
          <a:xfrm>
            <a:off x="6443207"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6CCEA1E-FCD4-2C46-8FA2-31DBE18A690E}"/>
              </a:ext>
            </a:extLst>
          </p:cNvPr>
          <p:cNvSpPr txBox="1"/>
          <p:nvPr/>
        </p:nvSpPr>
        <p:spPr>
          <a:xfrm>
            <a:off x="9337482" y="3539219"/>
            <a:ext cx="2238955" cy="2369880"/>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(FFE)</a:t>
            </a:r>
            <a:endParaRPr lang="en-US"/>
          </a:p>
          <a:p>
            <a:pPr algn="ctr"/>
            <a:r>
              <a:rPr lang="en-US" sz="1400">
                <a:latin typeface="Arial"/>
                <a:ea typeface="Fira Sans Book" panose="020B0503050000020004" pitchFamily="34" charset="0"/>
                <a:cs typeface="Arial"/>
              </a:rPr>
              <a:t>Funds in this category can be either unrestricted or  designated for specific purposes, like building projects, where money can earn a return before being used for its ultimate purpose, such as the School of Business Building Fund.</a:t>
            </a:r>
            <a:endParaRPr lang="en-US"/>
          </a:p>
          <a:p>
            <a:pPr algn="ct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6" name="TextBox 35">
            <a:extLst>
              <a:ext uri="{FF2B5EF4-FFF2-40B4-BE49-F238E27FC236}">
                <a16:creationId xmlns:a16="http://schemas.microsoft.com/office/drawing/2014/main" id="{A1A428B0-CA19-F54D-A2BF-AE9C20FD0B25}"/>
              </a:ext>
            </a:extLst>
          </p:cNvPr>
          <p:cNvSpPr txBox="1"/>
          <p:nvPr/>
        </p:nvSpPr>
        <p:spPr>
          <a:xfrm>
            <a:off x="9288056" y="2273062"/>
            <a:ext cx="2281361" cy="1107996"/>
          </a:xfrm>
          <a:prstGeom prst="rect">
            <a:avLst/>
          </a:prstGeom>
          <a:noFill/>
        </p:spPr>
        <p:txBody>
          <a:bodyPr wrap="square" lIns="0" tIns="0" rIns="0" bIns="0" rtlCol="0" anchor="t">
            <a:spAutoFit/>
          </a:bodyPr>
          <a:lstStyle/>
          <a:p>
            <a:pPr algn="ctr"/>
            <a:r>
              <a:rPr lang="en-US" sz="2400" b="1">
                <a:solidFill>
                  <a:srgbClr val="003DA5"/>
                </a:solidFill>
                <a:latin typeface="Arial"/>
                <a:cs typeface="Arial"/>
              </a:rPr>
              <a:t>Funds Functioning as Endowments</a:t>
            </a:r>
            <a:endParaRPr lang="en-US" sz="2400">
              <a:cs typeface="Calibri"/>
            </a:endParaRPr>
          </a:p>
        </p:txBody>
      </p:sp>
      <p:cxnSp>
        <p:nvCxnSpPr>
          <p:cNvPr id="37" name="Straight Connector 36">
            <a:extLst>
              <a:ext uri="{FF2B5EF4-FFF2-40B4-BE49-F238E27FC236}">
                <a16:creationId xmlns:a16="http://schemas.microsoft.com/office/drawing/2014/main" id="{F37B77A6-A7E1-574F-8CE2-D596E054E9E6}"/>
              </a:ext>
            </a:extLst>
          </p:cNvPr>
          <p:cNvCxnSpPr/>
          <p:nvPr/>
        </p:nvCxnSpPr>
        <p:spPr>
          <a:xfrm>
            <a:off x="9337482" y="3423411"/>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2BE2789-AF6B-6340-9174-11D32B137C9B}"/>
              </a:ext>
            </a:extLst>
          </p:cNvPr>
          <p:cNvSpPr txBox="1"/>
          <p:nvPr/>
        </p:nvSpPr>
        <p:spPr>
          <a:xfrm>
            <a:off x="1518699" y="1527293"/>
            <a:ext cx="9144000" cy="215444"/>
          </a:xfrm>
          <a:prstGeom prst="rect">
            <a:avLst/>
          </a:prstGeom>
          <a:noFill/>
        </p:spPr>
        <p:txBody>
          <a:bodyPr wrap="square" lIns="0" tIns="0" rIns="0" bIns="0" rtlCol="0" anchor="t">
            <a:spAutoFit/>
          </a:bodyPr>
          <a:lstStyle/>
          <a:p>
            <a:pPr algn="ctr"/>
            <a:endParaRPr lang="en-US" sz="1400">
              <a:latin typeface="Arial" panose="020B0604020202020204" pitchFamily="34" charset="0"/>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649796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5527"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599" y="882591"/>
            <a:ext cx="10991353" cy="492443"/>
          </a:xfrm>
          <a:prstGeom prst="rect">
            <a:avLst/>
          </a:prstGeom>
          <a:noFill/>
        </p:spPr>
        <p:txBody>
          <a:bodyPr wrap="square" lIns="0" tIns="0" rIns="0" bIns="0" rtlCol="0" anchor="t">
            <a:spAutoFit/>
          </a:bodyPr>
          <a:lstStyle/>
          <a:p>
            <a:pPr algn="ctr"/>
            <a:r>
              <a:rPr lang="en-US" sz="3200" b="1">
                <a:solidFill>
                  <a:srgbClr val="003DA5"/>
                </a:solidFill>
                <a:latin typeface="Arial"/>
                <a:cs typeface="Arial"/>
              </a:rPr>
              <a:t>Endowments</a:t>
            </a:r>
            <a:endParaRPr lang="en-US"/>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438645"/>
            <a:ext cx="10972800" cy="307777"/>
          </a:xfrm>
          <a:prstGeom prst="rect">
            <a:avLst/>
          </a:prstGeom>
          <a:noFill/>
        </p:spPr>
        <p:txBody>
          <a:bodyPr wrap="square" lIns="0" tIns="0" rIns="0" bIns="0" rtlCol="0" anchor="t">
            <a:spAutoFit/>
          </a:bodyPr>
          <a:lstStyle/>
          <a:p>
            <a:pPr algn="ctr"/>
            <a:endParaRPr lang="en-US" sz="2000" b="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670410" y="1387768"/>
            <a:ext cx="4389069" cy="1508105"/>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Endowment Pool Allocations/Investment Reporting</a:t>
            </a:r>
            <a:endParaRPr lang="en-US"/>
          </a:p>
          <a:p>
            <a:pPr algn="ctr"/>
            <a:r>
              <a:rPr lang="en-US" sz="1400">
                <a:latin typeface="Arial"/>
                <a:ea typeface="Fira Sans Book" panose="020B0503050000020004" pitchFamily="34" charset="0"/>
                <a:cs typeface="Arial"/>
              </a:rPr>
              <a:t>The process in which Accounting allocates realized and unrealized gains and losses, fund manager fees, taxes, interest, and dividends from all our investments proportionately based on the number of shares allocated to the fund.</a:t>
            </a:r>
            <a:endParaRPr lang="en-US"/>
          </a:p>
          <a:p>
            <a:pPr algn="ct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28" name="TextBox 27">
            <a:extLst>
              <a:ext uri="{FF2B5EF4-FFF2-40B4-BE49-F238E27FC236}">
                <a16:creationId xmlns:a16="http://schemas.microsoft.com/office/drawing/2014/main" id="{3A9F2A60-A1D8-9B40-BDED-D7D7840BDCE3}"/>
              </a:ext>
            </a:extLst>
          </p:cNvPr>
          <p:cNvSpPr txBox="1"/>
          <p:nvPr/>
        </p:nvSpPr>
        <p:spPr>
          <a:xfrm>
            <a:off x="7260664" y="1387767"/>
            <a:ext cx="3928994" cy="1508105"/>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Endowment Structure</a:t>
            </a:r>
            <a:endParaRPr lang="en-US"/>
          </a:p>
          <a:p>
            <a:pPr algn="ctr"/>
            <a:r>
              <a:rPr lang="en-US" sz="1400">
                <a:latin typeface="Arial"/>
                <a:ea typeface="Fira Sans Book" panose="020B0503050000020004" pitchFamily="34" charset="0"/>
                <a:cs typeface="Arial"/>
              </a:rPr>
              <a:t>Endowment pool is using the “Unitized Method” to record the Fair Market Value (FMV) for each endowment fund. Investments into the pool purchase Units based on a Market Value per Unit (MVU), calculated periodically.</a:t>
            </a:r>
            <a:endParaRPr lang="en-US"/>
          </a:p>
          <a:p>
            <a:pPr algn="ct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1" name="TextBox 30">
            <a:extLst>
              <a:ext uri="{FF2B5EF4-FFF2-40B4-BE49-F238E27FC236}">
                <a16:creationId xmlns:a16="http://schemas.microsoft.com/office/drawing/2014/main" id="{12FE19DF-BABE-BF4A-9ABA-C03516CF41AF}"/>
              </a:ext>
            </a:extLst>
          </p:cNvPr>
          <p:cNvSpPr txBox="1"/>
          <p:nvPr/>
        </p:nvSpPr>
        <p:spPr>
          <a:xfrm>
            <a:off x="4575589" y="3091387"/>
            <a:ext cx="2749802" cy="215444"/>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Endowment Funds by Purpose</a:t>
            </a:r>
            <a:endParaRPr lang="en-US" sz="1400">
              <a:latin typeface="Arial" panose="020B0604020202020204" pitchFamily="34" charset="0"/>
              <a:ea typeface="Fira Sans Book" panose="020B0503050000020004" pitchFamily="34" charset="0"/>
              <a:cs typeface="Arial" panose="020B0604020202020204" pitchFamily="34" charset="0"/>
            </a:endParaRPr>
          </a:p>
        </p:txBody>
      </p:sp>
      <p:pic>
        <p:nvPicPr>
          <p:cNvPr id="3" name="Picture 2" descr="A colorful circle with text&#10;&#10;Description automatically generated">
            <a:extLst>
              <a:ext uri="{FF2B5EF4-FFF2-40B4-BE49-F238E27FC236}">
                <a16:creationId xmlns:a16="http://schemas.microsoft.com/office/drawing/2014/main" id="{0135B5DA-5152-A8A2-F0AB-FD70F26F841C}"/>
              </a:ext>
            </a:extLst>
          </p:cNvPr>
          <p:cNvPicPr>
            <a:picLocks noChangeAspect="1"/>
          </p:cNvPicPr>
          <p:nvPr/>
        </p:nvPicPr>
        <p:blipFill>
          <a:blip r:embed="rId6"/>
          <a:stretch>
            <a:fillRect/>
          </a:stretch>
        </p:blipFill>
        <p:spPr>
          <a:xfrm>
            <a:off x="2294626" y="3383125"/>
            <a:ext cx="7904670" cy="3139749"/>
          </a:xfrm>
          <a:prstGeom prst="rect">
            <a:avLst/>
          </a:prstGeom>
        </p:spPr>
      </p:pic>
    </p:spTree>
    <p:extLst>
      <p:ext uri="{BB962C8B-B14F-4D97-AF65-F5344CB8AC3E}">
        <p14:creationId xmlns:p14="http://schemas.microsoft.com/office/powerpoint/2010/main" val="177536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nchor="t">
            <a:spAutoFit/>
          </a:bodyPr>
          <a:lstStyle/>
          <a:p>
            <a:r>
              <a:rPr lang="en-US" sz="3200" b="1">
                <a:solidFill>
                  <a:srgbClr val="003DA5"/>
                </a:solidFill>
                <a:latin typeface="Arial"/>
                <a:cs typeface="Arial"/>
              </a:rPr>
              <a:t>Trust Funds</a:t>
            </a:r>
            <a:endParaRPr lang="en-US"/>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373331"/>
            <a:ext cx="9067136" cy="307777"/>
          </a:xfrm>
          <a:prstGeom prst="rect">
            <a:avLst/>
          </a:prstGeom>
          <a:noFill/>
        </p:spPr>
        <p:txBody>
          <a:bodyPr wrap="square" lIns="0" tIns="0" rIns="0" bIns="0" rtlCol="0" anchor="t">
            <a:spAutoFit/>
          </a:bodyPr>
          <a:lstStyle/>
          <a:p>
            <a:r>
              <a:rPr lang="en-US" sz="2000" b="1">
                <a:solidFill>
                  <a:srgbClr val="003DA5"/>
                </a:solidFill>
                <a:latin typeface="Arial"/>
                <a:cs typeface="Arial"/>
              </a:rPr>
              <a:t>Charitable Remainder Unitrust (CRUT)</a:t>
            </a:r>
            <a:endParaRPr lang="en-US"/>
          </a:p>
        </p:txBody>
      </p:sp>
      <p:sp>
        <p:nvSpPr>
          <p:cNvPr id="16" name="TextBox 15">
            <a:extLst>
              <a:ext uri="{FF2B5EF4-FFF2-40B4-BE49-F238E27FC236}">
                <a16:creationId xmlns:a16="http://schemas.microsoft.com/office/drawing/2014/main" id="{8ABEED9E-6D42-6848-B093-DA24659404C5}"/>
              </a:ext>
            </a:extLst>
          </p:cNvPr>
          <p:cNvSpPr txBox="1"/>
          <p:nvPr/>
        </p:nvSpPr>
        <p:spPr>
          <a:xfrm>
            <a:off x="609600" y="4111671"/>
            <a:ext cx="10972800" cy="2369880"/>
          </a:xfrm>
          <a:prstGeom prst="rect">
            <a:avLst/>
          </a:prstGeom>
          <a:noFill/>
        </p:spPr>
        <p:txBody>
          <a:bodyPr wrap="square" lIns="0" tIns="0" rIns="0" bIns="0" rtlCol="0" anchor="t">
            <a:spAutoFit/>
          </a:bodyPr>
          <a:lstStyle/>
          <a:p>
            <a:r>
              <a:rPr lang="en-US" sz="1400" b="1" dirty="0">
                <a:latin typeface="Arial"/>
                <a:cs typeface="Arial"/>
              </a:rPr>
              <a:t>As of June 30, 2023, UCRF has 3 CRUTs:</a:t>
            </a:r>
            <a:endParaRPr lang="en-US" dirty="0"/>
          </a:p>
          <a:p>
            <a:r>
              <a:rPr lang="en-US" sz="1400" b="1" dirty="0">
                <a:latin typeface="Arial"/>
                <a:cs typeface="Arial"/>
              </a:rPr>
              <a:t>Trust #1 Ultimate Purpose:</a:t>
            </a:r>
            <a:endParaRPr lang="en-US" dirty="0"/>
          </a:p>
          <a:p>
            <a:r>
              <a:rPr lang="en-US" sz="1400" dirty="0">
                <a:latin typeface="Arial"/>
                <a:cs typeface="Arial"/>
              </a:rPr>
              <a:t>  To be applied for current-use support of the Stem Cell Excellence Fund.</a:t>
            </a:r>
            <a:endParaRPr lang="en-US" dirty="0"/>
          </a:p>
          <a:p>
            <a:endParaRPr lang="en-US" sz="1400" dirty="0">
              <a:latin typeface="Arial"/>
              <a:cs typeface="Arial"/>
            </a:endParaRPr>
          </a:p>
          <a:p>
            <a:r>
              <a:rPr lang="en-US" sz="1400" b="1" dirty="0">
                <a:latin typeface="Arial"/>
                <a:cs typeface="Arial"/>
              </a:rPr>
              <a:t>Trust #2 Ultimate Purpose:</a:t>
            </a:r>
            <a:endParaRPr lang="en-US" dirty="0"/>
          </a:p>
          <a:p>
            <a:r>
              <a:rPr lang="en-US" sz="1400" dirty="0">
                <a:latin typeface="Arial"/>
                <a:ea typeface="Fira Sans Book" panose="020B0503050000020004" pitchFamily="34" charset="0"/>
                <a:cs typeface="Arial"/>
              </a:rPr>
              <a:t>  To be applied as current-use support of students in the Biomedical Program.</a:t>
            </a:r>
            <a:endParaRPr lang="en-US" dirty="0">
              <a:latin typeface="Arial"/>
              <a:cs typeface="Arial"/>
            </a:endParaRPr>
          </a:p>
          <a:p>
            <a:endParaRPr lang="en-US" sz="1400" dirty="0">
              <a:latin typeface="Arial" panose="020B0604020202020204" pitchFamily="34" charset="0"/>
              <a:ea typeface="Fira Sans Book" panose="020B0503050000020004" pitchFamily="34" charset="0"/>
              <a:cs typeface="Arial" panose="020B0604020202020204" pitchFamily="34" charset="0"/>
            </a:endParaRPr>
          </a:p>
          <a:p>
            <a:r>
              <a:rPr lang="en-US" sz="1400" b="1" dirty="0">
                <a:latin typeface="Arial"/>
                <a:cs typeface="Arial"/>
              </a:rPr>
              <a:t>Trust #3 Ultimate Purpose: </a:t>
            </a:r>
            <a:endParaRPr lang="en-US" dirty="0"/>
          </a:p>
          <a:p>
            <a:r>
              <a:rPr lang="en-US" sz="1400" dirty="0">
                <a:latin typeface="Arial"/>
                <a:ea typeface="Fira Sans Book" panose="020B0503050000020004" pitchFamily="34" charset="0"/>
                <a:cs typeface="Arial"/>
              </a:rPr>
              <a:t>  15% to add to the Holstein Family Endowed Chair in Religious Studies.</a:t>
            </a:r>
            <a:endParaRPr lang="en-US" dirty="0"/>
          </a:p>
          <a:p>
            <a:r>
              <a:rPr lang="en-US" sz="1400" dirty="0">
                <a:latin typeface="Arial"/>
                <a:cs typeface="Arial"/>
              </a:rPr>
              <a:t>  85% to establish a named Endowed Scholarship Fund.</a:t>
            </a:r>
            <a:endParaRPr lang="en-US" dirty="0">
              <a:latin typeface="Arial"/>
              <a:cs typeface="Arial"/>
            </a:endParaRPr>
          </a:p>
          <a:p>
            <a:endParaRPr lang="en-US" sz="1400" dirty="0">
              <a:latin typeface="Arial" panose="020B0604020202020204" pitchFamily="34" charset="0"/>
              <a:ea typeface="Fira Sans Book" panose="020B0503050000020004" pitchFamily="34" charset="0"/>
              <a:cs typeface="Arial" panose="020B0604020202020204" pitchFamily="34" charset="0"/>
            </a:endParaRPr>
          </a:p>
        </p:txBody>
      </p:sp>
      <p:sp>
        <p:nvSpPr>
          <p:cNvPr id="3" name="TextBox 2">
            <a:extLst>
              <a:ext uri="{FF2B5EF4-FFF2-40B4-BE49-F238E27FC236}">
                <a16:creationId xmlns:a16="http://schemas.microsoft.com/office/drawing/2014/main" id="{4480C1EA-F898-8105-5F57-EF33148D4A6A}"/>
              </a:ext>
            </a:extLst>
          </p:cNvPr>
          <p:cNvSpPr txBox="1"/>
          <p:nvPr/>
        </p:nvSpPr>
        <p:spPr>
          <a:xfrm>
            <a:off x="609600" y="1716813"/>
            <a:ext cx="10972800" cy="2585323"/>
          </a:xfrm>
          <a:prstGeom prst="rect">
            <a:avLst/>
          </a:prstGeom>
          <a:noFill/>
        </p:spPr>
        <p:txBody>
          <a:bodyPr wrap="square" lIns="0" tIns="0" rIns="0" bIns="0" rtlCol="0" anchor="t">
            <a:spAutoFit/>
          </a:bodyPr>
          <a:lstStyle/>
          <a:p>
            <a:pPr marL="285750" indent="-285750">
              <a:buFont typeface="Arial"/>
              <a:buChar char="•"/>
            </a:pPr>
            <a:r>
              <a:rPr lang="en-US" sz="1400" b="1">
                <a:latin typeface="Arial"/>
                <a:cs typeface="Arial"/>
              </a:rPr>
              <a:t>An irrevocable, tax-exempt charitable trust in which the donor transfers assets to the trust and the principal is invested. </a:t>
            </a:r>
          </a:p>
          <a:p>
            <a:pPr marL="285750" indent="-285750">
              <a:buFont typeface="Arial"/>
              <a:buChar char="•"/>
            </a:pPr>
            <a:endParaRPr lang="en-US" sz="1400" b="1">
              <a:latin typeface="Arial"/>
              <a:cs typeface="Arial"/>
            </a:endParaRPr>
          </a:p>
          <a:p>
            <a:pPr marL="285750" indent="-285750">
              <a:buFont typeface="Arial"/>
              <a:buChar char="•"/>
            </a:pPr>
            <a:r>
              <a:rPr lang="en-US" sz="1400" b="1">
                <a:latin typeface="Arial"/>
                <a:ea typeface="Fira Sans Book" panose="020B0503050000020004" pitchFamily="34" charset="0"/>
                <a:cs typeface="Arial"/>
              </a:rPr>
              <a:t>The trust provides a payment to the donor or other individual beneficiaries either during their lifetimes or for a specific term of years. The donor and UCRF determine the payout rate aligning to the donor's needs.  </a:t>
            </a:r>
          </a:p>
          <a:p>
            <a:pPr marL="285750" indent="-285750">
              <a:buFont typeface="Arial"/>
              <a:buChar char="•"/>
            </a:pPr>
            <a:endParaRPr lang="en-US" sz="1400" b="1">
              <a:latin typeface="Arial" panose="020B0604020202020204" pitchFamily="34" charset="0"/>
              <a:ea typeface="Fira Sans Book" panose="020B0503050000020004" pitchFamily="34" charset="0"/>
              <a:cs typeface="Arial" panose="020B0604020202020204" pitchFamily="34" charset="0"/>
            </a:endParaRPr>
          </a:p>
          <a:p>
            <a:pPr marL="285750" indent="-285750">
              <a:buFont typeface="Arial"/>
              <a:buChar char="•"/>
            </a:pPr>
            <a:r>
              <a:rPr lang="en-US" sz="1400" b="1">
                <a:latin typeface="Arial"/>
                <a:cs typeface="Arial"/>
              </a:rPr>
              <a:t>Upon the death of the last living individual beneficiary or upon the expiration of the term of years, the remainder of the trust assets must be distributed to one or more charitable organizations. </a:t>
            </a:r>
          </a:p>
          <a:p>
            <a:pPr marL="285750" indent="-285750">
              <a:buFont typeface="Arial"/>
              <a:buChar char="•"/>
            </a:pPr>
            <a:endParaRPr lang="en-US" sz="1400" b="1">
              <a:latin typeface="Arial" panose="020B0604020202020204" pitchFamily="34" charset="0"/>
              <a:cs typeface="Arial" panose="020B0604020202020204" pitchFamily="34" charset="0"/>
            </a:endParaRPr>
          </a:p>
          <a:p>
            <a:pPr marL="285750" indent="-285750">
              <a:buFont typeface="Arial"/>
              <a:buChar char="•"/>
            </a:pPr>
            <a:r>
              <a:rPr lang="en-US" sz="1400" b="1">
                <a:latin typeface="Arial"/>
                <a:cs typeface="Arial"/>
              </a:rPr>
              <a:t>The trustee has a fiduciary responsibility to administer the trust with the care, skill, and conduct that a reasonably prudent person would in order to carry out the terms of the trust.</a:t>
            </a:r>
          </a:p>
          <a:p>
            <a:endParaRPr lang="en-US" sz="1400">
              <a:latin typeface="Arial" panose="020B0604020202020204" pitchFamily="34" charset="0"/>
              <a:cs typeface="Arial" panose="020B0604020202020204" pitchFamily="34" charset="0"/>
            </a:endParaRPr>
          </a:p>
          <a:p>
            <a:endParaRPr lang="en-US" sz="1400" b="1">
              <a:latin typeface="Arial" panose="020B0604020202020204" pitchFamily="34" charset="0"/>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3918319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4"/>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537329" y="1423447"/>
            <a:ext cx="10642861" cy="964367"/>
          </a:xfrm>
          <a:prstGeom prst="rect">
            <a:avLst/>
          </a:prstGeom>
          <a:noFill/>
        </p:spPr>
        <p:txBody>
          <a:bodyPr wrap="square" lIns="0" tIns="91440" rIns="0" bIns="0" rtlCol="0">
            <a:spAutoFit/>
          </a:bodyPr>
          <a:lstStyle/>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Gift Administration </a:t>
            </a:r>
          </a:p>
        </p:txBody>
      </p:sp>
      <p:sp>
        <p:nvSpPr>
          <p:cNvPr id="15" name="TextBox 14">
            <a:extLst>
              <a:ext uri="{FF2B5EF4-FFF2-40B4-BE49-F238E27FC236}">
                <a16:creationId xmlns:a16="http://schemas.microsoft.com/office/drawing/2014/main" id="{7F77E2D3-7662-DB4D-8B96-A43834EBC2A4}"/>
              </a:ext>
            </a:extLst>
          </p:cNvPr>
          <p:cNvSpPr txBox="1"/>
          <p:nvPr/>
        </p:nvSpPr>
        <p:spPr>
          <a:xfrm>
            <a:off x="617551" y="3406218"/>
            <a:ext cx="5151653" cy="707886"/>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Lisa Wilson</a:t>
            </a:r>
          </a:p>
          <a:p>
            <a:r>
              <a:rPr lang="en-US" sz="2000">
                <a:solidFill>
                  <a:schemeClr val="bg1"/>
                </a:solidFill>
                <a:latin typeface="Arial" panose="020B0604020202020204" pitchFamily="34" charset="0"/>
                <a:cs typeface="Arial" panose="020B0604020202020204" pitchFamily="34" charset="0"/>
              </a:rPr>
              <a:t>Director, Gift Administration</a:t>
            </a:r>
            <a:endParaRPr lang="en-US" sz="200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368710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5527"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599" y="882591"/>
            <a:ext cx="10991353" cy="492443"/>
          </a:xfrm>
          <a:prstGeom prst="rect">
            <a:avLst/>
          </a:prstGeom>
          <a:noFill/>
        </p:spPr>
        <p:txBody>
          <a:bodyPr wrap="square" lIns="0" tIns="0" rIns="0" bIns="0" rtlCol="0" anchor="t">
            <a:spAutoFit/>
          </a:bodyPr>
          <a:lstStyle/>
          <a:p>
            <a:pPr algn="ctr"/>
            <a:r>
              <a:rPr lang="en-US" sz="3200" b="1">
                <a:solidFill>
                  <a:srgbClr val="003DA5"/>
                </a:solidFill>
                <a:latin typeface="Arial"/>
                <a:ea typeface="Fira Sans Medium" panose="020B0503050000020004" pitchFamily="34" charset="0"/>
                <a:cs typeface="Arial"/>
              </a:rPr>
              <a:t>Gift Administration</a:t>
            </a:r>
            <a:endParaRPr lang="en-US" sz="32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438645"/>
            <a:ext cx="10972800" cy="307777"/>
          </a:xfrm>
          <a:prstGeom prst="rect">
            <a:avLst/>
          </a:prstGeom>
          <a:noFill/>
        </p:spPr>
        <p:txBody>
          <a:bodyPr wrap="square" lIns="0" tIns="0" rIns="0" bIns="0" rtlCol="0" anchor="t">
            <a:spAutoFit/>
          </a:bodyPr>
          <a:lstStyle/>
          <a:p>
            <a:pPr algn="ctr"/>
            <a:r>
              <a:rPr lang="en-US" sz="2000" b="1">
                <a:solidFill>
                  <a:srgbClr val="003DA5"/>
                </a:solidFill>
                <a:latin typeface="Arial"/>
                <a:ea typeface="Fira Sans Medium" panose="020B0503050000020004" pitchFamily="34" charset="0"/>
                <a:cs typeface="Arial"/>
              </a:rPr>
              <a:t>Our Team</a:t>
            </a:r>
            <a:endParaRPr lang="en-US" sz="2000" b="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439361" y="4092446"/>
            <a:ext cx="2289975" cy="646331"/>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Lisa Wilson</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Director,</a:t>
            </a:r>
            <a:br>
              <a:rPr lang="en-US" sz="1400">
                <a:latin typeface="Arial"/>
                <a:ea typeface="Fira Sans Book" panose="020B0503050000020004" pitchFamily="34" charset="0"/>
                <a:cs typeface="Arial"/>
              </a:rPr>
            </a:br>
            <a:r>
              <a:rPr lang="en-US" sz="1400">
                <a:latin typeface="Arial"/>
                <a:ea typeface="Fira Sans Book" panose="020B0503050000020004" pitchFamily="34" charset="0"/>
                <a:cs typeface="Arial"/>
              </a:rPr>
              <a:t>Gift Administration</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35D6AFE9-E985-A94F-9648-27503C6406A9}"/>
              </a:ext>
            </a:extLst>
          </p:cNvPr>
          <p:cNvCxnSpPr>
            <a:cxnSpLocks/>
          </p:cNvCxnSpPr>
          <p:nvPr/>
        </p:nvCxnSpPr>
        <p:spPr>
          <a:xfrm>
            <a:off x="439361"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9F2A60-A1D8-9B40-BDED-D7D7840BDCE3}"/>
              </a:ext>
            </a:extLst>
          </p:cNvPr>
          <p:cNvSpPr txBox="1"/>
          <p:nvPr/>
        </p:nvSpPr>
        <p:spPr>
          <a:xfrm>
            <a:off x="3436287" y="4092446"/>
            <a:ext cx="2289975" cy="430887"/>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Brendan Jones</a:t>
            </a:r>
            <a:endParaRPr lang="en-US" sz="1400">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Senior Gift Specialist</a:t>
            </a:r>
            <a:endParaRPr lang="en-US" sz="1400">
              <a:latin typeface="Arial"/>
              <a:cs typeface="Arial"/>
            </a:endParaRPr>
          </a:p>
        </p:txBody>
      </p:sp>
      <p:cxnSp>
        <p:nvCxnSpPr>
          <p:cNvPr id="30" name="Straight Connector 29">
            <a:extLst>
              <a:ext uri="{FF2B5EF4-FFF2-40B4-BE49-F238E27FC236}">
                <a16:creationId xmlns:a16="http://schemas.microsoft.com/office/drawing/2014/main" id="{2F0B3A5F-1074-8648-8577-1DDCCE476308}"/>
              </a:ext>
            </a:extLst>
          </p:cNvPr>
          <p:cNvCxnSpPr>
            <a:cxnSpLocks/>
          </p:cNvCxnSpPr>
          <p:nvPr/>
        </p:nvCxnSpPr>
        <p:spPr>
          <a:xfrm>
            <a:off x="3436287"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FE19DF-BABE-BF4A-9ABA-C03516CF41AF}"/>
              </a:ext>
            </a:extLst>
          </p:cNvPr>
          <p:cNvSpPr txBox="1"/>
          <p:nvPr/>
        </p:nvSpPr>
        <p:spPr>
          <a:xfrm>
            <a:off x="6460128" y="4092446"/>
            <a:ext cx="2289975" cy="430887"/>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Delphina Hughes</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Gift Processor</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C566B052-01BF-6F46-9B64-BE01F24D681B}"/>
              </a:ext>
            </a:extLst>
          </p:cNvPr>
          <p:cNvCxnSpPr>
            <a:cxnSpLocks/>
          </p:cNvCxnSpPr>
          <p:nvPr/>
        </p:nvCxnSpPr>
        <p:spPr>
          <a:xfrm>
            <a:off x="6460128"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59838F3-49D4-FEAF-EB56-B4FFA839FDA8}"/>
              </a:ext>
            </a:extLst>
          </p:cNvPr>
          <p:cNvPicPr>
            <a:picLocks noChangeAspect="1"/>
          </p:cNvPicPr>
          <p:nvPr/>
        </p:nvPicPr>
        <p:blipFill rotWithShape="1">
          <a:blip r:embed="rId6"/>
          <a:srcRect t="372" b="372"/>
          <a:stretch/>
        </p:blipFill>
        <p:spPr>
          <a:xfrm>
            <a:off x="644471" y="1896763"/>
            <a:ext cx="1882636" cy="1868643"/>
          </a:xfrm>
          <a:prstGeom prst="ellipse">
            <a:avLst/>
          </a:prstGeom>
          <a:ln>
            <a:noFill/>
          </a:ln>
          <a:effectLst>
            <a:softEdge rad="112500"/>
          </a:effectLst>
        </p:spPr>
      </p:pic>
      <p:pic>
        <p:nvPicPr>
          <p:cNvPr id="6" name="Picture 5">
            <a:extLst>
              <a:ext uri="{FF2B5EF4-FFF2-40B4-BE49-F238E27FC236}">
                <a16:creationId xmlns:a16="http://schemas.microsoft.com/office/drawing/2014/main" id="{2353C884-FFFA-9A72-8B23-219A55D28396}"/>
              </a:ext>
            </a:extLst>
          </p:cNvPr>
          <p:cNvPicPr>
            <a:picLocks noChangeAspect="1"/>
          </p:cNvPicPr>
          <p:nvPr/>
        </p:nvPicPr>
        <p:blipFill rotWithShape="1">
          <a:blip r:embed="rId7"/>
          <a:srcRect t="353" b="353"/>
          <a:stretch/>
        </p:blipFill>
        <p:spPr>
          <a:xfrm>
            <a:off x="6667501" y="1912042"/>
            <a:ext cx="1876408" cy="1863166"/>
          </a:xfrm>
          <a:prstGeom prst="ellipse">
            <a:avLst/>
          </a:prstGeom>
          <a:ln>
            <a:noFill/>
          </a:ln>
          <a:effectLst>
            <a:softEdge rad="112500"/>
          </a:effectLst>
        </p:spPr>
      </p:pic>
      <p:pic>
        <p:nvPicPr>
          <p:cNvPr id="2" name="Picture 1">
            <a:extLst>
              <a:ext uri="{FF2B5EF4-FFF2-40B4-BE49-F238E27FC236}">
                <a16:creationId xmlns:a16="http://schemas.microsoft.com/office/drawing/2014/main" id="{F7F071C6-A5A8-2355-9F6C-04F06CC72708}"/>
              </a:ext>
            </a:extLst>
          </p:cNvPr>
          <p:cNvPicPr>
            <a:picLocks noChangeAspect="1"/>
          </p:cNvPicPr>
          <p:nvPr/>
        </p:nvPicPr>
        <p:blipFill>
          <a:blip r:embed="rId8"/>
          <a:srcRect l="350" r="350"/>
          <a:stretch/>
        </p:blipFill>
        <p:spPr>
          <a:xfrm>
            <a:off x="3645776" y="1907841"/>
            <a:ext cx="1865587" cy="1878725"/>
          </a:xfrm>
          <a:prstGeom prst="ellipse">
            <a:avLst/>
          </a:prstGeom>
          <a:ln>
            <a:noFill/>
          </a:ln>
          <a:effectLst>
            <a:softEdge rad="112500"/>
          </a:effectLst>
        </p:spPr>
      </p:pic>
      <p:sp>
        <p:nvSpPr>
          <p:cNvPr id="8" name="TextBox 7">
            <a:extLst>
              <a:ext uri="{FF2B5EF4-FFF2-40B4-BE49-F238E27FC236}">
                <a16:creationId xmlns:a16="http://schemas.microsoft.com/office/drawing/2014/main" id="{F31DD71A-3CC0-BD6A-F805-21583189CFB9}"/>
              </a:ext>
            </a:extLst>
          </p:cNvPr>
          <p:cNvSpPr txBox="1"/>
          <p:nvPr/>
        </p:nvSpPr>
        <p:spPr>
          <a:xfrm>
            <a:off x="9549317" y="4082149"/>
            <a:ext cx="2289975" cy="646331"/>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Christine Zepeda</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Gift &amp; Information System Specialist</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34421771-3FFF-B852-753D-A85422116944}"/>
              </a:ext>
            </a:extLst>
          </p:cNvPr>
          <p:cNvCxnSpPr>
            <a:cxnSpLocks/>
          </p:cNvCxnSpPr>
          <p:nvPr/>
        </p:nvCxnSpPr>
        <p:spPr>
          <a:xfrm>
            <a:off x="9549317"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2D28482-9E1C-951E-76E8-35566F9A5DEA}"/>
              </a:ext>
            </a:extLst>
          </p:cNvPr>
          <p:cNvPicPr>
            <a:picLocks noChangeAspect="1"/>
          </p:cNvPicPr>
          <p:nvPr/>
        </p:nvPicPr>
        <p:blipFill rotWithShape="1">
          <a:blip r:embed="rId9"/>
          <a:srcRect l="167" r="167"/>
          <a:stretch/>
        </p:blipFill>
        <p:spPr>
          <a:xfrm>
            <a:off x="9769568" y="1901909"/>
            <a:ext cx="1864873" cy="1871113"/>
          </a:xfrm>
          <a:prstGeom prst="ellipse">
            <a:avLst/>
          </a:prstGeom>
          <a:ln>
            <a:noFill/>
          </a:ln>
          <a:effectLst>
            <a:softEdge rad="112500"/>
          </a:effectLst>
        </p:spPr>
      </p:pic>
    </p:spTree>
    <p:extLst>
      <p:ext uri="{BB962C8B-B14F-4D97-AF65-F5344CB8AC3E}">
        <p14:creationId xmlns:p14="http://schemas.microsoft.com/office/powerpoint/2010/main" val="662781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C4EEFC9-2203-8C4B-A042-21D4EE65F1C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1B92A8F9-FF41-8F44-BF9E-797DE5FBF7A6}"/>
              </a:ext>
            </a:extLst>
          </p:cNvPr>
          <p:cNvSpPr txBox="1"/>
          <p:nvPr/>
        </p:nvSpPr>
        <p:spPr>
          <a:xfrm>
            <a:off x="694239" y="2183884"/>
            <a:ext cx="10888311" cy="4316246"/>
          </a:xfrm>
          <a:prstGeom prst="rect">
            <a:avLst/>
          </a:prstGeom>
          <a:noFill/>
        </p:spPr>
        <p:txBody>
          <a:bodyPr wrap="square" lIns="91440" tIns="45720" rIns="91440" bIns="45720" rtlCol="0" anchor="t">
            <a:spAutoFit/>
          </a:bodyPr>
          <a:lstStyle/>
          <a:p>
            <a:pPr algn="ctr">
              <a:lnSpc>
                <a:spcPts val="6820"/>
              </a:lnSpc>
            </a:pPr>
            <a:r>
              <a:rPr lang="en-US" sz="4800" b="1" spc="-150">
                <a:solidFill>
                  <a:schemeClr val="bg1"/>
                </a:solidFill>
                <a:latin typeface="Arial"/>
                <a:ea typeface="Fira Sans Medium" panose="020B0503050000020004" pitchFamily="34" charset="0"/>
                <a:cs typeface="Arial"/>
              </a:rPr>
              <a:t>Gift Processing</a:t>
            </a:r>
          </a:p>
          <a:p>
            <a:pPr algn="ctr">
              <a:lnSpc>
                <a:spcPts val="6820"/>
              </a:lnSpc>
            </a:pPr>
            <a:r>
              <a:rPr lang="en-US" sz="3200" spc="-150">
                <a:solidFill>
                  <a:schemeClr val="bg1"/>
                </a:solidFill>
                <a:latin typeface="Arial"/>
                <a:ea typeface="Fira Sans Medium" panose="020B0503050000020004" pitchFamily="34" charset="0"/>
                <a:cs typeface="Arial"/>
              </a:rPr>
              <a:t>Process gifts to the UCR Foundation and UC Regents</a:t>
            </a:r>
          </a:p>
          <a:p>
            <a:pPr>
              <a:lnSpc>
                <a:spcPts val="6820"/>
              </a:lnSpc>
            </a:pPr>
            <a:r>
              <a:rPr lang="en-US" sz="3200" b="1" spc="-150">
                <a:solidFill>
                  <a:schemeClr val="bg1"/>
                </a:solidFill>
                <a:latin typeface="Arial"/>
                <a:ea typeface="Fira Sans Medium" panose="020B0503050000020004" pitchFamily="34" charset="0"/>
                <a:cs typeface="Arial"/>
              </a:rPr>
              <a:t>Types of Gifts:</a:t>
            </a:r>
          </a:p>
          <a:p>
            <a:pPr>
              <a:lnSpc>
                <a:spcPts val="6820"/>
              </a:lnSpc>
            </a:pPr>
            <a:r>
              <a:rPr lang="en-US" sz="2800" spc="-150">
                <a:solidFill>
                  <a:schemeClr val="bg1"/>
                </a:solidFill>
                <a:latin typeface="Arial"/>
                <a:ea typeface="Fira Sans Medium" panose="020B0503050000020004" pitchFamily="34" charset="0"/>
                <a:cs typeface="Arial"/>
              </a:rPr>
              <a:t>Checks, Cash, Credit Cards, Gifts-in-Kind, Stocks, ACH's, Cryptocurrency,</a:t>
            </a:r>
          </a:p>
          <a:p>
            <a:pPr>
              <a:lnSpc>
                <a:spcPts val="6820"/>
              </a:lnSpc>
            </a:pPr>
            <a:r>
              <a:rPr lang="en-US" sz="2800" spc="-150">
                <a:solidFill>
                  <a:schemeClr val="bg1"/>
                </a:solidFill>
                <a:latin typeface="Arial"/>
                <a:ea typeface="Fira Sans Medium" panose="020B0503050000020004" pitchFamily="34" charset="0"/>
                <a:cs typeface="Arial"/>
              </a:rPr>
              <a:t>Pledges, Payroll Deductions, Deferred Gifts, Private Grants</a:t>
            </a:r>
            <a:endParaRPr lang="en-US" sz="2800" spc="-150">
              <a:solidFill>
                <a:schemeClr val="bg1"/>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6" name="Picture 5">
            <a:extLst>
              <a:ext uri="{FF2B5EF4-FFF2-40B4-BE49-F238E27FC236}">
                <a16:creationId xmlns:a16="http://schemas.microsoft.com/office/drawing/2014/main" id="{1C0C9867-7F68-CF4D-92D0-C8C932F5FC89}"/>
              </a:ext>
            </a:extLst>
          </p:cNvPr>
          <p:cNvPicPr>
            <a:picLocks noChangeAspect="1"/>
          </p:cNvPicPr>
          <p:nvPr/>
        </p:nvPicPr>
        <p:blipFill>
          <a:blip r:embed="rId6"/>
          <a:stretch>
            <a:fillRect/>
          </a:stretch>
        </p:blipFill>
        <p:spPr>
          <a:xfrm>
            <a:off x="10556411" y="6248521"/>
            <a:ext cx="1244601" cy="378682"/>
          </a:xfrm>
          <a:prstGeom prst="rect">
            <a:avLst/>
          </a:prstGeom>
        </p:spPr>
      </p:pic>
    </p:spTree>
    <p:extLst>
      <p:ext uri="{BB962C8B-B14F-4D97-AF65-F5344CB8AC3E}">
        <p14:creationId xmlns:p14="http://schemas.microsoft.com/office/powerpoint/2010/main" val="3981345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C4EEFC9-2203-8C4B-A042-21D4EE65F1C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1B92A8F9-FF41-8F44-BF9E-797DE5FBF7A6}"/>
              </a:ext>
            </a:extLst>
          </p:cNvPr>
          <p:cNvSpPr txBox="1"/>
          <p:nvPr/>
        </p:nvSpPr>
        <p:spPr>
          <a:xfrm>
            <a:off x="788448" y="1749968"/>
            <a:ext cx="11141617" cy="5500160"/>
          </a:xfrm>
          <a:prstGeom prst="rect">
            <a:avLst/>
          </a:prstGeom>
          <a:noFill/>
        </p:spPr>
        <p:txBody>
          <a:bodyPr wrap="square" lIns="91440" tIns="45720" rIns="91440" bIns="45720" rtlCol="0" anchor="t">
            <a:spAutoFit/>
          </a:bodyPr>
          <a:lstStyle/>
          <a:p>
            <a:pPr algn="ctr">
              <a:lnSpc>
                <a:spcPts val="6820"/>
              </a:lnSpc>
            </a:pPr>
            <a:r>
              <a:rPr lang="en-US" sz="4400" b="1" spc="-150">
                <a:solidFill>
                  <a:schemeClr val="bg1"/>
                </a:solidFill>
                <a:latin typeface="Arial"/>
                <a:ea typeface="Fira Sans Medium" panose="020B0503050000020004" pitchFamily="34" charset="0"/>
                <a:cs typeface="Arial"/>
              </a:rPr>
              <a:t>Gift Attributes</a:t>
            </a:r>
            <a:endParaRPr lang="en-US">
              <a:solidFill>
                <a:schemeClr val="bg1"/>
              </a:solidFill>
              <a:cs typeface="Calibri"/>
            </a:endParaRPr>
          </a:p>
          <a:p>
            <a:pPr marL="342900" indent="-342900">
              <a:buFont typeface="Courier New"/>
              <a:buChar char="o"/>
            </a:pPr>
            <a:r>
              <a:rPr lang="en-US" sz="2200" spc="-150">
                <a:solidFill>
                  <a:schemeClr val="bg1"/>
                </a:solidFill>
                <a:latin typeface="Arial"/>
                <a:ea typeface="+mn-lt"/>
                <a:cs typeface="+mn-lt"/>
              </a:rPr>
              <a:t>Soft credits</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Tributes</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Anonymous </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Quid pro quo</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Bequests</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Link to opportunities</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 Assign solicitor credit</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 Link to payments to pledges</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IRA gifts</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DAF gifts </a:t>
            </a:r>
            <a:endParaRPr lang="en-US" sz="2200">
              <a:solidFill>
                <a:schemeClr val="bg1"/>
              </a:solidFill>
              <a:latin typeface="Arial"/>
              <a:ea typeface="+mn-lt"/>
              <a:cs typeface="+mn-lt"/>
            </a:endParaRPr>
          </a:p>
          <a:p>
            <a:pPr marL="342900" indent="-342900">
              <a:buFont typeface="Courier New"/>
              <a:buChar char="o"/>
            </a:pPr>
            <a:r>
              <a:rPr lang="en-US" sz="2200" spc="-150">
                <a:solidFill>
                  <a:schemeClr val="bg1"/>
                </a:solidFill>
                <a:latin typeface="Arial"/>
                <a:ea typeface="+mn-lt"/>
                <a:cs typeface="+mn-lt"/>
              </a:rPr>
              <a:t>etc.</a:t>
            </a:r>
            <a:endParaRPr lang="en-US" sz="2200">
              <a:solidFill>
                <a:schemeClr val="bg1"/>
              </a:solidFill>
              <a:latin typeface="Arial"/>
              <a:cs typeface="Calibri"/>
            </a:endParaRPr>
          </a:p>
          <a:p>
            <a:pPr>
              <a:lnSpc>
                <a:spcPts val="6820"/>
              </a:lnSpc>
            </a:pPr>
            <a:endParaRPr lang="en-US" sz="5400" b="1" spc="-150">
              <a:solidFill>
                <a:schemeClr val="bg1"/>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2221" y="1839951"/>
            <a:ext cx="444904" cy="203531"/>
          </a:xfrm>
          <a:prstGeom prst="rect">
            <a:avLst/>
          </a:prstGeom>
        </p:spPr>
      </p:pic>
      <p:pic>
        <p:nvPicPr>
          <p:cNvPr id="6" name="Picture 5">
            <a:extLst>
              <a:ext uri="{FF2B5EF4-FFF2-40B4-BE49-F238E27FC236}">
                <a16:creationId xmlns:a16="http://schemas.microsoft.com/office/drawing/2014/main" id="{1C0C9867-7F68-CF4D-92D0-C8C932F5FC89}"/>
              </a:ext>
            </a:extLst>
          </p:cNvPr>
          <p:cNvPicPr>
            <a:picLocks noChangeAspect="1"/>
          </p:cNvPicPr>
          <p:nvPr/>
        </p:nvPicPr>
        <p:blipFill>
          <a:blip r:embed="rId6"/>
          <a:stretch>
            <a:fillRect/>
          </a:stretch>
        </p:blipFill>
        <p:spPr>
          <a:xfrm>
            <a:off x="10556411" y="6248521"/>
            <a:ext cx="1244601" cy="378682"/>
          </a:xfrm>
          <a:prstGeom prst="rect">
            <a:avLst/>
          </a:prstGeom>
        </p:spPr>
      </p:pic>
    </p:spTree>
    <p:extLst>
      <p:ext uri="{BB962C8B-B14F-4D97-AF65-F5344CB8AC3E}">
        <p14:creationId xmlns:p14="http://schemas.microsoft.com/office/powerpoint/2010/main" val="1656525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146170"/>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338306"/>
            <a:ext cx="9067136" cy="677108"/>
          </a:xfrm>
          <a:prstGeom prst="rect">
            <a:avLst/>
          </a:prstGeom>
          <a:noFill/>
        </p:spPr>
        <p:txBody>
          <a:bodyPr wrap="square" lIns="0" tIns="0" rIns="0" bIns="0" rtlCol="0" anchor="t">
            <a:spAutoFit/>
          </a:bodyPr>
          <a:lstStyle/>
          <a:p>
            <a:r>
              <a:rPr lang="en-US" sz="4400" b="1">
                <a:solidFill>
                  <a:srgbClr val="003DA5"/>
                </a:solidFill>
                <a:latin typeface="Arial"/>
                <a:ea typeface="Fira Sans Medium" panose="020B0503050000020004" pitchFamily="34" charset="0"/>
                <a:cs typeface="Arial"/>
              </a:rPr>
              <a:t>Other Functions</a:t>
            </a:r>
            <a:endParaRPr lang="en-US" sz="4400" b="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438645"/>
            <a:ext cx="9067136" cy="307777"/>
          </a:xfrm>
          <a:prstGeom prst="rect">
            <a:avLst/>
          </a:prstGeom>
          <a:noFill/>
        </p:spPr>
        <p:txBody>
          <a:bodyPr wrap="square" lIns="0" tIns="0" rIns="0" bIns="0" rtlCol="0" anchor="t">
            <a:spAutoFit/>
          </a:bodyPr>
          <a:lstStyle/>
          <a:p>
            <a:endParaRPr lang="en-US" sz="2000" b="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6" name="TextBox 15">
            <a:extLst>
              <a:ext uri="{FF2B5EF4-FFF2-40B4-BE49-F238E27FC236}">
                <a16:creationId xmlns:a16="http://schemas.microsoft.com/office/drawing/2014/main" id="{8ABEED9E-6D42-6848-B093-DA24659404C5}"/>
              </a:ext>
            </a:extLst>
          </p:cNvPr>
          <p:cNvSpPr txBox="1"/>
          <p:nvPr/>
        </p:nvSpPr>
        <p:spPr>
          <a:xfrm>
            <a:off x="609600" y="2402614"/>
            <a:ext cx="10972800" cy="215444"/>
          </a:xfrm>
          <a:prstGeom prst="rect">
            <a:avLst/>
          </a:prstGeom>
          <a:noFill/>
        </p:spPr>
        <p:txBody>
          <a:bodyPr wrap="square" lIns="0" tIns="0" rIns="0" bIns="0" rtlCol="0" anchor="t">
            <a:spAutoFit/>
          </a:bodyPr>
          <a:lstStyle/>
          <a:p>
            <a:r>
              <a:rPr lang="en-US" sz="1400" b="1">
                <a:latin typeface="Arial"/>
                <a:ea typeface="Fira Sans Book" panose="020B0503050000020004" pitchFamily="34" charset="0"/>
                <a:cs typeface="Arial"/>
              </a:rPr>
              <a:t>.</a:t>
            </a:r>
            <a:r>
              <a:rPr lang="en-US" sz="1400">
                <a:latin typeface="Arial"/>
                <a:ea typeface="Fira Sans Book" panose="020B0503050000020004" pitchFamily="34" charset="0"/>
                <a:cs typeface="Arial"/>
              </a:rPr>
              <a:t>.</a:t>
            </a:r>
            <a:endParaRPr lang="en-US">
              <a:latin typeface="Calibri" panose="020F0502020204030204"/>
              <a:ea typeface="Fira Sans Book" panose="020B0503050000020004" pitchFamily="34" charset="0"/>
              <a:cs typeface="Calibri" panose="020F0502020204030204"/>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504976" y="992428"/>
            <a:ext cx="11544300" cy="5816977"/>
          </a:xfrm>
          <a:prstGeom prst="rect">
            <a:avLst/>
          </a:prstGeom>
          <a:noFill/>
        </p:spPr>
        <p:txBody>
          <a:bodyPr wrap="square" lIns="0" tIns="0" rIns="0" bIns="0" rtlCol="0" anchor="t">
            <a:spAutoFit/>
          </a:bodyPr>
          <a:lstStyle/>
          <a:p>
            <a:pPr lvl="1">
              <a:buClr>
                <a:srgbClr val="003DA5"/>
              </a:buClr>
              <a:buSzPct val="100000"/>
            </a:pPr>
            <a:endParaRPr lang="en-US" sz="1400">
              <a:latin typeface="Arial"/>
              <a:ea typeface="Fira Sans Book" panose="020B0503050000020004" pitchFamily="34" charset="0"/>
              <a:cs typeface="Arial"/>
            </a:endParaRPr>
          </a:p>
          <a:p>
            <a:pPr marL="457200">
              <a:buClr>
                <a:srgbClr val="003DA5"/>
              </a:buClr>
              <a:buSzPct val="100000"/>
              <a:buFont typeface="Arial" panose="020B0604020202020204" pitchFamily="34" charset="0"/>
              <a:buChar char="•"/>
            </a:pPr>
            <a:r>
              <a:rPr lang="en-US" sz="2400">
                <a:ea typeface="+mn-lt"/>
                <a:cs typeface="+mn-lt"/>
              </a:rPr>
              <a:t>Biographical updates - via update forms and routine queries</a:t>
            </a:r>
            <a:endParaRPr lang="en-US" sz="2400">
              <a:cs typeface="Calibri" panose="020F0502020204030204"/>
            </a:endParaRPr>
          </a:p>
          <a:p>
            <a:pPr lvl="1">
              <a:buClr>
                <a:srgbClr val="003DA5"/>
              </a:buClr>
              <a:buSzPct val="100000"/>
              <a:buFont typeface="Arial" panose="020B0604020202020204" pitchFamily="34" charset="0"/>
              <a:buChar char="•"/>
            </a:pPr>
            <a:r>
              <a:rPr lang="en-US" sz="2400">
                <a:ea typeface="+mn-lt"/>
                <a:cs typeface="+mn-lt"/>
              </a:rPr>
              <a:t>Reporting- </a:t>
            </a:r>
          </a:p>
          <a:p>
            <a:pPr lvl="2">
              <a:buClr>
                <a:srgbClr val="003DA5"/>
              </a:buClr>
              <a:buSzPct val="100000"/>
              <a:buFont typeface="Arial" panose="020B0604020202020204" pitchFamily="34" charset="0"/>
              <a:buChar char="•"/>
            </a:pPr>
            <a:r>
              <a:rPr lang="en-US" sz="2400">
                <a:ea typeface="+mn-lt"/>
                <a:cs typeface="+mn-lt"/>
              </a:rPr>
              <a:t>Daily Gift Report </a:t>
            </a:r>
          </a:p>
          <a:p>
            <a:pPr lvl="2">
              <a:buClr>
                <a:srgbClr val="003DA5"/>
              </a:buClr>
              <a:buSzPct val="100000"/>
              <a:buFont typeface="Arial" panose="020B0604020202020204" pitchFamily="34" charset="0"/>
              <a:buChar char="•"/>
            </a:pPr>
            <a:r>
              <a:rPr lang="en-US" sz="2400">
                <a:ea typeface="+mn-lt"/>
                <a:cs typeface="+mn-lt"/>
              </a:rPr>
              <a:t>Monthly Gift Summary Reports</a:t>
            </a:r>
          </a:p>
          <a:p>
            <a:pPr lvl="2">
              <a:buClr>
                <a:srgbClr val="003DA5"/>
              </a:buClr>
              <a:buSzPct val="100000"/>
              <a:buFont typeface="Arial" panose="020B0604020202020204" pitchFamily="34" charset="0"/>
              <a:buChar char="•"/>
            </a:pPr>
            <a:r>
              <a:rPr lang="en-US" sz="2400">
                <a:ea typeface="+mn-lt"/>
                <a:cs typeface="+mn-lt"/>
              </a:rPr>
              <a:t>Monthly Unit Fundraising Reports</a:t>
            </a:r>
          </a:p>
          <a:p>
            <a:pPr lvl="2">
              <a:buClr>
                <a:srgbClr val="003DA5"/>
              </a:buClr>
              <a:buSzPct val="100000"/>
              <a:buFont typeface="Arial" panose="020B0604020202020204" pitchFamily="34" charset="0"/>
              <a:buChar char="•"/>
            </a:pPr>
            <a:r>
              <a:rPr lang="en-US" sz="2400">
                <a:ea typeface="+mn-lt"/>
                <a:cs typeface="+mn-lt"/>
              </a:rPr>
              <a:t>VSE Survey</a:t>
            </a:r>
          </a:p>
          <a:p>
            <a:pPr lvl="2">
              <a:buClr>
                <a:srgbClr val="003DA5"/>
              </a:buClr>
              <a:buSzPct val="100000"/>
              <a:buFont typeface="Arial" panose="020B0604020202020204" pitchFamily="34" charset="0"/>
              <a:buChar char="•"/>
            </a:pPr>
            <a:r>
              <a:rPr lang="en-US" sz="2400">
                <a:ea typeface="+mn-lt"/>
                <a:cs typeface="+mn-lt"/>
              </a:rPr>
              <a:t>Reconciliation reports</a:t>
            </a:r>
          </a:p>
          <a:p>
            <a:pPr lvl="2">
              <a:buClr>
                <a:srgbClr val="003DA5"/>
              </a:buClr>
              <a:buSzPct val="100000"/>
              <a:buFont typeface="Arial" panose="020B0604020202020204" pitchFamily="34" charset="0"/>
              <a:buChar char="•"/>
            </a:pPr>
            <a:r>
              <a:rPr lang="en-US" sz="2400">
                <a:ea typeface="+mn-lt"/>
                <a:cs typeface="+mn-lt"/>
              </a:rPr>
              <a:t>Ad hoc reports</a:t>
            </a:r>
            <a:endParaRPr lang="en-US" sz="2400">
              <a:cs typeface="Calibri"/>
            </a:endParaRPr>
          </a:p>
          <a:p>
            <a:pPr lvl="1">
              <a:buClr>
                <a:srgbClr val="003DA5"/>
              </a:buClr>
              <a:buSzPct val="100000"/>
              <a:buFont typeface="Arial" panose="020B0604020202020204" pitchFamily="34" charset="0"/>
              <a:buChar char="•"/>
            </a:pPr>
            <a:r>
              <a:rPr lang="en-US" sz="2400">
                <a:ea typeface="+mn-lt"/>
                <a:cs typeface="+mn-lt"/>
              </a:rPr>
              <a:t>Pledge reminders</a:t>
            </a:r>
            <a:endParaRPr lang="en-US" sz="2400">
              <a:cs typeface="Calibri"/>
            </a:endParaRPr>
          </a:p>
          <a:p>
            <a:pPr lvl="1">
              <a:buClr>
                <a:srgbClr val="003DA5"/>
              </a:buClr>
              <a:buSzPct val="100000"/>
              <a:buFont typeface="Arial" panose="020B0604020202020204" pitchFamily="34" charset="0"/>
              <a:buChar char="•"/>
            </a:pPr>
            <a:r>
              <a:rPr lang="en-US" sz="2400">
                <a:ea typeface="+mn-lt"/>
                <a:cs typeface="+mn-lt"/>
              </a:rPr>
              <a:t>Pledge write-offs</a:t>
            </a:r>
            <a:endParaRPr lang="en-US" sz="2400">
              <a:cs typeface="Calibri"/>
            </a:endParaRPr>
          </a:p>
          <a:p>
            <a:pPr lvl="1">
              <a:buClr>
                <a:srgbClr val="003DA5"/>
              </a:buClr>
              <a:buSzPct val="100000"/>
              <a:buFont typeface="Arial" panose="020B0604020202020204" pitchFamily="34" charset="0"/>
              <a:buChar char="•"/>
            </a:pPr>
            <a:r>
              <a:rPr lang="en-US" sz="2400">
                <a:ea typeface="+mn-lt"/>
                <a:cs typeface="+mn-lt"/>
              </a:rPr>
              <a:t>Provide guidance to the campus regarding IRS rules and regulations, and CASE Standards, VCUA Online Gift Acceptance System, general gift practices</a:t>
            </a:r>
            <a:endParaRPr lang="en-US" sz="2400">
              <a:cs typeface="Calibri"/>
            </a:endParaRPr>
          </a:p>
          <a:p>
            <a:pPr lvl="1">
              <a:buClr>
                <a:srgbClr val="003DA5"/>
              </a:buClr>
              <a:buSzPct val="100000"/>
              <a:buFont typeface="Arial" panose="020B0604020202020204" pitchFamily="34" charset="0"/>
              <a:buChar char="•"/>
            </a:pPr>
            <a:r>
              <a:rPr lang="en-US" sz="2400">
                <a:ea typeface="+mn-lt"/>
                <a:cs typeface="+mn-lt"/>
              </a:rPr>
              <a:t>Provide assistance to donors </a:t>
            </a:r>
            <a:endParaRPr lang="en-US" sz="2400">
              <a:cs typeface="Calibri"/>
            </a:endParaRPr>
          </a:p>
          <a:p>
            <a:pPr marL="742950" lvl="1" indent="-285750">
              <a:buClr>
                <a:srgbClr val="003DA5"/>
              </a:buClr>
              <a:buSzPct val="100000"/>
              <a:buFont typeface="Arial" panose="020B0604020202020204" pitchFamily="34" charset="0"/>
              <a:buChar char="•"/>
            </a:pPr>
            <a:endParaRPr lang="en-US" sz="2400">
              <a:cs typeface="Calibri"/>
            </a:endParaRPr>
          </a:p>
          <a:p>
            <a:endParaRPr lang="en-US" sz="1400">
              <a:latin typeface="Arial" panose="020B0604020202020204" pitchFamily="34" charset="0"/>
              <a:ea typeface="Fira Sans Book" panose="020B0503050000020004" pitchFamily="34" charset="0"/>
              <a:cs typeface="Arial" panose="020B0604020202020204" pitchFamily="34" charset="0"/>
            </a:endParaRPr>
          </a:p>
          <a:p>
            <a:endParaRPr lang="en-US" sz="1400">
              <a:latin typeface="Arial" panose="020B0604020202020204" pitchFamily="34" charset="0"/>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292637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4"/>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537329" y="1423447"/>
            <a:ext cx="10642861" cy="1836400"/>
          </a:xfrm>
          <a:prstGeom prst="rect">
            <a:avLst/>
          </a:prstGeom>
          <a:noFill/>
        </p:spPr>
        <p:txBody>
          <a:bodyPr wrap="square" lIns="0" tIns="91440" rIns="0" bIns="0" rtlCol="0">
            <a:spAutoFit/>
          </a:bodyPr>
          <a:lstStyle/>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Human Resources &amp; </a:t>
            </a:r>
          </a:p>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Talent Management </a:t>
            </a:r>
          </a:p>
        </p:txBody>
      </p:sp>
      <p:sp>
        <p:nvSpPr>
          <p:cNvPr id="15" name="TextBox 14">
            <a:extLst>
              <a:ext uri="{FF2B5EF4-FFF2-40B4-BE49-F238E27FC236}">
                <a16:creationId xmlns:a16="http://schemas.microsoft.com/office/drawing/2014/main" id="{7F77E2D3-7662-DB4D-8B96-A43834EBC2A4}"/>
              </a:ext>
            </a:extLst>
          </p:cNvPr>
          <p:cNvSpPr txBox="1"/>
          <p:nvPr/>
        </p:nvSpPr>
        <p:spPr>
          <a:xfrm>
            <a:off x="617551" y="3406218"/>
            <a:ext cx="5151653" cy="1938992"/>
          </a:xfrm>
          <a:prstGeom prst="rect">
            <a:avLst/>
          </a:prstGeom>
          <a:noFill/>
        </p:spPr>
        <p:txBody>
          <a:bodyPr wrap="square" lIns="91440" tIns="45720" rIns="91440" bIns="45720" rtlCol="0" anchor="t">
            <a:spAutoFit/>
          </a:bodyPr>
          <a:lstStyle/>
          <a:p>
            <a:r>
              <a:rPr lang="en-US" sz="2000">
                <a:solidFill>
                  <a:schemeClr val="bg1"/>
                </a:solidFill>
                <a:latin typeface="Arial"/>
                <a:cs typeface="Arial"/>
              </a:rPr>
              <a:t>Sandra Mora</a:t>
            </a:r>
          </a:p>
          <a:p>
            <a:r>
              <a:rPr lang="en-US" sz="2000">
                <a:solidFill>
                  <a:schemeClr val="bg1"/>
                </a:solidFill>
                <a:latin typeface="Arial"/>
                <a:cs typeface="Arial"/>
              </a:rPr>
              <a:t>Director, Human Resources</a:t>
            </a:r>
          </a:p>
          <a:p>
            <a:endParaRPr lang="en-US" sz="2000">
              <a:solidFill>
                <a:schemeClr val="bg1"/>
              </a:solidFill>
              <a:latin typeface="Arial" panose="020B0604020202020204" pitchFamily="34" charset="0"/>
              <a:ea typeface="Fira Sans" panose="020B0503050000020004" pitchFamily="34" charset="0"/>
              <a:cs typeface="Arial" panose="020B0604020202020204" pitchFamily="34" charset="0"/>
            </a:endParaRPr>
          </a:p>
          <a:p>
            <a:r>
              <a:rPr lang="en-US" sz="2000">
                <a:solidFill>
                  <a:schemeClr val="bg1"/>
                </a:solidFill>
                <a:latin typeface="Arial"/>
                <a:ea typeface="Fira Sans" panose="020B0503050000020004" pitchFamily="34" charset="0"/>
                <a:cs typeface="Arial"/>
              </a:rPr>
              <a:t>Vanessa Torrez</a:t>
            </a:r>
          </a:p>
          <a:p>
            <a:r>
              <a:rPr lang="en-US" sz="2000">
                <a:solidFill>
                  <a:schemeClr val="bg1"/>
                </a:solidFill>
                <a:latin typeface="Arial"/>
                <a:ea typeface="Fira Sans" panose="020B0503050000020004" pitchFamily="34" charset="0"/>
                <a:cs typeface="Arial"/>
              </a:rPr>
              <a:t>Assistant Director, Talent Management </a:t>
            </a:r>
          </a:p>
          <a:p>
            <a:endParaRPr lang="en-US" sz="2000">
              <a:solidFill>
                <a:schemeClr val="bg1"/>
              </a:solidFill>
              <a:latin typeface="Arial"/>
              <a:ea typeface="Fira Sans" panose="020B0503050000020004" pitchFamily="34" charset="0"/>
              <a:cs typeface="Arial"/>
            </a:endParaRPr>
          </a:p>
        </p:txBody>
      </p:sp>
    </p:spTree>
    <p:extLst>
      <p:ext uri="{BB962C8B-B14F-4D97-AF65-F5344CB8AC3E}">
        <p14:creationId xmlns:p14="http://schemas.microsoft.com/office/powerpoint/2010/main" val="166441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3" name="Graphic 12">
            <a:extLst>
              <a:ext uri="{FF2B5EF4-FFF2-40B4-BE49-F238E27FC236}">
                <a16:creationId xmlns:a16="http://schemas.microsoft.com/office/drawing/2014/main" id="{5F2325CB-BF19-AA4A-8CD1-4A5B923E72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4687" y="838200"/>
            <a:ext cx="280946" cy="128525"/>
          </a:xfrm>
          <a:prstGeom prst="rect">
            <a:avLst/>
          </a:prstGeom>
        </p:spPr>
      </p:pic>
      <p:sp>
        <p:nvSpPr>
          <p:cNvPr id="15" name="TextBox 14">
            <a:extLst>
              <a:ext uri="{FF2B5EF4-FFF2-40B4-BE49-F238E27FC236}">
                <a16:creationId xmlns:a16="http://schemas.microsoft.com/office/drawing/2014/main" id="{50880866-2111-F744-B771-D369A423071D}"/>
              </a:ext>
            </a:extLst>
          </p:cNvPr>
          <p:cNvSpPr txBox="1"/>
          <p:nvPr/>
        </p:nvSpPr>
        <p:spPr>
          <a:xfrm>
            <a:off x="6254687" y="1030336"/>
            <a:ext cx="5643271" cy="553998"/>
          </a:xfrm>
          <a:prstGeom prst="rect">
            <a:avLst/>
          </a:prstGeom>
          <a:noFill/>
        </p:spPr>
        <p:txBody>
          <a:bodyPr wrap="square" lIns="0" tIns="0" rIns="0" bIns="0" rtlCol="0">
            <a:spAutoFit/>
          </a:bodyPr>
          <a:lstStyle/>
          <a:p>
            <a:r>
              <a:rPr lang="en-US" sz="3600" b="1">
                <a:solidFill>
                  <a:srgbClr val="003DA5"/>
                </a:solidFill>
                <a:latin typeface="Arial" panose="020B0604020202020204" pitchFamily="34" charset="0"/>
                <a:ea typeface="Fira Sans Medium" panose="020B0503050000020004" pitchFamily="34" charset="0"/>
                <a:cs typeface="Arial" panose="020B0604020202020204" pitchFamily="34" charset="0"/>
              </a:rPr>
              <a:t>Administrative Services</a:t>
            </a:r>
            <a:endParaRPr lang="en-US" sz="36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9" name="TextBox 18">
            <a:extLst>
              <a:ext uri="{FF2B5EF4-FFF2-40B4-BE49-F238E27FC236}">
                <a16:creationId xmlns:a16="http://schemas.microsoft.com/office/drawing/2014/main" id="{07AB0A0C-F087-884D-9706-9B186CF767E8}"/>
              </a:ext>
            </a:extLst>
          </p:cNvPr>
          <p:cNvSpPr txBox="1"/>
          <p:nvPr/>
        </p:nvSpPr>
        <p:spPr>
          <a:xfrm>
            <a:off x="6254687" y="2078717"/>
            <a:ext cx="5043777" cy="3662541"/>
          </a:xfrm>
          <a:prstGeom prst="rect">
            <a:avLst/>
          </a:prstGeom>
          <a:noFill/>
        </p:spPr>
        <p:txBody>
          <a:bodyPr wrap="square" lIns="0" tIns="0" rIns="0" bIns="0" rtlCol="0">
            <a:spAutoFit/>
          </a:bodyPr>
          <a:lstStyle/>
          <a:p>
            <a:r>
              <a:rPr lang="en-US" sz="1400" b="1" dirty="0">
                <a:latin typeface="Arial" panose="020B0604020202020204" pitchFamily="34" charset="0"/>
                <a:ea typeface="Fira Sans Book" panose="020B0503050000020004" pitchFamily="34" charset="0"/>
                <a:cs typeface="Arial" panose="020B0604020202020204" pitchFamily="34" charset="0"/>
              </a:rPr>
              <a:t>Provides</a:t>
            </a:r>
            <a:r>
              <a:rPr lang="en-US" sz="1400" dirty="0">
                <a:latin typeface="Arial" panose="020B0604020202020204" pitchFamily="34" charset="0"/>
                <a:ea typeface="Fira Sans Book" panose="020B0503050000020004" pitchFamily="34" charset="0"/>
                <a:cs typeface="Arial" panose="020B0604020202020204" pitchFamily="34" charset="0"/>
              </a:rPr>
              <a:t> strategic planning, resource management, and administrative support to the programmatic activities of the University Advancement organization.</a:t>
            </a:r>
          </a:p>
          <a:p>
            <a:endParaRPr lang="en-US" sz="1400" dirty="0">
              <a:latin typeface="Arial" panose="020B0604020202020204" pitchFamily="34" charset="0"/>
              <a:ea typeface="Fira Sans Book" panose="020B0503050000020004" pitchFamily="34" charset="0"/>
              <a:cs typeface="Arial" panose="020B0604020202020204" pitchFamily="34" charset="0"/>
            </a:endParaRPr>
          </a:p>
          <a:p>
            <a:r>
              <a:rPr lang="en-US" sz="1400" b="1" dirty="0">
                <a:latin typeface="Arial" panose="020B0604020202020204" pitchFamily="34" charset="0"/>
                <a:ea typeface="Fira Sans Book" panose="020B0503050000020004" pitchFamily="34" charset="0"/>
                <a:cs typeface="Arial" panose="020B0604020202020204" pitchFamily="34" charset="0"/>
              </a:rPr>
              <a:t>Manages</a:t>
            </a:r>
            <a:r>
              <a:rPr lang="en-US" sz="1400" dirty="0">
                <a:latin typeface="Arial" panose="020B0604020202020204" pitchFamily="34" charset="0"/>
                <a:ea typeface="Fira Sans Book" panose="020B0503050000020004" pitchFamily="34" charset="0"/>
                <a:cs typeface="Arial" panose="020B0604020202020204" pitchFamily="34" charset="0"/>
              </a:rPr>
              <a:t> the infrastructure that enables UA’s front-line work.</a:t>
            </a:r>
          </a:p>
          <a:p>
            <a:endParaRPr lang="en-US" sz="1400" dirty="0">
              <a:latin typeface="Arial" panose="020B0604020202020204" pitchFamily="34" charset="0"/>
              <a:ea typeface="Fira Sans Book" panose="020B0503050000020004" pitchFamily="34" charset="0"/>
              <a:cs typeface="Arial" panose="020B0604020202020204" pitchFamily="34" charset="0"/>
            </a:endParaRPr>
          </a:p>
          <a:p>
            <a:r>
              <a:rPr lang="en-US" sz="1400" b="1" dirty="0">
                <a:latin typeface="Arial" panose="020B0604020202020204" pitchFamily="34" charset="0"/>
                <a:ea typeface="Fira Sans Book" panose="020B0503050000020004" pitchFamily="34" charset="0"/>
                <a:cs typeface="Arial" panose="020B0604020202020204" pitchFamily="34" charset="0"/>
              </a:rPr>
              <a:t>Initiates and participates</a:t>
            </a:r>
            <a:r>
              <a:rPr lang="en-US" sz="1400" dirty="0">
                <a:latin typeface="Arial" panose="020B0604020202020204" pitchFamily="34" charset="0"/>
                <a:ea typeface="Fira Sans Book" panose="020B0503050000020004" pitchFamily="34" charset="0"/>
                <a:cs typeface="Arial" panose="020B0604020202020204" pitchFamily="34" charset="0"/>
              </a:rPr>
              <a:t> in the development of appropriate policies and processes that enhance the campus-wide efforts related to obtaining, acknowledging, recording and managing private support received for the UCR campus.</a:t>
            </a:r>
          </a:p>
          <a:p>
            <a:endParaRPr lang="en-US" sz="1400" dirty="0">
              <a:latin typeface="Arial" panose="020B0604020202020204" pitchFamily="34" charset="0"/>
              <a:ea typeface="Fira Sans Book" panose="020B0503050000020004" pitchFamily="34" charset="0"/>
              <a:cs typeface="Arial" panose="020B0604020202020204" pitchFamily="34" charset="0"/>
            </a:endParaRPr>
          </a:p>
          <a:p>
            <a:endParaRPr lang="en-US" sz="1400" dirty="0">
              <a:latin typeface="Arial" panose="020B0604020202020204" pitchFamily="34" charset="0"/>
              <a:ea typeface="Fira Sans Book" panose="020B0503050000020004" pitchFamily="34" charset="0"/>
              <a:cs typeface="Arial" panose="020B0604020202020204" pitchFamily="34" charset="0"/>
            </a:endParaRPr>
          </a:p>
          <a:p>
            <a:r>
              <a:rPr lang="en-US" sz="1400" b="1" dirty="0">
                <a:latin typeface="Arial" panose="020B0604020202020204" pitchFamily="34" charset="0"/>
                <a:ea typeface="Fira Sans Book" panose="020B0503050000020004" pitchFamily="34" charset="0"/>
                <a:cs typeface="Arial" panose="020B0604020202020204" pitchFamily="34" charset="0"/>
              </a:rPr>
              <a:t>Coordinates and manages</a:t>
            </a:r>
            <a:r>
              <a:rPr lang="en-US" sz="1400" dirty="0">
                <a:latin typeface="Arial" panose="020B0604020202020204" pitchFamily="34" charset="0"/>
                <a:ea typeface="Fira Sans Book" panose="020B0503050000020004" pitchFamily="34" charset="0"/>
                <a:cs typeface="Arial" panose="020B0604020202020204" pitchFamily="34" charset="0"/>
              </a:rPr>
              <a:t> the financial and investment activities of the UC Riverside Foundation to ensure consistency with the fiduciary responsibilities of this separately incorporated tax-exempt, non-profit, public benefit corporation..</a:t>
            </a:r>
          </a:p>
          <a:p>
            <a:endParaRPr lang="en-US" sz="14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Picture 2" descr="People in an office">
            <a:extLst>
              <a:ext uri="{FF2B5EF4-FFF2-40B4-BE49-F238E27FC236}">
                <a16:creationId xmlns:a16="http://schemas.microsoft.com/office/drawing/2014/main" id="{BCD4C7E6-2189-BF76-1754-A91DFBBA7FD5}"/>
              </a:ext>
            </a:extLst>
          </p:cNvPr>
          <p:cNvPicPr>
            <a:picLocks noChangeAspect="1"/>
          </p:cNvPicPr>
          <p:nvPr/>
        </p:nvPicPr>
        <p:blipFill>
          <a:blip r:embed="rId6"/>
          <a:stretch>
            <a:fillRect/>
          </a:stretch>
        </p:blipFill>
        <p:spPr>
          <a:xfrm flipH="1">
            <a:off x="146895" y="1366659"/>
            <a:ext cx="5790419" cy="3864429"/>
          </a:xfrm>
          <a:prstGeom prst="rect">
            <a:avLst/>
          </a:prstGeom>
        </p:spPr>
      </p:pic>
    </p:spTree>
    <p:extLst>
      <p:ext uri="{BB962C8B-B14F-4D97-AF65-F5344CB8AC3E}">
        <p14:creationId xmlns:p14="http://schemas.microsoft.com/office/powerpoint/2010/main" val="4018768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Human Resources &amp; Talent Management</a:t>
            </a:r>
            <a:endParaRPr lang="en-US"/>
          </a:p>
        </p:txBody>
      </p:sp>
      <p:pic>
        <p:nvPicPr>
          <p:cNvPr id="2" name="Picture 1">
            <a:extLst>
              <a:ext uri="{FF2B5EF4-FFF2-40B4-BE49-F238E27FC236}">
                <a16:creationId xmlns:a16="http://schemas.microsoft.com/office/drawing/2014/main" id="{EE0CD270-A746-6B17-7574-F7CD9698A404}"/>
              </a:ext>
            </a:extLst>
          </p:cNvPr>
          <p:cNvPicPr>
            <a:picLocks noChangeAspect="1"/>
          </p:cNvPicPr>
          <p:nvPr/>
        </p:nvPicPr>
        <p:blipFill rotWithShape="1">
          <a:blip r:embed="rId6"/>
          <a:srcRect t="372" b="372"/>
          <a:stretch/>
        </p:blipFill>
        <p:spPr>
          <a:xfrm>
            <a:off x="1183706" y="2015926"/>
            <a:ext cx="1861152" cy="1847319"/>
          </a:xfrm>
          <a:prstGeom prst="rect">
            <a:avLst/>
          </a:prstGeom>
          <a:ln>
            <a:noFill/>
          </a:ln>
          <a:effectLst>
            <a:softEdge rad="112500"/>
          </a:effectLst>
        </p:spPr>
      </p:pic>
      <p:sp>
        <p:nvSpPr>
          <p:cNvPr id="3" name="TextBox 2">
            <a:extLst>
              <a:ext uri="{FF2B5EF4-FFF2-40B4-BE49-F238E27FC236}">
                <a16:creationId xmlns:a16="http://schemas.microsoft.com/office/drawing/2014/main" id="{2E5A17DD-A8AC-AF17-6C6D-46DBFBE59CDB}"/>
              </a:ext>
            </a:extLst>
          </p:cNvPr>
          <p:cNvSpPr txBox="1"/>
          <p:nvPr/>
        </p:nvSpPr>
        <p:spPr>
          <a:xfrm>
            <a:off x="808810" y="4125774"/>
            <a:ext cx="2592648" cy="430887"/>
          </a:xfrm>
          <a:prstGeom prst="rect">
            <a:avLst/>
          </a:prstGeom>
          <a:noFill/>
        </p:spPr>
        <p:txBody>
          <a:bodyPr wrap="square" lIns="0" tIns="0" rIns="0" bIns="0" rtlCol="0" anchor="t">
            <a:spAutoFit/>
          </a:bodyPr>
          <a:lstStyle/>
          <a:p>
            <a:pPr algn="ctr"/>
            <a:r>
              <a:rPr lang="en-US" sz="1400" b="1">
                <a:latin typeface="Arial"/>
                <a:ea typeface="Fira Sans" panose="020B0503050000020004" pitchFamily="34" charset="0"/>
                <a:cs typeface="Arial"/>
              </a:rPr>
              <a:t>Sandra Mora</a:t>
            </a:r>
            <a:endParaRPr lang="en-US" sz="1400" b="1">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cs typeface="Arial"/>
              </a:rPr>
              <a:t>Director of Human Resources</a:t>
            </a:r>
          </a:p>
        </p:txBody>
      </p:sp>
      <p:pic>
        <p:nvPicPr>
          <p:cNvPr id="4" name="Picture 3">
            <a:extLst>
              <a:ext uri="{FF2B5EF4-FFF2-40B4-BE49-F238E27FC236}">
                <a16:creationId xmlns:a16="http://schemas.microsoft.com/office/drawing/2014/main" id="{14791D47-7174-6D88-9949-302C18BE29CE}"/>
              </a:ext>
            </a:extLst>
          </p:cNvPr>
          <p:cNvPicPr>
            <a:picLocks noChangeAspect="1"/>
          </p:cNvPicPr>
          <p:nvPr/>
        </p:nvPicPr>
        <p:blipFill rotWithShape="1">
          <a:blip r:embed="rId7"/>
          <a:srcRect t="372" b="372"/>
          <a:stretch/>
        </p:blipFill>
        <p:spPr>
          <a:xfrm>
            <a:off x="4974853" y="2015925"/>
            <a:ext cx="1861152" cy="1847319"/>
          </a:xfrm>
          <a:prstGeom prst="rect">
            <a:avLst/>
          </a:prstGeom>
          <a:ln>
            <a:noFill/>
          </a:ln>
          <a:effectLst>
            <a:softEdge rad="112500"/>
          </a:effectLst>
        </p:spPr>
      </p:pic>
      <p:pic>
        <p:nvPicPr>
          <p:cNvPr id="5" name="Picture 4">
            <a:extLst>
              <a:ext uri="{FF2B5EF4-FFF2-40B4-BE49-F238E27FC236}">
                <a16:creationId xmlns:a16="http://schemas.microsoft.com/office/drawing/2014/main" id="{284C12A8-FA90-ECB2-3049-7FBE83C064AA}"/>
              </a:ext>
            </a:extLst>
          </p:cNvPr>
          <p:cNvPicPr>
            <a:picLocks noChangeAspect="1"/>
          </p:cNvPicPr>
          <p:nvPr/>
        </p:nvPicPr>
        <p:blipFill rotWithShape="1">
          <a:blip r:embed="rId8"/>
          <a:srcRect t="496" b="496"/>
          <a:stretch/>
        </p:blipFill>
        <p:spPr>
          <a:xfrm>
            <a:off x="8918724" y="2015925"/>
            <a:ext cx="1861152" cy="1847319"/>
          </a:xfrm>
          <a:prstGeom prst="rect">
            <a:avLst/>
          </a:prstGeom>
          <a:ln>
            <a:noFill/>
          </a:ln>
          <a:effectLst>
            <a:softEdge rad="112500"/>
          </a:effectLst>
        </p:spPr>
      </p:pic>
      <p:sp>
        <p:nvSpPr>
          <p:cNvPr id="6" name="TextBox 5">
            <a:extLst>
              <a:ext uri="{FF2B5EF4-FFF2-40B4-BE49-F238E27FC236}">
                <a16:creationId xmlns:a16="http://schemas.microsoft.com/office/drawing/2014/main" id="{EEDCD64F-221B-8C8C-46AA-A61E1D558734}"/>
              </a:ext>
            </a:extLst>
          </p:cNvPr>
          <p:cNvSpPr txBox="1"/>
          <p:nvPr/>
        </p:nvSpPr>
        <p:spPr>
          <a:xfrm>
            <a:off x="4760441" y="4125775"/>
            <a:ext cx="2289975" cy="646331"/>
          </a:xfrm>
          <a:prstGeom prst="rect">
            <a:avLst/>
          </a:prstGeom>
          <a:noFill/>
        </p:spPr>
        <p:txBody>
          <a:bodyPr wrap="square" lIns="0" tIns="0" rIns="0" bIns="0" rtlCol="0" anchor="t">
            <a:spAutoFit/>
          </a:bodyPr>
          <a:lstStyle/>
          <a:p>
            <a:pPr algn="ctr"/>
            <a:r>
              <a:rPr lang="en-US" sz="1400" b="1">
                <a:latin typeface="Arial"/>
                <a:ea typeface="Fira Sans" panose="020B0503050000020004" pitchFamily="34" charset="0"/>
                <a:cs typeface="Arial"/>
              </a:rPr>
              <a:t>Vanessa Torrez</a:t>
            </a:r>
          </a:p>
          <a:p>
            <a:pPr algn="ctr"/>
            <a:r>
              <a:rPr lang="en-US" sz="1400">
                <a:latin typeface="Arial"/>
                <a:cs typeface="Arial"/>
              </a:rPr>
              <a:t>Assistant Director,</a:t>
            </a:r>
          </a:p>
          <a:p>
            <a:pPr algn="ctr"/>
            <a:r>
              <a:rPr lang="en-US" sz="1400">
                <a:latin typeface="Arial"/>
                <a:cs typeface="Arial"/>
              </a:rPr>
              <a:t>Talent Management</a:t>
            </a:r>
            <a:endParaRPr lang="en-US" sz="1400">
              <a:cs typeface="Calibri" panose="020F0502020204030204"/>
            </a:endParaRPr>
          </a:p>
        </p:txBody>
      </p:sp>
      <p:sp>
        <p:nvSpPr>
          <p:cNvPr id="7" name="TextBox 6">
            <a:extLst>
              <a:ext uri="{FF2B5EF4-FFF2-40B4-BE49-F238E27FC236}">
                <a16:creationId xmlns:a16="http://schemas.microsoft.com/office/drawing/2014/main" id="{058C9457-0796-62D0-9091-46FC4CB47C08}"/>
              </a:ext>
            </a:extLst>
          </p:cNvPr>
          <p:cNvSpPr txBox="1"/>
          <p:nvPr/>
        </p:nvSpPr>
        <p:spPr>
          <a:xfrm>
            <a:off x="8790543" y="4125775"/>
            <a:ext cx="2289975" cy="430887"/>
          </a:xfrm>
          <a:prstGeom prst="rect">
            <a:avLst/>
          </a:prstGeom>
          <a:noFill/>
        </p:spPr>
        <p:txBody>
          <a:bodyPr wrap="square" lIns="0" tIns="0" rIns="0" bIns="0" rtlCol="0" anchor="t">
            <a:spAutoFit/>
          </a:bodyPr>
          <a:lstStyle/>
          <a:p>
            <a:pPr algn="ctr"/>
            <a:r>
              <a:rPr lang="en-US" sz="1400" b="1">
                <a:latin typeface="Arial"/>
                <a:ea typeface="Fira Sans" panose="020B0503050000020004" pitchFamily="34" charset="0"/>
                <a:cs typeface="Arial"/>
              </a:rPr>
              <a:t>Sandra Rodriguez</a:t>
            </a:r>
          </a:p>
          <a:p>
            <a:pPr algn="ctr"/>
            <a:r>
              <a:rPr lang="en-US" sz="1400">
                <a:latin typeface="Arial"/>
                <a:cs typeface="Arial"/>
              </a:rPr>
              <a:t>Talent Acquisition Analyst</a:t>
            </a:r>
            <a:endParaRPr lang="en-US" sz="1400">
              <a:cs typeface="Calibri" panose="020F0502020204030204"/>
            </a:endParaRPr>
          </a:p>
        </p:txBody>
      </p:sp>
    </p:spTree>
    <p:extLst>
      <p:ext uri="{BB962C8B-B14F-4D97-AF65-F5344CB8AC3E}">
        <p14:creationId xmlns:p14="http://schemas.microsoft.com/office/powerpoint/2010/main" val="2068529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9475" y="524153"/>
            <a:ext cx="3111353" cy="1886258"/>
          </a:xfrm>
          <a:custGeom>
            <a:avLst/>
            <a:gdLst/>
            <a:ahLst/>
            <a:cxnLst/>
            <a:rect l="l" t="t" r="r" b="b"/>
            <a:pathLst>
              <a:path w="4667030" h="2829387">
                <a:moveTo>
                  <a:pt x="0" y="0"/>
                </a:moveTo>
                <a:lnTo>
                  <a:pt x="4667030" y="0"/>
                </a:lnTo>
                <a:lnTo>
                  <a:pt x="4667030" y="2829386"/>
                </a:lnTo>
                <a:lnTo>
                  <a:pt x="0" y="2829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2278613" y="6110280"/>
            <a:ext cx="6959323" cy="675944"/>
            <a:chOff x="0" y="0"/>
            <a:chExt cx="812800" cy="78946"/>
          </a:xfrm>
        </p:grpSpPr>
        <p:sp>
          <p:nvSpPr>
            <p:cNvPr id="4" name="Freeform 4"/>
            <p:cNvSpPr/>
            <p:nvPr/>
          </p:nvSpPr>
          <p:spPr>
            <a:xfrm>
              <a:off x="0" y="0"/>
              <a:ext cx="812800" cy="78946"/>
            </a:xfrm>
            <a:custGeom>
              <a:avLst/>
              <a:gdLst/>
              <a:ahLst/>
              <a:cxnLst/>
              <a:rect l="l" t="t" r="r" b="b"/>
              <a:pathLst>
                <a:path w="812800" h="78946">
                  <a:moveTo>
                    <a:pt x="406400" y="0"/>
                  </a:moveTo>
                  <a:cubicBezTo>
                    <a:pt x="181951" y="0"/>
                    <a:pt x="0" y="17673"/>
                    <a:pt x="0" y="39473"/>
                  </a:cubicBezTo>
                  <a:cubicBezTo>
                    <a:pt x="0" y="61273"/>
                    <a:pt x="181951" y="78946"/>
                    <a:pt x="406400" y="78946"/>
                  </a:cubicBezTo>
                  <a:cubicBezTo>
                    <a:pt x="630849" y="78946"/>
                    <a:pt x="812800" y="61273"/>
                    <a:pt x="812800" y="39473"/>
                  </a:cubicBezTo>
                  <a:cubicBezTo>
                    <a:pt x="812800" y="17673"/>
                    <a:pt x="630849" y="0"/>
                    <a:pt x="406400" y="0"/>
                  </a:cubicBezTo>
                  <a:close/>
                </a:path>
              </a:pathLst>
            </a:custGeom>
            <a:solidFill>
              <a:srgbClr val="D9D9D9"/>
            </a:solidFill>
          </p:spPr>
          <p:txBody>
            <a:bodyPr/>
            <a:lstStyle/>
            <a:p>
              <a:endParaRPr lang="en-US"/>
            </a:p>
          </p:txBody>
        </p:sp>
        <p:sp>
          <p:nvSpPr>
            <p:cNvPr id="5" name="TextBox 5"/>
            <p:cNvSpPr txBox="1"/>
            <p:nvPr/>
          </p:nvSpPr>
          <p:spPr>
            <a:xfrm>
              <a:off x="76200" y="-30699"/>
              <a:ext cx="660400" cy="102243"/>
            </a:xfrm>
            <a:prstGeom prst="rect">
              <a:avLst/>
            </a:prstGeom>
          </p:spPr>
          <p:txBody>
            <a:bodyPr lIns="33867" tIns="33867" rIns="33867" bIns="33867" rtlCol="0" anchor="ctr"/>
            <a:lstStyle/>
            <a:p>
              <a:pPr algn="ctr">
                <a:lnSpc>
                  <a:spcPts val="1773"/>
                </a:lnSpc>
              </a:pPr>
              <a:endParaRPr sz="800"/>
            </a:p>
          </p:txBody>
        </p:sp>
      </p:grpSp>
      <p:sp>
        <p:nvSpPr>
          <p:cNvPr id="6" name="TextBox 6"/>
          <p:cNvSpPr txBox="1"/>
          <p:nvPr/>
        </p:nvSpPr>
        <p:spPr>
          <a:xfrm>
            <a:off x="340656" y="-1474447"/>
            <a:ext cx="11228741" cy="9182835"/>
          </a:xfrm>
          <a:prstGeom prst="rect">
            <a:avLst/>
          </a:prstGeom>
        </p:spPr>
        <p:txBody>
          <a:bodyPr wrap="square" lIns="0" tIns="0" rIns="0" bIns="0" rtlCol="0" anchor="t">
            <a:spAutoFit/>
          </a:bodyPr>
          <a:lstStyle/>
          <a:p>
            <a:pPr algn="ctr">
              <a:lnSpc>
                <a:spcPts val="76266"/>
              </a:lnSpc>
            </a:pPr>
            <a:r>
              <a:rPr lang="en-US" sz="54475">
                <a:solidFill>
                  <a:srgbClr val="003DA5"/>
                </a:solidFill>
                <a:latin typeface="Rift"/>
              </a:rPr>
              <a:t>HR</a:t>
            </a:r>
          </a:p>
        </p:txBody>
      </p:sp>
      <p:sp>
        <p:nvSpPr>
          <p:cNvPr id="7" name="Freeform 7"/>
          <p:cNvSpPr/>
          <p:nvPr/>
        </p:nvSpPr>
        <p:spPr>
          <a:xfrm>
            <a:off x="519802" y="3280391"/>
            <a:ext cx="2732930" cy="3429000"/>
          </a:xfrm>
          <a:custGeom>
            <a:avLst/>
            <a:gdLst/>
            <a:ahLst/>
            <a:cxnLst/>
            <a:rect l="l" t="t" r="r" b="b"/>
            <a:pathLst>
              <a:path w="4099395" h="5143500">
                <a:moveTo>
                  <a:pt x="0" y="0"/>
                </a:moveTo>
                <a:lnTo>
                  <a:pt x="4099395" y="0"/>
                </a:lnTo>
                <a:lnTo>
                  <a:pt x="4099395" y="5143500"/>
                </a:lnTo>
                <a:lnTo>
                  <a:pt x="0" y="5143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213805" y="3887210"/>
            <a:ext cx="3622171" cy="2960935"/>
          </a:xfrm>
          <a:custGeom>
            <a:avLst/>
            <a:gdLst/>
            <a:ahLst/>
            <a:cxnLst/>
            <a:rect l="l" t="t" r="r" b="b"/>
            <a:pathLst>
              <a:path w="5433256" h="4441402">
                <a:moveTo>
                  <a:pt x="0" y="0"/>
                </a:moveTo>
                <a:lnTo>
                  <a:pt x="5433256" y="0"/>
                </a:lnTo>
                <a:lnTo>
                  <a:pt x="5433256" y="4441401"/>
                </a:lnTo>
                <a:lnTo>
                  <a:pt x="0" y="44414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8258464" y="1242"/>
            <a:ext cx="4245149" cy="2101349"/>
          </a:xfrm>
          <a:custGeom>
            <a:avLst/>
            <a:gdLst/>
            <a:ahLst/>
            <a:cxnLst/>
            <a:rect l="l" t="t" r="r" b="b"/>
            <a:pathLst>
              <a:path w="6367723" h="3152023">
                <a:moveTo>
                  <a:pt x="0" y="0"/>
                </a:moveTo>
                <a:lnTo>
                  <a:pt x="6367724" y="0"/>
                </a:lnTo>
                <a:lnTo>
                  <a:pt x="6367724" y="3152023"/>
                </a:lnTo>
                <a:lnTo>
                  <a:pt x="0" y="3152023"/>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226280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5866739" y="12365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58289" y="39797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3092754" y="12365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417770" y="12365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p:cNvSpPr txBox="1"/>
          <p:nvPr/>
        </p:nvSpPr>
        <p:spPr>
          <a:xfrm>
            <a:off x="2752546" y="4815766"/>
            <a:ext cx="2434743" cy="807465"/>
          </a:xfrm>
          <a:prstGeom prst="rect">
            <a:avLst/>
          </a:prstGeom>
        </p:spPr>
        <p:txBody>
          <a:bodyPr lIns="0" tIns="0" rIns="0" bIns="0" rtlCol="0" anchor="t">
            <a:spAutoFit/>
          </a:bodyPr>
          <a:lstStyle/>
          <a:p>
            <a:pPr algn="ctr">
              <a:lnSpc>
                <a:spcPts val="3207"/>
              </a:lnSpc>
            </a:pPr>
            <a:r>
              <a:rPr lang="en-US" sz="2629">
                <a:solidFill>
                  <a:srgbClr val="FFFFFF"/>
                </a:solidFill>
                <a:latin typeface="Fira Sans"/>
              </a:rPr>
              <a:t>Staff Engagement</a:t>
            </a:r>
          </a:p>
        </p:txBody>
      </p:sp>
      <p:sp>
        <p:nvSpPr>
          <p:cNvPr id="7" name="Freeform 7"/>
          <p:cNvSpPr/>
          <p:nvPr/>
        </p:nvSpPr>
        <p:spPr>
          <a:xfrm>
            <a:off x="8812135" y="12365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8917259" y="39797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5866739" y="39797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092754" y="3979778"/>
            <a:ext cx="2374115" cy="2743200"/>
          </a:xfrm>
          <a:custGeom>
            <a:avLst/>
            <a:gdLst/>
            <a:ahLst/>
            <a:cxnLst/>
            <a:rect l="l" t="t" r="r" b="b"/>
            <a:pathLst>
              <a:path w="3561172" h="4114800">
                <a:moveTo>
                  <a:pt x="0" y="0"/>
                </a:moveTo>
                <a:lnTo>
                  <a:pt x="3561172" y="0"/>
                </a:lnTo>
                <a:lnTo>
                  <a:pt x="3561172"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TextBox 11"/>
          <p:cNvSpPr txBox="1"/>
          <p:nvPr/>
        </p:nvSpPr>
        <p:spPr>
          <a:xfrm>
            <a:off x="2433510" y="249419"/>
            <a:ext cx="7054593" cy="746423"/>
          </a:xfrm>
          <a:prstGeom prst="rect">
            <a:avLst/>
          </a:prstGeom>
        </p:spPr>
        <p:txBody>
          <a:bodyPr wrap="square" lIns="0" tIns="0" rIns="0" bIns="0" rtlCol="0" anchor="t">
            <a:spAutoFit/>
          </a:bodyPr>
          <a:lstStyle/>
          <a:p>
            <a:pPr algn="ctr">
              <a:lnSpc>
                <a:spcPts val="6206"/>
              </a:lnSpc>
            </a:pPr>
            <a:r>
              <a:rPr lang="en-US" sz="4433">
                <a:solidFill>
                  <a:srgbClr val="003DA5"/>
                </a:solidFill>
                <a:latin typeface="Rift"/>
              </a:rPr>
              <a:t>What is human resources?</a:t>
            </a:r>
          </a:p>
        </p:txBody>
      </p:sp>
      <p:sp>
        <p:nvSpPr>
          <p:cNvPr id="12" name="TextBox 12"/>
          <p:cNvSpPr txBox="1"/>
          <p:nvPr/>
        </p:nvSpPr>
        <p:spPr>
          <a:xfrm>
            <a:off x="954036" y="2167418"/>
            <a:ext cx="1091089" cy="434030"/>
          </a:xfrm>
          <a:prstGeom prst="rect">
            <a:avLst/>
          </a:prstGeom>
        </p:spPr>
        <p:txBody>
          <a:bodyPr lIns="0" tIns="0" rIns="0" bIns="0" rtlCol="0" anchor="t">
            <a:spAutoFit/>
          </a:bodyPr>
          <a:lstStyle/>
          <a:p>
            <a:pPr algn="ctr">
              <a:lnSpc>
                <a:spcPts val="3497"/>
              </a:lnSpc>
            </a:pPr>
            <a:r>
              <a:rPr lang="en-US" sz="2866">
                <a:solidFill>
                  <a:srgbClr val="FFFFFF"/>
                </a:solidFill>
                <a:latin typeface="Fira Sans"/>
              </a:rPr>
              <a:t>Policy </a:t>
            </a:r>
          </a:p>
        </p:txBody>
      </p:sp>
      <p:sp>
        <p:nvSpPr>
          <p:cNvPr id="13" name="TextBox 13"/>
          <p:cNvSpPr txBox="1"/>
          <p:nvPr/>
        </p:nvSpPr>
        <p:spPr>
          <a:xfrm>
            <a:off x="3379813" y="2163877"/>
            <a:ext cx="1627664" cy="882870"/>
          </a:xfrm>
          <a:prstGeom prst="rect">
            <a:avLst/>
          </a:prstGeom>
        </p:spPr>
        <p:txBody>
          <a:bodyPr lIns="0" tIns="0" rIns="0" bIns="0" rtlCol="0" anchor="t">
            <a:spAutoFit/>
          </a:bodyPr>
          <a:lstStyle/>
          <a:p>
            <a:pPr algn="ctr">
              <a:lnSpc>
                <a:spcPts val="3497"/>
              </a:lnSpc>
            </a:pPr>
            <a:r>
              <a:rPr lang="en-US" sz="2866">
                <a:solidFill>
                  <a:srgbClr val="FFFFFF"/>
                </a:solidFill>
                <a:latin typeface="Fira Sans"/>
              </a:rPr>
              <a:t>Employee</a:t>
            </a:r>
          </a:p>
          <a:p>
            <a:pPr algn="ctr">
              <a:lnSpc>
                <a:spcPts val="3497"/>
              </a:lnSpc>
            </a:pPr>
            <a:r>
              <a:rPr lang="en-US" sz="2866">
                <a:solidFill>
                  <a:srgbClr val="FFFFFF"/>
                </a:solidFill>
                <a:latin typeface="Fira Sans"/>
              </a:rPr>
              <a:t>Relations</a:t>
            </a:r>
          </a:p>
        </p:txBody>
      </p:sp>
      <p:sp>
        <p:nvSpPr>
          <p:cNvPr id="14" name="TextBox 14"/>
          <p:cNvSpPr txBox="1"/>
          <p:nvPr/>
        </p:nvSpPr>
        <p:spPr>
          <a:xfrm>
            <a:off x="5866739" y="2167418"/>
            <a:ext cx="2374115" cy="882870"/>
          </a:xfrm>
          <a:prstGeom prst="rect">
            <a:avLst/>
          </a:prstGeom>
        </p:spPr>
        <p:txBody>
          <a:bodyPr lIns="0" tIns="0" rIns="0" bIns="0" rtlCol="0" anchor="t">
            <a:spAutoFit/>
          </a:bodyPr>
          <a:lstStyle/>
          <a:p>
            <a:pPr algn="ctr">
              <a:lnSpc>
                <a:spcPts val="3497"/>
              </a:lnSpc>
              <a:spcBef>
                <a:spcPct val="0"/>
              </a:spcBef>
            </a:pPr>
            <a:r>
              <a:rPr lang="en-US" sz="2866">
                <a:solidFill>
                  <a:srgbClr val="000000"/>
                </a:solidFill>
                <a:latin typeface="Fira Sans"/>
              </a:rPr>
              <a:t>Employment Law</a:t>
            </a:r>
          </a:p>
        </p:txBody>
      </p:sp>
      <p:sp>
        <p:nvSpPr>
          <p:cNvPr id="15" name="TextBox 15"/>
          <p:cNvSpPr txBox="1"/>
          <p:nvPr/>
        </p:nvSpPr>
        <p:spPr>
          <a:xfrm>
            <a:off x="8831403" y="2163778"/>
            <a:ext cx="2374115" cy="882870"/>
          </a:xfrm>
          <a:prstGeom prst="rect">
            <a:avLst/>
          </a:prstGeom>
        </p:spPr>
        <p:txBody>
          <a:bodyPr lIns="0" tIns="0" rIns="0" bIns="0" rtlCol="0" anchor="t">
            <a:spAutoFit/>
          </a:bodyPr>
          <a:lstStyle/>
          <a:p>
            <a:pPr algn="ctr">
              <a:lnSpc>
                <a:spcPts val="3497"/>
              </a:lnSpc>
              <a:spcBef>
                <a:spcPct val="0"/>
              </a:spcBef>
            </a:pPr>
            <a:r>
              <a:rPr lang="en-US" sz="2866">
                <a:solidFill>
                  <a:srgbClr val="000000"/>
                </a:solidFill>
                <a:latin typeface="Fira Sans"/>
              </a:rPr>
              <a:t>Workforce Planning</a:t>
            </a:r>
          </a:p>
        </p:txBody>
      </p:sp>
      <p:sp>
        <p:nvSpPr>
          <p:cNvPr id="16" name="TextBox 16"/>
          <p:cNvSpPr txBox="1"/>
          <p:nvPr/>
        </p:nvSpPr>
        <p:spPr>
          <a:xfrm>
            <a:off x="5796698" y="4812122"/>
            <a:ext cx="2514196" cy="409728"/>
          </a:xfrm>
          <a:prstGeom prst="rect">
            <a:avLst/>
          </a:prstGeom>
        </p:spPr>
        <p:txBody>
          <a:bodyPr lIns="0" tIns="0" rIns="0" bIns="0" rtlCol="0" anchor="t">
            <a:spAutoFit/>
          </a:bodyPr>
          <a:lstStyle/>
          <a:p>
            <a:pPr algn="ctr">
              <a:lnSpc>
                <a:spcPts val="3315"/>
              </a:lnSpc>
            </a:pPr>
            <a:r>
              <a:rPr lang="en-US" sz="2717">
                <a:solidFill>
                  <a:srgbClr val="FFFFFF"/>
                </a:solidFill>
                <a:latin typeface="Fira Sans"/>
              </a:rPr>
              <a:t>Development</a:t>
            </a:r>
          </a:p>
        </p:txBody>
      </p:sp>
      <p:sp>
        <p:nvSpPr>
          <p:cNvPr id="17" name="TextBox 17"/>
          <p:cNvSpPr txBox="1"/>
          <p:nvPr/>
        </p:nvSpPr>
        <p:spPr>
          <a:xfrm>
            <a:off x="339949" y="4923716"/>
            <a:ext cx="2412596" cy="806696"/>
          </a:xfrm>
          <a:prstGeom prst="rect">
            <a:avLst/>
          </a:prstGeom>
        </p:spPr>
        <p:txBody>
          <a:bodyPr lIns="0" tIns="0" rIns="0" bIns="0" rtlCol="0" anchor="t">
            <a:spAutoFit/>
          </a:bodyPr>
          <a:lstStyle/>
          <a:p>
            <a:pPr algn="ctr">
              <a:lnSpc>
                <a:spcPts val="3177"/>
              </a:lnSpc>
            </a:pPr>
            <a:r>
              <a:rPr lang="en-US" sz="2605">
                <a:solidFill>
                  <a:srgbClr val="FFFFFF"/>
                </a:solidFill>
                <a:latin typeface="Fira Sans"/>
              </a:rPr>
              <a:t>Staff Engagement</a:t>
            </a:r>
          </a:p>
        </p:txBody>
      </p:sp>
      <p:sp>
        <p:nvSpPr>
          <p:cNvPr id="18" name="TextBox 18"/>
          <p:cNvSpPr txBox="1"/>
          <p:nvPr/>
        </p:nvSpPr>
        <p:spPr>
          <a:xfrm>
            <a:off x="3022713" y="4854536"/>
            <a:ext cx="2514196" cy="409728"/>
          </a:xfrm>
          <a:prstGeom prst="rect">
            <a:avLst/>
          </a:prstGeom>
        </p:spPr>
        <p:txBody>
          <a:bodyPr lIns="0" tIns="0" rIns="0" bIns="0" rtlCol="0" anchor="t">
            <a:spAutoFit/>
          </a:bodyPr>
          <a:lstStyle/>
          <a:p>
            <a:pPr algn="ctr">
              <a:lnSpc>
                <a:spcPts val="3315"/>
              </a:lnSpc>
            </a:pPr>
            <a:r>
              <a:rPr lang="en-US" sz="2717">
                <a:solidFill>
                  <a:srgbClr val="FFFFFF"/>
                </a:solidFill>
                <a:latin typeface="Fira Sans"/>
              </a:rPr>
              <a:t>Training </a:t>
            </a:r>
          </a:p>
        </p:txBody>
      </p:sp>
      <p:sp>
        <p:nvSpPr>
          <p:cNvPr id="19" name="TextBox 19"/>
          <p:cNvSpPr txBox="1"/>
          <p:nvPr/>
        </p:nvSpPr>
        <p:spPr>
          <a:xfrm>
            <a:off x="8812135" y="4854536"/>
            <a:ext cx="2514196" cy="409728"/>
          </a:xfrm>
          <a:prstGeom prst="rect">
            <a:avLst/>
          </a:prstGeom>
        </p:spPr>
        <p:txBody>
          <a:bodyPr lIns="0" tIns="0" rIns="0" bIns="0" rtlCol="0" anchor="t">
            <a:spAutoFit/>
          </a:bodyPr>
          <a:lstStyle/>
          <a:p>
            <a:pPr algn="ctr">
              <a:lnSpc>
                <a:spcPts val="3315"/>
              </a:lnSpc>
            </a:pPr>
            <a:r>
              <a:rPr lang="en-US" sz="2717">
                <a:solidFill>
                  <a:srgbClr val="FFFFFF"/>
                </a:solidFill>
                <a:latin typeface="Fira Sans"/>
              </a:rPr>
              <a:t>Recruitment </a:t>
            </a:r>
          </a:p>
        </p:txBody>
      </p:sp>
    </p:spTree>
    <p:extLst>
      <p:ext uri="{BB962C8B-B14F-4D97-AF65-F5344CB8AC3E}">
        <p14:creationId xmlns:p14="http://schemas.microsoft.com/office/powerpoint/2010/main" val="249612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9" name="Graphic 8">
            <a:extLst>
              <a:ext uri="{FF2B5EF4-FFF2-40B4-BE49-F238E27FC236}">
                <a16:creationId xmlns:a16="http://schemas.microsoft.com/office/drawing/2014/main" id="{3087DE8F-1D8C-9248-BE13-A84A58CCF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12" y="826172"/>
            <a:ext cx="280946" cy="128525"/>
          </a:xfrm>
          <a:prstGeom prst="rect">
            <a:avLst/>
          </a:prstGeom>
        </p:spPr>
      </p:pic>
      <p:sp>
        <p:nvSpPr>
          <p:cNvPr id="11" name="TextBox 10">
            <a:extLst>
              <a:ext uri="{FF2B5EF4-FFF2-40B4-BE49-F238E27FC236}">
                <a16:creationId xmlns:a16="http://schemas.microsoft.com/office/drawing/2014/main" id="{35D432CE-E878-0041-80DE-630DBEE4BBC3}"/>
              </a:ext>
            </a:extLst>
          </p:cNvPr>
          <p:cNvSpPr txBox="1"/>
          <p:nvPr/>
        </p:nvSpPr>
        <p:spPr>
          <a:xfrm>
            <a:off x="617212" y="1018308"/>
            <a:ext cx="5043777" cy="492443"/>
          </a:xfrm>
          <a:prstGeom prst="rect">
            <a:avLst/>
          </a:prstGeom>
          <a:noFill/>
        </p:spPr>
        <p:txBody>
          <a:bodyPr wrap="square" lIns="0" tIns="0" rIns="0" bIns="0" rtlCol="0" anchor="t">
            <a:spAutoFit/>
          </a:bodyPr>
          <a:lstStyle/>
          <a:p>
            <a:r>
              <a:rPr lang="en-US" sz="3200" b="1">
                <a:solidFill>
                  <a:srgbClr val="003DA5"/>
                </a:solidFill>
                <a:latin typeface="Arial"/>
                <a:cs typeface="Arial"/>
              </a:rPr>
              <a:t>Talent Management </a:t>
            </a:r>
          </a:p>
        </p:txBody>
      </p:sp>
      <p:sp>
        <p:nvSpPr>
          <p:cNvPr id="3" name="TextBox 2">
            <a:extLst>
              <a:ext uri="{FF2B5EF4-FFF2-40B4-BE49-F238E27FC236}">
                <a16:creationId xmlns:a16="http://schemas.microsoft.com/office/drawing/2014/main" id="{53CF2C05-8287-6495-200A-11CA1256C8C3}"/>
              </a:ext>
            </a:extLst>
          </p:cNvPr>
          <p:cNvSpPr txBox="1"/>
          <p:nvPr/>
        </p:nvSpPr>
        <p:spPr>
          <a:xfrm>
            <a:off x="906966" y="1512986"/>
            <a:ext cx="9067136" cy="307777"/>
          </a:xfrm>
          <a:prstGeom prst="rect">
            <a:avLst/>
          </a:prstGeom>
          <a:noFill/>
        </p:spPr>
        <p:txBody>
          <a:bodyPr wrap="square" lIns="0" tIns="0" rIns="0" bIns="0" rtlCol="0" anchor="t">
            <a:spAutoFit/>
          </a:bodyPr>
          <a:lstStyle/>
          <a:p>
            <a:r>
              <a:rPr lang="en-US" sz="2000" b="1">
                <a:solidFill>
                  <a:srgbClr val="003DA5"/>
                </a:solidFill>
                <a:latin typeface="Arial"/>
                <a:ea typeface="Fira Sans Medium" panose="020B0503050000020004" pitchFamily="34" charset="0"/>
                <a:cs typeface="Arial"/>
              </a:rPr>
              <a:t>Our commitment to UA </a:t>
            </a:r>
            <a:endParaRPr lang="en-US" sz="2000" b="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7" name="TextBox 6">
            <a:extLst>
              <a:ext uri="{FF2B5EF4-FFF2-40B4-BE49-F238E27FC236}">
                <a16:creationId xmlns:a16="http://schemas.microsoft.com/office/drawing/2014/main" id="{E3CCF0D5-CE62-6D5B-599E-D68E968EF9D5}"/>
              </a:ext>
            </a:extLst>
          </p:cNvPr>
          <p:cNvSpPr txBox="1"/>
          <p:nvPr/>
        </p:nvSpPr>
        <p:spPr>
          <a:xfrm>
            <a:off x="654383" y="2293378"/>
            <a:ext cx="10568277" cy="3354765"/>
          </a:xfrm>
          <a:prstGeom prst="rect">
            <a:avLst/>
          </a:prstGeom>
          <a:noFill/>
        </p:spPr>
        <p:txBody>
          <a:bodyPr wrap="square" lIns="0" tIns="0" rIns="0" bIns="0" rtlCol="0" anchor="t">
            <a:spAutoFit/>
          </a:bodyPr>
          <a:lstStyle/>
          <a:p>
            <a:r>
              <a:rPr lang="en-US" sz="2000">
                <a:solidFill>
                  <a:srgbClr val="000000"/>
                </a:solidFill>
                <a:latin typeface="Arial"/>
                <a:ea typeface="+mn-lt"/>
                <a:cs typeface="Arial"/>
              </a:rPr>
              <a:t>To supply University Advancement with top-level talent and ensure we have talent in critical current and future positions. We provide a smooth recruiting and hiring process with a high-level </a:t>
            </a:r>
            <a:r>
              <a:rPr lang="en-US" sz="2000">
                <a:solidFill>
                  <a:srgbClr val="000000"/>
                </a:solidFill>
                <a:latin typeface="Arial"/>
                <a:ea typeface="+mn-lt"/>
                <a:cs typeface="+mn-lt"/>
              </a:rPr>
              <a:t>candidate experience.</a:t>
            </a:r>
            <a:r>
              <a:rPr lang="en-US" sz="2000">
                <a:solidFill>
                  <a:srgbClr val="000000"/>
                </a:solidFill>
                <a:latin typeface="Arial"/>
                <a:ea typeface="+mn-lt"/>
                <a:cs typeface="Arial"/>
              </a:rPr>
              <a:t> </a:t>
            </a:r>
            <a:endParaRPr lang="en-US" sz="2000">
              <a:latin typeface="Arial"/>
              <a:cs typeface="Arial"/>
            </a:endParaRPr>
          </a:p>
          <a:p>
            <a:endParaRPr lang="en-US" sz="2000">
              <a:latin typeface="Arial"/>
              <a:cs typeface="Arial"/>
            </a:endParaRPr>
          </a:p>
          <a:p>
            <a:r>
              <a:rPr lang="en-US" sz="2000">
                <a:latin typeface="Arial"/>
                <a:cs typeface="Arial"/>
              </a:rPr>
              <a:t>Through our partnership with hiring managers, we want to make UA a top workplace and incorporate </a:t>
            </a:r>
            <a:r>
              <a:rPr lang="en-US" sz="2000">
                <a:latin typeface="Arial"/>
                <a:ea typeface="+mn-lt"/>
                <a:cs typeface="+mn-lt"/>
              </a:rPr>
              <a:t>a distinguished vetting process, driving high-level placements. </a:t>
            </a:r>
            <a:r>
              <a:rPr lang="en-US" sz="2000">
                <a:latin typeface="Arial"/>
                <a:cs typeface="Arial"/>
              </a:rPr>
              <a:t> </a:t>
            </a:r>
          </a:p>
          <a:p>
            <a:endParaRPr lang="en-US" sz="2000">
              <a:latin typeface="Arial"/>
              <a:cs typeface="Arial"/>
            </a:endParaRPr>
          </a:p>
          <a:p>
            <a:r>
              <a:rPr lang="en-US" sz="2000">
                <a:latin typeface="Arial"/>
                <a:cs typeface="Arial"/>
              </a:rPr>
              <a:t>Our strategic talent management cycle involves filling positions and suggesting an approach to effectively manage our human capital in a planned and intentional way through avenues such as </a:t>
            </a:r>
            <a:r>
              <a:rPr lang="en-US" sz="2000">
                <a:latin typeface="Arial"/>
                <a:ea typeface="+mn-lt"/>
                <a:cs typeface="+mn-lt"/>
              </a:rPr>
              <a:t>employee engagement and talent development. </a:t>
            </a:r>
          </a:p>
          <a:p>
            <a:endParaRPr lang="en-US">
              <a:latin typeface="Arial"/>
              <a:cs typeface="Arial"/>
            </a:endParaRPr>
          </a:p>
        </p:txBody>
      </p:sp>
    </p:spTree>
    <p:extLst>
      <p:ext uri="{BB962C8B-B14F-4D97-AF65-F5344CB8AC3E}">
        <p14:creationId xmlns:p14="http://schemas.microsoft.com/office/powerpoint/2010/main" val="710687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nchor="t">
            <a:spAutoFit/>
          </a:bodyPr>
          <a:lstStyle/>
          <a:p>
            <a:r>
              <a:rPr lang="en-US" sz="3200" b="1" spc="-150">
                <a:solidFill>
                  <a:srgbClr val="003DA5"/>
                </a:solidFill>
                <a:latin typeface="Arial"/>
                <a:ea typeface="Fira Sans Medium" panose="020B0503050000020004" pitchFamily="34" charset="0"/>
                <a:cs typeface="Arial"/>
              </a:rPr>
              <a:t>The recruitment timeline </a:t>
            </a:r>
            <a:endParaRPr lang="en-US" sz="32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6" name="TextBox 15">
            <a:extLst>
              <a:ext uri="{FF2B5EF4-FFF2-40B4-BE49-F238E27FC236}">
                <a16:creationId xmlns:a16="http://schemas.microsoft.com/office/drawing/2014/main" id="{8ABEED9E-6D42-6848-B093-DA24659404C5}"/>
              </a:ext>
            </a:extLst>
          </p:cNvPr>
          <p:cNvSpPr txBox="1"/>
          <p:nvPr/>
        </p:nvSpPr>
        <p:spPr>
          <a:xfrm>
            <a:off x="572429" y="2086663"/>
            <a:ext cx="10972800" cy="800219"/>
          </a:xfrm>
          <a:prstGeom prst="rect">
            <a:avLst/>
          </a:prstGeom>
          <a:noFill/>
        </p:spPr>
        <p:txBody>
          <a:bodyPr wrap="square" lIns="0" tIns="0" rIns="0" bIns="0" rtlCol="0" anchor="t">
            <a:spAutoFit/>
          </a:bodyPr>
          <a:lstStyle/>
          <a:p>
            <a:br>
              <a:rPr lang="en-US" sz="1900">
                <a:latin typeface="TW Cen MT"/>
                <a:ea typeface="Fira Sans Book" panose="020B0503050000020004" pitchFamily="34" charset="0"/>
                <a:cs typeface="Arial"/>
              </a:rPr>
            </a:br>
            <a:r>
              <a:rPr lang="en-US" sz="1900">
                <a:latin typeface="TW Cen MT"/>
                <a:ea typeface="Fira Sans Book" panose="020B0503050000020004" pitchFamily="34" charset="0"/>
                <a:cs typeface="Arial"/>
              </a:rPr>
              <a:t> </a:t>
            </a:r>
            <a:endParaRPr lang="en-US"/>
          </a:p>
          <a:p>
            <a:endParaRPr lang="en-US" sz="1400" b="1">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descr="A diagram of a process&#10;&#10;Description automatically generated">
            <a:extLst>
              <a:ext uri="{FF2B5EF4-FFF2-40B4-BE49-F238E27FC236}">
                <a16:creationId xmlns:a16="http://schemas.microsoft.com/office/drawing/2014/main" id="{4984961B-B136-69B9-4D11-51823F72079E}"/>
              </a:ext>
            </a:extLst>
          </p:cNvPr>
          <p:cNvPicPr>
            <a:picLocks noChangeAspect="1"/>
          </p:cNvPicPr>
          <p:nvPr/>
        </p:nvPicPr>
        <p:blipFill rotWithShape="1">
          <a:blip r:embed="rId6"/>
          <a:srcRect l="337" t="-1867" r="-337" b="2133"/>
          <a:stretch/>
        </p:blipFill>
        <p:spPr>
          <a:xfrm>
            <a:off x="576146" y="1523565"/>
            <a:ext cx="11039717" cy="3467066"/>
          </a:xfrm>
          <a:prstGeom prst="rect">
            <a:avLst/>
          </a:prstGeom>
        </p:spPr>
      </p:pic>
    </p:spTree>
    <p:extLst>
      <p:ext uri="{BB962C8B-B14F-4D97-AF65-F5344CB8AC3E}">
        <p14:creationId xmlns:p14="http://schemas.microsoft.com/office/powerpoint/2010/main" val="269491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3" name="Graphic 12">
            <a:extLst>
              <a:ext uri="{FF2B5EF4-FFF2-40B4-BE49-F238E27FC236}">
                <a16:creationId xmlns:a16="http://schemas.microsoft.com/office/drawing/2014/main" id="{5F2325CB-BF19-AA4A-8CD1-4A5B923E72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0543" y="838200"/>
            <a:ext cx="280946" cy="128525"/>
          </a:xfrm>
          <a:prstGeom prst="rect">
            <a:avLst/>
          </a:prstGeom>
        </p:spPr>
      </p:pic>
      <p:sp>
        <p:nvSpPr>
          <p:cNvPr id="15" name="TextBox 14">
            <a:extLst>
              <a:ext uri="{FF2B5EF4-FFF2-40B4-BE49-F238E27FC236}">
                <a16:creationId xmlns:a16="http://schemas.microsoft.com/office/drawing/2014/main" id="{50880866-2111-F744-B771-D369A423071D}"/>
              </a:ext>
            </a:extLst>
          </p:cNvPr>
          <p:cNvSpPr txBox="1"/>
          <p:nvPr/>
        </p:nvSpPr>
        <p:spPr>
          <a:xfrm>
            <a:off x="6660543" y="1030336"/>
            <a:ext cx="5043777" cy="369332"/>
          </a:xfrm>
          <a:prstGeom prst="rect">
            <a:avLst/>
          </a:prstGeom>
          <a:noFill/>
        </p:spPr>
        <p:txBody>
          <a:bodyPr wrap="square" lIns="0" tIns="0" rIns="0" bIns="0" rtlCol="0" anchor="t">
            <a:spAutoFit/>
          </a:bodyPr>
          <a:lstStyle/>
          <a:p>
            <a:r>
              <a:rPr lang="en-US" sz="2400" b="1" spc="-150">
                <a:solidFill>
                  <a:srgbClr val="003DA5"/>
                </a:solidFill>
                <a:latin typeface="Arial"/>
                <a:ea typeface="Fira Sans Medium" panose="020B0503050000020004" pitchFamily="34" charset="0"/>
                <a:cs typeface="Arial"/>
              </a:rPr>
              <a:t>Strategic Talent Management Cycle</a:t>
            </a:r>
            <a:endParaRPr lang="en-US" sz="24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9" name="TextBox 18">
            <a:extLst>
              <a:ext uri="{FF2B5EF4-FFF2-40B4-BE49-F238E27FC236}">
                <a16:creationId xmlns:a16="http://schemas.microsoft.com/office/drawing/2014/main" id="{07AB0A0C-F087-884D-9706-9B186CF767E8}"/>
              </a:ext>
            </a:extLst>
          </p:cNvPr>
          <p:cNvSpPr txBox="1"/>
          <p:nvPr/>
        </p:nvSpPr>
        <p:spPr>
          <a:xfrm>
            <a:off x="6623372" y="1718573"/>
            <a:ext cx="5043777" cy="3447098"/>
          </a:xfrm>
          <a:prstGeom prst="rect">
            <a:avLst/>
          </a:prstGeom>
          <a:noFill/>
        </p:spPr>
        <p:txBody>
          <a:bodyPr wrap="square" lIns="0" tIns="0" rIns="0" bIns="0" rtlCol="0" anchor="t">
            <a:spAutoFit/>
          </a:bodyPr>
          <a:lstStyle/>
          <a:p>
            <a:r>
              <a:rPr lang="en-US" sz="1400" b="1">
                <a:latin typeface="Arial"/>
                <a:ea typeface="Fira Sans" panose="020B0503050000020004" pitchFamily="34" charset="0"/>
                <a:cs typeface="Arial"/>
              </a:rPr>
              <a:t>Talent Planning</a:t>
            </a:r>
            <a:endParaRPr lang="en-US" sz="1400" b="1">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Leadership, Org Charts, Succession Plan &amp; Mapping</a:t>
            </a:r>
            <a:endParaRPr lang="en-US" sz="1400">
              <a:latin typeface="Arial" panose="020B0604020202020204" pitchFamily="34" charset="0"/>
              <a:ea typeface="Fira Sans Book" panose="020B0503050000020004" pitchFamily="34" charset="0"/>
              <a:cs typeface="Arial" panose="020B0604020202020204" pitchFamily="34" charset="0"/>
            </a:endParaRPr>
          </a:p>
          <a:p>
            <a:endParaRPr lang="en-US" sz="1400">
              <a:latin typeface="Arial" panose="020B0604020202020204" pitchFamily="34" charset="0"/>
              <a:ea typeface="Fira Sans Book" panose="020B0503050000020004" pitchFamily="34" charset="0"/>
              <a:cs typeface="Arial" panose="020B0604020202020204" pitchFamily="34" charset="0"/>
            </a:endParaRPr>
          </a:p>
          <a:p>
            <a:r>
              <a:rPr lang="en-US" sz="1400" b="1">
                <a:latin typeface="Arial"/>
                <a:ea typeface="Fira Sans" panose="020B0503050000020004" pitchFamily="34" charset="0"/>
                <a:cs typeface="Arial"/>
              </a:rPr>
              <a:t>Talent Acquisition</a:t>
            </a:r>
            <a:endParaRPr lang="en-US" sz="1400" b="1">
              <a:latin typeface="Arial" panose="020B0604020202020204" pitchFamily="34" charset="0"/>
              <a:ea typeface="Fira Sans" panose="020B0503050000020004" pitchFamily="34" charset="0"/>
              <a:cs typeface="Arial" panose="020B0604020202020204" pitchFamily="34" charset="0"/>
            </a:endParaRPr>
          </a:p>
          <a:p>
            <a:r>
              <a:rPr lang="en-US" sz="1400">
                <a:latin typeface="Arial"/>
                <a:ea typeface="Fira Sans Book" panose="020B0503050000020004" pitchFamily="34" charset="0"/>
                <a:cs typeface="Arial"/>
              </a:rPr>
              <a:t>Recruitment: Marketing and Branding, Supervisor Resources, Assessments &amp; Pipeline Building </a:t>
            </a:r>
            <a:endParaRPr lang="en-US" sz="1400">
              <a:latin typeface="Arial" panose="020B0604020202020204" pitchFamily="34" charset="0"/>
              <a:ea typeface="Fira Sans Book" panose="020B0503050000020004" pitchFamily="34" charset="0"/>
              <a:cs typeface="Arial" panose="020B0604020202020204" pitchFamily="34" charset="0"/>
            </a:endParaRPr>
          </a:p>
          <a:p>
            <a:endParaRPr lang="en-US" sz="1400">
              <a:latin typeface="Arial" panose="020B0604020202020204" pitchFamily="34" charset="0"/>
              <a:ea typeface="Fira Sans Book" panose="020B0503050000020004" pitchFamily="34" charset="0"/>
              <a:cs typeface="Arial" panose="020B0604020202020204" pitchFamily="34" charset="0"/>
            </a:endParaRPr>
          </a:p>
          <a:p>
            <a:r>
              <a:rPr lang="en-US" sz="1400" b="1">
                <a:latin typeface="Arial"/>
                <a:ea typeface="Fira Sans" panose="020B0503050000020004" pitchFamily="34" charset="0"/>
                <a:cs typeface="Arial"/>
              </a:rPr>
              <a:t>Onboarding &amp; Integration</a:t>
            </a:r>
          </a:p>
          <a:p>
            <a:r>
              <a:rPr lang="en-US" sz="1400">
                <a:latin typeface="Arial"/>
                <a:cs typeface="Arial"/>
              </a:rPr>
              <a:t>Itineraries, Meet and Greets, Tours &amp; Scotty-up Program.  </a:t>
            </a:r>
            <a:endParaRPr lang="en-US"/>
          </a:p>
          <a:p>
            <a:endParaRPr lang="en-US" sz="1400" b="1">
              <a:latin typeface="Arial"/>
              <a:cs typeface="Arial"/>
            </a:endParaRPr>
          </a:p>
          <a:p>
            <a:r>
              <a:rPr lang="en-US" sz="1400" b="1">
                <a:latin typeface="Arial"/>
                <a:cs typeface="Arial"/>
              </a:rPr>
              <a:t>Performance Management </a:t>
            </a:r>
            <a:endParaRPr lang="en-US" sz="1400">
              <a:latin typeface="Arial" panose="020B0604020202020204" pitchFamily="34" charset="0"/>
              <a:cs typeface="Arial" panose="020B0604020202020204" pitchFamily="34" charset="0"/>
            </a:endParaRPr>
          </a:p>
          <a:p>
            <a:r>
              <a:rPr lang="en-US" sz="1400">
                <a:latin typeface="Arial"/>
                <a:cs typeface="Arial"/>
              </a:rPr>
              <a:t>Supervisor Trainings &amp; All-Staff Trainings.</a:t>
            </a:r>
          </a:p>
          <a:p>
            <a:endParaRPr lang="en-US" sz="1400" b="1">
              <a:latin typeface="Arial"/>
              <a:cs typeface="Arial"/>
            </a:endParaRPr>
          </a:p>
          <a:p>
            <a:r>
              <a:rPr lang="en-US" sz="1400" b="1">
                <a:latin typeface="Arial"/>
                <a:cs typeface="Arial"/>
              </a:rPr>
              <a:t>Develop and Retain </a:t>
            </a:r>
          </a:p>
          <a:p>
            <a:r>
              <a:rPr lang="en-US" sz="1400">
                <a:latin typeface="Arial"/>
                <a:cs typeface="Arial"/>
              </a:rPr>
              <a:t>Culture, Employee Engagement, DEI, Tech Trainings, Lunch and Learns.</a:t>
            </a:r>
            <a:endParaRPr lang="en-US"/>
          </a:p>
        </p:txBody>
      </p:sp>
      <p:pic>
        <p:nvPicPr>
          <p:cNvPr id="5" name="Picture 4">
            <a:extLst>
              <a:ext uri="{FF2B5EF4-FFF2-40B4-BE49-F238E27FC236}">
                <a16:creationId xmlns:a16="http://schemas.microsoft.com/office/drawing/2014/main" id="{2DBE47EA-0B0C-E448-A7FE-92105C30EA6A}"/>
              </a:ext>
            </a:extLst>
          </p:cNvPr>
          <p:cNvPicPr>
            <a:picLocks noChangeAspect="1"/>
          </p:cNvPicPr>
          <p:nvPr/>
        </p:nvPicPr>
        <p:blipFill rotWithShape="1">
          <a:blip r:embed="rId6"/>
          <a:srcRect l="5556" r="5556"/>
          <a:stretch/>
        </p:blipFill>
        <p:spPr>
          <a:xfrm>
            <a:off x="232316" y="501804"/>
            <a:ext cx="5817221" cy="6291148"/>
          </a:xfrm>
          <a:prstGeom prst="rect">
            <a:avLst/>
          </a:prstGeom>
        </p:spPr>
      </p:pic>
    </p:spTree>
    <p:extLst>
      <p:ext uri="{BB962C8B-B14F-4D97-AF65-F5344CB8AC3E}">
        <p14:creationId xmlns:p14="http://schemas.microsoft.com/office/powerpoint/2010/main" val="360044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4"/>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537329" y="1423447"/>
            <a:ext cx="10642861" cy="1836400"/>
          </a:xfrm>
          <a:prstGeom prst="rect">
            <a:avLst/>
          </a:prstGeom>
          <a:noFill/>
        </p:spPr>
        <p:txBody>
          <a:bodyPr wrap="square" lIns="0" tIns="91440" rIns="0" bIns="0" rtlCol="0">
            <a:spAutoFit/>
          </a:bodyPr>
          <a:lstStyle/>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Stewardship &amp; </a:t>
            </a:r>
          </a:p>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Donor Relations </a:t>
            </a:r>
          </a:p>
        </p:txBody>
      </p:sp>
      <p:sp>
        <p:nvSpPr>
          <p:cNvPr id="15" name="TextBox 14">
            <a:extLst>
              <a:ext uri="{FF2B5EF4-FFF2-40B4-BE49-F238E27FC236}">
                <a16:creationId xmlns:a16="http://schemas.microsoft.com/office/drawing/2014/main" id="{7F77E2D3-7662-DB4D-8B96-A43834EBC2A4}"/>
              </a:ext>
            </a:extLst>
          </p:cNvPr>
          <p:cNvSpPr txBox="1"/>
          <p:nvPr/>
        </p:nvSpPr>
        <p:spPr>
          <a:xfrm>
            <a:off x="617551" y="3406218"/>
            <a:ext cx="5151653" cy="1015663"/>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Ian Foster</a:t>
            </a:r>
          </a:p>
          <a:p>
            <a:r>
              <a:rPr lang="en-US" sz="2000">
                <a:solidFill>
                  <a:schemeClr val="bg1"/>
                </a:solidFill>
                <a:latin typeface="Arial" panose="020B0604020202020204" pitchFamily="34" charset="0"/>
                <a:cs typeface="Arial" panose="020B0604020202020204" pitchFamily="34" charset="0"/>
              </a:rPr>
              <a:t>Director, Stewardship &amp; Donor Relations</a:t>
            </a:r>
            <a:br>
              <a:rPr lang="en-US" sz="2000">
                <a:solidFill>
                  <a:schemeClr val="bg1"/>
                </a:solidFill>
                <a:latin typeface="Arial" panose="020B0604020202020204" pitchFamily="34" charset="0"/>
                <a:cs typeface="Arial" panose="020B0604020202020204" pitchFamily="34" charset="0"/>
              </a:rPr>
            </a:br>
            <a:endParaRPr lang="en-US" sz="200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295893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5527"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599" y="882591"/>
            <a:ext cx="10991353" cy="492443"/>
          </a:xfrm>
          <a:prstGeom prst="rect">
            <a:avLst/>
          </a:prstGeom>
          <a:noFill/>
        </p:spPr>
        <p:txBody>
          <a:bodyPr wrap="square" lIns="0" tIns="0" rIns="0" bIns="0" rtlCol="0" anchor="t">
            <a:spAutoFit/>
          </a:bodyPr>
          <a:lstStyle/>
          <a:p>
            <a:pPr algn="ctr"/>
            <a:r>
              <a:rPr lang="en-US" sz="3200" b="1">
                <a:solidFill>
                  <a:srgbClr val="003DA5"/>
                </a:solidFill>
                <a:latin typeface="Arial"/>
                <a:ea typeface="Fira Sans Medium" panose="020B0503050000020004" pitchFamily="34" charset="0"/>
                <a:cs typeface="Arial"/>
              </a:rPr>
              <a:t>Stewardship &amp; Donor Relations</a:t>
            </a:r>
            <a:endParaRPr lang="en-US" sz="32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438645"/>
            <a:ext cx="10972800" cy="307777"/>
          </a:xfrm>
          <a:prstGeom prst="rect">
            <a:avLst/>
          </a:prstGeom>
          <a:noFill/>
        </p:spPr>
        <p:txBody>
          <a:bodyPr wrap="square" lIns="0" tIns="0" rIns="0" bIns="0" rtlCol="0" anchor="t">
            <a:spAutoFit/>
          </a:bodyPr>
          <a:lstStyle/>
          <a:p>
            <a:pPr algn="ctr"/>
            <a:r>
              <a:rPr lang="en-US" sz="2000" b="1">
                <a:solidFill>
                  <a:srgbClr val="003DA5"/>
                </a:solidFill>
                <a:latin typeface="Arial"/>
                <a:ea typeface="Fira Sans Medium" panose="020B0503050000020004" pitchFamily="34" charset="0"/>
                <a:cs typeface="Arial"/>
              </a:rPr>
              <a:t>Our Team</a:t>
            </a:r>
            <a:endParaRPr lang="en-US" sz="2000" b="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439361" y="4092446"/>
            <a:ext cx="2289975" cy="861774"/>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Ian Foster</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Director</a:t>
            </a:r>
            <a:br>
              <a:rPr lang="en-US" sz="1400">
                <a:latin typeface="Arial"/>
                <a:ea typeface="Fira Sans Book" panose="020B0503050000020004" pitchFamily="34" charset="0"/>
                <a:cs typeface="Arial"/>
              </a:rPr>
            </a:br>
            <a:r>
              <a:rPr lang="en-US" sz="1400">
                <a:latin typeface="Arial"/>
                <a:ea typeface="Fira Sans Book" panose="020B0503050000020004" pitchFamily="34" charset="0"/>
                <a:cs typeface="Arial"/>
              </a:rPr>
              <a:t>Stewardship &amp; Donor Relations</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35D6AFE9-E985-A94F-9648-27503C6406A9}"/>
              </a:ext>
            </a:extLst>
          </p:cNvPr>
          <p:cNvCxnSpPr>
            <a:cxnSpLocks/>
          </p:cNvCxnSpPr>
          <p:nvPr/>
        </p:nvCxnSpPr>
        <p:spPr>
          <a:xfrm>
            <a:off x="439361"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9F2A60-A1D8-9B40-BDED-D7D7840BDCE3}"/>
              </a:ext>
            </a:extLst>
          </p:cNvPr>
          <p:cNvSpPr txBox="1"/>
          <p:nvPr/>
        </p:nvSpPr>
        <p:spPr>
          <a:xfrm>
            <a:off x="3436287" y="4092446"/>
            <a:ext cx="2289975" cy="861774"/>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Christine Cha</a:t>
            </a:r>
            <a:endParaRPr lang="en-US" sz="1400">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Director </a:t>
            </a:r>
            <a:br>
              <a:rPr lang="en-US" sz="1400">
                <a:latin typeface="Arial"/>
                <a:ea typeface="Fira Sans Book" panose="020B0503050000020004" pitchFamily="34" charset="0"/>
                <a:cs typeface="Arial"/>
              </a:rPr>
            </a:br>
            <a:r>
              <a:rPr lang="en-US" sz="1400">
                <a:latin typeface="Arial"/>
                <a:ea typeface="Fira Sans Book" panose="020B0503050000020004" pitchFamily="34" charset="0"/>
                <a:cs typeface="Arial"/>
              </a:rPr>
              <a:t>Scholarships &amp; Endowment Administration</a:t>
            </a:r>
            <a:endParaRPr lang="en-US" sz="1400">
              <a:latin typeface="Arial"/>
              <a:cs typeface="Arial"/>
            </a:endParaRPr>
          </a:p>
        </p:txBody>
      </p:sp>
      <p:cxnSp>
        <p:nvCxnSpPr>
          <p:cNvPr id="30" name="Straight Connector 29">
            <a:extLst>
              <a:ext uri="{FF2B5EF4-FFF2-40B4-BE49-F238E27FC236}">
                <a16:creationId xmlns:a16="http://schemas.microsoft.com/office/drawing/2014/main" id="{2F0B3A5F-1074-8648-8577-1DDCCE476308}"/>
              </a:ext>
            </a:extLst>
          </p:cNvPr>
          <p:cNvCxnSpPr>
            <a:cxnSpLocks/>
          </p:cNvCxnSpPr>
          <p:nvPr/>
        </p:nvCxnSpPr>
        <p:spPr>
          <a:xfrm>
            <a:off x="3436287"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FE19DF-BABE-BF4A-9ABA-C03516CF41AF}"/>
              </a:ext>
            </a:extLst>
          </p:cNvPr>
          <p:cNvSpPr txBox="1"/>
          <p:nvPr/>
        </p:nvSpPr>
        <p:spPr>
          <a:xfrm>
            <a:off x="6460128" y="4092446"/>
            <a:ext cx="2289975" cy="861774"/>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Devlin Smith</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Assistant Director</a:t>
            </a:r>
            <a:br>
              <a:rPr lang="en-US" sz="1400">
                <a:latin typeface="Arial"/>
                <a:ea typeface="Fira Sans Book" panose="020B0503050000020004" pitchFamily="34" charset="0"/>
                <a:cs typeface="Arial"/>
              </a:rPr>
            </a:br>
            <a:r>
              <a:rPr lang="en-US" sz="1400">
                <a:latin typeface="Arial"/>
                <a:ea typeface="Fira Sans Book" panose="020B0503050000020004" pitchFamily="34" charset="0"/>
                <a:cs typeface="Arial"/>
              </a:rPr>
              <a:t>Stewardship &amp; Donor Communications</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C566B052-01BF-6F46-9B64-BE01F24D681B}"/>
              </a:ext>
            </a:extLst>
          </p:cNvPr>
          <p:cNvCxnSpPr>
            <a:cxnSpLocks/>
          </p:cNvCxnSpPr>
          <p:nvPr/>
        </p:nvCxnSpPr>
        <p:spPr>
          <a:xfrm>
            <a:off x="6460128"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4" name="Picture 3" descr="A person in a suit&#10;&#10;Description automatically generated">
            <a:extLst>
              <a:ext uri="{FF2B5EF4-FFF2-40B4-BE49-F238E27FC236}">
                <a16:creationId xmlns:a16="http://schemas.microsoft.com/office/drawing/2014/main" id="{059838F3-49D4-FEAF-EB56-B4FFA839FDA8}"/>
              </a:ext>
            </a:extLst>
          </p:cNvPr>
          <p:cNvPicPr>
            <a:picLocks noChangeAspect="1"/>
          </p:cNvPicPr>
          <p:nvPr/>
        </p:nvPicPr>
        <p:blipFill rotWithShape="1">
          <a:blip r:embed="rId6"/>
          <a:srcRect r="326" b="21827"/>
          <a:stretch/>
        </p:blipFill>
        <p:spPr>
          <a:xfrm>
            <a:off x="644471" y="1896763"/>
            <a:ext cx="1882636" cy="1868643"/>
          </a:xfrm>
          <a:prstGeom prst="ellipse">
            <a:avLst/>
          </a:prstGeom>
          <a:ln w="12700">
            <a:solidFill>
              <a:schemeClr val="tx1"/>
            </a:solidFill>
          </a:ln>
        </p:spPr>
      </p:pic>
      <p:pic>
        <p:nvPicPr>
          <p:cNvPr id="6" name="Picture 5" descr="A person with red hair smiling&#10;&#10;Description automatically generated">
            <a:extLst>
              <a:ext uri="{FF2B5EF4-FFF2-40B4-BE49-F238E27FC236}">
                <a16:creationId xmlns:a16="http://schemas.microsoft.com/office/drawing/2014/main" id="{2353C884-FFFA-9A72-8B23-219A55D28396}"/>
              </a:ext>
            </a:extLst>
          </p:cNvPr>
          <p:cNvPicPr>
            <a:picLocks noChangeAspect="1"/>
          </p:cNvPicPr>
          <p:nvPr/>
        </p:nvPicPr>
        <p:blipFill rotWithShape="1">
          <a:blip r:embed="rId7"/>
          <a:srcRect l="23519" t="759" r="11313" b="2514"/>
          <a:stretch/>
        </p:blipFill>
        <p:spPr>
          <a:xfrm>
            <a:off x="6667501" y="1912042"/>
            <a:ext cx="1876408" cy="1863166"/>
          </a:xfrm>
          <a:prstGeom prst="ellipse">
            <a:avLst/>
          </a:prstGeom>
          <a:ln w="12700">
            <a:solidFill>
              <a:schemeClr val="tx1"/>
            </a:solidFill>
          </a:ln>
        </p:spPr>
      </p:pic>
      <p:pic>
        <p:nvPicPr>
          <p:cNvPr id="2" name="Picture 1" descr="A person wearing glasses and smiling&#10;&#10;Description automatically generated">
            <a:extLst>
              <a:ext uri="{FF2B5EF4-FFF2-40B4-BE49-F238E27FC236}">
                <a16:creationId xmlns:a16="http://schemas.microsoft.com/office/drawing/2014/main" id="{F7F071C6-A5A8-2355-9F6C-04F06CC72708}"/>
              </a:ext>
            </a:extLst>
          </p:cNvPr>
          <p:cNvPicPr>
            <a:picLocks noChangeAspect="1"/>
          </p:cNvPicPr>
          <p:nvPr/>
        </p:nvPicPr>
        <p:blipFill>
          <a:blip r:embed="rId8"/>
          <a:stretch>
            <a:fillRect/>
          </a:stretch>
        </p:blipFill>
        <p:spPr>
          <a:xfrm>
            <a:off x="3645776" y="1907841"/>
            <a:ext cx="1865587" cy="1878725"/>
          </a:xfrm>
          <a:prstGeom prst="ellipse">
            <a:avLst/>
          </a:prstGeom>
          <a:ln w="12700">
            <a:solidFill>
              <a:schemeClr val="tx1"/>
            </a:solidFill>
          </a:ln>
        </p:spPr>
      </p:pic>
      <p:sp>
        <p:nvSpPr>
          <p:cNvPr id="8" name="TextBox 7">
            <a:extLst>
              <a:ext uri="{FF2B5EF4-FFF2-40B4-BE49-F238E27FC236}">
                <a16:creationId xmlns:a16="http://schemas.microsoft.com/office/drawing/2014/main" id="{F31DD71A-3CC0-BD6A-F805-21583189CFB9}"/>
              </a:ext>
            </a:extLst>
          </p:cNvPr>
          <p:cNvSpPr txBox="1"/>
          <p:nvPr/>
        </p:nvSpPr>
        <p:spPr>
          <a:xfrm>
            <a:off x="9549317" y="4082149"/>
            <a:ext cx="2289975" cy="861774"/>
          </a:xfrm>
          <a:prstGeom prst="rect">
            <a:avLst/>
          </a:prstGeom>
          <a:noFill/>
        </p:spPr>
        <p:txBody>
          <a:bodyPr wrap="square" lIns="0" tIns="0" rIns="0" bIns="0" rtlCol="0" anchor="t">
            <a:spAutoFit/>
          </a:bodyPr>
          <a:lstStyle/>
          <a:p>
            <a:pPr algn="ctr"/>
            <a:r>
              <a:rPr lang="en-US" sz="1400" b="1">
                <a:solidFill>
                  <a:srgbClr val="003DA5"/>
                </a:solidFill>
                <a:latin typeface="Arial"/>
                <a:ea typeface="Fira Sans" panose="020B0503050000020004" pitchFamily="34" charset="0"/>
                <a:cs typeface="Arial"/>
              </a:rPr>
              <a:t>Aditya Srinivas </a:t>
            </a:r>
            <a:r>
              <a:rPr lang="en-US" sz="1400" b="1" err="1">
                <a:solidFill>
                  <a:srgbClr val="003DA5"/>
                </a:solidFill>
                <a:latin typeface="Arial"/>
                <a:ea typeface="Fira Sans" panose="020B0503050000020004" pitchFamily="34" charset="0"/>
                <a:cs typeface="Arial"/>
              </a:rPr>
              <a:t>Karamangala</a:t>
            </a:r>
            <a:r>
              <a:rPr lang="en-US" sz="1400" b="1">
                <a:solidFill>
                  <a:srgbClr val="003DA5"/>
                </a:solidFill>
                <a:latin typeface="Arial"/>
                <a:ea typeface="Fira Sans" panose="020B0503050000020004" pitchFamily="34" charset="0"/>
                <a:cs typeface="Arial"/>
              </a:rPr>
              <a:t> Amar</a:t>
            </a:r>
            <a:endParaRPr lang="en-US" sz="1400" b="1">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400">
                <a:latin typeface="Arial"/>
                <a:ea typeface="Fira Sans Book" panose="020B0503050000020004" pitchFamily="34" charset="0"/>
                <a:cs typeface="Arial"/>
              </a:rPr>
              <a:t>Student Assistant</a:t>
            </a:r>
            <a:endParaRPr lang="en-US" sz="1400">
              <a:latin typeface="Arial" panose="020B0604020202020204" pitchFamily="34" charset="0"/>
              <a:ea typeface="Fira Sans Book" panose="020B05030500000200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34421771-3FFF-B852-753D-A85422116944}"/>
              </a:ext>
            </a:extLst>
          </p:cNvPr>
          <p:cNvCxnSpPr>
            <a:cxnSpLocks/>
          </p:cNvCxnSpPr>
          <p:nvPr/>
        </p:nvCxnSpPr>
        <p:spPr>
          <a:xfrm>
            <a:off x="9549317" y="394005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5" name="Picture 4" descr="A person with dark hair wearing a white shirt&#10;&#10;Description automatically generated">
            <a:extLst>
              <a:ext uri="{FF2B5EF4-FFF2-40B4-BE49-F238E27FC236}">
                <a16:creationId xmlns:a16="http://schemas.microsoft.com/office/drawing/2014/main" id="{F2D28482-9E1C-951E-76E8-35566F9A5DEA}"/>
              </a:ext>
            </a:extLst>
          </p:cNvPr>
          <p:cNvPicPr>
            <a:picLocks noChangeAspect="1"/>
          </p:cNvPicPr>
          <p:nvPr/>
        </p:nvPicPr>
        <p:blipFill rotWithShape="1">
          <a:blip r:embed="rId9"/>
          <a:srcRect l="640" r="440" b="27250"/>
          <a:stretch/>
        </p:blipFill>
        <p:spPr>
          <a:xfrm>
            <a:off x="9769568" y="1901909"/>
            <a:ext cx="1864873" cy="1871113"/>
          </a:xfrm>
          <a:prstGeom prst="ellipse">
            <a:avLst/>
          </a:prstGeom>
          <a:ln w="12700">
            <a:solidFill>
              <a:schemeClr val="tx1"/>
            </a:solidFill>
          </a:ln>
        </p:spPr>
      </p:pic>
    </p:spTree>
    <p:extLst>
      <p:ext uri="{BB962C8B-B14F-4D97-AF65-F5344CB8AC3E}">
        <p14:creationId xmlns:p14="http://schemas.microsoft.com/office/powerpoint/2010/main" val="4249287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nchor="t">
            <a:spAutoFit/>
          </a:bodyPr>
          <a:lstStyle/>
          <a:p>
            <a:r>
              <a:rPr lang="en-US" sz="3200" b="1">
                <a:solidFill>
                  <a:srgbClr val="003DA5"/>
                </a:solidFill>
                <a:latin typeface="Arial"/>
                <a:ea typeface="Fira Sans Medium" panose="020B0503050000020004" pitchFamily="34" charset="0"/>
                <a:cs typeface="Arial"/>
              </a:rPr>
              <a:t>Fund Administration</a:t>
            </a:r>
            <a:endParaRPr lang="en-US" sz="32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606159"/>
            <a:ext cx="9067136" cy="307777"/>
          </a:xfrm>
          <a:prstGeom prst="rect">
            <a:avLst/>
          </a:prstGeom>
          <a:noFill/>
        </p:spPr>
        <p:txBody>
          <a:bodyPr wrap="square" lIns="0" tIns="0" rIns="0" bIns="0" rtlCol="0" anchor="t">
            <a:spAutoFit/>
          </a:bodyPr>
          <a:lstStyle/>
          <a:p>
            <a:r>
              <a:rPr lang="en-US" sz="2000" b="1">
                <a:solidFill>
                  <a:srgbClr val="003DA5"/>
                </a:solidFill>
                <a:latin typeface="Arial"/>
                <a:ea typeface="Fira Sans Medium" panose="020B0503050000020004" pitchFamily="34" charset="0"/>
                <a:cs typeface="Arial"/>
              </a:rPr>
              <a:t>Gift agreements, approvals, reporting, and more...</a:t>
            </a:r>
            <a:endParaRPr lang="en-US" sz="2000" b="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1229802" y="2692716"/>
            <a:ext cx="4399722" cy="215444"/>
          </a:xfrm>
          <a:prstGeom prst="rect">
            <a:avLst/>
          </a:prstGeom>
          <a:noFill/>
        </p:spPr>
        <p:txBody>
          <a:bodyPr wrap="square" lIns="0" tIns="0" rIns="0" bIns="0" rtlCol="0" anchor="t">
            <a:spAutoFit/>
          </a:bodyPr>
          <a:lstStyle/>
          <a:p>
            <a:r>
              <a:rPr lang="en-US" sz="1400">
                <a:latin typeface="Arial"/>
                <a:ea typeface="Fira Sans" panose="020B0503050000020004" pitchFamily="34" charset="0"/>
                <a:cs typeface="Arial"/>
              </a:rPr>
              <a:t>Gift agreement guidance, review and approval</a:t>
            </a:r>
            <a:endParaRPr lang="en-US" sz="1400">
              <a:latin typeface="Arial" panose="020B0604020202020204" pitchFamily="34" charset="0"/>
              <a:ea typeface="Fira Sans"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09600" y="2525724"/>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2" name="TextBox 1">
            <a:extLst>
              <a:ext uri="{FF2B5EF4-FFF2-40B4-BE49-F238E27FC236}">
                <a16:creationId xmlns:a16="http://schemas.microsoft.com/office/drawing/2014/main" id="{15090474-51A6-9F3F-D28B-A9CC6B9B224F}"/>
              </a:ext>
            </a:extLst>
          </p:cNvPr>
          <p:cNvSpPr txBox="1"/>
          <p:nvPr/>
        </p:nvSpPr>
        <p:spPr>
          <a:xfrm>
            <a:off x="1219504" y="3160710"/>
            <a:ext cx="4399722" cy="1508105"/>
          </a:xfrm>
          <a:prstGeom prst="rect">
            <a:avLst/>
          </a:prstGeom>
          <a:noFill/>
        </p:spPr>
        <p:txBody>
          <a:bodyPr wrap="square" lIns="0" tIns="0" rIns="0" bIns="0" rtlCol="0" anchor="t">
            <a:spAutoFit/>
          </a:bodyPr>
          <a:lstStyle/>
          <a:p>
            <a:r>
              <a:rPr lang="en-US" sz="1400">
                <a:latin typeface="Arial"/>
                <a:ea typeface="Fira Sans" panose="020B0503050000020004" pitchFamily="34" charset="0"/>
                <a:cs typeface="Arial"/>
              </a:rPr>
              <a:t>Annual endowment reporting</a:t>
            </a:r>
          </a:p>
          <a:p>
            <a:pPr marL="285750" indent="-285750">
              <a:buFont typeface="Arial"/>
              <a:buChar char="•"/>
            </a:pPr>
            <a:r>
              <a:rPr lang="en-US" sz="1400">
                <a:latin typeface="Arial" panose="020B0604020202020204" pitchFamily="34" charset="0"/>
                <a:cs typeface="Arial" panose="020B0604020202020204" pitchFamily="34" charset="0"/>
              </a:rPr>
              <a:t>Campuswide endowed fund impact collection</a:t>
            </a:r>
            <a:endParaRPr lang="en-US">
              <a:ea typeface="Calibri" panose="020F0502020204030204"/>
              <a:cs typeface="Calibri" panose="020F0502020204030204"/>
            </a:endParaRPr>
          </a:p>
          <a:p>
            <a:pPr marL="285750" indent="-285750">
              <a:buFont typeface="Arial"/>
              <a:buChar char="•"/>
            </a:pPr>
            <a:r>
              <a:rPr lang="en-US" sz="1400">
                <a:latin typeface="Arial" panose="020B0604020202020204" pitchFamily="34" charset="0"/>
                <a:cs typeface="Arial" panose="020B0604020202020204" pitchFamily="34" charset="0"/>
              </a:rPr>
              <a:t>Endowed fund impact stories</a:t>
            </a:r>
            <a:endParaRPr lang="en-US">
              <a:ea typeface="Calibri" panose="020F0502020204030204"/>
              <a:cs typeface="Calibri" panose="020F0502020204030204"/>
            </a:endParaRPr>
          </a:p>
          <a:p>
            <a:pPr marL="285750" indent="-285750">
              <a:buFont typeface="Arial"/>
              <a:buChar char="•"/>
            </a:pPr>
            <a:r>
              <a:rPr lang="en-US" sz="1400">
                <a:latin typeface="Arial" panose="020B0604020202020204" pitchFamily="34" charset="0"/>
                <a:cs typeface="Arial" panose="020B0604020202020204" pitchFamily="34" charset="0"/>
              </a:rPr>
              <a:t>Consolidation of UCRF and Regents GEP performance</a:t>
            </a:r>
            <a:endParaRPr lang="en-US">
              <a:ea typeface="Calibri" panose="020F0502020204030204"/>
              <a:cs typeface="Calibri" panose="020F0502020204030204"/>
            </a:endParaRPr>
          </a:p>
          <a:p>
            <a:pPr marL="285750" indent="-285750">
              <a:buFont typeface="Arial"/>
              <a:buChar char="•"/>
            </a:pPr>
            <a:r>
              <a:rPr lang="en-US" sz="1400">
                <a:latin typeface="Arial" panose="020B0604020202020204" pitchFamily="34" charset="0"/>
                <a:cs typeface="Arial" panose="020B0604020202020204" pitchFamily="34" charset="0"/>
              </a:rPr>
              <a:t>Individual fund performance</a:t>
            </a:r>
            <a:endParaRPr lang="en-US">
              <a:ea typeface="Calibri" panose="020F0502020204030204"/>
              <a:cs typeface="Calibri" panose="020F0502020204030204"/>
            </a:endParaRPr>
          </a:p>
          <a:p>
            <a:endParaRPr lang="en-US" sz="1400">
              <a:latin typeface="Arial" panose="020B0604020202020204" pitchFamily="34" charset="0"/>
              <a:ea typeface="Fira Sans" panose="020B0503050000020004" pitchFamily="34" charset="0"/>
              <a:cs typeface="Arial" panose="020B0604020202020204" pitchFamily="34" charset="0"/>
            </a:endParaRPr>
          </a:p>
        </p:txBody>
      </p:sp>
      <p:sp>
        <p:nvSpPr>
          <p:cNvPr id="3" name="TextBox 2">
            <a:extLst>
              <a:ext uri="{FF2B5EF4-FFF2-40B4-BE49-F238E27FC236}">
                <a16:creationId xmlns:a16="http://schemas.microsoft.com/office/drawing/2014/main" id="{8C2978FC-28C6-13EC-7034-43628091EDDA}"/>
              </a:ext>
            </a:extLst>
          </p:cNvPr>
          <p:cNvSpPr txBox="1"/>
          <p:nvPr/>
        </p:nvSpPr>
        <p:spPr>
          <a:xfrm>
            <a:off x="609600" y="3019994"/>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4" name="TextBox 3">
            <a:extLst>
              <a:ext uri="{FF2B5EF4-FFF2-40B4-BE49-F238E27FC236}">
                <a16:creationId xmlns:a16="http://schemas.microsoft.com/office/drawing/2014/main" id="{95C1329C-9DED-545B-36FC-EEAA84E04072}"/>
              </a:ext>
            </a:extLst>
          </p:cNvPr>
          <p:cNvSpPr txBox="1"/>
          <p:nvPr/>
        </p:nvSpPr>
        <p:spPr>
          <a:xfrm>
            <a:off x="1219504" y="4715602"/>
            <a:ext cx="4399722" cy="646331"/>
          </a:xfrm>
          <a:prstGeom prst="rect">
            <a:avLst/>
          </a:prstGeom>
          <a:noFill/>
        </p:spPr>
        <p:txBody>
          <a:bodyPr wrap="square" lIns="0" tIns="0" rIns="0" bIns="0" rtlCol="0" anchor="t">
            <a:spAutoFit/>
          </a:bodyPr>
          <a:lstStyle/>
          <a:p>
            <a:r>
              <a:rPr lang="en-US" sz="1400">
                <a:latin typeface="Arial"/>
                <a:ea typeface="Fira Sans" panose="020B0503050000020004" pitchFamily="34" charset="0"/>
                <a:cs typeface="Arial"/>
              </a:rPr>
              <a:t>Oversight of endowed chair approval process and annual chair reports </a:t>
            </a:r>
            <a:endParaRPr lang="en-US"/>
          </a:p>
          <a:p>
            <a:endParaRPr lang="en-US" sz="1400">
              <a:latin typeface="Arial" panose="020B0604020202020204" pitchFamily="34" charset="0"/>
              <a:ea typeface="Fira Sans" panose="020B050305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F896DEBE-43C6-E8FA-03B6-DD914D900598}"/>
              </a:ext>
            </a:extLst>
          </p:cNvPr>
          <p:cNvSpPr txBox="1"/>
          <p:nvPr/>
        </p:nvSpPr>
        <p:spPr>
          <a:xfrm>
            <a:off x="609600" y="4574885"/>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6" name="TextBox 5">
            <a:extLst>
              <a:ext uri="{FF2B5EF4-FFF2-40B4-BE49-F238E27FC236}">
                <a16:creationId xmlns:a16="http://schemas.microsoft.com/office/drawing/2014/main" id="{4060D014-2CC0-92C7-265C-8CEAF1F4EDB7}"/>
              </a:ext>
            </a:extLst>
          </p:cNvPr>
          <p:cNvSpPr txBox="1"/>
          <p:nvPr/>
        </p:nvSpPr>
        <p:spPr>
          <a:xfrm>
            <a:off x="1209207" y="5380310"/>
            <a:ext cx="4399722" cy="215444"/>
          </a:xfrm>
          <a:prstGeom prst="rect">
            <a:avLst/>
          </a:prstGeom>
          <a:noFill/>
        </p:spPr>
        <p:txBody>
          <a:bodyPr wrap="square" lIns="0" tIns="0" rIns="0" bIns="0" rtlCol="0" anchor="t">
            <a:spAutoFit/>
          </a:bodyPr>
          <a:lstStyle/>
          <a:p>
            <a:r>
              <a:rPr lang="en-US" sz="1400">
                <a:latin typeface="Arial"/>
                <a:ea typeface="+mn-lt"/>
                <a:cs typeface="Arial"/>
              </a:rPr>
              <a:t>Oversight of campuswide unspent donor funds</a:t>
            </a:r>
            <a:endParaRPr lang="en-US"/>
          </a:p>
        </p:txBody>
      </p:sp>
      <p:sp>
        <p:nvSpPr>
          <p:cNvPr id="7" name="TextBox 6">
            <a:extLst>
              <a:ext uri="{FF2B5EF4-FFF2-40B4-BE49-F238E27FC236}">
                <a16:creationId xmlns:a16="http://schemas.microsoft.com/office/drawing/2014/main" id="{AC9D3251-D3D3-CAAB-D71E-07C9D5AFAAD4}"/>
              </a:ext>
            </a:extLst>
          </p:cNvPr>
          <p:cNvSpPr txBox="1"/>
          <p:nvPr/>
        </p:nvSpPr>
        <p:spPr>
          <a:xfrm>
            <a:off x="609600" y="5239593"/>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pic>
        <p:nvPicPr>
          <p:cNvPr id="26" name="Picture 25" descr="A building with a sunset in the background&#10;&#10;Description automatically generated">
            <a:extLst>
              <a:ext uri="{FF2B5EF4-FFF2-40B4-BE49-F238E27FC236}">
                <a16:creationId xmlns:a16="http://schemas.microsoft.com/office/drawing/2014/main" id="{175A9CB3-F160-3E1F-C2BB-3A7F37EA20B4}"/>
              </a:ext>
            </a:extLst>
          </p:cNvPr>
          <p:cNvPicPr>
            <a:picLocks noChangeAspect="1"/>
          </p:cNvPicPr>
          <p:nvPr/>
        </p:nvPicPr>
        <p:blipFill rotWithShape="1">
          <a:blip r:embed="rId6"/>
          <a:srcRect l="-30" t="848" r="47" b="8"/>
          <a:stretch/>
        </p:blipFill>
        <p:spPr>
          <a:xfrm rot="660000">
            <a:off x="6163831" y="167702"/>
            <a:ext cx="7736034" cy="9637398"/>
          </a:xfrm>
          <a:prstGeom prst="rect">
            <a:avLst/>
          </a:prstGeom>
          <a:ln w="12700">
            <a:solidFill>
              <a:schemeClr val="tx1"/>
            </a:solidFill>
          </a:ln>
        </p:spPr>
      </p:pic>
      <p:sp>
        <p:nvSpPr>
          <p:cNvPr id="27" name="TextBox 26">
            <a:extLst>
              <a:ext uri="{FF2B5EF4-FFF2-40B4-BE49-F238E27FC236}">
                <a16:creationId xmlns:a16="http://schemas.microsoft.com/office/drawing/2014/main" id="{CE77C1E4-FFFF-EF27-8040-5A50AC63DB56}"/>
              </a:ext>
            </a:extLst>
          </p:cNvPr>
          <p:cNvSpPr txBox="1"/>
          <p:nvPr/>
        </p:nvSpPr>
        <p:spPr>
          <a:xfrm>
            <a:off x="1209207" y="5827000"/>
            <a:ext cx="4399722" cy="215444"/>
          </a:xfrm>
          <a:prstGeom prst="rect">
            <a:avLst/>
          </a:prstGeom>
          <a:noFill/>
        </p:spPr>
        <p:txBody>
          <a:bodyPr wrap="square" lIns="0" tIns="0" rIns="0" bIns="0" rtlCol="0" anchor="t">
            <a:spAutoFit/>
          </a:bodyPr>
          <a:lstStyle/>
          <a:p>
            <a:r>
              <a:rPr lang="en-US" sz="1400">
                <a:latin typeface="Arial"/>
                <a:ea typeface="+mn-lt"/>
                <a:cs typeface="Arial"/>
              </a:rPr>
              <a:t>Oversight and training for fund usage</a:t>
            </a:r>
          </a:p>
        </p:txBody>
      </p:sp>
      <p:sp>
        <p:nvSpPr>
          <p:cNvPr id="28" name="TextBox 27">
            <a:extLst>
              <a:ext uri="{FF2B5EF4-FFF2-40B4-BE49-F238E27FC236}">
                <a16:creationId xmlns:a16="http://schemas.microsoft.com/office/drawing/2014/main" id="{8CBFDF34-AA88-E8F7-B4CF-4656997A3B36}"/>
              </a:ext>
            </a:extLst>
          </p:cNvPr>
          <p:cNvSpPr txBox="1"/>
          <p:nvPr/>
        </p:nvSpPr>
        <p:spPr>
          <a:xfrm>
            <a:off x="609600" y="5686283"/>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Tree>
    <p:extLst>
      <p:ext uri="{BB962C8B-B14F-4D97-AF65-F5344CB8AC3E}">
        <p14:creationId xmlns:p14="http://schemas.microsoft.com/office/powerpoint/2010/main" val="2427233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nchor="t">
            <a:spAutoFit/>
          </a:bodyPr>
          <a:lstStyle/>
          <a:p>
            <a:r>
              <a:rPr lang="en-US" sz="3200" b="1">
                <a:solidFill>
                  <a:srgbClr val="003DA5"/>
                </a:solidFill>
                <a:latin typeface="Arial"/>
                <a:ea typeface="Fira Sans Medium" panose="020B0503050000020004" pitchFamily="34" charset="0"/>
                <a:cs typeface="Arial"/>
              </a:rPr>
              <a:t>Stewardship Communications</a:t>
            </a:r>
            <a:endParaRPr lang="en-US" sz="32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606159"/>
            <a:ext cx="9067136" cy="307777"/>
          </a:xfrm>
          <a:prstGeom prst="rect">
            <a:avLst/>
          </a:prstGeom>
          <a:noFill/>
        </p:spPr>
        <p:txBody>
          <a:bodyPr wrap="square" lIns="0" tIns="0" rIns="0" bIns="0" rtlCol="0" anchor="t">
            <a:spAutoFit/>
          </a:bodyPr>
          <a:lstStyle/>
          <a:p>
            <a:r>
              <a:rPr lang="en-US" sz="2000" b="1">
                <a:solidFill>
                  <a:srgbClr val="003DA5"/>
                </a:solidFill>
                <a:latin typeface="Arial"/>
                <a:ea typeface="Fira Sans Medium" panose="020B0503050000020004" pitchFamily="34" charset="0"/>
                <a:cs typeface="Arial"/>
              </a:rPr>
              <a:t>Telling stories and thanking donors...</a:t>
            </a:r>
            <a:endParaRPr lang="en-US" sz="2000" b="1" err="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1219505" y="2666440"/>
            <a:ext cx="4718937" cy="430887"/>
          </a:xfrm>
          <a:prstGeom prst="rect">
            <a:avLst/>
          </a:prstGeom>
          <a:noFill/>
        </p:spPr>
        <p:txBody>
          <a:bodyPr wrap="square" lIns="0" tIns="0" rIns="0" bIns="0" rtlCol="0" anchor="t">
            <a:spAutoFit/>
          </a:bodyPr>
          <a:lstStyle/>
          <a:p>
            <a:r>
              <a:rPr lang="en-US" sz="1400">
                <a:latin typeface="Arial"/>
                <a:cs typeface="Arial"/>
              </a:rPr>
              <a:t>Senior leadership gift acknowledgement (gifts of $50K+)</a:t>
            </a:r>
            <a:endParaRPr lang="en-US"/>
          </a:p>
          <a:p>
            <a:endParaRPr lang="en-US" sz="1400">
              <a:latin typeface="Arial" panose="020B0604020202020204" pitchFamily="34" charset="0"/>
              <a:ea typeface="Fira Sans"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09600" y="2525724"/>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2" name="TextBox 1">
            <a:extLst>
              <a:ext uri="{FF2B5EF4-FFF2-40B4-BE49-F238E27FC236}">
                <a16:creationId xmlns:a16="http://schemas.microsoft.com/office/drawing/2014/main" id="{15090474-51A6-9F3F-D28B-A9CC6B9B224F}"/>
              </a:ext>
            </a:extLst>
          </p:cNvPr>
          <p:cNvSpPr txBox="1"/>
          <p:nvPr/>
        </p:nvSpPr>
        <p:spPr>
          <a:xfrm>
            <a:off x="1219504" y="3160710"/>
            <a:ext cx="4399722" cy="215444"/>
          </a:xfrm>
          <a:prstGeom prst="rect">
            <a:avLst/>
          </a:prstGeom>
          <a:noFill/>
        </p:spPr>
        <p:txBody>
          <a:bodyPr wrap="square" lIns="0" tIns="0" rIns="0" bIns="0" rtlCol="0" anchor="t">
            <a:spAutoFit/>
          </a:bodyPr>
          <a:lstStyle/>
          <a:p>
            <a:r>
              <a:rPr lang="en-US" sz="1400">
                <a:latin typeface="Arial"/>
                <a:cs typeface="Arial"/>
              </a:rPr>
              <a:t>Staff/faculty donor annual appreciation</a:t>
            </a:r>
          </a:p>
        </p:txBody>
      </p:sp>
      <p:sp>
        <p:nvSpPr>
          <p:cNvPr id="3" name="TextBox 2">
            <a:extLst>
              <a:ext uri="{FF2B5EF4-FFF2-40B4-BE49-F238E27FC236}">
                <a16:creationId xmlns:a16="http://schemas.microsoft.com/office/drawing/2014/main" id="{8C2978FC-28C6-13EC-7034-43628091EDDA}"/>
              </a:ext>
            </a:extLst>
          </p:cNvPr>
          <p:cNvSpPr txBox="1"/>
          <p:nvPr/>
        </p:nvSpPr>
        <p:spPr>
          <a:xfrm>
            <a:off x="609600" y="3019994"/>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4" name="TextBox 3">
            <a:extLst>
              <a:ext uri="{FF2B5EF4-FFF2-40B4-BE49-F238E27FC236}">
                <a16:creationId xmlns:a16="http://schemas.microsoft.com/office/drawing/2014/main" id="{95C1329C-9DED-545B-36FC-EEAA84E04072}"/>
              </a:ext>
            </a:extLst>
          </p:cNvPr>
          <p:cNvSpPr txBox="1"/>
          <p:nvPr/>
        </p:nvSpPr>
        <p:spPr>
          <a:xfrm>
            <a:off x="1219504" y="4715602"/>
            <a:ext cx="4399722" cy="646331"/>
          </a:xfrm>
          <a:prstGeom prst="rect">
            <a:avLst/>
          </a:prstGeom>
          <a:noFill/>
        </p:spPr>
        <p:txBody>
          <a:bodyPr wrap="square" lIns="0" tIns="0" rIns="0" bIns="0" rtlCol="0" anchor="t">
            <a:spAutoFit/>
          </a:bodyPr>
          <a:lstStyle/>
          <a:p>
            <a:r>
              <a:rPr lang="en-US" sz="1400">
                <a:latin typeface="Arial"/>
                <a:ea typeface="Fira Sans" panose="020B0503050000020004" pitchFamily="34" charset="0"/>
                <a:cs typeface="Arial"/>
              </a:rPr>
              <a:t>Major donor milestones and life events </a:t>
            </a:r>
            <a:br>
              <a:rPr lang="en-US" sz="1400">
                <a:latin typeface="Arial"/>
                <a:ea typeface="Fira Sans" panose="020B0503050000020004" pitchFamily="34" charset="0"/>
                <a:cs typeface="Arial"/>
              </a:rPr>
            </a:br>
            <a:r>
              <a:rPr lang="en-US" sz="1400">
                <a:latin typeface="Arial"/>
                <a:ea typeface="Fira Sans" panose="020B0503050000020004" pitchFamily="34" charset="0"/>
                <a:cs typeface="Arial"/>
              </a:rPr>
              <a:t>(anniversaries, condolences, promotions, etc.)</a:t>
            </a:r>
            <a:endParaRPr lang="en-US"/>
          </a:p>
          <a:p>
            <a:endParaRPr lang="en-US"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896DEBE-43C6-E8FA-03B6-DD914D900598}"/>
              </a:ext>
            </a:extLst>
          </p:cNvPr>
          <p:cNvSpPr txBox="1"/>
          <p:nvPr/>
        </p:nvSpPr>
        <p:spPr>
          <a:xfrm>
            <a:off x="609600" y="4574885"/>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6" name="TextBox 5">
            <a:extLst>
              <a:ext uri="{FF2B5EF4-FFF2-40B4-BE49-F238E27FC236}">
                <a16:creationId xmlns:a16="http://schemas.microsoft.com/office/drawing/2014/main" id="{4060D014-2CC0-92C7-265C-8CEAF1F4EDB7}"/>
              </a:ext>
            </a:extLst>
          </p:cNvPr>
          <p:cNvSpPr txBox="1"/>
          <p:nvPr/>
        </p:nvSpPr>
        <p:spPr>
          <a:xfrm>
            <a:off x="1209207" y="5354034"/>
            <a:ext cx="4399722" cy="215444"/>
          </a:xfrm>
          <a:prstGeom prst="rect">
            <a:avLst/>
          </a:prstGeom>
          <a:noFill/>
        </p:spPr>
        <p:txBody>
          <a:bodyPr wrap="square" lIns="0" tIns="0" rIns="0" bIns="0" rtlCol="0" anchor="t">
            <a:spAutoFit/>
          </a:bodyPr>
          <a:lstStyle/>
          <a:p>
            <a:r>
              <a:rPr lang="en-US" sz="1400">
                <a:latin typeface="Arial"/>
                <a:ea typeface="+mn-lt"/>
                <a:cs typeface="Arial"/>
              </a:rPr>
              <a:t>High impact fund highlight stories</a:t>
            </a:r>
            <a:endParaRPr lang="en-US"/>
          </a:p>
        </p:txBody>
      </p:sp>
      <p:sp>
        <p:nvSpPr>
          <p:cNvPr id="7" name="TextBox 6">
            <a:extLst>
              <a:ext uri="{FF2B5EF4-FFF2-40B4-BE49-F238E27FC236}">
                <a16:creationId xmlns:a16="http://schemas.microsoft.com/office/drawing/2014/main" id="{AC9D3251-D3D3-CAAB-D71E-07C9D5AFAAD4}"/>
              </a:ext>
            </a:extLst>
          </p:cNvPr>
          <p:cNvSpPr txBox="1"/>
          <p:nvPr/>
        </p:nvSpPr>
        <p:spPr>
          <a:xfrm>
            <a:off x="609600" y="5213317"/>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9" name="TextBox 8">
            <a:extLst>
              <a:ext uri="{FF2B5EF4-FFF2-40B4-BE49-F238E27FC236}">
                <a16:creationId xmlns:a16="http://schemas.microsoft.com/office/drawing/2014/main" id="{F58E500C-A3F9-F881-ECB0-F84CC12AF2E7}"/>
              </a:ext>
            </a:extLst>
          </p:cNvPr>
          <p:cNvSpPr txBox="1"/>
          <p:nvPr/>
        </p:nvSpPr>
        <p:spPr>
          <a:xfrm>
            <a:off x="1209208" y="3644683"/>
            <a:ext cx="4718937" cy="430887"/>
          </a:xfrm>
          <a:prstGeom prst="rect">
            <a:avLst/>
          </a:prstGeom>
          <a:noFill/>
        </p:spPr>
        <p:txBody>
          <a:bodyPr wrap="square" lIns="0" tIns="0" rIns="0" bIns="0" rtlCol="0" anchor="t">
            <a:spAutoFit/>
          </a:bodyPr>
          <a:lstStyle/>
          <a:p>
            <a:r>
              <a:rPr lang="en-US" sz="1400">
                <a:latin typeface="Arial"/>
                <a:cs typeface="Arial"/>
              </a:rPr>
              <a:t>Tribute/memorial gift notifications</a:t>
            </a:r>
            <a:endParaRPr lang="en-US"/>
          </a:p>
          <a:p>
            <a:endParaRPr lang="en-US"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4D8D27A-F258-EA55-B1BF-3330E3729EAA}"/>
              </a:ext>
            </a:extLst>
          </p:cNvPr>
          <p:cNvSpPr txBox="1"/>
          <p:nvPr/>
        </p:nvSpPr>
        <p:spPr>
          <a:xfrm>
            <a:off x="609600" y="3503967"/>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15" name="TextBox 14">
            <a:extLst>
              <a:ext uri="{FF2B5EF4-FFF2-40B4-BE49-F238E27FC236}">
                <a16:creationId xmlns:a16="http://schemas.microsoft.com/office/drawing/2014/main" id="{170BC13E-1323-DFD2-D236-25FCF631B656}"/>
              </a:ext>
            </a:extLst>
          </p:cNvPr>
          <p:cNvSpPr txBox="1"/>
          <p:nvPr/>
        </p:nvSpPr>
        <p:spPr>
          <a:xfrm>
            <a:off x="1209207" y="4097764"/>
            <a:ext cx="4399722" cy="430887"/>
          </a:xfrm>
          <a:prstGeom prst="rect">
            <a:avLst/>
          </a:prstGeom>
          <a:noFill/>
        </p:spPr>
        <p:txBody>
          <a:bodyPr wrap="square" lIns="0" tIns="0" rIns="0" bIns="0" rtlCol="0" anchor="t">
            <a:spAutoFit/>
          </a:bodyPr>
          <a:lstStyle/>
          <a:p>
            <a:r>
              <a:rPr lang="en-US" sz="1400">
                <a:latin typeface="Arial"/>
                <a:cs typeface="Arial"/>
              </a:rPr>
              <a:t>Donor birthday card program </a:t>
            </a:r>
            <a:br>
              <a:rPr lang="en-US" sz="1400">
                <a:latin typeface="Arial"/>
                <a:cs typeface="Arial"/>
              </a:rPr>
            </a:br>
            <a:r>
              <a:rPr lang="en-US" sz="1400">
                <a:latin typeface="Arial"/>
                <a:cs typeface="Arial"/>
              </a:rPr>
              <a:t>(chancellor cards and central cards/emails)</a:t>
            </a:r>
            <a:endParaRPr lang="en-US"/>
          </a:p>
        </p:txBody>
      </p:sp>
      <p:sp>
        <p:nvSpPr>
          <p:cNvPr id="16" name="TextBox 15">
            <a:extLst>
              <a:ext uri="{FF2B5EF4-FFF2-40B4-BE49-F238E27FC236}">
                <a16:creationId xmlns:a16="http://schemas.microsoft.com/office/drawing/2014/main" id="{CE848A14-A9FC-D272-EAFF-6A3E2D6A294B}"/>
              </a:ext>
            </a:extLst>
          </p:cNvPr>
          <p:cNvSpPr txBox="1"/>
          <p:nvPr/>
        </p:nvSpPr>
        <p:spPr>
          <a:xfrm>
            <a:off x="609600" y="3957048"/>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17" name="TextBox 16">
            <a:extLst>
              <a:ext uri="{FF2B5EF4-FFF2-40B4-BE49-F238E27FC236}">
                <a16:creationId xmlns:a16="http://schemas.microsoft.com/office/drawing/2014/main" id="{22EEF29D-5513-3BD4-EB00-6BBA82E3A3E7}"/>
              </a:ext>
            </a:extLst>
          </p:cNvPr>
          <p:cNvSpPr txBox="1"/>
          <p:nvPr/>
        </p:nvSpPr>
        <p:spPr>
          <a:xfrm>
            <a:off x="1198910" y="5786521"/>
            <a:ext cx="4399722" cy="430887"/>
          </a:xfrm>
          <a:prstGeom prst="rect">
            <a:avLst/>
          </a:prstGeom>
          <a:noFill/>
        </p:spPr>
        <p:txBody>
          <a:bodyPr wrap="square" lIns="0" tIns="0" rIns="0" bIns="0" rtlCol="0" anchor="t">
            <a:spAutoFit/>
          </a:bodyPr>
          <a:lstStyle/>
          <a:p>
            <a:r>
              <a:rPr lang="en-US" sz="1400">
                <a:latin typeface="Arial"/>
                <a:ea typeface="+mn-lt"/>
                <a:cs typeface="Arial"/>
              </a:rPr>
              <a:t>Oversight of campus </a:t>
            </a:r>
            <a:r>
              <a:rPr lang="en-US" sz="1400" err="1">
                <a:latin typeface="Arial"/>
                <a:ea typeface="+mn-lt"/>
                <a:cs typeface="Arial"/>
              </a:rPr>
              <a:t>ThankView</a:t>
            </a:r>
            <a:r>
              <a:rPr lang="en-US" sz="1400">
                <a:latin typeface="Arial"/>
                <a:ea typeface="+mn-lt"/>
                <a:cs typeface="Arial"/>
              </a:rPr>
              <a:t> account</a:t>
            </a:r>
            <a:endParaRPr lang="en-US"/>
          </a:p>
          <a:p>
            <a:endParaRPr lang="en-US" sz="1400">
              <a:latin typeface="Arial"/>
              <a:ea typeface="Calibri"/>
              <a:cs typeface="Arial"/>
            </a:endParaRPr>
          </a:p>
        </p:txBody>
      </p:sp>
      <p:sp>
        <p:nvSpPr>
          <p:cNvPr id="19" name="TextBox 18">
            <a:extLst>
              <a:ext uri="{FF2B5EF4-FFF2-40B4-BE49-F238E27FC236}">
                <a16:creationId xmlns:a16="http://schemas.microsoft.com/office/drawing/2014/main" id="{2A375DFB-0C71-8060-8728-D73E0DC57E41}"/>
              </a:ext>
            </a:extLst>
          </p:cNvPr>
          <p:cNvSpPr txBox="1"/>
          <p:nvPr/>
        </p:nvSpPr>
        <p:spPr>
          <a:xfrm>
            <a:off x="609600" y="5656101"/>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pic>
        <p:nvPicPr>
          <p:cNvPr id="20" name="Picture 19" descr="A person in a bear garment&#10;&#10;Description automatically generated">
            <a:extLst>
              <a:ext uri="{FF2B5EF4-FFF2-40B4-BE49-F238E27FC236}">
                <a16:creationId xmlns:a16="http://schemas.microsoft.com/office/drawing/2014/main" id="{8DBE3F21-E73F-4ED5-61F4-DD22C997E1DB}"/>
              </a:ext>
            </a:extLst>
          </p:cNvPr>
          <p:cNvPicPr>
            <a:picLocks noChangeAspect="1"/>
          </p:cNvPicPr>
          <p:nvPr/>
        </p:nvPicPr>
        <p:blipFill rotWithShape="1">
          <a:blip r:embed="rId6"/>
          <a:srcRect l="46154" r="164" b="361"/>
          <a:stretch/>
        </p:blipFill>
        <p:spPr>
          <a:xfrm>
            <a:off x="6938320" y="52333"/>
            <a:ext cx="5207122" cy="6758093"/>
          </a:xfrm>
          <a:prstGeom prst="rect">
            <a:avLst/>
          </a:prstGeom>
          <a:ln>
            <a:solidFill>
              <a:schemeClr val="tx1"/>
            </a:solidFill>
          </a:ln>
        </p:spPr>
      </p:pic>
      <p:sp>
        <p:nvSpPr>
          <p:cNvPr id="21" name="TextBox 20">
            <a:extLst>
              <a:ext uri="{FF2B5EF4-FFF2-40B4-BE49-F238E27FC236}">
                <a16:creationId xmlns:a16="http://schemas.microsoft.com/office/drawing/2014/main" id="{A1D1969D-40FA-A8A3-3FC2-B0CEA0AD99DC}"/>
              </a:ext>
            </a:extLst>
          </p:cNvPr>
          <p:cNvSpPr txBox="1"/>
          <p:nvPr/>
        </p:nvSpPr>
        <p:spPr>
          <a:xfrm>
            <a:off x="1209207" y="6177818"/>
            <a:ext cx="4399722" cy="430887"/>
          </a:xfrm>
          <a:prstGeom prst="rect">
            <a:avLst/>
          </a:prstGeom>
          <a:noFill/>
        </p:spPr>
        <p:txBody>
          <a:bodyPr wrap="square" lIns="0" tIns="0" rIns="0" bIns="0" rtlCol="0" anchor="t">
            <a:spAutoFit/>
          </a:bodyPr>
          <a:lstStyle/>
          <a:p>
            <a:r>
              <a:rPr lang="en-US" sz="1400">
                <a:latin typeface="Arial"/>
                <a:ea typeface="+mn-lt"/>
                <a:cs typeface="Arial"/>
              </a:rPr>
              <a:t>Scholarship profile donor mailings</a:t>
            </a:r>
            <a:endParaRPr lang="en-US" sz="1400">
              <a:latin typeface="Arial"/>
              <a:ea typeface="Calibri"/>
              <a:cs typeface="Arial"/>
            </a:endParaRPr>
          </a:p>
          <a:p>
            <a:endParaRPr lang="en-US" sz="1400">
              <a:latin typeface="Arial"/>
              <a:ea typeface="Calibri"/>
              <a:cs typeface="Arial"/>
            </a:endParaRPr>
          </a:p>
        </p:txBody>
      </p:sp>
      <p:sp>
        <p:nvSpPr>
          <p:cNvPr id="22" name="TextBox 21">
            <a:extLst>
              <a:ext uri="{FF2B5EF4-FFF2-40B4-BE49-F238E27FC236}">
                <a16:creationId xmlns:a16="http://schemas.microsoft.com/office/drawing/2014/main" id="{00531835-C007-AFFF-5519-AD8ECE09B649}"/>
              </a:ext>
            </a:extLst>
          </p:cNvPr>
          <p:cNvSpPr txBox="1"/>
          <p:nvPr/>
        </p:nvSpPr>
        <p:spPr>
          <a:xfrm>
            <a:off x="609600" y="6047398"/>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Tree>
    <p:extLst>
      <p:ext uri="{BB962C8B-B14F-4D97-AF65-F5344CB8AC3E}">
        <p14:creationId xmlns:p14="http://schemas.microsoft.com/office/powerpoint/2010/main" val="2233985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B1A3E-0BED-A84F-5CE9-321F097EAA46}"/>
              </a:ext>
            </a:extLst>
          </p:cNvPr>
          <p:cNvPicPr>
            <a:picLocks noChangeAspect="1"/>
          </p:cNvPicPr>
          <p:nvPr/>
        </p:nvPicPr>
        <p:blipFill>
          <a:blip r:embed="rId3"/>
          <a:stretch>
            <a:fillRect/>
          </a:stretch>
        </p:blipFill>
        <p:spPr>
          <a:xfrm>
            <a:off x="234528" y="0"/>
            <a:ext cx="11722943" cy="6858000"/>
          </a:xfrm>
          <a:prstGeom prst="rect">
            <a:avLst/>
          </a:prstGeom>
        </p:spPr>
      </p:pic>
    </p:spTree>
    <p:extLst>
      <p:ext uri="{BB962C8B-B14F-4D97-AF65-F5344CB8AC3E}">
        <p14:creationId xmlns:p14="http://schemas.microsoft.com/office/powerpoint/2010/main" val="17801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in a white coat&#10;&#10;Description automatically generated">
            <a:extLst>
              <a:ext uri="{FF2B5EF4-FFF2-40B4-BE49-F238E27FC236}">
                <a16:creationId xmlns:a16="http://schemas.microsoft.com/office/drawing/2014/main" id="{37B83C53-466A-C544-7BE6-833D4BA866B5}"/>
              </a:ext>
            </a:extLst>
          </p:cNvPr>
          <p:cNvPicPr>
            <a:picLocks noChangeAspect="1"/>
          </p:cNvPicPr>
          <p:nvPr/>
        </p:nvPicPr>
        <p:blipFill>
          <a:blip r:embed="rId3"/>
          <a:stretch>
            <a:fillRect/>
          </a:stretch>
        </p:blipFill>
        <p:spPr>
          <a:xfrm rot="360000">
            <a:off x="7039516" y="972204"/>
            <a:ext cx="3597875" cy="4678172"/>
          </a:xfrm>
          <a:prstGeom prst="rect">
            <a:avLst/>
          </a:prstGeom>
          <a:ln>
            <a:solidFill>
              <a:schemeClr val="tx1"/>
            </a:solidFill>
          </a:ln>
        </p:spPr>
      </p:pic>
      <p:pic>
        <p:nvPicPr>
          <p:cNvPr id="24" name="Picture 23" descr="A person in a white coat&#10;&#10;Description automatically generated">
            <a:extLst>
              <a:ext uri="{FF2B5EF4-FFF2-40B4-BE49-F238E27FC236}">
                <a16:creationId xmlns:a16="http://schemas.microsoft.com/office/drawing/2014/main" id="{987DE2F6-5CA0-C7F2-E4EB-550CCB1ED563}"/>
              </a:ext>
            </a:extLst>
          </p:cNvPr>
          <p:cNvPicPr>
            <a:picLocks noChangeAspect="1"/>
          </p:cNvPicPr>
          <p:nvPr/>
        </p:nvPicPr>
        <p:blipFill>
          <a:blip r:embed="rId3"/>
          <a:stretch>
            <a:fillRect/>
          </a:stretch>
        </p:blipFill>
        <p:spPr>
          <a:xfrm>
            <a:off x="7026378" y="827687"/>
            <a:ext cx="3597875" cy="4678172"/>
          </a:xfrm>
          <a:prstGeom prst="rect">
            <a:avLst/>
          </a:prstGeom>
          <a:ln>
            <a:solidFill>
              <a:schemeClr val="tx1"/>
            </a:solidFill>
          </a:ln>
        </p:spPr>
      </p:pic>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nchor="t">
            <a:spAutoFit/>
          </a:bodyPr>
          <a:lstStyle/>
          <a:p>
            <a:r>
              <a:rPr lang="en-US" sz="3200" b="1">
                <a:solidFill>
                  <a:srgbClr val="003DA5"/>
                </a:solidFill>
                <a:latin typeface="Arial"/>
                <a:ea typeface="Fira Sans Medium" panose="020B0503050000020004" pitchFamily="34" charset="0"/>
                <a:cs typeface="Arial"/>
              </a:rPr>
              <a:t>Scholarships &amp; Fellowships</a:t>
            </a:r>
            <a:endParaRPr lang="en-US" sz="3200" b="1" spc="-15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606159"/>
            <a:ext cx="9067136" cy="307777"/>
          </a:xfrm>
          <a:prstGeom prst="rect">
            <a:avLst/>
          </a:prstGeom>
          <a:noFill/>
        </p:spPr>
        <p:txBody>
          <a:bodyPr wrap="square" lIns="0" tIns="0" rIns="0" bIns="0" rtlCol="0" anchor="t">
            <a:spAutoFit/>
          </a:bodyPr>
          <a:lstStyle/>
          <a:p>
            <a:r>
              <a:rPr lang="en-US" sz="2000" b="1">
                <a:solidFill>
                  <a:srgbClr val="003DA5"/>
                </a:solidFill>
                <a:latin typeface="Arial"/>
                <a:ea typeface="Fira Sans Medium" panose="020B0503050000020004" pitchFamily="34" charset="0"/>
                <a:cs typeface="Arial"/>
              </a:rPr>
              <a:t>Awarding, and profiles, and tracking, OH MY!</a:t>
            </a:r>
            <a:endParaRPr lang="en-US" sz="2000" b="1" err="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1219505" y="2666440"/>
            <a:ext cx="4718937" cy="646331"/>
          </a:xfrm>
          <a:prstGeom prst="rect">
            <a:avLst/>
          </a:prstGeom>
          <a:noFill/>
        </p:spPr>
        <p:txBody>
          <a:bodyPr wrap="square" lIns="0" tIns="0" rIns="0" bIns="0" rtlCol="0" anchor="t">
            <a:spAutoFit/>
          </a:bodyPr>
          <a:lstStyle/>
          <a:p>
            <a:r>
              <a:rPr lang="en-US" sz="1400">
                <a:latin typeface="Arial"/>
                <a:cs typeface="Arial"/>
              </a:rPr>
              <a:t>Award tracking (endowed and current-use)</a:t>
            </a:r>
            <a:endParaRPr lang="en-US"/>
          </a:p>
          <a:p>
            <a:endParaRPr lang="en-US" sz="1400">
              <a:latin typeface="Arial"/>
              <a:cs typeface="Arial"/>
            </a:endParaRPr>
          </a:p>
          <a:p>
            <a:endParaRPr lang="en-US" sz="1400">
              <a:latin typeface="Arial" panose="020B0604020202020204" pitchFamily="34" charset="0"/>
              <a:ea typeface="Fira Sans"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09600" y="2525724"/>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2" name="TextBox 1">
            <a:extLst>
              <a:ext uri="{FF2B5EF4-FFF2-40B4-BE49-F238E27FC236}">
                <a16:creationId xmlns:a16="http://schemas.microsoft.com/office/drawing/2014/main" id="{15090474-51A6-9F3F-D28B-A9CC6B9B224F}"/>
              </a:ext>
            </a:extLst>
          </p:cNvPr>
          <p:cNvSpPr txBox="1"/>
          <p:nvPr/>
        </p:nvSpPr>
        <p:spPr>
          <a:xfrm>
            <a:off x="1219504" y="3160710"/>
            <a:ext cx="4399722" cy="215444"/>
          </a:xfrm>
          <a:prstGeom prst="rect">
            <a:avLst/>
          </a:prstGeom>
          <a:noFill/>
        </p:spPr>
        <p:txBody>
          <a:bodyPr wrap="square" lIns="0" tIns="0" rIns="0" bIns="0" rtlCol="0" anchor="t">
            <a:spAutoFit/>
          </a:bodyPr>
          <a:lstStyle/>
          <a:p>
            <a:r>
              <a:rPr lang="en-US" sz="1400">
                <a:latin typeface="Arial"/>
                <a:cs typeface="Arial"/>
              </a:rPr>
              <a:t>Administration of student recipient profiles for donors</a:t>
            </a:r>
            <a:endParaRPr lang="en-US"/>
          </a:p>
        </p:txBody>
      </p:sp>
      <p:sp>
        <p:nvSpPr>
          <p:cNvPr id="3" name="TextBox 2">
            <a:extLst>
              <a:ext uri="{FF2B5EF4-FFF2-40B4-BE49-F238E27FC236}">
                <a16:creationId xmlns:a16="http://schemas.microsoft.com/office/drawing/2014/main" id="{8C2978FC-28C6-13EC-7034-43628091EDDA}"/>
              </a:ext>
            </a:extLst>
          </p:cNvPr>
          <p:cNvSpPr txBox="1"/>
          <p:nvPr/>
        </p:nvSpPr>
        <p:spPr>
          <a:xfrm>
            <a:off x="609600" y="3019994"/>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9" name="TextBox 8">
            <a:extLst>
              <a:ext uri="{FF2B5EF4-FFF2-40B4-BE49-F238E27FC236}">
                <a16:creationId xmlns:a16="http://schemas.microsoft.com/office/drawing/2014/main" id="{F58E500C-A3F9-F881-ECB0-F84CC12AF2E7}"/>
              </a:ext>
            </a:extLst>
          </p:cNvPr>
          <p:cNvSpPr txBox="1"/>
          <p:nvPr/>
        </p:nvSpPr>
        <p:spPr>
          <a:xfrm>
            <a:off x="1209208" y="3644683"/>
            <a:ext cx="4718937" cy="430887"/>
          </a:xfrm>
          <a:prstGeom prst="rect">
            <a:avLst/>
          </a:prstGeom>
          <a:noFill/>
        </p:spPr>
        <p:txBody>
          <a:bodyPr wrap="square" lIns="0" tIns="0" rIns="0" bIns="0" rtlCol="0" anchor="t">
            <a:spAutoFit/>
          </a:bodyPr>
          <a:lstStyle/>
          <a:p>
            <a:r>
              <a:rPr lang="en-US" sz="1400">
                <a:latin typeface="Arial"/>
                <a:cs typeface="Arial"/>
              </a:rPr>
              <a:t>Administration of </a:t>
            </a:r>
            <a:r>
              <a:rPr lang="en-US" sz="1400" err="1">
                <a:latin typeface="Arial"/>
                <a:cs typeface="Arial"/>
              </a:rPr>
              <a:t>ScholarshipUniverse</a:t>
            </a:r>
            <a:r>
              <a:rPr lang="en-US" sz="1400">
                <a:latin typeface="Arial"/>
                <a:cs typeface="Arial"/>
              </a:rPr>
              <a:t> </a:t>
            </a:r>
            <a:endParaRPr lang="en-US"/>
          </a:p>
          <a:p>
            <a:endParaRPr lang="en-US"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4D8D27A-F258-EA55-B1BF-3330E3729EAA}"/>
              </a:ext>
            </a:extLst>
          </p:cNvPr>
          <p:cNvSpPr txBox="1"/>
          <p:nvPr/>
        </p:nvSpPr>
        <p:spPr>
          <a:xfrm>
            <a:off x="609600" y="3503967"/>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15" name="TextBox 14">
            <a:extLst>
              <a:ext uri="{FF2B5EF4-FFF2-40B4-BE49-F238E27FC236}">
                <a16:creationId xmlns:a16="http://schemas.microsoft.com/office/drawing/2014/main" id="{170BC13E-1323-DFD2-D236-25FCF631B656}"/>
              </a:ext>
            </a:extLst>
          </p:cNvPr>
          <p:cNvSpPr txBox="1"/>
          <p:nvPr/>
        </p:nvSpPr>
        <p:spPr>
          <a:xfrm>
            <a:off x="1209207" y="4097764"/>
            <a:ext cx="4399722" cy="430887"/>
          </a:xfrm>
          <a:prstGeom prst="rect">
            <a:avLst/>
          </a:prstGeom>
          <a:noFill/>
        </p:spPr>
        <p:txBody>
          <a:bodyPr wrap="square" lIns="0" tIns="0" rIns="0" bIns="0" rtlCol="0" anchor="t">
            <a:spAutoFit/>
          </a:bodyPr>
          <a:lstStyle/>
          <a:p>
            <a:r>
              <a:rPr lang="en-US" sz="1400">
                <a:latin typeface="Arial"/>
                <a:cs typeface="Arial"/>
              </a:rPr>
              <a:t>Administration of Alumni Engagement scholarship program</a:t>
            </a:r>
            <a:endParaRPr lang="en-US"/>
          </a:p>
        </p:txBody>
      </p:sp>
      <p:sp>
        <p:nvSpPr>
          <p:cNvPr id="16" name="TextBox 15">
            <a:extLst>
              <a:ext uri="{FF2B5EF4-FFF2-40B4-BE49-F238E27FC236}">
                <a16:creationId xmlns:a16="http://schemas.microsoft.com/office/drawing/2014/main" id="{CE848A14-A9FC-D272-EAFF-6A3E2D6A294B}"/>
              </a:ext>
            </a:extLst>
          </p:cNvPr>
          <p:cNvSpPr txBox="1"/>
          <p:nvPr/>
        </p:nvSpPr>
        <p:spPr>
          <a:xfrm>
            <a:off x="609600" y="3957048"/>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pic>
        <p:nvPicPr>
          <p:cNvPr id="22" name="Picture 21" descr="A person in a white coat&#10;&#10;Description automatically generated">
            <a:extLst>
              <a:ext uri="{FF2B5EF4-FFF2-40B4-BE49-F238E27FC236}">
                <a16:creationId xmlns:a16="http://schemas.microsoft.com/office/drawing/2014/main" id="{18005E36-BDF8-A131-0B8E-7C9559585D50}"/>
              </a:ext>
            </a:extLst>
          </p:cNvPr>
          <p:cNvPicPr>
            <a:picLocks noChangeAspect="1"/>
          </p:cNvPicPr>
          <p:nvPr/>
        </p:nvPicPr>
        <p:blipFill>
          <a:blip r:embed="rId3"/>
          <a:stretch>
            <a:fillRect/>
          </a:stretch>
        </p:blipFill>
        <p:spPr>
          <a:xfrm rot="21060000">
            <a:off x="7105206" y="962972"/>
            <a:ext cx="3597875" cy="4678172"/>
          </a:xfrm>
          <a:prstGeom prst="rect">
            <a:avLst/>
          </a:prstGeom>
          <a:ln>
            <a:solidFill>
              <a:schemeClr val="tx1"/>
            </a:solidFill>
          </a:ln>
        </p:spPr>
      </p:pic>
    </p:spTree>
    <p:extLst>
      <p:ext uri="{BB962C8B-B14F-4D97-AF65-F5344CB8AC3E}">
        <p14:creationId xmlns:p14="http://schemas.microsoft.com/office/powerpoint/2010/main" val="3163730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nchor="t">
            <a:spAutoFit/>
          </a:bodyPr>
          <a:lstStyle/>
          <a:p>
            <a:r>
              <a:rPr lang="en-US" sz="3200" b="1">
                <a:solidFill>
                  <a:srgbClr val="003DA5"/>
                </a:solidFill>
                <a:latin typeface="Arial"/>
                <a:ea typeface="Fira Sans Medium" panose="020B0503050000020004" pitchFamily="34" charset="0"/>
                <a:cs typeface="Arial"/>
              </a:rPr>
              <a:t>Societies and </a:t>
            </a:r>
            <a:r>
              <a:rPr lang="en-US" sz="3200" b="1" err="1">
                <a:solidFill>
                  <a:srgbClr val="003DA5"/>
                </a:solidFill>
                <a:latin typeface="Arial"/>
                <a:ea typeface="Fira Sans Medium" panose="020B0503050000020004" pitchFamily="34" charset="0"/>
                <a:cs typeface="Arial"/>
              </a:rPr>
              <a:t>Namings</a:t>
            </a:r>
            <a:endParaRPr lang="en-US" sz="3200" b="1" spc="-150" err="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606159"/>
            <a:ext cx="9067136" cy="307777"/>
          </a:xfrm>
          <a:prstGeom prst="rect">
            <a:avLst/>
          </a:prstGeom>
          <a:noFill/>
        </p:spPr>
        <p:txBody>
          <a:bodyPr wrap="square" lIns="0" tIns="0" rIns="0" bIns="0" rtlCol="0" anchor="t">
            <a:spAutoFit/>
          </a:bodyPr>
          <a:lstStyle/>
          <a:p>
            <a:r>
              <a:rPr lang="en-US" sz="2000" b="1">
                <a:solidFill>
                  <a:srgbClr val="003DA5"/>
                </a:solidFill>
                <a:latin typeface="Arial"/>
                <a:ea typeface="Fira Sans Medium" panose="020B0503050000020004" pitchFamily="34" charset="0"/>
                <a:cs typeface="Arial"/>
              </a:rPr>
              <a:t>But wait! There's more...</a:t>
            </a:r>
            <a:endParaRPr lang="en-US" sz="2000" b="1" err="1">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1219506" y="4913026"/>
            <a:ext cx="5691143" cy="1292662"/>
          </a:xfrm>
          <a:prstGeom prst="rect">
            <a:avLst/>
          </a:prstGeom>
          <a:noFill/>
        </p:spPr>
        <p:txBody>
          <a:bodyPr wrap="square" lIns="0" tIns="0" rIns="0" bIns="0" rtlCol="0" anchor="t">
            <a:spAutoFit/>
          </a:bodyPr>
          <a:lstStyle/>
          <a:p>
            <a:r>
              <a:rPr lang="en-US" sz="1400">
                <a:latin typeface="Arial"/>
                <a:cs typeface="Arial"/>
              </a:rPr>
              <a:t>Oversight of Capital Naming Program and Philanthropic Signage</a:t>
            </a:r>
          </a:p>
          <a:p>
            <a:pPr marL="285750" indent="-285750">
              <a:buFont typeface="Arial"/>
              <a:buChar char="•"/>
            </a:pPr>
            <a:r>
              <a:rPr lang="en-US" sz="1400">
                <a:latin typeface="Arial"/>
                <a:cs typeface="Arial"/>
              </a:rPr>
              <a:t>Development of naming opportunities in collaboration with Units</a:t>
            </a:r>
          </a:p>
          <a:p>
            <a:pPr marL="285750" indent="-285750">
              <a:buFont typeface="Arial"/>
              <a:buChar char="•"/>
            </a:pPr>
            <a:r>
              <a:rPr lang="en-US" sz="1400">
                <a:latin typeface="Arial" panose="020B0604020202020204" pitchFamily="34" charset="0"/>
                <a:cs typeface="Arial" panose="020B0604020202020204" pitchFamily="34" charset="0"/>
              </a:rPr>
              <a:t>Oversight of approval process</a:t>
            </a:r>
            <a:endParaRPr lang="en-US"/>
          </a:p>
          <a:p>
            <a:pPr marL="285750" indent="-285750">
              <a:buFont typeface="Arial"/>
              <a:buChar char="•"/>
            </a:pPr>
            <a:r>
              <a:rPr lang="en-US" sz="1400">
                <a:latin typeface="Arial"/>
                <a:cs typeface="Arial"/>
              </a:rPr>
              <a:t>Oversight of campus philanthropic signage program</a:t>
            </a:r>
            <a:endParaRPr lang="en-US">
              <a:latin typeface="Arial"/>
              <a:cs typeface="Arial"/>
            </a:endParaRPr>
          </a:p>
          <a:p>
            <a:pPr marL="285750" indent="-285750">
              <a:buFont typeface="Arial"/>
              <a:buChar char="•"/>
            </a:pPr>
            <a:endParaRPr lang="en-US" sz="1400">
              <a:latin typeface="Arial" panose="020B0604020202020204" pitchFamily="34" charset="0"/>
              <a:ea typeface="Fira Sans" panose="020B0503050000020004" pitchFamily="34" charset="0"/>
              <a:cs typeface="Arial" panose="020B0604020202020204" pitchFamily="34" charset="0"/>
            </a:endParaRPr>
          </a:p>
          <a:p>
            <a:endParaRPr lang="en-US" sz="1400">
              <a:latin typeface="Arial" panose="020B0604020202020204" pitchFamily="34" charset="0"/>
              <a:ea typeface="Fira Sans"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22738" y="4759172"/>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sp>
        <p:nvSpPr>
          <p:cNvPr id="3" name="TextBox 2">
            <a:extLst>
              <a:ext uri="{FF2B5EF4-FFF2-40B4-BE49-F238E27FC236}">
                <a16:creationId xmlns:a16="http://schemas.microsoft.com/office/drawing/2014/main" id="{8C2978FC-28C6-13EC-7034-43628091EDDA}"/>
              </a:ext>
            </a:extLst>
          </p:cNvPr>
          <p:cNvSpPr txBox="1"/>
          <p:nvPr/>
        </p:nvSpPr>
        <p:spPr>
          <a:xfrm>
            <a:off x="609600" y="3019994"/>
            <a:ext cx="686462" cy="553998"/>
          </a:xfrm>
          <a:prstGeom prst="rect">
            <a:avLst/>
          </a:prstGeom>
          <a:noFill/>
        </p:spPr>
        <p:txBody>
          <a:bodyPr wrap="square" lIns="0" tIns="0" rIns="0" bIns="0" rtlCol="0" anchor="t">
            <a:spAutoFit/>
          </a:bodyPr>
          <a:lstStyle/>
          <a:p>
            <a:pPr algn="ctr"/>
            <a:endPar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95C1329C-9DED-545B-36FC-EEAA84E04072}"/>
              </a:ext>
            </a:extLst>
          </p:cNvPr>
          <p:cNvSpPr txBox="1"/>
          <p:nvPr/>
        </p:nvSpPr>
        <p:spPr>
          <a:xfrm>
            <a:off x="1206367" y="2731774"/>
            <a:ext cx="5831756" cy="2369880"/>
          </a:xfrm>
          <a:prstGeom prst="rect">
            <a:avLst/>
          </a:prstGeom>
          <a:noFill/>
        </p:spPr>
        <p:txBody>
          <a:bodyPr wrap="square" lIns="0" tIns="0" rIns="0" bIns="0" rtlCol="0" anchor="t">
            <a:spAutoFit/>
          </a:bodyPr>
          <a:lstStyle/>
          <a:p>
            <a:r>
              <a:rPr lang="en-US" sz="1400">
                <a:latin typeface="Arial"/>
                <a:cs typeface="Arial"/>
              </a:rPr>
              <a:t>Giving Societies</a:t>
            </a:r>
          </a:p>
          <a:p>
            <a:pPr marL="285750" indent="-285750">
              <a:buFont typeface="Arial"/>
              <a:buChar char="•"/>
            </a:pPr>
            <a:r>
              <a:rPr lang="en-US" sz="1400">
                <a:latin typeface="Arial"/>
                <a:cs typeface="Arial"/>
              </a:rPr>
              <a:t>Oversight of:</a:t>
            </a:r>
          </a:p>
          <a:p>
            <a:pPr marL="742950" lvl="1" indent="-285750">
              <a:buFont typeface="Arial"/>
              <a:buChar char="•"/>
            </a:pPr>
            <a:r>
              <a:rPr lang="en-US" sz="1400" b="1">
                <a:solidFill>
                  <a:schemeClr val="accent1">
                    <a:lumMod val="75000"/>
                  </a:schemeClr>
                </a:solidFill>
                <a:latin typeface="Arial"/>
                <a:cs typeface="Arial"/>
              </a:rPr>
              <a:t>Bell Tower Society</a:t>
            </a:r>
            <a:r>
              <a:rPr lang="en-US" sz="1400">
                <a:latin typeface="Arial"/>
                <a:cs typeface="Arial"/>
              </a:rPr>
              <a:t> - consecutive giving program</a:t>
            </a:r>
            <a:endParaRPr lang="en-US">
              <a:latin typeface="Arial"/>
              <a:cs typeface="Arial"/>
            </a:endParaRPr>
          </a:p>
          <a:p>
            <a:pPr marL="742950" lvl="1" indent="-285750">
              <a:buFont typeface="Arial"/>
              <a:buChar char="•"/>
            </a:pPr>
            <a:r>
              <a:rPr lang="en-US" sz="1400" b="1">
                <a:solidFill>
                  <a:schemeClr val="accent1">
                    <a:lumMod val="75000"/>
                  </a:schemeClr>
                </a:solidFill>
                <a:latin typeface="Arial"/>
                <a:cs typeface="Arial"/>
              </a:rPr>
              <a:t>Tartan Society</a:t>
            </a:r>
            <a:r>
              <a:rPr lang="en-US" sz="1400">
                <a:latin typeface="Arial"/>
                <a:cs typeface="Arial"/>
              </a:rPr>
              <a:t> (currently Chancellor’s Associates) - annual giving program</a:t>
            </a:r>
            <a:endParaRPr lang="en-US">
              <a:latin typeface="Arial"/>
              <a:cs typeface="Arial"/>
            </a:endParaRPr>
          </a:p>
          <a:p>
            <a:pPr marL="742950" lvl="1" indent="-285750">
              <a:buFont typeface="Arial"/>
              <a:buChar char="•"/>
            </a:pPr>
            <a:r>
              <a:rPr lang="en-US" sz="1400" b="1">
                <a:solidFill>
                  <a:schemeClr val="accent1">
                    <a:lumMod val="75000"/>
                  </a:schemeClr>
                </a:solidFill>
                <a:latin typeface="Arial"/>
                <a:cs typeface="Arial"/>
              </a:rPr>
              <a:t>Highlander Society</a:t>
            </a:r>
            <a:r>
              <a:rPr lang="en-US" sz="1400">
                <a:latin typeface="Arial"/>
                <a:cs typeface="Arial"/>
              </a:rPr>
              <a:t> - major giving society</a:t>
            </a:r>
            <a:endParaRPr lang="en-US">
              <a:latin typeface="Arial"/>
              <a:cs typeface="Arial"/>
            </a:endParaRPr>
          </a:p>
          <a:p>
            <a:pPr marL="285750" indent="-285750">
              <a:buFont typeface="Arial"/>
              <a:buChar char="•"/>
            </a:pPr>
            <a:r>
              <a:rPr lang="en-US" sz="1400">
                <a:latin typeface="Arial"/>
                <a:cs typeface="Arial"/>
              </a:rPr>
              <a:t>Provides support in collaboration with Gift Planning</a:t>
            </a:r>
            <a:endParaRPr lang="en-US">
              <a:latin typeface="Arial"/>
              <a:cs typeface="Arial"/>
            </a:endParaRPr>
          </a:p>
          <a:p>
            <a:pPr marL="742950" indent="-285750">
              <a:buFont typeface="Arial"/>
              <a:buChar char="•"/>
            </a:pPr>
            <a:r>
              <a:rPr lang="en-US" sz="1400" b="1">
                <a:solidFill>
                  <a:schemeClr val="accent1">
                    <a:lumMod val="75000"/>
                  </a:schemeClr>
                </a:solidFill>
                <a:latin typeface="Arial"/>
                <a:cs typeface="Arial"/>
              </a:rPr>
              <a:t>1907 Society</a:t>
            </a:r>
            <a:r>
              <a:rPr lang="en-US" sz="1400">
                <a:latin typeface="Arial"/>
                <a:cs typeface="Arial"/>
              </a:rPr>
              <a:t> (currently Watkins Society) – planned giving program</a:t>
            </a:r>
            <a:endParaRPr lang="en-US" err="1">
              <a:latin typeface="Arial"/>
              <a:cs typeface="Arial"/>
            </a:endParaRPr>
          </a:p>
          <a:p>
            <a:pPr marL="742950" lvl="1" indent="-285750">
              <a:buFont typeface="Arial"/>
              <a:buChar char="•"/>
            </a:pPr>
            <a:endParaRPr lang="en-US" sz="1400">
              <a:latin typeface="Arial"/>
              <a:cs typeface="Arial"/>
            </a:endParaRPr>
          </a:p>
          <a:p>
            <a:endParaRPr lang="en-US"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896DEBE-43C6-E8FA-03B6-DD914D900598}"/>
              </a:ext>
            </a:extLst>
          </p:cNvPr>
          <p:cNvSpPr txBox="1"/>
          <p:nvPr/>
        </p:nvSpPr>
        <p:spPr>
          <a:xfrm>
            <a:off x="609600" y="2551644"/>
            <a:ext cx="686462" cy="553998"/>
          </a:xfrm>
          <a:prstGeom prst="rect">
            <a:avLst/>
          </a:prstGeom>
          <a:noFill/>
        </p:spPr>
        <p:txBody>
          <a:bodyPr wrap="square" lIns="0" tIns="0" rIns="0" bIns="0" rtlCol="0" anchor="t">
            <a:spAutoFit/>
          </a:bodyPr>
          <a:lstStyle/>
          <a:p>
            <a:pPr algn="ctr"/>
            <a:r>
              <a:rPr lang="en-US" sz="3600" b="1">
                <a:solidFill>
                  <a:srgbClr val="FFB81D"/>
                </a:solidFill>
                <a:latin typeface="Arial" panose="020B0604020202020204" pitchFamily="34" charset="0"/>
                <a:ea typeface="Fira Sans Book" panose="020B0503050000020004" pitchFamily="34" charset="0"/>
                <a:cs typeface="Arial" panose="020B0604020202020204" pitchFamily="34" charset="0"/>
              </a:rPr>
              <a:t>•</a:t>
            </a:r>
          </a:p>
        </p:txBody>
      </p:sp>
      <p:pic>
        <p:nvPicPr>
          <p:cNvPr id="21" name="Picture 20" descr="A group of blue and white logos&#10;&#10;Description automatically generated">
            <a:extLst>
              <a:ext uri="{FF2B5EF4-FFF2-40B4-BE49-F238E27FC236}">
                <a16:creationId xmlns:a16="http://schemas.microsoft.com/office/drawing/2014/main" id="{A374CFDC-F8B9-B0BB-C8D2-60E422EE7BF1}"/>
              </a:ext>
            </a:extLst>
          </p:cNvPr>
          <p:cNvPicPr>
            <a:picLocks noChangeAspect="1"/>
          </p:cNvPicPr>
          <p:nvPr/>
        </p:nvPicPr>
        <p:blipFill>
          <a:blip r:embed="rId6"/>
          <a:stretch>
            <a:fillRect/>
          </a:stretch>
        </p:blipFill>
        <p:spPr>
          <a:xfrm>
            <a:off x="7121599" y="1135117"/>
            <a:ext cx="4530903" cy="4114800"/>
          </a:xfrm>
          <a:prstGeom prst="rect">
            <a:avLst/>
          </a:prstGeom>
          <a:ln>
            <a:solidFill>
              <a:schemeClr val="tx1"/>
            </a:solidFill>
          </a:ln>
        </p:spPr>
      </p:pic>
    </p:spTree>
    <p:extLst>
      <p:ext uri="{BB962C8B-B14F-4D97-AF65-F5344CB8AC3E}">
        <p14:creationId xmlns:p14="http://schemas.microsoft.com/office/powerpoint/2010/main" val="1170289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descr="3D black question marks with one yellow question mark">
            <a:extLst>
              <a:ext uri="{FF2B5EF4-FFF2-40B4-BE49-F238E27FC236}">
                <a16:creationId xmlns:a16="http://schemas.microsoft.com/office/drawing/2014/main" id="{38EE52F6-9400-CA67-700D-9EEACFA94800}"/>
              </a:ext>
            </a:extLst>
          </p:cNvPr>
          <p:cNvPicPr>
            <a:picLocks noChangeAspect="1"/>
          </p:cNvPicPr>
          <p:nvPr/>
        </p:nvPicPr>
        <p:blipFill>
          <a:blip r:embed="rId3"/>
          <a:stretch>
            <a:fillRect/>
          </a:stretch>
        </p:blipFill>
        <p:spPr>
          <a:xfrm>
            <a:off x="0" y="1202827"/>
            <a:ext cx="12192000" cy="4452345"/>
          </a:xfrm>
          <a:prstGeom prst="rect">
            <a:avLst/>
          </a:prstGeom>
        </p:spPr>
      </p:pic>
      <p:pic>
        <p:nvPicPr>
          <p:cNvPr id="3" name="Picture 2" descr="Quizzical burrowing owl looking forward">
            <a:extLst>
              <a:ext uri="{FF2B5EF4-FFF2-40B4-BE49-F238E27FC236}">
                <a16:creationId xmlns:a16="http://schemas.microsoft.com/office/drawing/2014/main" id="{5FBA11EA-4664-C0A5-881E-6090417ED0C5}"/>
              </a:ext>
            </a:extLst>
          </p:cNvPr>
          <p:cNvPicPr>
            <a:picLocks noChangeAspect="1"/>
          </p:cNvPicPr>
          <p:nvPr/>
        </p:nvPicPr>
        <p:blipFill>
          <a:blip r:embed="rId4"/>
          <a:stretch>
            <a:fillRect/>
          </a:stretch>
        </p:blipFill>
        <p:spPr>
          <a:xfrm>
            <a:off x="0" y="1202827"/>
            <a:ext cx="6407871" cy="4452344"/>
          </a:xfrm>
          <a:prstGeom prst="rect">
            <a:avLst/>
          </a:prstGeom>
        </p:spPr>
      </p:pic>
    </p:spTree>
    <p:extLst>
      <p:ext uri="{BB962C8B-B14F-4D97-AF65-F5344CB8AC3E}">
        <p14:creationId xmlns:p14="http://schemas.microsoft.com/office/powerpoint/2010/main" val="3071399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Chief Financial &amp; Administrative Office</a:t>
            </a:r>
            <a:endParaRPr lang="en-US"/>
          </a:p>
        </p:txBody>
      </p:sp>
      <p:sp>
        <p:nvSpPr>
          <p:cNvPr id="16" name="TextBox 15">
            <a:extLst>
              <a:ext uri="{FF2B5EF4-FFF2-40B4-BE49-F238E27FC236}">
                <a16:creationId xmlns:a16="http://schemas.microsoft.com/office/drawing/2014/main" id="{8ABEED9E-6D42-6848-B093-DA24659404C5}"/>
              </a:ext>
            </a:extLst>
          </p:cNvPr>
          <p:cNvSpPr txBox="1"/>
          <p:nvPr/>
        </p:nvSpPr>
        <p:spPr>
          <a:xfrm>
            <a:off x="975449" y="2706566"/>
            <a:ext cx="10972800" cy="3077766"/>
          </a:xfrm>
          <a:prstGeom prst="rect">
            <a:avLst/>
          </a:prstGeom>
          <a:noFill/>
        </p:spPr>
        <p:txBody>
          <a:bodyPr wrap="square" lIns="0" tIns="0" rIns="0" bIns="0" rtlCol="0" anchor="t">
            <a:spAutoFit/>
          </a:bodyPr>
          <a:lstStyle/>
          <a:p>
            <a:pPr algn="ctr"/>
            <a:r>
              <a:rPr lang="en-US" sz="2000" b="1">
                <a:latin typeface="Arial"/>
                <a:cs typeface="Arial"/>
              </a:rPr>
              <a:t>Kim McDade</a:t>
            </a:r>
          </a:p>
          <a:p>
            <a:pPr algn="ctr"/>
            <a:r>
              <a:rPr lang="en-US" sz="2000" b="1">
                <a:latin typeface="Arial"/>
                <a:cs typeface="Arial"/>
              </a:rPr>
              <a:t> </a:t>
            </a:r>
            <a:r>
              <a:rPr lang="en-US" sz="2000">
                <a:latin typeface="Arial"/>
                <a:cs typeface="Arial"/>
              </a:rPr>
              <a:t>Chief Financial &amp; Administrative Officer</a:t>
            </a:r>
          </a:p>
          <a:p>
            <a:pPr algn="ctr"/>
            <a:endParaRPr lang="en-US" sz="2000">
              <a:latin typeface="Arial" panose="020B0604020202020204" pitchFamily="34" charset="0"/>
              <a:ea typeface="Fira Sans Book" panose="020B0503050000020004" pitchFamily="34" charset="0"/>
              <a:cs typeface="Arial" panose="020B0604020202020204" pitchFamily="34" charset="0"/>
            </a:endParaRPr>
          </a:p>
          <a:p>
            <a:pPr algn="ctr"/>
            <a:endParaRPr lang="en-US" sz="2000" b="1">
              <a:latin typeface="Arial"/>
              <a:cs typeface="Arial"/>
            </a:endParaRPr>
          </a:p>
          <a:p>
            <a:pPr algn="ctr"/>
            <a:endParaRPr lang="en-US" sz="2000" b="1">
              <a:latin typeface="Arial"/>
              <a:cs typeface="Arial"/>
            </a:endParaRPr>
          </a:p>
          <a:p>
            <a:pPr algn="ctr"/>
            <a:endParaRPr lang="en-US" sz="2000" b="1">
              <a:latin typeface="Arial"/>
              <a:cs typeface="Arial"/>
            </a:endParaRPr>
          </a:p>
          <a:p>
            <a:pPr algn="ctr"/>
            <a:endParaRPr lang="en-US" sz="2000" b="1">
              <a:latin typeface="Arial"/>
              <a:cs typeface="Arial"/>
            </a:endParaRPr>
          </a:p>
          <a:p>
            <a:pPr algn="ctr"/>
            <a:r>
              <a:rPr lang="en-US" sz="2000" b="1">
                <a:latin typeface="Arial"/>
                <a:cs typeface="Arial"/>
              </a:rPr>
              <a:t>                         Stephanie Falcone</a:t>
            </a:r>
            <a:endParaRPr lang="en-US" sz="2000">
              <a:cs typeface="Calibri" panose="020F0502020204030204"/>
            </a:endParaRPr>
          </a:p>
          <a:p>
            <a:pPr algn="ctr"/>
            <a:r>
              <a:rPr lang="en-US" sz="2000">
                <a:latin typeface="Arial"/>
                <a:cs typeface="Arial"/>
              </a:rPr>
              <a:t>                            Executive Analyst &amp; Assistant</a:t>
            </a:r>
            <a:endParaRPr lang="en-US" sz="2000">
              <a:cs typeface="Calibri" panose="020F0502020204030204"/>
            </a:endParaRPr>
          </a:p>
          <a:p>
            <a:pPr algn="ctr"/>
            <a:endParaRPr lang="en-US" sz="2000">
              <a:latin typeface="Arial"/>
              <a:cs typeface="Arial"/>
            </a:endParaRPr>
          </a:p>
        </p:txBody>
      </p:sp>
      <p:pic>
        <p:nvPicPr>
          <p:cNvPr id="1026" name="Picture 2">
            <a:extLst>
              <a:ext uri="{FF2B5EF4-FFF2-40B4-BE49-F238E27FC236}">
                <a16:creationId xmlns:a16="http://schemas.microsoft.com/office/drawing/2014/main" id="{A6F50822-700C-E09C-26BA-2A691F92BFA5}"/>
              </a:ext>
            </a:extLst>
          </p:cNvPr>
          <p:cNvPicPr>
            <a:picLocks noChangeAspect="1" noChangeArrowheads="1"/>
          </p:cNvPicPr>
          <p:nvPr/>
        </p:nvPicPr>
        <p:blipFill>
          <a:blip r:embed="rId6"/>
          <a:srcRect/>
          <a:stretch/>
        </p:blipFill>
        <p:spPr bwMode="auto">
          <a:xfrm>
            <a:off x="1908803" y="2108824"/>
            <a:ext cx="1670964" cy="1670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510CAD-C3A4-9396-4F8A-AC9410B4FD6E}"/>
              </a:ext>
            </a:extLst>
          </p:cNvPr>
          <p:cNvPicPr>
            <a:picLocks noChangeAspect="1"/>
          </p:cNvPicPr>
          <p:nvPr/>
        </p:nvPicPr>
        <p:blipFill rotWithShape="1">
          <a:blip r:embed="rId7"/>
          <a:srcRect/>
          <a:stretch/>
        </p:blipFill>
        <p:spPr>
          <a:xfrm>
            <a:off x="3809514" y="4339023"/>
            <a:ext cx="1670964" cy="1670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5939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4"/>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617551" y="1979584"/>
            <a:ext cx="8271925" cy="964367"/>
          </a:xfrm>
          <a:prstGeom prst="rect">
            <a:avLst/>
          </a:prstGeom>
          <a:noFill/>
        </p:spPr>
        <p:txBody>
          <a:bodyPr wrap="square" lIns="0" tIns="91440" rIns="0" bIns="0" rtlCol="0">
            <a:spAutoFit/>
          </a:bodyPr>
          <a:lstStyle/>
          <a:p>
            <a:pPr>
              <a:lnSpc>
                <a:spcPts val="6820"/>
              </a:lnSpc>
            </a:pP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Budget and Operations</a:t>
            </a:r>
          </a:p>
        </p:txBody>
      </p:sp>
      <p:sp>
        <p:nvSpPr>
          <p:cNvPr id="15" name="TextBox 14">
            <a:extLst>
              <a:ext uri="{FF2B5EF4-FFF2-40B4-BE49-F238E27FC236}">
                <a16:creationId xmlns:a16="http://schemas.microsoft.com/office/drawing/2014/main" id="{7F77E2D3-7662-DB4D-8B96-A43834EBC2A4}"/>
              </a:ext>
            </a:extLst>
          </p:cNvPr>
          <p:cNvSpPr txBox="1"/>
          <p:nvPr/>
        </p:nvSpPr>
        <p:spPr>
          <a:xfrm>
            <a:off x="617551" y="3406218"/>
            <a:ext cx="4538133" cy="1015663"/>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Nicolas Fiore</a:t>
            </a:r>
          </a:p>
          <a:p>
            <a:r>
              <a:rPr lang="en-US" sz="2000">
                <a:solidFill>
                  <a:schemeClr val="bg1"/>
                </a:solidFill>
                <a:latin typeface="Arial" panose="020B0604020202020204" pitchFamily="34" charset="0"/>
                <a:cs typeface="Arial" panose="020B0604020202020204" pitchFamily="34" charset="0"/>
              </a:rPr>
              <a:t>Director, Budget and Operations</a:t>
            </a:r>
            <a:br>
              <a:rPr lang="en-US" sz="2000">
                <a:solidFill>
                  <a:schemeClr val="bg1"/>
                </a:solidFill>
                <a:latin typeface="Arial" panose="020B0604020202020204" pitchFamily="34" charset="0"/>
                <a:cs typeface="Arial" panose="020B0604020202020204" pitchFamily="34" charset="0"/>
              </a:rPr>
            </a:br>
            <a:endParaRPr lang="en-US" sz="200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354492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Budget and Operations Team</a:t>
            </a:r>
            <a:endParaRPr lang="en-US"/>
          </a:p>
        </p:txBody>
      </p:sp>
      <p:sp>
        <p:nvSpPr>
          <p:cNvPr id="16" name="TextBox 15">
            <a:extLst>
              <a:ext uri="{FF2B5EF4-FFF2-40B4-BE49-F238E27FC236}">
                <a16:creationId xmlns:a16="http://schemas.microsoft.com/office/drawing/2014/main" id="{8ABEED9E-6D42-6848-B093-DA24659404C5}"/>
              </a:ext>
            </a:extLst>
          </p:cNvPr>
          <p:cNvSpPr txBox="1"/>
          <p:nvPr/>
        </p:nvSpPr>
        <p:spPr>
          <a:xfrm>
            <a:off x="750073" y="2377691"/>
            <a:ext cx="10972800" cy="2462213"/>
          </a:xfrm>
          <a:prstGeom prst="rect">
            <a:avLst/>
          </a:prstGeom>
          <a:noFill/>
        </p:spPr>
        <p:txBody>
          <a:bodyPr wrap="square" lIns="0" tIns="0" rIns="0" bIns="0" rtlCol="0" anchor="t">
            <a:spAutoFit/>
          </a:bodyPr>
          <a:lstStyle/>
          <a:p>
            <a:pPr algn="ctr"/>
            <a:r>
              <a:rPr lang="en-US" sz="2000" b="1">
                <a:latin typeface="Arial"/>
                <a:cs typeface="Arial"/>
              </a:rPr>
              <a:t>Nicolas Fiore, Director</a:t>
            </a:r>
            <a:endParaRPr lang="en-US" sz="2000">
              <a:cs typeface="Calibri" panose="020F0502020204030204"/>
            </a:endParaRPr>
          </a:p>
          <a:p>
            <a:pPr algn="ctr"/>
            <a:r>
              <a:rPr lang="en-US" sz="2000">
                <a:latin typeface="Arial"/>
                <a:cs typeface="Arial"/>
                <a:hlinkClick r:id="rId6"/>
              </a:rPr>
              <a:t>Nicolas.Fiore@ucr.edu</a:t>
            </a:r>
            <a:endParaRPr lang="en-US" sz="2000">
              <a:latin typeface="Arial"/>
              <a:cs typeface="Arial"/>
            </a:endParaRPr>
          </a:p>
          <a:p>
            <a:pPr algn="ctr"/>
            <a:endParaRPr lang="en-US" sz="2000">
              <a:latin typeface="Arial" panose="020B0604020202020204" pitchFamily="34" charset="0"/>
              <a:ea typeface="Fira Sans Book" panose="020B0503050000020004" pitchFamily="34" charset="0"/>
              <a:cs typeface="Arial" panose="020B0604020202020204" pitchFamily="34" charset="0"/>
            </a:endParaRPr>
          </a:p>
          <a:p>
            <a:pPr algn="ctr"/>
            <a:r>
              <a:rPr lang="en-US" sz="2000" b="1">
                <a:latin typeface="Arial"/>
                <a:cs typeface="Arial"/>
              </a:rPr>
              <a:t>Michael Leiba, Financial Analyst</a:t>
            </a:r>
            <a:endParaRPr lang="en-US" sz="2000">
              <a:cs typeface="Calibri" panose="020F0502020204030204"/>
            </a:endParaRPr>
          </a:p>
          <a:p>
            <a:pPr algn="ctr"/>
            <a:r>
              <a:rPr lang="en-US" sz="2000">
                <a:latin typeface="Arial"/>
                <a:cs typeface="Arial"/>
                <a:hlinkClick r:id="rId7"/>
              </a:rPr>
              <a:t>Michael.Leiba@ucr.edu</a:t>
            </a:r>
            <a:endParaRPr lang="en-US" sz="2000">
              <a:latin typeface="Arial"/>
              <a:cs typeface="Arial"/>
            </a:endParaRPr>
          </a:p>
          <a:p>
            <a:pPr algn="ctr"/>
            <a:endParaRPr lang="en-US" sz="2000">
              <a:latin typeface="Arial" panose="020B0604020202020204" pitchFamily="34" charset="0"/>
              <a:ea typeface="Fira Sans Book" panose="020B0503050000020004" pitchFamily="34" charset="0"/>
              <a:cs typeface="Arial" panose="020B0604020202020204" pitchFamily="34" charset="0"/>
            </a:endParaRPr>
          </a:p>
          <a:p>
            <a:pPr algn="ctr"/>
            <a:r>
              <a:rPr lang="en-US" sz="2000" b="1">
                <a:latin typeface="Arial"/>
                <a:cs typeface="Arial"/>
              </a:rPr>
              <a:t>Zenaida Nunez, Finance Coordinator</a:t>
            </a:r>
            <a:endParaRPr lang="en-US" sz="2000">
              <a:cs typeface="Calibri" panose="020F0502020204030204"/>
            </a:endParaRPr>
          </a:p>
          <a:p>
            <a:pPr algn="ctr"/>
            <a:r>
              <a:rPr lang="en-US" sz="2000">
                <a:latin typeface="Arial"/>
                <a:cs typeface="Arial"/>
                <a:hlinkClick r:id="rId8"/>
              </a:rPr>
              <a:t>Zenaida.Nunez@ucr.edu</a:t>
            </a:r>
            <a:endParaRPr lang="en-US" sz="2000">
              <a:latin typeface="Arial"/>
              <a:cs typeface="Arial"/>
            </a:endParaRPr>
          </a:p>
        </p:txBody>
      </p:sp>
      <p:pic>
        <p:nvPicPr>
          <p:cNvPr id="3" name="Picture 2">
            <a:extLst>
              <a:ext uri="{FF2B5EF4-FFF2-40B4-BE49-F238E27FC236}">
                <a16:creationId xmlns:a16="http://schemas.microsoft.com/office/drawing/2014/main" id="{E175785D-3761-9EEF-D264-057F9324DEE6}"/>
              </a:ext>
            </a:extLst>
          </p:cNvPr>
          <p:cNvPicPr>
            <a:picLocks noChangeAspect="1"/>
          </p:cNvPicPr>
          <p:nvPr/>
        </p:nvPicPr>
        <p:blipFill>
          <a:blip r:embed="rId9"/>
          <a:stretch>
            <a:fillRect/>
          </a:stretch>
        </p:blipFill>
        <p:spPr>
          <a:xfrm>
            <a:off x="2938745" y="3151598"/>
            <a:ext cx="914400" cy="914400"/>
          </a:xfrm>
          <a:prstGeom prst="ellipse">
            <a:avLst/>
          </a:prstGeom>
          <a:ln>
            <a:noFill/>
          </a:ln>
          <a:effectLst>
            <a:softEdge rad="112500"/>
          </a:effectLst>
        </p:spPr>
      </p:pic>
      <p:pic>
        <p:nvPicPr>
          <p:cNvPr id="1026" name="Picture 2">
            <a:extLst>
              <a:ext uri="{FF2B5EF4-FFF2-40B4-BE49-F238E27FC236}">
                <a16:creationId xmlns:a16="http://schemas.microsoft.com/office/drawing/2014/main" id="{A6F50822-700C-E09C-26BA-2A691F92BF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8745" y="2237198"/>
            <a:ext cx="914400" cy="914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510CAD-C3A4-9396-4F8A-AC9410B4FD6E}"/>
              </a:ext>
            </a:extLst>
          </p:cNvPr>
          <p:cNvPicPr>
            <a:picLocks noChangeAspect="1"/>
          </p:cNvPicPr>
          <p:nvPr/>
        </p:nvPicPr>
        <p:blipFill rotWithShape="1">
          <a:blip r:embed="rId11"/>
          <a:srcRect l="16456" r="16878"/>
          <a:stretch/>
        </p:blipFill>
        <p:spPr>
          <a:xfrm>
            <a:off x="2938744" y="4065998"/>
            <a:ext cx="914401" cy="914400"/>
          </a:xfrm>
          <a:prstGeom prst="ellipse">
            <a:avLst/>
          </a:prstGeom>
          <a:ln>
            <a:noFill/>
          </a:ln>
          <a:effectLst>
            <a:softEdge rad="112500"/>
          </a:effectLst>
        </p:spPr>
      </p:pic>
    </p:spTree>
    <p:extLst>
      <p:ext uri="{BB962C8B-B14F-4D97-AF65-F5344CB8AC3E}">
        <p14:creationId xmlns:p14="http://schemas.microsoft.com/office/powerpoint/2010/main" val="307245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Budget and Operations Support</a:t>
            </a:r>
            <a:endParaRPr lang="en-US"/>
          </a:p>
        </p:txBody>
      </p:sp>
      <p:sp>
        <p:nvSpPr>
          <p:cNvPr id="16" name="TextBox 15">
            <a:extLst>
              <a:ext uri="{FF2B5EF4-FFF2-40B4-BE49-F238E27FC236}">
                <a16:creationId xmlns:a16="http://schemas.microsoft.com/office/drawing/2014/main" id="{8ABEED9E-6D42-6848-B093-DA24659404C5}"/>
              </a:ext>
            </a:extLst>
          </p:cNvPr>
          <p:cNvSpPr txBox="1"/>
          <p:nvPr/>
        </p:nvSpPr>
        <p:spPr>
          <a:xfrm>
            <a:off x="750073" y="1920895"/>
            <a:ext cx="10972800" cy="3877985"/>
          </a:xfrm>
          <a:prstGeom prst="rect">
            <a:avLst/>
          </a:prstGeom>
          <a:noFill/>
        </p:spPr>
        <p:txBody>
          <a:bodyPr wrap="square" lIns="0" tIns="0" rIns="0" bIns="0" rtlCol="0" anchor="t">
            <a:spAutoFit/>
          </a:bodyPr>
          <a:lstStyle/>
          <a:p>
            <a:pPr marL="342900" indent="-342900">
              <a:buFont typeface="Wingdings" panose="05000000000000000000" pitchFamily="2" charset="2"/>
              <a:buChar char="§"/>
            </a:pPr>
            <a:r>
              <a:rPr lang="en-US" sz="2800">
                <a:latin typeface="Arial"/>
                <a:cs typeface="Arial"/>
              </a:rPr>
              <a:t>Annual budget preparation</a:t>
            </a:r>
          </a:p>
          <a:p>
            <a:pPr marL="342900" indent="-342900">
              <a:buFont typeface="Wingdings" panose="05000000000000000000" pitchFamily="2" charset="2"/>
              <a:buChar char="§"/>
            </a:pPr>
            <a:r>
              <a:rPr lang="en-US" sz="2800">
                <a:latin typeface="Arial"/>
                <a:cs typeface="Arial"/>
              </a:rPr>
              <a:t>Budget analysis, reporting, and reconciliation</a:t>
            </a:r>
          </a:p>
          <a:p>
            <a:pPr marL="342900" indent="-342900">
              <a:buFont typeface="Wingdings" panose="05000000000000000000" pitchFamily="2" charset="2"/>
              <a:buChar char="§"/>
            </a:pPr>
            <a:r>
              <a:rPr lang="en-US" sz="2800">
                <a:latin typeface="Arial"/>
                <a:cs typeface="Arial"/>
              </a:rPr>
              <a:t>Financial policy compliance</a:t>
            </a:r>
          </a:p>
          <a:p>
            <a:pPr marL="342900" indent="-342900">
              <a:buFont typeface="Wingdings" panose="05000000000000000000" pitchFamily="2" charset="2"/>
              <a:buChar char="§"/>
            </a:pPr>
            <a:r>
              <a:rPr lang="en-US" sz="2800">
                <a:latin typeface="Arial"/>
                <a:cs typeface="Arial"/>
              </a:rPr>
              <a:t>Audit preparation and guidance</a:t>
            </a:r>
          </a:p>
          <a:p>
            <a:pPr marL="342900" indent="-342900">
              <a:buFont typeface="Wingdings" panose="05000000000000000000" pitchFamily="2" charset="2"/>
              <a:buChar char="§"/>
            </a:pPr>
            <a:r>
              <a:rPr lang="en-US" sz="2800">
                <a:latin typeface="Arial"/>
                <a:cs typeface="Arial"/>
              </a:rPr>
              <a:t>Travel and entertainment review/approval/processing</a:t>
            </a:r>
          </a:p>
          <a:p>
            <a:pPr marL="342900" indent="-342900">
              <a:buFont typeface="Wingdings" panose="05000000000000000000" pitchFamily="2" charset="2"/>
              <a:buChar char="§"/>
            </a:pPr>
            <a:r>
              <a:rPr lang="en-US" sz="2800">
                <a:latin typeface="Arial"/>
                <a:cs typeface="Arial"/>
              </a:rPr>
              <a:t>Staff planning and salary/benefit projections</a:t>
            </a:r>
          </a:p>
          <a:p>
            <a:pPr marL="342900" indent="-342900">
              <a:buFont typeface="Wingdings" panose="05000000000000000000" pitchFamily="2" charset="2"/>
              <a:buChar char="§"/>
            </a:pPr>
            <a:r>
              <a:rPr lang="en-US" sz="2800">
                <a:latin typeface="Arial"/>
                <a:cs typeface="Arial"/>
              </a:rPr>
              <a:t>Key performance indicators</a:t>
            </a:r>
          </a:p>
          <a:p>
            <a:pPr marL="342900" indent="-342900">
              <a:buFont typeface="Wingdings" panose="05000000000000000000" pitchFamily="2" charset="2"/>
              <a:buChar char="§"/>
            </a:pPr>
            <a:r>
              <a:rPr lang="en-US" sz="2800">
                <a:latin typeface="Arial"/>
                <a:cs typeface="Arial"/>
              </a:rPr>
              <a:t>Space management</a:t>
            </a:r>
          </a:p>
          <a:p>
            <a:pPr marL="342900" indent="-342900">
              <a:buFont typeface="Wingdings" panose="05000000000000000000" pitchFamily="2" charset="2"/>
              <a:buChar char="§"/>
            </a:pPr>
            <a:r>
              <a:rPr lang="en-US" sz="2800">
                <a:latin typeface="Arial"/>
                <a:cs typeface="Arial"/>
              </a:rPr>
              <a:t>Campus applications systems access (Concur, Oracle, etc.)</a:t>
            </a:r>
          </a:p>
        </p:txBody>
      </p:sp>
    </p:spTree>
    <p:extLst>
      <p:ext uri="{BB962C8B-B14F-4D97-AF65-F5344CB8AC3E}">
        <p14:creationId xmlns:p14="http://schemas.microsoft.com/office/powerpoint/2010/main" val="295810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3"/>
          <a:stretch>
            <a:fillRect/>
          </a:stretch>
        </p:blipFill>
        <p:spPr>
          <a:xfrm>
            <a:off x="10556413" y="6235641"/>
            <a:ext cx="1244600" cy="379385"/>
          </a:xfrm>
          <a:prstGeom prst="rect">
            <a:avLst/>
          </a:prstGeom>
        </p:spPr>
      </p:pic>
      <p:sp>
        <p:nvSpPr>
          <p:cNvPr id="18" name="TextBox 17">
            <a:extLst>
              <a:ext uri="{FF2B5EF4-FFF2-40B4-BE49-F238E27FC236}">
                <a16:creationId xmlns:a16="http://schemas.microsoft.com/office/drawing/2014/main" id="{9A0E1CF6-59F4-4846-8349-824D61A8DD3C}"/>
              </a:ext>
            </a:extLst>
          </p:cNvPr>
          <p:cNvSpPr txBox="1"/>
          <p:nvPr/>
        </p:nvSpPr>
        <p:spPr>
          <a:xfrm>
            <a:off x="630804" y="3282365"/>
            <a:ext cx="2238955" cy="430887"/>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Department Budgets Managed</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09600" y="2364282"/>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10</a:t>
            </a:r>
            <a:endParaRPr lang="en-US"/>
          </a:p>
        </p:txBody>
      </p:sp>
      <p:cxnSp>
        <p:nvCxnSpPr>
          <p:cNvPr id="4" name="Straight Connector 3">
            <a:extLst>
              <a:ext uri="{FF2B5EF4-FFF2-40B4-BE49-F238E27FC236}">
                <a16:creationId xmlns:a16="http://schemas.microsoft.com/office/drawing/2014/main" id="{0D0EEA3B-0C8B-4442-994B-BA6A87EF33B3}"/>
              </a:ext>
            </a:extLst>
          </p:cNvPr>
          <p:cNvCxnSpPr/>
          <p:nvPr/>
        </p:nvCxnSpPr>
        <p:spPr>
          <a:xfrm>
            <a:off x="630804" y="3166557"/>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4FD9BBB-969C-6F4C-A80C-4D54429A3A5A}"/>
              </a:ext>
            </a:extLst>
          </p:cNvPr>
          <p:cNvSpPr txBox="1"/>
          <p:nvPr/>
        </p:nvSpPr>
        <p:spPr>
          <a:xfrm>
            <a:off x="3533030" y="3282365"/>
            <a:ext cx="2238955" cy="215444"/>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Activities Managed</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0" name="TextBox 29">
            <a:extLst>
              <a:ext uri="{FF2B5EF4-FFF2-40B4-BE49-F238E27FC236}">
                <a16:creationId xmlns:a16="http://schemas.microsoft.com/office/drawing/2014/main" id="{ED01437C-7862-1143-8777-F2A4C68466C8}"/>
              </a:ext>
            </a:extLst>
          </p:cNvPr>
          <p:cNvSpPr txBox="1"/>
          <p:nvPr/>
        </p:nvSpPr>
        <p:spPr>
          <a:xfrm>
            <a:off x="3511826" y="2364282"/>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54</a:t>
            </a:r>
            <a:endParaRPr lang="en-US"/>
          </a:p>
        </p:txBody>
      </p:sp>
      <p:cxnSp>
        <p:nvCxnSpPr>
          <p:cNvPr id="31" name="Straight Connector 30">
            <a:extLst>
              <a:ext uri="{FF2B5EF4-FFF2-40B4-BE49-F238E27FC236}">
                <a16:creationId xmlns:a16="http://schemas.microsoft.com/office/drawing/2014/main" id="{18DB09CA-7519-6442-9565-0F924D0796E7}"/>
              </a:ext>
            </a:extLst>
          </p:cNvPr>
          <p:cNvCxnSpPr/>
          <p:nvPr/>
        </p:nvCxnSpPr>
        <p:spPr>
          <a:xfrm>
            <a:off x="3533030" y="3166557"/>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90D4DBD-4607-1846-9E4F-8E4C2DBB3DFD}"/>
              </a:ext>
            </a:extLst>
          </p:cNvPr>
          <p:cNvSpPr txBox="1"/>
          <p:nvPr/>
        </p:nvSpPr>
        <p:spPr>
          <a:xfrm>
            <a:off x="6443208" y="3282365"/>
            <a:ext cx="2238955" cy="215444"/>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Funds Managed</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3" name="TextBox 32">
            <a:extLst>
              <a:ext uri="{FF2B5EF4-FFF2-40B4-BE49-F238E27FC236}">
                <a16:creationId xmlns:a16="http://schemas.microsoft.com/office/drawing/2014/main" id="{A1EE20F6-5FCF-AC43-ABF0-755E4C4DB3F8}"/>
              </a:ext>
            </a:extLst>
          </p:cNvPr>
          <p:cNvSpPr txBox="1"/>
          <p:nvPr/>
        </p:nvSpPr>
        <p:spPr>
          <a:xfrm>
            <a:off x="6422004" y="2364282"/>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cs typeface="Arial"/>
              </a:rPr>
              <a:t>52</a:t>
            </a:r>
            <a:endParaRPr lang="en-US"/>
          </a:p>
        </p:txBody>
      </p:sp>
      <p:cxnSp>
        <p:nvCxnSpPr>
          <p:cNvPr id="34" name="Straight Connector 33">
            <a:extLst>
              <a:ext uri="{FF2B5EF4-FFF2-40B4-BE49-F238E27FC236}">
                <a16:creationId xmlns:a16="http://schemas.microsoft.com/office/drawing/2014/main" id="{9669F489-F091-9848-8CE5-50607F1C6405}"/>
              </a:ext>
            </a:extLst>
          </p:cNvPr>
          <p:cNvCxnSpPr/>
          <p:nvPr/>
        </p:nvCxnSpPr>
        <p:spPr>
          <a:xfrm>
            <a:off x="6443208" y="3166557"/>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6CCEA1E-FCD4-2C46-8FA2-31DBE18A690E}"/>
              </a:ext>
            </a:extLst>
          </p:cNvPr>
          <p:cNvSpPr txBox="1"/>
          <p:nvPr/>
        </p:nvSpPr>
        <p:spPr>
          <a:xfrm>
            <a:off x="9337483" y="3282365"/>
            <a:ext cx="2238955" cy="215444"/>
          </a:xfrm>
          <a:prstGeom prst="rect">
            <a:avLst/>
          </a:prstGeom>
          <a:noFill/>
        </p:spPr>
        <p:txBody>
          <a:bodyPr wrap="square" lIns="0" tIns="0" rIns="0" bIns="0" rtlCol="0" anchor="t">
            <a:spAutoFit/>
          </a:bodyPr>
          <a:lstStyle/>
          <a:p>
            <a:pPr algn="ctr"/>
            <a:r>
              <a:rPr lang="en-US" sz="1400" b="1">
                <a:solidFill>
                  <a:srgbClr val="003DA5"/>
                </a:solidFill>
                <a:latin typeface="Arial"/>
                <a:cs typeface="Arial"/>
              </a:rPr>
              <a:t>Flex Fields Managed</a:t>
            </a:r>
            <a:endParaRPr lang="en-US" sz="1400">
              <a:latin typeface="Arial" panose="020B0604020202020204" pitchFamily="34" charset="0"/>
              <a:ea typeface="Fira Sans Book" panose="020B0503050000020004" pitchFamily="34" charset="0"/>
              <a:cs typeface="Arial" panose="020B0604020202020204" pitchFamily="34" charset="0"/>
            </a:endParaRPr>
          </a:p>
        </p:txBody>
      </p:sp>
      <p:sp>
        <p:nvSpPr>
          <p:cNvPr id="36" name="TextBox 35">
            <a:extLst>
              <a:ext uri="{FF2B5EF4-FFF2-40B4-BE49-F238E27FC236}">
                <a16:creationId xmlns:a16="http://schemas.microsoft.com/office/drawing/2014/main" id="{A1A428B0-CA19-F54D-A2BF-AE9C20FD0B25}"/>
              </a:ext>
            </a:extLst>
          </p:cNvPr>
          <p:cNvSpPr txBox="1"/>
          <p:nvPr/>
        </p:nvSpPr>
        <p:spPr>
          <a:xfrm>
            <a:off x="9316279" y="2364282"/>
            <a:ext cx="2281361" cy="677108"/>
          </a:xfrm>
          <a:prstGeom prst="rect">
            <a:avLst/>
          </a:prstGeom>
          <a:noFill/>
        </p:spPr>
        <p:txBody>
          <a:bodyPr wrap="square" lIns="0" tIns="0" rIns="0" bIns="0" rtlCol="0" anchor="t">
            <a:spAutoFit/>
          </a:bodyPr>
          <a:lstStyle/>
          <a:p>
            <a:pPr algn="ctr"/>
            <a:r>
              <a:rPr lang="en-US" sz="4400" b="1">
                <a:solidFill>
                  <a:srgbClr val="003DA5"/>
                </a:solidFill>
                <a:latin typeface="Arial"/>
                <a:ea typeface="Fira Sans Book" panose="020B0503050000020004" pitchFamily="34" charset="0"/>
                <a:cs typeface="Arial"/>
              </a:rPr>
              <a:t>121</a:t>
            </a:r>
            <a:endParaRPr lang="en-US" sz="4400" b="1">
              <a:solidFill>
                <a:srgbClr val="003DA5"/>
              </a:solidFill>
              <a:latin typeface="Arial" panose="020B0604020202020204" pitchFamily="34" charset="0"/>
              <a:ea typeface="Fira Sans Book" panose="020B05030500000200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F37B77A6-A7E1-574F-8CE2-D596E054E9E6}"/>
              </a:ext>
            </a:extLst>
          </p:cNvPr>
          <p:cNvCxnSpPr/>
          <p:nvPr/>
        </p:nvCxnSpPr>
        <p:spPr>
          <a:xfrm>
            <a:off x="9337483" y="3166557"/>
            <a:ext cx="2238955"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E4D3A0F1-7C58-7022-45D4-A567B7F91D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4" name="TextBox 13">
            <a:extLst>
              <a:ext uri="{FF2B5EF4-FFF2-40B4-BE49-F238E27FC236}">
                <a16:creationId xmlns:a16="http://schemas.microsoft.com/office/drawing/2014/main" id="{2B07243E-AE55-B973-09CF-793A5547482A}"/>
              </a:ext>
            </a:extLst>
          </p:cNvPr>
          <p:cNvSpPr txBox="1"/>
          <p:nvPr/>
        </p:nvSpPr>
        <p:spPr>
          <a:xfrm>
            <a:off x="609600" y="882591"/>
            <a:ext cx="9565728" cy="769441"/>
          </a:xfrm>
          <a:prstGeom prst="rect">
            <a:avLst/>
          </a:prstGeom>
          <a:noFill/>
        </p:spPr>
        <p:txBody>
          <a:bodyPr wrap="square" lIns="0" tIns="0" rIns="0" bIns="0" rtlCol="0" anchor="t">
            <a:spAutoFit/>
          </a:bodyPr>
          <a:lstStyle/>
          <a:p>
            <a:br>
              <a:rPr lang="en-US"/>
            </a:br>
            <a:r>
              <a:rPr lang="en-US" sz="3200" b="1" spc="-150">
                <a:solidFill>
                  <a:srgbClr val="003DA5"/>
                </a:solidFill>
                <a:latin typeface="Arial"/>
                <a:cs typeface="Arial"/>
              </a:rPr>
              <a:t>Budget and Operations Facts</a:t>
            </a:r>
            <a:endParaRPr lang="en-US"/>
          </a:p>
        </p:txBody>
      </p:sp>
    </p:spTree>
    <p:extLst>
      <p:ext uri="{BB962C8B-B14F-4D97-AF65-F5344CB8AC3E}">
        <p14:creationId xmlns:p14="http://schemas.microsoft.com/office/powerpoint/2010/main" val="3912413909"/>
      </p:ext>
    </p:extLst>
  </p:cSld>
  <p:clrMapOvr>
    <a:masterClrMapping/>
  </p:clrMapOvr>
</p:sld>
</file>

<file path=ppt/theme/theme1.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25ae5ee-e85d-44c3-b82b-fb9d62e3ecaf">
      <UserInfo>
        <DisplayName>Kim McDade</DisplayName>
        <AccountId>25</AccountId>
        <AccountType/>
      </UserInfo>
      <UserInfo>
        <DisplayName>Ian E Foster</DisplayName>
        <AccountId>103</AccountId>
        <AccountType/>
      </UserInfo>
      <UserInfo>
        <DisplayName>Luke Chen</DisplayName>
        <AccountId>5077</AccountId>
        <AccountType/>
      </UserInfo>
      <UserInfo>
        <DisplayName>Lisa M Wilson</DisplayName>
        <AccountId>31</AccountId>
        <AccountType/>
      </UserInfo>
      <UserInfo>
        <DisplayName>Mai Vang</DisplayName>
        <AccountId>4483</AccountId>
        <AccountType/>
      </UserInfo>
      <UserInfo>
        <DisplayName>Nicolas P Fiore</DisplayName>
        <AccountId>5513</AccountId>
        <AccountType/>
      </UserInfo>
      <UserInfo>
        <DisplayName>Sandra Mora</DisplayName>
        <AccountId>61</AccountId>
        <AccountType/>
      </UserInfo>
    </SharedWithUsers>
    <TaxCatchAll xmlns="925ae5ee-e85d-44c3-b82b-fb9d62e3ecaf" xsi:nil="true"/>
    <Number xmlns="88189206-df1f-4011-b4b4-cd00e9faf75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48C6BA440DD442BFB7A0A77CE1A39A" ma:contentTypeVersion="20" ma:contentTypeDescription="Create a new document." ma:contentTypeScope="" ma:versionID="7262db437a008b43d31dd65a4508e6dc">
  <xsd:schema xmlns:xsd="http://www.w3.org/2001/XMLSchema" xmlns:xs="http://www.w3.org/2001/XMLSchema" xmlns:p="http://schemas.microsoft.com/office/2006/metadata/properties" xmlns:ns2="88189206-df1f-4011-b4b4-cd00e9faf756" xmlns:ns3="925ae5ee-e85d-44c3-b82b-fb9d62e3ecaf" targetNamespace="http://schemas.microsoft.com/office/2006/metadata/properties" ma:root="true" ma:fieldsID="c41c62b888b3f403da15e613cf83bebd" ns2:_="" ns3:_="">
    <xsd:import namespace="88189206-df1f-4011-b4b4-cd00e9faf756"/>
    <xsd:import namespace="925ae5ee-e85d-44c3-b82b-fb9d62e3ec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3:TaxCatchAll" minOccurs="0"/>
                <xsd:element ref="ns2:Numb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89206-df1f-4011-b4b4-cd00e9faf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Number" ma:index="23" nillable="true" ma:displayName="Number" ma:format="Dropdown" ma:internalName="Number" ma:percentage="FALSE">
      <xsd:simpleType>
        <xsd:restriction base="dms:Number"/>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5ae5ee-e85d-44c3-b82b-fb9d62e3eca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bed646-5f89-46b4-b969-4e1bc028ce62}" ma:internalName="TaxCatchAll" ma:showField="CatchAllData" ma:web="925ae5ee-e85d-44c3-b82b-fb9d62e3ec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FECB37-B308-4A48-B8AC-315D1E657B39}">
  <ds:schemaRefs>
    <ds:schemaRef ds:uri="88189206-df1f-4011-b4b4-cd00e9faf756"/>
    <ds:schemaRef ds:uri="925ae5ee-e85d-44c3-b82b-fb9d62e3ec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7D79E5-B32F-43BD-885F-F5BDD374CF4F}">
  <ds:schemaRefs>
    <ds:schemaRef ds:uri="http://schemas.microsoft.com/sharepoint/v3/contenttype/forms"/>
  </ds:schemaRefs>
</ds:datastoreItem>
</file>

<file path=customXml/itemProps3.xml><?xml version="1.0" encoding="utf-8"?>
<ds:datastoreItem xmlns:ds="http://schemas.openxmlformats.org/officeDocument/2006/customXml" ds:itemID="{3795474F-73E3-4483-B28C-8F2496E298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89206-df1f-4011-b4b4-cd00e9faf756"/>
    <ds:schemaRef ds:uri="925ae5ee-e85d-44c3-b82b-fb9d62e3ec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2647</Words>
  <Application>Microsoft Office PowerPoint</Application>
  <PresentationFormat>Widescreen</PresentationFormat>
  <Paragraphs>477</Paragraphs>
  <Slides>42</Slides>
  <Notes>42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Calibri</vt:lpstr>
      <vt:lpstr>Calibri Light</vt:lpstr>
      <vt:lpstr>Courier New</vt:lpstr>
      <vt:lpstr>Fira Sans</vt:lpstr>
      <vt:lpstr>Rift</vt:lpstr>
      <vt:lpstr>TW Cen MT</vt:lpstr>
      <vt:lpstr>Wingdings</vt:lpstr>
      <vt:lpstr>Wingdings,Sans-Serif</vt:lpstr>
      <vt:lpstr>UCR-Basic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Sandra Mora</cp:lastModifiedBy>
  <cp:revision>2</cp:revision>
  <dcterms:created xsi:type="dcterms:W3CDTF">2020-04-15T23:29:48Z</dcterms:created>
  <dcterms:modified xsi:type="dcterms:W3CDTF">2024-04-18T22:28:13Z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0x010100EE48C6BA440DD442BFB7A0A77CE1A39A</vt:lpwstr>
  </property>
</Properties>
</file>