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8" r:id="rId1"/>
  </p:sldMasterIdLst>
  <p:notesMasterIdLst>
    <p:notesMasterId r:id="rId19"/>
  </p:notesMasterIdLst>
  <p:sldIdLst>
    <p:sldId id="259" r:id="rId2"/>
    <p:sldId id="274" r:id="rId3"/>
    <p:sldId id="294" r:id="rId4"/>
    <p:sldId id="295" r:id="rId5"/>
    <p:sldId id="309" r:id="rId6"/>
    <p:sldId id="297" r:id="rId7"/>
    <p:sldId id="298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orient="horz" pos="240" userDrawn="1">
          <p15:clr>
            <a:srgbClr val="A4A3A4"/>
          </p15:clr>
        </p15:guide>
        <p15:guide id="4" orient="horz" pos="4080" userDrawn="1">
          <p15:clr>
            <a:srgbClr val="A4A3A4"/>
          </p15:clr>
        </p15:guide>
        <p15:guide id="5" pos="6720" userDrawn="1">
          <p15:clr>
            <a:srgbClr val="A4A3A4"/>
          </p15:clr>
        </p15:guide>
        <p15:guide id="6" orient="horz" pos="2232" userDrawn="1">
          <p15:clr>
            <a:srgbClr val="A4A3A4"/>
          </p15:clr>
        </p15:guide>
        <p15:guide id="9" orient="horz" pos="528" userDrawn="1">
          <p15:clr>
            <a:srgbClr val="A4A3A4"/>
          </p15:clr>
        </p15:guide>
        <p15:guide id="10" orient="horz" pos="744" userDrawn="1">
          <p15:clr>
            <a:srgbClr val="A4A3A4"/>
          </p15:clr>
        </p15:guide>
        <p15:guide id="11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A5"/>
    <a:srgbClr val="FFB81D"/>
    <a:srgbClr val="D32A36"/>
    <a:srgbClr val="F4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8"/>
    <p:restoredTop sz="94682"/>
  </p:normalViewPr>
  <p:slideViewPr>
    <p:cSldViewPr snapToGrid="0" snapToObjects="1">
      <p:cViewPr varScale="1">
        <p:scale>
          <a:sx n="111" d="100"/>
          <a:sy n="111" d="100"/>
        </p:scale>
        <p:origin x="1096" y="192"/>
      </p:cViewPr>
      <p:guideLst>
        <p:guide pos="384"/>
        <p:guide orient="horz" pos="240"/>
        <p:guide orient="horz" pos="4080"/>
        <p:guide pos="6720"/>
        <p:guide orient="horz" pos="2232"/>
        <p:guide orient="horz" pos="528"/>
        <p:guide orient="horz" pos="74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15T21:58:43.213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8555 7497 0,'17'0'141,"19"0"-125,-1 0-16,-17 0 15,17 0-15,0 0 16,18 0-16,88 0 47,106 17-16,-194-17-15,18 0-1,-18 0-15,35 0 16,18 0-1,-36 0 1,1 0 0,17 0-1,-18 0 1,-17 0 0,0 0 15,0 0-16,53 0 1,-71 0 0,54 0-1,-37 0-15,1 0 32,0 0-17,0 0 1,0 0-1,0 0 1,0 0 0,-35 0-1,-1 0 1,54 0 0,-36 0-1,-17 0 1,52 0 15,-52 0-15,35 0-1,-18 0 1,0 0 0,-17 0-1,17 0 1,1 0-1,16 0 1,1 0 15,0 0-15,-17 0 0,17 0-1,-1 0 16,1 0-15,0 0 0,18 0-1,-1 0 1,-52 0 0,17 0-1,1 0 1,-1 0-1,-17 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15T21:59:59.206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14076 5450 0,'-35'0'141,"17"0"-126,-17 0 1,-36 0 0,36 0-16,-18 0 31,-18 0 0,18 0-15,-17 0-1,17 0 1,0 0 0,18 0-16,-18 0 15,35 0 1,1 0-1,-1 0 157,0 0-156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15T21:58:46.199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19350 7479 0,'18'0'109,"-1"0"-109,1 0 16,17 0-16,0 0 15,124 0 1,0 0 15,-106 0-15,-18 0-1,0 0 1,1 0 0,34 0-1,54 0 1,-54 0 15,-17 0-15,-18 0-1,-17 0 32,0 0-31,17 0-16,0-18 15,18 18 1,0 0 0,-18 0-1,-17 0 1,0 0 15,-1 0 0,1 0-15,0 0 0,-1 0-1,18 0 1,18 0 0,-35 0-1,0 0 1,17-17 234,-17 17-250,-1 0 15,18 0 1,-35-18 109,18 18-109,-18-18-1,18 18-15,17 0 16,0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15T21:58:48.441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2275 7038 0,'18'0'0,"0"0"16,-1 0-16,1 0 15,0 0 1,17 18 15,0-18-31,106 0 47,-53 17-31,36-17-1,-1 0 1,36 0 0,-71 0-1,89 0 1,-89 0-1,-53 0 1,53 0 0,-52 0-1,70 0 1,-18 0 15,-18 0-15,-17 0-1,-35 0 1,52 0 0,-17 0-1,18 0 1,-53 0 0,17 0-1,-18 0 1,19 0-1,-19 0 1,1 0 0,0 0-1,-1 0 79,1 0-94,0 0 16,-1 0 46,18 0-62,-17 0 16,0 0-1,-1 0 1,1 18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15T21:58:50.446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2346 6050 0,'18'0'125,"17"0"-125,18 0 16,194 0 15,17 0 0,-175 0-15,-19 0-16,71 0 16,-35 0-1,0 0 1,-18 0-1,0 0 1,0 0 0,1 0-1,-19 0 1,1 0 0,-18 0-1,-36 0 16,1 0-15,17 0-16,1 0 16,-19 18 15,1-18 47,-1 0-62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15T21:58:52.467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2346 4904 0,'18'0'110,"17"0"-110,-17 17 15,-1-17-15,36 0 16,-18 0-16,1 0 16,34 0-1,107 18 16,-124-18-31,70 0 16,-70 0 0,70 0-1,-34 0 1,52 0 0,-18 0 15,18 0-16,-53 0 1,36 0 0,-36 0-1,-35 0 1,53 18 0,17-1-1,-34-17 1,-1 0-1,0 0 1,-18 0 0,19 0-1,-36 0 1,-1 0 0,1 0-1,-17 0 1,-1 0-1,0 0 17,-17 0-17,17 0 1,-17 0 0,-1 0 30,1 18-46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15T21:58:56.992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2258 3687 0,'17'17'125,"19"-17"-125,17 0 15,158 18 17,-123-18-17,-17 17 1,35-17 0,0 0 15,0 0-16,-36 0 1,18 0 0,36 0-1,-89 0-15,0 0 16,71 0 0,-35 0-1,17 0 1,35 18-1,-34-18 1,-1 0 0,18 18 15,-18-18-15,-18 17-1,1-17 1,17 0-1,-35 18 1,35-18 0,18 0-1,-35 0 1,-1 0 0,1 18-1,-1-18 1,1 0 15,-36 0-15,18 0-1,-18 0 1,18 0 0,-18 0-1,18 0 1,36 0-1,-36 0 1,35 0 0,-18 0-1,-17 0 1,0 0 0,-35 0 15,17 0-16,-17 0 1,-1 0 0,1 0-1,0 0 17,-1 0-32,18 0 187,-17 0-171,0 0 15,-1 0-15,1 0-1,0-18 1,-1 0-16,-17 1 15,36 17 17,-36-18-17,0 0 1,17 1 0,-17-1 62,0 1-63,0-1 17,0 0-1,-17 18 31,-19-17-46,19 17 0,-19 0-1,1 0 1,-35 0-1,-1-18 1,-17 0 0,-18 18-1,18 0 1,0-17 15,17 17-15,18 0-16,18 0 0,0 0 15,-54 0 17,36 0-17,18 0 1,-18 0 0,0 0-16,18 0 15,-18 0 16,0 0-15,18 0 15,-36 0-15,18 0-16,-17 0 16,-36 0 15,18 0-16,-18 0 1,36 0 0,-1 0-16,0 0 15,1 0 1,-1 0 15,1 0-15,17 0-1,-18 0 1,1 0 0,17 0-1,0 0 17,0 0-17,18 0 1,-1 0-16,-34 0 31,17 0-15,0 0-1,0 0 17,18 0-1,17 0-31,-17 0 15,0 0-15,17 0 32,-17 0-17,17 0 1,0 0 0,-17 0-1,18 17 16,-1-17-15,0 0 0,1 0-16,-1 0 31,0 0-15,-17 0-16,17 0 31,1 0-16,-1 0 1,-17 0 0,17 0-1,1 0 17,-19 0-17,19 0 1,-1 0-16,0 0 15,1 0 17,-1 0 93,0 0-110,1 0 1,-1 0 0,1 0-16,-1 0 46,0 0-30,1 0 0,-1 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15T21:59:49.897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10795 5256 0,'18'0'94,"17"0"-79,0 0 1,-17 0 0,35 0-16,35 0 15,-18 0 1,-34 0 0,123 0-1,-107 0 1,125 0-1,-71 0 1,17 0 0,1 0 15,-1 0-15,-35 0-1,18 0 1,0 0-16,-18 0 15,-35 0 17,-18 0-17,1 0 1,-1 18 0,0-18-1,36 0 1,-18 18 15,-18-1-15,0-17-1,36 0 1,-18 18-16,-18-18 16,18 0-1,35 18 16,-35-18-15,-35 0 0,52 17-16,-35 1 15,1-18 1,-1 0 0,18 0 15,-18 18-16,18-18 1,-35 0 0,17 0-1,-17 0 32,-1 0-31,1 0 62,0 0-47,-1 0-15,1 0-1,-1 0-15,1 0 16,0 0 0,-18 17 359,0 1-344,0-1-31,-18 1 31,18 0-15,-18-1-1,-87 1 17,69-18-17,-34 0 1,-36 18 0,0 17-1,18-35 1,-35 0-1,70 0 1,0 0-16,-53 0 31,-71 0-15,89 0 0,0 0-1,-35 0 1,34 18-1,-16-18 1,-19 0 0,54 0-1,-19 0 1,19 0 0,17 0-1,-18 0 1,-17 0-1,18 0 1,17 0 0,0 0-1,-35 0 1,-1 0 15,36 0-15,-17 0-1,17 0 1,0 0 0,-18 0-1,19 0 1,-1 0 0,35 0-1,0 0 1,-35 0-1,36 0 95,17 17-95,17-17 220,19 0-235,-19 0 15,1 0-15,0 0 16,-1 0-16,1 0 16,70 0-1,71 0 17,-89 0-17,19 0 1,16 0-1,-16 0-15,34 0 16,18 0 15,-88 0-15,124 0 0,-36 0-1,-36 0 1,54 0-1,-18 0 1,18 0 0,-53 0-1,35 0 1,-35 0 0,53 0-1,-36 0 16,71 18-15,-88-18 0,35 35-1,-53-35 1,18 18 0,-18-18-1,-35 0 1,-18 0 93,-35 17-93,18 1-1,-18 0 1,0-1 15,-18 1-15,1-18 0,-54 35-1,-35-17 1,-35-18-1,71 17-15,-18-17 16,-18 18 0,-71 0-1,89-1 1,-18 1 0,71-18-1,-35 0 16,34 0-15,1 0 0,-36 0-1,18 0 1,-52 0 0,52 0 15,-71 0-16,18 0 1,-17 0 0,17 0-1,18 0 17,0 0-17,-36 0 1,36 0-1,18 0 1,-1 0 0,18 0-1,0 0 1,0 0 0,-17 0-1,34 0 1,-34 0-1,35 0 1,-18 0 0,0 0-1,35 0 1,-17 0 0,-1 0-1,19 0 16,-1 0-31,1 0 16,-36 0 0,0 0-1,35 0 1,-35 0 0,18 0-1,17 0 1,-17 0-1,-18 0 1,35 0 15,1 0 1,-1 0-17,-17 0 1,17 0 124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15T21:59:52.372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21114 5027 0,'17'0'78,"1"0"-47,0 0-15,-1 0-16,248-18 46,-177 18-30,18 0 0,-36 0-1,1 0-15,35 0 16,-53 0 0,0 0-1,0 0 1,-36 0 15,36 18-15,-18-18-16,18 18 15,-17-1 1,-19-17 15,1 0-15,0 0-1,-1 0-15,36 0 16,-18 0 0,1 0-1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01-15T21:59:57.639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14058 5309 0,'-17'-17'47,"17"-1"-31,-18 0 15,-17 1 0,17-1 0,-35 0-15,18 18 0,17-17-1,-35 17 1,-17-18-1,17 18 1,0-17 0,0 17-1,-18-18 1,18 18 0,1 0 15,-37 0-31,54 0 15,-53 0 1,35 0 0,0 0-1,18 0 1,-18 0 0,0 0-1,-18 0 1,54 0-1,-54 0 1,1 0 0,-36 0-1,53 0 1,18 0 0,-18 0-1,-18 0 1,53 0 15,-17 0-15,-18 0-1,18 0 1,0 0 0,-1 0-1,1 0 1,18 18 15,-1-18-15,0 0-1,1 0 17,-1 0 452,0 0-437,1 0-32,-1 0 17,-17 0-1,17 0-15,1 0-1,-1 0-15,-17 0 31,-1 17-15,19-17 0,-19 0-1,1 0 1,0 0 0,-53 18 15,35-18-16,35 0 1,-17 0-16,-18 0 16,18 0 15,-1 0-31,1 0 16,0 0-1,0 0 1,-18 0-16,17 0 31,-17 0-31,18 0 31,17 0 1,-17 0-32,0 0 15,17 0 1,-17 0 15,0 0-15,17 0-1,0 0 1,18-18 0,-17 18-1,-1 0 95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51DD2-8421-F74C-8DD7-90D709FC9F6E}" type="datetimeFigureOut">
              <a:rPr lang="en-US" smtClean="0"/>
              <a:t>4/24/24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DA39B-50AA-634B-8E2C-29BE284B4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97467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25053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41219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89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7" r:id="rId2"/>
    <p:sldLayoutId id="2147483729" r:id="rId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retirementatyourservice.ucop.edu/UCRAYS/Account/LoginE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cpath.universityofcalifornia.edu/home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hyperlink" Target="https://nb.fidelity.com/public/nb/default/hom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9.emf"/><Relationship Id="rId18" Type="http://schemas.openxmlformats.org/officeDocument/2006/relationships/customXml" Target="../ink/ink6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12" Type="http://schemas.openxmlformats.org/officeDocument/2006/relationships/customXml" Target="../ink/ink3.xml"/><Relationship Id="rId17" Type="http://schemas.openxmlformats.org/officeDocument/2006/relationships/image" Target="../media/image11.emf"/><Relationship Id="rId2" Type="http://schemas.openxmlformats.org/officeDocument/2006/relationships/audio" Target="../media/media4.m4a"/><Relationship Id="rId16" Type="http://schemas.openxmlformats.org/officeDocument/2006/relationships/customXml" Target="../ink/ink5.xml"/><Relationship Id="rId20" Type="http://schemas.openxmlformats.org/officeDocument/2006/relationships/image" Target="../media/image2.png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11" Type="http://schemas.openxmlformats.org/officeDocument/2006/relationships/image" Target="../media/image8.emf"/><Relationship Id="rId5" Type="http://schemas.openxmlformats.org/officeDocument/2006/relationships/image" Target="../media/image4.svg"/><Relationship Id="rId15" Type="http://schemas.openxmlformats.org/officeDocument/2006/relationships/image" Target="../media/image10.emf"/><Relationship Id="rId10" Type="http://schemas.openxmlformats.org/officeDocument/2006/relationships/customXml" Target="../ink/ink2.xml"/><Relationship Id="rId19" Type="http://schemas.openxmlformats.org/officeDocument/2006/relationships/image" Target="../media/image12.emf"/><Relationship Id="rId4" Type="http://schemas.openxmlformats.org/officeDocument/2006/relationships/image" Target="../media/image3.png"/><Relationship Id="rId9" Type="http://schemas.openxmlformats.org/officeDocument/2006/relationships/image" Target="../media/image7.emf"/><Relationship Id="rId14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25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12" Type="http://schemas.openxmlformats.org/officeDocument/2006/relationships/customXml" Target="../ink/ink9.xml"/><Relationship Id="rId2" Type="http://schemas.openxmlformats.org/officeDocument/2006/relationships/audio" Target="../media/media8.m4a"/><Relationship Id="rId16" Type="http://schemas.openxmlformats.org/officeDocument/2006/relationships/image" Target="../media/image2.png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11" Type="http://schemas.openxmlformats.org/officeDocument/2006/relationships/image" Target="../media/image24.emf"/><Relationship Id="rId5" Type="http://schemas.openxmlformats.org/officeDocument/2006/relationships/image" Target="../media/image4.svg"/><Relationship Id="rId15" Type="http://schemas.openxmlformats.org/officeDocument/2006/relationships/image" Target="../media/image26.emf"/><Relationship Id="rId10" Type="http://schemas.openxmlformats.org/officeDocument/2006/relationships/customXml" Target="../ink/ink8.xml"/><Relationship Id="rId4" Type="http://schemas.openxmlformats.org/officeDocument/2006/relationships/image" Target="../media/image3.png"/><Relationship Id="rId9" Type="http://schemas.openxmlformats.org/officeDocument/2006/relationships/image" Target="../media/image23.emf"/><Relationship Id="rId14" Type="http://schemas.openxmlformats.org/officeDocument/2006/relationships/customXml" Target="../ink/ink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mailto:ucpath@universityofcalifornia.edu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6">
            <a:extLst>
              <a:ext uri="{FF2B5EF4-FFF2-40B4-BE49-F238E27FC236}">
                <a16:creationId xmlns:a16="http://schemas.microsoft.com/office/drawing/2014/main" id="{69FD79F2-2E51-0C40-96CB-189599A623FE}"/>
              </a:ext>
            </a:extLst>
          </p:cNvPr>
          <p:cNvSpPr/>
          <p:nvPr/>
        </p:nvSpPr>
        <p:spPr>
          <a:xfrm>
            <a:off x="-18411" y="-6137"/>
            <a:ext cx="12210411" cy="5842341"/>
          </a:xfrm>
          <a:custGeom>
            <a:avLst/>
            <a:gdLst>
              <a:gd name="connsiteX0" fmla="*/ 0 w 12046760"/>
              <a:gd name="connsiteY0" fmla="*/ 5842341 h 5842341"/>
              <a:gd name="connsiteX1" fmla="*/ 1460585 w 12046760"/>
              <a:gd name="connsiteY1" fmla="*/ 0 h 5842341"/>
              <a:gd name="connsiteX2" fmla="*/ 10586175 w 12046760"/>
              <a:gd name="connsiteY2" fmla="*/ 0 h 5842341"/>
              <a:gd name="connsiteX3" fmla="*/ 12046760 w 12046760"/>
              <a:gd name="connsiteY3" fmla="*/ 5842341 h 5842341"/>
              <a:gd name="connsiteX4" fmla="*/ 0 w 12046760"/>
              <a:gd name="connsiteY4" fmla="*/ 5842341 h 5842341"/>
              <a:gd name="connsiteX0" fmla="*/ 0 w 12046760"/>
              <a:gd name="connsiteY0" fmla="*/ 5842341 h 5842341"/>
              <a:gd name="connsiteX1" fmla="*/ 12274 w 12046760"/>
              <a:gd name="connsiteY1" fmla="*/ 0 h 5842341"/>
              <a:gd name="connsiteX2" fmla="*/ 10586175 w 12046760"/>
              <a:gd name="connsiteY2" fmla="*/ 0 h 5842341"/>
              <a:gd name="connsiteX3" fmla="*/ 12046760 w 12046760"/>
              <a:gd name="connsiteY3" fmla="*/ 5842341 h 5842341"/>
              <a:gd name="connsiteX4" fmla="*/ 0 w 12046760"/>
              <a:gd name="connsiteY4" fmla="*/ 5842341 h 5842341"/>
              <a:gd name="connsiteX0" fmla="*/ 0 w 12194047"/>
              <a:gd name="connsiteY0" fmla="*/ 5842341 h 5842341"/>
              <a:gd name="connsiteX1" fmla="*/ 12274 w 12194047"/>
              <a:gd name="connsiteY1" fmla="*/ 0 h 5842341"/>
              <a:gd name="connsiteX2" fmla="*/ 12194047 w 12194047"/>
              <a:gd name="connsiteY2" fmla="*/ 6137 h 5842341"/>
              <a:gd name="connsiteX3" fmla="*/ 12046760 w 12194047"/>
              <a:gd name="connsiteY3" fmla="*/ 5842341 h 5842341"/>
              <a:gd name="connsiteX4" fmla="*/ 0 w 12194047"/>
              <a:gd name="connsiteY4" fmla="*/ 5842341 h 5842341"/>
              <a:gd name="connsiteX0" fmla="*/ 0 w 12194047"/>
              <a:gd name="connsiteY0" fmla="*/ 5842341 h 5842341"/>
              <a:gd name="connsiteX1" fmla="*/ 12274 w 12194047"/>
              <a:gd name="connsiteY1" fmla="*/ 0 h 5842341"/>
              <a:gd name="connsiteX2" fmla="*/ 12194047 w 12194047"/>
              <a:gd name="connsiteY2" fmla="*/ 6137 h 5842341"/>
              <a:gd name="connsiteX3" fmla="*/ 12194046 w 12194047"/>
              <a:gd name="connsiteY3" fmla="*/ 3080730 h 5842341"/>
              <a:gd name="connsiteX4" fmla="*/ 0 w 12194047"/>
              <a:gd name="connsiteY4" fmla="*/ 5842341 h 584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047" h="5842341">
                <a:moveTo>
                  <a:pt x="0" y="5842341"/>
                </a:moveTo>
                <a:cubicBezTo>
                  <a:pt x="4091" y="3894894"/>
                  <a:pt x="8183" y="1947447"/>
                  <a:pt x="12274" y="0"/>
                </a:cubicBezTo>
                <a:lnTo>
                  <a:pt x="12194047" y="6137"/>
                </a:lnTo>
                <a:cubicBezTo>
                  <a:pt x="12194047" y="1031001"/>
                  <a:pt x="12194046" y="2055866"/>
                  <a:pt x="12194046" y="3080730"/>
                </a:cubicBezTo>
                <a:lnTo>
                  <a:pt x="0" y="5842341"/>
                </a:lnTo>
                <a:close/>
              </a:path>
            </a:pathLst>
          </a:cu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2A8F9-FF41-8F44-BF9E-797DE5FBF7A6}"/>
              </a:ext>
            </a:extLst>
          </p:cNvPr>
          <p:cNvSpPr txBox="1"/>
          <p:nvPr/>
        </p:nvSpPr>
        <p:spPr>
          <a:xfrm>
            <a:off x="617551" y="1906080"/>
            <a:ext cx="10370489" cy="707886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4000" b="1" spc="-150" dirty="0">
                <a:solidFill>
                  <a:schemeClr val="bg1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Temporary Layoff Benefits Procedures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FD533-CF81-2F46-A1CA-7D15D717BFB2}"/>
              </a:ext>
            </a:extLst>
          </p:cNvPr>
          <p:cNvSpPr txBox="1"/>
          <p:nvPr/>
        </p:nvSpPr>
        <p:spPr>
          <a:xfrm>
            <a:off x="534424" y="2739247"/>
            <a:ext cx="542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B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UCR Benefits Information</a:t>
            </a:r>
            <a:endParaRPr lang="en-US" sz="3200" dirty="0">
              <a:solidFill>
                <a:srgbClr val="FFB81D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77FB2E0-C8C5-B54F-999D-475D5623CDDB}"/>
              </a:ext>
            </a:extLst>
          </p:cNvPr>
          <p:cNvSpPr/>
          <p:nvPr/>
        </p:nvSpPr>
        <p:spPr>
          <a:xfrm>
            <a:off x="-27900" y="3022430"/>
            <a:ext cx="12219900" cy="3835570"/>
          </a:xfrm>
          <a:custGeom>
            <a:avLst/>
            <a:gdLst>
              <a:gd name="connsiteX0" fmla="*/ 0 w 12212457"/>
              <a:gd name="connsiteY0" fmla="*/ 2718652 h 3835570"/>
              <a:gd name="connsiteX1" fmla="*/ 0 w 12212457"/>
              <a:gd name="connsiteY1" fmla="*/ 3835570 h 3835570"/>
              <a:gd name="connsiteX2" fmla="*/ 153423 w 12212457"/>
              <a:gd name="connsiteY2" fmla="*/ 3835570 h 3835570"/>
              <a:gd name="connsiteX3" fmla="*/ 5443442 w 12212457"/>
              <a:gd name="connsiteY3" fmla="*/ 3835570 h 3835570"/>
              <a:gd name="connsiteX4" fmla="*/ 12212457 w 12212457"/>
              <a:gd name="connsiteY4" fmla="*/ 619828 h 3835570"/>
              <a:gd name="connsiteX5" fmla="*/ 12212457 w 12212457"/>
              <a:gd name="connsiteY5" fmla="*/ 0 h 3835570"/>
              <a:gd name="connsiteX6" fmla="*/ 0 w 12212457"/>
              <a:gd name="connsiteY6" fmla="*/ 2718652 h 3835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2457" h="3835570">
                <a:moveTo>
                  <a:pt x="0" y="2718652"/>
                </a:moveTo>
                <a:lnTo>
                  <a:pt x="0" y="3835570"/>
                </a:lnTo>
                <a:lnTo>
                  <a:pt x="153423" y="3835570"/>
                </a:lnTo>
                <a:lnTo>
                  <a:pt x="5443442" y="3835570"/>
                </a:lnTo>
                <a:lnTo>
                  <a:pt x="12212457" y="619828"/>
                </a:lnTo>
                <a:lnTo>
                  <a:pt x="12212457" y="0"/>
                </a:lnTo>
                <a:lnTo>
                  <a:pt x="0" y="2718652"/>
                </a:lnTo>
                <a:close/>
              </a:path>
            </a:pathLst>
          </a:custGeom>
          <a:solidFill>
            <a:srgbClr val="FFB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866" y="5166338"/>
            <a:ext cx="1371600" cy="133973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320CD4-FE10-4020-AA04-8B50ECA02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39431"/>
      </p:ext>
    </p:extLst>
  </p:cSld>
  <p:clrMapOvr>
    <a:masterClrMapping/>
  </p:clrMapOvr>
  <p:transition spd="slow" advTm="245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Benefits Billing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3772" y="5811520"/>
            <a:ext cx="914400" cy="894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155" t="4047" r="3474" b="4847"/>
          <a:stretch/>
        </p:blipFill>
        <p:spPr>
          <a:xfrm>
            <a:off x="3996646" y="1181527"/>
            <a:ext cx="4243227" cy="5229547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EC078C-FD64-44CE-8DBD-C40E6538A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45690"/>
      </p:ext>
    </p:extLst>
  </p:cSld>
  <p:clrMapOvr>
    <a:masterClrMapping/>
  </p:clrMapOvr>
  <p:transition spd="slow" advTm="3091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Benefits Ineligible to Continue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0" y="1118670"/>
            <a:ext cx="11029950" cy="3932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Not all benefits are eligible for continuation during temporary layoff status</a:t>
            </a:r>
          </a:p>
          <a:p>
            <a:pPr marL="800100" lvl="3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Disability benefits and Business Traveler’s Insurance are not available to continue	</a:t>
            </a:r>
          </a:p>
          <a:p>
            <a:pPr marL="1257300" lvl="4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Basic Disability, Voluntary Disability and Business Travel Accident coverage ends your last day actively at work before the layoff begins </a:t>
            </a:r>
          </a:p>
          <a:p>
            <a:pPr marL="1257300" lvl="4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Upon return to work, be sure that Disability coverage has been reinstated since it is a manual process and contact the </a:t>
            </a:r>
            <a:r>
              <a:rPr lang="en-US" sz="24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UCPath</a:t>
            </a: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Center at (855) 982-7284 if not properly reinstated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1854" y="5811520"/>
            <a:ext cx="914400" cy="89408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C938D07-D529-4BBC-8D98-92B3ADAE0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70180"/>
      </p:ext>
    </p:extLst>
  </p:cSld>
  <p:clrMapOvr>
    <a:masterClrMapping/>
  </p:clrMapOvr>
  <p:transition spd="slow" advTm="450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11182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Dependent Care and Health Flexible Spending Accounts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0" y="1118670"/>
            <a:ext cx="11029950" cy="44158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Flexible Spending Account contributions and coverage stop when employees goes off pay status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Employees may continue participation in the Health FSA through COBRA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Employee may be reimbursed for eligible expenses incurred through the end of the pay period in which employee made the last contribution  </a:t>
            </a:r>
          </a:p>
          <a:p>
            <a:pPr marL="800100" lvl="3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Reimbursements are paid as long as expenses are submitted by the filing deadline for the year the expenses were incurred  </a:t>
            </a:r>
          </a:p>
          <a:p>
            <a:pPr marL="800100" lvl="3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Discovery Benefits Customer Service: (844) 561-1338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If employee misses the filing deadline, they will forfeit any money left in the accounts.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7236" y="5811520"/>
            <a:ext cx="914400" cy="8940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117030-5F2B-433E-A26C-7EDFB2BBF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71173"/>
      </p:ext>
    </p:extLst>
  </p:cSld>
  <p:clrMapOvr>
    <a:masterClrMapping/>
  </p:clrMapOvr>
  <p:transition spd="slow" advTm="579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11182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Voluntary Retirement Savings Plans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0" y="1118670"/>
            <a:ext cx="11029950" cy="4407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" lvl="2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Contributions to the DC, 403(b) and/or 457(b) plans: 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Contributions stop with the last paycheck 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Employees may be able to take a distribution from their DC, 403(b) or 457(b) plans due to COVID-19 (temporary layoff)</a:t>
            </a:r>
          </a:p>
          <a:p>
            <a:pPr marL="342900" lvl="2" indent="-285750" algn="just">
              <a:lnSpc>
                <a:spcPct val="110000"/>
              </a:lnSpc>
              <a:spcAft>
                <a:spcPts val="12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Employees may take a distribution from their DC Plan After-tax rollover account at any time </a:t>
            </a:r>
          </a:p>
          <a:p>
            <a:pPr marL="57150" lvl="2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403(b) Plan Loans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If the employee has an outstanding 403(b) loan, they will need to arrange with Fidelity to make payments during your layoff 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Employees may make monthly payments, pay the amount they owe for the entire layoff period, or repay the total amount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employee would need to make arrangements with Fidelity Investments at (866) 682-7787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1854" y="5811520"/>
            <a:ext cx="914400" cy="8940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1C3C90-B8A1-40C4-AAED-534C8A2DC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5278"/>
      </p:ext>
    </p:extLst>
  </p:cSld>
  <p:clrMapOvr>
    <a:masterClrMapping/>
  </p:clrMapOvr>
  <p:transition spd="slow" advTm="537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11182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California Casualty Insurance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0" y="1118670"/>
            <a:ext cx="11029950" cy="218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" lvl="2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Home/Auto/Renter’s Coverage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Employees may continue coverage to the end of the contract year by paying premiums directly to the vendor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Contact California Casualty directly at (866) 680-5143 to make the premium payment arrangements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1853" y="5811520"/>
            <a:ext cx="914400" cy="89408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5CE4AED-DBA1-450E-AB8F-2CA52AC3B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25385"/>
      </p:ext>
    </p:extLst>
  </p:cSld>
  <p:clrMapOvr>
    <a:masterClrMapping/>
  </p:clrMapOvr>
  <p:transition spd="slow" advTm="177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11182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Retirement and Leave Accruals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0" y="1173109"/>
            <a:ext cx="11029950" cy="394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" lvl="2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 Retirement Plan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 retirement service credit does not accrue during the temporary layoff status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Upon return to work, the time lost is eligible for purchase (or buy back) by contacting the Retirement Administration Service Center at (800) 888-8267</a:t>
            </a:r>
          </a:p>
          <a:p>
            <a:pPr marL="342900" lvl="2" indent="-285750" algn="just">
              <a:lnSpc>
                <a:spcPct val="110000"/>
              </a:lnSpc>
              <a:spcAft>
                <a:spcPts val="12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Employees cannot withdraw their UCRP contributions or Capital Accumulation Payment (CAP) during the temporary layoff period</a:t>
            </a:r>
          </a:p>
          <a:p>
            <a:pPr marL="57150" lvl="2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Vacation, Sick Accrual and Employment Service Credit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Vacation, sick or employment service credit does not accrue during the temporary layoff status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7230" y="5802284"/>
            <a:ext cx="914400" cy="8940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C7D3FE-7BF8-4D2D-86E9-0922A5AC3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03068"/>
      </p:ext>
    </p:extLst>
  </p:cSld>
  <p:clrMapOvr>
    <a:masterClrMapping/>
  </p:clrMapOvr>
  <p:transition spd="slow" advTm="375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11182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UCPlus Supplemental Health Plans (Aflac)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0" y="1173109"/>
            <a:ext cx="11029950" cy="3736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UCPlus Supplemental Health Plans premiums are not included in the Benefits Billing Invoice as are other eligible benefits for employees on temporary layoff status   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</a:t>
            </a:r>
            <a:r>
              <a:rPr lang="en-US" sz="22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UCPath</a:t>
            </a: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Center will defer all questions about the billing for the Aflac plan to the vendor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UCPlus Customer Service number is (888) 212-7201. 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Employee must decide within 90 days to continue or cancel the UCPlus Supplemental plans 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Plan premiums are paid directly to Aflac (UCPlus)  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AFLAC will bill the employee directly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7" y="5793048"/>
            <a:ext cx="914400" cy="8940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1A3F87-F67A-4841-AB4B-B9C613622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82598"/>
      </p:ext>
    </p:extLst>
  </p:cSld>
  <p:clrMapOvr>
    <a:masterClrMapping/>
  </p:clrMapOvr>
  <p:transition spd="slow" advTm="546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Benefit Site Contact Information</a:t>
            </a:r>
          </a:p>
          <a:p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7236" y="5802284"/>
            <a:ext cx="914400" cy="894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71450" y="1168391"/>
            <a:ext cx="11410950" cy="45468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00100" lvl="1" indent="-342900">
              <a:lnSpc>
                <a:spcPct val="114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UCPath Center – Benefits Enrollment - Portal Website </a:t>
            </a:r>
            <a:b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  <a:hlinkClick r:id="rId7"/>
              </a:rPr>
              <a:t>https://ucpath.universityofcalifornia.edu/home</a:t>
            </a:r>
            <a:b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Telephone Number: (855) 982-7284</a:t>
            </a:r>
          </a:p>
          <a:p>
            <a:pPr marL="742950" lvl="1" indent="-285750">
              <a:lnSpc>
                <a:spcPct val="114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UCRAYS website – UC Retirement Plan – Pension</a:t>
            </a:r>
            <a:br>
              <a:rPr lang="fr-FR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  <a:hlinkClick r:id="rId8"/>
              </a:rPr>
              <a:t>https://retirementatyourservice.ucop.edu/UCRAYS/Account/LoginE</a:t>
            </a:r>
            <a:r>
              <a:rPr lang="fr-FR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14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  Telephone Number: (800) 888-8267</a:t>
            </a:r>
          </a:p>
          <a:p>
            <a:pPr marL="742950" lvl="1" indent="-285750">
              <a:lnSpc>
                <a:spcPct val="114000"/>
              </a:lnSpc>
              <a:spcAft>
                <a:spcPts val="5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Fidelity Investments – Voluntary Retirement Benefits</a:t>
            </a:r>
            <a:b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  <a:hlinkClick r:id="rId9"/>
              </a:rPr>
              <a:t>https://nb.fidelity.com/public/nb/default/home</a:t>
            </a:r>
            <a:endParaRPr lang="en-US" sz="24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  <a:p>
            <a:pPr lvl="1">
              <a:lnSpc>
                <a:spcPct val="114000"/>
              </a:lnSpc>
              <a:spcAft>
                <a:spcPts val="500"/>
              </a:spcAft>
              <a:buClr>
                <a:srgbClr val="003DA5"/>
              </a:buClr>
              <a:buSzPct val="100000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  Telephone Number: (866) 682-7787</a:t>
            </a:r>
          </a:p>
          <a:p>
            <a:pPr marL="742950" lvl="1" indent="-285750">
              <a:lnSpc>
                <a:spcPct val="114000"/>
              </a:lnSpc>
              <a:spcAft>
                <a:spcPts val="5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B0613D-6998-4F5A-AE3F-FBF79D1D8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19056"/>
      </p:ext>
    </p:extLst>
  </p:cSld>
  <p:clrMapOvr>
    <a:masterClrMapping/>
  </p:clrMapOvr>
  <p:transition spd="slow" advTm="269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Initial Employee Consultation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8" y="1118670"/>
            <a:ext cx="11446741" cy="50644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Temporary Layoff Dates</a:t>
            </a:r>
          </a:p>
          <a:p>
            <a:pPr marL="742950" lvl="1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Determine temporary layoff period (dates)</a:t>
            </a:r>
          </a:p>
          <a:p>
            <a:pPr marL="742950" lvl="1" indent="-285750" algn="just">
              <a:lnSpc>
                <a:spcPct val="110000"/>
              </a:lnSpc>
              <a:spcAft>
                <a:spcPts val="12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Employee benefits (medical, dental and vision coverage) are eligible for continuation while on leave at the current premium for four months</a:t>
            </a:r>
          </a:p>
          <a:p>
            <a:pPr lvl="1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Benefits Premium Continuation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Discuss the process for continuing benefits while on leave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Share the current Benefit Summary in </a:t>
            </a:r>
            <a:r>
              <a:rPr lang="en-US" sz="22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UCPath</a:t>
            </a: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and review employee premiums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Recommend that employees continue Life Insurance and Accidental Death &amp; Dismemberment coverage in case anything occurs during the layoff period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If employees cancels coverage during temporary layoff, insurance ends and the employee is no longer able to file a claim</a:t>
            </a:r>
          </a:p>
          <a:p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9" y="5811520"/>
            <a:ext cx="914400" cy="8940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89061AD-1AD5-45CB-8497-E12007D9B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86724"/>
      </p:ext>
    </p:extLst>
  </p:cSld>
  <p:clrMapOvr>
    <a:masterClrMapping/>
  </p:clrMapOvr>
  <p:transition spd="slow" advTm="508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Benefits Continuation and Payment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8" y="1118670"/>
            <a:ext cx="11446741" cy="5189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Employee benefits are continued during the temporary layoff when the employee pays the premium  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Up to three months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*</a:t>
            </a: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of coverage is available where employees pay the employee portion only</a:t>
            </a:r>
          </a:p>
          <a:p>
            <a:pPr marL="1257300" lvl="2" indent="-34290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10000"/>
              <a:buFont typeface="Arial" panose="020B0604020202020204" pitchFamily="34" charset="0"/>
              <a:buChar char="*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However, in efforts to offer relief during the global pandemic, an exception was made allowing to continue the UC contribution to the cost of coverage for four months following temporary layoff</a:t>
            </a:r>
          </a:p>
          <a:p>
            <a:pPr marL="742950" lvl="1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Leave Administrators should access the </a:t>
            </a:r>
            <a:r>
              <a:rPr lang="en-US" sz="24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UCPath</a:t>
            </a: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Center portal and view and share the employee’s Benefits Summary page and plan rates for the employee portion</a:t>
            </a:r>
          </a:p>
          <a:p>
            <a:pPr marL="742950" lvl="1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Print and issue the employee Benefits Election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4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0" y="5811520"/>
            <a:ext cx="914400" cy="89408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8A0F3E4-D625-4E25-A315-29BC847B8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87710"/>
      </p:ext>
    </p:extLst>
  </p:cSld>
  <p:clrMapOvr>
    <a:masterClrMapping/>
  </p:clrMapOvr>
  <p:transition spd="slow" advTm="517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499" y="456760"/>
            <a:ext cx="110108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UCPath</a:t>
            </a:r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 Center Benefits Summary Page Review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8" y="5811520"/>
            <a:ext cx="914400" cy="894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081" t="11579"/>
          <a:stretch/>
        </p:blipFill>
        <p:spPr>
          <a:xfrm>
            <a:off x="793723" y="1181100"/>
            <a:ext cx="10604554" cy="4260664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2834FAF-EE5F-4763-A0D2-2E4BB17FCB64}"/>
                  </a:ext>
                </a:extLst>
              </p14:cNvPr>
              <p14:cNvContentPartPr/>
              <p14:nvPr/>
            </p14:nvContentPartPr>
            <p14:xfrm>
              <a:off x="3079800" y="2698920"/>
              <a:ext cx="1149840" cy="6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2834FAF-EE5F-4763-A0D2-2E4BB17FCB6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63960" y="2635560"/>
                <a:ext cx="11811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23DB213-0E30-4519-BF39-83C65EAC09D2}"/>
                  </a:ext>
                </a:extLst>
              </p14:cNvPr>
              <p14:cNvContentPartPr/>
              <p14:nvPr/>
            </p14:nvContentPartPr>
            <p14:xfrm>
              <a:off x="6966000" y="2666880"/>
              <a:ext cx="590760" cy="25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23DB213-0E30-4519-BF39-83C65EAC09D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50160" y="2603520"/>
                <a:ext cx="62208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6409A9-1FEB-404E-8BAB-164605904CCB}"/>
                  </a:ext>
                </a:extLst>
              </p14:cNvPr>
              <p14:cNvContentPartPr/>
              <p14:nvPr/>
            </p14:nvContentPartPr>
            <p14:xfrm>
              <a:off x="819000" y="2533680"/>
              <a:ext cx="781560" cy="19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6409A9-1FEB-404E-8BAB-164605904CC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3160" y="2470320"/>
                <a:ext cx="81288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4F6BDF4-9314-47CF-B0C5-ABE453B4E8E6}"/>
                  </a:ext>
                </a:extLst>
              </p14:cNvPr>
              <p14:cNvContentPartPr/>
              <p14:nvPr/>
            </p14:nvContentPartPr>
            <p14:xfrm>
              <a:off x="844560" y="2178000"/>
              <a:ext cx="660600" cy="6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4F6BDF4-9314-47CF-B0C5-ABE453B4E8E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8720" y="2114640"/>
                <a:ext cx="6919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E79D38A-32A4-444B-BF00-855D5174F58C}"/>
                  </a:ext>
                </a:extLst>
              </p14:cNvPr>
              <p14:cNvContentPartPr/>
              <p14:nvPr/>
            </p14:nvContentPartPr>
            <p14:xfrm>
              <a:off x="844560" y="1765440"/>
              <a:ext cx="965520" cy="32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E79D38A-32A4-444B-BF00-855D5174F58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8720" y="1702080"/>
                <a:ext cx="99684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B4A488A-A0CF-4AA2-88EA-89F4CCF09108}"/>
                  </a:ext>
                </a:extLst>
              </p14:cNvPr>
              <p14:cNvContentPartPr/>
              <p14:nvPr/>
            </p14:nvContentPartPr>
            <p14:xfrm>
              <a:off x="812880" y="1289160"/>
              <a:ext cx="1346400" cy="89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B4A488A-A0CF-4AA2-88EA-89F4CCF0910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7040" y="1225800"/>
                <a:ext cx="137772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A25CFD4-4AA9-45E3-AD16-1B4DB143B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03923"/>
      </p:ext>
    </p:extLst>
  </p:cSld>
  <p:clrMapOvr>
    <a:masterClrMapping/>
  </p:clrMapOvr>
  <p:transition spd="slow" advTm="4807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25247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600364" y="454888"/>
            <a:ext cx="97782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UCPath Center Benefits Summary Page Review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64104867-B8FB-4352-B08B-2A9D6973E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619" y="1181100"/>
            <a:ext cx="9988797" cy="4272036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8356" y="5809410"/>
            <a:ext cx="914479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00728"/>
      </p:ext>
    </p:extLst>
  </p:cSld>
  <p:clrMapOvr>
    <a:masterClrMapping/>
  </p:clrMapOvr>
  <p:transition spd="slow" advTm="347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Cancelling or Reinstating Benefits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0" y="1118670"/>
            <a:ext cx="10972799" cy="48990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Employees have the option to continue all or some benefits while on leave.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No action is required if an employee does not wish to cancel benefits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Completion of an “Benefit Election Form” is required and must be submitted to the </a:t>
            </a:r>
            <a:r>
              <a:rPr lang="en-US" sz="24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UCPath</a:t>
            </a: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Center to cancel or suspend any benefits </a:t>
            </a:r>
          </a:p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To reinstate benefits upon return from leave, a “Reinstatement form” must be completed and submitted to the </a:t>
            </a:r>
            <a:r>
              <a:rPr lang="en-US" sz="24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UCPath</a:t>
            </a: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Center.</a:t>
            </a:r>
          </a:p>
          <a:p>
            <a:pPr marL="800100" lvl="3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It is important to note that employees must be reminded to review all benefits to insure all coverage elections have been reinstated</a:t>
            </a:r>
          </a:p>
          <a:p>
            <a:pPr marL="800100" lvl="3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Specifically, disability benefits may need manual reinstated by the </a:t>
            </a:r>
            <a:r>
              <a:rPr lang="en-US" sz="24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UCPath</a:t>
            </a: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Center upon return from leave.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6657" y="5811520"/>
            <a:ext cx="914400" cy="894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9B045A-C417-4ADC-B4CE-0A91EC16E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17657"/>
      </p:ext>
    </p:extLst>
  </p:cSld>
  <p:clrMapOvr>
    <a:masterClrMapping/>
  </p:clrMapOvr>
  <p:transition spd="slow" advTm="5176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Employee Benefits Election Form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2618" y="5809267"/>
            <a:ext cx="914400" cy="894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906" y="1181100"/>
            <a:ext cx="10698480" cy="4312204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F78AB7-BE1B-4CD0-9C72-081A3CEE2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1839"/>
      </p:ext>
    </p:extLst>
  </p:cSld>
  <p:clrMapOvr>
    <a:masterClrMapping/>
  </p:clrMapOvr>
  <p:transition spd="slow" advTm="320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Benefits Billing Election Form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2618" y="5811520"/>
            <a:ext cx="914400" cy="894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1022" y="1181100"/>
            <a:ext cx="5388440" cy="5110292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C94D29E-ACDA-4733-8759-ABE26AE58FEE}"/>
                  </a:ext>
                </a:extLst>
              </p14:cNvPr>
              <p14:cNvContentPartPr/>
              <p14:nvPr/>
            </p14:nvContentPartPr>
            <p14:xfrm>
              <a:off x="3828960" y="1892160"/>
              <a:ext cx="1251360" cy="23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C94D29E-ACDA-4733-8759-ABE26AE58F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13120" y="1828800"/>
                <a:ext cx="128268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D72A131-B62F-49E3-9DAB-6A8C12E0768B}"/>
                  </a:ext>
                </a:extLst>
              </p14:cNvPr>
              <p14:cNvContentPartPr/>
              <p14:nvPr/>
            </p14:nvContentPartPr>
            <p14:xfrm>
              <a:off x="7601040" y="1803240"/>
              <a:ext cx="476640" cy="19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D72A131-B62F-49E3-9DAB-6A8C12E0768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85200" y="1739880"/>
                <a:ext cx="5079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FF9A285-1001-446C-8EB4-5051B5F666D0}"/>
                  </a:ext>
                </a:extLst>
              </p14:cNvPr>
              <p14:cNvContentPartPr/>
              <p14:nvPr/>
            </p14:nvContentPartPr>
            <p14:xfrm>
              <a:off x="3917880" y="1847880"/>
              <a:ext cx="1143360" cy="63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FF9A285-1001-446C-8EB4-5051B5F666D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02040" y="1784520"/>
                <a:ext cx="117468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8D326FF-CDAD-4AC6-BE4B-C5EDF0218DA3}"/>
                  </a:ext>
                </a:extLst>
              </p14:cNvPr>
              <p14:cNvContentPartPr/>
              <p14:nvPr/>
            </p14:nvContentPartPr>
            <p14:xfrm>
              <a:off x="4813200" y="1962000"/>
              <a:ext cx="25452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8D326FF-CDAD-4AC6-BE4B-C5EDF0218DA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97360" y="1898640"/>
                <a:ext cx="28584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75A3FFF-D84F-4D07-8D1D-F289ADC35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73756"/>
      </p:ext>
    </p:extLst>
  </p:cSld>
  <p:clrMapOvr>
    <a:masterClrMapping/>
  </p:clrMapOvr>
  <p:transition spd="slow" advTm="750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Benefits Billing Invoice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0" y="1118670"/>
            <a:ext cx="11029950" cy="3151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 algn="just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Once the temporary layoff is updated in the </a:t>
            </a:r>
            <a:r>
              <a:rPr lang="en-US" sz="24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UCPath</a:t>
            </a: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System, the employee will receive at their home via U.S. mail the Benefits Billing Invoice from the </a:t>
            </a:r>
            <a:r>
              <a:rPr lang="en-US" sz="24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UCPath</a:t>
            </a: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Center.</a:t>
            </a:r>
          </a:p>
          <a:p>
            <a:pPr marL="342900" lvl="2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If not received, please contact the </a:t>
            </a:r>
            <a:r>
              <a:rPr lang="en-US" sz="2400" dirty="0" err="1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UCPath</a:t>
            </a: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Center to request the statement:</a:t>
            </a:r>
          </a:p>
          <a:p>
            <a:pPr marL="800100" lvl="3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Email: </a:t>
            </a: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  <a:hlinkClick r:id="rId6"/>
              </a:rPr>
              <a:t>ucpath@universityofcalifornia.edu</a:t>
            </a:r>
            <a:endParaRPr lang="en-US" sz="24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  <a:p>
            <a:pPr marL="800100" lvl="3" indent="-285750">
              <a:lnSpc>
                <a:spcPct val="110000"/>
              </a:lnSpc>
              <a:spcAft>
                <a:spcPts val="6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Phone: (855) 982-7284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0" y="5811520"/>
            <a:ext cx="914400" cy="89408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5504F7D-4A0B-4C81-A796-A8DC9634D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4233"/>
      </p:ext>
    </p:extLst>
  </p:cSld>
  <p:clrMapOvr>
    <a:masterClrMapping/>
  </p:clrMapOvr>
  <p:transition spd="slow" advTm="337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CR-Ba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R-Basic" id="{B1EB9DCA-6722-2F4F-AE2C-40DF00F38B98}" vid="{AA0F1AD8-0441-FC4A-ACBC-EFC826AEB0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6238</TotalTime>
  <Words>1039</Words>
  <Application>Microsoft Macintosh PowerPoint</Application>
  <PresentationFormat>Widescreen</PresentationFormat>
  <Paragraphs>80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Fira Sans</vt:lpstr>
      <vt:lpstr>UCR-Basic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Fabia Sanz</dc:creator>
  <cp:keywords/>
  <dc:description/>
  <cp:lastModifiedBy>Jorge Sanchez</cp:lastModifiedBy>
  <cp:revision>77</cp:revision>
  <dcterms:created xsi:type="dcterms:W3CDTF">2020-04-15T23:29:48Z</dcterms:created>
  <dcterms:modified xsi:type="dcterms:W3CDTF">2024-04-24T21:40:19Z</dcterms:modified>
  <cp:category/>
</cp:coreProperties>
</file>