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notesMasterIdLst>
    <p:notesMasterId r:id="rId8"/>
  </p:notesMasterIdLst>
  <p:sldIdLst>
    <p:sldId id="259" r:id="rId2"/>
    <p:sldId id="274" r:id="rId3"/>
    <p:sldId id="294" r:id="rId4"/>
    <p:sldId id="295" r:id="rId5"/>
    <p:sldId id="299" r:id="rId6"/>
    <p:sldId id="30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3" orient="horz" pos="240" userDrawn="1">
          <p15:clr>
            <a:srgbClr val="A4A3A4"/>
          </p15:clr>
        </p15:guide>
        <p15:guide id="4" orient="horz" pos="4080" userDrawn="1">
          <p15:clr>
            <a:srgbClr val="A4A3A4"/>
          </p15:clr>
        </p15:guide>
        <p15:guide id="5" pos="7296" userDrawn="1">
          <p15:clr>
            <a:srgbClr val="A4A3A4"/>
          </p15:clr>
        </p15:guide>
        <p15:guide id="6" orient="horz" pos="2232" userDrawn="1">
          <p15:clr>
            <a:srgbClr val="A4A3A4"/>
          </p15:clr>
        </p15:guide>
        <p15:guide id="9" orient="horz" pos="528" userDrawn="1">
          <p15:clr>
            <a:srgbClr val="A4A3A4"/>
          </p15:clr>
        </p15:guide>
        <p15:guide id="10" orient="horz" pos="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A5"/>
    <a:srgbClr val="FFB81D"/>
    <a:srgbClr val="D32A36"/>
    <a:srgbClr val="F4F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8"/>
    <p:restoredTop sz="94714"/>
  </p:normalViewPr>
  <p:slideViewPr>
    <p:cSldViewPr snapToGrid="0" snapToObjects="1">
      <p:cViewPr varScale="1">
        <p:scale>
          <a:sx n="112" d="100"/>
          <a:sy n="112" d="100"/>
        </p:scale>
        <p:origin x="1040" y="176"/>
      </p:cViewPr>
      <p:guideLst>
        <p:guide pos="384"/>
        <p:guide orient="horz" pos="240"/>
        <p:guide orient="horz" pos="4080"/>
        <p:guide pos="7296"/>
        <p:guide orient="horz" pos="2232"/>
        <p:guide orient="horz" pos="528"/>
        <p:guide orient="horz"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51DD2-8421-F74C-8DD7-90D709FC9F6E}" type="datetimeFigureOut">
              <a:rPr lang="en-US" smtClean="0"/>
              <a:t>5/10/24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DA39B-50AA-634B-8E2C-29BE284B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8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97467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250536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41219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89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7" r:id="rId2"/>
    <p:sldLayoutId id="2147483729" r:id="rId3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6">
            <a:extLst>
              <a:ext uri="{FF2B5EF4-FFF2-40B4-BE49-F238E27FC236}">
                <a16:creationId xmlns:a16="http://schemas.microsoft.com/office/drawing/2014/main" id="{69FD79F2-2E51-0C40-96CB-189599A623FE}"/>
              </a:ext>
            </a:extLst>
          </p:cNvPr>
          <p:cNvSpPr/>
          <p:nvPr/>
        </p:nvSpPr>
        <p:spPr>
          <a:xfrm>
            <a:off x="-18411" y="-6137"/>
            <a:ext cx="12210411" cy="5842341"/>
          </a:xfrm>
          <a:custGeom>
            <a:avLst/>
            <a:gdLst>
              <a:gd name="connsiteX0" fmla="*/ 0 w 12046760"/>
              <a:gd name="connsiteY0" fmla="*/ 5842341 h 5842341"/>
              <a:gd name="connsiteX1" fmla="*/ 1460585 w 12046760"/>
              <a:gd name="connsiteY1" fmla="*/ 0 h 5842341"/>
              <a:gd name="connsiteX2" fmla="*/ 10586175 w 12046760"/>
              <a:gd name="connsiteY2" fmla="*/ 0 h 5842341"/>
              <a:gd name="connsiteX3" fmla="*/ 12046760 w 12046760"/>
              <a:gd name="connsiteY3" fmla="*/ 5842341 h 5842341"/>
              <a:gd name="connsiteX4" fmla="*/ 0 w 12046760"/>
              <a:gd name="connsiteY4" fmla="*/ 5842341 h 5842341"/>
              <a:gd name="connsiteX0" fmla="*/ 0 w 12046760"/>
              <a:gd name="connsiteY0" fmla="*/ 5842341 h 5842341"/>
              <a:gd name="connsiteX1" fmla="*/ 12274 w 12046760"/>
              <a:gd name="connsiteY1" fmla="*/ 0 h 5842341"/>
              <a:gd name="connsiteX2" fmla="*/ 10586175 w 12046760"/>
              <a:gd name="connsiteY2" fmla="*/ 0 h 5842341"/>
              <a:gd name="connsiteX3" fmla="*/ 12046760 w 12046760"/>
              <a:gd name="connsiteY3" fmla="*/ 5842341 h 5842341"/>
              <a:gd name="connsiteX4" fmla="*/ 0 w 12046760"/>
              <a:gd name="connsiteY4" fmla="*/ 5842341 h 5842341"/>
              <a:gd name="connsiteX0" fmla="*/ 0 w 12194047"/>
              <a:gd name="connsiteY0" fmla="*/ 5842341 h 5842341"/>
              <a:gd name="connsiteX1" fmla="*/ 12274 w 12194047"/>
              <a:gd name="connsiteY1" fmla="*/ 0 h 5842341"/>
              <a:gd name="connsiteX2" fmla="*/ 12194047 w 12194047"/>
              <a:gd name="connsiteY2" fmla="*/ 6137 h 5842341"/>
              <a:gd name="connsiteX3" fmla="*/ 12046760 w 12194047"/>
              <a:gd name="connsiteY3" fmla="*/ 5842341 h 5842341"/>
              <a:gd name="connsiteX4" fmla="*/ 0 w 12194047"/>
              <a:gd name="connsiteY4" fmla="*/ 5842341 h 5842341"/>
              <a:gd name="connsiteX0" fmla="*/ 0 w 12194047"/>
              <a:gd name="connsiteY0" fmla="*/ 5842341 h 5842341"/>
              <a:gd name="connsiteX1" fmla="*/ 12274 w 12194047"/>
              <a:gd name="connsiteY1" fmla="*/ 0 h 5842341"/>
              <a:gd name="connsiteX2" fmla="*/ 12194047 w 12194047"/>
              <a:gd name="connsiteY2" fmla="*/ 6137 h 5842341"/>
              <a:gd name="connsiteX3" fmla="*/ 12194046 w 12194047"/>
              <a:gd name="connsiteY3" fmla="*/ 3080730 h 5842341"/>
              <a:gd name="connsiteX4" fmla="*/ 0 w 12194047"/>
              <a:gd name="connsiteY4" fmla="*/ 5842341 h 584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047" h="5842341">
                <a:moveTo>
                  <a:pt x="0" y="5842341"/>
                </a:moveTo>
                <a:cubicBezTo>
                  <a:pt x="4091" y="3894894"/>
                  <a:pt x="8183" y="1947447"/>
                  <a:pt x="12274" y="0"/>
                </a:cubicBezTo>
                <a:lnTo>
                  <a:pt x="12194047" y="6137"/>
                </a:lnTo>
                <a:cubicBezTo>
                  <a:pt x="12194047" y="1031001"/>
                  <a:pt x="12194046" y="2055866"/>
                  <a:pt x="12194046" y="3080730"/>
                </a:cubicBezTo>
                <a:lnTo>
                  <a:pt x="0" y="5842341"/>
                </a:lnTo>
                <a:close/>
              </a:path>
            </a:pathLst>
          </a:cu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617552" y="1906080"/>
            <a:ext cx="5515394" cy="1323439"/>
          </a:xfrm>
          <a:prstGeom prst="rect">
            <a:avLst/>
          </a:prstGeom>
          <a:noFill/>
        </p:spPr>
        <p:txBody>
          <a:bodyPr wrap="square" lIns="0" tIns="91440" rIns="0" bIns="0" rtlCol="0">
            <a:spAutoFit/>
          </a:bodyPr>
          <a:lstStyle/>
          <a:p>
            <a:r>
              <a:rPr lang="en-US" sz="4000" b="1" spc="-150" dirty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Health Care Facilitator </a:t>
            </a:r>
          </a:p>
          <a:p>
            <a:r>
              <a:rPr lang="en-US" sz="4000" b="1" spc="-150" dirty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Program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77FB2E0-C8C5-B54F-999D-475D5623CDDB}"/>
              </a:ext>
            </a:extLst>
          </p:cNvPr>
          <p:cNvSpPr/>
          <p:nvPr/>
        </p:nvSpPr>
        <p:spPr>
          <a:xfrm>
            <a:off x="-27900" y="3022430"/>
            <a:ext cx="12219900" cy="3835570"/>
          </a:xfrm>
          <a:custGeom>
            <a:avLst/>
            <a:gdLst>
              <a:gd name="connsiteX0" fmla="*/ 0 w 12212457"/>
              <a:gd name="connsiteY0" fmla="*/ 2718652 h 3835570"/>
              <a:gd name="connsiteX1" fmla="*/ 0 w 12212457"/>
              <a:gd name="connsiteY1" fmla="*/ 3835570 h 3835570"/>
              <a:gd name="connsiteX2" fmla="*/ 153423 w 12212457"/>
              <a:gd name="connsiteY2" fmla="*/ 3835570 h 3835570"/>
              <a:gd name="connsiteX3" fmla="*/ 5443442 w 12212457"/>
              <a:gd name="connsiteY3" fmla="*/ 3835570 h 3835570"/>
              <a:gd name="connsiteX4" fmla="*/ 12212457 w 12212457"/>
              <a:gd name="connsiteY4" fmla="*/ 619828 h 3835570"/>
              <a:gd name="connsiteX5" fmla="*/ 12212457 w 12212457"/>
              <a:gd name="connsiteY5" fmla="*/ 0 h 3835570"/>
              <a:gd name="connsiteX6" fmla="*/ 0 w 12212457"/>
              <a:gd name="connsiteY6" fmla="*/ 2718652 h 383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457" h="3835570">
                <a:moveTo>
                  <a:pt x="0" y="2718652"/>
                </a:moveTo>
                <a:lnTo>
                  <a:pt x="0" y="3835570"/>
                </a:lnTo>
                <a:lnTo>
                  <a:pt x="153423" y="3835570"/>
                </a:lnTo>
                <a:lnTo>
                  <a:pt x="5443442" y="3835570"/>
                </a:lnTo>
                <a:lnTo>
                  <a:pt x="12212457" y="619828"/>
                </a:lnTo>
                <a:lnTo>
                  <a:pt x="12212457" y="0"/>
                </a:lnTo>
                <a:lnTo>
                  <a:pt x="0" y="2718652"/>
                </a:lnTo>
                <a:close/>
              </a:path>
            </a:pathLst>
          </a:cu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166338"/>
            <a:ext cx="1371600" cy="1339731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96ADF31C-7919-4C70-A5DA-EFF9F63DBC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39431"/>
      </p:ext>
    </p:extLst>
  </p:cSld>
  <p:clrMapOvr>
    <a:masterClrMapping/>
  </p:clrMapOvr>
  <p:transition spd="slow" advTm="1547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190454"/>
            <a:ext cx="457200" cy="2091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571500" y="456760"/>
            <a:ext cx="90671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Health Care Facilitator (HCF) Program</a:t>
            </a:r>
            <a:endParaRPr lang="en-US" sz="3200" b="1" spc="-150" dirty="0">
              <a:solidFill>
                <a:srgbClr val="003DA5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CD2B13-BF5A-3449-AFE2-36A3FF46FCA4}"/>
              </a:ext>
            </a:extLst>
          </p:cNvPr>
          <p:cNvSpPr txBox="1"/>
          <p:nvPr/>
        </p:nvSpPr>
        <p:spPr>
          <a:xfrm>
            <a:off x="135658" y="1118670"/>
            <a:ext cx="11446741" cy="3596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lvl="1" indent="-285750" algn="just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The Health Care Facilitator (HCF) provides assistance for faculty, staff, retirees, survivors and their eligible family members regarding benefits and services available from the UC-sponsored health plans. </a:t>
            </a:r>
          </a:p>
          <a:p>
            <a:pPr marL="742950" lvl="1" indent="-285750" algn="just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The HCF assists with resolving issues related to UC medical (doctors, medical groups or providers), dental and vision plans.</a:t>
            </a:r>
          </a:p>
          <a:p>
            <a:pPr marL="742950" lvl="1" indent="-285750" algn="just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The HCF is a knowledgeable counselor who delivers confidential one-on-one assistance. </a:t>
            </a:r>
          </a:p>
          <a:p>
            <a:endParaRPr lang="en-US" sz="26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7999" y="5582920"/>
            <a:ext cx="914400" cy="894080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607D07A6-E49F-4223-8336-FC5BBF9B5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86724"/>
      </p:ext>
    </p:extLst>
  </p:cSld>
  <p:clrMapOvr>
    <a:masterClrMapping/>
  </p:clrMapOvr>
  <p:transition spd="slow" advTm="4201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190454"/>
            <a:ext cx="457200" cy="2091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571500" y="456760"/>
            <a:ext cx="90671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Services Available</a:t>
            </a:r>
            <a:endParaRPr lang="en-US" sz="3200" b="1" spc="-150" dirty="0">
              <a:solidFill>
                <a:srgbClr val="003DA5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CD2B13-BF5A-3449-AFE2-36A3FF46FCA4}"/>
              </a:ext>
            </a:extLst>
          </p:cNvPr>
          <p:cNvSpPr txBox="1"/>
          <p:nvPr/>
        </p:nvSpPr>
        <p:spPr>
          <a:xfrm>
            <a:off x="135658" y="1118670"/>
            <a:ext cx="11446741" cy="4157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lvl="1" indent="-285750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The Health Care Facilitator may assist with:</a:t>
            </a:r>
          </a:p>
          <a:p>
            <a:pPr marL="1081088" lvl="2" indent="-285750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Understanding the UC health plan coverage and patient rights</a:t>
            </a:r>
          </a:p>
          <a:p>
            <a:pPr marL="1081088" lvl="2" indent="-285750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Defining health care issues.</a:t>
            </a:r>
          </a:p>
          <a:p>
            <a:pPr marL="1081088" lvl="2" indent="-285750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Navigating the health care system.</a:t>
            </a:r>
          </a:p>
          <a:p>
            <a:pPr marL="1081088" lvl="2" indent="-285750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Resolving issues with doctors, medical groups or medical plan carriers.</a:t>
            </a:r>
          </a:p>
          <a:p>
            <a:pPr marL="1081088" lvl="2" indent="-285750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Understanding how Medicare benefits coordinate with UC-sponsored medical plans.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endParaRPr lang="en-US" sz="26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7999" y="5582920"/>
            <a:ext cx="914400" cy="89408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3AC10F9-443C-438A-B0F6-BDD84095E4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87710"/>
      </p:ext>
    </p:extLst>
  </p:cSld>
  <p:clrMapOvr>
    <a:masterClrMapping/>
  </p:clrMapOvr>
  <p:transition spd="slow" advTm="4217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190454"/>
            <a:ext cx="457200" cy="2091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571500" y="456760"/>
            <a:ext cx="90671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Services Not Provided</a:t>
            </a:r>
            <a:endParaRPr lang="en-US" sz="3200" b="1" spc="-150" dirty="0">
              <a:solidFill>
                <a:srgbClr val="003DA5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CD2B13-BF5A-3449-AFE2-36A3FF46FCA4}"/>
              </a:ext>
            </a:extLst>
          </p:cNvPr>
          <p:cNvSpPr txBox="1"/>
          <p:nvPr/>
        </p:nvSpPr>
        <p:spPr>
          <a:xfrm>
            <a:off x="571500" y="1118670"/>
            <a:ext cx="11010899" cy="2961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2" indent="-285750" algn="just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The Health Care Facilitator does not:</a:t>
            </a:r>
          </a:p>
          <a:p>
            <a:pPr marL="569913" lvl="3" indent="-285750" algn="just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Provide medical or legal advice.</a:t>
            </a:r>
          </a:p>
          <a:p>
            <a:pPr marL="569913" lvl="3" indent="-285750" algn="just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Act as a patient care advocate for services/benefits that are not offered by UC’s plans.</a:t>
            </a:r>
          </a:p>
          <a:p>
            <a:pPr marL="569913" lvl="3" indent="-285750" algn="just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Suggest treatment plans.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endParaRPr lang="en-US" sz="28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5637" y="5582920"/>
            <a:ext cx="914400" cy="894080"/>
          </a:xfrm>
          <a:prstGeom prst="rect">
            <a:avLst/>
          </a:prstGeom>
        </p:spPr>
      </p:pic>
      <p:pic>
        <p:nvPicPr>
          <p:cNvPr id="4" name="Video 3">
            <a:hlinkClick r:id="" action="ppaction://media"/>
            <a:extLst>
              <a:ext uri="{FF2B5EF4-FFF2-40B4-BE49-F238E27FC236}">
                <a16:creationId xmlns:a16="http://schemas.microsoft.com/office/drawing/2014/main" id="{91027472-66ED-4856-A53B-840DB80719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399" y="6180454"/>
            <a:ext cx="380019" cy="2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03923"/>
      </p:ext>
    </p:extLst>
  </p:cSld>
  <p:clrMapOvr>
    <a:masterClrMapping/>
  </p:clrMapOvr>
  <p:transition spd="slow" advTm="2316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7857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190454"/>
            <a:ext cx="457200" cy="2091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571500" y="456760"/>
            <a:ext cx="90671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Contacts</a:t>
            </a:r>
            <a:endParaRPr lang="en-US" sz="3200" b="1" spc="-150" dirty="0">
              <a:solidFill>
                <a:srgbClr val="003DA5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CD2B13-BF5A-3449-AFE2-36A3FF46FCA4}"/>
              </a:ext>
            </a:extLst>
          </p:cNvPr>
          <p:cNvSpPr txBox="1"/>
          <p:nvPr/>
        </p:nvSpPr>
        <p:spPr>
          <a:xfrm>
            <a:off x="552450" y="1118670"/>
            <a:ext cx="10972799" cy="3123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2" indent="-285750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3DA5"/>
                </a:solidFill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Ranada Palmer, Health Care Facilitator</a:t>
            </a:r>
            <a:br>
              <a:rPr lang="en-US" sz="2600" dirty="0">
                <a:solidFill>
                  <a:srgbClr val="003DA5"/>
                </a:solidFill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Phone:  (951) 827-2636</a:t>
            </a:r>
            <a:b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Email:  ranada.palmer@ucr.edu</a:t>
            </a:r>
          </a:p>
          <a:p>
            <a:pPr marL="342900" lvl="2" indent="-285750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3DA5"/>
                </a:solidFill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Tina Rodriguez, Benefits Lead</a:t>
            </a:r>
            <a:br>
              <a:rPr lang="en-US" sz="2600" dirty="0">
                <a:solidFill>
                  <a:srgbClr val="003DA5"/>
                </a:solidFill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Phone:  (951) 827-5086</a:t>
            </a:r>
            <a:b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Email:  tina.rodriguez@ucr.edu 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300"/>
              </a:spcAft>
            </a:pPr>
            <a:endParaRPr lang="en-US" sz="26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0" y="5582920"/>
            <a:ext cx="914400" cy="89408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6CC11E0-5054-4EB2-9FB8-6E00873572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19056"/>
      </p:ext>
    </p:extLst>
  </p:cSld>
  <p:clrMapOvr>
    <a:masterClrMapping/>
  </p:clrMapOvr>
  <p:transition spd="slow" advTm="1617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61B4E8-EAFD-486B-A60E-F635ABB2F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50"/>
          <a:stretch/>
        </p:blipFill>
        <p:spPr>
          <a:xfrm>
            <a:off x="0" y="0"/>
            <a:ext cx="12222694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1AEC08-A272-4718-AC34-B90E4A01405F}"/>
              </a:ext>
            </a:extLst>
          </p:cNvPr>
          <p:cNvSpPr/>
          <p:nvPr/>
        </p:nvSpPr>
        <p:spPr>
          <a:xfrm>
            <a:off x="0" y="-1"/>
            <a:ext cx="12222694" cy="6858000"/>
          </a:xfrm>
          <a:prstGeom prst="rect">
            <a:avLst/>
          </a:prstGeom>
          <a:solidFill>
            <a:srgbClr val="003DA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CD2B13-BF5A-3449-AFE2-36A3FF46FCA4}"/>
              </a:ext>
            </a:extLst>
          </p:cNvPr>
          <p:cNvSpPr txBox="1"/>
          <p:nvPr/>
        </p:nvSpPr>
        <p:spPr>
          <a:xfrm>
            <a:off x="609600" y="3054249"/>
            <a:ext cx="10972799" cy="749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300"/>
              </a:spcAft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F889FD-586A-42C5-B53A-C85326B89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9" y="5607071"/>
            <a:ext cx="914400" cy="86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15479"/>
      </p:ext>
    </p:extLst>
  </p:cSld>
  <p:clrMapOvr>
    <a:masterClrMapping/>
  </p:clrMapOvr>
  <p:transition spd="slow" advTm="7134">
    <p:wipe dir="r"/>
  </p:transition>
</p:sld>
</file>

<file path=ppt/theme/theme1.xml><?xml version="1.0" encoding="utf-8"?>
<a:theme xmlns:a="http://schemas.openxmlformats.org/drawingml/2006/main" name="UCR-Bas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R-Basic" id="{B1EB9DCA-6722-2F4F-AE2C-40DF00F38B98}" vid="{AA0F1AD8-0441-FC4A-ACBC-EFC826AEB0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3114</TotalTime>
  <Words>219</Words>
  <Application>Microsoft Macintosh PowerPoint</Application>
  <PresentationFormat>Widescreen</PresentationFormat>
  <Paragraphs>23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Fira Sans</vt:lpstr>
      <vt:lpstr>UCR-Basic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Fabia Sanz</dc:creator>
  <cp:keywords/>
  <dc:description/>
  <cp:lastModifiedBy>Jorge Sanchez</cp:lastModifiedBy>
  <cp:revision>61</cp:revision>
  <dcterms:created xsi:type="dcterms:W3CDTF">2020-04-15T23:29:48Z</dcterms:created>
  <dcterms:modified xsi:type="dcterms:W3CDTF">2024-05-10T16:30:48Z</dcterms:modified>
  <cp:category/>
</cp:coreProperties>
</file>