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8.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4"/>
  </p:sldMasterIdLst>
  <p:notesMasterIdLst>
    <p:notesMasterId r:id="rId23"/>
  </p:notesMasterIdLst>
  <p:sldIdLst>
    <p:sldId id="259" r:id="rId5"/>
    <p:sldId id="281" r:id="rId6"/>
    <p:sldId id="274" r:id="rId7"/>
    <p:sldId id="294" r:id="rId8"/>
    <p:sldId id="299" r:id="rId9"/>
    <p:sldId id="295" r:id="rId10"/>
    <p:sldId id="296" r:id="rId11"/>
    <p:sldId id="297" r:id="rId12"/>
    <p:sldId id="298" r:id="rId13"/>
    <p:sldId id="300" r:id="rId14"/>
    <p:sldId id="277" r:id="rId15"/>
    <p:sldId id="278" r:id="rId16"/>
    <p:sldId id="303" r:id="rId17"/>
    <p:sldId id="301" r:id="rId18"/>
    <p:sldId id="302" r:id="rId19"/>
    <p:sldId id="304" r:id="rId20"/>
    <p:sldId id="305" r:id="rId21"/>
    <p:sldId id="3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orient="horz" pos="1080" userDrawn="1">
          <p15:clr>
            <a:srgbClr val="A4A3A4"/>
          </p15:clr>
        </p15:guide>
        <p15:guide id="4" orient="horz" pos="4080" userDrawn="1">
          <p15:clr>
            <a:srgbClr val="A4A3A4"/>
          </p15:clr>
        </p15:guide>
        <p15:guide id="5" pos="7296" userDrawn="1">
          <p15:clr>
            <a:srgbClr val="A4A3A4"/>
          </p15:clr>
        </p15:guide>
        <p15:guide id="6" orient="horz" pos="2232" userDrawn="1">
          <p15:clr>
            <a:srgbClr val="A4A3A4"/>
          </p15:clr>
        </p15:guide>
        <p15:guide id="9" orient="horz" pos="528" userDrawn="1">
          <p15:clr>
            <a:srgbClr val="A4A3A4"/>
          </p15:clr>
        </p15:guide>
        <p15:guide id="10" orient="horz" pos="792" userDrawn="1">
          <p15:clr>
            <a:srgbClr val="A4A3A4"/>
          </p15:clr>
        </p15:guide>
        <p15:guide id="11" pos="7152" userDrawn="1">
          <p15:clr>
            <a:srgbClr val="A4A3A4"/>
          </p15:clr>
        </p15:guide>
        <p15:guide id="1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D"/>
    <a:srgbClr val="003DA5"/>
    <a:srgbClr val="D32A36"/>
    <a:srgbClr val="F4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88"/>
  </p:normalViewPr>
  <p:slideViewPr>
    <p:cSldViewPr snapToGrid="0" snapToObjects="1">
      <p:cViewPr varScale="1">
        <p:scale>
          <a:sx n="117" d="100"/>
          <a:sy n="117" d="100"/>
        </p:scale>
        <p:origin x="496" y="176"/>
      </p:cViewPr>
      <p:guideLst>
        <p:guide pos="384"/>
        <p:guide orient="horz" pos="1080"/>
        <p:guide orient="horz" pos="4080"/>
        <p:guide pos="7296"/>
        <p:guide orient="horz" pos="2232"/>
        <p:guide orient="horz" pos="528"/>
        <p:guide orient="horz" pos="792"/>
        <p:guide pos="715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1DD2-8421-F74C-8DD7-90D709FC9F6E}" type="datetimeFigureOut">
              <a:rPr lang="en-US" smtClean="0"/>
              <a:t>4/26/24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DA39B-50AA-634B-8E2C-29BE284B4B70}" type="slidenum">
              <a:rPr lang="en-US" smtClean="0"/>
              <a:t>‹#›</a:t>
            </a:fld>
            <a:endParaRPr lang="en-US" dirty="0"/>
          </a:p>
        </p:txBody>
      </p:sp>
    </p:spTree>
    <p:extLst>
      <p:ext uri="{BB962C8B-B14F-4D97-AF65-F5344CB8AC3E}">
        <p14:creationId xmlns:p14="http://schemas.microsoft.com/office/powerpoint/2010/main" val="401618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4</a:t>
            </a:fld>
            <a:endParaRPr lang="en-US" dirty="0"/>
          </a:p>
        </p:txBody>
      </p:sp>
    </p:spTree>
    <p:extLst>
      <p:ext uri="{BB962C8B-B14F-4D97-AF65-F5344CB8AC3E}">
        <p14:creationId xmlns:p14="http://schemas.microsoft.com/office/powerpoint/2010/main" val="385174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8</a:t>
            </a:fld>
            <a:endParaRPr lang="en-US" dirty="0"/>
          </a:p>
        </p:txBody>
      </p:sp>
    </p:spTree>
    <p:extLst>
      <p:ext uri="{BB962C8B-B14F-4D97-AF65-F5344CB8AC3E}">
        <p14:creationId xmlns:p14="http://schemas.microsoft.com/office/powerpoint/2010/main" val="415340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10</a:t>
            </a:fld>
            <a:endParaRPr lang="en-US" dirty="0"/>
          </a:p>
        </p:txBody>
      </p:sp>
    </p:spTree>
    <p:extLst>
      <p:ext uri="{BB962C8B-B14F-4D97-AF65-F5344CB8AC3E}">
        <p14:creationId xmlns:p14="http://schemas.microsoft.com/office/powerpoint/2010/main" val="429234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13</a:t>
            </a:fld>
            <a:endParaRPr lang="en-US" dirty="0"/>
          </a:p>
        </p:txBody>
      </p:sp>
    </p:spTree>
    <p:extLst>
      <p:ext uri="{BB962C8B-B14F-4D97-AF65-F5344CB8AC3E}">
        <p14:creationId xmlns:p14="http://schemas.microsoft.com/office/powerpoint/2010/main" val="190238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14</a:t>
            </a:fld>
            <a:endParaRPr lang="en-US" dirty="0"/>
          </a:p>
        </p:txBody>
      </p:sp>
    </p:spTree>
    <p:extLst>
      <p:ext uri="{BB962C8B-B14F-4D97-AF65-F5344CB8AC3E}">
        <p14:creationId xmlns:p14="http://schemas.microsoft.com/office/powerpoint/2010/main" val="99044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15</a:t>
            </a:fld>
            <a:endParaRPr lang="en-US" dirty="0"/>
          </a:p>
        </p:txBody>
      </p:sp>
    </p:spTree>
    <p:extLst>
      <p:ext uri="{BB962C8B-B14F-4D97-AF65-F5344CB8AC3E}">
        <p14:creationId xmlns:p14="http://schemas.microsoft.com/office/powerpoint/2010/main" val="264280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16</a:t>
            </a:fld>
            <a:endParaRPr lang="en-US" dirty="0"/>
          </a:p>
        </p:txBody>
      </p:sp>
    </p:spTree>
    <p:extLst>
      <p:ext uri="{BB962C8B-B14F-4D97-AF65-F5344CB8AC3E}">
        <p14:creationId xmlns:p14="http://schemas.microsoft.com/office/powerpoint/2010/main" val="308384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9DA39B-50AA-634B-8E2C-29BE284B4B70}" type="slidenum">
              <a:rPr lang="en-US" smtClean="0"/>
              <a:t>17</a:t>
            </a:fld>
            <a:endParaRPr lang="en-US" dirty="0"/>
          </a:p>
        </p:txBody>
      </p:sp>
    </p:spTree>
    <p:extLst>
      <p:ext uri="{BB962C8B-B14F-4D97-AF65-F5344CB8AC3E}">
        <p14:creationId xmlns:p14="http://schemas.microsoft.com/office/powerpoint/2010/main" val="45913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7467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5053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1219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3CA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9039516"/>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539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9" r:id="rId3"/>
    <p:sldLayoutId id="2147483731"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Fira Sans" panose="020B0503050000020004" pitchFamily="34" charset="0"/>
          <a:ea typeface="Fira Sans" panose="020B050305000002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myucretirement.com/choose" TargetMode="Externa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5.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hyperlink" Target="https://retirementatyourservice.ucop.edu/" TargetMode="External"/><Relationship Id="rId4" Type="http://schemas.openxmlformats.org/officeDocument/2006/relationships/image" Target="../media/image8.jp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jpg"/><Relationship Id="rId5" Type="http://schemas.openxmlformats.org/officeDocument/2006/relationships/hyperlink" Target="https://digital.fidelity.com/prgw/digital/wos/" TargetMode="External"/><Relationship Id="rId10" Type="http://schemas.openxmlformats.org/officeDocument/2006/relationships/image" Target="../media/image7.png"/><Relationship Id="rId4" Type="http://schemas.openxmlformats.org/officeDocument/2006/relationships/hyperlink" Target="https://nb.fidelity.com/public/nb/default/home" TargetMode="Externa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ucnet.universityofcalifornia.edu/forms/pdf/ucrpcalstrs-concurrent-retirement.pdf" TargetMode="External"/><Relationship Id="rId3" Type="http://schemas.openxmlformats.org/officeDocument/2006/relationships/slideLayout" Target="../slideLayouts/slideLayout3.xml"/><Relationship Id="rId7" Type="http://schemas.openxmlformats.org/officeDocument/2006/relationships/hyperlink" Target="https://ucnet.universityofcalifornia.edu/forms/pdf/ucrpcalpers-reciprocity.pdf" TargetMode="Externa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hyperlink" Target="http://www.guidanceresources.com/" TargetMode="External"/><Relationship Id="rId13" Type="http://schemas.openxmlformats.org/officeDocument/2006/relationships/hyperlink" Target="https://www.schoolsfirstfcu.org/" TargetMode="External"/><Relationship Id="rId3" Type="http://schemas.openxmlformats.org/officeDocument/2006/relationships/slideLayout" Target="../slideLayouts/slideLayout3.xml"/><Relationship Id="rId7" Type="http://schemas.openxmlformats.org/officeDocument/2006/relationships/hyperlink" Target="https://hr.ucr.edu/total-compensation/benefits-belonging/new-faculty-and-staff#new_employee_financial_planning_and_retirement_orientation" TargetMode="External"/><Relationship Id="rId12" Type="http://schemas.openxmlformats.org/officeDocument/2006/relationships/hyperlink" Target="http://www.alturacu.com/"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svg"/><Relationship Id="rId11" Type="http://schemas.openxmlformats.org/officeDocument/2006/relationships/hyperlink" Target="mailto:jparedes@alturacu.com" TargetMode="External"/><Relationship Id="rId5" Type="http://schemas.openxmlformats.org/officeDocument/2006/relationships/image" Target="../media/image4.png"/><Relationship Id="rId15" Type="http://schemas.openxmlformats.org/officeDocument/2006/relationships/image" Target="../media/image2.png"/><Relationship Id="rId10" Type="http://schemas.openxmlformats.org/officeDocument/2006/relationships/hyperlink" Target="https://hr.ucr.edu/front/workplace-health-wellness" TargetMode="External"/><Relationship Id="rId4" Type="http://schemas.openxmlformats.org/officeDocument/2006/relationships/notesSlide" Target="../notesSlides/notesSlide5.xml"/><Relationship Id="rId9" Type="http://schemas.openxmlformats.org/officeDocument/2006/relationships/hyperlink" Target="https://farmersinsurancechoice.com/" TargetMode="External"/><Relationship Id="rId1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hyperlink" Target="https://hr.ucr.edu/document/health-care-facilitator-program-presentation" TargetMode="External"/><Relationship Id="rId3" Type="http://schemas.openxmlformats.org/officeDocument/2006/relationships/slideLayout" Target="../slideLayouts/slideLayout3.xml"/><Relationship Id="rId7" Type="http://schemas.openxmlformats.org/officeDocument/2006/relationships/hyperlink" Target="https://ucnet.universityofcalifornia.edu/contacts/health-care-facilitators.html" TargetMode="Externa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hyperlink" Target="https://retirementatyourservice.ucop.edu/UCRAYS/Account/LoginE" TargetMode="External"/><Relationship Id="rId3" Type="http://schemas.openxmlformats.org/officeDocument/2006/relationships/slideLayout" Target="../slideLayouts/slideLayout3.xml"/><Relationship Id="rId7" Type="http://schemas.openxmlformats.org/officeDocument/2006/relationships/hyperlink" Target="https://ucpath.universityofcalifornia.edu/home" TargetMode="External"/><Relationship Id="rId12" Type="http://schemas.openxmlformats.org/officeDocument/2006/relationships/image" Target="../media/image2.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s://digital.fidelity.com/prgw/digital/wos/Appointments" TargetMode="External"/><Relationship Id="rId4" Type="http://schemas.openxmlformats.org/officeDocument/2006/relationships/notesSlide" Target="../notesSlides/notesSlide7.xml"/><Relationship Id="rId9" Type="http://schemas.openxmlformats.org/officeDocument/2006/relationships/hyperlink" Target="https://nb.fidelity.com/public/nb/default/home"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mailto:benefits@ucr.edu"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hyperlink" Target="https://ucnet.universityofcalifornia.edu/compensation-and-benefits/index.html"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s://hr.ucr.edu/document/new-employee-financial-planning-and-retirement-orientation" TargetMode="Externa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hyperlink" Target="https://hr.ucr.edu/total-compensation/benefits-belonging/new-faculty-and-staff" TargetMode="External"/><Relationship Id="rId12"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11" Type="http://schemas.openxmlformats.org/officeDocument/2006/relationships/hyperlink" Target="https://ucnet.universityofcalifornia.edu/forms/pdf/complete-health-benefits-guide-for-employees.pdf" TargetMode="External"/><Relationship Id="rId5" Type="http://schemas.openxmlformats.org/officeDocument/2006/relationships/image" Target="../media/image4.png"/><Relationship Id="rId10" Type="http://schemas.openxmlformats.org/officeDocument/2006/relationships/hyperlink" Target="https://hr.ucr.edu/sites/g/files/rcwecm656/files/2022-02/benefits_scope-of-services-reference-guide-2.10.22.pdf" TargetMode="External"/><Relationship Id="rId4" Type="http://schemas.openxmlformats.org/officeDocument/2006/relationships/notesSlide" Target="../notesSlides/notesSlide1.xml"/><Relationship Id="rId9" Type="http://schemas.openxmlformats.org/officeDocument/2006/relationships/hyperlink" Target="https://hr.ucr.edu/benefits-announcement-new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www.myucretirement.com/Classes/ClassSchedule/19"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hr.ucr.edu/document/new-employee-benefits-orientation" TargetMode="External"/><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ucpath.universityofcalifornia.edu/"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ucnet.universityofcalifornia.edu/oe/more-information/family-member-verification.html"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ucnet.universityofcalifornia.edu/forms/pdf/complete-retirement-benefits-guide-for-employees.pdf"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nb.fidelity.com/public/nb/default/fort" TargetMode="Externa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1" y="2028572"/>
            <a:ext cx="10578769" cy="886461"/>
          </a:xfrm>
          <a:prstGeom prst="rect">
            <a:avLst/>
          </a:prstGeom>
          <a:noFill/>
        </p:spPr>
        <p:txBody>
          <a:bodyPr wrap="square" lIns="0" tIns="91440" rIns="0" bIns="0" rtlCol="0">
            <a:spAutoFit/>
          </a:bodyPr>
          <a:lstStyle/>
          <a:p>
            <a:pPr>
              <a:lnSpc>
                <a:spcPts val="6820"/>
              </a:lnSpc>
            </a:pPr>
            <a:r>
              <a:rPr lang="en-US" sz="4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New Employee Benefits Onboarding</a:t>
            </a:r>
          </a:p>
        </p:txBody>
      </p:sp>
      <p:sp>
        <p:nvSpPr>
          <p:cNvPr id="13" name="TextBox 12">
            <a:extLst>
              <a:ext uri="{FF2B5EF4-FFF2-40B4-BE49-F238E27FC236}">
                <a16:creationId xmlns:a16="http://schemas.microsoft.com/office/drawing/2014/main" id="{508FD533-CF81-2F46-A1CA-7D15D717BFB2}"/>
              </a:ext>
            </a:extLst>
          </p:cNvPr>
          <p:cNvSpPr txBox="1"/>
          <p:nvPr/>
        </p:nvSpPr>
        <p:spPr>
          <a:xfrm>
            <a:off x="515955" y="3093685"/>
            <a:ext cx="4767245" cy="584775"/>
          </a:xfrm>
          <a:prstGeom prst="rect">
            <a:avLst/>
          </a:prstGeom>
          <a:noFill/>
        </p:spPr>
        <p:txBody>
          <a:bodyPr wrap="square" rtlCol="0">
            <a:spAutoFit/>
          </a:bodyPr>
          <a:lstStyle/>
          <a:p>
            <a:r>
              <a:rPr lang="en-US" sz="3200" dirty="0">
                <a:solidFill>
                  <a:srgbClr val="FFB81D"/>
                </a:solidFill>
                <a:latin typeface="Arial" panose="020B0604020202020204" pitchFamily="34" charset="0"/>
                <a:cs typeface="Arial" panose="020B0604020202020204" pitchFamily="34" charset="0"/>
              </a:rPr>
              <a:t>UC Benefits Information</a:t>
            </a:r>
            <a:endParaRPr lang="en-US" sz="2000" dirty="0">
              <a:solidFill>
                <a:schemeClr val="bg1"/>
              </a:solidFill>
              <a:latin typeface="Arial" panose="020B0604020202020204" pitchFamily="34" charset="0"/>
              <a:ea typeface="Fira Sans" panose="020B05030500000200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268" y="6067110"/>
            <a:ext cx="1371600" cy="519577"/>
          </a:xfrm>
          <a:prstGeom prst="rect">
            <a:avLst/>
          </a:prstGeom>
        </p:spPr>
      </p:pic>
      <p:pic>
        <p:nvPicPr>
          <p:cNvPr id="4" name="Audio 3">
            <a:hlinkClick r:id="" action="ppaction://media"/>
            <a:extLst>
              <a:ext uri="{FF2B5EF4-FFF2-40B4-BE49-F238E27FC236}">
                <a16:creationId xmlns:a16="http://schemas.microsoft.com/office/drawing/2014/main" id="{86DAF463-326C-4B4D-B543-E9F09E59B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9380" y="6059063"/>
            <a:ext cx="406400" cy="406400"/>
          </a:xfrm>
          <a:prstGeom prst="rect">
            <a:avLst/>
          </a:prstGeom>
        </p:spPr>
      </p:pic>
    </p:spTree>
    <p:extLst>
      <p:ext uri="{BB962C8B-B14F-4D97-AF65-F5344CB8AC3E}">
        <p14:creationId xmlns:p14="http://schemas.microsoft.com/office/powerpoint/2010/main" val="1903239431"/>
      </p:ext>
    </p:extLst>
  </p:cSld>
  <p:clrMapOvr>
    <a:masterClrMapping/>
  </p:clrMapOvr>
  <mc:AlternateContent xmlns:mc="http://schemas.openxmlformats.org/markup-compatibility/2006" xmlns:p14="http://schemas.microsoft.com/office/powerpoint/2010/main">
    <mc:Choice Requires="p14">
      <p:transition p14:dur="150" advClick="0" advTm="24052">
        <p:wipe/>
      </p:transition>
    </mc:Choice>
    <mc:Fallback xmlns="">
      <p:transition advClick="0" advTm="24052">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54883"/>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Selecting a UC Retirement Plan</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2146806"/>
          </a:xfrm>
          <a:prstGeom prst="rect">
            <a:avLst/>
          </a:prstGeom>
          <a:noFill/>
        </p:spPr>
        <p:txBody>
          <a:bodyPr wrap="square" lIns="0" tIns="0" rIns="0" bIns="0" rtlCol="0">
            <a:spAutoFit/>
          </a:bodyPr>
          <a:lstStyle/>
          <a:p>
            <a:pPr marL="742950" lvl="1" indent="-285750">
              <a:lnSpc>
                <a:spcPct val="114000"/>
              </a:lnSpc>
              <a:spcAft>
                <a:spcPts val="3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Once you have decided which option is best for you, making your choice is easy by visiting the UC Retirement Choice Program website:</a:t>
            </a:r>
          </a:p>
          <a:p>
            <a:pPr marL="1025525" lvl="2" indent="-285750">
              <a:lnSpc>
                <a:spcPct val="114000"/>
              </a:lnSpc>
              <a:spcAft>
                <a:spcPts val="3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hlinkClick r:id="rId7"/>
              </a:rPr>
              <a:t>https://myucretirement.com/choose</a:t>
            </a:r>
            <a:endParaRPr lang="en-US" sz="24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Retirement service credit towards vesting and UC contributions begins at your first payroll contribution. This date is normally different from your hire date. </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5640" y="6075534"/>
            <a:ext cx="1371600" cy="519577"/>
          </a:xfrm>
          <a:prstGeom prst="rect">
            <a:avLst/>
          </a:prstGeom>
        </p:spPr>
      </p:pic>
      <p:pic>
        <p:nvPicPr>
          <p:cNvPr id="3" name="Recorded Sound">
            <a:hlinkClick r:id="" action="ppaction://media"/>
            <a:extLst>
              <a:ext uri="{FF2B5EF4-FFF2-40B4-BE49-F238E27FC236}">
                <a16:creationId xmlns:a16="http://schemas.microsoft.com/office/drawing/2014/main" id="{471599B0-95E0-406F-B858-26E3B7087A57}"/>
              </a:ext>
            </a:extLst>
          </p:cNvPr>
          <p:cNvPicPr>
            <a:picLocks noChangeAspect="1"/>
          </p:cNvPicPr>
          <p:nvPr>
            <a:audioFile r:link="rId1"/>
            <p:extLst>
              <p:ext uri="{DAA4B4D4-6D71-4841-9C94-3DE7FCFB9230}">
                <p14:media xmlns:p14="http://schemas.microsoft.com/office/powerpoint/2010/main" r:embed="rId2">
                  <p14:trim end="131830.6825"/>
                </p14:media>
              </p:ext>
            </p:extLst>
          </p:nvPr>
        </p:nvPicPr>
        <p:blipFill>
          <a:blip r:embed="rId9"/>
          <a:stretch>
            <a:fillRect/>
          </a:stretch>
        </p:blipFill>
        <p:spPr>
          <a:xfrm>
            <a:off x="11695006" y="6076001"/>
            <a:ext cx="402336" cy="402336"/>
          </a:xfrm>
          <a:prstGeom prst="rect">
            <a:avLst/>
          </a:prstGeom>
        </p:spPr>
      </p:pic>
    </p:spTree>
    <p:extLst>
      <p:ext uri="{BB962C8B-B14F-4D97-AF65-F5344CB8AC3E}">
        <p14:creationId xmlns:p14="http://schemas.microsoft.com/office/powerpoint/2010/main" val="2060011911"/>
      </p:ext>
    </p:extLst>
  </p:cSld>
  <p:clrMapOvr>
    <a:masterClrMapping/>
  </p:clrMapOvr>
  <p:transition spd="slow" advClick="0" advTm="28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840315"/>
            <a:ext cx="8756073" cy="984885"/>
          </a:xfrm>
          <a:prstGeom prst="rect">
            <a:avLst/>
          </a:prstGeom>
        </p:spPr>
        <p:txBody>
          <a:bodyPr vert="horz" wrap="square" lIns="0" tIns="0" rIns="0" bIns="0" rtlCol="0">
            <a:spAutoFit/>
          </a:bodyPr>
          <a:lstStyle/>
          <a:p>
            <a:pPr marL="12700">
              <a:lnSpc>
                <a:spcPct val="100000"/>
              </a:lnSpc>
            </a:pPr>
            <a:r>
              <a:rPr spc="-5" dirty="0"/>
              <a:t>UC Retirement at </a:t>
            </a:r>
            <a:r>
              <a:rPr spc="-65" dirty="0"/>
              <a:t>Your </a:t>
            </a:r>
            <a:r>
              <a:rPr spc="-5" dirty="0"/>
              <a:t>Service</a:t>
            </a:r>
            <a:r>
              <a:rPr lang="en-US" spc="-5" dirty="0"/>
              <a:t> (UCRAYS)</a:t>
            </a:r>
            <a:br>
              <a:rPr lang="en-US" spc="-5" dirty="0"/>
            </a:br>
            <a:endParaRPr spc="-5" dirty="0"/>
          </a:p>
        </p:txBody>
      </p:sp>
      <p:sp>
        <p:nvSpPr>
          <p:cNvPr id="4" name="object 4"/>
          <p:cNvSpPr/>
          <p:nvPr/>
        </p:nvSpPr>
        <p:spPr>
          <a:xfrm>
            <a:off x="8044872" y="3993665"/>
            <a:ext cx="3537527" cy="1694071"/>
          </a:xfrm>
          <a:prstGeom prst="rect">
            <a:avLst/>
          </a:prstGeom>
          <a:blipFill>
            <a:blip r:embed="rId4" cstate="print"/>
            <a:stretch>
              <a:fillRect/>
            </a:stretch>
          </a:blipFill>
          <a:ln w="3175">
            <a:solidFill>
              <a:schemeClr val="tx1"/>
            </a:solidFill>
          </a:ln>
        </p:spPr>
        <p:txBody>
          <a:bodyPr wrap="square" lIns="0" tIns="0" rIns="0" bIns="0" rtlCol="0"/>
          <a:lstStyle/>
          <a:p>
            <a:endParaRPr/>
          </a:p>
        </p:txBody>
      </p:sp>
      <p:sp>
        <p:nvSpPr>
          <p:cNvPr id="6" name="object 6"/>
          <p:cNvSpPr txBox="1"/>
          <p:nvPr/>
        </p:nvSpPr>
        <p:spPr>
          <a:xfrm>
            <a:off x="609600" y="1714500"/>
            <a:ext cx="10972800" cy="4183389"/>
          </a:xfrm>
          <a:prstGeom prst="rect">
            <a:avLst/>
          </a:prstGeom>
        </p:spPr>
        <p:txBody>
          <a:bodyPr vert="horz" wrap="square" lIns="0" tIns="0" rIns="0" bIns="0" rtlCol="0">
            <a:spAutoFit/>
          </a:bodyPr>
          <a:lstStyle/>
          <a:p>
            <a:pPr marL="12700">
              <a:spcAft>
                <a:spcPts val="300"/>
              </a:spcAft>
              <a:buClr>
                <a:srgbClr val="003CA4"/>
              </a:buClr>
              <a:tabLst>
                <a:tab pos="297815" algn="l"/>
                <a:tab pos="298450" algn="l"/>
              </a:tabLst>
            </a:pPr>
            <a:r>
              <a:rPr sz="2400" spc="-5" dirty="0">
                <a:solidFill>
                  <a:srgbClr val="1C1718"/>
                </a:solidFill>
                <a:latin typeface="Arial"/>
                <a:cs typeface="Arial"/>
              </a:rPr>
              <a:t>Log in</a:t>
            </a:r>
            <a:r>
              <a:rPr sz="2400" spc="-80" dirty="0">
                <a:solidFill>
                  <a:srgbClr val="1C1718"/>
                </a:solidFill>
                <a:latin typeface="Arial"/>
                <a:cs typeface="Arial"/>
              </a:rPr>
              <a:t> </a:t>
            </a:r>
            <a:r>
              <a:rPr sz="2400" spc="-5" dirty="0">
                <a:solidFill>
                  <a:srgbClr val="1C1718"/>
                </a:solidFill>
                <a:latin typeface="Arial"/>
                <a:cs typeface="Arial"/>
              </a:rPr>
              <a:t>to:</a:t>
            </a:r>
            <a:endParaRPr sz="2400" dirty="0">
              <a:latin typeface="Arial"/>
              <a:cs typeface="Arial"/>
            </a:endParaRPr>
          </a:p>
          <a:p>
            <a:pPr marL="230188" lvl="1" indent="-228600">
              <a:lnSpc>
                <a:spcPct val="113000"/>
              </a:lnSpc>
              <a:spcAft>
                <a:spcPts val="600"/>
              </a:spcAft>
              <a:buClr>
                <a:srgbClr val="003CA4"/>
              </a:buClr>
              <a:buChar char="•"/>
            </a:pPr>
            <a:r>
              <a:rPr lang="en-US" sz="2400" dirty="0">
                <a:solidFill>
                  <a:srgbClr val="1C1718"/>
                </a:solidFill>
                <a:latin typeface="Arial"/>
                <a:cs typeface="Arial"/>
              </a:rPr>
              <a:t>View retirement service credit.</a:t>
            </a:r>
          </a:p>
          <a:p>
            <a:pPr marL="230188" lvl="1" indent="-228600">
              <a:lnSpc>
                <a:spcPct val="113000"/>
              </a:lnSpc>
              <a:spcAft>
                <a:spcPts val="600"/>
              </a:spcAft>
              <a:buClr>
                <a:srgbClr val="003CA4"/>
              </a:buClr>
              <a:buChar char="•"/>
            </a:pPr>
            <a:r>
              <a:rPr lang="en-US" sz="2400" dirty="0">
                <a:solidFill>
                  <a:srgbClr val="1C1718"/>
                </a:solidFill>
                <a:latin typeface="Arial"/>
                <a:cs typeface="Arial"/>
              </a:rPr>
              <a:t>Run retirement estimates.</a:t>
            </a:r>
          </a:p>
          <a:p>
            <a:pPr marL="230188" lvl="1" indent="-228600">
              <a:lnSpc>
                <a:spcPct val="113000"/>
              </a:lnSpc>
              <a:spcAft>
                <a:spcPts val="600"/>
              </a:spcAft>
              <a:buClr>
                <a:srgbClr val="003CA4"/>
              </a:buClr>
              <a:buChar char="•"/>
            </a:pPr>
            <a:r>
              <a:rPr sz="2400" dirty="0">
                <a:solidFill>
                  <a:srgbClr val="1C1718"/>
                </a:solidFill>
                <a:latin typeface="Arial"/>
                <a:cs typeface="Arial"/>
              </a:rPr>
              <a:t>Add, </a:t>
            </a:r>
            <a:r>
              <a:rPr sz="2400" spc="-5" dirty="0">
                <a:solidFill>
                  <a:srgbClr val="1C1718"/>
                </a:solidFill>
                <a:latin typeface="Arial"/>
                <a:cs typeface="Arial"/>
              </a:rPr>
              <a:t>review and update </a:t>
            </a:r>
            <a:r>
              <a:rPr sz="2400" dirty="0">
                <a:solidFill>
                  <a:srgbClr val="1C1718"/>
                </a:solidFill>
                <a:latin typeface="Arial"/>
                <a:cs typeface="Arial"/>
              </a:rPr>
              <a:t>beneficiary</a:t>
            </a:r>
            <a:r>
              <a:rPr sz="2400" spc="15" dirty="0">
                <a:solidFill>
                  <a:srgbClr val="1C1718"/>
                </a:solidFill>
                <a:latin typeface="Arial"/>
                <a:cs typeface="Arial"/>
              </a:rPr>
              <a:t> </a:t>
            </a:r>
            <a:r>
              <a:rPr sz="2400" spc="-5" dirty="0">
                <a:solidFill>
                  <a:srgbClr val="1C1718"/>
                </a:solidFill>
                <a:latin typeface="Arial"/>
                <a:cs typeface="Arial"/>
              </a:rPr>
              <a:t>designations</a:t>
            </a:r>
            <a:r>
              <a:rPr lang="en-US" sz="2400" spc="-5" dirty="0">
                <a:solidFill>
                  <a:srgbClr val="1C1718"/>
                </a:solidFill>
                <a:latin typeface="Arial"/>
                <a:cs typeface="Arial"/>
              </a:rPr>
              <a:t> for: Supplemental and Dependent Life, Accidental Death &amp; Dismemberment, Business Travel insurance and $7,500 Death Benefit.</a:t>
            </a:r>
            <a:endParaRPr sz="2400" dirty="0">
              <a:latin typeface="Arial"/>
              <a:cs typeface="Arial"/>
            </a:endParaRPr>
          </a:p>
          <a:p>
            <a:pPr marL="230188" lvl="1" indent="-228600">
              <a:lnSpc>
                <a:spcPct val="113000"/>
              </a:lnSpc>
              <a:spcAft>
                <a:spcPts val="600"/>
              </a:spcAft>
              <a:buClr>
                <a:srgbClr val="003CA4"/>
              </a:buClr>
              <a:buChar char="•"/>
            </a:pPr>
            <a:r>
              <a:rPr sz="2400" spc="-5" dirty="0">
                <a:solidFill>
                  <a:srgbClr val="1C1718"/>
                </a:solidFill>
                <a:latin typeface="Arial"/>
                <a:cs typeface="Arial"/>
              </a:rPr>
              <a:t>Send and receive RASC</a:t>
            </a:r>
            <a:r>
              <a:rPr sz="2400" spc="25" dirty="0">
                <a:solidFill>
                  <a:srgbClr val="1C1718"/>
                </a:solidFill>
                <a:latin typeface="Arial"/>
                <a:cs typeface="Arial"/>
              </a:rPr>
              <a:t> </a:t>
            </a:r>
            <a:r>
              <a:rPr sz="2400" spc="-5" dirty="0">
                <a:solidFill>
                  <a:srgbClr val="1C1718"/>
                </a:solidFill>
                <a:latin typeface="Arial"/>
                <a:cs typeface="Arial"/>
              </a:rPr>
              <a:t>messages</a:t>
            </a:r>
            <a:r>
              <a:rPr lang="en-US" sz="2400" spc="-5" dirty="0">
                <a:solidFill>
                  <a:srgbClr val="1C1718"/>
                </a:solidFill>
                <a:latin typeface="Arial"/>
                <a:cs typeface="Arial"/>
              </a:rPr>
              <a:t>.</a:t>
            </a:r>
          </a:p>
          <a:p>
            <a:pPr marL="230188" lvl="1" indent="-228600">
              <a:lnSpc>
                <a:spcPct val="113000"/>
              </a:lnSpc>
              <a:spcAft>
                <a:spcPts val="300"/>
              </a:spcAft>
              <a:buClr>
                <a:srgbClr val="003CA4"/>
              </a:buClr>
              <a:buChar char="•"/>
            </a:pPr>
            <a:r>
              <a:rPr lang="en-US" sz="2400" spc="-5" dirty="0">
                <a:solidFill>
                  <a:srgbClr val="1C1718"/>
                </a:solidFill>
                <a:latin typeface="Arial"/>
                <a:cs typeface="Arial"/>
              </a:rPr>
              <a:t>UCRAYS - </a:t>
            </a:r>
            <a:r>
              <a:rPr lang="en-US" sz="2400" u="heavy" spc="-5" dirty="0">
                <a:solidFill>
                  <a:srgbClr val="003CA4"/>
                </a:solidFill>
                <a:latin typeface="Arial"/>
                <a:cs typeface="Arial"/>
                <a:hlinkClick r:id="rId5"/>
              </a:rPr>
              <a:t>https://retirementatyourservice.ucop.edu</a:t>
            </a:r>
            <a:endParaRPr lang="en-US" sz="2400" u="heavy" spc="-5" dirty="0">
              <a:solidFill>
                <a:srgbClr val="003CA4"/>
              </a:solidFill>
              <a:latin typeface="Arial"/>
              <a:cs typeface="Arial"/>
            </a:endParaRPr>
          </a:p>
          <a:p>
            <a:pPr marL="320040" marR="5080">
              <a:spcBef>
                <a:spcPts val="1764"/>
              </a:spcBef>
            </a:pPr>
            <a:endParaRPr dirty="0">
              <a:latin typeface="Arial"/>
              <a:cs typeface="Arial"/>
            </a:endParaRPr>
          </a:p>
        </p:txBody>
      </p:sp>
      <p:pic>
        <p:nvPicPr>
          <p:cNvPr id="8" name="Graphic 7">
            <a:extLst>
              <a:ext uri="{FF2B5EF4-FFF2-40B4-BE49-F238E27FC236}">
                <a16:creationId xmlns:a16="http://schemas.microsoft.com/office/drawing/2014/main" id="{9A30192C-9C1F-4EAD-B63A-8F28B8E335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 y="690455"/>
            <a:ext cx="280946" cy="128525"/>
          </a:xfrm>
          <a:prstGeom prst="rect">
            <a:avLst/>
          </a:prstGeom>
        </p:spPr>
      </p:pic>
      <p:pic>
        <p:nvPicPr>
          <p:cNvPr id="9" name="Picture 8">
            <a:extLst>
              <a:ext uri="{FF2B5EF4-FFF2-40B4-BE49-F238E27FC236}">
                <a16:creationId xmlns:a16="http://schemas.microsoft.com/office/drawing/2014/main" id="{66E3906B-87DC-4162-B1A1-45133FB5B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3424" y="6070170"/>
            <a:ext cx="1371600" cy="519577"/>
          </a:xfrm>
          <a:prstGeom prst="rect">
            <a:avLst/>
          </a:prstGeom>
        </p:spPr>
      </p:pic>
      <p:pic>
        <p:nvPicPr>
          <p:cNvPr id="7" name="Audio 6">
            <a:hlinkClick r:id="" action="ppaction://media"/>
            <a:extLst>
              <a:ext uri="{FF2B5EF4-FFF2-40B4-BE49-F238E27FC236}">
                <a16:creationId xmlns:a16="http://schemas.microsoft.com/office/drawing/2014/main" id="{97B08AD0-E006-4542-9F2F-E1EE578C28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2528" y="6060256"/>
            <a:ext cx="406400" cy="406400"/>
          </a:xfrm>
          <a:prstGeom prst="rect">
            <a:avLst/>
          </a:prstGeom>
        </p:spPr>
      </p:pic>
    </p:spTree>
  </p:cSld>
  <p:clrMapOvr>
    <a:masterClrMapping/>
  </p:clrMapOvr>
  <p:transition spd="slow" advTm="3905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7513" y="1650926"/>
            <a:ext cx="10324327" cy="3615670"/>
          </a:xfrm>
          <a:prstGeom prst="rect">
            <a:avLst/>
          </a:prstGeom>
        </p:spPr>
        <p:txBody>
          <a:bodyPr vert="horz" wrap="square" lIns="0" tIns="0" rIns="0" bIns="0" rtlCol="0">
            <a:spAutoFit/>
          </a:bodyPr>
          <a:lstStyle/>
          <a:p>
            <a:pPr marL="12700">
              <a:lnSpc>
                <a:spcPct val="113000"/>
              </a:lnSpc>
              <a:spcAft>
                <a:spcPts val="600"/>
              </a:spcAft>
              <a:buClr>
                <a:srgbClr val="003CA4"/>
              </a:buClr>
              <a:tabLst>
                <a:tab pos="297815" algn="l"/>
                <a:tab pos="298450" algn="l"/>
              </a:tabLst>
            </a:pPr>
            <a:r>
              <a:rPr sz="2400" spc="-10" dirty="0">
                <a:latin typeface="Arial"/>
                <a:cs typeface="Arial"/>
              </a:rPr>
              <a:t>Visit </a:t>
            </a:r>
            <a:r>
              <a:rPr sz="2400" spc="-5" dirty="0">
                <a:latin typeface="Arial"/>
                <a:cs typeface="Arial"/>
              </a:rPr>
              <a:t>Fidelity Investments</a:t>
            </a:r>
            <a:r>
              <a:rPr sz="2400" spc="45" dirty="0">
                <a:latin typeface="Arial"/>
                <a:cs typeface="Arial"/>
              </a:rPr>
              <a:t> </a:t>
            </a:r>
            <a:r>
              <a:rPr sz="2400" spc="-5" dirty="0">
                <a:latin typeface="Arial"/>
                <a:cs typeface="Arial"/>
              </a:rPr>
              <a:t>NetBenefits</a:t>
            </a:r>
            <a:endParaRPr sz="2400" dirty="0">
              <a:latin typeface="Arial"/>
              <a:cs typeface="Arial"/>
            </a:endParaRPr>
          </a:p>
          <a:p>
            <a:pPr marL="230188" marR="5080" lvl="1" indent="-228600">
              <a:lnSpc>
                <a:spcPct val="113000"/>
              </a:lnSpc>
              <a:spcAft>
                <a:spcPts val="300"/>
              </a:spcAft>
              <a:buClr>
                <a:srgbClr val="003CA4"/>
              </a:buClr>
              <a:buChar char="•"/>
            </a:pPr>
            <a:r>
              <a:rPr sz="2400" dirty="0">
                <a:latin typeface="Arial"/>
                <a:cs typeface="Arial"/>
              </a:rPr>
              <a:t>Review </a:t>
            </a:r>
            <a:r>
              <a:rPr sz="2400" spc="-5" dirty="0">
                <a:latin typeface="Arial"/>
                <a:cs typeface="Arial"/>
              </a:rPr>
              <a:t>and update all beneficiary designations  for:</a:t>
            </a:r>
            <a:endParaRPr sz="2400" dirty="0">
              <a:latin typeface="Arial"/>
              <a:cs typeface="Arial"/>
            </a:endParaRPr>
          </a:p>
          <a:p>
            <a:pPr marL="461963" marR="5080" lvl="2" indent="-228600">
              <a:lnSpc>
                <a:spcPct val="113000"/>
              </a:lnSpc>
              <a:spcAft>
                <a:spcPts val="300"/>
              </a:spcAft>
              <a:buClr>
                <a:srgbClr val="003CA4"/>
              </a:buClr>
              <a:buChar char="•"/>
            </a:pPr>
            <a:r>
              <a:rPr sz="2400" spc="-5" dirty="0">
                <a:latin typeface="Arial"/>
                <a:cs typeface="Arial"/>
              </a:rPr>
              <a:t>Fidelity </a:t>
            </a:r>
            <a:r>
              <a:rPr sz="2400" dirty="0">
                <a:latin typeface="Arial"/>
                <a:cs typeface="Arial"/>
              </a:rPr>
              <a:t>Investments manages </a:t>
            </a:r>
            <a:r>
              <a:rPr sz="2400" spc="-5" dirty="0">
                <a:latin typeface="Arial"/>
                <a:cs typeface="Arial"/>
              </a:rPr>
              <a:t>403(b), 457(b)  and Defined Compensation Plan</a:t>
            </a:r>
            <a:r>
              <a:rPr sz="2400" spc="85" dirty="0">
                <a:latin typeface="Arial"/>
                <a:cs typeface="Arial"/>
              </a:rPr>
              <a:t> </a:t>
            </a:r>
            <a:r>
              <a:rPr sz="2400" spc="-5" dirty="0">
                <a:latin typeface="Arial"/>
                <a:cs typeface="Arial"/>
              </a:rPr>
              <a:t>(DCP)</a:t>
            </a:r>
            <a:endParaRPr sz="2400" dirty="0">
              <a:latin typeface="Arial"/>
              <a:cs typeface="Arial"/>
            </a:endParaRPr>
          </a:p>
          <a:p>
            <a:pPr marL="461963" marR="112395" lvl="2" indent="-228600">
              <a:lnSpc>
                <a:spcPct val="113000"/>
              </a:lnSpc>
              <a:spcBef>
                <a:spcPts val="595"/>
              </a:spcBef>
              <a:spcAft>
                <a:spcPts val="600"/>
              </a:spcAft>
              <a:buClr>
                <a:srgbClr val="003CA4"/>
              </a:buClr>
              <a:buChar char="•"/>
            </a:pPr>
            <a:r>
              <a:rPr sz="2400" spc="-5" dirty="0">
                <a:latin typeface="Arial"/>
                <a:cs typeface="Arial"/>
              </a:rPr>
              <a:t>Fidelity </a:t>
            </a:r>
            <a:r>
              <a:rPr sz="2400" dirty="0">
                <a:latin typeface="Arial"/>
                <a:cs typeface="Arial"/>
              </a:rPr>
              <a:t>Investments </a:t>
            </a:r>
            <a:r>
              <a:rPr sz="2400" spc="-5" dirty="0">
                <a:latin typeface="Arial"/>
                <a:cs typeface="Arial"/>
              </a:rPr>
              <a:t>NetBenefits:  </a:t>
            </a:r>
            <a:r>
              <a:rPr sz="2400" u="heavy" dirty="0">
                <a:solidFill>
                  <a:srgbClr val="003CA4"/>
                </a:solidFill>
                <a:latin typeface="Arial"/>
                <a:cs typeface="Arial"/>
                <a:hlinkClick r:id="rId4"/>
              </a:rPr>
              <a:t>htt</a:t>
            </a:r>
            <a:r>
              <a:rPr sz="2400" u="heavy" spc="-10" dirty="0">
                <a:solidFill>
                  <a:srgbClr val="003CA4"/>
                </a:solidFill>
                <a:latin typeface="Arial"/>
                <a:cs typeface="Arial"/>
                <a:hlinkClick r:id="rId4"/>
              </a:rPr>
              <a:t>p</a:t>
            </a:r>
            <a:r>
              <a:rPr sz="2400" u="heavy" dirty="0">
                <a:solidFill>
                  <a:srgbClr val="003CA4"/>
                </a:solidFill>
                <a:latin typeface="Arial"/>
                <a:cs typeface="Arial"/>
                <a:hlinkClick r:id="rId4"/>
              </a:rPr>
              <a:t>s://n</a:t>
            </a:r>
            <a:r>
              <a:rPr sz="2400" u="heavy" spc="-10" dirty="0">
                <a:solidFill>
                  <a:srgbClr val="003CA4"/>
                </a:solidFill>
                <a:latin typeface="Arial"/>
                <a:cs typeface="Arial"/>
                <a:hlinkClick r:id="rId4"/>
              </a:rPr>
              <a:t>b</a:t>
            </a:r>
            <a:r>
              <a:rPr sz="2400" u="heavy" dirty="0">
                <a:solidFill>
                  <a:srgbClr val="003CA4"/>
                </a:solidFill>
                <a:latin typeface="Arial"/>
                <a:cs typeface="Arial"/>
                <a:hlinkClick r:id="rId4"/>
              </a:rPr>
              <a:t>.fidelit</a:t>
            </a:r>
            <a:r>
              <a:rPr sz="2400" u="heavy" spc="-185" dirty="0">
                <a:solidFill>
                  <a:srgbClr val="003CA4"/>
                </a:solidFill>
                <a:latin typeface="Arial"/>
                <a:cs typeface="Arial"/>
                <a:hlinkClick r:id="rId4"/>
              </a:rPr>
              <a:t>y</a:t>
            </a:r>
            <a:r>
              <a:rPr sz="2400" u="heavy" dirty="0">
                <a:solidFill>
                  <a:srgbClr val="003CA4"/>
                </a:solidFill>
                <a:latin typeface="Arial"/>
                <a:cs typeface="Arial"/>
                <a:hlinkClick r:id="rId4"/>
              </a:rPr>
              <a:t>.com/</a:t>
            </a:r>
            <a:r>
              <a:rPr sz="2400" u="heavy" spc="-10" dirty="0">
                <a:solidFill>
                  <a:srgbClr val="003CA4"/>
                </a:solidFill>
                <a:latin typeface="Arial"/>
                <a:cs typeface="Arial"/>
                <a:hlinkClick r:id="rId4"/>
              </a:rPr>
              <a:t>p</a:t>
            </a:r>
            <a:r>
              <a:rPr sz="2400" u="heavy" spc="-5" dirty="0">
                <a:solidFill>
                  <a:srgbClr val="003CA4"/>
                </a:solidFill>
                <a:latin typeface="Arial"/>
                <a:cs typeface="Arial"/>
                <a:hlinkClick r:id="rId4"/>
              </a:rPr>
              <a:t>ublic/nb/def</a:t>
            </a:r>
            <a:r>
              <a:rPr sz="2400" u="heavy" dirty="0">
                <a:solidFill>
                  <a:srgbClr val="003CA4"/>
                </a:solidFill>
                <a:latin typeface="Arial"/>
                <a:cs typeface="Arial"/>
                <a:hlinkClick r:id="rId4"/>
              </a:rPr>
              <a:t>a</a:t>
            </a:r>
            <a:r>
              <a:rPr sz="2400" u="heavy" spc="-5" dirty="0">
                <a:solidFill>
                  <a:srgbClr val="003CA4"/>
                </a:solidFill>
                <a:latin typeface="Arial"/>
                <a:cs typeface="Arial"/>
                <a:hlinkClick r:id="rId4"/>
              </a:rPr>
              <a:t>ult/home</a:t>
            </a:r>
            <a:endParaRPr lang="en-US" sz="2400" u="heavy" spc="-5" dirty="0">
              <a:solidFill>
                <a:srgbClr val="003CA4"/>
              </a:solidFill>
              <a:latin typeface="Arial"/>
              <a:cs typeface="Arial"/>
            </a:endParaRPr>
          </a:p>
          <a:p>
            <a:pPr marL="742950" lvl="1" indent="-285750">
              <a:lnSpc>
                <a:spcPct val="114000"/>
              </a:lnSpc>
              <a:spcAft>
                <a:spcPts val="500"/>
              </a:spcAft>
              <a:buClr>
                <a:srgbClr val="003DA5"/>
              </a:buClr>
              <a:buSzPct val="100000"/>
              <a:buFont typeface="Arial" panose="020B0604020202020204" pitchFamily="34" charset="0"/>
              <a:buChar char="•"/>
            </a:pPr>
            <a:r>
              <a:rPr lang="en-US" sz="2200" b="1" dirty="0">
                <a:solidFill>
                  <a:srgbClr val="003DA5"/>
                </a:solidFill>
                <a:latin typeface="Arial" panose="020B0604020202020204" pitchFamily="34" charset="0"/>
                <a:cs typeface="Arial" panose="020B0604020202020204" pitchFamily="34" charset="0"/>
              </a:rPr>
              <a:t>One on One Consultations – 800-642-7131</a:t>
            </a:r>
          </a:p>
          <a:p>
            <a:pPr marL="742950" lvl="1" indent="-285750">
              <a:lnSpc>
                <a:spcPct val="114000"/>
              </a:lnSpc>
              <a:spcAft>
                <a:spcPts val="5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hlinkClick r:id="rId5"/>
              </a:rPr>
              <a:t>https://digital.fidelity.com/prgw/digital/wos/</a:t>
            </a:r>
            <a:endParaRPr lang="en-US" sz="2200" dirty="0">
              <a:latin typeface="Arial" panose="020B0604020202020204" pitchFamily="34" charset="0"/>
              <a:ea typeface="Fira Sans Book" panose="020B0503050000020004" pitchFamily="34" charset="0"/>
              <a:cs typeface="Arial" panose="020B0604020202020204" pitchFamily="34" charset="0"/>
            </a:endParaRPr>
          </a:p>
        </p:txBody>
      </p:sp>
      <p:sp>
        <p:nvSpPr>
          <p:cNvPr id="3" name="object 3"/>
          <p:cNvSpPr txBox="1">
            <a:spLocks noGrp="1"/>
          </p:cNvSpPr>
          <p:nvPr>
            <p:ph type="title"/>
          </p:nvPr>
        </p:nvSpPr>
        <p:spPr>
          <a:xfrm flipH="1">
            <a:off x="609600" y="432644"/>
            <a:ext cx="9723121" cy="984885"/>
          </a:xfrm>
          <a:prstGeom prst="rect">
            <a:avLst/>
          </a:prstGeom>
        </p:spPr>
        <p:txBody>
          <a:bodyPr vert="horz" wrap="square" lIns="0" tIns="0" rIns="0" bIns="0" rtlCol="0">
            <a:spAutoFit/>
          </a:bodyPr>
          <a:lstStyle/>
          <a:p>
            <a:pPr marL="12700" marR="5080">
              <a:lnSpc>
                <a:spcPct val="100000"/>
              </a:lnSpc>
            </a:pPr>
            <a:r>
              <a:rPr spc="-5" dirty="0"/>
              <a:t>Beneficiary Designations –</a:t>
            </a:r>
            <a:r>
              <a:rPr spc="-20" dirty="0"/>
              <a:t> </a:t>
            </a:r>
            <a:r>
              <a:rPr spc="-5" dirty="0"/>
              <a:t>Fidelity  Investments</a:t>
            </a:r>
            <a:r>
              <a:rPr spc="-60" dirty="0"/>
              <a:t> </a:t>
            </a:r>
            <a:r>
              <a:rPr spc="-5" dirty="0"/>
              <a:t>NetBenefits</a:t>
            </a:r>
          </a:p>
        </p:txBody>
      </p:sp>
      <p:pic>
        <p:nvPicPr>
          <p:cNvPr id="6" name="Picture 5">
            <a:extLst>
              <a:ext uri="{FF2B5EF4-FFF2-40B4-BE49-F238E27FC236}">
                <a16:creationId xmlns:a16="http://schemas.microsoft.com/office/drawing/2014/main" id="{EEF14B5A-6A08-42F8-B147-3BE68631C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914" y="3057441"/>
            <a:ext cx="4366573" cy="2442552"/>
          </a:xfrm>
          <a:prstGeom prst="rect">
            <a:avLst/>
          </a:prstGeom>
          <a:ln w="3175">
            <a:solidFill>
              <a:schemeClr val="accent1"/>
            </a:solidFill>
          </a:ln>
        </p:spPr>
      </p:pic>
      <p:pic>
        <p:nvPicPr>
          <p:cNvPr id="7" name="Graphic 6">
            <a:extLst>
              <a:ext uri="{FF2B5EF4-FFF2-40B4-BE49-F238E27FC236}">
                <a16:creationId xmlns:a16="http://schemas.microsoft.com/office/drawing/2014/main" id="{E9608282-0F57-4908-856E-4E5C998A24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513" y="216490"/>
            <a:ext cx="280946" cy="128525"/>
          </a:xfrm>
          <a:prstGeom prst="rect">
            <a:avLst/>
          </a:prstGeom>
        </p:spPr>
      </p:pic>
      <p:pic>
        <p:nvPicPr>
          <p:cNvPr id="8" name="Audio 7">
            <a:hlinkClick r:id="" action="ppaction://media"/>
            <a:extLst>
              <a:ext uri="{FF2B5EF4-FFF2-40B4-BE49-F238E27FC236}">
                <a16:creationId xmlns:a16="http://schemas.microsoft.com/office/drawing/2014/main" id="{85E99E96-F6C6-42CC-A8E8-BB235C7B2B9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9380" y="6059064"/>
            <a:ext cx="406400" cy="406400"/>
          </a:xfrm>
          <a:prstGeom prst="rect">
            <a:avLst/>
          </a:prstGeom>
        </p:spPr>
      </p:pic>
      <p:pic>
        <p:nvPicPr>
          <p:cNvPr id="9" name="Picture 8">
            <a:extLst>
              <a:ext uri="{FF2B5EF4-FFF2-40B4-BE49-F238E27FC236}">
                <a16:creationId xmlns:a16="http://schemas.microsoft.com/office/drawing/2014/main" id="{F9A6246B-B353-4AE2-B8E6-13CE0B18AB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73424" y="6070170"/>
            <a:ext cx="1371600" cy="519577"/>
          </a:xfrm>
          <a:prstGeom prst="rect">
            <a:avLst/>
          </a:prstGeom>
        </p:spPr>
      </p:pic>
    </p:spTree>
  </p:cSld>
  <p:clrMapOvr>
    <a:masterClrMapping/>
  </p:clrMapOvr>
  <p:transition spd="slow" advTm="41645">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81892" y="864119"/>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Retirement Reciprocity</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52978" y="1658864"/>
            <a:ext cx="11410950" cy="4520853"/>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If you have retirement service credit through past employment with the State of California, California State University or other public employers participating in the CalPERS or CalSTRS retirement systems, you may be eligible to continue earning uninterrupted service credit. </a:t>
            </a:r>
          </a:p>
          <a:p>
            <a:pPr marL="969963" lvl="2"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Visit the UCNet website to access the informational booklet on how to request reciprocity to coordinate your UC and PERS/STRS retirement benefits.</a:t>
            </a:r>
          </a:p>
          <a:p>
            <a:pPr marL="742950" lvl="1" indent="-285750">
              <a:lnSpc>
                <a:spcPct val="114000"/>
              </a:lnSpc>
              <a:spcAft>
                <a:spcPts val="3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CalPERS</a:t>
            </a:r>
          </a:p>
          <a:p>
            <a:pPr marL="969963" lvl="1" indent="-28575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hlinkClick r:id="rId7"/>
              </a:rPr>
              <a:t>https://ucnet.universityofcalifornia.edu/forms/pdf/ucrpcalpers-reciprocity.pdf</a:t>
            </a:r>
            <a:endParaRPr lang="en-US" sz="22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3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CalSTRS</a:t>
            </a:r>
          </a:p>
          <a:p>
            <a:pPr marL="1025525" lvl="1" indent="-342900">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hlinkClick r:id="rId8"/>
              </a:rPr>
              <a:t>https://ucnet.universityofcalifornia.edu/forms/pdf/ucrpcalstrs-concurrent-retirement.pdf </a:t>
            </a:r>
            <a:endParaRPr lang="en-US" sz="2200" dirty="0">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424" y="6070170"/>
            <a:ext cx="1371600" cy="519577"/>
          </a:xfrm>
          <a:prstGeom prst="rect">
            <a:avLst/>
          </a:prstGeom>
        </p:spPr>
      </p:pic>
      <p:pic>
        <p:nvPicPr>
          <p:cNvPr id="3" name="Recorded Sound">
            <a:hlinkClick r:id="" action="ppaction://media"/>
            <a:extLst>
              <a:ext uri="{FF2B5EF4-FFF2-40B4-BE49-F238E27FC236}">
                <a16:creationId xmlns:a16="http://schemas.microsoft.com/office/drawing/2014/main" id="{4A98B34F-BF66-45C0-9FDC-0CDE0557DFC3}"/>
              </a:ext>
            </a:extLst>
          </p:cNvPr>
          <p:cNvPicPr>
            <a:picLocks noChangeAspect="1"/>
          </p:cNvPicPr>
          <p:nvPr>
            <a:audioFile r:link="rId1"/>
            <p:extLst>
              <p:ext uri="{DAA4B4D4-6D71-4841-9C94-3DE7FCFB9230}">
                <p14:media xmlns:p14="http://schemas.microsoft.com/office/powerpoint/2010/main" r:embed="rId2">
                  <p14:trim end="988.009"/>
                </p14:media>
              </p:ext>
            </p:extLst>
          </p:nvPr>
        </p:nvPicPr>
        <p:blipFill>
          <a:blip r:embed="rId10"/>
          <a:stretch>
            <a:fillRect/>
          </a:stretch>
        </p:blipFill>
        <p:spPr>
          <a:xfrm>
            <a:off x="11658725" y="6085411"/>
            <a:ext cx="402336" cy="402336"/>
          </a:xfrm>
          <a:prstGeom prst="rect">
            <a:avLst/>
          </a:prstGeom>
        </p:spPr>
      </p:pic>
    </p:spTree>
    <p:extLst>
      <p:ext uri="{BB962C8B-B14F-4D97-AF65-F5344CB8AC3E}">
        <p14:creationId xmlns:p14="http://schemas.microsoft.com/office/powerpoint/2010/main" val="2186970294"/>
      </p:ext>
    </p:extLst>
  </p:cSld>
  <p:clrMapOvr>
    <a:masterClrMapping/>
  </p:clrMapOvr>
  <p:transition spd="slow" advClick="0" advTm="4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13142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259950"/>
            <a:ext cx="9067136" cy="430887"/>
          </a:xfrm>
          <a:prstGeom prst="rect">
            <a:avLst/>
          </a:prstGeom>
          <a:noFill/>
        </p:spPr>
        <p:txBody>
          <a:bodyPr wrap="square" lIns="0" tIns="0" rIns="0" bIns="0" rtlCol="0">
            <a:spAutoFit/>
          </a:bodyPr>
          <a:lstStyle/>
          <a:p>
            <a:r>
              <a:rPr lang="en-US" sz="2800" b="1" dirty="0">
                <a:solidFill>
                  <a:srgbClr val="003DA5"/>
                </a:solidFill>
                <a:latin typeface="Arial" panose="020B0604020202020204" pitchFamily="34" charset="0"/>
                <a:ea typeface="Fira Sans Medium" panose="020B0503050000020004" pitchFamily="34" charset="0"/>
                <a:cs typeface="Arial" panose="020B0604020202020204" pitchFamily="34" charset="0"/>
              </a:rPr>
              <a:t>Additional Employee Benefits</a:t>
            </a:r>
            <a:endParaRPr lang="en-US" sz="28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222250" y="710998"/>
            <a:ext cx="11410950" cy="6602448"/>
          </a:xfrm>
          <a:prstGeom prst="rect">
            <a:avLst/>
          </a:prstGeom>
          <a:noFill/>
        </p:spPr>
        <p:txBody>
          <a:bodyPr wrap="square" lIns="0" tIns="0" rIns="0" bIns="0" rtlCol="0">
            <a:spAutoFit/>
          </a:bodyPr>
          <a:lstStyle/>
          <a:p>
            <a:pPr lvl="1" algn="just">
              <a:lnSpc>
                <a:spcPct val="114000"/>
              </a:lnSpc>
              <a:spcAft>
                <a:spcPts val="500"/>
              </a:spcAft>
              <a:buClr>
                <a:srgbClr val="003DA5"/>
              </a:buClr>
              <a:buSzPct val="100000"/>
            </a:pPr>
            <a:r>
              <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rPr>
              <a:t>New Employee Financial Planning and Retirement Orientation</a:t>
            </a:r>
            <a:endParaRPr lang="en-US" sz="1400" dirty="0">
              <a:solidFill>
                <a:srgbClr val="003DA5"/>
              </a:solidFill>
              <a:latin typeface="Arial" panose="020B0604020202020204" pitchFamily="34" charset="0"/>
              <a:ea typeface="Fira Sans Book" panose="020B0503050000020004" pitchFamily="34" charset="0"/>
              <a:cs typeface="Arial" panose="020B0604020202020204" pitchFamily="34" charset="0"/>
            </a:endParaRPr>
          </a:p>
          <a:p>
            <a:pPr marL="742950" lvl="1" indent="-285750" algn="just">
              <a:lnSpc>
                <a:spcPct val="114000"/>
              </a:lnSpc>
              <a:spcAft>
                <a:spcPts val="500"/>
              </a:spcAft>
              <a:buClr>
                <a:srgbClr val="003DA5"/>
              </a:buClr>
              <a:buSzPct val="100000"/>
              <a:buFont typeface="Arial" panose="020B0604020202020204" pitchFamily="34" charset="0"/>
              <a:buChar char="•"/>
            </a:pPr>
            <a:r>
              <a:rPr lang="en-US" sz="1400" dirty="0">
                <a:latin typeface="Arial" panose="020B0604020202020204" pitchFamily="34" charset="0"/>
                <a:ea typeface="Fira Sans Book" panose="020B0503050000020004" pitchFamily="34" charset="0"/>
                <a:cs typeface="Arial" panose="020B0604020202020204" pitchFamily="34" charset="0"/>
                <a:hlinkClick r:id="rId7"/>
              </a:rPr>
              <a:t>https://hr.ucr.edu/total-compensation/benefits-belonging/new-faculty-and-staff#new_employee_financial_planning_and_retirement_orientation</a:t>
            </a:r>
            <a:endParaRPr lang="en-US" sz="1400" dirty="0">
              <a:latin typeface="Arial" panose="020B0604020202020204" pitchFamily="34" charset="0"/>
              <a:ea typeface="Fira Sans Book" panose="020B0503050000020004" pitchFamily="34" charset="0"/>
              <a:cs typeface="Arial" panose="020B0604020202020204" pitchFamily="34" charset="0"/>
            </a:endParaRPr>
          </a:p>
          <a:p>
            <a:pPr lvl="1" algn="just">
              <a:lnSpc>
                <a:spcPct val="114000"/>
              </a:lnSpc>
              <a:spcAft>
                <a:spcPts val="500"/>
              </a:spcAft>
              <a:buClr>
                <a:srgbClr val="003DA5"/>
              </a:buClr>
              <a:buSzPct val="100000"/>
            </a:pPr>
            <a:r>
              <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rPr>
              <a:t>ComPsych</a:t>
            </a:r>
            <a:r>
              <a:rPr lang="en-US" sz="1400" dirty="0">
                <a:latin typeface="Arial" panose="020B0604020202020204" pitchFamily="34" charset="0"/>
                <a:ea typeface="Fira Sans Book" panose="020B0503050000020004" pitchFamily="34" charset="0"/>
                <a:cs typeface="Arial" panose="020B0604020202020204" pitchFamily="34" charset="0"/>
              </a:rPr>
              <a:t> – </a:t>
            </a:r>
            <a:r>
              <a:rPr lang="en-US" sz="1400" dirty="0">
                <a:latin typeface="Arial" panose="020B0604020202020204" pitchFamily="34" charset="0"/>
                <a:ea typeface="Fira Sans Book" panose="020B0503050000020004" pitchFamily="34" charset="0"/>
                <a:cs typeface="Arial" panose="020B0604020202020204" pitchFamily="34" charset="0"/>
                <a:hlinkClick r:id="rId8"/>
              </a:rPr>
              <a:t>www.guidanceresources.com</a:t>
            </a:r>
            <a:endParaRPr lang="en-US" sz="1400" dirty="0">
              <a:latin typeface="Arial" panose="020B0604020202020204" pitchFamily="34" charset="0"/>
              <a:ea typeface="Fira Sans Book" panose="020B0503050000020004" pitchFamily="34" charset="0"/>
              <a:cs typeface="Arial" panose="020B0604020202020204" pitchFamily="34" charset="0"/>
            </a:endParaRPr>
          </a:p>
          <a:p>
            <a:pPr marL="738188" lvl="2" indent="-285750">
              <a:lnSpc>
                <a:spcPct val="114000"/>
              </a:lnSpc>
              <a:spcAft>
                <a:spcPts val="500"/>
              </a:spcAft>
              <a:buClr>
                <a:srgbClr val="003DA5"/>
              </a:buClr>
              <a:buSzPct val="100000"/>
              <a:buFont typeface="Arial" panose="020B0604020202020204" pitchFamily="34" charset="0"/>
              <a:buChar char="•"/>
            </a:pPr>
            <a:r>
              <a:rPr lang="en-US" sz="1400" dirty="0">
                <a:latin typeface="Arial" panose="020B0604020202020204" pitchFamily="34" charset="0"/>
                <a:ea typeface="Fira Sans Book" panose="020B0503050000020004" pitchFamily="34" charset="0"/>
                <a:cs typeface="Arial" panose="020B0604020202020204" pitchFamily="34" charset="0"/>
              </a:rPr>
              <a:t>UC Faculty and Staff Assistance Program – offering free, confidential resources for emotional health with easy access to short-term counseling, assessment and referrals, employee and management training, legal guidance, and financial counseling. (These benefits complement the UC systemwide ARAG Legal plan and Fidelity Investments financial consulting services)</a:t>
            </a:r>
          </a:p>
          <a:p>
            <a:pPr lvl="1">
              <a:lnSpc>
                <a:spcPct val="114000"/>
              </a:lnSpc>
              <a:spcAft>
                <a:spcPts val="500"/>
              </a:spcAft>
              <a:buClr>
                <a:srgbClr val="003DA5"/>
              </a:buClr>
              <a:buSzPct val="100000"/>
            </a:pPr>
            <a:r>
              <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rPr>
              <a:t>Farmers Insurance Choice – </a:t>
            </a:r>
            <a:r>
              <a:rPr lang="en-US" sz="1400" u="sng" dirty="0">
                <a:latin typeface="Arial" panose="020B0604020202020204" pitchFamily="34" charset="0"/>
                <a:cs typeface="Arial" panose="020B0604020202020204" pitchFamily="34" charset="0"/>
                <a:hlinkClick r:id="rId9"/>
              </a:rPr>
              <a:t>https://farmersinsurancechoice.com</a:t>
            </a:r>
            <a:endParaRPr lang="en-US" sz="1400" u="sng" dirty="0">
              <a:latin typeface="Arial" panose="020B0604020202020204" pitchFamily="34" charset="0"/>
              <a:cs typeface="Arial" panose="020B0604020202020204" pitchFamily="34" charset="0"/>
            </a:endParaRPr>
          </a:p>
          <a:p>
            <a:pPr marL="742950" lvl="1" indent="-285750">
              <a:lnSpc>
                <a:spcPct val="114000"/>
              </a:lnSpc>
              <a:spcAft>
                <a:spcPts val="500"/>
              </a:spcAft>
              <a:buClr>
                <a:srgbClr val="003DA5"/>
              </a:buClr>
              <a:buSzPct val="100000"/>
              <a:buFont typeface="Arial" panose="020B0604020202020204" pitchFamily="34" charset="0"/>
              <a:buChar char="•"/>
            </a:pPr>
            <a:r>
              <a:rPr lang="en-US" sz="1400" dirty="0">
                <a:latin typeface="Arial" panose="020B0604020202020204" pitchFamily="34" charset="0"/>
                <a:ea typeface="Fira Sans Book" panose="020B0503050000020004" pitchFamily="34" charset="0"/>
                <a:cs typeface="Arial" panose="020B0604020202020204" pitchFamily="34" charset="0"/>
              </a:rPr>
              <a:t>Home and Auto Insurance</a:t>
            </a:r>
          </a:p>
          <a:p>
            <a:pPr lvl="1" algn="just">
              <a:lnSpc>
                <a:spcPct val="114000"/>
              </a:lnSpc>
              <a:spcAft>
                <a:spcPts val="500"/>
              </a:spcAft>
              <a:buClr>
                <a:srgbClr val="003DA5"/>
              </a:buClr>
              <a:buSzPct val="100000"/>
            </a:pPr>
            <a:r>
              <a:rPr lang="en-US" sz="1400" b="1" dirty="0">
                <a:solidFill>
                  <a:srgbClr val="003DA5"/>
                </a:solidFill>
                <a:latin typeface="Arial" panose="020B0604020202020204" pitchFamily="34" charset="0"/>
                <a:cs typeface="Arial" panose="020B0604020202020204" pitchFamily="34" charset="0"/>
              </a:rPr>
              <a:t>Landed Employee Mortgage Assistance Program</a:t>
            </a:r>
          </a:p>
          <a:p>
            <a:pPr marL="742950" lvl="1" indent="-285750">
              <a:lnSpc>
                <a:spcPct val="114000"/>
              </a:lnSpc>
              <a:spcAft>
                <a:spcPts val="500"/>
              </a:spcAft>
              <a:buClr>
                <a:srgbClr val="003DA5"/>
              </a:buClr>
              <a:buSzPct val="100000"/>
              <a:buFont typeface="Arial" panose="020B0604020202020204" pitchFamily="34" charset="0"/>
              <a:buChar char="•"/>
            </a:pPr>
            <a:r>
              <a:rPr lang="en-US" sz="1400" dirty="0">
                <a:latin typeface="Arial" panose="020B0604020202020204" pitchFamily="34" charset="0"/>
                <a:cs typeface="Arial" panose="020B0604020202020204" pitchFamily="34" charset="0"/>
              </a:rPr>
              <a:t>A personal finance company aimed at helping UCR employees afford to buy homes; to bring new homeownership options to UCR employees. </a:t>
            </a:r>
            <a:r>
              <a:rPr lang="en-US" sz="1400" dirty="0" err="1">
                <a:latin typeface="Arial" panose="020B0604020202020204" pitchFamily="34" charset="0"/>
                <a:cs typeface="Arial" panose="020B0604020202020204" pitchFamily="34" charset="0"/>
              </a:rPr>
              <a:t>Landed's</a:t>
            </a:r>
            <a:r>
              <a:rPr lang="en-US" sz="1400" dirty="0">
                <a:latin typeface="Arial" panose="020B0604020202020204" pitchFamily="34" charset="0"/>
                <a:cs typeface="Arial" panose="020B0604020202020204" pitchFamily="34" charset="0"/>
              </a:rPr>
              <a:t> shared-equity down payment program invests alongside employees to help them reach a 20% down payment.</a:t>
            </a:r>
          </a:p>
          <a:p>
            <a:pPr lvl="1" algn="just">
              <a:lnSpc>
                <a:spcPct val="114000"/>
              </a:lnSpc>
              <a:spcAft>
                <a:spcPts val="500"/>
              </a:spcAft>
              <a:buClr>
                <a:srgbClr val="003DA5"/>
              </a:buClr>
              <a:buSzPct val="100000"/>
            </a:pPr>
            <a:r>
              <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rPr>
              <a:t>Workplace Health and Wellness </a:t>
            </a:r>
            <a:r>
              <a:rPr lang="en-US" sz="1400" dirty="0">
                <a:latin typeface="Arial" panose="020B0604020202020204" pitchFamily="34" charset="0"/>
                <a:ea typeface="Fira Sans Book" panose="020B0503050000020004" pitchFamily="34" charset="0"/>
                <a:cs typeface="Arial" panose="020B0604020202020204" pitchFamily="34" charset="0"/>
              </a:rPr>
              <a:t>– </a:t>
            </a:r>
            <a:r>
              <a:rPr lang="en-US" sz="1400" dirty="0">
                <a:latin typeface="Arial" panose="020B0604020202020204" pitchFamily="34" charset="0"/>
                <a:ea typeface="Fira Sans Book" panose="020B0503050000020004" pitchFamily="34" charset="0"/>
                <a:cs typeface="Arial" panose="020B0604020202020204" pitchFamily="34" charset="0"/>
                <a:hlinkClick r:id="rId10"/>
              </a:rPr>
              <a:t>https://hr.ucr.edu/front/workplace-health-wellness</a:t>
            </a:r>
            <a:endParaRPr lang="en-US" sz="1400" dirty="0">
              <a:latin typeface="Arial" panose="020B0604020202020204" pitchFamily="34" charset="0"/>
              <a:ea typeface="Fira Sans Book" panose="020B0503050000020004" pitchFamily="34" charset="0"/>
              <a:cs typeface="Arial" panose="020B0604020202020204" pitchFamily="34" charset="0"/>
            </a:endParaRPr>
          </a:p>
          <a:p>
            <a:pPr marL="738188" lvl="2" indent="-285750">
              <a:lnSpc>
                <a:spcPct val="114000"/>
              </a:lnSpc>
              <a:spcAft>
                <a:spcPts val="500"/>
              </a:spcAft>
              <a:buClr>
                <a:srgbClr val="003DA5"/>
              </a:buClr>
              <a:buSzPct val="100000"/>
              <a:buFont typeface="Arial" panose="020B0604020202020204" pitchFamily="34" charset="0"/>
              <a:buChar char="•"/>
            </a:pPr>
            <a:r>
              <a:rPr lang="en-US" sz="1400" dirty="0">
                <a:latin typeface="Arial" panose="020B0604020202020204" pitchFamily="34" charset="0"/>
                <a:cs typeface="Arial" panose="020B0604020202020204" pitchFamily="34" charset="0"/>
              </a:rPr>
              <a:t>UCR Workplace Health and Wellness is part of Human Resources and invests in improving the health and quality of life for the UCR campus community.</a:t>
            </a:r>
          </a:p>
          <a:p>
            <a:pPr marL="457200" lvl="2" algn="just">
              <a:lnSpc>
                <a:spcPct val="114000"/>
              </a:lnSpc>
              <a:spcAft>
                <a:spcPts val="500"/>
              </a:spcAft>
              <a:buClr>
                <a:srgbClr val="003DA5"/>
              </a:buClr>
              <a:buSzPct val="100000"/>
            </a:pPr>
            <a:r>
              <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rPr>
              <a:t>Altura Federal Credit Union </a:t>
            </a:r>
            <a:r>
              <a:rPr lang="en-US" sz="1400" dirty="0">
                <a:latin typeface="Arial" panose="020B0604020202020204" pitchFamily="34" charset="0"/>
                <a:ea typeface="Fira Sans Book" panose="020B0503050000020004" pitchFamily="34" charset="0"/>
                <a:cs typeface="Arial" panose="020B0604020202020204" pitchFamily="34" charset="0"/>
              </a:rPr>
              <a:t>– </a:t>
            </a:r>
            <a:r>
              <a:rPr lang="en-US" sz="1400" dirty="0">
                <a:latin typeface="Arial" panose="020B0604020202020204" pitchFamily="34" charset="0"/>
                <a:ea typeface="Fira Sans Book" panose="020B0503050000020004" pitchFamily="34" charset="0"/>
                <a:cs typeface="Arial" panose="020B0604020202020204" pitchFamily="34" charset="0"/>
                <a:hlinkClick r:id="rId11"/>
              </a:rPr>
              <a:t>jparedes@alturacu.com</a:t>
            </a:r>
            <a:r>
              <a:rPr lang="en-US" sz="1400" dirty="0">
                <a:latin typeface="Arial" panose="020B0604020202020204" pitchFamily="34" charset="0"/>
                <a:ea typeface="Fira Sans Book" panose="020B0503050000020004" pitchFamily="34" charset="0"/>
                <a:cs typeface="Arial" panose="020B0604020202020204" pitchFamily="34" charset="0"/>
              </a:rPr>
              <a:t>; </a:t>
            </a:r>
            <a:r>
              <a:rPr lang="en-US" sz="1400" dirty="0">
                <a:latin typeface="Arial" panose="020B0604020202020204" pitchFamily="34" charset="0"/>
                <a:ea typeface="Fira Sans Book" panose="020B0503050000020004" pitchFamily="34" charset="0"/>
                <a:cs typeface="Arial" panose="020B0604020202020204" pitchFamily="34" charset="0"/>
                <a:hlinkClick r:id="rId12"/>
              </a:rPr>
              <a:t>www.alturacu.com</a:t>
            </a:r>
            <a:endParaRPr lang="en-US" sz="1400" dirty="0">
              <a:latin typeface="Arial" panose="020B0604020202020204" pitchFamily="34" charset="0"/>
              <a:ea typeface="Fira Sans Book" panose="020B0503050000020004" pitchFamily="34" charset="0"/>
              <a:cs typeface="Arial" panose="020B0604020202020204" pitchFamily="34" charset="0"/>
            </a:endParaRPr>
          </a:p>
          <a:p>
            <a:pPr marL="738188" lvl="2" indent="-285750" algn="just">
              <a:lnSpc>
                <a:spcPct val="114000"/>
              </a:lnSpc>
              <a:spcAft>
                <a:spcPts val="500"/>
              </a:spcAft>
              <a:buClr>
                <a:srgbClr val="003DA5"/>
              </a:buClr>
              <a:buSzPct val="100000"/>
              <a:buFont typeface="Arial" panose="020B0604020202020204" pitchFamily="34" charset="0"/>
              <a:buChar char="•"/>
            </a:pPr>
            <a:r>
              <a:rPr lang="en-US" sz="1400" dirty="0">
                <a:latin typeface="Arial" panose="020B0604020202020204" pitchFamily="34" charset="0"/>
                <a:ea typeface="Fira Sans Book" panose="020B0503050000020004" pitchFamily="34" charset="0"/>
                <a:cs typeface="Arial" panose="020B0604020202020204" pitchFamily="34" charset="0"/>
              </a:rPr>
              <a:t>Financial savings and planning options available exclusively to UC employees. </a:t>
            </a:r>
          </a:p>
          <a:p>
            <a:pPr marL="457200" lvl="2" algn="just">
              <a:lnSpc>
                <a:spcPct val="114000"/>
              </a:lnSpc>
              <a:spcAft>
                <a:spcPts val="500"/>
              </a:spcAft>
              <a:buClr>
                <a:srgbClr val="003DA5"/>
              </a:buClr>
              <a:buSzPct val="100000"/>
            </a:pPr>
            <a:r>
              <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rPr>
              <a:t>SchoolsFirst Federal Credit Union </a:t>
            </a:r>
            <a:r>
              <a:rPr lang="en-US" sz="1400" dirty="0">
                <a:latin typeface="Arial" panose="020B0604020202020204" pitchFamily="34" charset="0"/>
                <a:ea typeface="Fira Sans Book" panose="020B0503050000020004" pitchFamily="34" charset="0"/>
                <a:cs typeface="Arial" panose="020B0604020202020204" pitchFamily="34" charset="0"/>
              </a:rPr>
              <a:t>– </a:t>
            </a:r>
            <a:r>
              <a:rPr lang="en-US" sz="1400" dirty="0">
                <a:latin typeface="Arial" panose="020B0604020202020204" pitchFamily="34" charset="0"/>
                <a:ea typeface="Fira Sans Book" panose="020B0503050000020004" pitchFamily="34" charset="0"/>
                <a:cs typeface="Arial" panose="020B0604020202020204" pitchFamily="34" charset="0"/>
                <a:hlinkClick r:id="rId13"/>
              </a:rPr>
              <a:t>https://www.schoolsfirstfcu.org</a:t>
            </a:r>
            <a:endParaRPr lang="en-US" sz="1400" dirty="0">
              <a:latin typeface="Arial" panose="020B0604020202020204" pitchFamily="34" charset="0"/>
              <a:ea typeface="Fira Sans Book" panose="020B0503050000020004" pitchFamily="34" charset="0"/>
              <a:cs typeface="Arial" panose="020B0604020202020204" pitchFamily="34" charset="0"/>
            </a:endParaRPr>
          </a:p>
          <a:p>
            <a:pPr marL="738188" lvl="2" indent="-285750">
              <a:lnSpc>
                <a:spcPct val="114000"/>
              </a:lnSpc>
              <a:spcAft>
                <a:spcPts val="500"/>
              </a:spcAft>
              <a:buClr>
                <a:srgbClr val="003DA5"/>
              </a:buClr>
              <a:buSzPct val="100000"/>
              <a:buFont typeface="Arial" panose="020B0604020202020204" pitchFamily="34" charset="0"/>
              <a:buChar char="•"/>
            </a:pPr>
            <a:r>
              <a:rPr lang="en-US" sz="1400" dirty="0">
                <a:latin typeface="Arial" panose="020B0604020202020204" pitchFamily="34" charset="0"/>
                <a:ea typeface="Fira Sans Book" panose="020B0503050000020004" pitchFamily="34" charset="0"/>
                <a:cs typeface="Arial" panose="020B0604020202020204" pitchFamily="34" charset="0"/>
              </a:rPr>
              <a:t>Serving the educational community as the largest educational credit union in the US, as well as the nation’s </a:t>
            </a:r>
            <a:br>
              <a:rPr lang="en-US" sz="1400" dirty="0">
                <a:latin typeface="Arial" panose="020B0604020202020204" pitchFamily="34" charset="0"/>
                <a:ea typeface="Fira Sans Book" panose="020B0503050000020004" pitchFamily="34" charset="0"/>
                <a:cs typeface="Arial" panose="020B0604020202020204" pitchFamily="34" charset="0"/>
              </a:rPr>
            </a:br>
            <a:r>
              <a:rPr lang="en-US" sz="1400" dirty="0">
                <a:latin typeface="Arial" panose="020B0604020202020204" pitchFamily="34" charset="0"/>
                <a:ea typeface="Fira Sans Book" panose="020B0503050000020004" pitchFamily="34" charset="0"/>
                <a:cs typeface="Arial" panose="020B0604020202020204" pitchFamily="34" charset="0"/>
              </a:rPr>
              <a:t>fifth largest credit union of any kind.</a:t>
            </a:r>
          </a:p>
          <a:p>
            <a:pPr marL="1085850" lvl="2" indent="-285750" algn="just">
              <a:lnSpc>
                <a:spcPct val="114000"/>
              </a:lnSpc>
              <a:spcAft>
                <a:spcPts val="600"/>
              </a:spcAft>
              <a:buClr>
                <a:srgbClr val="003DA5"/>
              </a:buClr>
              <a:buSzPct val="100000"/>
              <a:buFont typeface="Arial" panose="020B0604020202020204" pitchFamily="34" charset="0"/>
              <a:buChar char="•"/>
            </a:pPr>
            <a:endParaRPr lang="en-US" sz="14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gn="just">
              <a:lnSpc>
                <a:spcPct val="114000"/>
              </a:lnSpc>
              <a:spcAft>
                <a:spcPts val="600"/>
              </a:spcAft>
              <a:buClr>
                <a:srgbClr val="003DA5"/>
              </a:buClr>
              <a:buSzPct val="100000"/>
              <a:buFont typeface="Arial" panose="020B0604020202020204" pitchFamily="34" charset="0"/>
              <a:buChar char="•"/>
            </a:pPr>
            <a:endParaRPr lang="en-US" sz="1400" dirty="0">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2660" y="6070170"/>
            <a:ext cx="1371600" cy="519577"/>
          </a:xfrm>
          <a:prstGeom prst="rect">
            <a:avLst/>
          </a:prstGeom>
        </p:spPr>
      </p:pic>
      <p:pic>
        <p:nvPicPr>
          <p:cNvPr id="3" name="Audio 2">
            <a:hlinkClick r:id="" action="ppaction://media"/>
            <a:extLst>
              <a:ext uri="{FF2B5EF4-FFF2-40B4-BE49-F238E27FC236}">
                <a16:creationId xmlns:a16="http://schemas.microsoft.com/office/drawing/2014/main" id="{6208AD60-AA57-4608-9B75-0CDEFD0C89A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4078195"/>
      </p:ext>
    </p:extLst>
  </p:cSld>
  <p:clrMapOvr>
    <a:masterClrMapping/>
  </p:clrMapOvr>
  <p:transition spd="slow" advClick="0" advTm="10520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Health Care Facilitator Program</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3787127"/>
          </a:xfrm>
          <a:prstGeom prst="rect">
            <a:avLst/>
          </a:prstGeom>
          <a:noFill/>
        </p:spPr>
        <p:txBody>
          <a:bodyPr wrap="square" lIns="0" tIns="0" rIns="0" bIns="0" rtlCol="0">
            <a:spAutoFit/>
          </a:bodyPr>
          <a:lstStyle/>
          <a:p>
            <a:pPr marL="742950" lvl="1" indent="-285750">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The Health Care Facilitator (HCF) provides assistance for faculty, staff, retirees, survivors and their eligible family members with benefits and services available from the UC-sponsored health plans. </a:t>
            </a:r>
          </a:p>
          <a:p>
            <a:pPr marL="742950" lvl="1" indent="-285750">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The HCF is a knowledgeable counselor who delivers confidential one-on-one assistance with: </a:t>
            </a:r>
          </a:p>
          <a:p>
            <a:pPr marL="1085850" lvl="2" indent="-285750">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Understanding the UC health plan coverage and patient rights.</a:t>
            </a:r>
          </a:p>
          <a:p>
            <a:pPr marL="1085850" lvl="2" indent="-285750">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Defining and resolving issues and navigating through the health care system.</a:t>
            </a:r>
          </a:p>
          <a:p>
            <a:pPr marL="1085850" lvl="2" indent="-285750">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Understanding, how after retirement Medicare benefits coordinate with UC-sponsored medical plans.</a:t>
            </a:r>
          </a:p>
          <a:p>
            <a:pPr marL="738188" lvl="1" indent="-285750" algn="just">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hlinkClick r:id="rId7"/>
              </a:rPr>
              <a:t>https://ucnet.universityofcalifornia.edu/contacts/health-care-facilitators.html</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738188" lvl="1" indent="-285750" algn="just">
              <a:lnSpc>
                <a:spcPct val="114000"/>
              </a:lnSpc>
              <a:spcAft>
                <a:spcPts val="600"/>
              </a:spcAft>
              <a:buClr>
                <a:srgbClr val="003DA5"/>
              </a:buClr>
              <a:buSzPct val="100000"/>
              <a:buFont typeface="Arial" panose="020B0604020202020204" pitchFamily="34" charset="0"/>
              <a:buChar char="•"/>
            </a:pPr>
            <a:r>
              <a:rPr lang="en-US" sz="2000" dirty="0">
                <a:solidFill>
                  <a:srgbClr val="0070C0"/>
                </a:solidFill>
                <a:latin typeface="Arial" panose="020B0604020202020204" pitchFamily="34" charset="0"/>
                <a:cs typeface="Arial" panose="020B0604020202020204" pitchFamily="34" charset="0"/>
                <a:hlinkClick r:id="rId8" tooltip="Health Care Facilitator Program - presentation">
                  <a:extLst>
                    <a:ext uri="{A12FA001-AC4F-418D-AE19-62706E023703}">
                      <ahyp:hlinkClr xmlns:ahyp="http://schemas.microsoft.com/office/drawing/2018/hyperlinkcolor" val="tx"/>
                    </a:ext>
                  </a:extLst>
                </a:hlinkClick>
              </a:rPr>
              <a:t>Health Care Facilitator Program presentation</a:t>
            </a:r>
            <a:endParaRPr lang="en-US" sz="2000" dirty="0">
              <a:solidFill>
                <a:srgbClr val="0070C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424" y="6070170"/>
            <a:ext cx="1371600" cy="519577"/>
          </a:xfrm>
          <a:prstGeom prst="rect">
            <a:avLst/>
          </a:prstGeom>
        </p:spPr>
      </p:pic>
      <p:pic>
        <p:nvPicPr>
          <p:cNvPr id="3" name="Recorded Sound">
            <a:hlinkClick r:id="" action="ppaction://media"/>
            <a:extLst>
              <a:ext uri="{FF2B5EF4-FFF2-40B4-BE49-F238E27FC236}">
                <a16:creationId xmlns:a16="http://schemas.microsoft.com/office/drawing/2014/main" id="{656524CA-9974-4BD5-A02F-BA3CB059CD4C}"/>
              </a:ext>
            </a:extLst>
          </p:cNvPr>
          <p:cNvPicPr>
            <a:picLocks noChangeAspect="1"/>
          </p:cNvPicPr>
          <p:nvPr>
            <a:audioFile r:link="rId1"/>
            <p:extLst>
              <p:ext uri="{DAA4B4D4-6D71-4841-9C94-3DE7FCFB9230}">
                <p14:media xmlns:p14="http://schemas.microsoft.com/office/powerpoint/2010/main" r:embed="rId2">
                  <p14:trim end="153920.4875"/>
                </p14:media>
              </p:ext>
            </p:extLst>
          </p:nvPr>
        </p:nvPicPr>
        <p:blipFill>
          <a:blip r:embed="rId10"/>
          <a:stretch>
            <a:fillRect/>
          </a:stretch>
        </p:blipFill>
        <p:spPr>
          <a:xfrm>
            <a:off x="11698432" y="6063349"/>
            <a:ext cx="402336" cy="402336"/>
          </a:xfrm>
          <a:prstGeom prst="rect">
            <a:avLst/>
          </a:prstGeom>
        </p:spPr>
      </p:pic>
    </p:spTree>
    <p:extLst>
      <p:ext uri="{BB962C8B-B14F-4D97-AF65-F5344CB8AC3E}">
        <p14:creationId xmlns:p14="http://schemas.microsoft.com/office/powerpoint/2010/main" val="3099462821"/>
      </p:ext>
    </p:extLst>
  </p:cSld>
  <p:clrMapOvr>
    <a:masterClrMapping/>
  </p:clrMapOvr>
  <p:transition spd="slow" advClick="0" advTm="36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322809"/>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476086"/>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Benefit Site Contact Information</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213613"/>
            <a:ext cx="11410950" cy="4967963"/>
          </a:xfrm>
          <a:prstGeom prst="rect">
            <a:avLst/>
          </a:prstGeom>
          <a:noFill/>
        </p:spPr>
        <p:txBody>
          <a:bodyPr wrap="square" lIns="0" tIns="0" rIns="0" bIns="0" rtlCol="0">
            <a:spAutoFit/>
          </a:bodyPr>
          <a:lstStyle/>
          <a:p>
            <a:pPr marL="742950" lvl="1" indent="-285750">
              <a:lnSpc>
                <a:spcPct val="114000"/>
              </a:lnSpc>
              <a:spcAft>
                <a:spcPts val="1200"/>
              </a:spcAft>
              <a:buClr>
                <a:srgbClr val="003DA5"/>
              </a:buClr>
              <a:buSzPct val="100000"/>
              <a:buFont typeface="Arial" panose="020B0604020202020204" pitchFamily="34" charset="0"/>
              <a:buChar char="•"/>
            </a:pPr>
            <a: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UCPath Center – Benefits Enrollment – Portal Website </a:t>
            </a:r>
            <a:b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br>
            <a: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800) 642-7131</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ea typeface="Fira Sans Book" panose="020B0503050000020004" pitchFamily="34" charset="0"/>
                <a:cs typeface="Arial" panose="020B0604020202020204" pitchFamily="34" charset="0"/>
                <a:hlinkClick r:id="rId7"/>
              </a:rPr>
              <a:t>https://ucpath.universityofcalifornia.edu/home</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500"/>
              </a:spcAft>
              <a:buClr>
                <a:srgbClr val="003DA5"/>
              </a:buClr>
              <a:buSzPct val="100000"/>
              <a:buFont typeface="Arial" panose="020B0604020202020204" pitchFamily="34" charset="0"/>
              <a:buChar char="•"/>
            </a:pPr>
            <a:r>
              <a:rPr lang="fr-FR"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UCRAYS </a:t>
            </a:r>
            <a:r>
              <a:rPr lang="fr-FR" sz="2000" b="1" dirty="0" err="1">
                <a:solidFill>
                  <a:srgbClr val="003DA5"/>
                </a:solidFill>
                <a:latin typeface="Arial" panose="020B0604020202020204" pitchFamily="34" charset="0"/>
                <a:ea typeface="Fira Sans Book" panose="020B0503050000020004" pitchFamily="34" charset="0"/>
                <a:cs typeface="Arial" panose="020B0604020202020204" pitchFamily="34" charset="0"/>
              </a:rPr>
              <a:t>website</a:t>
            </a:r>
            <a:r>
              <a:rPr lang="fr-FR"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 – UC Retirement Plan – Pension</a:t>
            </a:r>
            <a:br>
              <a:rPr lang="fr-FR"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(800) 888-8267</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ea typeface="Fira Sans Book" panose="020B0503050000020004" pitchFamily="34" charset="0"/>
                <a:cs typeface="Arial" panose="020B0604020202020204" pitchFamily="34" charset="0"/>
                <a:hlinkClick r:id="rId8"/>
              </a:rPr>
              <a:t>https://retirementatyourservice.ucop.edu/UCRAYS/Account/LoginE</a:t>
            </a:r>
            <a:r>
              <a:rPr lang="fr-FR" sz="2000" dirty="0">
                <a:latin typeface="Arial" panose="020B0604020202020204" pitchFamily="34" charset="0"/>
                <a:ea typeface="Fira Sans Book" panose="020B0503050000020004" pitchFamily="34" charset="0"/>
                <a:cs typeface="Arial" panose="020B0604020202020204" pitchFamily="34" charset="0"/>
              </a:rPr>
              <a:t> </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1200"/>
              </a:spcAft>
              <a:buClr>
                <a:srgbClr val="003DA5"/>
              </a:buClr>
              <a:buSzPct val="100000"/>
              <a:buFont typeface="Arial" panose="020B0604020202020204" pitchFamily="34" charset="0"/>
              <a:buChar char="•"/>
            </a:pPr>
            <a: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Fidelity Investments – Voluntary Retirement Benefits</a:t>
            </a:r>
            <a:b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(866) 682-7787</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ea typeface="Fira Sans Book" panose="020B0503050000020004" pitchFamily="34" charset="0"/>
                <a:cs typeface="Arial" panose="020B0604020202020204" pitchFamily="34" charset="0"/>
                <a:hlinkClick r:id="rId9"/>
              </a:rPr>
              <a:t>https://nb.fidelity.com/public/nb/default/home</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500"/>
              </a:spcAft>
              <a:buClr>
                <a:srgbClr val="003DA5"/>
              </a:buClr>
              <a:buSzPct val="100000"/>
              <a:buFont typeface="Arial" panose="020B0604020202020204" pitchFamily="34" charset="0"/>
              <a:buChar char="•"/>
            </a:pPr>
            <a:r>
              <a:rPr lang="en-US" sz="2000" b="1" dirty="0">
                <a:solidFill>
                  <a:srgbClr val="003DA5"/>
                </a:solidFill>
                <a:latin typeface="Arial" panose="020B0604020202020204" pitchFamily="34" charset="0"/>
                <a:cs typeface="Arial" panose="020B0604020202020204" pitchFamily="34" charset="0"/>
              </a:rPr>
              <a:t>One on One Consultations </a:t>
            </a:r>
            <a:br>
              <a:rPr lang="en-US" sz="2000" b="1" dirty="0">
                <a:solidFill>
                  <a:srgbClr val="003DA5"/>
                </a:solidFill>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(800) 642-7131</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ea typeface="Fira Sans Book" panose="020B0503050000020004" pitchFamily="34" charset="0"/>
                <a:cs typeface="Arial" panose="020B0604020202020204" pitchFamily="34" charset="0"/>
                <a:hlinkClick r:id="rId10"/>
              </a:rPr>
              <a:t>https://digital.fidelity.com/prgw/digital/wos/Appointments</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spcAft>
                <a:spcPts val="500"/>
              </a:spcAft>
              <a:buClr>
                <a:srgbClr val="003DA5"/>
              </a:buClr>
              <a:buSzPct val="100000"/>
            </a:pPr>
            <a:endParaRPr lang="en-US" sz="2000" dirty="0">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73424" y="6079406"/>
            <a:ext cx="1371600" cy="519577"/>
          </a:xfrm>
          <a:prstGeom prst="rect">
            <a:avLst/>
          </a:prstGeom>
        </p:spPr>
      </p:pic>
      <p:pic>
        <p:nvPicPr>
          <p:cNvPr id="3" name="Recorded Sound">
            <a:hlinkClick r:id="" action="ppaction://media"/>
            <a:extLst>
              <a:ext uri="{FF2B5EF4-FFF2-40B4-BE49-F238E27FC236}">
                <a16:creationId xmlns:a16="http://schemas.microsoft.com/office/drawing/2014/main" id="{6F039A7F-A518-49A3-A5D6-0DD368FD843D}"/>
              </a:ext>
            </a:extLst>
          </p:cNvPr>
          <p:cNvPicPr>
            <a:picLocks noChangeAspect="1"/>
          </p:cNvPicPr>
          <p:nvPr>
            <a:audioFile r:link="rId1"/>
            <p:extLst>
              <p:ext uri="{DAA4B4D4-6D71-4841-9C94-3DE7FCFB9230}">
                <p14:media xmlns:p14="http://schemas.microsoft.com/office/powerpoint/2010/main" r:embed="rId2">
                  <p14:trim end="264735.1043"/>
                </p14:media>
              </p:ext>
            </p:extLst>
          </p:nvPr>
        </p:nvPicPr>
        <p:blipFill>
          <a:blip r:embed="rId12"/>
          <a:stretch>
            <a:fillRect/>
          </a:stretch>
        </p:blipFill>
        <p:spPr>
          <a:xfrm>
            <a:off x="11670726" y="6072974"/>
            <a:ext cx="402336" cy="402336"/>
          </a:xfrm>
          <a:prstGeom prst="rect">
            <a:avLst/>
          </a:prstGeom>
        </p:spPr>
      </p:pic>
    </p:spTree>
    <p:extLst>
      <p:ext uri="{BB962C8B-B14F-4D97-AF65-F5344CB8AC3E}">
        <p14:creationId xmlns:p14="http://schemas.microsoft.com/office/powerpoint/2010/main" val="1096098527"/>
      </p:ext>
    </p:extLst>
  </p:cSld>
  <p:clrMapOvr>
    <a:masterClrMapping/>
  </p:clrMapOvr>
  <p:transition spd="slow" advClick="0" advTm="41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UCR Benefits Office</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3563732"/>
          </a:xfrm>
          <a:prstGeom prst="rect">
            <a:avLst/>
          </a:prstGeom>
          <a:noFill/>
        </p:spPr>
        <p:txBody>
          <a:bodyPr wrap="square" lIns="0" tIns="0" rIns="0" bIns="0" rtlCol="0">
            <a:spAutoFit/>
          </a:bodyPr>
          <a:lstStyle/>
          <a:p>
            <a:pPr marL="742950" lvl="1" indent="-285750">
              <a:lnSpc>
                <a:spcPct val="114000"/>
              </a:lnSpc>
              <a:spcAft>
                <a:spcPts val="3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Tina Rodriguez, Benefits Lead</a:t>
            </a:r>
          </a:p>
          <a:p>
            <a:pPr marL="742950" lvl="1" indent="-285750">
              <a:lnSpc>
                <a:spcPct val="114000"/>
              </a:lnSpc>
              <a:spcAft>
                <a:spcPts val="3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Ranada Palmer, Health Care Facilitator</a:t>
            </a:r>
            <a:endParaRPr lang="fr-FR" sz="2400" dirty="0">
              <a:latin typeface="Arial" panose="020B0604020202020204" pitchFamily="34" charset="0"/>
              <a:ea typeface="Fira Sans Book" panose="020B0503050000020004" pitchFamily="34" charset="0"/>
              <a:cs typeface="Arial" panose="020B0604020202020204" pitchFamily="34" charset="0"/>
            </a:endParaRPr>
          </a:p>
          <a:p>
            <a:pPr marL="1028700" lvl="1" indent="-285750">
              <a:lnSpc>
                <a:spcPct val="114000"/>
              </a:lnSpc>
              <a:spcAft>
                <a:spcPts val="3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Contact us at </a:t>
            </a:r>
            <a:r>
              <a:rPr lang="en-US" sz="2400" dirty="0">
                <a:latin typeface="Arial" panose="020B0604020202020204" pitchFamily="34" charset="0"/>
                <a:ea typeface="Fira Sans Book" panose="020B0503050000020004" pitchFamily="34" charset="0"/>
                <a:cs typeface="Arial" panose="020B0604020202020204" pitchFamily="34" charset="0"/>
                <a:hlinkClick r:id="rId7"/>
              </a:rPr>
              <a:t>benefits@ucr.edu</a:t>
            </a:r>
            <a:r>
              <a:rPr lang="en-US" sz="2400" dirty="0">
                <a:latin typeface="Arial" panose="020B0604020202020204" pitchFamily="34" charset="0"/>
                <a:ea typeface="Fira Sans Book" panose="020B0503050000020004" pitchFamily="34" charset="0"/>
                <a:cs typeface="Arial" panose="020B0604020202020204" pitchFamily="34" charset="0"/>
              </a:rPr>
              <a:t> if you need assistance with: </a:t>
            </a:r>
          </a:p>
          <a:p>
            <a:pPr marL="1314450" lvl="1" indent="-285750">
              <a:lnSpc>
                <a:spcPct val="114000"/>
              </a:lnSpc>
              <a:spcAft>
                <a:spcPts val="300"/>
              </a:spcAft>
              <a:buClr>
                <a:srgbClr val="003DA5"/>
              </a:buClr>
              <a:buSzPct val="100000"/>
              <a:buFont typeface="Arial" panose="020B0604020202020204" pitchFamily="34" charset="0"/>
              <a:buChar char="•"/>
            </a:pPr>
            <a:r>
              <a:rPr lang="en-US" sz="2400" i="1" dirty="0">
                <a:latin typeface="Arial" panose="020B0604020202020204" pitchFamily="34" charset="0"/>
                <a:ea typeface="Fira Sans Book" panose="020B0503050000020004" pitchFamily="34" charset="0"/>
                <a:cs typeface="Arial" panose="020B0604020202020204" pitchFamily="34" charset="0"/>
              </a:rPr>
              <a:t>Extensive</a:t>
            </a:r>
            <a:r>
              <a:rPr lang="en-US" sz="2400" dirty="0">
                <a:latin typeface="Arial" panose="020B0604020202020204" pitchFamily="34" charset="0"/>
                <a:ea typeface="Fira Sans Book" panose="020B0503050000020004" pitchFamily="34" charset="0"/>
                <a:cs typeface="Arial" panose="020B0604020202020204" pitchFamily="34" charset="0"/>
              </a:rPr>
              <a:t> explanation of your UC medical benefit options</a:t>
            </a:r>
          </a:p>
          <a:p>
            <a:pPr marL="1314450" lvl="1" indent="-285750">
              <a:lnSpc>
                <a:spcPct val="114000"/>
              </a:lnSpc>
              <a:spcAft>
                <a:spcPts val="3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Retirement questions, estimates, pension benefit initiation, retirement system access challenges</a:t>
            </a:r>
          </a:p>
          <a:p>
            <a:pPr marL="1314450" lvl="1" indent="-285750">
              <a:lnSpc>
                <a:spcPct val="114000"/>
              </a:lnSpc>
              <a:spcAft>
                <a:spcPts val="3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Escalated unresolved benefits matters</a:t>
            </a:r>
          </a:p>
          <a:p>
            <a:pPr marL="1314450" lvl="1" indent="-285750">
              <a:lnSpc>
                <a:spcPct val="114000"/>
              </a:lnSpc>
              <a:spcAft>
                <a:spcPts val="5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Benefit billing challenges, physician and pharmacy issues</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3424" y="6070170"/>
            <a:ext cx="1371600" cy="519577"/>
          </a:xfrm>
          <a:prstGeom prst="rect">
            <a:avLst/>
          </a:prstGeom>
        </p:spPr>
      </p:pic>
      <p:pic>
        <p:nvPicPr>
          <p:cNvPr id="8" name="Audio 7">
            <a:hlinkClick r:id="" action="ppaction://media"/>
            <a:extLst>
              <a:ext uri="{FF2B5EF4-FFF2-40B4-BE49-F238E27FC236}">
                <a16:creationId xmlns:a16="http://schemas.microsoft.com/office/drawing/2014/main" id="{21315C35-C567-4F7C-8E77-38691B6835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9380" y="6059051"/>
            <a:ext cx="406400" cy="406400"/>
          </a:xfrm>
          <a:prstGeom prst="rect">
            <a:avLst/>
          </a:prstGeom>
        </p:spPr>
      </p:pic>
    </p:spTree>
    <p:extLst>
      <p:ext uri="{BB962C8B-B14F-4D97-AF65-F5344CB8AC3E}">
        <p14:creationId xmlns:p14="http://schemas.microsoft.com/office/powerpoint/2010/main" val="3677673977"/>
      </p:ext>
    </p:extLst>
  </p:cSld>
  <p:clrMapOvr>
    <a:masterClrMapping/>
  </p:clrMapOvr>
  <p:transition spd="slow" advClick="0" advTm="2636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ED488E-F9BA-46B5-B805-6642EC16CF61}"/>
              </a:ext>
            </a:extLst>
          </p:cNvPr>
          <p:cNvPicPr>
            <a:picLocks noChangeAspect="1"/>
          </p:cNvPicPr>
          <p:nvPr/>
        </p:nvPicPr>
        <p:blipFill>
          <a:blip r:embed="rId4"/>
          <a:stretch>
            <a:fillRect/>
          </a:stretch>
        </p:blipFill>
        <p:spPr>
          <a:xfrm>
            <a:off x="0" y="0"/>
            <a:ext cx="12192000" cy="6840898"/>
          </a:xfrm>
          <a:prstGeom prst="rect">
            <a:avLst/>
          </a:prstGeom>
        </p:spPr>
      </p:pic>
      <p:pic>
        <p:nvPicPr>
          <p:cNvPr id="3" name="Picture 2">
            <a:extLst>
              <a:ext uri="{FF2B5EF4-FFF2-40B4-BE49-F238E27FC236}">
                <a16:creationId xmlns:a16="http://schemas.microsoft.com/office/drawing/2014/main" id="{0A091857-4BE2-4F5B-9900-5BE32F44C635}"/>
              </a:ext>
            </a:extLst>
          </p:cNvPr>
          <p:cNvPicPr>
            <a:picLocks noChangeAspect="1"/>
          </p:cNvPicPr>
          <p:nvPr/>
        </p:nvPicPr>
        <p:blipFill>
          <a:blip r:embed="rId5"/>
          <a:stretch>
            <a:fillRect/>
          </a:stretch>
        </p:blipFill>
        <p:spPr>
          <a:xfrm>
            <a:off x="-1" y="17102"/>
            <a:ext cx="12192000" cy="6840898"/>
          </a:xfrm>
          <a:prstGeom prst="rect">
            <a:avLst/>
          </a:prstGeom>
        </p:spPr>
      </p:pic>
      <p:sp>
        <p:nvSpPr>
          <p:cNvPr id="20" name="TextBox 19">
            <a:extLst>
              <a:ext uri="{FF2B5EF4-FFF2-40B4-BE49-F238E27FC236}">
                <a16:creationId xmlns:a16="http://schemas.microsoft.com/office/drawing/2014/main" id="{6FCD2B13-BF5A-3449-AFE2-36A3FF46FCA4}"/>
              </a:ext>
            </a:extLst>
          </p:cNvPr>
          <p:cNvSpPr txBox="1"/>
          <p:nvPr/>
        </p:nvSpPr>
        <p:spPr>
          <a:xfrm>
            <a:off x="609600" y="3230860"/>
            <a:ext cx="10972799" cy="677108"/>
          </a:xfrm>
          <a:prstGeom prst="rect">
            <a:avLst/>
          </a:prstGeom>
          <a:noFill/>
        </p:spPr>
        <p:txBody>
          <a:bodyPr wrap="square" lIns="0" tIns="0" rIns="0" bIns="0" rtlCol="0">
            <a:spAutoFit/>
          </a:bodyPr>
          <a:lstStyle/>
          <a:p>
            <a:pPr algn="ctr"/>
            <a:r>
              <a:rPr lang="en-US" sz="4400" b="1" dirty="0">
                <a:solidFill>
                  <a:srgbClr val="FFB81D"/>
                </a:solidFill>
                <a:latin typeface="Arial" panose="020B0604020202020204" pitchFamily="34" charset="0"/>
                <a:ea typeface="Fira Sans Medium" panose="020B0503050000020004" pitchFamily="34" charset="0"/>
                <a:cs typeface="Arial" panose="020B0604020202020204" pitchFamily="34" charset="0"/>
              </a:rPr>
              <a:t>THANK YOU</a:t>
            </a:r>
            <a:endParaRPr lang="en-US" sz="4400" b="1" spc="-150" dirty="0">
              <a:solidFill>
                <a:srgbClr val="FFB81D"/>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94A275C9-3BD6-4171-B355-54276DE23F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0144" y="6049828"/>
            <a:ext cx="406400" cy="406400"/>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4336" y="2524573"/>
            <a:ext cx="457200" cy="209156"/>
          </a:xfrm>
          <a:prstGeom prst="rect">
            <a:avLst/>
          </a:prstGeom>
        </p:spPr>
      </p:pic>
      <p:pic>
        <p:nvPicPr>
          <p:cNvPr id="9" name="Picture 8">
            <a:extLst>
              <a:ext uri="{FF2B5EF4-FFF2-40B4-BE49-F238E27FC236}">
                <a16:creationId xmlns:a16="http://schemas.microsoft.com/office/drawing/2014/main" id="{9DDF0E79-D6FD-4542-8FA5-82405620FF13}"/>
              </a:ext>
            </a:extLst>
          </p:cNvPr>
          <p:cNvPicPr>
            <a:picLocks noChangeAspect="1"/>
          </p:cNvPicPr>
          <p:nvPr/>
        </p:nvPicPr>
        <p:blipFill>
          <a:blip r:embed="rId9"/>
          <a:stretch>
            <a:fillRect/>
          </a:stretch>
        </p:blipFill>
        <p:spPr>
          <a:xfrm>
            <a:off x="9982200" y="6073059"/>
            <a:ext cx="1371600" cy="518891"/>
          </a:xfrm>
          <a:prstGeom prst="rect">
            <a:avLst/>
          </a:prstGeom>
        </p:spPr>
      </p:pic>
    </p:spTree>
    <p:extLst>
      <p:ext uri="{BB962C8B-B14F-4D97-AF65-F5344CB8AC3E}">
        <p14:creationId xmlns:p14="http://schemas.microsoft.com/office/powerpoint/2010/main" val="1044219056"/>
      </p:ext>
    </p:extLst>
  </p:cSld>
  <p:clrMapOvr>
    <a:masterClrMapping/>
  </p:clrMapOvr>
  <mc:AlternateContent xmlns:mc="http://schemas.openxmlformats.org/markup-compatibility/2006" xmlns:p14="http://schemas.microsoft.com/office/powerpoint/2010/main">
    <mc:Choice Requires="p14">
      <p:transition spd="slow" p14:dur="1500" advTm="15901">
        <p:split orient="vert"/>
      </p:transition>
    </mc:Choice>
    <mc:Fallback xmlns="">
      <p:transition spd="slow" advTm="1590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4"/>
          <a:srcRect t="14350"/>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0" y="3158841"/>
            <a:ext cx="12222694" cy="769441"/>
          </a:xfrm>
          <a:prstGeom prst="rect">
            <a:avLst/>
          </a:prstGeom>
          <a:noFill/>
        </p:spPr>
        <p:txBody>
          <a:bodyPr wrap="square" rtlCol="0">
            <a:spAutoFit/>
          </a:bodyPr>
          <a:lstStyle/>
          <a:p>
            <a:pPr algn="ctr"/>
            <a:r>
              <a:rPr lang="en-US" sz="4400" b="1" spc="-150" dirty="0">
                <a:solidFill>
                  <a:srgbClr val="FFB81D"/>
                </a:solidFill>
                <a:latin typeface="Arial" panose="020B0604020202020204" pitchFamily="34" charset="0"/>
                <a:ea typeface="Fira Sans Medium" panose="020B0503050000020004" pitchFamily="34" charset="0"/>
                <a:cs typeface="Arial" panose="020B0604020202020204" pitchFamily="34" charset="0"/>
              </a:rPr>
              <a:t>Welcome to  UCR</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2240" y="2576286"/>
            <a:ext cx="444904" cy="203531"/>
          </a:xfrm>
          <a:prstGeom prst="rect">
            <a:avLst/>
          </a:prstGeom>
        </p:spPr>
      </p:pic>
      <p:pic>
        <p:nvPicPr>
          <p:cNvPr id="6" name="Audio 5">
            <a:hlinkClick r:id="" action="ppaction://media"/>
            <a:extLst>
              <a:ext uri="{FF2B5EF4-FFF2-40B4-BE49-F238E27FC236}">
                <a16:creationId xmlns:a16="http://schemas.microsoft.com/office/drawing/2014/main" id="{E50063F9-0FF2-4E2B-8449-A691B3F313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2024" y="6073059"/>
            <a:ext cx="406400" cy="406400"/>
          </a:xfrm>
          <a:prstGeom prst="rect">
            <a:avLst/>
          </a:prstGeom>
        </p:spPr>
      </p:pic>
      <p:pic>
        <p:nvPicPr>
          <p:cNvPr id="4" name="Picture 3">
            <a:extLst>
              <a:ext uri="{FF2B5EF4-FFF2-40B4-BE49-F238E27FC236}">
                <a16:creationId xmlns:a16="http://schemas.microsoft.com/office/drawing/2014/main" id="{70A1E666-E46D-4461-A545-27642A4CECA7}"/>
              </a:ext>
            </a:extLst>
          </p:cNvPr>
          <p:cNvPicPr>
            <a:picLocks noChangeAspect="1"/>
          </p:cNvPicPr>
          <p:nvPr/>
        </p:nvPicPr>
        <p:blipFill>
          <a:blip r:embed="rId8"/>
          <a:stretch>
            <a:fillRect/>
          </a:stretch>
        </p:blipFill>
        <p:spPr>
          <a:xfrm>
            <a:off x="9982200" y="6073059"/>
            <a:ext cx="1371600" cy="518891"/>
          </a:xfrm>
          <a:prstGeom prst="rect">
            <a:avLst/>
          </a:prstGeom>
        </p:spPr>
      </p:pic>
    </p:spTree>
    <p:extLst>
      <p:ext uri="{BB962C8B-B14F-4D97-AF65-F5344CB8AC3E}">
        <p14:creationId xmlns:p14="http://schemas.microsoft.com/office/powerpoint/2010/main" val="585195303"/>
      </p:ext>
    </p:extLst>
  </p:cSld>
  <p:clrMapOvr>
    <a:masterClrMapping/>
  </p:clrMapOvr>
  <p:transition spd="slow" advClick="0" advTm="551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54310"/>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Everything You Want to Know About UC</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2146806"/>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UCnet is an employee intranet for UC faculty, staff and retirees to obtain updates about systemwide news and programs.</a:t>
            </a:r>
          </a:p>
          <a:p>
            <a:pPr marL="742950" lvl="1" indent="-285750">
              <a:lnSpc>
                <a:spcPct val="114000"/>
              </a:lnSpc>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Visit the UCNet Compensation and Benefits webpage for information, webinar links and answers about medical, dental, vision and other benefits.</a:t>
            </a:r>
            <a:br>
              <a:rPr lang="en-US" sz="1400" dirty="0">
                <a:latin typeface="Arial" panose="020B0604020202020204" pitchFamily="34" charset="0"/>
                <a:ea typeface="Fira Sans Book" panose="020B0503050000020004" pitchFamily="34" charset="0"/>
                <a:cs typeface="Arial" panose="020B0604020202020204" pitchFamily="34" charset="0"/>
              </a:rPr>
            </a:br>
            <a:r>
              <a:rPr lang="en-US" sz="2400" dirty="0">
                <a:latin typeface="Arial" panose="020B0604020202020204" pitchFamily="34" charset="0"/>
                <a:ea typeface="Fira Sans Book" panose="020B0503050000020004" pitchFamily="34" charset="0"/>
                <a:cs typeface="Arial" panose="020B0604020202020204" pitchFamily="34" charset="0"/>
                <a:hlinkClick r:id="rId6"/>
              </a:rPr>
              <a:t>https://ucnet.universityofcalifornia.edu/compensation-and-benefits/index.html</a:t>
            </a:r>
            <a:endParaRPr lang="en-US" sz="2400" dirty="0">
              <a:latin typeface="Arial" panose="020B0604020202020204" pitchFamily="34" charset="0"/>
              <a:ea typeface="Fira Sans Book" panose="020B0503050000020004" pitchFamily="34" charset="0"/>
              <a:cs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1F5F2517-6B59-4EC7-A815-4EB2A5CC4DF2}"/>
              </a:ext>
            </a:extLst>
          </p:cNvPr>
          <p:cNvPicPr>
            <a:picLocks noChangeAspect="1"/>
          </p:cNvPicPr>
          <p:nvPr>
            <a:audioFile r:link="rId1"/>
            <p:extLst>
              <p:ext uri="{DAA4B4D4-6D71-4841-9C94-3DE7FCFB9230}">
                <p14:media xmlns:p14="http://schemas.microsoft.com/office/powerpoint/2010/main" r:embed="rId2">
                  <p14:trim end="81816.6507"/>
                </p14:media>
              </p:ext>
            </p:extLst>
          </p:nvPr>
        </p:nvPicPr>
        <p:blipFill>
          <a:blip r:embed="rId7"/>
          <a:stretch>
            <a:fillRect/>
          </a:stretch>
        </p:blipFill>
        <p:spPr>
          <a:xfrm>
            <a:off x="11696397" y="6071004"/>
            <a:ext cx="406400" cy="406400"/>
          </a:xfrm>
          <a:prstGeom prst="rect">
            <a:avLst/>
          </a:prstGeom>
        </p:spPr>
      </p:pic>
      <p:pic>
        <p:nvPicPr>
          <p:cNvPr id="10" name="Picture 9">
            <a:extLst>
              <a:ext uri="{FF2B5EF4-FFF2-40B4-BE49-F238E27FC236}">
                <a16:creationId xmlns:a16="http://schemas.microsoft.com/office/drawing/2014/main" id="{45EC6990-6AA6-4FAB-9C6A-B0EB8D82C3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2200" y="6062189"/>
            <a:ext cx="1371600" cy="519578"/>
          </a:xfrm>
          <a:prstGeom prst="rect">
            <a:avLst/>
          </a:prstGeom>
        </p:spPr>
      </p:pic>
    </p:spTree>
    <p:extLst>
      <p:ext uri="{BB962C8B-B14F-4D97-AF65-F5344CB8AC3E}">
        <p14:creationId xmlns:p14="http://schemas.microsoft.com/office/powerpoint/2010/main" val="3834386724"/>
      </p:ext>
    </p:extLst>
  </p:cSld>
  <p:clrMapOvr>
    <a:masterClrMapping/>
  </p:clrMapOvr>
  <p:transition spd="slow" advClick="0" advTm="3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3691" y="152810"/>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93332" y="443320"/>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New Faculty and Staff Benefits Resources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68275" y="1188557"/>
            <a:ext cx="11668125" cy="5364545"/>
          </a:xfrm>
          <a:prstGeom prst="rect">
            <a:avLst/>
          </a:prstGeom>
          <a:noFill/>
        </p:spPr>
        <p:txBody>
          <a:bodyPr wrap="square" lIns="0" tIns="0" rIns="0" bIns="0" rtlCol="0">
            <a:spAutoFit/>
          </a:bodyPr>
          <a:lstStyle/>
          <a:p>
            <a:pPr marL="742950" lvl="1" indent="-285750">
              <a:lnSpc>
                <a:spcPct val="114000"/>
              </a:lnSpc>
              <a:spcAft>
                <a:spcPts val="600"/>
              </a:spcAft>
              <a:buClr>
                <a:srgbClr val="003DA5"/>
              </a:buClr>
              <a:buSzPct val="100000"/>
              <a:buFont typeface="Arial" panose="020B0604020202020204" pitchFamily="34" charset="0"/>
              <a:buChar char="•"/>
            </a:pPr>
            <a:r>
              <a:rPr lang="en-US" b="1" dirty="0">
                <a:solidFill>
                  <a:srgbClr val="003DA5"/>
                </a:solidFill>
                <a:latin typeface="Arial" panose="020B0604020202020204" pitchFamily="34" charset="0"/>
                <a:ea typeface="Fira Sans Book" panose="020B0503050000020004" pitchFamily="34" charset="0"/>
                <a:cs typeface="Arial" panose="020B0604020202020204" pitchFamily="34" charset="0"/>
              </a:rPr>
              <a:t>New Faculty and Staff webpage</a:t>
            </a:r>
          </a:p>
          <a:p>
            <a:pPr marL="1090613" lvl="2" indent="-342900">
              <a:lnSpc>
                <a:spcPct val="114000"/>
              </a:lnSpc>
              <a:spcAft>
                <a:spcPts val="3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Excellent location for resources for new employees.</a:t>
            </a:r>
          </a:p>
          <a:p>
            <a:pPr marL="1487488" lvl="3" indent="-342900">
              <a:lnSpc>
                <a:spcPct val="114000"/>
              </a:lnSpc>
              <a:spcAft>
                <a:spcPts val="6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hlinkClick r:id="rId7"/>
              </a:rPr>
              <a:t>https://hr.ucr.edu/total-compensation/benefits-belonging/new-faculty-and-staff</a:t>
            </a:r>
            <a:endParaRPr lang="en-US"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300"/>
              </a:spcAft>
              <a:buClr>
                <a:srgbClr val="003DA5"/>
              </a:buClr>
              <a:buSzPct val="100000"/>
              <a:buFont typeface="Arial" panose="020B0604020202020204" pitchFamily="34" charset="0"/>
              <a:buChar char="•"/>
            </a:pPr>
            <a:r>
              <a:rPr lang="en-US" b="1" dirty="0">
                <a:solidFill>
                  <a:srgbClr val="003DA5"/>
                </a:solidFill>
                <a:latin typeface="Arial" panose="020B0604020202020204" pitchFamily="34" charset="0"/>
                <a:ea typeface="Fira Sans Book" panose="020B0503050000020004" pitchFamily="34" charset="0"/>
                <a:cs typeface="Arial" panose="020B0604020202020204" pitchFamily="34" charset="0"/>
              </a:rPr>
              <a:t>New Employee Financial and Retirement Planning Resources</a:t>
            </a:r>
          </a:p>
          <a:p>
            <a:pPr marL="1090613" lvl="2" indent="-342900">
              <a:lnSpc>
                <a:spcPct val="114000"/>
              </a:lnSpc>
              <a:spcAft>
                <a:spcPts val="6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hlinkClick r:id="rId8"/>
              </a:rPr>
              <a:t>https://hr.ucr.edu/document/new-employee-financial-planning-and-retirement-orientation</a:t>
            </a:r>
            <a:endParaRPr lang="en-US"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300"/>
              </a:spcAft>
              <a:buClr>
                <a:srgbClr val="003DA5"/>
              </a:buClr>
              <a:buSzPct val="100000"/>
              <a:buFont typeface="Arial" panose="020B0604020202020204" pitchFamily="34" charset="0"/>
              <a:buChar char="•"/>
            </a:pPr>
            <a:r>
              <a:rPr lang="en-US" b="1" dirty="0">
                <a:solidFill>
                  <a:srgbClr val="003DA5"/>
                </a:solidFill>
                <a:latin typeface="Arial" panose="020B0604020202020204" pitchFamily="34" charset="0"/>
                <a:ea typeface="Fira Sans Book" panose="020B0503050000020004" pitchFamily="34" charset="0"/>
                <a:cs typeface="Arial" panose="020B0604020202020204" pitchFamily="34" charset="0"/>
              </a:rPr>
              <a:t>What’s New in Benefits</a:t>
            </a:r>
          </a:p>
          <a:p>
            <a:pPr marL="1090613" lvl="2" indent="-342900" algn="just">
              <a:lnSpc>
                <a:spcPct val="114000"/>
              </a:lnSpc>
              <a:spcAft>
                <a:spcPts val="3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View up-to-date information, changes and important news relating to UC benefits.</a:t>
            </a:r>
          </a:p>
          <a:p>
            <a:pPr marL="1487488" lvl="3" indent="-342900">
              <a:lnSpc>
                <a:spcPct val="114000"/>
              </a:lnSpc>
              <a:spcAft>
                <a:spcPts val="6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hlinkClick r:id="rId9"/>
              </a:rPr>
              <a:t>https://hr.ucr.edu/benefits-announcement-news</a:t>
            </a:r>
            <a:endParaRPr lang="en-US" dirty="0">
              <a:latin typeface="Arial" panose="020B0604020202020204" pitchFamily="34" charset="0"/>
              <a:ea typeface="Fira Sans Book" panose="020B0503050000020004" pitchFamily="34" charset="0"/>
              <a:cs typeface="Arial" panose="020B0604020202020204" pitchFamily="34" charset="0"/>
            </a:endParaRPr>
          </a:p>
          <a:p>
            <a:pPr marL="742950" lvl="1" indent="-285750">
              <a:lnSpc>
                <a:spcPct val="114000"/>
              </a:lnSpc>
              <a:spcAft>
                <a:spcPts val="300"/>
              </a:spcAft>
              <a:buClr>
                <a:srgbClr val="003DA5"/>
              </a:buClr>
              <a:buSzPct val="100000"/>
              <a:buFont typeface="Arial" panose="020B0604020202020204" pitchFamily="34" charset="0"/>
              <a:buChar char="•"/>
            </a:pPr>
            <a:r>
              <a:rPr lang="en-US" b="1" dirty="0">
                <a:solidFill>
                  <a:srgbClr val="003DA5"/>
                </a:solidFill>
                <a:latin typeface="Arial" panose="020B0604020202020204" pitchFamily="34" charset="0"/>
                <a:ea typeface="Fira Sans Book" panose="020B0503050000020004" pitchFamily="34" charset="0"/>
                <a:cs typeface="Arial" panose="020B0604020202020204" pitchFamily="34" charset="0"/>
              </a:rPr>
              <a:t>Scope of Services Reference </a:t>
            </a:r>
            <a:r>
              <a:rPr lang="en-US" b="1" dirty="0">
                <a:solidFill>
                  <a:srgbClr val="003DA5"/>
                </a:solidFill>
                <a:latin typeface="Arial" panose="020B0604020202020204" pitchFamily="34" charset="0"/>
                <a:cs typeface="Arial" panose="020B0604020202020204" pitchFamily="34" charset="0"/>
              </a:rPr>
              <a:t>Guide</a:t>
            </a:r>
          </a:p>
          <a:p>
            <a:pPr marL="1090613" lvl="2" indent="-342900">
              <a:lnSpc>
                <a:spcPct val="114000"/>
              </a:lnSpc>
              <a:spcAft>
                <a:spcPts val="3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rPr>
              <a:t>An optimal resource tool showing—who does what—at UC Riverside.</a:t>
            </a:r>
          </a:p>
          <a:p>
            <a:pPr marL="1487488" lvl="3" indent="-342900">
              <a:lnSpc>
                <a:spcPct val="114000"/>
              </a:lnSpc>
              <a:spcAft>
                <a:spcPts val="600"/>
              </a:spcAft>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hlinkClick r:id="rId10"/>
              </a:rPr>
              <a:t>https://hr.ucr.edu/sites/g/files/rcwecm656/files/2022-02/benefits_scope-of-services-reference-guide-2.10.22.pdf</a:t>
            </a:r>
            <a:r>
              <a:rPr lang="en-US" dirty="0">
                <a:latin typeface="Arial" panose="020B0604020202020204" pitchFamily="34" charset="0"/>
                <a:ea typeface="Fira Sans Book" panose="020B0503050000020004" pitchFamily="34" charset="0"/>
                <a:cs typeface="Arial" panose="020B0604020202020204" pitchFamily="34" charset="0"/>
              </a:rPr>
              <a:t> </a:t>
            </a:r>
          </a:p>
          <a:p>
            <a:pPr marL="742950" lvl="1" indent="-285750">
              <a:lnSpc>
                <a:spcPct val="114000"/>
              </a:lnSpc>
              <a:spcAft>
                <a:spcPts val="300"/>
              </a:spcAft>
              <a:buClr>
                <a:srgbClr val="003DA5"/>
              </a:buClr>
              <a:buSzPct val="100000"/>
              <a:buFont typeface="Arial" panose="020B0604020202020204" pitchFamily="34" charset="0"/>
              <a:buChar char="•"/>
            </a:pPr>
            <a:r>
              <a:rPr lang="en-US" b="1" dirty="0">
                <a:solidFill>
                  <a:srgbClr val="003DA5"/>
                </a:solidFill>
                <a:latin typeface="Arial" panose="020B0604020202020204" pitchFamily="34" charset="0"/>
                <a:cs typeface="Arial" panose="020B0604020202020204" pitchFamily="34" charset="0"/>
              </a:rPr>
              <a:t>Complete Guide to Health and Welfare Booklet</a:t>
            </a:r>
          </a:p>
          <a:p>
            <a:pPr marL="1025525" lvl="3" indent="-285750">
              <a:lnSpc>
                <a:spcPct val="114000"/>
              </a:lnSpc>
              <a:buClr>
                <a:srgbClr val="003DA5"/>
              </a:buClr>
              <a:buSzPct val="100000"/>
              <a:buFont typeface="Arial" panose="020B0604020202020204" pitchFamily="34" charset="0"/>
              <a:buChar char="•"/>
            </a:pPr>
            <a:r>
              <a:rPr lang="en-US" dirty="0">
                <a:latin typeface="Arial" panose="020B0604020202020204" pitchFamily="34" charset="0"/>
                <a:ea typeface="Fira Sans Book" panose="020B0503050000020004" pitchFamily="34" charset="0"/>
                <a:cs typeface="Arial" panose="020B0604020202020204" pitchFamily="34" charset="0"/>
                <a:hlinkClick r:id="rId11"/>
              </a:rPr>
              <a:t>https://ucnet.universityofcalifornia.edu/forms/pdf/complete-health-benefits-guide-for-employees.pdf</a:t>
            </a:r>
            <a:endParaRPr lang="en-US"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buClr>
                <a:srgbClr val="003DA5"/>
              </a:buClr>
              <a:buSzPct val="100000"/>
            </a:pPr>
            <a:endParaRPr lang="en-US" dirty="0">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2200" y="6062189"/>
            <a:ext cx="1371600" cy="519578"/>
          </a:xfrm>
          <a:prstGeom prst="rect">
            <a:avLst/>
          </a:prstGeom>
        </p:spPr>
      </p:pic>
      <p:pic>
        <p:nvPicPr>
          <p:cNvPr id="13" name="Audio 12">
            <a:hlinkClick r:id="" action="ppaction://media"/>
            <a:extLst>
              <a:ext uri="{FF2B5EF4-FFF2-40B4-BE49-F238E27FC236}">
                <a16:creationId xmlns:a16="http://schemas.microsoft.com/office/drawing/2014/main" id="{0E544F00-EBC0-4C0B-A2BD-898260C9D50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92192" y="6091806"/>
            <a:ext cx="406400" cy="406400"/>
          </a:xfrm>
          <a:prstGeom prst="rect">
            <a:avLst/>
          </a:prstGeom>
        </p:spPr>
      </p:pic>
    </p:spTree>
    <p:extLst>
      <p:ext uri="{BB962C8B-B14F-4D97-AF65-F5344CB8AC3E}">
        <p14:creationId xmlns:p14="http://schemas.microsoft.com/office/powerpoint/2010/main" val="3090908927"/>
      </p:ext>
    </p:extLst>
  </p:cSld>
  <p:clrMapOvr>
    <a:masterClrMapping/>
  </p:clrMapOvr>
  <p:transition spd="slow" advTm="8983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90746" y="854310"/>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Benefits Orientations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43743" y="1658864"/>
            <a:ext cx="11410950" cy="3436262"/>
          </a:xfrm>
          <a:prstGeom prst="rect">
            <a:avLst/>
          </a:prstGeom>
          <a:noFill/>
        </p:spPr>
        <p:txBody>
          <a:bodyPr wrap="square" lIns="0" tIns="0" rIns="0" bIns="0" rtlCol="0">
            <a:spAutoFit/>
          </a:bodyPr>
          <a:lstStyle/>
          <a:p>
            <a:pPr lvl="1">
              <a:lnSpc>
                <a:spcPct val="114000"/>
              </a:lnSpc>
              <a:spcAft>
                <a:spcPts val="400"/>
              </a:spcAft>
              <a:buClr>
                <a:srgbClr val="003DA5"/>
              </a:buClr>
              <a:buSzPct val="100000"/>
            </a:pPr>
            <a:r>
              <a:rPr lang="en-US" sz="2000" dirty="0">
                <a:latin typeface="Arial" panose="020B0604020202020204" pitchFamily="34" charset="0"/>
                <a:ea typeface="Fira Sans Book" panose="020B0503050000020004" pitchFamily="34" charset="0"/>
                <a:cs typeface="Arial" panose="020B0604020202020204" pitchFamily="34" charset="0"/>
              </a:rPr>
              <a:t>Benefit webinars are available to assist new employees with understanding benefit options and enrollment opportunities.</a:t>
            </a:r>
          </a:p>
          <a:p>
            <a:pPr lvl="1">
              <a:lnSpc>
                <a:spcPct val="114000"/>
              </a:lnSpc>
              <a:spcAft>
                <a:spcPts val="400"/>
              </a:spcAft>
              <a:buClr>
                <a:srgbClr val="003DA5"/>
              </a:buClr>
              <a:buSzPct val="100000"/>
            </a:pPr>
            <a: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New Employee Benefits Orientation</a:t>
            </a:r>
          </a:p>
          <a:p>
            <a:pPr marL="796925" lvl="1" indent="-342900">
              <a:lnSpc>
                <a:spcPct val="114000"/>
              </a:lnSpc>
              <a:spcAft>
                <a:spcPts val="4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A live and weekly interactive webinar to ask questions and learn more about UC’s benefits programs.</a:t>
            </a:r>
          </a:p>
          <a:p>
            <a:pPr marL="1139825" lvl="3" indent="-342900">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hlinkClick r:id="rId6"/>
              </a:rPr>
              <a:t>https://hr.ucr.edu/document/new-employee-benefits-orientation</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spcAft>
                <a:spcPts val="400"/>
              </a:spcAft>
              <a:buClr>
                <a:srgbClr val="003DA5"/>
              </a:buClr>
              <a:buSzPct val="100000"/>
            </a:pPr>
            <a: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Financial Education Webinars</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796925" lvl="2" indent="-342900">
              <a:lnSpc>
                <a:spcPct val="114000"/>
              </a:lnSpc>
              <a:spcAft>
                <a:spcPts val="4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Classes to help you learn about your UC retirement benefits and managing your financial life.</a:t>
            </a:r>
          </a:p>
          <a:p>
            <a:pPr marL="1139825" lvl="3" indent="-342900">
              <a:lnSpc>
                <a:spcPct val="114000"/>
              </a:lnSpc>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hlinkClick r:id="rId7"/>
              </a:rPr>
              <a:t>https://www.myucretirement.com/Classes/ClassSchedule/19</a:t>
            </a:r>
            <a:endParaRPr lang="en-US" sz="2000" dirty="0">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6480" y="6071888"/>
            <a:ext cx="1371600" cy="519578"/>
          </a:xfrm>
          <a:prstGeom prst="rect">
            <a:avLst/>
          </a:prstGeom>
        </p:spPr>
      </p:pic>
      <p:pic>
        <p:nvPicPr>
          <p:cNvPr id="4" name="Audio 3">
            <a:hlinkClick r:id="" action="ppaction://media"/>
            <a:extLst>
              <a:ext uri="{FF2B5EF4-FFF2-40B4-BE49-F238E27FC236}">
                <a16:creationId xmlns:a16="http://schemas.microsoft.com/office/drawing/2014/main" id="{D7507833-6FE9-4A1F-8668-7DA7B767EB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2528" y="6068902"/>
            <a:ext cx="406400" cy="406400"/>
          </a:xfrm>
          <a:prstGeom prst="rect">
            <a:avLst/>
          </a:prstGeom>
        </p:spPr>
      </p:pic>
    </p:spTree>
    <p:extLst>
      <p:ext uri="{BB962C8B-B14F-4D97-AF65-F5344CB8AC3E}">
        <p14:creationId xmlns:p14="http://schemas.microsoft.com/office/powerpoint/2010/main" val="3887511274"/>
      </p:ext>
    </p:extLst>
  </p:cSld>
  <p:clrMapOvr>
    <a:masterClrMapping/>
  </p:clrMapOvr>
  <p:transition spd="slow" advClick="0" advTm="3719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81892" y="864119"/>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Benefits Enrollment / Payroll</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4604274"/>
          </a:xfrm>
          <a:prstGeom prst="rect">
            <a:avLst/>
          </a:prstGeom>
          <a:noFill/>
        </p:spPr>
        <p:txBody>
          <a:bodyPr wrap="square" lIns="0" tIns="0" rIns="0" bIns="0" rtlCol="0">
            <a:spAutoFit/>
          </a:bodyPr>
          <a:lstStyle/>
          <a:p>
            <a:pPr marL="800100" lvl="1" indent="-342900">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The UCPath Center and the UCPath Portal is where all employee health and welfare benefits and payroll are managed. Once you have received your UC NetID, your benefit elections, qualifying mid-year plan changes, and annual open enrollment updates are processed through the UCPath portal</a:t>
            </a:r>
            <a:r>
              <a:rPr lang="en-US" sz="2000" b="1" dirty="0">
                <a:solidFill>
                  <a:srgbClr val="003DA5"/>
                </a:solidFill>
                <a:latin typeface="Arial" panose="020B0604020202020204" pitchFamily="34" charset="0"/>
                <a:ea typeface="Fira Sans Book" panose="020B0503050000020004" pitchFamily="34" charset="0"/>
                <a:cs typeface="Arial" panose="020B0604020202020204" pitchFamily="34" charset="0"/>
              </a:rPr>
              <a:t>.</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1081088" lvl="4" indent="-290513">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hlinkClick r:id="rId6"/>
              </a:rPr>
              <a:t>https://ucpath.universityofcalifornia.edu</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800100" lvl="1" indent="-342900" algn="just">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Other UCPath Center Services include: </a:t>
            </a:r>
          </a:p>
          <a:p>
            <a:pPr marL="1081088" lvl="2" indent="-290513">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Personal and dependent information</a:t>
            </a:r>
          </a:p>
          <a:p>
            <a:pPr marL="1081088" lvl="2" indent="-290513">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Benefits Enrollment Summary</a:t>
            </a:r>
          </a:p>
          <a:p>
            <a:pPr marL="1081088" lvl="2" indent="-290513">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Payroll processing and inquiries </a:t>
            </a:r>
          </a:p>
          <a:p>
            <a:pPr marL="1081088" lvl="2" indent="-290513">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Tax withholdings changes</a:t>
            </a:r>
          </a:p>
          <a:p>
            <a:pPr marL="1081088" lvl="2" indent="-290513">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Leave balances</a:t>
            </a:r>
          </a:p>
          <a:p>
            <a:pPr marL="1081088" lvl="2" indent="-290513">
              <a:lnSpc>
                <a:spcPct val="114000"/>
              </a:lnSpc>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Annual W2 distribution</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4188" y="6070170"/>
            <a:ext cx="1371600" cy="519577"/>
          </a:xfrm>
          <a:prstGeom prst="rect">
            <a:avLst/>
          </a:prstGeom>
        </p:spPr>
      </p:pic>
      <p:pic>
        <p:nvPicPr>
          <p:cNvPr id="3" name="Recorded Sound">
            <a:hlinkClick r:id="" action="ppaction://media"/>
            <a:extLst>
              <a:ext uri="{FF2B5EF4-FFF2-40B4-BE49-F238E27FC236}">
                <a16:creationId xmlns:a16="http://schemas.microsoft.com/office/drawing/2014/main" id="{098EABFA-E42F-4538-A643-4277014BB3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6066" y="6081625"/>
            <a:ext cx="402336" cy="402336"/>
          </a:xfrm>
          <a:prstGeom prst="rect">
            <a:avLst/>
          </a:prstGeom>
        </p:spPr>
      </p:pic>
    </p:spTree>
    <p:extLst>
      <p:ext uri="{BB962C8B-B14F-4D97-AF65-F5344CB8AC3E}">
        <p14:creationId xmlns:p14="http://schemas.microsoft.com/office/powerpoint/2010/main" val="366030449"/>
      </p:ext>
    </p:extLst>
  </p:cSld>
  <p:clrMapOvr>
    <a:masterClrMapping/>
  </p:clrMapOvr>
  <p:transition spd="slow" advClick="0" advTm="80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81892" y="854883"/>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Dependent Verification Process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1" y="1631156"/>
            <a:ext cx="11607594" cy="4524252"/>
          </a:xfrm>
          <a:prstGeom prst="rect">
            <a:avLst/>
          </a:prstGeom>
          <a:noFill/>
        </p:spPr>
        <p:txBody>
          <a:bodyPr wrap="square" lIns="0" tIns="0" rIns="0" bIns="0" rtlCol="0">
            <a:spAutoFit/>
          </a:bodyPr>
          <a:lstStyle/>
          <a:p>
            <a:pPr marL="742950" lvl="1" indent="-285750">
              <a:lnSpc>
                <a:spcPct val="114000"/>
              </a:lnSpc>
              <a:spcAft>
                <a:spcPts val="300"/>
              </a:spcAft>
              <a:buClr>
                <a:srgbClr val="003DA5"/>
              </a:buClr>
              <a:buSzPct val="100000"/>
              <a:buFont typeface="Arial" panose="020B0604020202020204" pitchFamily="34" charset="0"/>
              <a:buChar char="•"/>
            </a:pPr>
            <a:r>
              <a:rPr lang="en-US" sz="2200" b="1" dirty="0">
                <a:solidFill>
                  <a:srgbClr val="003DA5"/>
                </a:solidFill>
                <a:latin typeface="Arial" panose="020B0604020202020204" pitchFamily="34" charset="0"/>
                <a:ea typeface="Fira Sans Book" panose="020B0503050000020004" pitchFamily="34" charset="0"/>
                <a:cs typeface="Arial" panose="020B0604020202020204" pitchFamily="34" charset="0"/>
              </a:rPr>
              <a:t>Family Member Eligibility Verification</a:t>
            </a:r>
          </a:p>
          <a:p>
            <a:pPr marL="1028700" lvl="2" indent="-290513">
              <a:lnSpc>
                <a:spcPct val="114000"/>
              </a:lnSpc>
              <a:spcAft>
                <a:spcPts val="6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UC requires all faculty, staff and retirees who enroll family members in health and welfare plans to provide documents to verify family members' eligibility for coverage.</a:t>
            </a:r>
          </a:p>
          <a:p>
            <a:pPr marL="742950" lvl="1" indent="-285750">
              <a:lnSpc>
                <a:spcPct val="114000"/>
              </a:lnSpc>
              <a:spcAft>
                <a:spcPts val="300"/>
              </a:spcAft>
              <a:buClr>
                <a:srgbClr val="003DA5"/>
              </a:buClr>
              <a:buSzPct val="100000"/>
              <a:buFont typeface="Arial" panose="020B0604020202020204" pitchFamily="34" charset="0"/>
              <a:buChar char="•"/>
            </a:pPr>
            <a:r>
              <a:rPr lang="en-US" sz="2200" b="1" dirty="0">
                <a:solidFill>
                  <a:srgbClr val="003DA5"/>
                </a:solidFill>
                <a:latin typeface="Arial" panose="020B0604020202020204" pitchFamily="34" charset="0"/>
                <a:ea typeface="Fira Sans Book" panose="020B0503050000020004" pitchFamily="34" charset="0"/>
                <a:cs typeface="Arial" panose="020B0604020202020204" pitchFamily="34" charset="0"/>
              </a:rPr>
              <a:t>UnifyHR </a:t>
            </a:r>
            <a:r>
              <a:rPr lang="en-US" sz="2200" dirty="0">
                <a:latin typeface="Arial" panose="020B0604020202020204" pitchFamily="34" charset="0"/>
                <a:ea typeface="Fira Sans Book" panose="020B0503050000020004" pitchFamily="34" charset="0"/>
                <a:cs typeface="Arial" panose="020B0604020202020204" pitchFamily="34" charset="0"/>
              </a:rPr>
              <a:t>administers the verification process for UC.</a:t>
            </a:r>
          </a:p>
          <a:p>
            <a:pPr marL="1028700" lvl="2" indent="-290513">
              <a:lnSpc>
                <a:spcPct val="114000"/>
              </a:lnSpc>
              <a:spcAft>
                <a:spcPts val="3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Requests for dependent documentation is issued 90 days after family member enrollment.</a:t>
            </a:r>
          </a:p>
          <a:p>
            <a:pPr marL="1028700" lvl="2" indent="-290513">
              <a:lnSpc>
                <a:spcPct val="114000"/>
              </a:lnSpc>
              <a:spcAft>
                <a:spcPts val="3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Notification requesting dependent proof is sent to home.</a:t>
            </a:r>
          </a:p>
          <a:p>
            <a:pPr marL="1028700" lvl="2" indent="-290513">
              <a:lnSpc>
                <a:spcPct val="114000"/>
              </a:lnSpc>
              <a:spcAft>
                <a:spcPts val="300"/>
              </a:spcAft>
              <a:buClr>
                <a:srgbClr val="003DA5"/>
              </a:buClr>
              <a:buSzPct val="1000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Documentation must be submitted on time to retain coverage.</a:t>
            </a:r>
          </a:p>
          <a:p>
            <a:pPr marL="1317625" lvl="3" indent="-290513" algn="just">
              <a:lnSpc>
                <a:spcPct val="114000"/>
              </a:lnSpc>
              <a:spcAft>
                <a:spcPts val="6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hlinkClick r:id="rId6"/>
              </a:rPr>
              <a:t>https://ucnet.universityofcalifornia.edu/oe/more-information/family-member-verification.html</a:t>
            </a:r>
            <a:endParaRPr lang="en-US" sz="2000" dirty="0">
              <a:latin typeface="Arial" panose="020B0604020202020204" pitchFamily="34" charset="0"/>
              <a:ea typeface="Fira Sans Book" panose="020B0503050000020004" pitchFamily="34" charset="0"/>
              <a:cs typeface="Arial" panose="020B0604020202020204" pitchFamily="34" charset="0"/>
            </a:endParaRPr>
          </a:p>
          <a:p>
            <a:pPr marL="1028700" lvl="2" indent="-342900">
              <a:lnSpc>
                <a:spcPct val="114000"/>
              </a:lnSpc>
              <a:buClr>
                <a:srgbClr val="003DA5"/>
              </a:buClr>
              <a:buSzPct val="100000"/>
              <a:buFont typeface="Arial" panose="020B0604020202020204" pitchFamily="34" charset="0"/>
              <a:buChar char="•"/>
            </a:pPr>
            <a:endParaRPr lang="en-US" sz="2200" dirty="0">
              <a:latin typeface="Arial" panose="020B0604020202020204" pitchFamily="34" charset="0"/>
              <a:ea typeface="Fira Sans Book" panose="020B0503050000020004" pitchFamily="34" charset="0"/>
              <a:cs typeface="Arial" panose="020B0604020202020204" pitchFamily="34" charset="0"/>
            </a:endParaRPr>
          </a:p>
          <a:p>
            <a:pPr lvl="1">
              <a:lnSpc>
                <a:spcPct val="114000"/>
              </a:lnSpc>
              <a:buClr>
                <a:srgbClr val="003DA5"/>
              </a:buClr>
              <a:buSzPct val="100000"/>
            </a:pPr>
            <a:endParaRPr lang="en-US" sz="2200" dirty="0">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5640" y="6075534"/>
            <a:ext cx="1371600" cy="519577"/>
          </a:xfrm>
          <a:prstGeom prst="rect">
            <a:avLst/>
          </a:prstGeom>
        </p:spPr>
      </p:pic>
      <p:pic>
        <p:nvPicPr>
          <p:cNvPr id="14" name="Audio 13">
            <a:hlinkClick r:id="" action="ppaction://media"/>
            <a:extLst>
              <a:ext uri="{FF2B5EF4-FFF2-40B4-BE49-F238E27FC236}">
                <a16:creationId xmlns:a16="http://schemas.microsoft.com/office/drawing/2014/main" id="{307370BD-C7E5-44EB-9AF6-D787CDE61F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92192" y="6053398"/>
            <a:ext cx="406400" cy="406400"/>
          </a:xfrm>
          <a:prstGeom prst="rect">
            <a:avLst/>
          </a:prstGeom>
        </p:spPr>
      </p:pic>
    </p:spTree>
    <p:extLst>
      <p:ext uri="{BB962C8B-B14F-4D97-AF65-F5344CB8AC3E}">
        <p14:creationId xmlns:p14="http://schemas.microsoft.com/office/powerpoint/2010/main" val="466011595"/>
      </p:ext>
    </p:extLst>
  </p:cSld>
  <p:clrMapOvr>
    <a:masterClrMapping/>
  </p:clrMapOvr>
  <p:transition spd="slow" advClick="0" advTm="4981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UC Retirement Plan</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0" y="1631156"/>
            <a:ext cx="11410950" cy="4450385"/>
          </a:xfrm>
          <a:prstGeom prst="rect">
            <a:avLst/>
          </a:prstGeom>
          <a:noFill/>
        </p:spPr>
        <p:txBody>
          <a:bodyPr wrap="square" lIns="0" tIns="0" rIns="0" bIns="0" rtlCol="0">
            <a:spAutoFit/>
          </a:bodyPr>
          <a:lstStyle/>
          <a:p>
            <a:pPr marL="742950" lvl="1" indent="-285750">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The UC Retirement Plan is a very important benefit available to you. You have two pension plans to choose from and it is equally important that you take swift action to make an election between the Pension Choice or Savings Choice plan.</a:t>
            </a:r>
          </a:p>
          <a:p>
            <a:pPr marL="742950" lvl="1" indent="-285750">
              <a:lnSpc>
                <a:spcPct val="114000"/>
              </a:lnSpc>
              <a:spcAft>
                <a:spcPts val="300"/>
              </a:spcAft>
              <a:buClr>
                <a:srgbClr val="003DA5"/>
              </a:buClr>
              <a:buSzPct val="100000"/>
              <a:buFont typeface="Arial" panose="020B0604020202020204" pitchFamily="34" charset="0"/>
              <a:buChar char="•"/>
            </a:pPr>
            <a:r>
              <a:rPr lang="en-US" sz="2000" dirty="0">
                <a:latin typeface="Arial" panose="020B0604020202020204" pitchFamily="34" charset="0"/>
                <a:ea typeface="Fira Sans Book" panose="020B0503050000020004" pitchFamily="34" charset="0"/>
                <a:cs typeface="Arial" panose="020B0604020202020204" pitchFamily="34" charset="0"/>
              </a:rPr>
              <a:t>You have 90 days from your eligibility date to make a selection; your enrollment window closes once you submit a choice and elections are irrevocable.</a:t>
            </a:r>
          </a:p>
          <a:p>
            <a:pPr marL="742950" lvl="1" indent="-285750">
              <a:lnSpc>
                <a:spcPct val="114000"/>
              </a:lnSpc>
              <a:spcAft>
                <a:spcPts val="600"/>
              </a:spcAft>
              <a:buClr>
                <a:srgbClr val="003DA5"/>
              </a:buClr>
              <a:buSzPct val="100000"/>
              <a:buFont typeface="Arial" panose="020B0604020202020204" pitchFamily="34" charset="0"/>
              <a:buChar char="•"/>
            </a:pPr>
            <a:r>
              <a:rPr lang="en-US" sz="2000" b="1" dirty="0">
                <a:solidFill>
                  <a:srgbClr val="002060"/>
                </a:solidFill>
                <a:latin typeface="Arial" panose="020B0604020202020204" pitchFamily="34" charset="0"/>
                <a:ea typeface="Fira Sans Book" panose="020B0503050000020004" pitchFamily="34" charset="0"/>
                <a:cs typeface="Arial" panose="020B0604020202020204" pitchFamily="34" charset="0"/>
              </a:rPr>
              <a:t>If you do not select a primary retirement option, you will automatically be enrolled in the Pension Choice plan at the end of the 90-day period. This automatic enrollment may also be irrevocable</a:t>
            </a:r>
            <a:r>
              <a:rPr lang="en-US" sz="2000" dirty="0">
                <a:solidFill>
                  <a:srgbClr val="002060"/>
                </a:solidFill>
                <a:latin typeface="Arial" panose="020B0604020202020204" pitchFamily="34" charset="0"/>
                <a:ea typeface="Fira Sans Book" panose="020B0503050000020004" pitchFamily="34" charset="0"/>
                <a:cs typeface="Arial" panose="020B0604020202020204" pitchFamily="34" charset="0"/>
              </a:rPr>
              <a:t>.</a:t>
            </a:r>
          </a:p>
          <a:p>
            <a:pPr marL="742950" lvl="1" indent="-285750" algn="just">
              <a:lnSpc>
                <a:spcPct val="114000"/>
              </a:lnSpc>
              <a:spcAft>
                <a:spcPts val="300"/>
              </a:spcAft>
              <a:buClr>
                <a:srgbClr val="003DA5"/>
              </a:buClr>
              <a:buSzPct val="100000"/>
              <a:buFont typeface="Arial" panose="020B0604020202020204" pitchFamily="34" charset="0"/>
              <a:buChar char="•"/>
            </a:pPr>
            <a:r>
              <a:rPr lang="en-US" sz="2000" b="1" dirty="0">
                <a:solidFill>
                  <a:srgbClr val="003DA5"/>
                </a:solidFill>
                <a:latin typeface="Arial" panose="020B0604020202020204" pitchFamily="34" charset="0"/>
                <a:cs typeface="Arial" panose="020B0604020202020204" pitchFamily="34" charset="0"/>
              </a:rPr>
              <a:t>Complete Guide for Retirement Benefits Booklet</a:t>
            </a:r>
          </a:p>
          <a:p>
            <a:pPr marL="1025525" lvl="2" indent="-285750" algn="just">
              <a:lnSpc>
                <a:spcPct val="114000"/>
              </a:lnSpc>
              <a:spcAft>
                <a:spcPts val="600"/>
              </a:spcAft>
              <a:buClr>
                <a:srgbClr val="003DA5"/>
              </a:buClr>
              <a:buSzPct val="100000"/>
              <a:buFont typeface="Arial" panose="020B0604020202020204" pitchFamily="34" charset="0"/>
              <a:buChar char="•"/>
            </a:pPr>
            <a:r>
              <a:rPr lang="en-US" sz="2000" dirty="0">
                <a:solidFill>
                  <a:srgbClr val="002060"/>
                </a:solidFill>
                <a:latin typeface="Arial" panose="020B0604020202020204" pitchFamily="34" charset="0"/>
                <a:ea typeface="Fira Sans Book" panose="020B0503050000020004" pitchFamily="34" charset="0"/>
                <a:cs typeface="Arial" panose="020B0604020202020204" pitchFamily="34" charset="0"/>
                <a:hlinkClick r:id="rId7"/>
              </a:rPr>
              <a:t>https://ucnet.universityofcalifornia.edu/forms/pdf/complete-retirement-benefits-guide-for-employees.pdf</a:t>
            </a:r>
            <a:endParaRPr lang="en-US" sz="2000" dirty="0">
              <a:solidFill>
                <a:srgbClr val="002060"/>
              </a:solidFill>
              <a:latin typeface="Arial" panose="020B0604020202020204" pitchFamily="34" charset="0"/>
              <a:ea typeface="Fira Sans Book" panose="020B0503050000020004" pitchFamily="34" charset="0"/>
              <a:cs typeface="Arial" panose="020B0604020202020204" pitchFamily="34" charset="0"/>
            </a:endParaRPr>
          </a:p>
          <a:p>
            <a:pPr marL="1200150" lvl="2" indent="-285750" algn="just">
              <a:lnSpc>
                <a:spcPct val="114000"/>
              </a:lnSpc>
              <a:spcAft>
                <a:spcPts val="600"/>
              </a:spcAft>
              <a:buClr>
                <a:srgbClr val="003DA5"/>
              </a:buClr>
              <a:buSzPct val="100000"/>
              <a:buFont typeface="Arial" panose="020B0604020202020204" pitchFamily="34" charset="0"/>
              <a:buChar char="•"/>
            </a:pPr>
            <a:endParaRPr lang="en-US" sz="2000" dirty="0">
              <a:solidFill>
                <a:srgbClr val="002060"/>
              </a:solidFill>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3424" y="6070170"/>
            <a:ext cx="1371600" cy="519577"/>
          </a:xfrm>
          <a:prstGeom prst="rect">
            <a:avLst/>
          </a:prstGeom>
        </p:spPr>
      </p:pic>
      <p:pic>
        <p:nvPicPr>
          <p:cNvPr id="4" name="Audio 3">
            <a:hlinkClick r:id="" action="ppaction://media"/>
            <a:extLst>
              <a:ext uri="{FF2B5EF4-FFF2-40B4-BE49-F238E27FC236}">
                <a16:creationId xmlns:a16="http://schemas.microsoft.com/office/drawing/2014/main" id="{A745FBB5-6CAE-42BA-B3ED-3C6D6F18BD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2528" y="6073057"/>
            <a:ext cx="406400" cy="406400"/>
          </a:xfrm>
          <a:prstGeom prst="rect">
            <a:avLst/>
          </a:prstGeom>
        </p:spPr>
      </p:pic>
    </p:spTree>
    <p:extLst>
      <p:ext uri="{BB962C8B-B14F-4D97-AF65-F5344CB8AC3E}">
        <p14:creationId xmlns:p14="http://schemas.microsoft.com/office/powerpoint/2010/main" val="2763279409"/>
      </p:ext>
    </p:extLst>
  </p:cSld>
  <p:clrMapOvr>
    <a:masterClrMapping/>
  </p:clrMapOvr>
  <p:transition spd="slow" advClick="0" advTm="647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81892" y="858778"/>
            <a:ext cx="9067136"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Pension Plan Selection Assistance</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171451" y="1631156"/>
            <a:ext cx="11410950" cy="3027304"/>
          </a:xfrm>
          <a:prstGeom prst="rect">
            <a:avLst/>
          </a:prstGeom>
          <a:noFill/>
        </p:spPr>
        <p:txBody>
          <a:bodyPr wrap="square" lIns="0" tIns="0" rIns="0" bIns="0" rtlCol="0">
            <a:spAutoFit/>
          </a:bodyPr>
          <a:lstStyle/>
          <a:p>
            <a:pPr lvl="1">
              <a:lnSpc>
                <a:spcPct val="114000"/>
              </a:lnSpc>
              <a:spcAft>
                <a:spcPts val="300"/>
              </a:spcAft>
              <a:buClr>
                <a:srgbClr val="003DA5"/>
              </a:buClr>
              <a:buSzPct val="100000"/>
            </a:pPr>
            <a:r>
              <a:rPr lang="en-US" sz="2400" b="1" dirty="0">
                <a:solidFill>
                  <a:srgbClr val="003DA5"/>
                </a:solidFill>
                <a:latin typeface="Arial" panose="020B0604020202020204" pitchFamily="34" charset="0"/>
                <a:ea typeface="Fira Sans Book" panose="020B0503050000020004" pitchFamily="34" charset="0"/>
                <a:cs typeface="Arial" panose="020B0604020202020204" pitchFamily="34" charset="0"/>
              </a:rPr>
              <a:t>UC Retirement Plan Counseling</a:t>
            </a:r>
          </a:p>
          <a:p>
            <a:pPr marL="800100" lvl="2" indent="-342900">
              <a:lnSpc>
                <a:spcPct val="114000"/>
              </a:lnSpc>
              <a:spcAft>
                <a:spcPts val="3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Need assistance understanding your options? Fidelity Investments Financial Counselors are available to assist you. </a:t>
            </a:r>
          </a:p>
          <a:p>
            <a:pPr marL="742950" lvl="1" indent="-285750">
              <a:lnSpc>
                <a:spcPct val="114000"/>
              </a:lnSpc>
              <a:spcAft>
                <a:spcPts val="5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rPr>
              <a:t>Visit the Fidelity Consultations &amp; Workshops website to schedule a counseling appointment with a UCR dedicated Fidelity representative or call a Fidelity Investments consultant at (</a:t>
            </a:r>
            <a:r>
              <a:rPr lang="en-US" sz="2400" dirty="0">
                <a:latin typeface="Arial" panose="020B0604020202020204" pitchFamily="34" charset="0"/>
                <a:cs typeface="Arial" panose="020B0604020202020204" pitchFamily="34" charset="0"/>
              </a:rPr>
              <a:t>800) 642-7131.</a:t>
            </a:r>
          </a:p>
          <a:p>
            <a:pPr marL="1144588" lvl="3" indent="-342900" algn="just">
              <a:lnSpc>
                <a:spcPct val="114000"/>
              </a:lnSpc>
              <a:spcAft>
                <a:spcPts val="600"/>
              </a:spcAft>
              <a:buClr>
                <a:srgbClr val="003DA5"/>
              </a:buClr>
              <a:buSzPct val="100000"/>
              <a:buFont typeface="Arial" panose="020B0604020202020204" pitchFamily="34" charset="0"/>
              <a:buChar char="•"/>
            </a:pPr>
            <a:r>
              <a:rPr lang="en-US" sz="2400" dirty="0">
                <a:latin typeface="Arial" panose="020B0604020202020204" pitchFamily="34" charset="0"/>
                <a:ea typeface="Fira Sans Book" panose="020B0503050000020004" pitchFamily="34" charset="0"/>
                <a:cs typeface="Arial" panose="020B0604020202020204" pitchFamily="34" charset="0"/>
                <a:hlinkClick r:id="rId6"/>
              </a:rPr>
              <a:t>https://nb.fidelity.com/public/nb/default/fort</a:t>
            </a:r>
            <a:endParaRPr lang="en-US" sz="2400" dirty="0">
              <a:latin typeface="Arial" panose="020B0604020202020204" pitchFamily="34" charset="0"/>
              <a:ea typeface="Fira Sans Book" panose="020B05030500000200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5976" y="6075534"/>
            <a:ext cx="1371600" cy="519577"/>
          </a:xfrm>
          <a:prstGeom prst="rect">
            <a:avLst/>
          </a:prstGeom>
        </p:spPr>
      </p:pic>
      <p:pic>
        <p:nvPicPr>
          <p:cNvPr id="6" name="Audio 5">
            <a:hlinkClick r:id="" action="ppaction://media"/>
            <a:extLst>
              <a:ext uri="{FF2B5EF4-FFF2-40B4-BE49-F238E27FC236}">
                <a16:creationId xmlns:a16="http://schemas.microsoft.com/office/drawing/2014/main" id="{00858F4F-FC5C-43EE-A809-2210111E98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82360" y="6063225"/>
            <a:ext cx="406400" cy="406400"/>
          </a:xfrm>
          <a:prstGeom prst="rect">
            <a:avLst/>
          </a:prstGeom>
        </p:spPr>
      </p:pic>
    </p:spTree>
    <p:extLst>
      <p:ext uri="{BB962C8B-B14F-4D97-AF65-F5344CB8AC3E}">
        <p14:creationId xmlns:p14="http://schemas.microsoft.com/office/powerpoint/2010/main" val="401449472"/>
      </p:ext>
    </p:extLst>
  </p:cSld>
  <p:clrMapOvr>
    <a:masterClrMapping/>
  </p:clrMapOvr>
  <p:transition spd="slow" advClick="0" advTm="4054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UCR-Bas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R-Basic" id="{B1EB9DCA-6722-2F4F-AE2C-40DF00F38B98}" vid="{AA0F1AD8-0441-FC4A-ACBC-EFC826AEB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BA122F17326644838F3B16CD4CADD8" ma:contentTypeVersion="11" ma:contentTypeDescription="Create a new document." ma:contentTypeScope="" ma:versionID="5da80dc00d50e710c243f6cc17785107">
  <xsd:schema xmlns:xsd="http://www.w3.org/2001/XMLSchema" xmlns:xs="http://www.w3.org/2001/XMLSchema" xmlns:p="http://schemas.microsoft.com/office/2006/metadata/properties" xmlns:ns3="0f3f5ef7-aadf-447f-bb06-37daf1fa082d" targetNamespace="http://schemas.microsoft.com/office/2006/metadata/properties" ma:root="true" ma:fieldsID="c959b60d71fee51545f00a1a6997b59b" ns3:_="">
    <xsd:import namespace="0f3f5ef7-aadf-447f-bb06-37daf1fa082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f5ef7-aadf-447f-bb06-37daf1fa082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8A9EEF-A53F-4AC7-AF37-682D30CA8611}">
  <ds:schemaRefs>
    <ds:schemaRef ds:uri="http://schemas.microsoft.com/sharepoint/v3/contenttype/forms"/>
  </ds:schemaRefs>
</ds:datastoreItem>
</file>

<file path=customXml/itemProps2.xml><?xml version="1.0" encoding="utf-8"?>
<ds:datastoreItem xmlns:ds="http://schemas.openxmlformats.org/officeDocument/2006/customXml" ds:itemID="{88133AF1-579D-4A4D-A1CF-264C44CBA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3f5ef7-aadf-447f-bb06-37daf1fa08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FA5AEF-FFC5-499B-866C-92532FDCA386}">
  <ds:schemaRefs>
    <ds:schemaRef ds:uri="http://purl.org/dc/elements/1.1/"/>
    <ds:schemaRef ds:uri="http://www.w3.org/XML/1998/namespace"/>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0f3f5ef7-aadf-447f-bb06-37daf1fa082d"/>
  </ds:schemaRefs>
</ds:datastoreItem>
</file>

<file path=docProps/app.xml><?xml version="1.0" encoding="utf-8"?>
<Properties xmlns="http://schemas.openxmlformats.org/officeDocument/2006/extended-properties" xmlns:vt="http://schemas.openxmlformats.org/officeDocument/2006/docPropsVTypes">
  <Template/>
  <TotalTime>33256</TotalTime>
  <Words>1527</Words>
  <Application>Microsoft Macintosh PowerPoint</Application>
  <PresentationFormat>Widescreen</PresentationFormat>
  <Paragraphs>128</Paragraphs>
  <Slides>18</Slides>
  <Notes>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Fira Sans</vt:lpstr>
      <vt:lpstr>UCR-Basic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 Retirement at Your Service (UCRAYS) </vt:lpstr>
      <vt:lpstr>Beneficiary Designations – Fidelity  Investments NetBenefits</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Fabia Sanz</dc:creator>
  <cp:keywords/>
  <dc:description/>
  <cp:lastModifiedBy>Jorge Sanchez</cp:lastModifiedBy>
  <cp:revision>181</cp:revision>
  <dcterms:created xsi:type="dcterms:W3CDTF">2020-04-15T23:29:48Z</dcterms:created>
  <dcterms:modified xsi:type="dcterms:W3CDTF">2024-04-26T21:11:58Z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0x0101006DBA122F17326644838F3B16CD4CADD8</vt:lpwstr>
  </property>
</Properties>
</file>