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584" r:id="rId5"/>
    <p:sldId id="263" r:id="rId6"/>
    <p:sldId id="264" r:id="rId7"/>
    <p:sldId id="265" r:id="rId8"/>
    <p:sldId id="266" r:id="rId9"/>
    <p:sldId id="257" r:id="rId10"/>
    <p:sldId id="267" r:id="rId11"/>
    <p:sldId id="258" r:id="rId12"/>
    <p:sldId id="273" r:id="rId13"/>
    <p:sldId id="268" r:id="rId14"/>
    <p:sldId id="269" r:id="rId15"/>
    <p:sldId id="260" r:id="rId16"/>
    <p:sldId id="6834" r:id="rId17"/>
    <p:sldId id="270" r:id="rId18"/>
    <p:sldId id="261" r:id="rId19"/>
    <p:sldId id="262" r:id="rId20"/>
    <p:sldId id="272" r:id="rId21"/>
    <p:sldId id="271" r:id="rId22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7"/>
  </p:normalViewPr>
  <p:slideViewPr>
    <p:cSldViewPr snapToGrid="0">
      <p:cViewPr varScale="1">
        <p:scale>
          <a:sx n="110" d="100"/>
          <a:sy n="110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51305-2488-49ED-A33A-02F38DFCC9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5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23900" indent="-266700"/>
            <a:lvl3pPr marL="1234439" indent="-320039"/>
            <a:lvl4pPr marL="1727200" indent="-355600"/>
            <a:lvl5pPr marL="2184400" indent="-3556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FF1F-6133-4C17-9ED3-BEF148E17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E0EAB-5F3F-4BDF-BC09-AD54D40E5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FE810-499C-413D-9741-C8700312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2279-1576-4C66-BF22-230BE256363B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02D60-5C80-4E42-9944-7798785D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6CC40-8270-482E-8AF8-640F60EA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B31-021F-4E1B-B90D-176408DBE5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3" descr="full_blue_ttle">
            <a:extLst>
              <a:ext uri="{FF2B5EF4-FFF2-40B4-BE49-F238E27FC236}">
                <a16:creationId xmlns:a16="http://schemas.microsoft.com/office/drawing/2014/main" id="{464A32A8-7BE3-484E-8E72-1092A17BAE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6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51F84A-076A-4B89-9CC4-93C1EEF8E8B4}"/>
              </a:ext>
            </a:extLst>
          </p:cNvPr>
          <p:cNvSpPr/>
          <p:nvPr userDrawn="1"/>
        </p:nvSpPr>
        <p:spPr>
          <a:xfrm>
            <a:off x="4064000" y="6028678"/>
            <a:ext cx="4267200" cy="3048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95D4B1-98D6-4DC0-BB01-B5D33346C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6" y="6089789"/>
            <a:ext cx="3254104" cy="336090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BFFFC30A-A8A1-446D-82AC-216A6FCD8BCC}"/>
              </a:ext>
            </a:extLst>
          </p:cNvPr>
          <p:cNvSpPr txBox="1"/>
          <p:nvPr userDrawn="1"/>
        </p:nvSpPr>
        <p:spPr>
          <a:xfrm>
            <a:off x="4730048" y="5833535"/>
            <a:ext cx="695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i="1" dirty="0">
                <a:solidFill>
                  <a:schemeClr val="bg1"/>
                </a:solidFill>
              </a:rPr>
              <a:t>We provide HR leadership and expertise to create and support a high-performing, inclusive workplace which advances UCR’s mission and strategic objectives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680F6-BC1E-4188-B333-28C7F7EBE811}"/>
              </a:ext>
            </a:extLst>
          </p:cNvPr>
          <p:cNvSpPr txBox="1"/>
          <p:nvPr userDrawn="1"/>
        </p:nvSpPr>
        <p:spPr>
          <a:xfrm>
            <a:off x="3966408" y="5914113"/>
            <a:ext cx="83125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Mission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4E5AE6-71E2-4D66-B895-8A08978EFC4C}"/>
              </a:ext>
            </a:extLst>
          </p:cNvPr>
          <p:cNvCxnSpPr/>
          <p:nvPr userDrawn="1"/>
        </p:nvCxnSpPr>
        <p:spPr>
          <a:xfrm>
            <a:off x="4749712" y="5890286"/>
            <a:ext cx="0" cy="246836"/>
          </a:xfrm>
          <a:prstGeom prst="line">
            <a:avLst/>
          </a:prstGeom>
          <a:ln w="1270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6">
            <a:extLst>
              <a:ext uri="{FF2B5EF4-FFF2-40B4-BE49-F238E27FC236}">
                <a16:creationId xmlns:a16="http://schemas.microsoft.com/office/drawing/2014/main" id="{6FC4B168-589F-4551-B766-2886931D360F}"/>
              </a:ext>
            </a:extLst>
          </p:cNvPr>
          <p:cNvSpPr txBox="1"/>
          <p:nvPr userDrawn="1"/>
        </p:nvSpPr>
        <p:spPr>
          <a:xfrm>
            <a:off x="4725555" y="6271625"/>
            <a:ext cx="69584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i="1" dirty="0">
                <a:solidFill>
                  <a:schemeClr val="bg1"/>
                </a:solidFill>
              </a:rPr>
              <a:t>UCR HR is the benchmark in higher education for visionary and innovative HR strategies and exemplary service delivery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CA8BB703-D04F-4FDD-BBB1-5B9C60D3FE07}"/>
              </a:ext>
            </a:extLst>
          </p:cNvPr>
          <p:cNvSpPr txBox="1"/>
          <p:nvPr userDrawn="1"/>
        </p:nvSpPr>
        <p:spPr>
          <a:xfrm>
            <a:off x="4077840" y="6341860"/>
            <a:ext cx="711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Vision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950F71-EB9A-4AE0-BA5A-23455B2A7F85}"/>
              </a:ext>
            </a:extLst>
          </p:cNvPr>
          <p:cNvCxnSpPr/>
          <p:nvPr userDrawn="1"/>
        </p:nvCxnSpPr>
        <p:spPr>
          <a:xfrm>
            <a:off x="4749712" y="6330146"/>
            <a:ext cx="0" cy="250573"/>
          </a:xfrm>
          <a:prstGeom prst="line">
            <a:avLst/>
          </a:prstGeom>
          <a:ln w="1270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74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8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lue_bg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31850" y="861864"/>
            <a:ext cx="10515601" cy="2592489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0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38200" y="3528354"/>
            <a:ext cx="10515600" cy="21183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SzTx/>
              <a:buFontTx/>
              <a:buNone/>
              <a:defRPr b="1"/>
            </a:lvl1pPr>
            <a:lvl2pPr marL="0" indent="457200" algn="ctr">
              <a:buSzTx/>
              <a:buFontTx/>
              <a:buNone/>
              <a:defRPr b="1"/>
            </a:lvl2pPr>
            <a:lvl3pPr marL="0" indent="914400" algn="ctr">
              <a:buSzTx/>
              <a:buFontTx/>
              <a:buNone/>
              <a:defRPr b="1"/>
            </a:lvl3pPr>
            <a:lvl4pPr marL="0" indent="1371600" algn="ctr">
              <a:buSzTx/>
              <a:buFontTx/>
              <a:buNone/>
              <a:defRPr b="1"/>
            </a:lvl4pPr>
            <a:lvl5pPr marL="0" indent="1828800" algn="ctr">
              <a:buSzTx/>
              <a:buFontTx/>
              <a:buNone/>
              <a:defRPr b="1"/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lue_bg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38200" y="1724025"/>
            <a:ext cx="10515600" cy="422513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 marL="723900" indent="-266700">
              <a:defRPr b="1"/>
            </a:lvl2pPr>
            <a:lvl3pPr marL="1234439" indent="-320039">
              <a:defRPr b="1"/>
            </a:lvl3pPr>
            <a:lvl4pPr marL="1727200" indent="-355600">
              <a:defRPr b="1"/>
            </a:lvl4pPr>
            <a:lvl5pPr marL="2184400" indent="-355600">
              <a:defRPr b="1"/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lue_bg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753533" y="7941"/>
            <a:ext cx="5363899" cy="159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/>
        </p:nvSpPr>
        <p:spPr>
          <a:xfrm>
            <a:off x="753533" y="1724025"/>
            <a:ext cx="5363899" cy="4225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3" name="Shape 23"/>
          <p:cNvSpPr/>
          <p:nvPr/>
        </p:nvSpPr>
        <p:spPr>
          <a:xfrm>
            <a:off x="6070600" y="7941"/>
            <a:ext cx="5363899" cy="159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24" name="Shape 24"/>
          <p:cNvSpPr/>
          <p:nvPr/>
        </p:nvSpPr>
        <p:spPr>
          <a:xfrm>
            <a:off x="6070600" y="1724025"/>
            <a:ext cx="5363899" cy="4225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 b="1">
                <a:solidFill>
                  <a:srgbClr val="FFFFFF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lue_bg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lue_bg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856722" y="1130300"/>
            <a:ext cx="3932237" cy="2057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idx="3"/>
          </p:nvPr>
        </p:nvSpPr>
        <p:spPr>
          <a:xfrm>
            <a:off x="3981979" y="1138784"/>
            <a:ext cx="7600421" cy="4197847"/>
          </a:xfrm>
          <a:prstGeom prst="rect">
            <a:avLst/>
          </a:prstGeom>
        </p:spPr>
        <p:txBody>
          <a:bodyPr/>
          <a:lstStyle/>
          <a:p>
            <a:pPr lvl="0">
              <a:defRPr sz="280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lue_bg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265509" y="5185966"/>
            <a:ext cx="11607008" cy="4976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idx="3"/>
          </p:nvPr>
        </p:nvSpPr>
        <p:spPr>
          <a:xfrm>
            <a:off x="292496" y="998885"/>
            <a:ext cx="11607008" cy="4191547"/>
          </a:xfrm>
          <a:prstGeom prst="rect">
            <a:avLst/>
          </a:prstGeom>
        </p:spPr>
        <p:txBody>
          <a:bodyPr/>
          <a:lstStyle/>
          <a:p>
            <a:pPr lvl="0">
              <a:defRPr sz="280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lue_bg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15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2pPr marL="723900" indent="-266700"/>
            <a:lvl3pPr marL="1234439" indent="-320039"/>
            <a:lvl4pPr marL="1727200" indent="-355600"/>
            <a:lvl5pPr marL="2184400" indent="-3556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lue_bg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7034610" y="8284"/>
            <a:ext cx="4657857" cy="272435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838201" y="1204317"/>
            <a:ext cx="5823215" cy="4727228"/>
          </a:xfrm>
          <a:prstGeom prst="rect">
            <a:avLst/>
          </a:prstGeom>
        </p:spPr>
        <p:txBody>
          <a:bodyPr/>
          <a:lstStyle>
            <a:lvl2pPr marL="723900" indent="-266700"/>
            <a:lvl3pPr marL="1234439" indent="-320039"/>
            <a:lvl4pPr marL="1727200" indent="-355600"/>
            <a:lvl5pPr marL="2184400" indent="-3556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_bg1.jpg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38200" y="1591"/>
            <a:ext cx="10515600" cy="1595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C324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2pPr marL="723900" indent="-266700"/>
            <a:lvl3pPr marL="1234439" indent="-320039"/>
            <a:lvl4pPr marL="1727200" indent="-355600"/>
            <a:lvl5pPr marL="2184400" indent="-3556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1pPr>
      <a:lvl2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2pPr>
      <a:lvl3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3pPr>
      <a:lvl4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4pPr>
      <a:lvl5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5pPr>
      <a:lvl6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6pPr>
      <a:lvl7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7pPr>
      <a:lvl8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8pPr>
      <a:lvl9pPr>
        <a:lnSpc>
          <a:spcPct val="90000"/>
        </a:lnSpc>
        <a:defRPr sz="4400" b="1">
          <a:solidFill>
            <a:srgbClr val="FFC324"/>
          </a:solidFill>
          <a:latin typeface="Arial"/>
          <a:ea typeface="Arial"/>
          <a:cs typeface="Arial"/>
          <a:sym typeface="Arial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marL="6858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marL="1188719" indent="-274319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marL="16764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marL="21336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marL="25908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marL="30480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marL="35052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marL="3962400" indent="-304800">
        <a:lnSpc>
          <a:spcPct val="90000"/>
        </a:lnSpc>
        <a:spcBef>
          <a:spcPts val="1000"/>
        </a:spcBef>
        <a:buSzPct val="100000"/>
        <a:buFont typeface="Arial"/>
        <a:buChar char="•"/>
        <a:defRPr sz="24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id="{9E8C722E-18BA-401A-B665-64149AE2CA2E}"/>
              </a:ext>
            </a:extLst>
          </p:cNvPr>
          <p:cNvSpPr/>
          <p:nvPr/>
        </p:nvSpPr>
        <p:spPr>
          <a:xfrm>
            <a:off x="0" y="3022430"/>
            <a:ext cx="12192000" cy="3835570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6">
            <a:extLst>
              <a:ext uri="{FF2B5EF4-FFF2-40B4-BE49-F238E27FC236}">
                <a16:creationId xmlns:a16="http://schemas.microsoft.com/office/drawing/2014/main" id="{25874AE1-1087-479C-A724-FBEC746D8F0F}"/>
              </a:ext>
            </a:extLst>
          </p:cNvPr>
          <p:cNvSpPr/>
          <p:nvPr/>
        </p:nvSpPr>
        <p:spPr>
          <a:xfrm>
            <a:off x="0" y="0"/>
            <a:ext cx="12192000" cy="5842341"/>
          </a:xfrm>
          <a:custGeom>
            <a:avLst/>
            <a:gdLst>
              <a:gd name="connsiteX0" fmla="*/ 0 w 12046760"/>
              <a:gd name="connsiteY0" fmla="*/ 5842341 h 5842341"/>
              <a:gd name="connsiteX1" fmla="*/ 1460585 w 12046760"/>
              <a:gd name="connsiteY1" fmla="*/ 0 h 5842341"/>
              <a:gd name="connsiteX2" fmla="*/ 10586175 w 12046760"/>
              <a:gd name="connsiteY2" fmla="*/ 0 h 5842341"/>
              <a:gd name="connsiteX3" fmla="*/ 12046760 w 12046760"/>
              <a:gd name="connsiteY3" fmla="*/ 5842341 h 5842341"/>
              <a:gd name="connsiteX4" fmla="*/ 0 w 12046760"/>
              <a:gd name="connsiteY4" fmla="*/ 5842341 h 5842341"/>
              <a:gd name="connsiteX0" fmla="*/ 0 w 12046760"/>
              <a:gd name="connsiteY0" fmla="*/ 5842341 h 5842341"/>
              <a:gd name="connsiteX1" fmla="*/ 12274 w 12046760"/>
              <a:gd name="connsiteY1" fmla="*/ 0 h 5842341"/>
              <a:gd name="connsiteX2" fmla="*/ 10586175 w 12046760"/>
              <a:gd name="connsiteY2" fmla="*/ 0 h 5842341"/>
              <a:gd name="connsiteX3" fmla="*/ 12046760 w 12046760"/>
              <a:gd name="connsiteY3" fmla="*/ 5842341 h 5842341"/>
              <a:gd name="connsiteX4" fmla="*/ 0 w 12046760"/>
              <a:gd name="connsiteY4" fmla="*/ 5842341 h 5842341"/>
              <a:gd name="connsiteX0" fmla="*/ 0 w 12194047"/>
              <a:gd name="connsiteY0" fmla="*/ 5842341 h 5842341"/>
              <a:gd name="connsiteX1" fmla="*/ 12274 w 12194047"/>
              <a:gd name="connsiteY1" fmla="*/ 0 h 5842341"/>
              <a:gd name="connsiteX2" fmla="*/ 12194047 w 12194047"/>
              <a:gd name="connsiteY2" fmla="*/ 6137 h 5842341"/>
              <a:gd name="connsiteX3" fmla="*/ 12046760 w 12194047"/>
              <a:gd name="connsiteY3" fmla="*/ 5842341 h 5842341"/>
              <a:gd name="connsiteX4" fmla="*/ 0 w 12194047"/>
              <a:gd name="connsiteY4" fmla="*/ 5842341 h 5842341"/>
              <a:gd name="connsiteX0" fmla="*/ 0 w 12194047"/>
              <a:gd name="connsiteY0" fmla="*/ 5842341 h 5842341"/>
              <a:gd name="connsiteX1" fmla="*/ 12274 w 12194047"/>
              <a:gd name="connsiteY1" fmla="*/ 0 h 5842341"/>
              <a:gd name="connsiteX2" fmla="*/ 12194047 w 12194047"/>
              <a:gd name="connsiteY2" fmla="*/ 6137 h 5842341"/>
              <a:gd name="connsiteX3" fmla="*/ 12194046 w 12194047"/>
              <a:gd name="connsiteY3" fmla="*/ 3080730 h 5842341"/>
              <a:gd name="connsiteX4" fmla="*/ 0 w 12194047"/>
              <a:gd name="connsiteY4" fmla="*/ 5842341 h 584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047" h="5842341">
                <a:moveTo>
                  <a:pt x="0" y="5842341"/>
                </a:moveTo>
                <a:cubicBezTo>
                  <a:pt x="4091" y="3894894"/>
                  <a:pt x="8183" y="1947447"/>
                  <a:pt x="12274" y="0"/>
                </a:cubicBezTo>
                <a:lnTo>
                  <a:pt x="12194047" y="6137"/>
                </a:lnTo>
                <a:cubicBezTo>
                  <a:pt x="12194047" y="1031001"/>
                  <a:pt x="12194046" y="2055866"/>
                  <a:pt x="12194046" y="3080730"/>
                </a:cubicBezTo>
                <a:lnTo>
                  <a:pt x="0" y="5842341"/>
                </a:lnTo>
                <a:close/>
              </a:path>
            </a:pathLst>
          </a:cu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DA5"/>
                </a:solidFill>
              </a:rPr>
              <a:t> 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304" y="2096727"/>
            <a:ext cx="9742231" cy="640796"/>
          </a:xfrm>
        </p:spPr>
        <p:txBody>
          <a:bodyPr>
            <a:noAutofit/>
          </a:bodyPr>
          <a:lstStyle/>
          <a:p>
            <a:pPr algn="l"/>
            <a:r>
              <a:rPr lang="en-US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Election Form Presentation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304" y="2096727"/>
            <a:ext cx="7416800" cy="96177"/>
          </a:xfrm>
        </p:spPr>
        <p:txBody>
          <a:bodyPr>
            <a:noAutofit/>
          </a:bodyPr>
          <a:lstStyle/>
          <a:p>
            <a:endParaRPr lang="en-US" alt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en-US" sz="3200" b="1" dirty="0">
                <a:solidFill>
                  <a:srgbClr val="FFB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Billing Process</a:t>
            </a:r>
          </a:p>
          <a:p>
            <a:pPr eaLnBrk="1" hangingPunct="1"/>
            <a:endParaRPr lang="en-US" alt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1A1A9-8020-4375-BC23-BB58EE5E9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963DB1-7BB1-C77A-661C-348A74C51E75}"/>
              </a:ext>
            </a:extLst>
          </p:cNvPr>
          <p:cNvSpPr txBox="1"/>
          <p:nvPr/>
        </p:nvSpPr>
        <p:spPr>
          <a:xfrm>
            <a:off x="222656" y="6441037"/>
            <a:ext cx="165518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Updated August 23,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71475" y="466912"/>
            <a:ext cx="7886700" cy="5020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>
                <a:solidFill>
                  <a:srgbClr val="003DA5"/>
                </a:solidFill>
              </a:rPr>
              <a:t>UCPath – Benefits Election Form</a:t>
            </a:r>
            <a:endParaRPr dirty="0">
              <a:solidFill>
                <a:srgbClr val="003DA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670" y="1352339"/>
            <a:ext cx="7768660" cy="4920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6498" y="2485220"/>
            <a:ext cx="1505664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9181" y="2280955"/>
            <a:ext cx="648929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87737" y="2485220"/>
            <a:ext cx="1008348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5767" y="2341895"/>
            <a:ext cx="19786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dirty="0">
                <a:solidFill>
                  <a:srgbClr val="000000"/>
                </a:solidFill>
              </a:rPr>
              <a:t>Employee Name</a:t>
            </a:r>
          </a:p>
          <a:p>
            <a:pPr algn="l" rtl="0" latinLnBrk="1" hangingPunct="0"/>
            <a:r>
              <a:rPr lang="en-US" dirty="0">
                <a:solidFill>
                  <a:srgbClr val="000000"/>
                </a:solidFill>
              </a:rPr>
              <a:t>Mailing Address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99451-A3B7-46ED-90D9-28A29A898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187F132-A154-4960-A64E-CA938F6EC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506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71475" y="540775"/>
            <a:ext cx="7886700" cy="4627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>
                <a:solidFill>
                  <a:srgbClr val="003DA5"/>
                </a:solidFill>
              </a:rPr>
              <a:t>UCPath – Benefits Election Form</a:t>
            </a:r>
            <a:endParaRPr dirty="0">
              <a:solidFill>
                <a:srgbClr val="003DA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81" y="1679713"/>
            <a:ext cx="9502685" cy="3498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F3BAB-DBBE-4793-A2D0-0239F9033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6B6785B-D912-4F69-B21D-600E60C3D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092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371475" y="540775"/>
            <a:ext cx="7886700" cy="53159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003DA5"/>
                </a:solidFill>
              </a:rPr>
              <a:t>Contact Information for Employees</a:t>
            </a:r>
            <a:endParaRPr dirty="0">
              <a:solidFill>
                <a:srgbClr val="003DA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61" y="1628628"/>
            <a:ext cx="9030471" cy="4300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55CCC-2962-422C-9E55-8E5C52D54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84B3C17-A671-43A0-9C9C-980C8FC1E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C70C9-1AA6-684B-A9B1-35BC658BB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5882D8-9F74-2A46-BEAB-A118D82D6C70}"/>
              </a:ext>
            </a:extLst>
          </p:cNvPr>
          <p:cNvSpPr/>
          <p:nvPr/>
        </p:nvSpPr>
        <p:spPr>
          <a:xfrm>
            <a:off x="0" y="0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1518698" y="2199786"/>
            <a:ext cx="9151951" cy="175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Return From Leave Health Benefits Reinstatement Form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432B74-759A-274E-BF69-139B2D231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2221" y="1855853"/>
            <a:ext cx="444904" cy="2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1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371475" y="570271"/>
            <a:ext cx="8004358" cy="36005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>
                <a:solidFill>
                  <a:srgbClr val="003DA5"/>
                </a:solidFill>
              </a:rPr>
              <a:t>Reinstatement Form</a:t>
            </a:r>
            <a:endParaRPr dirty="0">
              <a:solidFill>
                <a:srgbClr val="003DA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14" y="1240162"/>
            <a:ext cx="7066787" cy="5279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FEF218-3C18-475D-BB01-288A264CF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A48083-937A-4A39-B5A1-BCD22D917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038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1A30F-434A-4DEB-8AE1-654F3B4BE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06205A6-46D3-4E7C-9AB2-96C5D8695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1AEFF6-F26B-4246-B305-F3C77BE04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332" y="1361497"/>
            <a:ext cx="9072900" cy="3967586"/>
          </a:xfrm>
          <a:prstGeom prst="rect">
            <a:avLst/>
          </a:prstGeom>
        </p:spPr>
      </p:pic>
      <p:sp>
        <p:nvSpPr>
          <p:cNvPr id="6" name="Shape 54">
            <a:extLst>
              <a:ext uri="{FF2B5EF4-FFF2-40B4-BE49-F238E27FC236}">
                <a16:creationId xmlns:a16="http://schemas.microsoft.com/office/drawing/2014/main" id="{2271C7AC-CD91-4019-A379-42790970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505940"/>
            <a:ext cx="8004358" cy="36005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/>
            <a:r>
              <a:rPr lang="en-US" sz="3600" dirty="0">
                <a:solidFill>
                  <a:srgbClr val="003D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Reinstatement Form (cont.)</a:t>
            </a:r>
            <a:endParaRPr sz="3600" dirty="0">
              <a:solidFill>
                <a:srgbClr val="003D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97" y="1367380"/>
            <a:ext cx="8501798" cy="4984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E2E113-3ABF-4B27-BEB3-D18141031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0906F24-BCA7-4FF1-BE99-B44F40D4B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  <p:sp>
        <p:nvSpPr>
          <p:cNvPr id="5" name="Shape 54">
            <a:extLst>
              <a:ext uri="{FF2B5EF4-FFF2-40B4-BE49-F238E27FC236}">
                <a16:creationId xmlns:a16="http://schemas.microsoft.com/office/drawing/2014/main" id="{60FD1E44-FDDE-442A-94F2-4A8FFDD48E72}"/>
              </a:ext>
            </a:extLst>
          </p:cNvPr>
          <p:cNvSpPr txBox="1">
            <a:spLocks/>
          </p:cNvSpPr>
          <p:nvPr/>
        </p:nvSpPr>
        <p:spPr>
          <a:xfrm>
            <a:off x="371475" y="505940"/>
            <a:ext cx="8004358" cy="36005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5pPr>
            <a:lvl6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6pPr>
            <a:lvl7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7pPr>
            <a:lvl8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8pPr>
            <a:lvl9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600">
                <a:solidFill>
                  <a:srgbClr val="003D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Reinstatement Form (cont.)</a:t>
            </a:r>
            <a:endParaRPr lang="en-US" sz="3600" dirty="0">
              <a:solidFill>
                <a:srgbClr val="003D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2" y="1267729"/>
            <a:ext cx="9200380" cy="485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1581D2-EC9F-4BC3-AEE7-34C3607C1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EBD021F-6A16-4666-9A7B-B0B553BC4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  <p:sp>
        <p:nvSpPr>
          <p:cNvPr id="5" name="Shape 54">
            <a:extLst>
              <a:ext uri="{FF2B5EF4-FFF2-40B4-BE49-F238E27FC236}">
                <a16:creationId xmlns:a16="http://schemas.microsoft.com/office/drawing/2014/main" id="{D29D9FA5-66E5-443C-BB45-E8247CCF427D}"/>
              </a:ext>
            </a:extLst>
          </p:cNvPr>
          <p:cNvSpPr txBox="1">
            <a:spLocks/>
          </p:cNvSpPr>
          <p:nvPr/>
        </p:nvSpPr>
        <p:spPr>
          <a:xfrm>
            <a:off x="282985" y="452043"/>
            <a:ext cx="8004358" cy="36005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5pPr>
            <a:lvl6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6pPr>
            <a:lvl7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7pPr>
            <a:lvl8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8pPr>
            <a:lvl9pPr>
              <a:lnSpc>
                <a:spcPct val="90000"/>
              </a:lnSpc>
              <a:defRPr sz="4400" b="1">
                <a:solidFill>
                  <a:srgbClr val="FFC32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600">
                <a:solidFill>
                  <a:srgbClr val="003D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Reinstatement Form (cont.)</a:t>
            </a:r>
            <a:endParaRPr lang="en-US" sz="3600" dirty="0">
              <a:solidFill>
                <a:srgbClr val="003D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2174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3548" y="2902227"/>
            <a:ext cx="3513536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4400" b="1" dirty="0">
                <a:solidFill>
                  <a:srgbClr val="003D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61D21-6EE8-46A8-8115-1E319DCA3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D85B138-99F6-4C00-9752-63A721C36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5438" y="2730731"/>
            <a:ext cx="374878" cy="17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734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59719" y="506872"/>
            <a:ext cx="7886700" cy="5430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l">
              <a:defRPr sz="3600"/>
            </a:pPr>
            <a:r>
              <a:rPr lang="en-US" dirty="0">
                <a:solidFill>
                  <a:srgbClr val="003DA5"/>
                </a:solidFill>
              </a:rPr>
              <a:t>UCPath – Benefits Summary</a:t>
            </a:r>
            <a:endParaRPr dirty="0">
              <a:solidFill>
                <a:srgbClr val="003DA5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16249" y="1334970"/>
            <a:ext cx="3593984" cy="13762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003DA5"/>
              </a:buClr>
              <a:defRPr b="1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PeopleSoft Homepage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0146" y="2023101"/>
            <a:ext cx="695739" cy="36933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4472C4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8398" y="2349877"/>
            <a:ext cx="695739" cy="36933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4472C4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8397" y="1669046"/>
            <a:ext cx="1244984" cy="36933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4472C4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18397" y="3139303"/>
            <a:ext cx="993913" cy="519348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B23504-4283-4165-B18D-7B5DF9BFE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647FAE-B0CD-4512-8EAC-F8B70F30F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9F3F5F-E34A-4B54-B07A-3A7CA47DD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159" y="1157898"/>
            <a:ext cx="8216341" cy="48596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8ED87C-830D-4FB6-90BC-46ABE9A98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389" y="2388103"/>
            <a:ext cx="3039022" cy="35173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E7FFCC37-183A-403C-9B3F-546F680C54CE}"/>
              </a:ext>
            </a:extLst>
          </p:cNvPr>
          <p:cNvSpPr/>
          <p:nvPr/>
        </p:nvSpPr>
        <p:spPr>
          <a:xfrm rot="14800132">
            <a:off x="455131" y="3108804"/>
            <a:ext cx="374211" cy="424003"/>
          </a:xfrm>
          <a:prstGeom prst="downArrow">
            <a:avLst/>
          </a:prstGeom>
          <a:solidFill>
            <a:srgbClr val="FF0000"/>
          </a:solidFill>
          <a:ln w="12700" cap="flat">
            <a:solidFill>
              <a:srgbClr val="4472C4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6647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71475" y="491170"/>
            <a:ext cx="7886700" cy="5426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>
                <a:solidFill>
                  <a:srgbClr val="003DA5"/>
                </a:solidFill>
              </a:rPr>
              <a:t>UCPath – Benefits Summary</a:t>
            </a:r>
            <a:endParaRPr dirty="0">
              <a:solidFill>
                <a:srgbClr val="003DA5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371475" y="1058089"/>
            <a:ext cx="7886700" cy="54266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3DA5"/>
              </a:buClr>
              <a:defRPr b="1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Benefits Administration Tile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3386B4-25B4-447D-ADEE-A70277047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902E81-B2A9-42EC-ABAB-5D2880BF9A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BA6925-26D7-4F5F-AA39-730D75552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598" y="1493521"/>
            <a:ext cx="9011759" cy="487331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2DD63CB7-9AEC-4D97-808C-8112CD963258}"/>
              </a:ext>
            </a:extLst>
          </p:cNvPr>
          <p:cNvSpPr/>
          <p:nvPr/>
        </p:nvSpPr>
        <p:spPr>
          <a:xfrm rot="18512575">
            <a:off x="3465132" y="4372360"/>
            <a:ext cx="363684" cy="553927"/>
          </a:xfrm>
          <a:prstGeom prst="downArrow">
            <a:avLst/>
          </a:prstGeom>
          <a:solidFill>
            <a:srgbClr val="FF0000"/>
          </a:solidFill>
          <a:ln w="12700" cap="flat">
            <a:solidFill>
              <a:srgbClr val="4472C4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5937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71475" y="464689"/>
            <a:ext cx="7886700" cy="5426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>
                <a:solidFill>
                  <a:srgbClr val="003DA5"/>
                </a:solidFill>
              </a:rPr>
              <a:t>UCPath – Benefits Summary</a:t>
            </a:r>
            <a:endParaRPr dirty="0">
              <a:solidFill>
                <a:srgbClr val="003DA5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423309" y="1057292"/>
            <a:ext cx="9929731" cy="30841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>
              <a:buClr>
                <a:srgbClr val="003DA5"/>
              </a:buClr>
              <a:defRPr b="1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Review Employee Dependent Info, then Click Benefits Summary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0FC358-5AEE-4E83-A9B9-5B66B7E84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2ACEE3-62D2-4162-8314-710188D2F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EC0FF7-C711-4D3D-BD2F-D918A1A34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" y="1415648"/>
            <a:ext cx="9849485" cy="5146936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6360ABB9-2000-4F17-90C3-0DF965DE26C2}"/>
              </a:ext>
            </a:extLst>
          </p:cNvPr>
          <p:cNvSpPr/>
          <p:nvPr/>
        </p:nvSpPr>
        <p:spPr>
          <a:xfrm rot="6872656">
            <a:off x="1576010" y="5334578"/>
            <a:ext cx="312674" cy="359683"/>
          </a:xfrm>
          <a:prstGeom prst="downArrow">
            <a:avLst/>
          </a:prstGeom>
          <a:solidFill>
            <a:srgbClr val="FF0000"/>
          </a:solidFill>
          <a:ln w="12700" cap="flat">
            <a:solidFill>
              <a:srgbClr val="4472C4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DDD3E5E-BD31-46EE-80AA-892993D6C5E8}"/>
              </a:ext>
            </a:extLst>
          </p:cNvPr>
          <p:cNvSpPr/>
          <p:nvPr/>
        </p:nvSpPr>
        <p:spPr>
          <a:xfrm rot="2002060">
            <a:off x="1943829" y="4410035"/>
            <a:ext cx="288502" cy="392943"/>
          </a:xfrm>
          <a:prstGeom prst="downArrow">
            <a:avLst/>
          </a:prstGeom>
          <a:solidFill>
            <a:srgbClr val="FF0000"/>
          </a:solidFill>
          <a:ln w="12700" cap="flat">
            <a:solidFill>
              <a:srgbClr val="4472C4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6440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71475" y="512701"/>
            <a:ext cx="7886700" cy="5426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>
                <a:solidFill>
                  <a:srgbClr val="003DA5"/>
                </a:solidFill>
              </a:rPr>
              <a:t>UCPath – Benefits Summary</a:t>
            </a:r>
            <a:endParaRPr dirty="0">
              <a:solidFill>
                <a:srgbClr val="003DA5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371475" y="1101151"/>
            <a:ext cx="8376285" cy="54266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Clr>
                <a:srgbClr val="003DA5"/>
              </a:buClr>
              <a:defRPr b="1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Employee by Name or Employee ID#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1F611C-CB7D-4496-8039-9ADE0090F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68" y="6272724"/>
            <a:ext cx="1060231" cy="40162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C106498-EA28-4549-B569-0182558BD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CA4B56-2441-460E-BB10-05E59F862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65" y="1595458"/>
            <a:ext cx="10240969" cy="4701486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04CE31A0-790E-4FDC-8071-B5F32EAB9528}"/>
              </a:ext>
            </a:extLst>
          </p:cNvPr>
          <p:cNvSpPr/>
          <p:nvPr/>
        </p:nvSpPr>
        <p:spPr>
          <a:xfrm rot="15036797">
            <a:off x="4502184" y="4610824"/>
            <a:ext cx="288502" cy="392943"/>
          </a:xfrm>
          <a:prstGeom prst="downArrow">
            <a:avLst/>
          </a:prstGeom>
          <a:solidFill>
            <a:srgbClr val="FF0000"/>
          </a:solidFill>
          <a:ln w="12700" cap="flat">
            <a:solidFill>
              <a:srgbClr val="4472C4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086ED84-0B67-4AE2-B185-E9B52540CC50}"/>
              </a:ext>
            </a:extLst>
          </p:cNvPr>
          <p:cNvSpPr/>
          <p:nvPr/>
        </p:nvSpPr>
        <p:spPr>
          <a:xfrm rot="18979550">
            <a:off x="4503098" y="3991448"/>
            <a:ext cx="288502" cy="392943"/>
          </a:xfrm>
          <a:prstGeom prst="downArrow">
            <a:avLst/>
          </a:prstGeom>
          <a:solidFill>
            <a:srgbClr val="FF0000"/>
          </a:solidFill>
          <a:ln w="12700" cap="flat">
            <a:solidFill>
              <a:srgbClr val="4472C4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3439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71475" y="138786"/>
            <a:ext cx="7886700" cy="1160435"/>
          </a:xfrm>
          <a:prstGeom prst="rect">
            <a:avLst/>
          </a:prstGeom>
        </p:spPr>
        <p:txBody>
          <a:bodyPr/>
          <a:lstStyle/>
          <a:p>
            <a:pPr lvl="0">
              <a:defRPr sz="3600"/>
            </a:pPr>
            <a:r>
              <a:rPr lang="en-US" dirty="0">
                <a:solidFill>
                  <a:srgbClr val="003DA5"/>
                </a:solidFill>
              </a:rPr>
              <a:t>UCPath – Benefits Summary</a:t>
            </a:r>
            <a:endParaRPr dirty="0">
              <a:solidFill>
                <a:srgbClr val="003DA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778" y="1161452"/>
            <a:ext cx="744721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algn="l" rtl="0" latinLnBrk="1" hangingPunct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Print Summary and Election Form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DDEA41-FD71-4AC4-9533-6E3099189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67CFD0A-EDA4-4E27-ABB0-D3FA94344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572E12-E36F-4BCD-8B09-945A8BF46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03" y="1654063"/>
            <a:ext cx="10750055" cy="433683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991706-5B30-446A-8085-296CB6A4C4AD}"/>
              </a:ext>
            </a:extLst>
          </p:cNvPr>
          <p:cNvSpPr/>
          <p:nvPr/>
        </p:nvSpPr>
        <p:spPr>
          <a:xfrm>
            <a:off x="3155938" y="2921875"/>
            <a:ext cx="753910" cy="327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4472C4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046571-DB8B-4BE7-80EE-466F00BA05CB}"/>
              </a:ext>
            </a:extLst>
          </p:cNvPr>
          <p:cNvSpPr/>
          <p:nvPr/>
        </p:nvSpPr>
        <p:spPr>
          <a:xfrm>
            <a:off x="6933337" y="2921875"/>
            <a:ext cx="882660" cy="327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4472C4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4BB19BF-FA83-43CD-9F3D-0DE0B2AC5F8D}"/>
              </a:ext>
            </a:extLst>
          </p:cNvPr>
          <p:cNvSpPr/>
          <p:nvPr/>
        </p:nvSpPr>
        <p:spPr>
          <a:xfrm rot="17871697">
            <a:off x="7055694" y="3336769"/>
            <a:ext cx="363684" cy="553927"/>
          </a:xfrm>
          <a:prstGeom prst="downArrow">
            <a:avLst/>
          </a:prstGeom>
          <a:solidFill>
            <a:srgbClr val="FF0000"/>
          </a:solidFill>
          <a:ln w="12700" cap="flat">
            <a:solidFill>
              <a:srgbClr val="4472C4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71475" y="566926"/>
            <a:ext cx="7886700" cy="5217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3600"/>
            </a:pPr>
            <a:r>
              <a:rPr lang="en-US" dirty="0">
                <a:solidFill>
                  <a:srgbClr val="003DA5"/>
                </a:solidFill>
              </a:rPr>
              <a:t>UCPath – Benefits Summary</a:t>
            </a:r>
            <a:endParaRPr dirty="0">
              <a:solidFill>
                <a:srgbClr val="003DA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60" y="1188702"/>
            <a:ext cx="8032876" cy="5362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A88200-1D0F-4368-BA37-9DFEAE033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6581DD4-A35B-4CD5-AABC-DC9DA2147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416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283094" y="1004059"/>
            <a:ext cx="3493393" cy="38345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003DA5"/>
                </a:solidFill>
              </a:rPr>
              <a:t>Billing Election</a:t>
            </a:r>
            <a:br>
              <a:rPr lang="en-US" dirty="0">
                <a:solidFill>
                  <a:srgbClr val="003DA5"/>
                </a:solidFill>
              </a:rPr>
            </a:br>
            <a:br>
              <a:rPr lang="en-US" dirty="0">
                <a:solidFill>
                  <a:srgbClr val="003DA5"/>
                </a:solidFill>
              </a:rPr>
            </a:br>
            <a:endParaRPr dirty="0">
              <a:solidFill>
                <a:srgbClr val="003DA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965" y="1195787"/>
            <a:ext cx="6609491" cy="5108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4D5126-169C-48F1-9D7A-453A7418E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494A210-2C03-4A2F-A71B-DD3E7DB3F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58309"/>
            <a:ext cx="10515600" cy="54710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3DA5"/>
                </a:solidFill>
              </a:rPr>
              <a:t>Submission of the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57" y="1485204"/>
            <a:ext cx="10515600" cy="2673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AB0C4-A7D5-4356-95D2-E5F1C4174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FFA6715-9418-4796-8423-0B55DC702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" y="295416"/>
            <a:ext cx="374878" cy="17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599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7640BA4240E46B3DF80EEA6CCC330" ma:contentTypeVersion="18" ma:contentTypeDescription="Create a new document." ma:contentTypeScope="" ma:versionID="72679d2bb4853a0bf1bc3e9664aaef49">
  <xsd:schema xmlns:xsd="http://www.w3.org/2001/XMLSchema" xmlns:xs="http://www.w3.org/2001/XMLSchema" xmlns:p="http://schemas.microsoft.com/office/2006/metadata/properties" xmlns:ns2="8e114423-617b-4931-9a62-741b33915ddb" xmlns:ns3="dffa3566-1075-495e-8456-41f2d7e29f80" targetNamespace="http://schemas.microsoft.com/office/2006/metadata/properties" ma:root="true" ma:fieldsID="b84f93b85c9ed3bff05d91b427186494" ns2:_="" ns3:_="">
    <xsd:import namespace="8e114423-617b-4931-9a62-741b33915ddb"/>
    <xsd:import namespace="dffa3566-1075-495e-8456-41f2d7e29f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Not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14423-617b-4931-9a62-741b33915d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369a8e-3b54-4403-844c-e867f8c992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" ma:index="24" nillable="true" ma:displayName="Note" ma:format="Dropdown" ma:internalName="Not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3566-1075-495e-8456-41f2d7e29f8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8a623f-3c29-4c46-b11c-b908c0b21c86}" ma:internalName="TaxCatchAll" ma:showField="CatchAllData" ma:web="dffa3566-1075-495e-8456-41f2d7e29f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fa3566-1075-495e-8456-41f2d7e29f80" xsi:nil="true"/>
    <lcf76f155ced4ddcb4097134ff3c332f xmlns="8e114423-617b-4931-9a62-741b33915ddb">
      <Terms xmlns="http://schemas.microsoft.com/office/infopath/2007/PartnerControls"/>
    </lcf76f155ced4ddcb4097134ff3c332f>
    <Note xmlns="8e114423-617b-4931-9a62-741b33915ddb" xsi:nil="true"/>
  </documentManagement>
</p:properties>
</file>

<file path=customXml/itemProps1.xml><?xml version="1.0" encoding="utf-8"?>
<ds:datastoreItem xmlns:ds="http://schemas.openxmlformats.org/officeDocument/2006/customXml" ds:itemID="{A16977A9-E96D-4412-B7ED-D4A97666B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114423-617b-4931-9a62-741b33915ddb"/>
    <ds:schemaRef ds:uri="dffa3566-1075-495e-8456-41f2d7e29f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32FA19-B59B-40B6-BF73-6EEC65FDF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B17823-BD61-4486-8DFB-EAAB9162B68A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dffa3566-1075-495e-8456-41f2d7e29f80"/>
    <ds:schemaRef ds:uri="8e114423-617b-4931-9a62-741b33915dd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125</Words>
  <Application>Microsoft Macintosh PowerPoint</Application>
  <PresentationFormat>Widescreen</PresentationFormat>
  <Paragraphs>31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Helvetica Neue</vt:lpstr>
      <vt:lpstr>Default</vt:lpstr>
      <vt:lpstr>Benefits Election Form Presentation</vt:lpstr>
      <vt:lpstr>UCPath – Benefits Summary</vt:lpstr>
      <vt:lpstr>UCPath – Benefits Summary</vt:lpstr>
      <vt:lpstr>UCPath – Benefits Summary</vt:lpstr>
      <vt:lpstr>UCPath – Benefits Summary</vt:lpstr>
      <vt:lpstr>UCPath – Benefits Summary</vt:lpstr>
      <vt:lpstr>UCPath – Benefits Summary</vt:lpstr>
      <vt:lpstr>Billing Election  </vt:lpstr>
      <vt:lpstr>Submission of the Form</vt:lpstr>
      <vt:lpstr>UCPath – Benefits Election Form</vt:lpstr>
      <vt:lpstr>UCPath – Benefits Election Form</vt:lpstr>
      <vt:lpstr>Contact Information for Employees</vt:lpstr>
      <vt:lpstr>PowerPoint Presentation</vt:lpstr>
      <vt:lpstr>Reinstatement Form</vt:lpstr>
      <vt:lpstr>Reinstatement Form (cont.)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Leave Administrator Training</dc:title>
  <dc:creator>Mary E White</dc:creator>
  <cp:lastModifiedBy>Jorge Sanchez</cp:lastModifiedBy>
  <cp:revision>25</cp:revision>
  <dcterms:modified xsi:type="dcterms:W3CDTF">2024-05-01T15:49:52Z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0x01010047A7640BA4240E46B3DF80EEA6CCC330</vt:lpwstr>
  </property>
  <property fmtid="{D5CDD505-2E9C-101B-9397-08002B2CF9AE}" pid="3" name="Order">
    <vt:r8>6126300</vt:r8>
  </property>
  <property fmtid="{D5CDD505-2E9C-101B-9397-08002B2CF9AE}" pid="4" name="MediaServiceImageTags">
    <vt:lpwstr/>
  </property>
</Properties>
</file>