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3"/>
  </p:notesMasterIdLst>
  <p:sldIdLst>
    <p:sldId id="584" r:id="rId5"/>
    <p:sldId id="272" r:id="rId6"/>
    <p:sldId id="270" r:id="rId7"/>
    <p:sldId id="291" r:id="rId8"/>
    <p:sldId id="271" r:id="rId9"/>
    <p:sldId id="273" r:id="rId10"/>
    <p:sldId id="274" r:id="rId11"/>
    <p:sldId id="276" r:id="rId12"/>
    <p:sldId id="592" r:id="rId13"/>
    <p:sldId id="590" r:id="rId14"/>
    <p:sldId id="588" r:id="rId15"/>
    <p:sldId id="589" r:id="rId16"/>
    <p:sldId id="268" r:id="rId17"/>
    <p:sldId id="586" r:id="rId18"/>
    <p:sldId id="257" r:id="rId19"/>
    <p:sldId id="258" r:id="rId20"/>
    <p:sldId id="591" r:id="rId21"/>
    <p:sldId id="585" r:id="rId22"/>
    <p:sldId id="587" r:id="rId23"/>
    <p:sldId id="279" r:id="rId24"/>
    <p:sldId id="295" r:id="rId25"/>
    <p:sldId id="283" r:id="rId26"/>
    <p:sldId id="285" r:id="rId27"/>
    <p:sldId id="284" r:id="rId28"/>
    <p:sldId id="287" r:id="rId29"/>
    <p:sldId id="296" r:id="rId30"/>
    <p:sldId id="594" r:id="rId31"/>
    <p:sldId id="5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6C00"/>
    <a:srgbClr val="FFB81D"/>
    <a:srgbClr val="003DA5"/>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7" d="100"/>
          <a:sy n="117" d="100"/>
        </p:scale>
        <p:origin x="4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0.xml.rels><?xml version="1.0" encoding="UTF-8" standalone="yes"?>
<Relationships xmlns="http://schemas.openxmlformats.org/package/2006/relationships"><Relationship Id="rId1" Type="http://schemas.openxmlformats.org/officeDocument/2006/relationships/hyperlink" Target="mailto:ariel.caluag@ucr.edu"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mailto:ariel.caluag@ucr.ed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31D71-E249-4F17-BA29-3A680854C1A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0E7CFAC-E26A-47F3-A952-C525BCBC4656}">
      <dgm:prSet phldrT="[Text]" custT="1"/>
      <dgm:spPr>
        <a:solidFill>
          <a:srgbClr val="003DA5"/>
        </a:solidFill>
      </dgm:spPr>
      <dgm:t>
        <a:bodyPr/>
        <a:lstStyle/>
        <a:p>
          <a:pPr>
            <a:buClrTx/>
            <a:buFont typeface="Courier New" panose="02070309020205020404" pitchFamily="49" charset="0"/>
            <a:buNone/>
          </a:pPr>
          <a:r>
            <a:rPr lang="en-US" sz="2000" b="1" dirty="0">
              <a:solidFill>
                <a:schemeClr val="bg1"/>
              </a:solidFill>
              <a:latin typeface="Arial"/>
              <a:sym typeface="Wingdings 3" pitchFamily="18" charset="2"/>
            </a:rPr>
            <a:t>Basic</a:t>
          </a:r>
          <a:endParaRPr lang="en-US" sz="2000" b="1" dirty="0">
            <a:solidFill>
              <a:schemeClr val="bg1"/>
            </a:solidFill>
          </a:endParaRPr>
        </a:p>
      </dgm:t>
    </dgm:pt>
    <dgm:pt modelId="{DFCE171E-4009-4C9A-AC0F-FBE0F0C86C02}" type="parTrans" cxnId="{9C5269F6-C2B1-40A9-9497-B1C3E3C038A8}">
      <dgm:prSet/>
      <dgm:spPr/>
      <dgm:t>
        <a:bodyPr/>
        <a:lstStyle/>
        <a:p>
          <a:endParaRPr lang="en-US" sz="1100" b="1"/>
        </a:p>
      </dgm:t>
    </dgm:pt>
    <dgm:pt modelId="{88DFE386-6CD8-4742-A0AF-6121E91A3F16}" type="sibTrans" cxnId="{9C5269F6-C2B1-40A9-9497-B1C3E3C038A8}">
      <dgm:prSet/>
      <dgm:spPr/>
      <dgm:t>
        <a:bodyPr/>
        <a:lstStyle/>
        <a:p>
          <a:endParaRPr lang="en-US" sz="1100" b="1"/>
        </a:p>
      </dgm:t>
    </dgm:pt>
    <dgm:pt modelId="{1F537831-F39D-4E32-9CE1-2945117F4EAC}">
      <dgm:prSet custT="1"/>
      <dgm:spPr>
        <a:solidFill>
          <a:srgbClr val="FFC000"/>
        </a:solidFill>
      </dgm:spPr>
      <dgm:t>
        <a:bodyPr/>
        <a:lstStyle/>
        <a:p>
          <a:r>
            <a:rPr lang="en-US" sz="2000" b="1" dirty="0">
              <a:solidFill>
                <a:srgbClr val="000000"/>
              </a:solidFill>
              <a:latin typeface="Arial"/>
              <a:sym typeface="Wingdings 3" pitchFamily="18" charset="2"/>
            </a:rPr>
            <a:t>Short-Term</a:t>
          </a:r>
        </a:p>
      </dgm:t>
    </dgm:pt>
    <dgm:pt modelId="{D79A00B0-D22F-4B06-A000-2CDE129CB05F}" type="parTrans" cxnId="{574CC946-F53D-4822-B6BF-2D1084BE6828}">
      <dgm:prSet/>
      <dgm:spPr/>
      <dgm:t>
        <a:bodyPr/>
        <a:lstStyle/>
        <a:p>
          <a:endParaRPr lang="en-US" sz="1100" b="1"/>
        </a:p>
      </dgm:t>
    </dgm:pt>
    <dgm:pt modelId="{F443844F-5490-4BA6-BDAD-4F327957B8E0}" type="sibTrans" cxnId="{574CC946-F53D-4822-B6BF-2D1084BE6828}">
      <dgm:prSet/>
      <dgm:spPr/>
      <dgm:t>
        <a:bodyPr/>
        <a:lstStyle/>
        <a:p>
          <a:endParaRPr lang="en-US" sz="1100" b="1"/>
        </a:p>
      </dgm:t>
    </dgm:pt>
    <dgm:pt modelId="{3E919A9C-91A5-44DF-8225-7ACF33502883}">
      <dgm:prSet custT="1"/>
      <dgm:spPr>
        <a:solidFill>
          <a:schemeClr val="accent3">
            <a:lumMod val="75000"/>
          </a:schemeClr>
        </a:solidFill>
      </dgm:spPr>
      <dgm:t>
        <a:bodyPr/>
        <a:lstStyle/>
        <a:p>
          <a:r>
            <a:rPr lang="en-US" sz="2000" b="1">
              <a:solidFill>
                <a:srgbClr val="000000"/>
              </a:solidFill>
              <a:latin typeface="Arial"/>
              <a:sym typeface="Wingdings 3" pitchFamily="18" charset="2"/>
            </a:rPr>
            <a:t>Long-Term</a:t>
          </a:r>
          <a:endParaRPr lang="en-US" sz="2000" b="1" dirty="0">
            <a:solidFill>
              <a:srgbClr val="000000"/>
            </a:solidFill>
            <a:latin typeface="Arial"/>
            <a:sym typeface="Wingdings 3" pitchFamily="18" charset="2"/>
          </a:endParaRPr>
        </a:p>
      </dgm:t>
    </dgm:pt>
    <dgm:pt modelId="{AAA0F427-3843-4443-9D77-3F3AF43EBAFB}" type="parTrans" cxnId="{7C2CA19C-5DD6-4931-8E1B-994B60F01986}">
      <dgm:prSet/>
      <dgm:spPr/>
      <dgm:t>
        <a:bodyPr/>
        <a:lstStyle/>
        <a:p>
          <a:endParaRPr lang="en-US" sz="1100" b="1"/>
        </a:p>
      </dgm:t>
    </dgm:pt>
    <dgm:pt modelId="{1D28E7EA-E695-44C3-BC53-2930FE3A4F2C}" type="sibTrans" cxnId="{7C2CA19C-5DD6-4931-8E1B-994B60F01986}">
      <dgm:prSet/>
      <dgm:spPr/>
      <dgm:t>
        <a:bodyPr/>
        <a:lstStyle/>
        <a:p>
          <a:endParaRPr lang="en-US" sz="1100" b="1"/>
        </a:p>
      </dgm:t>
    </dgm:pt>
    <dgm:pt modelId="{D4090892-DE27-4F57-AB43-A7B422FF2077}" type="pres">
      <dgm:prSet presAssocID="{BCC31D71-E249-4F17-BA29-3A680854C1A0}" presName="diagram" presStyleCnt="0">
        <dgm:presLayoutVars>
          <dgm:dir/>
          <dgm:resizeHandles val="exact"/>
        </dgm:presLayoutVars>
      </dgm:prSet>
      <dgm:spPr/>
    </dgm:pt>
    <dgm:pt modelId="{7FD08DDA-8F69-4DD8-91DA-9BBCB4493294}" type="pres">
      <dgm:prSet presAssocID="{60E7CFAC-E26A-47F3-A952-C525BCBC4656}" presName="node" presStyleLbl="node1" presStyleIdx="0" presStyleCnt="3">
        <dgm:presLayoutVars>
          <dgm:bulletEnabled val="1"/>
        </dgm:presLayoutVars>
      </dgm:prSet>
      <dgm:spPr/>
    </dgm:pt>
    <dgm:pt modelId="{9B346A5F-F75E-4923-8B52-3D1C217444EF}" type="pres">
      <dgm:prSet presAssocID="{88DFE386-6CD8-4742-A0AF-6121E91A3F16}" presName="sibTrans" presStyleCnt="0"/>
      <dgm:spPr/>
    </dgm:pt>
    <dgm:pt modelId="{E3D581FF-7ACD-471C-97F5-174E4B8D7172}" type="pres">
      <dgm:prSet presAssocID="{1F537831-F39D-4E32-9CE1-2945117F4EAC}" presName="node" presStyleLbl="node1" presStyleIdx="1" presStyleCnt="3">
        <dgm:presLayoutVars>
          <dgm:bulletEnabled val="1"/>
        </dgm:presLayoutVars>
      </dgm:prSet>
      <dgm:spPr/>
    </dgm:pt>
    <dgm:pt modelId="{516CD303-F7C4-4E44-A712-D2DD97513537}" type="pres">
      <dgm:prSet presAssocID="{F443844F-5490-4BA6-BDAD-4F327957B8E0}" presName="sibTrans" presStyleCnt="0"/>
      <dgm:spPr/>
    </dgm:pt>
    <dgm:pt modelId="{9786A395-FAF3-4613-A8D2-61415C293964}" type="pres">
      <dgm:prSet presAssocID="{3E919A9C-91A5-44DF-8225-7ACF33502883}" presName="node" presStyleLbl="node1" presStyleIdx="2" presStyleCnt="3">
        <dgm:presLayoutVars>
          <dgm:bulletEnabled val="1"/>
        </dgm:presLayoutVars>
      </dgm:prSet>
      <dgm:spPr/>
    </dgm:pt>
  </dgm:ptLst>
  <dgm:cxnLst>
    <dgm:cxn modelId="{574CC946-F53D-4822-B6BF-2D1084BE6828}" srcId="{BCC31D71-E249-4F17-BA29-3A680854C1A0}" destId="{1F537831-F39D-4E32-9CE1-2945117F4EAC}" srcOrd="1" destOrd="0" parTransId="{D79A00B0-D22F-4B06-A000-2CDE129CB05F}" sibTransId="{F443844F-5490-4BA6-BDAD-4F327957B8E0}"/>
    <dgm:cxn modelId="{FA89E96B-A9BD-4965-8FE2-74163CD9C4AA}" type="presOf" srcId="{60E7CFAC-E26A-47F3-A952-C525BCBC4656}" destId="{7FD08DDA-8F69-4DD8-91DA-9BBCB4493294}" srcOrd="0" destOrd="0" presId="urn:microsoft.com/office/officeart/2005/8/layout/default"/>
    <dgm:cxn modelId="{7C2CA19C-5DD6-4931-8E1B-994B60F01986}" srcId="{BCC31D71-E249-4F17-BA29-3A680854C1A0}" destId="{3E919A9C-91A5-44DF-8225-7ACF33502883}" srcOrd="2" destOrd="0" parTransId="{AAA0F427-3843-4443-9D77-3F3AF43EBAFB}" sibTransId="{1D28E7EA-E695-44C3-BC53-2930FE3A4F2C}"/>
    <dgm:cxn modelId="{06396BAD-73AE-46DB-A4BE-4E4EC75B0020}" type="presOf" srcId="{BCC31D71-E249-4F17-BA29-3A680854C1A0}" destId="{D4090892-DE27-4F57-AB43-A7B422FF2077}" srcOrd="0" destOrd="0" presId="urn:microsoft.com/office/officeart/2005/8/layout/default"/>
    <dgm:cxn modelId="{A9ACF7CD-CAF2-4E00-92C8-D55CAD0F640D}" type="presOf" srcId="{1F537831-F39D-4E32-9CE1-2945117F4EAC}" destId="{E3D581FF-7ACD-471C-97F5-174E4B8D7172}" srcOrd="0" destOrd="0" presId="urn:microsoft.com/office/officeart/2005/8/layout/default"/>
    <dgm:cxn modelId="{689BDFD1-1CF5-428F-9FE0-77181FC8E304}" type="presOf" srcId="{3E919A9C-91A5-44DF-8225-7ACF33502883}" destId="{9786A395-FAF3-4613-A8D2-61415C293964}" srcOrd="0" destOrd="0" presId="urn:microsoft.com/office/officeart/2005/8/layout/default"/>
    <dgm:cxn modelId="{9C5269F6-C2B1-40A9-9497-B1C3E3C038A8}" srcId="{BCC31D71-E249-4F17-BA29-3A680854C1A0}" destId="{60E7CFAC-E26A-47F3-A952-C525BCBC4656}" srcOrd="0" destOrd="0" parTransId="{DFCE171E-4009-4C9A-AC0F-FBE0F0C86C02}" sibTransId="{88DFE386-6CD8-4742-A0AF-6121E91A3F16}"/>
    <dgm:cxn modelId="{AADEAA1D-3C7C-4D0B-8BFE-F342508CD264}" type="presParOf" srcId="{D4090892-DE27-4F57-AB43-A7B422FF2077}" destId="{7FD08DDA-8F69-4DD8-91DA-9BBCB4493294}" srcOrd="0" destOrd="0" presId="urn:microsoft.com/office/officeart/2005/8/layout/default"/>
    <dgm:cxn modelId="{71DFA1BB-A3EA-44F4-B59F-C17D775EFF56}" type="presParOf" srcId="{D4090892-DE27-4F57-AB43-A7B422FF2077}" destId="{9B346A5F-F75E-4923-8B52-3D1C217444EF}" srcOrd="1" destOrd="0" presId="urn:microsoft.com/office/officeart/2005/8/layout/default"/>
    <dgm:cxn modelId="{E7BD8607-38A2-4DB6-8EE3-8959B7BE1B87}" type="presParOf" srcId="{D4090892-DE27-4F57-AB43-A7B422FF2077}" destId="{E3D581FF-7ACD-471C-97F5-174E4B8D7172}" srcOrd="2" destOrd="0" presId="urn:microsoft.com/office/officeart/2005/8/layout/default"/>
    <dgm:cxn modelId="{C3FBCF01-1F38-4B82-96C2-B84E2E8B605E}" type="presParOf" srcId="{D4090892-DE27-4F57-AB43-A7B422FF2077}" destId="{516CD303-F7C4-4E44-A712-D2DD97513537}" srcOrd="3" destOrd="0" presId="urn:microsoft.com/office/officeart/2005/8/layout/default"/>
    <dgm:cxn modelId="{5C53E4BA-C229-4EE4-88E7-D23886861A40}" type="presParOf" srcId="{D4090892-DE27-4F57-AB43-A7B422FF2077}" destId="{9786A395-FAF3-4613-A8D2-61415C293964}" srcOrd="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3AE53E-5029-419B-9FFA-A169418E725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7DD905-D814-47A3-BFA4-2329C94B28D8}">
      <dgm:prSet phldrT="[Text]"/>
      <dgm:spPr>
        <a:solidFill>
          <a:schemeClr val="tx2"/>
        </a:solidFill>
      </dgm:spPr>
      <dgm:t>
        <a:bodyPr/>
        <a:lstStyle/>
        <a:p>
          <a:pPr>
            <a:buClrTx/>
            <a:buFont typeface="Arial" panose="020B0604020202020204" pitchFamily="34" charset="0"/>
            <a:buNone/>
          </a:pPr>
          <a:r>
            <a:rPr lang="en-US" dirty="0">
              <a:latin typeface="Arial" panose="020B0604020202020204" pitchFamily="34" charset="0"/>
              <a:cs typeface="Arial" panose="020B0604020202020204" pitchFamily="34" charset="0"/>
            </a:rPr>
            <a:t>Lincoln Financial Group offers the Stay at Work/Return to Work Program.</a:t>
          </a:r>
          <a:endParaRPr lang="en-US" dirty="0"/>
        </a:p>
      </dgm:t>
    </dgm:pt>
    <dgm:pt modelId="{DD83CDD9-795E-4415-8BE7-60F981F69359}" type="parTrans" cxnId="{9B3440E9-8D9C-4A9D-B268-759FD6A47908}">
      <dgm:prSet/>
      <dgm:spPr/>
      <dgm:t>
        <a:bodyPr/>
        <a:lstStyle/>
        <a:p>
          <a:endParaRPr lang="en-US"/>
        </a:p>
      </dgm:t>
    </dgm:pt>
    <dgm:pt modelId="{95AEB442-7F5D-4141-BAAB-1C341D65323E}" type="sibTrans" cxnId="{9B3440E9-8D9C-4A9D-B268-759FD6A47908}">
      <dgm:prSet/>
      <dgm:spPr/>
      <dgm:t>
        <a:bodyPr/>
        <a:lstStyle/>
        <a:p>
          <a:endParaRPr lang="en-US"/>
        </a:p>
      </dgm:t>
    </dgm:pt>
    <dgm:pt modelId="{98587B90-71A8-413A-8303-11134D483C87}">
      <dgm:prSet/>
      <dgm:spPr>
        <a:solidFill>
          <a:srgbClr val="003DA5"/>
        </a:solidFill>
      </dgm:spPr>
      <dgm:t>
        <a:bodyPr/>
        <a:lstStyle/>
        <a:p>
          <a:r>
            <a:rPr lang="en-US" dirty="0">
              <a:latin typeface="Arial" panose="020B0604020202020204" pitchFamily="34" charset="0"/>
              <a:cs typeface="Arial" panose="020B0604020202020204" pitchFamily="34" charset="0"/>
            </a:rPr>
            <a:t>Employees may apply for partial disability with Lincoln Financial Group if eligible for short-term or long-term disability.</a:t>
          </a:r>
        </a:p>
      </dgm:t>
    </dgm:pt>
    <dgm:pt modelId="{748521FC-4DA2-4A40-B6C8-44B6D4863282}" type="parTrans" cxnId="{F462588D-3B94-4ECC-A7DF-946F95754B8C}">
      <dgm:prSet/>
      <dgm:spPr/>
      <dgm:t>
        <a:bodyPr/>
        <a:lstStyle/>
        <a:p>
          <a:endParaRPr lang="en-US"/>
        </a:p>
      </dgm:t>
    </dgm:pt>
    <dgm:pt modelId="{AB6A621F-9FA4-4306-A669-5BB0EE20DD61}" type="sibTrans" cxnId="{F462588D-3B94-4ECC-A7DF-946F95754B8C}">
      <dgm:prSet/>
      <dgm:spPr/>
      <dgm:t>
        <a:bodyPr/>
        <a:lstStyle/>
        <a:p>
          <a:endParaRPr lang="en-US"/>
        </a:p>
      </dgm:t>
    </dgm:pt>
    <dgm:pt modelId="{A3EC5870-430A-45A6-B87C-6073ABC0EAA0}">
      <dgm:prSet/>
      <dgm:spPr>
        <a:solidFill>
          <a:srgbClr val="002060"/>
        </a:solidFill>
      </dgm:spPr>
      <dgm:t>
        <a:bodyPr/>
        <a:lstStyle/>
        <a:p>
          <a:r>
            <a:rPr lang="en-US" dirty="0">
              <a:latin typeface="Arial" panose="020B0604020202020204" pitchFamily="34" charset="0"/>
              <a:cs typeface="Arial" panose="020B0604020202020204" pitchFamily="34" charset="0"/>
            </a:rPr>
            <a:t>Employees may return to work part-time due to pregnancy complications or any disability which may require reasonable accommodations. </a:t>
          </a:r>
        </a:p>
      </dgm:t>
    </dgm:pt>
    <dgm:pt modelId="{DD880BD1-6F5D-41E7-B579-367F4258A11C}" type="parTrans" cxnId="{3E9E95EE-FF2B-48A0-B357-D9C18DFEA322}">
      <dgm:prSet/>
      <dgm:spPr/>
      <dgm:t>
        <a:bodyPr/>
        <a:lstStyle/>
        <a:p>
          <a:endParaRPr lang="en-US"/>
        </a:p>
      </dgm:t>
    </dgm:pt>
    <dgm:pt modelId="{925DF70F-437F-4B05-9CBE-1E4554754646}" type="sibTrans" cxnId="{3E9E95EE-FF2B-48A0-B357-D9C18DFEA322}">
      <dgm:prSet/>
      <dgm:spPr/>
      <dgm:t>
        <a:bodyPr/>
        <a:lstStyle/>
        <a:p>
          <a:endParaRPr lang="en-US"/>
        </a:p>
      </dgm:t>
    </dgm:pt>
    <dgm:pt modelId="{512367E3-B225-43B2-B7B9-73DC2E6BE8C4}">
      <dgm:prSet/>
      <dgm:spPr>
        <a:solidFill>
          <a:schemeClr val="accent5"/>
        </a:solidFill>
      </dgm:spPr>
      <dgm:t>
        <a:bodyPr/>
        <a:lstStyle/>
        <a:p>
          <a:r>
            <a:rPr lang="en-US" dirty="0">
              <a:latin typeface="Arial" panose="020B0604020202020204" pitchFamily="34" charset="0"/>
              <a:cs typeface="Arial" panose="020B0604020202020204" pitchFamily="34" charset="0"/>
            </a:rPr>
            <a:t>Work restrictions are coordinated between the department and the Return to Work Coordinator to ensure proper accommodations are available.</a:t>
          </a:r>
        </a:p>
      </dgm:t>
    </dgm:pt>
    <dgm:pt modelId="{B7867FD7-D42A-47F5-9ADE-33B23717CF48}" type="parTrans" cxnId="{87A4B933-FCCF-4AB0-9EA5-ED02387D520C}">
      <dgm:prSet/>
      <dgm:spPr/>
      <dgm:t>
        <a:bodyPr/>
        <a:lstStyle/>
        <a:p>
          <a:endParaRPr lang="en-US"/>
        </a:p>
      </dgm:t>
    </dgm:pt>
    <dgm:pt modelId="{69BE42DC-DC6E-4CA7-844B-0790C940CDEE}" type="sibTrans" cxnId="{87A4B933-FCCF-4AB0-9EA5-ED02387D520C}">
      <dgm:prSet/>
      <dgm:spPr/>
      <dgm:t>
        <a:bodyPr/>
        <a:lstStyle/>
        <a:p>
          <a:endParaRPr lang="en-US"/>
        </a:p>
      </dgm:t>
    </dgm:pt>
    <dgm:pt modelId="{4861E552-B255-42CD-8E58-A7F28CD2288E}">
      <dgm:prSet/>
      <dgm:spPr>
        <a:solidFill>
          <a:srgbClr val="FFB81D"/>
        </a:solidFill>
      </dgm:spPr>
      <dgm:t>
        <a:bodyPr/>
        <a:lstStyle/>
        <a:p>
          <a:r>
            <a:rPr lang="en-US">
              <a:latin typeface="Arial" panose="020B0604020202020204" pitchFamily="34" charset="0"/>
              <a:cs typeface="Arial" panose="020B0604020202020204" pitchFamily="34" charset="0"/>
            </a:rPr>
            <a:t>Contact Ariel Caluag  at </a:t>
          </a:r>
          <a:r>
            <a:rPr lang="en-US">
              <a:latin typeface="Arial" panose="020B0604020202020204" pitchFamily="34" charset="0"/>
              <a:cs typeface="Arial" panose="020B0604020202020204" pitchFamily="34" charset="0"/>
              <a:hlinkClick xmlns:r="http://schemas.openxmlformats.org/officeDocument/2006/relationships" r:id="rId1"/>
            </a:rPr>
            <a:t>ariel.caluag@ucr.edu</a:t>
          </a:r>
          <a:r>
            <a:rPr lang="en-US">
              <a:latin typeface="Arial" panose="020B0604020202020204" pitchFamily="34" charset="0"/>
              <a:cs typeface="Arial" panose="020B0604020202020204" pitchFamily="34" charset="0"/>
            </a:rPr>
            <a:t> if the employee has physician supported work limitations.</a:t>
          </a:r>
          <a:endParaRPr lang="en-US" dirty="0">
            <a:latin typeface="Arial" panose="020B0604020202020204" pitchFamily="34" charset="0"/>
            <a:cs typeface="Arial" panose="020B0604020202020204" pitchFamily="34" charset="0"/>
          </a:endParaRPr>
        </a:p>
      </dgm:t>
    </dgm:pt>
    <dgm:pt modelId="{5CE84894-B9E6-4425-A8D7-48465B4B0577}" type="parTrans" cxnId="{F4F3BDBD-BB08-4B3A-A298-7186C98DD6F0}">
      <dgm:prSet/>
      <dgm:spPr/>
      <dgm:t>
        <a:bodyPr/>
        <a:lstStyle/>
        <a:p>
          <a:endParaRPr lang="en-US"/>
        </a:p>
      </dgm:t>
    </dgm:pt>
    <dgm:pt modelId="{55C3F49E-4F9A-4BB4-9288-F3E5C1DD4DE6}" type="sibTrans" cxnId="{F4F3BDBD-BB08-4B3A-A298-7186C98DD6F0}">
      <dgm:prSet/>
      <dgm:spPr/>
      <dgm:t>
        <a:bodyPr/>
        <a:lstStyle/>
        <a:p>
          <a:endParaRPr lang="en-US"/>
        </a:p>
      </dgm:t>
    </dgm:pt>
    <dgm:pt modelId="{CED974E5-14C4-4A4B-BDBC-F808E1006044}" type="pres">
      <dgm:prSet presAssocID="{863AE53E-5029-419B-9FFA-A169418E725B}" presName="diagram" presStyleCnt="0">
        <dgm:presLayoutVars>
          <dgm:dir/>
          <dgm:resizeHandles val="exact"/>
        </dgm:presLayoutVars>
      </dgm:prSet>
      <dgm:spPr/>
    </dgm:pt>
    <dgm:pt modelId="{A3653A68-3A0A-42C4-B364-A28AE47A0B96}" type="pres">
      <dgm:prSet presAssocID="{857DD905-D814-47A3-BFA4-2329C94B28D8}" presName="node" presStyleLbl="node1" presStyleIdx="0" presStyleCnt="5">
        <dgm:presLayoutVars>
          <dgm:bulletEnabled val="1"/>
        </dgm:presLayoutVars>
      </dgm:prSet>
      <dgm:spPr/>
    </dgm:pt>
    <dgm:pt modelId="{DA6A53F2-6B0D-4F47-B58C-FCFDE3C0040F}" type="pres">
      <dgm:prSet presAssocID="{95AEB442-7F5D-4141-BAAB-1C341D65323E}" presName="sibTrans" presStyleCnt="0"/>
      <dgm:spPr/>
    </dgm:pt>
    <dgm:pt modelId="{26B29C40-2FFF-4673-9543-A7050B9843C3}" type="pres">
      <dgm:prSet presAssocID="{98587B90-71A8-413A-8303-11134D483C87}" presName="node" presStyleLbl="node1" presStyleIdx="1" presStyleCnt="5">
        <dgm:presLayoutVars>
          <dgm:bulletEnabled val="1"/>
        </dgm:presLayoutVars>
      </dgm:prSet>
      <dgm:spPr/>
    </dgm:pt>
    <dgm:pt modelId="{4DD3F1C9-9AF6-48F6-BFDB-691413CDBB1D}" type="pres">
      <dgm:prSet presAssocID="{AB6A621F-9FA4-4306-A669-5BB0EE20DD61}" presName="sibTrans" presStyleCnt="0"/>
      <dgm:spPr/>
    </dgm:pt>
    <dgm:pt modelId="{65370F13-D7E0-46CF-9BD0-29769BE4097D}" type="pres">
      <dgm:prSet presAssocID="{A3EC5870-430A-45A6-B87C-6073ABC0EAA0}" presName="node" presStyleLbl="node1" presStyleIdx="2" presStyleCnt="5">
        <dgm:presLayoutVars>
          <dgm:bulletEnabled val="1"/>
        </dgm:presLayoutVars>
      </dgm:prSet>
      <dgm:spPr/>
    </dgm:pt>
    <dgm:pt modelId="{D321F582-81D1-4177-9794-B9CB32838FFF}" type="pres">
      <dgm:prSet presAssocID="{925DF70F-437F-4B05-9CBE-1E4554754646}" presName="sibTrans" presStyleCnt="0"/>
      <dgm:spPr/>
    </dgm:pt>
    <dgm:pt modelId="{F60B0AAE-338C-4447-834C-A78FB7424B11}" type="pres">
      <dgm:prSet presAssocID="{512367E3-B225-43B2-B7B9-73DC2E6BE8C4}" presName="node" presStyleLbl="node1" presStyleIdx="3" presStyleCnt="5">
        <dgm:presLayoutVars>
          <dgm:bulletEnabled val="1"/>
        </dgm:presLayoutVars>
      </dgm:prSet>
      <dgm:spPr/>
    </dgm:pt>
    <dgm:pt modelId="{F310DD56-C4B8-4823-92D2-13899784ADD2}" type="pres">
      <dgm:prSet presAssocID="{69BE42DC-DC6E-4CA7-844B-0790C940CDEE}" presName="sibTrans" presStyleCnt="0"/>
      <dgm:spPr/>
    </dgm:pt>
    <dgm:pt modelId="{5F01C722-05AA-43E0-8FB9-BD2663718384}" type="pres">
      <dgm:prSet presAssocID="{4861E552-B255-42CD-8E58-A7F28CD2288E}" presName="node" presStyleLbl="node1" presStyleIdx="4" presStyleCnt="5">
        <dgm:presLayoutVars>
          <dgm:bulletEnabled val="1"/>
        </dgm:presLayoutVars>
      </dgm:prSet>
      <dgm:spPr/>
    </dgm:pt>
  </dgm:ptLst>
  <dgm:cxnLst>
    <dgm:cxn modelId="{87A4B933-FCCF-4AB0-9EA5-ED02387D520C}" srcId="{863AE53E-5029-419B-9FFA-A169418E725B}" destId="{512367E3-B225-43B2-B7B9-73DC2E6BE8C4}" srcOrd="3" destOrd="0" parTransId="{B7867FD7-D42A-47F5-9ADE-33B23717CF48}" sibTransId="{69BE42DC-DC6E-4CA7-844B-0790C940CDEE}"/>
    <dgm:cxn modelId="{6847034A-7983-4CD2-A1D6-DEE376D984FF}" type="presOf" srcId="{4861E552-B255-42CD-8E58-A7F28CD2288E}" destId="{5F01C722-05AA-43E0-8FB9-BD2663718384}" srcOrd="0" destOrd="0" presId="urn:microsoft.com/office/officeart/2005/8/layout/default"/>
    <dgm:cxn modelId="{E221EA4F-954C-46DC-AA1C-AD8CC1420787}" type="presOf" srcId="{863AE53E-5029-419B-9FFA-A169418E725B}" destId="{CED974E5-14C4-4A4B-BDBC-F808E1006044}" srcOrd="0" destOrd="0" presId="urn:microsoft.com/office/officeart/2005/8/layout/default"/>
    <dgm:cxn modelId="{BF60A273-C2A9-4F74-8A6B-A2AC0E8878C0}" type="presOf" srcId="{512367E3-B225-43B2-B7B9-73DC2E6BE8C4}" destId="{F60B0AAE-338C-4447-834C-A78FB7424B11}" srcOrd="0" destOrd="0" presId="urn:microsoft.com/office/officeart/2005/8/layout/default"/>
    <dgm:cxn modelId="{C5D65480-5CF9-4E7F-A968-998866522F99}" type="presOf" srcId="{98587B90-71A8-413A-8303-11134D483C87}" destId="{26B29C40-2FFF-4673-9543-A7050B9843C3}" srcOrd="0" destOrd="0" presId="urn:microsoft.com/office/officeart/2005/8/layout/default"/>
    <dgm:cxn modelId="{0E4B6189-D208-4C75-ADEA-C703A66A627A}" type="presOf" srcId="{A3EC5870-430A-45A6-B87C-6073ABC0EAA0}" destId="{65370F13-D7E0-46CF-9BD0-29769BE4097D}" srcOrd="0" destOrd="0" presId="urn:microsoft.com/office/officeart/2005/8/layout/default"/>
    <dgm:cxn modelId="{F462588D-3B94-4ECC-A7DF-946F95754B8C}" srcId="{863AE53E-5029-419B-9FFA-A169418E725B}" destId="{98587B90-71A8-413A-8303-11134D483C87}" srcOrd="1" destOrd="0" parTransId="{748521FC-4DA2-4A40-B6C8-44B6D4863282}" sibTransId="{AB6A621F-9FA4-4306-A669-5BB0EE20DD61}"/>
    <dgm:cxn modelId="{F4F3BDBD-BB08-4B3A-A298-7186C98DD6F0}" srcId="{863AE53E-5029-419B-9FFA-A169418E725B}" destId="{4861E552-B255-42CD-8E58-A7F28CD2288E}" srcOrd="4" destOrd="0" parTransId="{5CE84894-B9E6-4425-A8D7-48465B4B0577}" sibTransId="{55C3F49E-4F9A-4BB4-9288-F3E5C1DD4DE6}"/>
    <dgm:cxn modelId="{480897CC-1FEB-477E-B46B-829C48B71238}" type="presOf" srcId="{857DD905-D814-47A3-BFA4-2329C94B28D8}" destId="{A3653A68-3A0A-42C4-B364-A28AE47A0B96}" srcOrd="0" destOrd="0" presId="urn:microsoft.com/office/officeart/2005/8/layout/default"/>
    <dgm:cxn modelId="{9B3440E9-8D9C-4A9D-B268-759FD6A47908}" srcId="{863AE53E-5029-419B-9FFA-A169418E725B}" destId="{857DD905-D814-47A3-BFA4-2329C94B28D8}" srcOrd="0" destOrd="0" parTransId="{DD83CDD9-795E-4415-8BE7-60F981F69359}" sibTransId="{95AEB442-7F5D-4141-BAAB-1C341D65323E}"/>
    <dgm:cxn modelId="{3E9E95EE-FF2B-48A0-B357-D9C18DFEA322}" srcId="{863AE53E-5029-419B-9FFA-A169418E725B}" destId="{A3EC5870-430A-45A6-B87C-6073ABC0EAA0}" srcOrd="2" destOrd="0" parTransId="{DD880BD1-6F5D-41E7-B579-367F4258A11C}" sibTransId="{925DF70F-437F-4B05-9CBE-1E4554754646}"/>
    <dgm:cxn modelId="{03AF8E12-E49C-4336-A97D-95B717DE072F}" type="presParOf" srcId="{CED974E5-14C4-4A4B-BDBC-F808E1006044}" destId="{A3653A68-3A0A-42C4-B364-A28AE47A0B96}" srcOrd="0" destOrd="0" presId="urn:microsoft.com/office/officeart/2005/8/layout/default"/>
    <dgm:cxn modelId="{162CCD2A-C9E6-4CC5-A1A8-5FBA2D103F63}" type="presParOf" srcId="{CED974E5-14C4-4A4B-BDBC-F808E1006044}" destId="{DA6A53F2-6B0D-4F47-B58C-FCFDE3C0040F}" srcOrd="1" destOrd="0" presId="urn:microsoft.com/office/officeart/2005/8/layout/default"/>
    <dgm:cxn modelId="{C65E5465-6250-4762-B1C0-B23AA15C930C}" type="presParOf" srcId="{CED974E5-14C4-4A4B-BDBC-F808E1006044}" destId="{26B29C40-2FFF-4673-9543-A7050B9843C3}" srcOrd="2" destOrd="0" presId="urn:microsoft.com/office/officeart/2005/8/layout/default"/>
    <dgm:cxn modelId="{63ED46BB-2FDA-4832-B6A8-D1D8F3CD6FEA}" type="presParOf" srcId="{CED974E5-14C4-4A4B-BDBC-F808E1006044}" destId="{4DD3F1C9-9AF6-48F6-BFDB-691413CDBB1D}" srcOrd="3" destOrd="0" presId="urn:microsoft.com/office/officeart/2005/8/layout/default"/>
    <dgm:cxn modelId="{5F36D604-0257-40F8-9B2B-B69B759BE7DE}" type="presParOf" srcId="{CED974E5-14C4-4A4B-BDBC-F808E1006044}" destId="{65370F13-D7E0-46CF-9BD0-29769BE4097D}" srcOrd="4" destOrd="0" presId="urn:microsoft.com/office/officeart/2005/8/layout/default"/>
    <dgm:cxn modelId="{132D5613-4DF3-458D-A094-F4D93C0CD71C}" type="presParOf" srcId="{CED974E5-14C4-4A4B-BDBC-F808E1006044}" destId="{D321F582-81D1-4177-9794-B9CB32838FFF}" srcOrd="5" destOrd="0" presId="urn:microsoft.com/office/officeart/2005/8/layout/default"/>
    <dgm:cxn modelId="{9073C821-F0DF-4DCF-B17E-E5D110ADF8DB}" type="presParOf" srcId="{CED974E5-14C4-4A4B-BDBC-F808E1006044}" destId="{F60B0AAE-338C-4447-834C-A78FB7424B11}" srcOrd="6" destOrd="0" presId="urn:microsoft.com/office/officeart/2005/8/layout/default"/>
    <dgm:cxn modelId="{658C566A-C855-4305-BA02-0691596C285C}" type="presParOf" srcId="{CED974E5-14C4-4A4B-BDBC-F808E1006044}" destId="{F310DD56-C4B8-4823-92D2-13899784ADD2}" srcOrd="7" destOrd="0" presId="urn:microsoft.com/office/officeart/2005/8/layout/default"/>
    <dgm:cxn modelId="{F1076EB9-22A1-4B84-951C-EBA9EEA916F3}" type="presParOf" srcId="{CED974E5-14C4-4A4B-BDBC-F808E1006044}" destId="{5F01C722-05AA-43E0-8FB9-BD2663718384}"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C6CDDF-9A25-4737-B1FC-36593FCDB21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4262BEE-471B-45ED-99C0-F74C79BF7685}">
      <dgm:prSet phldrT="[Text]" custT="1"/>
      <dgm:spPr/>
      <dgm:t>
        <a:bodyPr anchor="ctr"/>
        <a:lstStyle/>
        <a:p>
          <a:pPr>
            <a:buNone/>
          </a:pPr>
          <a:r>
            <a:rPr lang="en-US" sz="2000" b="1" dirty="0">
              <a:latin typeface="Arial" panose="020B0604020202020204" pitchFamily="34" charset="0"/>
              <a:cs typeface="Arial" panose="020B0604020202020204" pitchFamily="34" charset="0"/>
            </a:rPr>
            <a:t>UC Health</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Savings HSA (Anthem Blue Cross)</a:t>
          </a:r>
          <a:endParaRPr lang="en-US" sz="2000" dirty="0"/>
        </a:p>
      </dgm:t>
    </dgm:pt>
    <dgm:pt modelId="{A2CF08C7-2273-4D29-BED7-0DC7D3A049C1}" type="parTrans" cxnId="{14BE06E6-EC8F-49A1-A3EC-C2652CEF394C}">
      <dgm:prSet/>
      <dgm:spPr/>
      <dgm:t>
        <a:bodyPr/>
        <a:lstStyle/>
        <a:p>
          <a:endParaRPr lang="en-US"/>
        </a:p>
      </dgm:t>
    </dgm:pt>
    <dgm:pt modelId="{1A1B72ED-E80C-4F50-AF2D-39BC579F5418}" type="sibTrans" cxnId="{14BE06E6-EC8F-49A1-A3EC-C2652CEF394C}">
      <dgm:prSet/>
      <dgm:spPr/>
      <dgm:t>
        <a:bodyPr/>
        <a:lstStyle/>
        <a:p>
          <a:endParaRPr lang="en-US"/>
        </a:p>
      </dgm:t>
    </dgm:pt>
    <dgm:pt modelId="{77F14FC1-C9A6-4D67-9102-642E3A403310}">
      <dgm:prSet custT="1"/>
      <dgm:spPr/>
      <dgm:t>
        <a:bodyPr/>
        <a:lstStyle/>
        <a:p>
          <a:r>
            <a:rPr lang="en-US" sz="1600" dirty="0">
              <a:latin typeface="Arial" panose="020B0604020202020204" pitchFamily="34" charset="0"/>
              <a:cs typeface="Arial" panose="020B0604020202020204" pitchFamily="34" charset="0"/>
            </a:rPr>
            <a:t>In-patient hospital – 20% in-network, 40% up to $360 per day out-of-network.</a:t>
          </a:r>
          <a:endParaRPr lang="en-US" sz="1600" dirty="0">
            <a:highlight>
              <a:srgbClr val="FFFF00"/>
            </a:highlight>
            <a:latin typeface="Arial" panose="020B0604020202020204" pitchFamily="34" charset="0"/>
            <a:cs typeface="Arial" panose="020B0604020202020204" pitchFamily="34" charset="0"/>
          </a:endParaRPr>
        </a:p>
      </dgm:t>
    </dgm:pt>
    <dgm:pt modelId="{B227E976-6A46-4913-A5A8-4B82F274B269}" type="parTrans" cxnId="{CD12E94E-082C-4F8D-87EB-6EA7AD093E71}">
      <dgm:prSet/>
      <dgm:spPr/>
      <dgm:t>
        <a:bodyPr/>
        <a:lstStyle/>
        <a:p>
          <a:endParaRPr lang="en-US"/>
        </a:p>
      </dgm:t>
    </dgm:pt>
    <dgm:pt modelId="{C10F97A4-4172-4703-B5FC-C02B0763841E}" type="sibTrans" cxnId="{CD12E94E-082C-4F8D-87EB-6EA7AD093E71}">
      <dgm:prSet/>
      <dgm:spPr/>
      <dgm:t>
        <a:bodyPr/>
        <a:lstStyle/>
        <a:p>
          <a:endParaRPr lang="en-US"/>
        </a:p>
      </dgm:t>
    </dgm:pt>
    <dgm:pt modelId="{2D1248F0-7492-43E9-9601-2ECD0016A5FD}">
      <dgm:prSet custT="1"/>
      <dgm:spPr>
        <a:solidFill>
          <a:srgbClr val="003DA5"/>
        </a:solidFill>
      </dgm:spPr>
      <dgm:t>
        <a:bodyPr anchor="ctr"/>
        <a:lstStyle/>
        <a:p>
          <a:r>
            <a:rPr lang="en-US" sz="2000" b="1" dirty="0">
              <a:latin typeface="Arial" panose="020B0604020202020204" pitchFamily="34" charset="0"/>
              <a:cs typeface="Arial" panose="020B0604020202020204" pitchFamily="34" charset="0"/>
            </a:rPr>
            <a:t>UC Care (Anthem Blue Cross)</a:t>
          </a:r>
        </a:p>
      </dgm:t>
    </dgm:pt>
    <dgm:pt modelId="{2A6AA45D-47BD-48C4-A200-017641EC64EE}" type="parTrans" cxnId="{42CEB839-9A11-4A04-A20D-5A4EABB0BCB5}">
      <dgm:prSet/>
      <dgm:spPr/>
      <dgm:t>
        <a:bodyPr/>
        <a:lstStyle/>
        <a:p>
          <a:endParaRPr lang="en-US"/>
        </a:p>
      </dgm:t>
    </dgm:pt>
    <dgm:pt modelId="{8B8C024A-5795-44B7-AB00-F2B39D51204B}" type="sibTrans" cxnId="{42CEB839-9A11-4A04-A20D-5A4EABB0BCB5}">
      <dgm:prSet/>
      <dgm:spPr/>
      <dgm:t>
        <a:bodyPr/>
        <a:lstStyle/>
        <a:p>
          <a:endParaRPr lang="en-US"/>
        </a:p>
      </dgm:t>
    </dgm:pt>
    <dgm:pt modelId="{5FE007A0-4BCE-477E-9825-43AF99171C2C}">
      <dgm:prSet custT="1"/>
      <dgm:spPr/>
      <dgm:t>
        <a:bodyPr/>
        <a:lstStyle/>
        <a:p>
          <a:r>
            <a:rPr lang="en-US" sz="1600" dirty="0">
              <a:latin typeface="Arial" panose="020B0604020202020204" pitchFamily="34" charset="0"/>
              <a:cs typeface="Arial" panose="020B0604020202020204" pitchFamily="34" charset="0"/>
            </a:rPr>
            <a:t>Prenatal and postnatal care – UC Select $20 (initial visit only), Blue Cross Preferred 30%, out of network 50%.</a:t>
          </a:r>
        </a:p>
      </dgm:t>
    </dgm:pt>
    <dgm:pt modelId="{F28D1345-95A3-47A0-85C9-40DC56E693AB}" type="parTrans" cxnId="{7392DBEB-DDB9-4AE7-8F6A-D36A30B03C8B}">
      <dgm:prSet/>
      <dgm:spPr/>
      <dgm:t>
        <a:bodyPr/>
        <a:lstStyle/>
        <a:p>
          <a:endParaRPr lang="en-US"/>
        </a:p>
      </dgm:t>
    </dgm:pt>
    <dgm:pt modelId="{5BFF3200-8BB9-45A8-BF5F-548F4CB9D69F}" type="sibTrans" cxnId="{7392DBEB-DDB9-4AE7-8F6A-D36A30B03C8B}">
      <dgm:prSet/>
      <dgm:spPr/>
      <dgm:t>
        <a:bodyPr/>
        <a:lstStyle/>
        <a:p>
          <a:endParaRPr lang="en-US"/>
        </a:p>
      </dgm:t>
    </dgm:pt>
    <dgm:pt modelId="{2A314D33-5D06-4555-B437-ED707DB97AA3}">
      <dgm:prSet custT="1"/>
      <dgm:spPr/>
      <dgm:t>
        <a:bodyPr/>
        <a:lstStyle/>
        <a:p>
          <a:r>
            <a:rPr lang="en-US" sz="1600" dirty="0">
              <a:latin typeface="Arial" panose="020B0604020202020204" pitchFamily="34" charset="0"/>
              <a:cs typeface="Arial" panose="020B0604020202020204" pitchFamily="34" charset="0"/>
            </a:rPr>
            <a:t>In-patient hospital – UC Select $250 copay, Blue Cross Preferred 30%, out-of-network 50% up to $300 per day.</a:t>
          </a:r>
        </a:p>
      </dgm:t>
    </dgm:pt>
    <dgm:pt modelId="{7584C16F-84BC-4EB4-B22E-1EF8F4914E8C}" type="parTrans" cxnId="{F8C1E066-411A-4006-9178-B7A2B9C3D585}">
      <dgm:prSet/>
      <dgm:spPr/>
      <dgm:t>
        <a:bodyPr/>
        <a:lstStyle/>
        <a:p>
          <a:endParaRPr lang="en-US"/>
        </a:p>
      </dgm:t>
    </dgm:pt>
    <dgm:pt modelId="{FC423757-13A5-4781-B064-6ADEDC78796B}" type="sibTrans" cxnId="{F8C1E066-411A-4006-9178-B7A2B9C3D585}">
      <dgm:prSet/>
      <dgm:spPr/>
      <dgm:t>
        <a:bodyPr/>
        <a:lstStyle/>
        <a:p>
          <a:endParaRPr lang="en-US"/>
        </a:p>
      </dgm:t>
    </dgm:pt>
    <dgm:pt modelId="{04081AC6-D7F8-4ACA-B9ED-AC9534E74B2D}">
      <dgm:prSet custT="1"/>
      <dgm:spPr>
        <a:solidFill>
          <a:srgbClr val="002060"/>
        </a:solidFill>
      </dgm:spPr>
      <dgm:t>
        <a:bodyPr anchor="ctr"/>
        <a:lstStyle/>
        <a:p>
          <a:r>
            <a:rPr lang="en-US" sz="2000" b="1" dirty="0">
              <a:latin typeface="Arial" panose="020B0604020202020204" pitchFamily="34" charset="0"/>
              <a:cs typeface="Arial" panose="020B0604020202020204" pitchFamily="34" charset="0"/>
            </a:rPr>
            <a:t>Health Net Blue &amp; Gold and Kaiser Permanente </a:t>
          </a:r>
        </a:p>
      </dgm:t>
    </dgm:pt>
    <dgm:pt modelId="{EC93E97A-54F3-41DA-8939-A716F24708D4}" type="parTrans" cxnId="{7822A492-EBFF-4131-BD46-2E019BECC18A}">
      <dgm:prSet/>
      <dgm:spPr/>
      <dgm:t>
        <a:bodyPr/>
        <a:lstStyle/>
        <a:p>
          <a:endParaRPr lang="en-US"/>
        </a:p>
      </dgm:t>
    </dgm:pt>
    <dgm:pt modelId="{FA311A35-8EBF-484C-8308-205925F815C5}" type="sibTrans" cxnId="{7822A492-EBFF-4131-BD46-2E019BECC18A}">
      <dgm:prSet/>
      <dgm:spPr/>
      <dgm:t>
        <a:bodyPr/>
        <a:lstStyle/>
        <a:p>
          <a:endParaRPr lang="en-US"/>
        </a:p>
      </dgm:t>
    </dgm:pt>
    <dgm:pt modelId="{BA53535D-04DB-439C-BAEB-1E57FE0ADF4D}">
      <dgm:prSet custT="1"/>
      <dgm:spPr/>
      <dgm:t>
        <a:bodyPr/>
        <a:lstStyle/>
        <a:p>
          <a:r>
            <a:rPr lang="en-US" sz="1600" dirty="0">
              <a:latin typeface="Arial" panose="020B0604020202020204" pitchFamily="34" charset="0"/>
              <a:cs typeface="Arial" panose="020B0604020202020204" pitchFamily="34" charset="0"/>
            </a:rPr>
            <a:t>Prenatal and postnatal care covered at 100% (no co-payment).</a:t>
          </a:r>
        </a:p>
      </dgm:t>
    </dgm:pt>
    <dgm:pt modelId="{9AC91F61-5DFF-4C09-B0EF-14EBCBDBACC9}" type="parTrans" cxnId="{2C30675C-849D-402C-954B-134C3353AAD2}">
      <dgm:prSet/>
      <dgm:spPr/>
      <dgm:t>
        <a:bodyPr/>
        <a:lstStyle/>
        <a:p>
          <a:endParaRPr lang="en-US"/>
        </a:p>
      </dgm:t>
    </dgm:pt>
    <dgm:pt modelId="{0C4A7563-C083-416B-AD15-08DA8F0E217E}" type="sibTrans" cxnId="{2C30675C-849D-402C-954B-134C3353AAD2}">
      <dgm:prSet/>
      <dgm:spPr/>
      <dgm:t>
        <a:bodyPr/>
        <a:lstStyle/>
        <a:p>
          <a:endParaRPr lang="en-US"/>
        </a:p>
      </dgm:t>
    </dgm:pt>
    <dgm:pt modelId="{024E1E59-17F2-4858-BCD1-E8663D48411F}">
      <dgm:prSet custT="1"/>
      <dgm:spPr/>
      <dgm:t>
        <a:bodyPr/>
        <a:lstStyle/>
        <a:p>
          <a:r>
            <a:rPr lang="en-US" sz="1600" dirty="0">
              <a:latin typeface="Arial" panose="020B0604020202020204" pitchFamily="34" charset="0"/>
              <a:cs typeface="Arial" panose="020B0604020202020204" pitchFamily="34" charset="0"/>
            </a:rPr>
            <a:t>In-patient hospital co-payment $250.</a:t>
          </a:r>
        </a:p>
      </dgm:t>
    </dgm:pt>
    <dgm:pt modelId="{06575B95-C2E9-4A10-8972-A80DF07FB5E5}" type="parTrans" cxnId="{6AC3ADAD-1A7A-46CA-B6E7-1CEDECE360F2}">
      <dgm:prSet/>
      <dgm:spPr/>
      <dgm:t>
        <a:bodyPr/>
        <a:lstStyle/>
        <a:p>
          <a:endParaRPr lang="en-US"/>
        </a:p>
      </dgm:t>
    </dgm:pt>
    <dgm:pt modelId="{C0A7C2CD-78C2-4A81-A377-C21DCB2978C7}" type="sibTrans" cxnId="{6AC3ADAD-1A7A-46CA-B6E7-1CEDECE360F2}">
      <dgm:prSet/>
      <dgm:spPr/>
      <dgm:t>
        <a:bodyPr/>
        <a:lstStyle/>
        <a:p>
          <a:endParaRPr lang="en-US"/>
        </a:p>
      </dgm:t>
    </dgm:pt>
    <dgm:pt modelId="{729B71E1-5E0A-4C01-8B3B-9A0AF0787806}">
      <dgm:prSet phldrT="[Text]" custT="1"/>
      <dgm:spPr/>
      <dgm:t>
        <a:bodyPr/>
        <a:lstStyle/>
        <a:p>
          <a:pPr>
            <a:buFont typeface="Arial" panose="020B0604020202020204" pitchFamily="34" charset="0"/>
            <a:buChar char="•"/>
          </a:pPr>
          <a:r>
            <a:rPr lang="en-US" sz="1600" dirty="0">
              <a:latin typeface="Arial" panose="020B0604020202020204" pitchFamily="34" charset="0"/>
              <a:cs typeface="Arial" panose="020B0604020202020204" pitchFamily="34" charset="0"/>
            </a:rPr>
            <a:t>Prenatal and postnatal care – 20% in-network, 40% out-of-network.</a:t>
          </a:r>
          <a:endParaRPr lang="en-US" sz="1600" dirty="0"/>
        </a:p>
      </dgm:t>
    </dgm:pt>
    <dgm:pt modelId="{01F31A03-A452-4423-BD8B-9CD431B7B0C4}" type="parTrans" cxnId="{79D1187A-B07F-48E3-91E6-AAA89D37248C}">
      <dgm:prSet/>
      <dgm:spPr/>
      <dgm:t>
        <a:bodyPr/>
        <a:lstStyle/>
        <a:p>
          <a:endParaRPr lang="en-US"/>
        </a:p>
      </dgm:t>
    </dgm:pt>
    <dgm:pt modelId="{35F2202A-9F3D-46C1-A5D3-82551C4A7F82}" type="sibTrans" cxnId="{79D1187A-B07F-48E3-91E6-AAA89D37248C}">
      <dgm:prSet/>
      <dgm:spPr/>
      <dgm:t>
        <a:bodyPr/>
        <a:lstStyle/>
        <a:p>
          <a:endParaRPr lang="en-US"/>
        </a:p>
      </dgm:t>
    </dgm:pt>
    <dgm:pt modelId="{93E9A411-8B8F-4B7C-A470-7EE180DEC8FA}" type="pres">
      <dgm:prSet presAssocID="{78C6CDDF-9A25-4737-B1FC-36593FCDB211}" presName="Name0" presStyleCnt="0">
        <dgm:presLayoutVars>
          <dgm:dir/>
          <dgm:animLvl val="lvl"/>
          <dgm:resizeHandles val="exact"/>
        </dgm:presLayoutVars>
      </dgm:prSet>
      <dgm:spPr/>
    </dgm:pt>
    <dgm:pt modelId="{4295E8CD-520C-4FC6-B757-B46EC1A29BA1}" type="pres">
      <dgm:prSet presAssocID="{B4262BEE-471B-45ED-99C0-F74C79BF7685}" presName="composite" presStyleCnt="0"/>
      <dgm:spPr/>
    </dgm:pt>
    <dgm:pt modelId="{416A4836-A413-4F11-BDC2-BA37A2573C17}" type="pres">
      <dgm:prSet presAssocID="{B4262BEE-471B-45ED-99C0-F74C79BF7685}" presName="parTx" presStyleLbl="alignNode1" presStyleIdx="0" presStyleCnt="3">
        <dgm:presLayoutVars>
          <dgm:chMax val="0"/>
          <dgm:chPref val="0"/>
          <dgm:bulletEnabled val="1"/>
        </dgm:presLayoutVars>
      </dgm:prSet>
      <dgm:spPr/>
    </dgm:pt>
    <dgm:pt modelId="{D217ED85-E062-49CA-9D78-6A6A583D15B6}" type="pres">
      <dgm:prSet presAssocID="{B4262BEE-471B-45ED-99C0-F74C79BF7685}" presName="desTx" presStyleLbl="alignAccFollowNode1" presStyleIdx="0" presStyleCnt="3">
        <dgm:presLayoutVars>
          <dgm:bulletEnabled val="1"/>
        </dgm:presLayoutVars>
      </dgm:prSet>
      <dgm:spPr/>
    </dgm:pt>
    <dgm:pt modelId="{B7BD0881-81A1-4214-A325-DFCFF8566F9E}" type="pres">
      <dgm:prSet presAssocID="{1A1B72ED-E80C-4F50-AF2D-39BC579F5418}" presName="space" presStyleCnt="0"/>
      <dgm:spPr/>
    </dgm:pt>
    <dgm:pt modelId="{A60DD65F-EBAB-4B04-B800-24A97AC35A4D}" type="pres">
      <dgm:prSet presAssocID="{2D1248F0-7492-43E9-9601-2ECD0016A5FD}" presName="composite" presStyleCnt="0"/>
      <dgm:spPr/>
    </dgm:pt>
    <dgm:pt modelId="{8ED0DAEE-611A-4855-B3CA-0502DD888CCB}" type="pres">
      <dgm:prSet presAssocID="{2D1248F0-7492-43E9-9601-2ECD0016A5FD}" presName="parTx" presStyleLbl="alignNode1" presStyleIdx="1" presStyleCnt="3">
        <dgm:presLayoutVars>
          <dgm:chMax val="0"/>
          <dgm:chPref val="0"/>
          <dgm:bulletEnabled val="1"/>
        </dgm:presLayoutVars>
      </dgm:prSet>
      <dgm:spPr/>
    </dgm:pt>
    <dgm:pt modelId="{27FB9007-E54B-4BD3-8371-51523C3E4EFF}" type="pres">
      <dgm:prSet presAssocID="{2D1248F0-7492-43E9-9601-2ECD0016A5FD}" presName="desTx" presStyleLbl="alignAccFollowNode1" presStyleIdx="1" presStyleCnt="3">
        <dgm:presLayoutVars>
          <dgm:bulletEnabled val="1"/>
        </dgm:presLayoutVars>
      </dgm:prSet>
      <dgm:spPr/>
    </dgm:pt>
    <dgm:pt modelId="{280B9B7C-AFF5-4CEB-B623-1B93FE7F1F7B}" type="pres">
      <dgm:prSet presAssocID="{8B8C024A-5795-44B7-AB00-F2B39D51204B}" presName="space" presStyleCnt="0"/>
      <dgm:spPr/>
    </dgm:pt>
    <dgm:pt modelId="{DBE9E012-21C5-4320-BB0B-58C3E24065AE}" type="pres">
      <dgm:prSet presAssocID="{04081AC6-D7F8-4ACA-B9ED-AC9534E74B2D}" presName="composite" presStyleCnt="0"/>
      <dgm:spPr/>
    </dgm:pt>
    <dgm:pt modelId="{9ECD43D4-7E56-48AB-B407-30111FB32687}" type="pres">
      <dgm:prSet presAssocID="{04081AC6-D7F8-4ACA-B9ED-AC9534E74B2D}" presName="parTx" presStyleLbl="alignNode1" presStyleIdx="2" presStyleCnt="3">
        <dgm:presLayoutVars>
          <dgm:chMax val="0"/>
          <dgm:chPref val="0"/>
          <dgm:bulletEnabled val="1"/>
        </dgm:presLayoutVars>
      </dgm:prSet>
      <dgm:spPr/>
    </dgm:pt>
    <dgm:pt modelId="{A7CE8410-8A32-413B-B746-1FB5F68034A9}" type="pres">
      <dgm:prSet presAssocID="{04081AC6-D7F8-4ACA-B9ED-AC9534E74B2D}" presName="desTx" presStyleLbl="alignAccFollowNode1" presStyleIdx="2" presStyleCnt="3">
        <dgm:presLayoutVars>
          <dgm:bulletEnabled val="1"/>
        </dgm:presLayoutVars>
      </dgm:prSet>
      <dgm:spPr/>
    </dgm:pt>
  </dgm:ptLst>
  <dgm:cxnLst>
    <dgm:cxn modelId="{BEEA9116-92BA-43DF-82A5-2B414E0AB409}" type="presOf" srcId="{5FE007A0-4BCE-477E-9825-43AF99171C2C}" destId="{27FB9007-E54B-4BD3-8371-51523C3E4EFF}" srcOrd="0" destOrd="0" presId="urn:microsoft.com/office/officeart/2005/8/layout/hList1"/>
    <dgm:cxn modelId="{08B5A92A-3115-4615-B2EE-99F021954FA5}" type="presOf" srcId="{BA53535D-04DB-439C-BAEB-1E57FE0ADF4D}" destId="{A7CE8410-8A32-413B-B746-1FB5F68034A9}" srcOrd="0" destOrd="0" presId="urn:microsoft.com/office/officeart/2005/8/layout/hList1"/>
    <dgm:cxn modelId="{FC434037-6760-4E9C-899B-B5F60276E6A1}" type="presOf" srcId="{B4262BEE-471B-45ED-99C0-F74C79BF7685}" destId="{416A4836-A413-4F11-BDC2-BA37A2573C17}" srcOrd="0" destOrd="0" presId="urn:microsoft.com/office/officeart/2005/8/layout/hList1"/>
    <dgm:cxn modelId="{42CEB839-9A11-4A04-A20D-5A4EABB0BCB5}" srcId="{78C6CDDF-9A25-4737-B1FC-36593FCDB211}" destId="{2D1248F0-7492-43E9-9601-2ECD0016A5FD}" srcOrd="1" destOrd="0" parTransId="{2A6AA45D-47BD-48C4-A200-017641EC64EE}" sibTransId="{8B8C024A-5795-44B7-AB00-F2B39D51204B}"/>
    <dgm:cxn modelId="{BB94323E-5911-4661-A1A4-6F5B07340D8C}" type="presOf" srcId="{024E1E59-17F2-4858-BCD1-E8663D48411F}" destId="{A7CE8410-8A32-413B-B746-1FB5F68034A9}" srcOrd="0" destOrd="1" presId="urn:microsoft.com/office/officeart/2005/8/layout/hList1"/>
    <dgm:cxn modelId="{F452D94B-6D59-4F6C-85A9-5350CABA36FF}" type="presOf" srcId="{729B71E1-5E0A-4C01-8B3B-9A0AF0787806}" destId="{D217ED85-E062-49CA-9D78-6A6A583D15B6}" srcOrd="0" destOrd="0" presId="urn:microsoft.com/office/officeart/2005/8/layout/hList1"/>
    <dgm:cxn modelId="{CD12E94E-082C-4F8D-87EB-6EA7AD093E71}" srcId="{B4262BEE-471B-45ED-99C0-F74C79BF7685}" destId="{77F14FC1-C9A6-4D67-9102-642E3A403310}" srcOrd="1" destOrd="0" parTransId="{B227E976-6A46-4913-A5A8-4B82F274B269}" sibTransId="{C10F97A4-4172-4703-B5FC-C02B0763841E}"/>
    <dgm:cxn modelId="{AC563F4F-EB97-478B-9A58-B79DE4F40C83}" type="presOf" srcId="{04081AC6-D7F8-4ACA-B9ED-AC9534E74B2D}" destId="{9ECD43D4-7E56-48AB-B407-30111FB32687}" srcOrd="0" destOrd="0" presId="urn:microsoft.com/office/officeart/2005/8/layout/hList1"/>
    <dgm:cxn modelId="{2C30675C-849D-402C-954B-134C3353AAD2}" srcId="{04081AC6-D7F8-4ACA-B9ED-AC9534E74B2D}" destId="{BA53535D-04DB-439C-BAEB-1E57FE0ADF4D}" srcOrd="0" destOrd="0" parTransId="{9AC91F61-5DFF-4C09-B0EF-14EBCBDBACC9}" sibTransId="{0C4A7563-C083-416B-AD15-08DA8F0E217E}"/>
    <dgm:cxn modelId="{F8C1E066-411A-4006-9178-B7A2B9C3D585}" srcId="{2D1248F0-7492-43E9-9601-2ECD0016A5FD}" destId="{2A314D33-5D06-4555-B437-ED707DB97AA3}" srcOrd="1" destOrd="0" parTransId="{7584C16F-84BC-4EB4-B22E-1EF8F4914E8C}" sibTransId="{FC423757-13A5-4781-B064-6ADEDC78796B}"/>
    <dgm:cxn modelId="{79D1187A-B07F-48E3-91E6-AAA89D37248C}" srcId="{B4262BEE-471B-45ED-99C0-F74C79BF7685}" destId="{729B71E1-5E0A-4C01-8B3B-9A0AF0787806}" srcOrd="0" destOrd="0" parTransId="{01F31A03-A452-4423-BD8B-9CD431B7B0C4}" sibTransId="{35F2202A-9F3D-46C1-A5D3-82551C4A7F82}"/>
    <dgm:cxn modelId="{7822A492-EBFF-4131-BD46-2E019BECC18A}" srcId="{78C6CDDF-9A25-4737-B1FC-36593FCDB211}" destId="{04081AC6-D7F8-4ACA-B9ED-AC9534E74B2D}" srcOrd="2" destOrd="0" parTransId="{EC93E97A-54F3-41DA-8939-A716F24708D4}" sibTransId="{FA311A35-8EBF-484C-8308-205925F815C5}"/>
    <dgm:cxn modelId="{6AC3ADAD-1A7A-46CA-B6E7-1CEDECE360F2}" srcId="{04081AC6-D7F8-4ACA-B9ED-AC9534E74B2D}" destId="{024E1E59-17F2-4858-BCD1-E8663D48411F}" srcOrd="1" destOrd="0" parTransId="{06575B95-C2E9-4A10-8972-A80DF07FB5E5}" sibTransId="{C0A7C2CD-78C2-4A81-A377-C21DCB2978C7}"/>
    <dgm:cxn modelId="{85A367C9-AB7C-483E-98F7-967CD2214CAD}" type="presOf" srcId="{78C6CDDF-9A25-4737-B1FC-36593FCDB211}" destId="{93E9A411-8B8F-4B7C-A470-7EE180DEC8FA}" srcOrd="0" destOrd="0" presId="urn:microsoft.com/office/officeart/2005/8/layout/hList1"/>
    <dgm:cxn modelId="{14BE06E6-EC8F-49A1-A3EC-C2652CEF394C}" srcId="{78C6CDDF-9A25-4737-B1FC-36593FCDB211}" destId="{B4262BEE-471B-45ED-99C0-F74C79BF7685}" srcOrd="0" destOrd="0" parTransId="{A2CF08C7-2273-4D29-BED7-0DC7D3A049C1}" sibTransId="{1A1B72ED-E80C-4F50-AF2D-39BC579F5418}"/>
    <dgm:cxn modelId="{7392DBEB-DDB9-4AE7-8F6A-D36A30B03C8B}" srcId="{2D1248F0-7492-43E9-9601-2ECD0016A5FD}" destId="{5FE007A0-4BCE-477E-9825-43AF99171C2C}" srcOrd="0" destOrd="0" parTransId="{F28D1345-95A3-47A0-85C9-40DC56E693AB}" sibTransId="{5BFF3200-8BB9-45A8-BF5F-548F4CB9D69F}"/>
    <dgm:cxn modelId="{0308EDEC-18BB-440C-A2CF-DBA196B25EA8}" type="presOf" srcId="{77F14FC1-C9A6-4D67-9102-642E3A403310}" destId="{D217ED85-E062-49CA-9D78-6A6A583D15B6}" srcOrd="0" destOrd="1" presId="urn:microsoft.com/office/officeart/2005/8/layout/hList1"/>
    <dgm:cxn modelId="{82F256F4-7734-45CF-B3A3-D408A35A8CB5}" type="presOf" srcId="{2A314D33-5D06-4555-B437-ED707DB97AA3}" destId="{27FB9007-E54B-4BD3-8371-51523C3E4EFF}" srcOrd="0" destOrd="1" presId="urn:microsoft.com/office/officeart/2005/8/layout/hList1"/>
    <dgm:cxn modelId="{45B805F6-ACE7-48FE-A7E3-DDD5B32DDAF5}" type="presOf" srcId="{2D1248F0-7492-43E9-9601-2ECD0016A5FD}" destId="{8ED0DAEE-611A-4855-B3CA-0502DD888CCB}" srcOrd="0" destOrd="0" presId="urn:microsoft.com/office/officeart/2005/8/layout/hList1"/>
    <dgm:cxn modelId="{8FB4EDB2-AF62-4D37-982F-A93846C8E6A8}" type="presParOf" srcId="{93E9A411-8B8F-4B7C-A470-7EE180DEC8FA}" destId="{4295E8CD-520C-4FC6-B757-B46EC1A29BA1}" srcOrd="0" destOrd="0" presId="urn:microsoft.com/office/officeart/2005/8/layout/hList1"/>
    <dgm:cxn modelId="{E8BF049F-A31D-441D-B2B6-05D23A8EDAA2}" type="presParOf" srcId="{4295E8CD-520C-4FC6-B757-B46EC1A29BA1}" destId="{416A4836-A413-4F11-BDC2-BA37A2573C17}" srcOrd="0" destOrd="0" presId="urn:microsoft.com/office/officeart/2005/8/layout/hList1"/>
    <dgm:cxn modelId="{79A43F33-9E0F-4ED0-8651-DED6E8164A5E}" type="presParOf" srcId="{4295E8CD-520C-4FC6-B757-B46EC1A29BA1}" destId="{D217ED85-E062-49CA-9D78-6A6A583D15B6}" srcOrd="1" destOrd="0" presId="urn:microsoft.com/office/officeart/2005/8/layout/hList1"/>
    <dgm:cxn modelId="{E3B40947-855E-478C-81B5-276559DB206E}" type="presParOf" srcId="{93E9A411-8B8F-4B7C-A470-7EE180DEC8FA}" destId="{B7BD0881-81A1-4214-A325-DFCFF8566F9E}" srcOrd="1" destOrd="0" presId="urn:microsoft.com/office/officeart/2005/8/layout/hList1"/>
    <dgm:cxn modelId="{CC385997-A7BA-4B29-82AA-F90F29B02F08}" type="presParOf" srcId="{93E9A411-8B8F-4B7C-A470-7EE180DEC8FA}" destId="{A60DD65F-EBAB-4B04-B800-24A97AC35A4D}" srcOrd="2" destOrd="0" presId="urn:microsoft.com/office/officeart/2005/8/layout/hList1"/>
    <dgm:cxn modelId="{93174AEF-71CD-488F-BAF9-FFCD67540D83}" type="presParOf" srcId="{A60DD65F-EBAB-4B04-B800-24A97AC35A4D}" destId="{8ED0DAEE-611A-4855-B3CA-0502DD888CCB}" srcOrd="0" destOrd="0" presId="urn:microsoft.com/office/officeart/2005/8/layout/hList1"/>
    <dgm:cxn modelId="{8EF1FEBB-A356-40F4-8003-F1CFD42DADAC}" type="presParOf" srcId="{A60DD65F-EBAB-4B04-B800-24A97AC35A4D}" destId="{27FB9007-E54B-4BD3-8371-51523C3E4EFF}" srcOrd="1" destOrd="0" presId="urn:microsoft.com/office/officeart/2005/8/layout/hList1"/>
    <dgm:cxn modelId="{D232024B-EE8E-4599-BDC4-53FCB7DDCB7D}" type="presParOf" srcId="{93E9A411-8B8F-4B7C-A470-7EE180DEC8FA}" destId="{280B9B7C-AFF5-4CEB-B623-1B93FE7F1F7B}" srcOrd="3" destOrd="0" presId="urn:microsoft.com/office/officeart/2005/8/layout/hList1"/>
    <dgm:cxn modelId="{B3CC161F-1A22-4AD9-809E-629113D90B76}" type="presParOf" srcId="{93E9A411-8B8F-4B7C-A470-7EE180DEC8FA}" destId="{DBE9E012-21C5-4320-BB0B-58C3E24065AE}" srcOrd="4" destOrd="0" presId="urn:microsoft.com/office/officeart/2005/8/layout/hList1"/>
    <dgm:cxn modelId="{67EF633E-356E-44F4-BCEA-315F52AFD8DE}" type="presParOf" srcId="{DBE9E012-21C5-4320-BB0B-58C3E24065AE}" destId="{9ECD43D4-7E56-48AB-B407-30111FB32687}" srcOrd="0" destOrd="0" presId="urn:microsoft.com/office/officeart/2005/8/layout/hList1"/>
    <dgm:cxn modelId="{6502EC47-DE74-4D21-A2CF-1C9A117F4DC1}" type="presParOf" srcId="{DBE9E012-21C5-4320-BB0B-58C3E24065AE}" destId="{A7CE8410-8A32-413B-B746-1FB5F68034A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67B06B-60D2-4C9B-9AEF-157E0B47442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94031E8-B0A1-4952-A1B7-67F0CE589A8D}">
      <dgm:prSet phldrT="[Text]"/>
      <dgm:spPr>
        <a:solidFill>
          <a:schemeClr val="accent4"/>
        </a:solidFill>
        <a:ln>
          <a:noFill/>
        </a:ln>
      </dgm:spPr>
      <dgm:t>
        <a:bodyPr/>
        <a:lstStyle/>
        <a:p>
          <a:pPr>
            <a:buClrTx/>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Dependent Care Flexible Spending Account (</a:t>
          </a:r>
          <a:r>
            <a:rPr lang="en-US" b="1" dirty="0" err="1">
              <a:solidFill>
                <a:schemeClr val="tx1"/>
              </a:solidFill>
              <a:latin typeface="Arial" panose="020B0604020202020204" pitchFamily="34" charset="0"/>
              <a:cs typeface="Arial" panose="020B0604020202020204" pitchFamily="34" charset="0"/>
            </a:rPr>
            <a:t>DepCare</a:t>
          </a:r>
          <a:r>
            <a:rPr lang="en-US" b="1" dirty="0">
              <a:solidFill>
                <a:schemeClr val="tx1"/>
              </a:solidFill>
              <a:latin typeface="Arial" panose="020B0604020202020204" pitchFamily="34" charset="0"/>
              <a:cs typeface="Arial" panose="020B0604020202020204" pitchFamily="34" charset="0"/>
            </a:rPr>
            <a:t> FSA)</a:t>
          </a:r>
          <a:endParaRPr lang="en-US" dirty="0">
            <a:solidFill>
              <a:schemeClr val="tx1"/>
            </a:solidFill>
          </a:endParaRPr>
        </a:p>
      </dgm:t>
    </dgm:pt>
    <dgm:pt modelId="{503D65EA-A9BB-4852-B7D6-A4DB77F1552C}" type="parTrans" cxnId="{394DA180-DF39-4F9B-9BB3-9D7165E7D149}">
      <dgm:prSet/>
      <dgm:spPr/>
      <dgm:t>
        <a:bodyPr/>
        <a:lstStyle/>
        <a:p>
          <a:endParaRPr lang="en-US"/>
        </a:p>
      </dgm:t>
    </dgm:pt>
    <dgm:pt modelId="{09AF8D57-F71D-4E7C-A895-983BF381B1F9}" type="sibTrans" cxnId="{394DA180-DF39-4F9B-9BB3-9D7165E7D149}">
      <dgm:prSet/>
      <dgm:spPr/>
      <dgm:t>
        <a:bodyPr/>
        <a:lstStyle/>
        <a:p>
          <a:endParaRPr lang="en-US"/>
        </a:p>
      </dgm:t>
    </dgm:pt>
    <dgm:pt modelId="{BB7C2478-64C2-4490-815D-A526BDDC02C1}">
      <dgm:prSet/>
      <dgm:spPr>
        <a:solidFill>
          <a:schemeClr val="accent4">
            <a:lumMod val="20000"/>
            <a:lumOff val="80000"/>
            <a:alpha val="90000"/>
          </a:schemeClr>
        </a:solidFill>
        <a:ln>
          <a:noFill/>
        </a:ln>
      </dgm:spPr>
      <dgm:t>
        <a:bodyPr/>
        <a:lstStyle/>
        <a:p>
          <a:r>
            <a:rPr lang="en-US" dirty="0">
              <a:latin typeface="Arial" panose="020B0604020202020204" pitchFamily="34" charset="0"/>
              <a:cs typeface="Arial" panose="020B0604020202020204" pitchFamily="34" charset="0"/>
            </a:rPr>
            <a:t>Allows employee to pay for eligible dependent care expenses on a pre-tax, salary reduction basis.</a:t>
          </a:r>
        </a:p>
      </dgm:t>
    </dgm:pt>
    <dgm:pt modelId="{A1814534-F294-4718-AFCC-B5F8FB5056D9}" type="parTrans" cxnId="{292B5773-8272-4589-8666-905D8C6C408D}">
      <dgm:prSet/>
      <dgm:spPr/>
      <dgm:t>
        <a:bodyPr/>
        <a:lstStyle/>
        <a:p>
          <a:endParaRPr lang="en-US"/>
        </a:p>
      </dgm:t>
    </dgm:pt>
    <dgm:pt modelId="{ADDBBACA-C2E1-4678-877B-2E388C3E0846}" type="sibTrans" cxnId="{292B5773-8272-4589-8666-905D8C6C408D}">
      <dgm:prSet/>
      <dgm:spPr/>
      <dgm:t>
        <a:bodyPr/>
        <a:lstStyle/>
        <a:p>
          <a:endParaRPr lang="en-US"/>
        </a:p>
      </dgm:t>
    </dgm:pt>
    <dgm:pt modelId="{39413092-A4CE-41A6-8231-E61BB81F660E}">
      <dgm:prSet/>
      <dgm:spPr>
        <a:solidFill>
          <a:srgbClr val="003DA5"/>
        </a:solidFill>
      </dgm:spPr>
      <dgm:t>
        <a:bodyPr/>
        <a:lstStyle/>
        <a:p>
          <a:r>
            <a:rPr lang="en-US" b="1">
              <a:latin typeface="Arial" panose="020B0604020202020204" pitchFamily="34" charset="0"/>
              <a:cs typeface="Arial" panose="020B0604020202020204" pitchFamily="34" charset="0"/>
            </a:rPr>
            <a:t>Health Flexible Spending Account (Health FSA)</a:t>
          </a:r>
          <a:endParaRPr lang="en-US" b="1" dirty="0">
            <a:latin typeface="Arial" panose="020B0604020202020204" pitchFamily="34" charset="0"/>
            <a:cs typeface="Arial" panose="020B0604020202020204" pitchFamily="34" charset="0"/>
          </a:endParaRPr>
        </a:p>
      </dgm:t>
    </dgm:pt>
    <dgm:pt modelId="{181FA7FD-EC13-4AD5-854E-13BA39A9AE69}" type="parTrans" cxnId="{21F17E01-5EE3-47A2-8D6B-1FC18AA175B9}">
      <dgm:prSet/>
      <dgm:spPr/>
      <dgm:t>
        <a:bodyPr/>
        <a:lstStyle/>
        <a:p>
          <a:endParaRPr lang="en-US"/>
        </a:p>
      </dgm:t>
    </dgm:pt>
    <dgm:pt modelId="{43C979EA-F94F-47DC-9E2C-1A752DCFB2F0}" type="sibTrans" cxnId="{21F17E01-5EE3-47A2-8D6B-1FC18AA175B9}">
      <dgm:prSet/>
      <dgm:spPr/>
      <dgm:t>
        <a:bodyPr/>
        <a:lstStyle/>
        <a:p>
          <a:endParaRPr lang="en-US"/>
        </a:p>
      </dgm:t>
    </dgm:pt>
    <dgm:pt modelId="{CA59FF77-7FDD-4F70-A895-012E87ECDCC6}">
      <dgm:prSet/>
      <dgm:spPr/>
      <dgm:t>
        <a:bodyPr/>
        <a:lstStyle/>
        <a:p>
          <a:r>
            <a:rPr lang="en-US" dirty="0">
              <a:latin typeface="Arial" panose="020B0604020202020204" pitchFamily="34" charset="0"/>
              <a:cs typeface="Arial" panose="020B0604020202020204" pitchFamily="34" charset="0"/>
            </a:rPr>
            <a:t>Allows employee and eligible family members to pay on a pre-tax, salary reduction basis, for eligible health care expenses not covered by the medical, dental or vision plans (e.g., co-payments and prescriptions).</a:t>
          </a:r>
        </a:p>
      </dgm:t>
    </dgm:pt>
    <dgm:pt modelId="{F2A8584A-8A88-4E69-84C6-FF7E5535E11A}" type="parTrans" cxnId="{67865E3B-7811-43E2-B024-72A3862AA9E4}">
      <dgm:prSet/>
      <dgm:spPr/>
      <dgm:t>
        <a:bodyPr/>
        <a:lstStyle/>
        <a:p>
          <a:endParaRPr lang="en-US"/>
        </a:p>
      </dgm:t>
    </dgm:pt>
    <dgm:pt modelId="{6BCD2C7C-86B9-4E91-9127-573506ECFC65}" type="sibTrans" cxnId="{67865E3B-7811-43E2-B024-72A3862AA9E4}">
      <dgm:prSet/>
      <dgm:spPr/>
      <dgm:t>
        <a:bodyPr/>
        <a:lstStyle/>
        <a:p>
          <a:endParaRPr lang="en-US"/>
        </a:p>
      </dgm:t>
    </dgm:pt>
    <dgm:pt modelId="{464D5CF9-B5D6-45CD-87F6-6E571C2662E6}" type="pres">
      <dgm:prSet presAssocID="{A267B06B-60D2-4C9B-9AEF-157E0B474425}" presName="Name0" presStyleCnt="0">
        <dgm:presLayoutVars>
          <dgm:dir/>
          <dgm:animLvl val="lvl"/>
          <dgm:resizeHandles val="exact"/>
        </dgm:presLayoutVars>
      </dgm:prSet>
      <dgm:spPr/>
    </dgm:pt>
    <dgm:pt modelId="{0B2FDD9D-598C-4D2A-8663-80E7AB68E247}" type="pres">
      <dgm:prSet presAssocID="{E94031E8-B0A1-4952-A1B7-67F0CE589A8D}" presName="composite" presStyleCnt="0"/>
      <dgm:spPr/>
    </dgm:pt>
    <dgm:pt modelId="{C38EC577-DD31-4CA4-B619-AD2A7418DB5F}" type="pres">
      <dgm:prSet presAssocID="{E94031E8-B0A1-4952-A1B7-67F0CE589A8D}" presName="parTx" presStyleLbl="alignNode1" presStyleIdx="0" presStyleCnt="2">
        <dgm:presLayoutVars>
          <dgm:chMax val="0"/>
          <dgm:chPref val="0"/>
          <dgm:bulletEnabled val="1"/>
        </dgm:presLayoutVars>
      </dgm:prSet>
      <dgm:spPr/>
    </dgm:pt>
    <dgm:pt modelId="{DABDFB74-B307-4EBC-941E-BE017370642F}" type="pres">
      <dgm:prSet presAssocID="{E94031E8-B0A1-4952-A1B7-67F0CE589A8D}" presName="desTx" presStyleLbl="alignAccFollowNode1" presStyleIdx="0" presStyleCnt="2">
        <dgm:presLayoutVars>
          <dgm:bulletEnabled val="1"/>
        </dgm:presLayoutVars>
      </dgm:prSet>
      <dgm:spPr/>
    </dgm:pt>
    <dgm:pt modelId="{7C1BC347-E7D7-4ED8-B350-6F3D6D9E010C}" type="pres">
      <dgm:prSet presAssocID="{09AF8D57-F71D-4E7C-A895-983BF381B1F9}" presName="space" presStyleCnt="0"/>
      <dgm:spPr/>
    </dgm:pt>
    <dgm:pt modelId="{030DE806-4E87-4BD7-A595-4A24BF1FFE7E}" type="pres">
      <dgm:prSet presAssocID="{39413092-A4CE-41A6-8231-E61BB81F660E}" presName="composite" presStyleCnt="0"/>
      <dgm:spPr/>
    </dgm:pt>
    <dgm:pt modelId="{4FC11911-6B23-4C55-AD5B-3B9F83FC06D3}" type="pres">
      <dgm:prSet presAssocID="{39413092-A4CE-41A6-8231-E61BB81F660E}" presName="parTx" presStyleLbl="alignNode1" presStyleIdx="1" presStyleCnt="2">
        <dgm:presLayoutVars>
          <dgm:chMax val="0"/>
          <dgm:chPref val="0"/>
          <dgm:bulletEnabled val="1"/>
        </dgm:presLayoutVars>
      </dgm:prSet>
      <dgm:spPr/>
    </dgm:pt>
    <dgm:pt modelId="{7F78C9C0-EEC9-4798-9E33-1519E8725CA6}" type="pres">
      <dgm:prSet presAssocID="{39413092-A4CE-41A6-8231-E61BB81F660E}" presName="desTx" presStyleLbl="alignAccFollowNode1" presStyleIdx="1" presStyleCnt="2">
        <dgm:presLayoutVars>
          <dgm:bulletEnabled val="1"/>
        </dgm:presLayoutVars>
      </dgm:prSet>
      <dgm:spPr/>
    </dgm:pt>
  </dgm:ptLst>
  <dgm:cxnLst>
    <dgm:cxn modelId="{21F17E01-5EE3-47A2-8D6B-1FC18AA175B9}" srcId="{A267B06B-60D2-4C9B-9AEF-157E0B474425}" destId="{39413092-A4CE-41A6-8231-E61BB81F660E}" srcOrd="1" destOrd="0" parTransId="{181FA7FD-EC13-4AD5-854E-13BA39A9AE69}" sibTransId="{43C979EA-F94F-47DC-9E2C-1A752DCFB2F0}"/>
    <dgm:cxn modelId="{67865E3B-7811-43E2-B024-72A3862AA9E4}" srcId="{39413092-A4CE-41A6-8231-E61BB81F660E}" destId="{CA59FF77-7FDD-4F70-A895-012E87ECDCC6}" srcOrd="0" destOrd="0" parTransId="{F2A8584A-8A88-4E69-84C6-FF7E5535E11A}" sibTransId="{6BCD2C7C-86B9-4E91-9127-573506ECFC65}"/>
    <dgm:cxn modelId="{15CBE24F-2366-4A42-BD35-68D8F2F096E1}" type="presOf" srcId="{E94031E8-B0A1-4952-A1B7-67F0CE589A8D}" destId="{C38EC577-DD31-4CA4-B619-AD2A7418DB5F}" srcOrd="0" destOrd="0" presId="urn:microsoft.com/office/officeart/2005/8/layout/hList1"/>
    <dgm:cxn modelId="{292B5773-8272-4589-8666-905D8C6C408D}" srcId="{E94031E8-B0A1-4952-A1B7-67F0CE589A8D}" destId="{BB7C2478-64C2-4490-815D-A526BDDC02C1}" srcOrd="0" destOrd="0" parTransId="{A1814534-F294-4718-AFCC-B5F8FB5056D9}" sibTransId="{ADDBBACA-C2E1-4678-877B-2E388C3E0846}"/>
    <dgm:cxn modelId="{394DA180-DF39-4F9B-9BB3-9D7165E7D149}" srcId="{A267B06B-60D2-4C9B-9AEF-157E0B474425}" destId="{E94031E8-B0A1-4952-A1B7-67F0CE589A8D}" srcOrd="0" destOrd="0" parTransId="{503D65EA-A9BB-4852-B7D6-A4DB77F1552C}" sibTransId="{09AF8D57-F71D-4E7C-A895-983BF381B1F9}"/>
    <dgm:cxn modelId="{EA3DAA81-86DB-4657-980C-41705CCD7BAD}" type="presOf" srcId="{CA59FF77-7FDD-4F70-A895-012E87ECDCC6}" destId="{7F78C9C0-EEC9-4798-9E33-1519E8725CA6}" srcOrd="0" destOrd="0" presId="urn:microsoft.com/office/officeart/2005/8/layout/hList1"/>
    <dgm:cxn modelId="{D4215C94-4D0E-4589-B598-7675049D7E56}" type="presOf" srcId="{BB7C2478-64C2-4490-815D-A526BDDC02C1}" destId="{DABDFB74-B307-4EBC-941E-BE017370642F}" srcOrd="0" destOrd="0" presId="urn:microsoft.com/office/officeart/2005/8/layout/hList1"/>
    <dgm:cxn modelId="{30A920AC-927D-4E4D-B8A1-76559FF2D105}" type="presOf" srcId="{A267B06B-60D2-4C9B-9AEF-157E0B474425}" destId="{464D5CF9-B5D6-45CD-87F6-6E571C2662E6}" srcOrd="0" destOrd="0" presId="urn:microsoft.com/office/officeart/2005/8/layout/hList1"/>
    <dgm:cxn modelId="{4502ACD3-65C6-456A-BCC3-4EC9773F6465}" type="presOf" srcId="{39413092-A4CE-41A6-8231-E61BB81F660E}" destId="{4FC11911-6B23-4C55-AD5B-3B9F83FC06D3}" srcOrd="0" destOrd="0" presId="urn:microsoft.com/office/officeart/2005/8/layout/hList1"/>
    <dgm:cxn modelId="{5E3485D7-736C-45EA-A223-DC9709152CF3}" type="presParOf" srcId="{464D5CF9-B5D6-45CD-87F6-6E571C2662E6}" destId="{0B2FDD9D-598C-4D2A-8663-80E7AB68E247}" srcOrd="0" destOrd="0" presId="urn:microsoft.com/office/officeart/2005/8/layout/hList1"/>
    <dgm:cxn modelId="{DC7EE57B-E888-422E-B79D-4C0E04CFC49F}" type="presParOf" srcId="{0B2FDD9D-598C-4D2A-8663-80E7AB68E247}" destId="{C38EC577-DD31-4CA4-B619-AD2A7418DB5F}" srcOrd="0" destOrd="0" presId="urn:microsoft.com/office/officeart/2005/8/layout/hList1"/>
    <dgm:cxn modelId="{58678325-B6C4-4DB1-A687-2EA543F86D41}" type="presParOf" srcId="{0B2FDD9D-598C-4D2A-8663-80E7AB68E247}" destId="{DABDFB74-B307-4EBC-941E-BE017370642F}" srcOrd="1" destOrd="0" presId="urn:microsoft.com/office/officeart/2005/8/layout/hList1"/>
    <dgm:cxn modelId="{2FBBB75C-2773-45BC-8897-413D1C4D8A2D}" type="presParOf" srcId="{464D5CF9-B5D6-45CD-87F6-6E571C2662E6}" destId="{7C1BC347-E7D7-4ED8-B350-6F3D6D9E010C}" srcOrd="1" destOrd="0" presId="urn:microsoft.com/office/officeart/2005/8/layout/hList1"/>
    <dgm:cxn modelId="{AB3181F6-7EC9-459E-97E1-808400EB88ED}" type="presParOf" srcId="{464D5CF9-B5D6-45CD-87F6-6E571C2662E6}" destId="{030DE806-4E87-4BD7-A595-4A24BF1FFE7E}" srcOrd="2" destOrd="0" presId="urn:microsoft.com/office/officeart/2005/8/layout/hList1"/>
    <dgm:cxn modelId="{48872E64-FE98-46C8-AF43-2EF7DD7CB8A8}" type="presParOf" srcId="{030DE806-4E87-4BD7-A595-4A24BF1FFE7E}" destId="{4FC11911-6B23-4C55-AD5B-3B9F83FC06D3}" srcOrd="0" destOrd="0" presId="urn:microsoft.com/office/officeart/2005/8/layout/hList1"/>
    <dgm:cxn modelId="{ADD3610F-3AB8-4C55-A529-A39978E41081}" type="presParOf" srcId="{030DE806-4E87-4BD7-A595-4A24BF1FFE7E}" destId="{7F78C9C0-EEC9-4798-9E33-1519E8725CA6}" srcOrd="1" destOrd="0" presId="urn:microsoft.com/office/officeart/2005/8/layout/hList1"/>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C8854E-6CA1-45F1-B64E-6C96352F6BC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8615627-B43D-4785-BE09-4C50763EF46C}">
      <dgm:prSet phldrT="[Text]"/>
      <dgm:spPr>
        <a:solidFill>
          <a:srgbClr val="003DA5"/>
        </a:solidFill>
      </dgm:spPr>
      <dgm:t>
        <a:bodyPr/>
        <a:lstStyle/>
        <a:p>
          <a:pPr>
            <a:buClrTx/>
            <a:buFont typeface="Courier New" panose="02070309020205020404" pitchFamily="49" charset="0"/>
            <a:buNone/>
          </a:pPr>
          <a:r>
            <a:rPr lang="en-US" dirty="0">
              <a:latin typeface="Arial" panose="020B0604020202020204" pitchFamily="34" charset="0"/>
              <a:cs typeface="Arial" panose="020B0604020202020204" pitchFamily="34" charset="0"/>
            </a:rPr>
            <a:t>Employees are responsible for making direct monthly payments to the UCPath Center (note: Lincoln disability benefit premium waived while on disability leave).</a:t>
          </a:r>
          <a:endParaRPr lang="en-US" dirty="0"/>
        </a:p>
      </dgm:t>
    </dgm:pt>
    <dgm:pt modelId="{A60BA53C-52ED-4017-B4D4-A7AB9E5213B7}" type="parTrans" cxnId="{CC376FAA-55B2-441D-BCD1-59DBDAA90473}">
      <dgm:prSet/>
      <dgm:spPr/>
      <dgm:t>
        <a:bodyPr/>
        <a:lstStyle/>
        <a:p>
          <a:endParaRPr lang="en-US"/>
        </a:p>
      </dgm:t>
    </dgm:pt>
    <dgm:pt modelId="{2E30C367-1D19-45E7-9A81-AEAFCFE00472}" type="sibTrans" cxnId="{CC376FAA-55B2-441D-BCD1-59DBDAA90473}">
      <dgm:prSet/>
      <dgm:spPr/>
      <dgm:t>
        <a:bodyPr/>
        <a:lstStyle/>
        <a:p>
          <a:endParaRPr lang="en-US"/>
        </a:p>
      </dgm:t>
    </dgm:pt>
    <dgm:pt modelId="{71CAD4B2-D01D-497C-80CA-A3C3A794D5DC}">
      <dgm:prSet/>
      <dgm:spPr>
        <a:solidFill>
          <a:srgbClr val="003DA5"/>
        </a:solidFill>
      </dgm:spPr>
      <dgm:t>
        <a:bodyPr/>
        <a:lstStyle/>
        <a:p>
          <a:r>
            <a:rPr lang="en-US" dirty="0">
              <a:latin typeface="Arial" panose="020B0604020202020204" pitchFamily="34" charset="0"/>
              <a:cs typeface="Arial" panose="020B0604020202020204" pitchFamily="34" charset="0"/>
            </a:rPr>
            <a:t>Allows for continuation of selected benefits plans. </a:t>
          </a:r>
        </a:p>
      </dgm:t>
    </dgm:pt>
    <dgm:pt modelId="{7E90B559-8E3E-493A-A099-1E101FD6E6E5}" type="parTrans" cxnId="{FC18C569-F624-4F6D-ABA8-7BC2613AAE4A}">
      <dgm:prSet/>
      <dgm:spPr/>
      <dgm:t>
        <a:bodyPr/>
        <a:lstStyle/>
        <a:p>
          <a:endParaRPr lang="en-US"/>
        </a:p>
      </dgm:t>
    </dgm:pt>
    <dgm:pt modelId="{600919CA-B0B2-48F3-B20A-9A89ED49E599}" type="sibTrans" cxnId="{FC18C569-F624-4F6D-ABA8-7BC2613AAE4A}">
      <dgm:prSet/>
      <dgm:spPr/>
      <dgm:t>
        <a:bodyPr/>
        <a:lstStyle/>
        <a:p>
          <a:endParaRPr lang="en-US"/>
        </a:p>
      </dgm:t>
    </dgm:pt>
    <dgm:pt modelId="{C61B9206-1E7C-4221-A3D3-CD078FB48F2B}">
      <dgm:prSet/>
      <dgm:spPr>
        <a:solidFill>
          <a:srgbClr val="003DA5"/>
        </a:solidFill>
      </dgm:spPr>
      <dgm:t>
        <a:bodyPr/>
        <a:lstStyle/>
        <a:p>
          <a:r>
            <a:rPr lang="en-US">
              <a:solidFill>
                <a:schemeClr val="bg1"/>
              </a:solidFill>
              <a:latin typeface="Arial" panose="020B0604020202020204" pitchFamily="34" charset="0"/>
              <a:cs typeface="Arial" panose="020B0604020202020204" pitchFamily="34" charset="0"/>
            </a:rPr>
            <a:t>Employee will receive a direct benefits billing statement once pay status ends.</a:t>
          </a:r>
          <a:endParaRPr lang="en-US" dirty="0">
            <a:solidFill>
              <a:schemeClr val="bg1"/>
            </a:solidFill>
            <a:latin typeface="Arial" panose="020B0604020202020204" pitchFamily="34" charset="0"/>
            <a:cs typeface="Arial" panose="020B0604020202020204" pitchFamily="34" charset="0"/>
          </a:endParaRPr>
        </a:p>
      </dgm:t>
    </dgm:pt>
    <dgm:pt modelId="{5AA265E8-7C7A-473C-B915-60C994A60088}" type="parTrans" cxnId="{B605EAA6-F81F-4399-B43E-6A0ACE5A17AB}">
      <dgm:prSet/>
      <dgm:spPr/>
      <dgm:t>
        <a:bodyPr/>
        <a:lstStyle/>
        <a:p>
          <a:endParaRPr lang="en-US"/>
        </a:p>
      </dgm:t>
    </dgm:pt>
    <dgm:pt modelId="{944FCCC1-3FD8-4B47-85E4-F5DF5EC04AD8}" type="sibTrans" cxnId="{B605EAA6-F81F-4399-B43E-6A0ACE5A17AB}">
      <dgm:prSet/>
      <dgm:spPr/>
      <dgm:t>
        <a:bodyPr/>
        <a:lstStyle/>
        <a:p>
          <a:endParaRPr lang="en-US"/>
        </a:p>
      </dgm:t>
    </dgm:pt>
    <dgm:pt modelId="{1E70FC78-7FE5-4402-8AAB-E815625D9B31}" type="pres">
      <dgm:prSet presAssocID="{90C8854E-6CA1-45F1-B64E-6C96352F6BCB}" presName="diagram" presStyleCnt="0">
        <dgm:presLayoutVars>
          <dgm:dir/>
          <dgm:resizeHandles val="exact"/>
        </dgm:presLayoutVars>
      </dgm:prSet>
      <dgm:spPr/>
    </dgm:pt>
    <dgm:pt modelId="{3ECE44DF-43B4-4F77-A576-1FB00FB68E13}" type="pres">
      <dgm:prSet presAssocID="{18615627-B43D-4785-BE09-4C50763EF46C}" presName="node" presStyleLbl="node1" presStyleIdx="0" presStyleCnt="3">
        <dgm:presLayoutVars>
          <dgm:bulletEnabled val="1"/>
        </dgm:presLayoutVars>
      </dgm:prSet>
      <dgm:spPr/>
    </dgm:pt>
    <dgm:pt modelId="{CCA86477-6E32-49ED-BCD6-E32CF130D8B6}" type="pres">
      <dgm:prSet presAssocID="{2E30C367-1D19-45E7-9A81-AEAFCFE00472}" presName="sibTrans" presStyleCnt="0"/>
      <dgm:spPr/>
    </dgm:pt>
    <dgm:pt modelId="{CCDEDC3A-92E5-4232-A56D-16FF98A5CB6B}" type="pres">
      <dgm:prSet presAssocID="{71CAD4B2-D01D-497C-80CA-A3C3A794D5DC}" presName="node" presStyleLbl="node1" presStyleIdx="1" presStyleCnt="3">
        <dgm:presLayoutVars>
          <dgm:bulletEnabled val="1"/>
        </dgm:presLayoutVars>
      </dgm:prSet>
      <dgm:spPr/>
    </dgm:pt>
    <dgm:pt modelId="{53988DB7-56A6-4A4F-9189-9853E2C5C807}" type="pres">
      <dgm:prSet presAssocID="{600919CA-B0B2-48F3-B20A-9A89ED49E599}" presName="sibTrans" presStyleCnt="0"/>
      <dgm:spPr/>
    </dgm:pt>
    <dgm:pt modelId="{06C02334-BDC6-416A-877A-C6FC2D256A91}" type="pres">
      <dgm:prSet presAssocID="{C61B9206-1E7C-4221-A3D3-CD078FB48F2B}" presName="node" presStyleLbl="node1" presStyleIdx="2" presStyleCnt="3">
        <dgm:presLayoutVars>
          <dgm:bulletEnabled val="1"/>
        </dgm:presLayoutVars>
      </dgm:prSet>
      <dgm:spPr/>
    </dgm:pt>
  </dgm:ptLst>
  <dgm:cxnLst>
    <dgm:cxn modelId="{D393FE05-AA84-47FE-8D3B-5AA0A36E8AFE}" type="presOf" srcId="{C61B9206-1E7C-4221-A3D3-CD078FB48F2B}" destId="{06C02334-BDC6-416A-877A-C6FC2D256A91}" srcOrd="0" destOrd="0" presId="urn:microsoft.com/office/officeart/2005/8/layout/default"/>
    <dgm:cxn modelId="{C1C8C01C-7FF0-4A6D-A2D9-639000DB62D4}" type="presOf" srcId="{71CAD4B2-D01D-497C-80CA-A3C3A794D5DC}" destId="{CCDEDC3A-92E5-4232-A56D-16FF98A5CB6B}" srcOrd="0" destOrd="0" presId="urn:microsoft.com/office/officeart/2005/8/layout/default"/>
    <dgm:cxn modelId="{FC18C569-F624-4F6D-ABA8-7BC2613AAE4A}" srcId="{90C8854E-6CA1-45F1-B64E-6C96352F6BCB}" destId="{71CAD4B2-D01D-497C-80CA-A3C3A794D5DC}" srcOrd="1" destOrd="0" parTransId="{7E90B559-8E3E-493A-A099-1E101FD6E6E5}" sibTransId="{600919CA-B0B2-48F3-B20A-9A89ED49E599}"/>
    <dgm:cxn modelId="{2480879A-0276-4944-8A55-FAF0A20D7518}" type="presOf" srcId="{18615627-B43D-4785-BE09-4C50763EF46C}" destId="{3ECE44DF-43B4-4F77-A576-1FB00FB68E13}" srcOrd="0" destOrd="0" presId="urn:microsoft.com/office/officeart/2005/8/layout/default"/>
    <dgm:cxn modelId="{B605EAA6-F81F-4399-B43E-6A0ACE5A17AB}" srcId="{90C8854E-6CA1-45F1-B64E-6C96352F6BCB}" destId="{C61B9206-1E7C-4221-A3D3-CD078FB48F2B}" srcOrd="2" destOrd="0" parTransId="{5AA265E8-7C7A-473C-B915-60C994A60088}" sibTransId="{944FCCC1-3FD8-4B47-85E4-F5DF5EC04AD8}"/>
    <dgm:cxn modelId="{CC376FAA-55B2-441D-BCD1-59DBDAA90473}" srcId="{90C8854E-6CA1-45F1-B64E-6C96352F6BCB}" destId="{18615627-B43D-4785-BE09-4C50763EF46C}" srcOrd="0" destOrd="0" parTransId="{A60BA53C-52ED-4017-B4D4-A7AB9E5213B7}" sibTransId="{2E30C367-1D19-45E7-9A81-AEAFCFE00472}"/>
    <dgm:cxn modelId="{FBCD17CD-AD5C-4733-B1D0-8A61A5BAC4E3}" type="presOf" srcId="{90C8854E-6CA1-45F1-B64E-6C96352F6BCB}" destId="{1E70FC78-7FE5-4402-8AAB-E815625D9B31}" srcOrd="0" destOrd="0" presId="urn:microsoft.com/office/officeart/2005/8/layout/default"/>
    <dgm:cxn modelId="{F222AAF8-FC02-460E-8E24-6C34968A6A4E}" type="presParOf" srcId="{1E70FC78-7FE5-4402-8AAB-E815625D9B31}" destId="{3ECE44DF-43B4-4F77-A576-1FB00FB68E13}" srcOrd="0" destOrd="0" presId="urn:microsoft.com/office/officeart/2005/8/layout/default"/>
    <dgm:cxn modelId="{650AC817-17AE-4AA9-B811-3DDC59D63F48}" type="presParOf" srcId="{1E70FC78-7FE5-4402-8AAB-E815625D9B31}" destId="{CCA86477-6E32-49ED-BCD6-E32CF130D8B6}" srcOrd="1" destOrd="0" presId="urn:microsoft.com/office/officeart/2005/8/layout/default"/>
    <dgm:cxn modelId="{E16B3EEA-6655-4C84-928C-0BAE2D0D7200}" type="presParOf" srcId="{1E70FC78-7FE5-4402-8AAB-E815625D9B31}" destId="{CCDEDC3A-92E5-4232-A56D-16FF98A5CB6B}" srcOrd="2" destOrd="0" presId="urn:microsoft.com/office/officeart/2005/8/layout/default"/>
    <dgm:cxn modelId="{277E2E97-E0F5-4445-A0A3-A99E876D8583}" type="presParOf" srcId="{1E70FC78-7FE5-4402-8AAB-E815625D9B31}" destId="{53988DB7-56A6-4A4F-9189-9853E2C5C807}" srcOrd="3" destOrd="0" presId="urn:microsoft.com/office/officeart/2005/8/layout/default"/>
    <dgm:cxn modelId="{4C70A562-6089-4B5A-A84E-64F549C27501}" type="presParOf" srcId="{1E70FC78-7FE5-4402-8AAB-E815625D9B31}" destId="{06C02334-BDC6-416A-877A-C6FC2D256A91}" srcOrd="4"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6EB1D-02B2-447D-A73C-2907A2F927E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B5043871-FE6F-4E78-8B3E-383047BE8081}">
      <dgm:prSet phldrT="[Text]"/>
      <dgm:spPr>
        <a:solidFill>
          <a:srgbClr val="003DA5"/>
        </a:solidFill>
      </dgm:spPr>
      <dgm:t>
        <a:bodyPr/>
        <a:lstStyle/>
        <a:p>
          <a:r>
            <a:rPr lang="en-US" dirty="0">
              <a:latin typeface="Arial" panose="020B0604020202020204" pitchFamily="34" charset="0"/>
              <a:cs typeface="Arial" panose="020B0604020202020204" pitchFamily="34" charset="0"/>
            </a:rPr>
            <a:t>Understanding the UC health plan coverage and patient rights</a:t>
          </a:r>
          <a:endParaRPr lang="en-US" dirty="0"/>
        </a:p>
      </dgm:t>
    </dgm:pt>
    <dgm:pt modelId="{98410C53-1689-40B9-B41E-A233ED5C8C16}" type="parTrans" cxnId="{B588E5E0-5F76-4756-94DF-D06D23F377EF}">
      <dgm:prSet/>
      <dgm:spPr/>
      <dgm:t>
        <a:bodyPr/>
        <a:lstStyle/>
        <a:p>
          <a:endParaRPr lang="en-US"/>
        </a:p>
      </dgm:t>
    </dgm:pt>
    <dgm:pt modelId="{5B594451-5B9E-43BC-BD59-A3D221DA0693}" type="sibTrans" cxnId="{B588E5E0-5F76-4756-94DF-D06D23F377EF}">
      <dgm:prSet/>
      <dgm:spPr/>
      <dgm:t>
        <a:bodyPr/>
        <a:lstStyle/>
        <a:p>
          <a:endParaRPr lang="en-US"/>
        </a:p>
      </dgm:t>
    </dgm:pt>
    <dgm:pt modelId="{CF16753B-57D3-4755-93A0-CD6AE791BD88}">
      <dgm:prSet/>
      <dgm:spPr>
        <a:solidFill>
          <a:srgbClr val="FFB81D"/>
        </a:solidFill>
      </dgm:spPr>
      <dgm:t>
        <a:bodyPr/>
        <a:lstStyle/>
        <a:p>
          <a:r>
            <a:rPr lang="en-US" dirty="0">
              <a:solidFill>
                <a:schemeClr val="tx1"/>
              </a:solidFill>
              <a:latin typeface="Arial" panose="020B0604020202020204" pitchFamily="34" charset="0"/>
              <a:cs typeface="Arial" panose="020B0604020202020204" pitchFamily="34" charset="0"/>
            </a:rPr>
            <a:t>Defining and resolving issues and navigating through the health care system.</a:t>
          </a:r>
        </a:p>
      </dgm:t>
    </dgm:pt>
    <dgm:pt modelId="{8A444DBB-DE1F-48CD-AEBF-D09EA16D7C17}" type="parTrans" cxnId="{F4FCA59C-96C8-4675-AC24-C66BF947454C}">
      <dgm:prSet/>
      <dgm:spPr/>
      <dgm:t>
        <a:bodyPr/>
        <a:lstStyle/>
        <a:p>
          <a:endParaRPr lang="en-US"/>
        </a:p>
      </dgm:t>
    </dgm:pt>
    <dgm:pt modelId="{75C37EA4-F9EE-43A5-A83B-7ACFD0DC1F3D}" type="sibTrans" cxnId="{F4FCA59C-96C8-4675-AC24-C66BF947454C}">
      <dgm:prSet/>
      <dgm:spPr/>
      <dgm:t>
        <a:bodyPr/>
        <a:lstStyle/>
        <a:p>
          <a:endParaRPr lang="en-US"/>
        </a:p>
      </dgm:t>
    </dgm:pt>
    <dgm:pt modelId="{53376467-F393-4E20-985A-194B745F0808}">
      <dgm:prSet/>
      <dgm:spPr>
        <a:solidFill>
          <a:schemeClr val="accent1"/>
        </a:solidFill>
      </dgm:spPr>
      <dgm:t>
        <a:bodyPr/>
        <a:lstStyle/>
        <a:p>
          <a:r>
            <a:rPr lang="en-US" dirty="0">
              <a:latin typeface="Arial" panose="020B0604020202020204" pitchFamily="34" charset="0"/>
              <a:cs typeface="Arial" panose="020B0604020202020204" pitchFamily="34" charset="0"/>
            </a:rPr>
            <a:t>Understanding how Medicare benefits coordinate with UC-sponsored medical plans</a:t>
          </a:r>
        </a:p>
      </dgm:t>
    </dgm:pt>
    <dgm:pt modelId="{57E4CBAD-24B4-4B61-8C29-2B49D5720B3D}" type="parTrans" cxnId="{73A4193E-C0D2-432E-AA53-EA25F92F60D9}">
      <dgm:prSet/>
      <dgm:spPr/>
      <dgm:t>
        <a:bodyPr/>
        <a:lstStyle/>
        <a:p>
          <a:endParaRPr lang="en-US"/>
        </a:p>
      </dgm:t>
    </dgm:pt>
    <dgm:pt modelId="{61D6F649-C9FD-4659-B00D-BDED86F2A461}" type="sibTrans" cxnId="{73A4193E-C0D2-432E-AA53-EA25F92F60D9}">
      <dgm:prSet/>
      <dgm:spPr/>
      <dgm:t>
        <a:bodyPr/>
        <a:lstStyle/>
        <a:p>
          <a:endParaRPr lang="en-US"/>
        </a:p>
      </dgm:t>
    </dgm:pt>
    <dgm:pt modelId="{89409A3A-E4C5-4DC8-B178-9A8DC0D62A4C}" type="pres">
      <dgm:prSet presAssocID="{CA26EB1D-02B2-447D-A73C-2907A2F927E2}" presName="Name0" presStyleCnt="0">
        <dgm:presLayoutVars>
          <dgm:dir/>
          <dgm:resizeHandles val="exact"/>
        </dgm:presLayoutVars>
      </dgm:prSet>
      <dgm:spPr/>
    </dgm:pt>
    <dgm:pt modelId="{13C77A8F-4D0D-46A6-ACA7-9AB0CB40EA81}" type="pres">
      <dgm:prSet presAssocID="{CA26EB1D-02B2-447D-A73C-2907A2F927E2}" presName="fgShape" presStyleLbl="fgShp" presStyleIdx="0" presStyleCnt="1"/>
      <dgm:spPr/>
    </dgm:pt>
    <dgm:pt modelId="{BF666A26-7F82-47FA-8329-6504E3844F86}" type="pres">
      <dgm:prSet presAssocID="{CA26EB1D-02B2-447D-A73C-2907A2F927E2}" presName="linComp" presStyleCnt="0"/>
      <dgm:spPr/>
    </dgm:pt>
    <dgm:pt modelId="{62E532CE-A986-4AFE-A310-0F86B57EC3CD}" type="pres">
      <dgm:prSet presAssocID="{B5043871-FE6F-4E78-8B3E-383047BE8081}" presName="compNode" presStyleCnt="0"/>
      <dgm:spPr/>
    </dgm:pt>
    <dgm:pt modelId="{C64F053C-5DF2-4CBD-AC8D-7D2490E7464B}" type="pres">
      <dgm:prSet presAssocID="{B5043871-FE6F-4E78-8B3E-383047BE8081}" presName="bkgdShape" presStyleLbl="node1" presStyleIdx="0" presStyleCnt="3"/>
      <dgm:spPr/>
    </dgm:pt>
    <dgm:pt modelId="{0C776411-1F5F-4E82-8047-F75EBA61BA27}" type="pres">
      <dgm:prSet presAssocID="{B5043871-FE6F-4E78-8B3E-383047BE8081}" presName="nodeTx" presStyleLbl="node1" presStyleIdx="0" presStyleCnt="3">
        <dgm:presLayoutVars>
          <dgm:bulletEnabled val="1"/>
        </dgm:presLayoutVars>
      </dgm:prSet>
      <dgm:spPr/>
    </dgm:pt>
    <dgm:pt modelId="{78B1D1C3-1D27-4F28-928D-96E9534D8960}" type="pres">
      <dgm:prSet presAssocID="{B5043871-FE6F-4E78-8B3E-383047BE8081}" presName="invisiNode" presStyleLbl="node1" presStyleIdx="0" presStyleCnt="3"/>
      <dgm:spPr/>
    </dgm:pt>
    <dgm:pt modelId="{E4534161-5A02-4C86-95CC-C7EAE65185E2}" type="pres">
      <dgm:prSet presAssocID="{B5043871-FE6F-4E78-8B3E-383047BE8081}" presName="imagNode" presStyleLbl="fgImgPlace1" presStyleIdx="0" presStyleCnt="3"/>
      <dgm:spPr>
        <a:solidFill>
          <a:schemeClr val="bg1"/>
        </a:solidFill>
      </dgm:spPr>
      <dgm:extLst>
        <a:ext uri="{E40237B7-FDA0-4F09-8148-C483321AD2D9}">
          <dgm14:cNvPr xmlns:dgm14="http://schemas.microsoft.com/office/drawing/2010/diagram" id="0" name="" descr="Document"/>
        </a:ext>
      </dgm:extLst>
    </dgm:pt>
    <dgm:pt modelId="{2D132CC7-5BC2-4680-AF18-75187E24568B}" type="pres">
      <dgm:prSet presAssocID="{5B594451-5B9E-43BC-BD59-A3D221DA0693}" presName="sibTrans" presStyleLbl="sibTrans2D1" presStyleIdx="0" presStyleCnt="0"/>
      <dgm:spPr/>
    </dgm:pt>
    <dgm:pt modelId="{E646675D-B628-4A42-B320-995C5E7E4F1F}" type="pres">
      <dgm:prSet presAssocID="{CF16753B-57D3-4755-93A0-CD6AE791BD88}" presName="compNode" presStyleCnt="0"/>
      <dgm:spPr/>
    </dgm:pt>
    <dgm:pt modelId="{A40CB0B3-5DDD-415E-8C4D-56BEEEECC36A}" type="pres">
      <dgm:prSet presAssocID="{CF16753B-57D3-4755-93A0-CD6AE791BD88}" presName="bkgdShape" presStyleLbl="node1" presStyleIdx="1" presStyleCnt="3"/>
      <dgm:spPr/>
    </dgm:pt>
    <dgm:pt modelId="{A08268E5-F641-427D-A476-9D3BC7B5BC51}" type="pres">
      <dgm:prSet presAssocID="{CF16753B-57D3-4755-93A0-CD6AE791BD88}" presName="nodeTx" presStyleLbl="node1" presStyleIdx="1" presStyleCnt="3">
        <dgm:presLayoutVars>
          <dgm:bulletEnabled val="1"/>
        </dgm:presLayoutVars>
      </dgm:prSet>
      <dgm:spPr/>
    </dgm:pt>
    <dgm:pt modelId="{8AE58CE8-DA31-4EEB-8793-0887E78709A2}" type="pres">
      <dgm:prSet presAssocID="{CF16753B-57D3-4755-93A0-CD6AE791BD88}" presName="invisiNode" presStyleLbl="node1" presStyleIdx="1" presStyleCnt="3"/>
      <dgm:spPr/>
    </dgm:pt>
    <dgm:pt modelId="{26573D1E-82BF-46C2-955B-E5E54E54414B}" type="pres">
      <dgm:prSet presAssocID="{CF16753B-57D3-4755-93A0-CD6AE791BD88}" presName="imagNode" presStyleLbl="fgImgPlace1" presStyleIdx="1" presStyleCnt="3"/>
      <dgm:spPr>
        <a:solidFill>
          <a:schemeClr val="bg1"/>
        </a:solidFill>
      </dgm:spPr>
    </dgm:pt>
    <dgm:pt modelId="{0E32312A-1EDD-4EFA-91F0-7626D91A41D3}" type="pres">
      <dgm:prSet presAssocID="{75C37EA4-F9EE-43A5-A83B-7ACFD0DC1F3D}" presName="sibTrans" presStyleLbl="sibTrans2D1" presStyleIdx="0" presStyleCnt="0"/>
      <dgm:spPr/>
    </dgm:pt>
    <dgm:pt modelId="{8190B91A-31B0-43FA-86E8-D7D5E2636C8F}" type="pres">
      <dgm:prSet presAssocID="{53376467-F393-4E20-985A-194B745F0808}" presName="compNode" presStyleCnt="0"/>
      <dgm:spPr/>
    </dgm:pt>
    <dgm:pt modelId="{DA0C4CC8-FB51-4D2D-A3C3-EDECF105D3FF}" type="pres">
      <dgm:prSet presAssocID="{53376467-F393-4E20-985A-194B745F0808}" presName="bkgdShape" presStyleLbl="node1" presStyleIdx="2" presStyleCnt="3"/>
      <dgm:spPr/>
    </dgm:pt>
    <dgm:pt modelId="{60476995-69E8-4E40-960F-26F02C59109B}" type="pres">
      <dgm:prSet presAssocID="{53376467-F393-4E20-985A-194B745F0808}" presName="nodeTx" presStyleLbl="node1" presStyleIdx="2" presStyleCnt="3">
        <dgm:presLayoutVars>
          <dgm:bulletEnabled val="1"/>
        </dgm:presLayoutVars>
      </dgm:prSet>
      <dgm:spPr/>
    </dgm:pt>
    <dgm:pt modelId="{7370F14D-D165-480B-AB25-A7308695CA4B}" type="pres">
      <dgm:prSet presAssocID="{53376467-F393-4E20-985A-194B745F0808}" presName="invisiNode" presStyleLbl="node1" presStyleIdx="2" presStyleCnt="3"/>
      <dgm:spPr/>
    </dgm:pt>
    <dgm:pt modelId="{12F66FD9-AE4A-485F-9B6F-EC287C7CEFA8}" type="pres">
      <dgm:prSet presAssocID="{53376467-F393-4E20-985A-194B745F0808}" presName="imagNode" presStyleLbl="fgImgPlace1" presStyleIdx="2" presStyleCnt="3"/>
      <dgm:spPr>
        <a:solidFill>
          <a:schemeClr val="bg1"/>
        </a:solidFill>
      </dgm:spPr>
    </dgm:pt>
  </dgm:ptLst>
  <dgm:cxnLst>
    <dgm:cxn modelId="{0DD12B13-ADC3-4D7D-8F4B-91818BB95AF7}" type="presOf" srcId="{B5043871-FE6F-4E78-8B3E-383047BE8081}" destId="{C64F053C-5DF2-4CBD-AC8D-7D2490E7464B}" srcOrd="0" destOrd="0" presId="urn:microsoft.com/office/officeart/2005/8/layout/hList7"/>
    <dgm:cxn modelId="{5776183B-CB0A-44C9-BD03-57CAB757B375}" type="presOf" srcId="{75C37EA4-F9EE-43A5-A83B-7ACFD0DC1F3D}" destId="{0E32312A-1EDD-4EFA-91F0-7626D91A41D3}" srcOrd="0" destOrd="0" presId="urn:microsoft.com/office/officeart/2005/8/layout/hList7"/>
    <dgm:cxn modelId="{73A4193E-C0D2-432E-AA53-EA25F92F60D9}" srcId="{CA26EB1D-02B2-447D-A73C-2907A2F927E2}" destId="{53376467-F393-4E20-985A-194B745F0808}" srcOrd="2" destOrd="0" parTransId="{57E4CBAD-24B4-4B61-8C29-2B49D5720B3D}" sibTransId="{61D6F649-C9FD-4659-B00D-BDED86F2A461}"/>
    <dgm:cxn modelId="{283C1E50-7A52-4AF2-9BBA-1DC37CE656A8}" type="presOf" srcId="{53376467-F393-4E20-985A-194B745F0808}" destId="{60476995-69E8-4E40-960F-26F02C59109B}" srcOrd="1" destOrd="0" presId="urn:microsoft.com/office/officeart/2005/8/layout/hList7"/>
    <dgm:cxn modelId="{C817385A-2004-4CE7-B3C8-BC38D63E6950}" type="presOf" srcId="{53376467-F393-4E20-985A-194B745F0808}" destId="{DA0C4CC8-FB51-4D2D-A3C3-EDECF105D3FF}" srcOrd="0" destOrd="0" presId="urn:microsoft.com/office/officeart/2005/8/layout/hList7"/>
    <dgm:cxn modelId="{41A7895D-5DEF-4C3F-9705-97E3664A25AB}" type="presOf" srcId="{5B594451-5B9E-43BC-BD59-A3D221DA0693}" destId="{2D132CC7-5BC2-4680-AF18-75187E24568B}" srcOrd="0" destOrd="0" presId="urn:microsoft.com/office/officeart/2005/8/layout/hList7"/>
    <dgm:cxn modelId="{E348965E-A52E-46CE-8DE7-50A4BB5BD7EA}" type="presOf" srcId="{CA26EB1D-02B2-447D-A73C-2907A2F927E2}" destId="{89409A3A-E4C5-4DC8-B178-9A8DC0D62A4C}" srcOrd="0" destOrd="0" presId="urn:microsoft.com/office/officeart/2005/8/layout/hList7"/>
    <dgm:cxn modelId="{C5972176-6E85-4EB5-A5C7-4745F0DB04A1}" type="presOf" srcId="{B5043871-FE6F-4E78-8B3E-383047BE8081}" destId="{0C776411-1F5F-4E82-8047-F75EBA61BA27}" srcOrd="1" destOrd="0" presId="urn:microsoft.com/office/officeart/2005/8/layout/hList7"/>
    <dgm:cxn modelId="{F4FCA59C-96C8-4675-AC24-C66BF947454C}" srcId="{CA26EB1D-02B2-447D-A73C-2907A2F927E2}" destId="{CF16753B-57D3-4755-93A0-CD6AE791BD88}" srcOrd="1" destOrd="0" parTransId="{8A444DBB-DE1F-48CD-AEBF-D09EA16D7C17}" sibTransId="{75C37EA4-F9EE-43A5-A83B-7ACFD0DC1F3D}"/>
    <dgm:cxn modelId="{435081C0-7227-4D04-B5C6-70D75A62E3C2}" type="presOf" srcId="{CF16753B-57D3-4755-93A0-CD6AE791BD88}" destId="{A08268E5-F641-427D-A476-9D3BC7B5BC51}" srcOrd="1" destOrd="0" presId="urn:microsoft.com/office/officeart/2005/8/layout/hList7"/>
    <dgm:cxn modelId="{B588E5E0-5F76-4756-94DF-D06D23F377EF}" srcId="{CA26EB1D-02B2-447D-A73C-2907A2F927E2}" destId="{B5043871-FE6F-4E78-8B3E-383047BE8081}" srcOrd="0" destOrd="0" parTransId="{98410C53-1689-40B9-B41E-A233ED5C8C16}" sibTransId="{5B594451-5B9E-43BC-BD59-A3D221DA0693}"/>
    <dgm:cxn modelId="{A7D292E6-C9C8-40B3-882E-3E776645D212}" type="presOf" srcId="{CF16753B-57D3-4755-93A0-CD6AE791BD88}" destId="{A40CB0B3-5DDD-415E-8C4D-56BEEEECC36A}" srcOrd="0" destOrd="0" presId="urn:microsoft.com/office/officeart/2005/8/layout/hList7"/>
    <dgm:cxn modelId="{44EC8E73-B30B-4DC5-BC5C-45267C910F54}" type="presParOf" srcId="{89409A3A-E4C5-4DC8-B178-9A8DC0D62A4C}" destId="{13C77A8F-4D0D-46A6-ACA7-9AB0CB40EA81}" srcOrd="0" destOrd="0" presId="urn:microsoft.com/office/officeart/2005/8/layout/hList7"/>
    <dgm:cxn modelId="{58B08840-FD87-44DF-8837-6C64427ACE18}" type="presParOf" srcId="{89409A3A-E4C5-4DC8-B178-9A8DC0D62A4C}" destId="{BF666A26-7F82-47FA-8329-6504E3844F86}" srcOrd="1" destOrd="0" presId="urn:microsoft.com/office/officeart/2005/8/layout/hList7"/>
    <dgm:cxn modelId="{14FBF050-A890-4E21-BAAE-CFDC4F718C67}" type="presParOf" srcId="{BF666A26-7F82-47FA-8329-6504E3844F86}" destId="{62E532CE-A986-4AFE-A310-0F86B57EC3CD}" srcOrd="0" destOrd="0" presId="urn:microsoft.com/office/officeart/2005/8/layout/hList7"/>
    <dgm:cxn modelId="{BBA0D201-C247-43F1-8696-5840281A8205}" type="presParOf" srcId="{62E532CE-A986-4AFE-A310-0F86B57EC3CD}" destId="{C64F053C-5DF2-4CBD-AC8D-7D2490E7464B}" srcOrd="0" destOrd="0" presId="urn:microsoft.com/office/officeart/2005/8/layout/hList7"/>
    <dgm:cxn modelId="{C0885DEA-ED04-4813-BB4F-9077F732A6BC}" type="presParOf" srcId="{62E532CE-A986-4AFE-A310-0F86B57EC3CD}" destId="{0C776411-1F5F-4E82-8047-F75EBA61BA27}" srcOrd="1" destOrd="0" presId="urn:microsoft.com/office/officeart/2005/8/layout/hList7"/>
    <dgm:cxn modelId="{324B12F5-F09F-4ABC-8F58-D9B756295075}" type="presParOf" srcId="{62E532CE-A986-4AFE-A310-0F86B57EC3CD}" destId="{78B1D1C3-1D27-4F28-928D-96E9534D8960}" srcOrd="2" destOrd="0" presId="urn:microsoft.com/office/officeart/2005/8/layout/hList7"/>
    <dgm:cxn modelId="{9463EC7A-C913-41DC-BE0D-2900ECCE3094}" type="presParOf" srcId="{62E532CE-A986-4AFE-A310-0F86B57EC3CD}" destId="{E4534161-5A02-4C86-95CC-C7EAE65185E2}" srcOrd="3" destOrd="0" presId="urn:microsoft.com/office/officeart/2005/8/layout/hList7"/>
    <dgm:cxn modelId="{581142B9-90AD-4FCE-9B31-6D288E86E5B0}" type="presParOf" srcId="{BF666A26-7F82-47FA-8329-6504E3844F86}" destId="{2D132CC7-5BC2-4680-AF18-75187E24568B}" srcOrd="1" destOrd="0" presId="urn:microsoft.com/office/officeart/2005/8/layout/hList7"/>
    <dgm:cxn modelId="{FB86BC93-45DE-41D2-BDFF-DFE9149DD379}" type="presParOf" srcId="{BF666A26-7F82-47FA-8329-6504E3844F86}" destId="{E646675D-B628-4A42-B320-995C5E7E4F1F}" srcOrd="2" destOrd="0" presId="urn:microsoft.com/office/officeart/2005/8/layout/hList7"/>
    <dgm:cxn modelId="{20C0B7D5-FA3A-4CD6-89F8-8220927741E6}" type="presParOf" srcId="{E646675D-B628-4A42-B320-995C5E7E4F1F}" destId="{A40CB0B3-5DDD-415E-8C4D-56BEEEECC36A}" srcOrd="0" destOrd="0" presId="urn:microsoft.com/office/officeart/2005/8/layout/hList7"/>
    <dgm:cxn modelId="{1F11C7FA-495E-4136-B35B-1C91DACAE669}" type="presParOf" srcId="{E646675D-B628-4A42-B320-995C5E7E4F1F}" destId="{A08268E5-F641-427D-A476-9D3BC7B5BC51}" srcOrd="1" destOrd="0" presId="urn:microsoft.com/office/officeart/2005/8/layout/hList7"/>
    <dgm:cxn modelId="{386C2FC3-8AB8-461E-9850-0BAB6A3FB9F9}" type="presParOf" srcId="{E646675D-B628-4A42-B320-995C5E7E4F1F}" destId="{8AE58CE8-DA31-4EEB-8793-0887E78709A2}" srcOrd="2" destOrd="0" presId="urn:microsoft.com/office/officeart/2005/8/layout/hList7"/>
    <dgm:cxn modelId="{4060CA9F-0AB7-4FFE-8DD1-310772F350F0}" type="presParOf" srcId="{E646675D-B628-4A42-B320-995C5E7E4F1F}" destId="{26573D1E-82BF-46C2-955B-E5E54E54414B}" srcOrd="3" destOrd="0" presId="urn:microsoft.com/office/officeart/2005/8/layout/hList7"/>
    <dgm:cxn modelId="{F9AD046E-EFFA-4A8A-BAFF-3FBDB9B92015}" type="presParOf" srcId="{BF666A26-7F82-47FA-8329-6504E3844F86}" destId="{0E32312A-1EDD-4EFA-91F0-7626D91A41D3}" srcOrd="3" destOrd="0" presId="urn:microsoft.com/office/officeart/2005/8/layout/hList7"/>
    <dgm:cxn modelId="{2DAE6BBF-DB30-4078-A76F-B773C5CE7604}" type="presParOf" srcId="{BF666A26-7F82-47FA-8329-6504E3844F86}" destId="{8190B91A-31B0-43FA-86E8-D7D5E2636C8F}" srcOrd="4" destOrd="0" presId="urn:microsoft.com/office/officeart/2005/8/layout/hList7"/>
    <dgm:cxn modelId="{61256CD2-6268-4644-BF6F-9B771786088A}" type="presParOf" srcId="{8190B91A-31B0-43FA-86E8-D7D5E2636C8F}" destId="{DA0C4CC8-FB51-4D2D-A3C3-EDECF105D3FF}" srcOrd="0" destOrd="0" presId="urn:microsoft.com/office/officeart/2005/8/layout/hList7"/>
    <dgm:cxn modelId="{47A60203-C6FD-4BB9-8C56-2E7994DF1F20}" type="presParOf" srcId="{8190B91A-31B0-43FA-86E8-D7D5E2636C8F}" destId="{60476995-69E8-4E40-960F-26F02C59109B}" srcOrd="1" destOrd="0" presId="urn:microsoft.com/office/officeart/2005/8/layout/hList7"/>
    <dgm:cxn modelId="{D03F4011-8F32-4910-8700-2BEC66D47BB4}" type="presParOf" srcId="{8190B91A-31B0-43FA-86E8-D7D5E2636C8F}" destId="{7370F14D-D165-480B-AB25-A7308695CA4B}" srcOrd="2" destOrd="0" presId="urn:microsoft.com/office/officeart/2005/8/layout/hList7"/>
    <dgm:cxn modelId="{142F3CA3-BF69-40D4-9ACE-F3E2E180CD40}" type="presParOf" srcId="{8190B91A-31B0-43FA-86E8-D7D5E2636C8F}" destId="{12F66FD9-AE4A-485F-9B6F-EC287C7CEFA8}"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7CD717-B757-4290-8084-06ED69A3FBD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D4CAB425-77F1-49FF-B5B9-89FEB2DB24F0}">
      <dgm:prSet phldrT="[Text]" custT="1"/>
      <dgm:spPr>
        <a:solidFill>
          <a:srgbClr val="003DA5"/>
        </a:solidFill>
      </dgm:spPr>
      <dgm:t>
        <a:bodyPr/>
        <a:lstStyle/>
        <a:p>
          <a:pPr>
            <a:buClrTx/>
            <a:buNone/>
          </a:pPr>
          <a:r>
            <a:rPr lang="en-US" sz="2800" b="1" dirty="0">
              <a:solidFill>
                <a:schemeClr val="bg1"/>
              </a:solidFill>
              <a:latin typeface="Arial"/>
            </a:rPr>
            <a:t>Basic Disability Plan</a:t>
          </a:r>
          <a:endParaRPr lang="en-US" sz="2800" dirty="0">
            <a:solidFill>
              <a:schemeClr val="bg1"/>
            </a:solidFill>
          </a:endParaRPr>
        </a:p>
      </dgm:t>
    </dgm:pt>
    <dgm:pt modelId="{E684250B-1348-4E25-A5DF-E76FA81DDAE0}" type="parTrans" cxnId="{BBFD4391-3318-41FF-918A-8448DFC4D191}">
      <dgm:prSet/>
      <dgm:spPr/>
      <dgm:t>
        <a:bodyPr/>
        <a:lstStyle/>
        <a:p>
          <a:endParaRPr lang="en-US" sz="1600"/>
        </a:p>
      </dgm:t>
    </dgm:pt>
    <dgm:pt modelId="{7D658659-DE9F-4C55-9AE0-42C34F4EEC2C}" type="sibTrans" cxnId="{BBFD4391-3318-41FF-918A-8448DFC4D191}">
      <dgm:prSet/>
      <dgm:spPr/>
      <dgm:t>
        <a:bodyPr/>
        <a:lstStyle/>
        <a:p>
          <a:endParaRPr lang="en-US" sz="1600"/>
        </a:p>
      </dgm:t>
    </dgm:pt>
    <dgm:pt modelId="{E9F01489-4FC4-472C-B0D7-A6FD61C18194}">
      <dgm:prSet custT="1"/>
      <dgm:spPr>
        <a:solidFill>
          <a:schemeClr val="accent5">
            <a:lumMod val="60000"/>
            <a:lumOff val="40000"/>
          </a:schemeClr>
        </a:solidFill>
      </dgm:spPr>
      <dgm:t>
        <a:bodyPr/>
        <a:lstStyle/>
        <a:p>
          <a:r>
            <a:rPr lang="en-US" sz="1600" dirty="0">
              <a:solidFill>
                <a:schemeClr val="bg1"/>
              </a:solidFill>
              <a:latin typeface="Arial"/>
            </a:rPr>
            <a:t>UC Paid Disability benefit</a:t>
          </a:r>
        </a:p>
      </dgm:t>
    </dgm:pt>
    <dgm:pt modelId="{805A3DBA-2A43-458D-8BD0-4C4B93C61F21}" type="parTrans" cxnId="{82E806FB-BE74-45C4-96F0-1F6C2BFC6CA2}">
      <dgm:prSet custT="1"/>
      <dgm:spPr/>
      <dgm:t>
        <a:bodyPr/>
        <a:lstStyle/>
        <a:p>
          <a:endParaRPr lang="en-US" sz="1600"/>
        </a:p>
      </dgm:t>
    </dgm:pt>
    <dgm:pt modelId="{31F4D511-1247-4AEA-8F13-DDEDE66416F1}" type="sibTrans" cxnId="{82E806FB-BE74-45C4-96F0-1F6C2BFC6CA2}">
      <dgm:prSet/>
      <dgm:spPr/>
      <dgm:t>
        <a:bodyPr/>
        <a:lstStyle/>
        <a:p>
          <a:endParaRPr lang="en-US" sz="1600"/>
        </a:p>
      </dgm:t>
    </dgm:pt>
    <dgm:pt modelId="{61BF8B18-F36E-42D0-8066-7240C5820C6E}">
      <dgm:prSet custT="1"/>
      <dgm:spPr>
        <a:solidFill>
          <a:schemeClr val="accent5">
            <a:lumMod val="75000"/>
          </a:schemeClr>
        </a:solidFill>
      </dgm:spPr>
      <dgm:t>
        <a:bodyPr/>
        <a:lstStyle/>
        <a:p>
          <a:r>
            <a:rPr lang="en-US" sz="1600" dirty="0">
              <a:solidFill>
                <a:schemeClr val="bg1"/>
              </a:solidFill>
              <a:latin typeface="Arial"/>
            </a:rPr>
            <a:t>Automatic Enrollment</a:t>
          </a:r>
        </a:p>
      </dgm:t>
    </dgm:pt>
    <dgm:pt modelId="{82E6B159-EDA6-4BE1-B700-EDBCB072F014}" type="parTrans" cxnId="{EBCE7A85-EBD4-44D7-A8CF-07D33406F28A}">
      <dgm:prSet custT="1"/>
      <dgm:spPr/>
      <dgm:t>
        <a:bodyPr/>
        <a:lstStyle/>
        <a:p>
          <a:endParaRPr lang="en-US" sz="1600"/>
        </a:p>
      </dgm:t>
    </dgm:pt>
    <dgm:pt modelId="{80F1D00B-B48D-4084-870F-3C8381C05476}" type="sibTrans" cxnId="{EBCE7A85-EBD4-44D7-A8CF-07D33406F28A}">
      <dgm:prSet/>
      <dgm:spPr/>
      <dgm:t>
        <a:bodyPr/>
        <a:lstStyle/>
        <a:p>
          <a:endParaRPr lang="en-US" sz="1600"/>
        </a:p>
      </dgm:t>
    </dgm:pt>
    <dgm:pt modelId="{112314DD-4294-40B7-90F5-51C79E8C87E5}">
      <dgm:prSet custT="1"/>
      <dgm:spPr>
        <a:solidFill>
          <a:schemeClr val="accent5">
            <a:lumMod val="50000"/>
          </a:schemeClr>
        </a:solidFill>
      </dgm:spPr>
      <dgm:t>
        <a:bodyPr/>
        <a:lstStyle/>
        <a:p>
          <a:r>
            <a:rPr lang="en-US" sz="1600" dirty="0">
              <a:solidFill>
                <a:schemeClr val="bg1"/>
              </a:solidFill>
              <a:latin typeface="Arial"/>
            </a:rPr>
            <a:t>14 Calendar Days waiting period.</a:t>
          </a:r>
        </a:p>
      </dgm:t>
    </dgm:pt>
    <dgm:pt modelId="{43D3074E-5ACA-4F23-B455-C3CADB20BA2B}" type="parTrans" cxnId="{54A485FE-729F-4B4A-914E-344B2DB82C5E}">
      <dgm:prSet custT="1"/>
      <dgm:spPr/>
      <dgm:t>
        <a:bodyPr/>
        <a:lstStyle/>
        <a:p>
          <a:endParaRPr lang="en-US" sz="1600"/>
        </a:p>
      </dgm:t>
    </dgm:pt>
    <dgm:pt modelId="{9209D6F8-AF7F-4F03-BF8B-63D9D2EC96CA}" type="sibTrans" cxnId="{54A485FE-729F-4B4A-914E-344B2DB82C5E}">
      <dgm:prSet/>
      <dgm:spPr/>
      <dgm:t>
        <a:bodyPr/>
        <a:lstStyle/>
        <a:p>
          <a:endParaRPr lang="en-US" sz="1600"/>
        </a:p>
      </dgm:t>
    </dgm:pt>
    <dgm:pt modelId="{194884A6-F563-4227-B4ED-970452905768}">
      <dgm:prSet custT="1"/>
      <dgm:spPr>
        <a:solidFill>
          <a:schemeClr val="accent1">
            <a:lumMod val="50000"/>
          </a:schemeClr>
        </a:solidFill>
      </dgm:spPr>
      <dgm:t>
        <a:bodyPr/>
        <a:lstStyle/>
        <a:p>
          <a:r>
            <a:rPr lang="en-US" sz="1600" dirty="0">
              <a:solidFill>
                <a:schemeClr val="bg1"/>
              </a:solidFill>
              <a:latin typeface="Arial"/>
            </a:rPr>
            <a:t>Maximum benefit: 55% of gross wages, up to $800 per month (taxable).</a:t>
          </a:r>
        </a:p>
      </dgm:t>
    </dgm:pt>
    <dgm:pt modelId="{998E1F1F-043D-45C0-AF5E-90CC8DB79AE0}" type="parTrans" cxnId="{75B4AFFC-F9FC-4FB5-B710-8FCB17B79D3B}">
      <dgm:prSet custT="1"/>
      <dgm:spPr/>
      <dgm:t>
        <a:bodyPr/>
        <a:lstStyle/>
        <a:p>
          <a:endParaRPr lang="en-US" sz="1600"/>
        </a:p>
      </dgm:t>
    </dgm:pt>
    <dgm:pt modelId="{C9C2444F-BEBF-40BB-BF7E-9B84BF185625}" type="sibTrans" cxnId="{75B4AFFC-F9FC-4FB5-B710-8FCB17B79D3B}">
      <dgm:prSet/>
      <dgm:spPr/>
      <dgm:t>
        <a:bodyPr/>
        <a:lstStyle/>
        <a:p>
          <a:endParaRPr lang="en-US" sz="1600"/>
        </a:p>
      </dgm:t>
    </dgm:pt>
    <dgm:pt modelId="{669D9C29-8011-4C0B-B24B-C488C5BB5DC1}">
      <dgm:prSet custT="1"/>
      <dgm:spPr>
        <a:solidFill>
          <a:srgbClr val="002060"/>
        </a:solidFill>
      </dgm:spPr>
      <dgm:t>
        <a:bodyPr/>
        <a:lstStyle/>
        <a:p>
          <a:r>
            <a:rPr lang="en-US" sz="1600" dirty="0">
              <a:solidFill>
                <a:schemeClr val="bg1"/>
              </a:solidFill>
              <a:latin typeface="Arial"/>
            </a:rPr>
            <a:t>Maximum benefit period: up to 6 months.</a:t>
          </a:r>
        </a:p>
      </dgm:t>
    </dgm:pt>
    <dgm:pt modelId="{30FB7D8D-E2B5-4E65-B09D-ACF05C9C59BE}" type="parTrans" cxnId="{B2104E1D-E17B-4449-858C-1C25C60D9A4B}">
      <dgm:prSet custT="1"/>
      <dgm:spPr/>
      <dgm:t>
        <a:bodyPr/>
        <a:lstStyle/>
        <a:p>
          <a:endParaRPr lang="en-US" sz="1600"/>
        </a:p>
      </dgm:t>
    </dgm:pt>
    <dgm:pt modelId="{8CF88A16-B830-4764-BC63-4BE8A75D729D}" type="sibTrans" cxnId="{B2104E1D-E17B-4449-858C-1C25C60D9A4B}">
      <dgm:prSet/>
      <dgm:spPr/>
      <dgm:t>
        <a:bodyPr/>
        <a:lstStyle/>
        <a:p>
          <a:endParaRPr lang="en-US" sz="1600"/>
        </a:p>
      </dgm:t>
    </dgm:pt>
    <dgm:pt modelId="{51F597EF-07CC-44B8-B843-7C87AA61A634}" type="pres">
      <dgm:prSet presAssocID="{2F7CD717-B757-4290-8084-06ED69A3FBD4}" presName="Name0" presStyleCnt="0">
        <dgm:presLayoutVars>
          <dgm:chPref val="1"/>
          <dgm:dir/>
          <dgm:animOne val="branch"/>
          <dgm:animLvl val="lvl"/>
          <dgm:resizeHandles val="exact"/>
        </dgm:presLayoutVars>
      </dgm:prSet>
      <dgm:spPr/>
    </dgm:pt>
    <dgm:pt modelId="{070D337B-8295-43AE-8883-11E75EE34DFA}" type="pres">
      <dgm:prSet presAssocID="{D4CAB425-77F1-49FF-B5B9-89FEB2DB24F0}" presName="root1" presStyleCnt="0"/>
      <dgm:spPr/>
    </dgm:pt>
    <dgm:pt modelId="{B38BC476-74CD-4432-8F79-723EC2FBEBF1}" type="pres">
      <dgm:prSet presAssocID="{D4CAB425-77F1-49FF-B5B9-89FEB2DB24F0}" presName="LevelOneTextNode" presStyleLbl="node0" presStyleIdx="0" presStyleCnt="1">
        <dgm:presLayoutVars>
          <dgm:chPref val="3"/>
        </dgm:presLayoutVars>
      </dgm:prSet>
      <dgm:spPr/>
    </dgm:pt>
    <dgm:pt modelId="{22FB00F9-C6DC-4540-A488-FC9FBB046252}" type="pres">
      <dgm:prSet presAssocID="{D4CAB425-77F1-49FF-B5B9-89FEB2DB24F0}" presName="level2hierChild" presStyleCnt="0"/>
      <dgm:spPr/>
    </dgm:pt>
    <dgm:pt modelId="{466A42C6-ABFD-4B75-94CD-89DBF380D529}" type="pres">
      <dgm:prSet presAssocID="{805A3DBA-2A43-458D-8BD0-4C4B93C61F21}" presName="conn2-1" presStyleLbl="parChTrans1D2" presStyleIdx="0" presStyleCnt="5"/>
      <dgm:spPr/>
    </dgm:pt>
    <dgm:pt modelId="{0D52A5D9-B45D-41D8-802D-893FD45AFDFA}" type="pres">
      <dgm:prSet presAssocID="{805A3DBA-2A43-458D-8BD0-4C4B93C61F21}" presName="connTx" presStyleLbl="parChTrans1D2" presStyleIdx="0" presStyleCnt="5"/>
      <dgm:spPr/>
    </dgm:pt>
    <dgm:pt modelId="{10A775B0-22E8-4205-B45B-CFB3FBD61DEB}" type="pres">
      <dgm:prSet presAssocID="{E9F01489-4FC4-472C-B0D7-A6FD61C18194}" presName="root2" presStyleCnt="0"/>
      <dgm:spPr/>
    </dgm:pt>
    <dgm:pt modelId="{67ABAD72-450E-43C1-82F8-CB3CEE443E69}" type="pres">
      <dgm:prSet presAssocID="{E9F01489-4FC4-472C-B0D7-A6FD61C18194}" presName="LevelTwoTextNode" presStyleLbl="node2" presStyleIdx="0" presStyleCnt="5" custScaleX="221929">
        <dgm:presLayoutVars>
          <dgm:chPref val="3"/>
        </dgm:presLayoutVars>
      </dgm:prSet>
      <dgm:spPr/>
    </dgm:pt>
    <dgm:pt modelId="{ECAE4BAF-5889-445C-9AD9-3CE295F9BD4B}" type="pres">
      <dgm:prSet presAssocID="{E9F01489-4FC4-472C-B0D7-A6FD61C18194}" presName="level3hierChild" presStyleCnt="0"/>
      <dgm:spPr/>
    </dgm:pt>
    <dgm:pt modelId="{9B2FF61E-D166-4E7A-9D95-2DD2581864D5}" type="pres">
      <dgm:prSet presAssocID="{82E6B159-EDA6-4BE1-B700-EDBCB072F014}" presName="conn2-1" presStyleLbl="parChTrans1D2" presStyleIdx="1" presStyleCnt="5"/>
      <dgm:spPr/>
    </dgm:pt>
    <dgm:pt modelId="{AF1AA263-42C9-4DCF-B281-4B111D6C6C32}" type="pres">
      <dgm:prSet presAssocID="{82E6B159-EDA6-4BE1-B700-EDBCB072F014}" presName="connTx" presStyleLbl="parChTrans1D2" presStyleIdx="1" presStyleCnt="5"/>
      <dgm:spPr/>
    </dgm:pt>
    <dgm:pt modelId="{8B84C0F9-5EC7-49AD-8A1E-17C64E9DA4E6}" type="pres">
      <dgm:prSet presAssocID="{61BF8B18-F36E-42D0-8066-7240C5820C6E}" presName="root2" presStyleCnt="0"/>
      <dgm:spPr/>
    </dgm:pt>
    <dgm:pt modelId="{D17997FE-1153-49FF-90CB-D7750EE1CC54}" type="pres">
      <dgm:prSet presAssocID="{61BF8B18-F36E-42D0-8066-7240C5820C6E}" presName="LevelTwoTextNode" presStyleLbl="node2" presStyleIdx="1" presStyleCnt="5" custScaleX="221929">
        <dgm:presLayoutVars>
          <dgm:chPref val="3"/>
        </dgm:presLayoutVars>
      </dgm:prSet>
      <dgm:spPr/>
    </dgm:pt>
    <dgm:pt modelId="{06676923-A5C6-45F9-84D4-5D6C78EDE28E}" type="pres">
      <dgm:prSet presAssocID="{61BF8B18-F36E-42D0-8066-7240C5820C6E}" presName="level3hierChild" presStyleCnt="0"/>
      <dgm:spPr/>
    </dgm:pt>
    <dgm:pt modelId="{4FC68A51-37B5-47E5-A330-AA19EB7A8316}" type="pres">
      <dgm:prSet presAssocID="{43D3074E-5ACA-4F23-B455-C3CADB20BA2B}" presName="conn2-1" presStyleLbl="parChTrans1D2" presStyleIdx="2" presStyleCnt="5"/>
      <dgm:spPr/>
    </dgm:pt>
    <dgm:pt modelId="{2B9016EC-84FE-466D-A369-2DF9B1A6C891}" type="pres">
      <dgm:prSet presAssocID="{43D3074E-5ACA-4F23-B455-C3CADB20BA2B}" presName="connTx" presStyleLbl="parChTrans1D2" presStyleIdx="2" presStyleCnt="5"/>
      <dgm:spPr/>
    </dgm:pt>
    <dgm:pt modelId="{7125DD1E-CFD5-4D0A-B0F1-541A21CE250E}" type="pres">
      <dgm:prSet presAssocID="{112314DD-4294-40B7-90F5-51C79E8C87E5}" presName="root2" presStyleCnt="0"/>
      <dgm:spPr/>
    </dgm:pt>
    <dgm:pt modelId="{CEC7C30F-6DCA-4432-AEDB-B1B123FB5B28}" type="pres">
      <dgm:prSet presAssocID="{112314DD-4294-40B7-90F5-51C79E8C87E5}" presName="LevelTwoTextNode" presStyleLbl="node2" presStyleIdx="2" presStyleCnt="5" custScaleX="221929">
        <dgm:presLayoutVars>
          <dgm:chPref val="3"/>
        </dgm:presLayoutVars>
      </dgm:prSet>
      <dgm:spPr/>
    </dgm:pt>
    <dgm:pt modelId="{9F81F677-E5DC-43D8-A605-E770F47339AF}" type="pres">
      <dgm:prSet presAssocID="{112314DD-4294-40B7-90F5-51C79E8C87E5}" presName="level3hierChild" presStyleCnt="0"/>
      <dgm:spPr/>
    </dgm:pt>
    <dgm:pt modelId="{A63D6A03-2ED6-410E-B35F-CE7CC2BDF26E}" type="pres">
      <dgm:prSet presAssocID="{998E1F1F-043D-45C0-AF5E-90CC8DB79AE0}" presName="conn2-1" presStyleLbl="parChTrans1D2" presStyleIdx="3" presStyleCnt="5"/>
      <dgm:spPr/>
    </dgm:pt>
    <dgm:pt modelId="{7C4CAE18-AE3E-4593-8F77-FF5C3393DD92}" type="pres">
      <dgm:prSet presAssocID="{998E1F1F-043D-45C0-AF5E-90CC8DB79AE0}" presName="connTx" presStyleLbl="parChTrans1D2" presStyleIdx="3" presStyleCnt="5"/>
      <dgm:spPr/>
    </dgm:pt>
    <dgm:pt modelId="{F65B45E4-25EA-482F-BB72-8C850876D663}" type="pres">
      <dgm:prSet presAssocID="{194884A6-F563-4227-B4ED-970452905768}" presName="root2" presStyleCnt="0"/>
      <dgm:spPr/>
    </dgm:pt>
    <dgm:pt modelId="{17962127-908A-4363-8316-BE95A0AB580A}" type="pres">
      <dgm:prSet presAssocID="{194884A6-F563-4227-B4ED-970452905768}" presName="LevelTwoTextNode" presStyleLbl="node2" presStyleIdx="3" presStyleCnt="5" custScaleX="221929">
        <dgm:presLayoutVars>
          <dgm:chPref val="3"/>
        </dgm:presLayoutVars>
      </dgm:prSet>
      <dgm:spPr/>
    </dgm:pt>
    <dgm:pt modelId="{01D01772-8050-488B-B057-3617DDB33551}" type="pres">
      <dgm:prSet presAssocID="{194884A6-F563-4227-B4ED-970452905768}" presName="level3hierChild" presStyleCnt="0"/>
      <dgm:spPr/>
    </dgm:pt>
    <dgm:pt modelId="{0B64AA2F-8569-4EE0-B8B8-4FFBFCA2F8E5}" type="pres">
      <dgm:prSet presAssocID="{30FB7D8D-E2B5-4E65-B09D-ACF05C9C59BE}" presName="conn2-1" presStyleLbl="parChTrans1D2" presStyleIdx="4" presStyleCnt="5"/>
      <dgm:spPr/>
    </dgm:pt>
    <dgm:pt modelId="{DF8D5912-9BE6-4FF6-8068-5037297289F5}" type="pres">
      <dgm:prSet presAssocID="{30FB7D8D-E2B5-4E65-B09D-ACF05C9C59BE}" presName="connTx" presStyleLbl="parChTrans1D2" presStyleIdx="4" presStyleCnt="5"/>
      <dgm:spPr/>
    </dgm:pt>
    <dgm:pt modelId="{5E9B1E92-F494-432D-9C26-FE65FE754053}" type="pres">
      <dgm:prSet presAssocID="{669D9C29-8011-4C0B-B24B-C488C5BB5DC1}" presName="root2" presStyleCnt="0"/>
      <dgm:spPr/>
    </dgm:pt>
    <dgm:pt modelId="{B91659AF-0D00-474F-98E0-150FA886A81F}" type="pres">
      <dgm:prSet presAssocID="{669D9C29-8011-4C0B-B24B-C488C5BB5DC1}" presName="LevelTwoTextNode" presStyleLbl="node2" presStyleIdx="4" presStyleCnt="5" custScaleX="221929">
        <dgm:presLayoutVars>
          <dgm:chPref val="3"/>
        </dgm:presLayoutVars>
      </dgm:prSet>
      <dgm:spPr/>
    </dgm:pt>
    <dgm:pt modelId="{6C8B4981-BA6D-4B5B-B54B-BB0F6CCBB1B7}" type="pres">
      <dgm:prSet presAssocID="{669D9C29-8011-4C0B-B24B-C488C5BB5DC1}" presName="level3hierChild" presStyleCnt="0"/>
      <dgm:spPr/>
    </dgm:pt>
  </dgm:ptLst>
  <dgm:cxnLst>
    <dgm:cxn modelId="{CAF44502-F88F-4947-A08F-46A92CDF0943}" type="presOf" srcId="{82E6B159-EDA6-4BE1-B700-EDBCB072F014}" destId="{9B2FF61E-D166-4E7A-9D95-2DD2581864D5}" srcOrd="0" destOrd="0" presId="urn:microsoft.com/office/officeart/2008/layout/HorizontalMultiLevelHierarchy"/>
    <dgm:cxn modelId="{FFC66C11-7F99-42E4-8355-2256E0755E4B}" type="presOf" srcId="{30FB7D8D-E2B5-4E65-B09D-ACF05C9C59BE}" destId="{DF8D5912-9BE6-4FF6-8068-5037297289F5}" srcOrd="1" destOrd="0" presId="urn:microsoft.com/office/officeart/2008/layout/HorizontalMultiLevelHierarchy"/>
    <dgm:cxn modelId="{6D9E1112-E972-4907-A934-FAE7B614204C}" type="presOf" srcId="{669D9C29-8011-4C0B-B24B-C488C5BB5DC1}" destId="{B91659AF-0D00-474F-98E0-150FA886A81F}" srcOrd="0" destOrd="0" presId="urn:microsoft.com/office/officeart/2008/layout/HorizontalMultiLevelHierarchy"/>
    <dgm:cxn modelId="{B2104E1D-E17B-4449-858C-1C25C60D9A4B}" srcId="{D4CAB425-77F1-49FF-B5B9-89FEB2DB24F0}" destId="{669D9C29-8011-4C0B-B24B-C488C5BB5DC1}" srcOrd="4" destOrd="0" parTransId="{30FB7D8D-E2B5-4E65-B09D-ACF05C9C59BE}" sibTransId="{8CF88A16-B830-4764-BC63-4BE8A75D729D}"/>
    <dgm:cxn modelId="{701B2220-E1FB-4D51-B873-705BBBBF9105}" type="presOf" srcId="{D4CAB425-77F1-49FF-B5B9-89FEB2DB24F0}" destId="{B38BC476-74CD-4432-8F79-723EC2FBEBF1}" srcOrd="0" destOrd="0" presId="urn:microsoft.com/office/officeart/2008/layout/HorizontalMultiLevelHierarchy"/>
    <dgm:cxn modelId="{58AC4D3B-CCAA-4EA2-84E4-D34806AA29C7}" type="presOf" srcId="{998E1F1F-043D-45C0-AF5E-90CC8DB79AE0}" destId="{7C4CAE18-AE3E-4593-8F77-FF5C3393DD92}" srcOrd="1" destOrd="0" presId="urn:microsoft.com/office/officeart/2008/layout/HorizontalMultiLevelHierarchy"/>
    <dgm:cxn modelId="{1C81F23D-C1F5-4911-B51C-BBE48BBB9B1D}" type="presOf" srcId="{112314DD-4294-40B7-90F5-51C79E8C87E5}" destId="{CEC7C30F-6DCA-4432-AEDB-B1B123FB5B28}" srcOrd="0" destOrd="0" presId="urn:microsoft.com/office/officeart/2008/layout/HorizontalMultiLevelHierarchy"/>
    <dgm:cxn modelId="{2F0A403E-8761-4E18-9E93-315BA5CBB7F6}" type="presOf" srcId="{805A3DBA-2A43-458D-8BD0-4C4B93C61F21}" destId="{466A42C6-ABFD-4B75-94CD-89DBF380D529}" srcOrd="0" destOrd="0" presId="urn:microsoft.com/office/officeart/2008/layout/HorizontalMultiLevelHierarchy"/>
    <dgm:cxn modelId="{9C857240-DF35-4B25-B1A6-568B35920BAE}" type="presOf" srcId="{43D3074E-5ACA-4F23-B455-C3CADB20BA2B}" destId="{4FC68A51-37B5-47E5-A330-AA19EB7A8316}" srcOrd="0" destOrd="0" presId="urn:microsoft.com/office/officeart/2008/layout/HorizontalMultiLevelHierarchy"/>
    <dgm:cxn modelId="{BB3BE74F-516C-4431-A906-836394EEA290}" type="presOf" srcId="{805A3DBA-2A43-458D-8BD0-4C4B93C61F21}" destId="{0D52A5D9-B45D-41D8-802D-893FD45AFDFA}" srcOrd="1" destOrd="0" presId="urn:microsoft.com/office/officeart/2008/layout/HorizontalMultiLevelHierarchy"/>
    <dgm:cxn modelId="{A9F52150-DA1A-4770-9C01-89DD6A4C77EB}" type="presOf" srcId="{194884A6-F563-4227-B4ED-970452905768}" destId="{17962127-908A-4363-8316-BE95A0AB580A}" srcOrd="0" destOrd="0" presId="urn:microsoft.com/office/officeart/2008/layout/HorizontalMultiLevelHierarchy"/>
    <dgm:cxn modelId="{FB8B996D-04FD-4E90-A493-E305FE9DDC85}" type="presOf" srcId="{30FB7D8D-E2B5-4E65-B09D-ACF05C9C59BE}" destId="{0B64AA2F-8569-4EE0-B8B8-4FFBFCA2F8E5}" srcOrd="0" destOrd="0" presId="urn:microsoft.com/office/officeart/2008/layout/HorizontalMultiLevelHierarchy"/>
    <dgm:cxn modelId="{C81CEC72-CFA5-45F4-8179-FC4CEF5C3EA6}" type="presOf" srcId="{61BF8B18-F36E-42D0-8066-7240C5820C6E}" destId="{D17997FE-1153-49FF-90CB-D7750EE1CC54}" srcOrd="0" destOrd="0" presId="urn:microsoft.com/office/officeart/2008/layout/HorizontalMultiLevelHierarchy"/>
    <dgm:cxn modelId="{1E9CE482-3BB2-4FB3-93F6-3EB4F71130FD}" type="presOf" srcId="{82E6B159-EDA6-4BE1-B700-EDBCB072F014}" destId="{AF1AA263-42C9-4DCF-B281-4B111D6C6C32}" srcOrd="1" destOrd="0" presId="urn:microsoft.com/office/officeart/2008/layout/HorizontalMultiLevelHierarchy"/>
    <dgm:cxn modelId="{E6C6EE84-03E8-412F-9D6F-9677172E8E2D}" type="presOf" srcId="{998E1F1F-043D-45C0-AF5E-90CC8DB79AE0}" destId="{A63D6A03-2ED6-410E-B35F-CE7CC2BDF26E}" srcOrd="0" destOrd="0" presId="urn:microsoft.com/office/officeart/2008/layout/HorizontalMultiLevelHierarchy"/>
    <dgm:cxn modelId="{EBCE7A85-EBD4-44D7-A8CF-07D33406F28A}" srcId="{D4CAB425-77F1-49FF-B5B9-89FEB2DB24F0}" destId="{61BF8B18-F36E-42D0-8066-7240C5820C6E}" srcOrd="1" destOrd="0" parTransId="{82E6B159-EDA6-4BE1-B700-EDBCB072F014}" sibTransId="{80F1D00B-B48D-4084-870F-3C8381C05476}"/>
    <dgm:cxn modelId="{BBFD4391-3318-41FF-918A-8448DFC4D191}" srcId="{2F7CD717-B757-4290-8084-06ED69A3FBD4}" destId="{D4CAB425-77F1-49FF-B5B9-89FEB2DB24F0}" srcOrd="0" destOrd="0" parTransId="{E684250B-1348-4E25-A5DF-E76FA81DDAE0}" sibTransId="{7D658659-DE9F-4C55-9AE0-42C34F4EEC2C}"/>
    <dgm:cxn modelId="{7086F3B0-7D65-4A72-B4EA-3A0704313776}" type="presOf" srcId="{2F7CD717-B757-4290-8084-06ED69A3FBD4}" destId="{51F597EF-07CC-44B8-B843-7C87AA61A634}" srcOrd="0" destOrd="0" presId="urn:microsoft.com/office/officeart/2008/layout/HorizontalMultiLevelHierarchy"/>
    <dgm:cxn modelId="{F285E8B8-2D01-45CD-86AA-A6AEEBC53F26}" type="presOf" srcId="{43D3074E-5ACA-4F23-B455-C3CADB20BA2B}" destId="{2B9016EC-84FE-466D-A369-2DF9B1A6C891}" srcOrd="1" destOrd="0" presId="urn:microsoft.com/office/officeart/2008/layout/HorizontalMultiLevelHierarchy"/>
    <dgm:cxn modelId="{023CB5CE-AD34-45FB-AEED-2087D768386B}" type="presOf" srcId="{E9F01489-4FC4-472C-B0D7-A6FD61C18194}" destId="{67ABAD72-450E-43C1-82F8-CB3CEE443E69}" srcOrd="0" destOrd="0" presId="urn:microsoft.com/office/officeart/2008/layout/HorizontalMultiLevelHierarchy"/>
    <dgm:cxn modelId="{82E806FB-BE74-45C4-96F0-1F6C2BFC6CA2}" srcId="{D4CAB425-77F1-49FF-B5B9-89FEB2DB24F0}" destId="{E9F01489-4FC4-472C-B0D7-A6FD61C18194}" srcOrd="0" destOrd="0" parTransId="{805A3DBA-2A43-458D-8BD0-4C4B93C61F21}" sibTransId="{31F4D511-1247-4AEA-8F13-DDEDE66416F1}"/>
    <dgm:cxn modelId="{75B4AFFC-F9FC-4FB5-B710-8FCB17B79D3B}" srcId="{D4CAB425-77F1-49FF-B5B9-89FEB2DB24F0}" destId="{194884A6-F563-4227-B4ED-970452905768}" srcOrd="3" destOrd="0" parTransId="{998E1F1F-043D-45C0-AF5E-90CC8DB79AE0}" sibTransId="{C9C2444F-BEBF-40BB-BF7E-9B84BF185625}"/>
    <dgm:cxn modelId="{54A485FE-729F-4B4A-914E-344B2DB82C5E}" srcId="{D4CAB425-77F1-49FF-B5B9-89FEB2DB24F0}" destId="{112314DD-4294-40B7-90F5-51C79E8C87E5}" srcOrd="2" destOrd="0" parTransId="{43D3074E-5ACA-4F23-B455-C3CADB20BA2B}" sibTransId="{9209D6F8-AF7F-4F03-BF8B-63D9D2EC96CA}"/>
    <dgm:cxn modelId="{8D605B0A-6A21-4B1C-BA72-D7CDD4F44F3E}" type="presParOf" srcId="{51F597EF-07CC-44B8-B843-7C87AA61A634}" destId="{070D337B-8295-43AE-8883-11E75EE34DFA}" srcOrd="0" destOrd="0" presId="urn:microsoft.com/office/officeart/2008/layout/HorizontalMultiLevelHierarchy"/>
    <dgm:cxn modelId="{180989E5-A348-47DD-B0A4-344A4A4D6BAF}" type="presParOf" srcId="{070D337B-8295-43AE-8883-11E75EE34DFA}" destId="{B38BC476-74CD-4432-8F79-723EC2FBEBF1}" srcOrd="0" destOrd="0" presId="urn:microsoft.com/office/officeart/2008/layout/HorizontalMultiLevelHierarchy"/>
    <dgm:cxn modelId="{A9149AC2-A67B-485B-9490-68227C2523F5}" type="presParOf" srcId="{070D337B-8295-43AE-8883-11E75EE34DFA}" destId="{22FB00F9-C6DC-4540-A488-FC9FBB046252}" srcOrd="1" destOrd="0" presId="urn:microsoft.com/office/officeart/2008/layout/HorizontalMultiLevelHierarchy"/>
    <dgm:cxn modelId="{8447B8C0-7988-47BA-8281-09C0C7F323BD}" type="presParOf" srcId="{22FB00F9-C6DC-4540-A488-FC9FBB046252}" destId="{466A42C6-ABFD-4B75-94CD-89DBF380D529}" srcOrd="0" destOrd="0" presId="urn:microsoft.com/office/officeart/2008/layout/HorizontalMultiLevelHierarchy"/>
    <dgm:cxn modelId="{A5647DED-3371-4426-83FA-5F3502F2F6F4}" type="presParOf" srcId="{466A42C6-ABFD-4B75-94CD-89DBF380D529}" destId="{0D52A5D9-B45D-41D8-802D-893FD45AFDFA}" srcOrd="0" destOrd="0" presId="urn:microsoft.com/office/officeart/2008/layout/HorizontalMultiLevelHierarchy"/>
    <dgm:cxn modelId="{33091491-613D-4FD7-AC06-078741BF3BF5}" type="presParOf" srcId="{22FB00F9-C6DC-4540-A488-FC9FBB046252}" destId="{10A775B0-22E8-4205-B45B-CFB3FBD61DEB}" srcOrd="1" destOrd="0" presId="urn:microsoft.com/office/officeart/2008/layout/HorizontalMultiLevelHierarchy"/>
    <dgm:cxn modelId="{CA1D9DF3-34B2-47DA-A6D0-F3977C0A1C97}" type="presParOf" srcId="{10A775B0-22E8-4205-B45B-CFB3FBD61DEB}" destId="{67ABAD72-450E-43C1-82F8-CB3CEE443E69}" srcOrd="0" destOrd="0" presId="urn:microsoft.com/office/officeart/2008/layout/HorizontalMultiLevelHierarchy"/>
    <dgm:cxn modelId="{7BB297D2-C474-42BF-93CE-6B5844F189E1}" type="presParOf" srcId="{10A775B0-22E8-4205-B45B-CFB3FBD61DEB}" destId="{ECAE4BAF-5889-445C-9AD9-3CE295F9BD4B}" srcOrd="1" destOrd="0" presId="urn:microsoft.com/office/officeart/2008/layout/HorizontalMultiLevelHierarchy"/>
    <dgm:cxn modelId="{727F99E1-7820-4350-B19F-6F61069B71DF}" type="presParOf" srcId="{22FB00F9-C6DC-4540-A488-FC9FBB046252}" destId="{9B2FF61E-D166-4E7A-9D95-2DD2581864D5}" srcOrd="2" destOrd="0" presId="urn:microsoft.com/office/officeart/2008/layout/HorizontalMultiLevelHierarchy"/>
    <dgm:cxn modelId="{93906970-2DF5-4497-8E62-97DD675DCAC1}" type="presParOf" srcId="{9B2FF61E-D166-4E7A-9D95-2DD2581864D5}" destId="{AF1AA263-42C9-4DCF-B281-4B111D6C6C32}" srcOrd="0" destOrd="0" presId="urn:microsoft.com/office/officeart/2008/layout/HorizontalMultiLevelHierarchy"/>
    <dgm:cxn modelId="{3EBF06C1-FBD9-4672-BB02-96A3F086E93F}" type="presParOf" srcId="{22FB00F9-C6DC-4540-A488-FC9FBB046252}" destId="{8B84C0F9-5EC7-49AD-8A1E-17C64E9DA4E6}" srcOrd="3" destOrd="0" presId="urn:microsoft.com/office/officeart/2008/layout/HorizontalMultiLevelHierarchy"/>
    <dgm:cxn modelId="{7B91B036-EA80-4F10-90FE-620D4EB09A5E}" type="presParOf" srcId="{8B84C0F9-5EC7-49AD-8A1E-17C64E9DA4E6}" destId="{D17997FE-1153-49FF-90CB-D7750EE1CC54}" srcOrd="0" destOrd="0" presId="urn:microsoft.com/office/officeart/2008/layout/HorizontalMultiLevelHierarchy"/>
    <dgm:cxn modelId="{C179FE0A-98C0-40BF-93D1-A3B9A9026CD9}" type="presParOf" srcId="{8B84C0F9-5EC7-49AD-8A1E-17C64E9DA4E6}" destId="{06676923-A5C6-45F9-84D4-5D6C78EDE28E}" srcOrd="1" destOrd="0" presId="urn:microsoft.com/office/officeart/2008/layout/HorizontalMultiLevelHierarchy"/>
    <dgm:cxn modelId="{8B5DE0BF-4E74-4891-9BDA-6732F812965B}" type="presParOf" srcId="{22FB00F9-C6DC-4540-A488-FC9FBB046252}" destId="{4FC68A51-37B5-47E5-A330-AA19EB7A8316}" srcOrd="4" destOrd="0" presId="urn:microsoft.com/office/officeart/2008/layout/HorizontalMultiLevelHierarchy"/>
    <dgm:cxn modelId="{18D92118-A0B3-49B8-9F1B-428A13D9F0DD}" type="presParOf" srcId="{4FC68A51-37B5-47E5-A330-AA19EB7A8316}" destId="{2B9016EC-84FE-466D-A369-2DF9B1A6C891}" srcOrd="0" destOrd="0" presId="urn:microsoft.com/office/officeart/2008/layout/HorizontalMultiLevelHierarchy"/>
    <dgm:cxn modelId="{BB852960-2EE3-4DC5-822B-D52A679E1745}" type="presParOf" srcId="{22FB00F9-C6DC-4540-A488-FC9FBB046252}" destId="{7125DD1E-CFD5-4D0A-B0F1-541A21CE250E}" srcOrd="5" destOrd="0" presId="urn:microsoft.com/office/officeart/2008/layout/HorizontalMultiLevelHierarchy"/>
    <dgm:cxn modelId="{F4AB5C05-E784-49B6-94C3-83098669E24B}" type="presParOf" srcId="{7125DD1E-CFD5-4D0A-B0F1-541A21CE250E}" destId="{CEC7C30F-6DCA-4432-AEDB-B1B123FB5B28}" srcOrd="0" destOrd="0" presId="urn:microsoft.com/office/officeart/2008/layout/HorizontalMultiLevelHierarchy"/>
    <dgm:cxn modelId="{AA503D0C-DA0D-4578-BDDC-226A768B998B}" type="presParOf" srcId="{7125DD1E-CFD5-4D0A-B0F1-541A21CE250E}" destId="{9F81F677-E5DC-43D8-A605-E770F47339AF}" srcOrd="1" destOrd="0" presId="urn:microsoft.com/office/officeart/2008/layout/HorizontalMultiLevelHierarchy"/>
    <dgm:cxn modelId="{FC75B43B-1F92-4760-9DF1-15B4764D2031}" type="presParOf" srcId="{22FB00F9-C6DC-4540-A488-FC9FBB046252}" destId="{A63D6A03-2ED6-410E-B35F-CE7CC2BDF26E}" srcOrd="6" destOrd="0" presId="urn:microsoft.com/office/officeart/2008/layout/HorizontalMultiLevelHierarchy"/>
    <dgm:cxn modelId="{A44555CD-A9E3-4C16-ACF8-9E3A7011B295}" type="presParOf" srcId="{A63D6A03-2ED6-410E-B35F-CE7CC2BDF26E}" destId="{7C4CAE18-AE3E-4593-8F77-FF5C3393DD92}" srcOrd="0" destOrd="0" presId="urn:microsoft.com/office/officeart/2008/layout/HorizontalMultiLevelHierarchy"/>
    <dgm:cxn modelId="{5F21F75F-752C-48D8-88E1-8359F62C3BB1}" type="presParOf" srcId="{22FB00F9-C6DC-4540-A488-FC9FBB046252}" destId="{F65B45E4-25EA-482F-BB72-8C850876D663}" srcOrd="7" destOrd="0" presId="urn:microsoft.com/office/officeart/2008/layout/HorizontalMultiLevelHierarchy"/>
    <dgm:cxn modelId="{4730C1B4-743C-4810-B40B-02F7E8AE1812}" type="presParOf" srcId="{F65B45E4-25EA-482F-BB72-8C850876D663}" destId="{17962127-908A-4363-8316-BE95A0AB580A}" srcOrd="0" destOrd="0" presId="urn:microsoft.com/office/officeart/2008/layout/HorizontalMultiLevelHierarchy"/>
    <dgm:cxn modelId="{6CC57AD6-DFDF-4005-AAC7-2468A52AE043}" type="presParOf" srcId="{F65B45E4-25EA-482F-BB72-8C850876D663}" destId="{01D01772-8050-488B-B057-3617DDB33551}" srcOrd="1" destOrd="0" presId="urn:microsoft.com/office/officeart/2008/layout/HorizontalMultiLevelHierarchy"/>
    <dgm:cxn modelId="{074A3317-32A6-439E-AF77-F7399FA48807}" type="presParOf" srcId="{22FB00F9-C6DC-4540-A488-FC9FBB046252}" destId="{0B64AA2F-8569-4EE0-B8B8-4FFBFCA2F8E5}" srcOrd="8" destOrd="0" presId="urn:microsoft.com/office/officeart/2008/layout/HorizontalMultiLevelHierarchy"/>
    <dgm:cxn modelId="{23ACC7C3-83C0-44A1-B046-211D506490F5}" type="presParOf" srcId="{0B64AA2F-8569-4EE0-B8B8-4FFBFCA2F8E5}" destId="{DF8D5912-9BE6-4FF6-8068-5037297289F5}" srcOrd="0" destOrd="0" presId="urn:microsoft.com/office/officeart/2008/layout/HorizontalMultiLevelHierarchy"/>
    <dgm:cxn modelId="{A3768FD1-0022-46DA-890F-39E12DBEEB0C}" type="presParOf" srcId="{22FB00F9-C6DC-4540-A488-FC9FBB046252}" destId="{5E9B1E92-F494-432D-9C26-FE65FE754053}" srcOrd="9" destOrd="0" presId="urn:microsoft.com/office/officeart/2008/layout/HorizontalMultiLevelHierarchy"/>
    <dgm:cxn modelId="{66947697-FD75-43AB-91C4-976C5FE20B60}" type="presParOf" srcId="{5E9B1E92-F494-432D-9C26-FE65FE754053}" destId="{B91659AF-0D00-474F-98E0-150FA886A81F}" srcOrd="0" destOrd="0" presId="urn:microsoft.com/office/officeart/2008/layout/HorizontalMultiLevelHierarchy"/>
    <dgm:cxn modelId="{40482185-DB18-4B5F-9EBA-0CA8FEA8A23E}" type="presParOf" srcId="{5E9B1E92-F494-432D-9C26-FE65FE754053}" destId="{6C8B4981-BA6D-4B5B-B54B-BB0F6CCBB1B7}"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7CD717-B757-4290-8084-06ED69A3FBD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D4CAB425-77F1-49FF-B5B9-89FEB2DB24F0}">
      <dgm:prSet phldrT="[Text]" custT="1"/>
      <dgm:spPr>
        <a:solidFill>
          <a:schemeClr val="accent4"/>
        </a:solidFill>
      </dgm:spPr>
      <dgm:t>
        <a:bodyPr/>
        <a:lstStyle/>
        <a:p>
          <a:pPr>
            <a:buClrTx/>
            <a:buNone/>
          </a:pPr>
          <a:r>
            <a:rPr lang="en-US" sz="1800" b="1" dirty="0">
              <a:solidFill>
                <a:schemeClr val="tx1"/>
              </a:solidFill>
              <a:latin typeface="Arial" panose="020B0604020202020204" pitchFamily="34" charset="0"/>
            </a:rPr>
            <a:t>Voluntary Short-Term Disability (VSTD) </a:t>
          </a:r>
          <a:endParaRPr lang="en-US" sz="1800" dirty="0">
            <a:solidFill>
              <a:schemeClr val="tx1"/>
            </a:solidFill>
          </a:endParaRPr>
        </a:p>
      </dgm:t>
    </dgm:pt>
    <dgm:pt modelId="{E684250B-1348-4E25-A5DF-E76FA81DDAE0}" type="parTrans" cxnId="{BBFD4391-3318-41FF-918A-8448DFC4D191}">
      <dgm:prSet/>
      <dgm:spPr/>
      <dgm:t>
        <a:bodyPr/>
        <a:lstStyle/>
        <a:p>
          <a:endParaRPr lang="en-US" sz="1600"/>
        </a:p>
      </dgm:t>
    </dgm:pt>
    <dgm:pt modelId="{7D658659-DE9F-4C55-9AE0-42C34F4EEC2C}" type="sibTrans" cxnId="{BBFD4391-3318-41FF-918A-8448DFC4D191}">
      <dgm:prSet/>
      <dgm:spPr/>
      <dgm:t>
        <a:bodyPr/>
        <a:lstStyle/>
        <a:p>
          <a:endParaRPr lang="en-US" sz="1600"/>
        </a:p>
      </dgm:t>
    </dgm:pt>
    <dgm:pt modelId="{F8D9A019-8C50-47AF-895A-3D66F97E2593}">
      <dgm:prSet custT="1"/>
      <dgm:spPr>
        <a:solidFill>
          <a:schemeClr val="accent4">
            <a:lumMod val="40000"/>
            <a:lumOff val="60000"/>
          </a:schemeClr>
        </a:solidFill>
      </dgm:spPr>
      <dgm:t>
        <a:bodyPr/>
        <a:lstStyle/>
        <a:p>
          <a:pPr>
            <a:buClrTx/>
            <a:buNone/>
          </a:pPr>
          <a:r>
            <a:rPr lang="en-US" sz="1600">
              <a:solidFill>
                <a:srgbClr val="000000"/>
              </a:solidFill>
              <a:latin typeface="Arial" panose="020B0604020202020204" pitchFamily="34" charset="0"/>
              <a:sym typeface="Wingdings 3" pitchFamily="18" charset="2"/>
            </a:rPr>
            <a:t>Employee Paid</a:t>
          </a:r>
          <a:endParaRPr lang="en-US" sz="1600" dirty="0">
            <a:solidFill>
              <a:srgbClr val="000000"/>
            </a:solidFill>
            <a:latin typeface="Arial" panose="020B0604020202020204" pitchFamily="34" charset="0"/>
            <a:sym typeface="Wingdings 3" pitchFamily="18" charset="2"/>
          </a:endParaRPr>
        </a:p>
      </dgm:t>
    </dgm:pt>
    <dgm:pt modelId="{DD97FB5A-D64C-42DB-9381-C295444A4724}" type="parTrans" cxnId="{4FD2B939-DE97-4FED-ACDF-07846588B2F9}">
      <dgm:prSet custT="1"/>
      <dgm:spPr/>
      <dgm:t>
        <a:bodyPr/>
        <a:lstStyle/>
        <a:p>
          <a:endParaRPr lang="en-US" sz="1600"/>
        </a:p>
      </dgm:t>
    </dgm:pt>
    <dgm:pt modelId="{E7B14727-107A-499A-9C20-D7355AB4497A}" type="sibTrans" cxnId="{4FD2B939-DE97-4FED-ACDF-07846588B2F9}">
      <dgm:prSet/>
      <dgm:spPr/>
      <dgm:t>
        <a:bodyPr/>
        <a:lstStyle/>
        <a:p>
          <a:endParaRPr lang="en-US" sz="1600"/>
        </a:p>
      </dgm:t>
    </dgm:pt>
    <dgm:pt modelId="{2B5B91E7-EA1D-449F-9127-B8A4F9114761}">
      <dgm:prSet custT="1"/>
      <dgm:spPr>
        <a:solidFill>
          <a:schemeClr val="accent4">
            <a:lumMod val="60000"/>
            <a:lumOff val="40000"/>
          </a:schemeClr>
        </a:solidFill>
      </dgm:spPr>
      <dgm:t>
        <a:bodyPr/>
        <a:lstStyle/>
        <a:p>
          <a:pPr>
            <a:buClrTx/>
            <a:buNone/>
          </a:pPr>
          <a:r>
            <a:rPr lang="en-US" sz="1600" dirty="0">
              <a:solidFill>
                <a:srgbClr val="000000"/>
              </a:solidFill>
              <a:latin typeface="Arial" panose="020B0604020202020204" pitchFamily="34" charset="0"/>
              <a:sym typeface="Wingdings 3" pitchFamily="18" charset="2"/>
            </a:rPr>
            <a:t>Disability payments begin after 14 calendar days</a:t>
          </a:r>
          <a:r>
            <a:rPr lang="en-US" sz="1600" b="1" dirty="0">
              <a:solidFill>
                <a:srgbClr val="000000"/>
              </a:solidFill>
              <a:latin typeface="Arial" panose="020B0604020202020204" pitchFamily="34" charset="0"/>
              <a:sym typeface="Wingdings 3" pitchFamily="18" charset="2"/>
            </a:rPr>
            <a:t> </a:t>
          </a:r>
          <a:r>
            <a:rPr lang="en-US" sz="1600" dirty="0">
              <a:solidFill>
                <a:srgbClr val="000000"/>
              </a:solidFill>
              <a:latin typeface="Arial" panose="020B0604020202020204" pitchFamily="34" charset="0"/>
              <a:sym typeface="Wingdings 3" pitchFamily="18" charset="2"/>
            </a:rPr>
            <a:t>waiting period.</a:t>
          </a:r>
        </a:p>
      </dgm:t>
    </dgm:pt>
    <dgm:pt modelId="{D7277F6F-A384-4B35-B74E-38525B07283C}" type="parTrans" cxnId="{9E60972F-4118-4589-9A5A-7ECDA34B212B}">
      <dgm:prSet custT="1"/>
      <dgm:spPr/>
      <dgm:t>
        <a:bodyPr/>
        <a:lstStyle/>
        <a:p>
          <a:endParaRPr lang="en-US" sz="1600"/>
        </a:p>
      </dgm:t>
    </dgm:pt>
    <dgm:pt modelId="{0303E88A-D75F-4F50-8083-734A57AFE383}" type="sibTrans" cxnId="{9E60972F-4118-4589-9A5A-7ECDA34B212B}">
      <dgm:prSet/>
      <dgm:spPr/>
      <dgm:t>
        <a:bodyPr/>
        <a:lstStyle/>
        <a:p>
          <a:endParaRPr lang="en-US" sz="1600"/>
        </a:p>
      </dgm:t>
    </dgm:pt>
    <dgm:pt modelId="{115431F6-E3FB-4600-B8DA-D887310528C8}">
      <dgm:prSet custT="1"/>
      <dgm:spPr>
        <a:solidFill>
          <a:schemeClr val="accent4">
            <a:lumMod val="75000"/>
          </a:schemeClr>
        </a:solidFill>
      </dgm:spPr>
      <dgm:t>
        <a:bodyPr/>
        <a:lstStyle/>
        <a:p>
          <a:pPr>
            <a:buClrTx/>
            <a:buNone/>
          </a:pPr>
          <a:r>
            <a:rPr lang="en-US" sz="1600" dirty="0">
              <a:solidFill>
                <a:srgbClr val="000000"/>
              </a:solidFill>
              <a:latin typeface="Arial" panose="020B0604020202020204" pitchFamily="34" charset="0"/>
              <a:sym typeface="Wingdings 3" pitchFamily="18" charset="2"/>
            </a:rPr>
            <a:t>Provides 60% of eligible monthly earnings up to $15,000 per month, for up to 6 months.</a:t>
          </a:r>
        </a:p>
      </dgm:t>
    </dgm:pt>
    <dgm:pt modelId="{545C9F74-9C49-4C6C-96C7-DFE0067A5C9E}" type="parTrans" cxnId="{2C24B4A0-575D-4AFE-94F0-CC26A41A054C}">
      <dgm:prSet custT="1"/>
      <dgm:spPr/>
      <dgm:t>
        <a:bodyPr/>
        <a:lstStyle/>
        <a:p>
          <a:endParaRPr lang="en-US" sz="1600"/>
        </a:p>
      </dgm:t>
    </dgm:pt>
    <dgm:pt modelId="{42FABB0F-BEF6-44A2-9992-7BE697AD485A}" type="sibTrans" cxnId="{2C24B4A0-575D-4AFE-94F0-CC26A41A054C}">
      <dgm:prSet/>
      <dgm:spPr/>
      <dgm:t>
        <a:bodyPr/>
        <a:lstStyle/>
        <a:p>
          <a:endParaRPr lang="en-US" sz="1600"/>
        </a:p>
      </dgm:t>
    </dgm:pt>
    <dgm:pt modelId="{D54D61D3-7EE1-411A-8AD7-BB240101CB47}">
      <dgm:prSet custT="1"/>
      <dgm:spPr>
        <a:solidFill>
          <a:srgbClr val="8E6C00"/>
        </a:solidFill>
      </dgm:spPr>
      <dgm:t>
        <a:bodyPr/>
        <a:lstStyle/>
        <a:p>
          <a:pPr>
            <a:buClrTx/>
            <a:buNone/>
          </a:pPr>
          <a:r>
            <a:rPr lang="en-US" sz="1600" dirty="0">
              <a:solidFill>
                <a:srgbClr val="000000"/>
              </a:solidFill>
              <a:latin typeface="Arial" panose="020B0604020202020204" pitchFamily="34" charset="0"/>
              <a:sym typeface="Wingdings 3" pitchFamily="18" charset="2"/>
            </a:rPr>
            <a:t>Disability payments are generally not taxable, premiums are paid with after-tax dollars.</a:t>
          </a:r>
        </a:p>
      </dgm:t>
    </dgm:pt>
    <dgm:pt modelId="{14DC3182-EDA5-4C35-870D-87883728585F}" type="parTrans" cxnId="{BDBC5C02-484E-4610-A54C-43281B340567}">
      <dgm:prSet custT="1"/>
      <dgm:spPr/>
      <dgm:t>
        <a:bodyPr/>
        <a:lstStyle/>
        <a:p>
          <a:endParaRPr lang="en-US" sz="1600"/>
        </a:p>
      </dgm:t>
    </dgm:pt>
    <dgm:pt modelId="{7DEB38C0-C1D3-41B6-8DF9-8FE490B602E6}" type="sibTrans" cxnId="{BDBC5C02-484E-4610-A54C-43281B340567}">
      <dgm:prSet/>
      <dgm:spPr/>
      <dgm:t>
        <a:bodyPr/>
        <a:lstStyle/>
        <a:p>
          <a:endParaRPr lang="en-US" sz="1600"/>
        </a:p>
      </dgm:t>
    </dgm:pt>
    <dgm:pt modelId="{51F597EF-07CC-44B8-B843-7C87AA61A634}" type="pres">
      <dgm:prSet presAssocID="{2F7CD717-B757-4290-8084-06ED69A3FBD4}" presName="Name0" presStyleCnt="0">
        <dgm:presLayoutVars>
          <dgm:chPref val="1"/>
          <dgm:dir/>
          <dgm:animOne val="branch"/>
          <dgm:animLvl val="lvl"/>
          <dgm:resizeHandles val="exact"/>
        </dgm:presLayoutVars>
      </dgm:prSet>
      <dgm:spPr/>
    </dgm:pt>
    <dgm:pt modelId="{070D337B-8295-43AE-8883-11E75EE34DFA}" type="pres">
      <dgm:prSet presAssocID="{D4CAB425-77F1-49FF-B5B9-89FEB2DB24F0}" presName="root1" presStyleCnt="0"/>
      <dgm:spPr/>
    </dgm:pt>
    <dgm:pt modelId="{B38BC476-74CD-4432-8F79-723EC2FBEBF1}" type="pres">
      <dgm:prSet presAssocID="{D4CAB425-77F1-49FF-B5B9-89FEB2DB24F0}" presName="LevelOneTextNode" presStyleLbl="node0" presStyleIdx="0" presStyleCnt="1">
        <dgm:presLayoutVars>
          <dgm:chPref val="3"/>
        </dgm:presLayoutVars>
      </dgm:prSet>
      <dgm:spPr/>
    </dgm:pt>
    <dgm:pt modelId="{22FB00F9-C6DC-4540-A488-FC9FBB046252}" type="pres">
      <dgm:prSet presAssocID="{D4CAB425-77F1-49FF-B5B9-89FEB2DB24F0}" presName="level2hierChild" presStyleCnt="0"/>
      <dgm:spPr/>
    </dgm:pt>
    <dgm:pt modelId="{53902429-CA51-465B-AAB7-1E2A2287014C}" type="pres">
      <dgm:prSet presAssocID="{DD97FB5A-D64C-42DB-9381-C295444A4724}" presName="conn2-1" presStyleLbl="parChTrans1D2" presStyleIdx="0" presStyleCnt="4"/>
      <dgm:spPr/>
    </dgm:pt>
    <dgm:pt modelId="{75308829-7F6D-421B-B48E-0CF9EA3E0FCC}" type="pres">
      <dgm:prSet presAssocID="{DD97FB5A-D64C-42DB-9381-C295444A4724}" presName="connTx" presStyleLbl="parChTrans1D2" presStyleIdx="0" presStyleCnt="4"/>
      <dgm:spPr/>
    </dgm:pt>
    <dgm:pt modelId="{50CC1DB6-11B4-46AA-911D-7C51C892D4FB}" type="pres">
      <dgm:prSet presAssocID="{F8D9A019-8C50-47AF-895A-3D66F97E2593}" presName="root2" presStyleCnt="0"/>
      <dgm:spPr/>
    </dgm:pt>
    <dgm:pt modelId="{2209BB85-2639-4614-B35E-87B3E803439F}" type="pres">
      <dgm:prSet presAssocID="{F8D9A019-8C50-47AF-895A-3D66F97E2593}" presName="LevelTwoTextNode" presStyleLbl="node2" presStyleIdx="0" presStyleCnt="4" custScaleX="193905">
        <dgm:presLayoutVars>
          <dgm:chPref val="3"/>
        </dgm:presLayoutVars>
      </dgm:prSet>
      <dgm:spPr/>
    </dgm:pt>
    <dgm:pt modelId="{CF5E9C6E-FF75-42FD-8A9F-01FFC6688BB1}" type="pres">
      <dgm:prSet presAssocID="{F8D9A019-8C50-47AF-895A-3D66F97E2593}" presName="level3hierChild" presStyleCnt="0"/>
      <dgm:spPr/>
    </dgm:pt>
    <dgm:pt modelId="{824425DC-CE27-4DDF-AA0D-FB0C7EFA6A2A}" type="pres">
      <dgm:prSet presAssocID="{D7277F6F-A384-4B35-B74E-38525B07283C}" presName="conn2-1" presStyleLbl="parChTrans1D2" presStyleIdx="1" presStyleCnt="4"/>
      <dgm:spPr/>
    </dgm:pt>
    <dgm:pt modelId="{99637BFB-1883-449A-8723-1973CA05069E}" type="pres">
      <dgm:prSet presAssocID="{D7277F6F-A384-4B35-B74E-38525B07283C}" presName="connTx" presStyleLbl="parChTrans1D2" presStyleIdx="1" presStyleCnt="4"/>
      <dgm:spPr/>
    </dgm:pt>
    <dgm:pt modelId="{58934F52-CD35-49B9-ACCB-306675C99D5C}" type="pres">
      <dgm:prSet presAssocID="{2B5B91E7-EA1D-449F-9127-B8A4F9114761}" presName="root2" presStyleCnt="0"/>
      <dgm:spPr/>
    </dgm:pt>
    <dgm:pt modelId="{A33FEF85-760A-4DB9-AC98-30A371A6EC6D}" type="pres">
      <dgm:prSet presAssocID="{2B5B91E7-EA1D-449F-9127-B8A4F9114761}" presName="LevelTwoTextNode" presStyleLbl="node2" presStyleIdx="1" presStyleCnt="4" custScaleX="193905">
        <dgm:presLayoutVars>
          <dgm:chPref val="3"/>
        </dgm:presLayoutVars>
      </dgm:prSet>
      <dgm:spPr/>
    </dgm:pt>
    <dgm:pt modelId="{981FEBA9-1420-4E1C-ADCA-6032FD87BD6E}" type="pres">
      <dgm:prSet presAssocID="{2B5B91E7-EA1D-449F-9127-B8A4F9114761}" presName="level3hierChild" presStyleCnt="0"/>
      <dgm:spPr/>
    </dgm:pt>
    <dgm:pt modelId="{F84BAD29-7DD4-44E4-83A4-903852FA3C06}" type="pres">
      <dgm:prSet presAssocID="{545C9F74-9C49-4C6C-96C7-DFE0067A5C9E}" presName="conn2-1" presStyleLbl="parChTrans1D2" presStyleIdx="2" presStyleCnt="4"/>
      <dgm:spPr/>
    </dgm:pt>
    <dgm:pt modelId="{1B5705BE-C408-48BD-882C-4010F1B3FCEE}" type="pres">
      <dgm:prSet presAssocID="{545C9F74-9C49-4C6C-96C7-DFE0067A5C9E}" presName="connTx" presStyleLbl="parChTrans1D2" presStyleIdx="2" presStyleCnt="4"/>
      <dgm:spPr/>
    </dgm:pt>
    <dgm:pt modelId="{D242ECEF-23DE-4782-AC80-0387B920E46C}" type="pres">
      <dgm:prSet presAssocID="{115431F6-E3FB-4600-B8DA-D887310528C8}" presName="root2" presStyleCnt="0"/>
      <dgm:spPr/>
    </dgm:pt>
    <dgm:pt modelId="{8B37436B-4BC6-49BB-8E62-4916238DED98}" type="pres">
      <dgm:prSet presAssocID="{115431F6-E3FB-4600-B8DA-D887310528C8}" presName="LevelTwoTextNode" presStyleLbl="node2" presStyleIdx="2" presStyleCnt="4" custScaleX="193905">
        <dgm:presLayoutVars>
          <dgm:chPref val="3"/>
        </dgm:presLayoutVars>
      </dgm:prSet>
      <dgm:spPr/>
    </dgm:pt>
    <dgm:pt modelId="{8CA16F54-35FD-486E-9150-130FABDA6A31}" type="pres">
      <dgm:prSet presAssocID="{115431F6-E3FB-4600-B8DA-D887310528C8}" presName="level3hierChild" presStyleCnt="0"/>
      <dgm:spPr/>
    </dgm:pt>
    <dgm:pt modelId="{8D24FEED-F291-4CA8-AD14-EA7525CEF7A1}" type="pres">
      <dgm:prSet presAssocID="{14DC3182-EDA5-4C35-870D-87883728585F}" presName="conn2-1" presStyleLbl="parChTrans1D2" presStyleIdx="3" presStyleCnt="4"/>
      <dgm:spPr/>
    </dgm:pt>
    <dgm:pt modelId="{7A086CE1-9906-4BAE-BA10-4421CF703CF2}" type="pres">
      <dgm:prSet presAssocID="{14DC3182-EDA5-4C35-870D-87883728585F}" presName="connTx" presStyleLbl="parChTrans1D2" presStyleIdx="3" presStyleCnt="4"/>
      <dgm:spPr/>
    </dgm:pt>
    <dgm:pt modelId="{AF158543-C8E9-4ADC-8187-BB67BF764DA6}" type="pres">
      <dgm:prSet presAssocID="{D54D61D3-7EE1-411A-8AD7-BB240101CB47}" presName="root2" presStyleCnt="0"/>
      <dgm:spPr/>
    </dgm:pt>
    <dgm:pt modelId="{B641E295-4782-4A3C-8CF5-6864A0687436}" type="pres">
      <dgm:prSet presAssocID="{D54D61D3-7EE1-411A-8AD7-BB240101CB47}" presName="LevelTwoTextNode" presStyleLbl="node2" presStyleIdx="3" presStyleCnt="4" custScaleX="193905">
        <dgm:presLayoutVars>
          <dgm:chPref val="3"/>
        </dgm:presLayoutVars>
      </dgm:prSet>
      <dgm:spPr/>
    </dgm:pt>
    <dgm:pt modelId="{C9097A1C-6166-476B-9CDA-ACD6FDF3B55E}" type="pres">
      <dgm:prSet presAssocID="{D54D61D3-7EE1-411A-8AD7-BB240101CB47}" presName="level3hierChild" presStyleCnt="0"/>
      <dgm:spPr/>
    </dgm:pt>
  </dgm:ptLst>
  <dgm:cxnLst>
    <dgm:cxn modelId="{BDBC5C02-484E-4610-A54C-43281B340567}" srcId="{D4CAB425-77F1-49FF-B5B9-89FEB2DB24F0}" destId="{D54D61D3-7EE1-411A-8AD7-BB240101CB47}" srcOrd="3" destOrd="0" parTransId="{14DC3182-EDA5-4C35-870D-87883728585F}" sibTransId="{7DEB38C0-C1D3-41B6-8DF9-8FE490B602E6}"/>
    <dgm:cxn modelId="{155C6E02-DD19-41D9-9C91-D162B30E17BD}" type="presOf" srcId="{14DC3182-EDA5-4C35-870D-87883728585F}" destId="{7A086CE1-9906-4BAE-BA10-4421CF703CF2}" srcOrd="1" destOrd="0" presId="urn:microsoft.com/office/officeart/2008/layout/HorizontalMultiLevelHierarchy"/>
    <dgm:cxn modelId="{F2637E0F-CD01-407D-BB0D-146C94886BC6}" type="presOf" srcId="{D7277F6F-A384-4B35-B74E-38525B07283C}" destId="{824425DC-CE27-4DDF-AA0D-FB0C7EFA6A2A}" srcOrd="0" destOrd="0" presId="urn:microsoft.com/office/officeart/2008/layout/HorizontalMultiLevelHierarchy"/>
    <dgm:cxn modelId="{701B2220-E1FB-4D51-B873-705BBBBF9105}" type="presOf" srcId="{D4CAB425-77F1-49FF-B5B9-89FEB2DB24F0}" destId="{B38BC476-74CD-4432-8F79-723EC2FBEBF1}" srcOrd="0" destOrd="0" presId="urn:microsoft.com/office/officeart/2008/layout/HorizontalMultiLevelHierarchy"/>
    <dgm:cxn modelId="{6F8F8C24-4777-46AE-9974-02260586CC8A}" type="presOf" srcId="{14DC3182-EDA5-4C35-870D-87883728585F}" destId="{8D24FEED-F291-4CA8-AD14-EA7525CEF7A1}" srcOrd="0" destOrd="0" presId="urn:microsoft.com/office/officeart/2008/layout/HorizontalMultiLevelHierarchy"/>
    <dgm:cxn modelId="{A62D512A-3A42-4FA4-B30F-31E08446DF17}" type="presOf" srcId="{DD97FB5A-D64C-42DB-9381-C295444A4724}" destId="{75308829-7F6D-421B-B48E-0CF9EA3E0FCC}" srcOrd="1" destOrd="0" presId="urn:microsoft.com/office/officeart/2008/layout/HorizontalMultiLevelHierarchy"/>
    <dgm:cxn modelId="{9E60972F-4118-4589-9A5A-7ECDA34B212B}" srcId="{D4CAB425-77F1-49FF-B5B9-89FEB2DB24F0}" destId="{2B5B91E7-EA1D-449F-9127-B8A4F9114761}" srcOrd="1" destOrd="0" parTransId="{D7277F6F-A384-4B35-B74E-38525B07283C}" sibTransId="{0303E88A-D75F-4F50-8083-734A57AFE383}"/>
    <dgm:cxn modelId="{9FB16E35-1E64-476C-8AF3-761C2D6279B1}" type="presOf" srcId="{D7277F6F-A384-4B35-B74E-38525B07283C}" destId="{99637BFB-1883-449A-8723-1973CA05069E}" srcOrd="1" destOrd="0" presId="urn:microsoft.com/office/officeart/2008/layout/HorizontalMultiLevelHierarchy"/>
    <dgm:cxn modelId="{4FD2B939-DE97-4FED-ACDF-07846588B2F9}" srcId="{D4CAB425-77F1-49FF-B5B9-89FEB2DB24F0}" destId="{F8D9A019-8C50-47AF-895A-3D66F97E2593}" srcOrd="0" destOrd="0" parTransId="{DD97FB5A-D64C-42DB-9381-C295444A4724}" sibTransId="{E7B14727-107A-499A-9C20-D7355AB4497A}"/>
    <dgm:cxn modelId="{FDD90159-1F73-457D-A6EA-DC3A6042621A}" type="presOf" srcId="{2B5B91E7-EA1D-449F-9127-B8A4F9114761}" destId="{A33FEF85-760A-4DB9-AC98-30A371A6EC6D}" srcOrd="0" destOrd="0" presId="urn:microsoft.com/office/officeart/2008/layout/HorizontalMultiLevelHierarchy"/>
    <dgm:cxn modelId="{BBFD4391-3318-41FF-918A-8448DFC4D191}" srcId="{2F7CD717-B757-4290-8084-06ED69A3FBD4}" destId="{D4CAB425-77F1-49FF-B5B9-89FEB2DB24F0}" srcOrd="0" destOrd="0" parTransId="{E684250B-1348-4E25-A5DF-E76FA81DDAE0}" sibTransId="{7D658659-DE9F-4C55-9AE0-42C34F4EEC2C}"/>
    <dgm:cxn modelId="{2C24B4A0-575D-4AFE-94F0-CC26A41A054C}" srcId="{D4CAB425-77F1-49FF-B5B9-89FEB2DB24F0}" destId="{115431F6-E3FB-4600-B8DA-D887310528C8}" srcOrd="2" destOrd="0" parTransId="{545C9F74-9C49-4C6C-96C7-DFE0067A5C9E}" sibTransId="{42FABB0F-BEF6-44A2-9992-7BE697AD485A}"/>
    <dgm:cxn modelId="{C2933CA1-E1A6-4BBD-A524-1AE63A6BB0FB}" type="presOf" srcId="{115431F6-E3FB-4600-B8DA-D887310528C8}" destId="{8B37436B-4BC6-49BB-8E62-4916238DED98}" srcOrd="0" destOrd="0" presId="urn:microsoft.com/office/officeart/2008/layout/HorizontalMultiLevelHierarchy"/>
    <dgm:cxn modelId="{64CE35AC-28E7-457F-A483-B9FF1FFAB87E}" type="presOf" srcId="{DD97FB5A-D64C-42DB-9381-C295444A4724}" destId="{53902429-CA51-465B-AAB7-1E2A2287014C}" srcOrd="0" destOrd="0" presId="urn:microsoft.com/office/officeart/2008/layout/HorizontalMultiLevelHierarchy"/>
    <dgm:cxn modelId="{FF2BB8AD-7767-4B94-8A64-5240A71239F8}" type="presOf" srcId="{D54D61D3-7EE1-411A-8AD7-BB240101CB47}" destId="{B641E295-4782-4A3C-8CF5-6864A0687436}" srcOrd="0" destOrd="0" presId="urn:microsoft.com/office/officeart/2008/layout/HorizontalMultiLevelHierarchy"/>
    <dgm:cxn modelId="{7086F3B0-7D65-4A72-B4EA-3A0704313776}" type="presOf" srcId="{2F7CD717-B757-4290-8084-06ED69A3FBD4}" destId="{51F597EF-07CC-44B8-B843-7C87AA61A634}" srcOrd="0" destOrd="0" presId="urn:microsoft.com/office/officeart/2008/layout/HorizontalMultiLevelHierarchy"/>
    <dgm:cxn modelId="{645EEECD-AAD9-4A07-8E09-C4D867627B5C}" type="presOf" srcId="{545C9F74-9C49-4C6C-96C7-DFE0067A5C9E}" destId="{1B5705BE-C408-48BD-882C-4010F1B3FCEE}" srcOrd="1" destOrd="0" presId="urn:microsoft.com/office/officeart/2008/layout/HorizontalMultiLevelHierarchy"/>
    <dgm:cxn modelId="{7230B6D1-694B-4E6B-B1A5-B064F9CAD459}" type="presOf" srcId="{545C9F74-9C49-4C6C-96C7-DFE0067A5C9E}" destId="{F84BAD29-7DD4-44E4-83A4-903852FA3C06}" srcOrd="0" destOrd="0" presId="urn:microsoft.com/office/officeart/2008/layout/HorizontalMultiLevelHierarchy"/>
    <dgm:cxn modelId="{353C80E9-7D78-43F4-8FF6-5AF488A02ECD}" type="presOf" srcId="{F8D9A019-8C50-47AF-895A-3D66F97E2593}" destId="{2209BB85-2639-4614-B35E-87B3E803439F}" srcOrd="0" destOrd="0" presId="urn:microsoft.com/office/officeart/2008/layout/HorizontalMultiLevelHierarchy"/>
    <dgm:cxn modelId="{8D605B0A-6A21-4B1C-BA72-D7CDD4F44F3E}" type="presParOf" srcId="{51F597EF-07CC-44B8-B843-7C87AA61A634}" destId="{070D337B-8295-43AE-8883-11E75EE34DFA}" srcOrd="0" destOrd="0" presId="urn:microsoft.com/office/officeart/2008/layout/HorizontalMultiLevelHierarchy"/>
    <dgm:cxn modelId="{180989E5-A348-47DD-B0A4-344A4A4D6BAF}" type="presParOf" srcId="{070D337B-8295-43AE-8883-11E75EE34DFA}" destId="{B38BC476-74CD-4432-8F79-723EC2FBEBF1}" srcOrd="0" destOrd="0" presId="urn:microsoft.com/office/officeart/2008/layout/HorizontalMultiLevelHierarchy"/>
    <dgm:cxn modelId="{A9149AC2-A67B-485B-9490-68227C2523F5}" type="presParOf" srcId="{070D337B-8295-43AE-8883-11E75EE34DFA}" destId="{22FB00F9-C6DC-4540-A488-FC9FBB046252}" srcOrd="1" destOrd="0" presId="urn:microsoft.com/office/officeart/2008/layout/HorizontalMultiLevelHierarchy"/>
    <dgm:cxn modelId="{4420B76A-320A-497C-BF0E-5893E5B6259A}" type="presParOf" srcId="{22FB00F9-C6DC-4540-A488-FC9FBB046252}" destId="{53902429-CA51-465B-AAB7-1E2A2287014C}" srcOrd="0" destOrd="0" presId="urn:microsoft.com/office/officeart/2008/layout/HorizontalMultiLevelHierarchy"/>
    <dgm:cxn modelId="{8705EC19-8E8D-4AB9-9C42-DF13D30C2D10}" type="presParOf" srcId="{53902429-CA51-465B-AAB7-1E2A2287014C}" destId="{75308829-7F6D-421B-B48E-0CF9EA3E0FCC}" srcOrd="0" destOrd="0" presId="urn:microsoft.com/office/officeart/2008/layout/HorizontalMultiLevelHierarchy"/>
    <dgm:cxn modelId="{5627C37C-BB59-4256-A28C-D261A107FBCF}" type="presParOf" srcId="{22FB00F9-C6DC-4540-A488-FC9FBB046252}" destId="{50CC1DB6-11B4-46AA-911D-7C51C892D4FB}" srcOrd="1" destOrd="0" presId="urn:microsoft.com/office/officeart/2008/layout/HorizontalMultiLevelHierarchy"/>
    <dgm:cxn modelId="{7E980E50-0346-42F4-89F1-0A7DFFBBC414}" type="presParOf" srcId="{50CC1DB6-11B4-46AA-911D-7C51C892D4FB}" destId="{2209BB85-2639-4614-B35E-87B3E803439F}" srcOrd="0" destOrd="0" presId="urn:microsoft.com/office/officeart/2008/layout/HorizontalMultiLevelHierarchy"/>
    <dgm:cxn modelId="{CD7DD68E-BD2F-4F89-B499-ED126E4C5A2A}" type="presParOf" srcId="{50CC1DB6-11B4-46AA-911D-7C51C892D4FB}" destId="{CF5E9C6E-FF75-42FD-8A9F-01FFC6688BB1}" srcOrd="1" destOrd="0" presId="urn:microsoft.com/office/officeart/2008/layout/HorizontalMultiLevelHierarchy"/>
    <dgm:cxn modelId="{8D6EF4D7-02B6-44F8-BC93-487448E2986E}" type="presParOf" srcId="{22FB00F9-C6DC-4540-A488-FC9FBB046252}" destId="{824425DC-CE27-4DDF-AA0D-FB0C7EFA6A2A}" srcOrd="2" destOrd="0" presId="urn:microsoft.com/office/officeart/2008/layout/HorizontalMultiLevelHierarchy"/>
    <dgm:cxn modelId="{1A7A7E8E-2CA7-4717-AF82-8E1BC2BC888B}" type="presParOf" srcId="{824425DC-CE27-4DDF-AA0D-FB0C7EFA6A2A}" destId="{99637BFB-1883-449A-8723-1973CA05069E}" srcOrd="0" destOrd="0" presId="urn:microsoft.com/office/officeart/2008/layout/HorizontalMultiLevelHierarchy"/>
    <dgm:cxn modelId="{CE4AD588-B49A-4698-B347-588364CDBBAC}" type="presParOf" srcId="{22FB00F9-C6DC-4540-A488-FC9FBB046252}" destId="{58934F52-CD35-49B9-ACCB-306675C99D5C}" srcOrd="3" destOrd="0" presId="urn:microsoft.com/office/officeart/2008/layout/HorizontalMultiLevelHierarchy"/>
    <dgm:cxn modelId="{F2B951EC-AB94-4300-B7FC-6DCE2844267B}" type="presParOf" srcId="{58934F52-CD35-49B9-ACCB-306675C99D5C}" destId="{A33FEF85-760A-4DB9-AC98-30A371A6EC6D}" srcOrd="0" destOrd="0" presId="urn:microsoft.com/office/officeart/2008/layout/HorizontalMultiLevelHierarchy"/>
    <dgm:cxn modelId="{A41D0EF9-5585-426F-A70B-08F627C7C3C9}" type="presParOf" srcId="{58934F52-CD35-49B9-ACCB-306675C99D5C}" destId="{981FEBA9-1420-4E1C-ADCA-6032FD87BD6E}" srcOrd="1" destOrd="0" presId="urn:microsoft.com/office/officeart/2008/layout/HorizontalMultiLevelHierarchy"/>
    <dgm:cxn modelId="{A9673281-5049-447F-9F0B-F8A4082E4DDA}" type="presParOf" srcId="{22FB00F9-C6DC-4540-A488-FC9FBB046252}" destId="{F84BAD29-7DD4-44E4-83A4-903852FA3C06}" srcOrd="4" destOrd="0" presId="urn:microsoft.com/office/officeart/2008/layout/HorizontalMultiLevelHierarchy"/>
    <dgm:cxn modelId="{4B949367-6DA8-4775-B4E0-03D30C00A428}" type="presParOf" srcId="{F84BAD29-7DD4-44E4-83A4-903852FA3C06}" destId="{1B5705BE-C408-48BD-882C-4010F1B3FCEE}" srcOrd="0" destOrd="0" presId="urn:microsoft.com/office/officeart/2008/layout/HorizontalMultiLevelHierarchy"/>
    <dgm:cxn modelId="{A44A2C1D-2E77-4E0A-A17B-07EF25EA4246}" type="presParOf" srcId="{22FB00F9-C6DC-4540-A488-FC9FBB046252}" destId="{D242ECEF-23DE-4782-AC80-0387B920E46C}" srcOrd="5" destOrd="0" presId="urn:microsoft.com/office/officeart/2008/layout/HorizontalMultiLevelHierarchy"/>
    <dgm:cxn modelId="{AB430739-0AE9-4291-9C89-6AA88B048A55}" type="presParOf" srcId="{D242ECEF-23DE-4782-AC80-0387B920E46C}" destId="{8B37436B-4BC6-49BB-8E62-4916238DED98}" srcOrd="0" destOrd="0" presId="urn:microsoft.com/office/officeart/2008/layout/HorizontalMultiLevelHierarchy"/>
    <dgm:cxn modelId="{2A3A106B-A0FF-4B83-B6A5-152140D270EA}" type="presParOf" srcId="{D242ECEF-23DE-4782-AC80-0387B920E46C}" destId="{8CA16F54-35FD-486E-9150-130FABDA6A31}" srcOrd="1" destOrd="0" presId="urn:microsoft.com/office/officeart/2008/layout/HorizontalMultiLevelHierarchy"/>
    <dgm:cxn modelId="{0F9A85B7-DAE0-4328-BCAC-7562130EBA06}" type="presParOf" srcId="{22FB00F9-C6DC-4540-A488-FC9FBB046252}" destId="{8D24FEED-F291-4CA8-AD14-EA7525CEF7A1}" srcOrd="6" destOrd="0" presId="urn:microsoft.com/office/officeart/2008/layout/HorizontalMultiLevelHierarchy"/>
    <dgm:cxn modelId="{85826FE8-C323-477A-B1E8-71E1EB434B65}" type="presParOf" srcId="{8D24FEED-F291-4CA8-AD14-EA7525CEF7A1}" destId="{7A086CE1-9906-4BAE-BA10-4421CF703CF2}" srcOrd="0" destOrd="0" presId="urn:microsoft.com/office/officeart/2008/layout/HorizontalMultiLevelHierarchy"/>
    <dgm:cxn modelId="{3B10C43C-F965-47AA-988F-6AB51C342808}" type="presParOf" srcId="{22FB00F9-C6DC-4540-A488-FC9FBB046252}" destId="{AF158543-C8E9-4ADC-8187-BB67BF764DA6}" srcOrd="7" destOrd="0" presId="urn:microsoft.com/office/officeart/2008/layout/HorizontalMultiLevelHierarchy"/>
    <dgm:cxn modelId="{E396F249-7FF0-4B27-857C-569740BAD094}" type="presParOf" srcId="{AF158543-C8E9-4ADC-8187-BB67BF764DA6}" destId="{B641E295-4782-4A3C-8CF5-6864A0687436}" srcOrd="0" destOrd="0" presId="urn:microsoft.com/office/officeart/2008/layout/HorizontalMultiLevelHierarchy"/>
    <dgm:cxn modelId="{232BB370-0C74-4207-8A83-2F31C2935B58}" type="presParOf" srcId="{AF158543-C8E9-4ADC-8187-BB67BF764DA6}" destId="{C9097A1C-6166-476B-9CDA-ACD6FDF3B55E}"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7CD717-B757-4290-8084-06ED69A3FBD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D4CAB425-77F1-49FF-B5B9-89FEB2DB24F0}">
      <dgm:prSet phldrT="[Text]" custT="1"/>
      <dgm:spPr>
        <a:solidFill>
          <a:schemeClr val="tx1">
            <a:lumMod val="65000"/>
            <a:lumOff val="35000"/>
          </a:schemeClr>
        </a:solidFill>
      </dgm:spPr>
      <dgm:t>
        <a:bodyPr/>
        <a:lstStyle/>
        <a:p>
          <a:pPr>
            <a:buClrTx/>
            <a:buNone/>
          </a:pPr>
          <a:r>
            <a:rPr lang="en-US" sz="1800" b="1" dirty="0">
              <a:solidFill>
                <a:schemeClr val="bg1"/>
              </a:solidFill>
              <a:latin typeface="Arial"/>
              <a:sym typeface="Wingdings 3" pitchFamily="18" charset="2"/>
            </a:rPr>
            <a:t>Voluntary Long-Term Disability (VLTD)</a:t>
          </a:r>
          <a:endParaRPr lang="en-US" sz="1800" dirty="0">
            <a:solidFill>
              <a:schemeClr val="bg1"/>
            </a:solidFill>
          </a:endParaRPr>
        </a:p>
      </dgm:t>
    </dgm:pt>
    <dgm:pt modelId="{E684250B-1348-4E25-A5DF-E76FA81DDAE0}" type="parTrans" cxnId="{BBFD4391-3318-41FF-918A-8448DFC4D191}">
      <dgm:prSet/>
      <dgm:spPr/>
      <dgm:t>
        <a:bodyPr/>
        <a:lstStyle/>
        <a:p>
          <a:endParaRPr lang="en-US" sz="1600"/>
        </a:p>
      </dgm:t>
    </dgm:pt>
    <dgm:pt modelId="{7D658659-DE9F-4C55-9AE0-42C34F4EEC2C}" type="sibTrans" cxnId="{BBFD4391-3318-41FF-918A-8448DFC4D191}">
      <dgm:prSet/>
      <dgm:spPr/>
      <dgm:t>
        <a:bodyPr/>
        <a:lstStyle/>
        <a:p>
          <a:endParaRPr lang="en-US" sz="1600"/>
        </a:p>
      </dgm:t>
    </dgm:pt>
    <dgm:pt modelId="{6C7C4F10-F666-42AF-9D0C-C39EA68E3AC9}">
      <dgm:prSet custT="1"/>
      <dgm:spPr>
        <a:solidFill>
          <a:schemeClr val="accent3">
            <a:lumMod val="40000"/>
            <a:lumOff val="60000"/>
          </a:schemeClr>
        </a:solidFill>
      </dgm:spPr>
      <dgm:t>
        <a:bodyPr/>
        <a:lstStyle/>
        <a:p>
          <a:pPr>
            <a:buClrTx/>
            <a:buNone/>
          </a:pPr>
          <a:r>
            <a:rPr lang="en-US" sz="1600">
              <a:solidFill>
                <a:srgbClr val="000000"/>
              </a:solidFill>
              <a:latin typeface="Arial"/>
              <a:sym typeface="Wingdings 3" pitchFamily="18" charset="2"/>
            </a:rPr>
            <a:t>Employee Paid</a:t>
          </a:r>
          <a:endParaRPr lang="en-US" sz="1600" dirty="0">
            <a:solidFill>
              <a:srgbClr val="000000"/>
            </a:solidFill>
            <a:latin typeface="Arial"/>
            <a:sym typeface="Wingdings 3" pitchFamily="18" charset="2"/>
          </a:endParaRPr>
        </a:p>
      </dgm:t>
    </dgm:pt>
    <dgm:pt modelId="{DBBB9D8B-BF70-4203-AA39-7EE33A279B09}" type="parTrans" cxnId="{2FFC1434-703B-47BE-947B-1EEC56B61F9F}">
      <dgm:prSet custT="1"/>
      <dgm:spPr/>
      <dgm:t>
        <a:bodyPr/>
        <a:lstStyle/>
        <a:p>
          <a:endParaRPr lang="en-US" sz="1600"/>
        </a:p>
      </dgm:t>
    </dgm:pt>
    <dgm:pt modelId="{43021449-EC6C-4EF6-8259-A5715F6096C1}" type="sibTrans" cxnId="{2FFC1434-703B-47BE-947B-1EEC56B61F9F}">
      <dgm:prSet/>
      <dgm:spPr/>
      <dgm:t>
        <a:bodyPr/>
        <a:lstStyle/>
        <a:p>
          <a:endParaRPr lang="en-US" sz="1600"/>
        </a:p>
      </dgm:t>
    </dgm:pt>
    <dgm:pt modelId="{72396C4F-28F1-496E-9A48-29D35219B6EC}">
      <dgm:prSet custT="1"/>
      <dgm:spPr>
        <a:solidFill>
          <a:schemeClr val="accent3">
            <a:lumMod val="60000"/>
            <a:lumOff val="40000"/>
          </a:schemeClr>
        </a:solidFill>
      </dgm:spPr>
      <dgm:t>
        <a:bodyPr/>
        <a:lstStyle/>
        <a:p>
          <a:pPr>
            <a:buClrTx/>
            <a:buNone/>
          </a:pPr>
          <a:r>
            <a:rPr lang="en-US" sz="1600" dirty="0">
              <a:solidFill>
                <a:srgbClr val="000000"/>
              </a:solidFill>
              <a:latin typeface="Arial"/>
              <a:sym typeface="Wingdings 3" pitchFamily="18" charset="2"/>
            </a:rPr>
            <a:t>Provides 60% of eligible monthly earnings up to $15,000 per month.</a:t>
          </a:r>
        </a:p>
      </dgm:t>
    </dgm:pt>
    <dgm:pt modelId="{E599AFB9-4706-4780-9C95-A51BED731C06}" type="parTrans" cxnId="{08CDA2C0-8CA3-47FC-ACAF-054CD61F4648}">
      <dgm:prSet custT="1"/>
      <dgm:spPr/>
      <dgm:t>
        <a:bodyPr/>
        <a:lstStyle/>
        <a:p>
          <a:endParaRPr lang="en-US" sz="1600"/>
        </a:p>
      </dgm:t>
    </dgm:pt>
    <dgm:pt modelId="{D563749F-AB1C-4DF2-BA70-22D832BEDF18}" type="sibTrans" cxnId="{08CDA2C0-8CA3-47FC-ACAF-054CD61F4648}">
      <dgm:prSet/>
      <dgm:spPr/>
      <dgm:t>
        <a:bodyPr/>
        <a:lstStyle/>
        <a:p>
          <a:endParaRPr lang="en-US" sz="1600"/>
        </a:p>
      </dgm:t>
    </dgm:pt>
    <dgm:pt modelId="{7642B7C5-57B8-4C33-9B16-D4B0518DD561}">
      <dgm:prSet custT="1"/>
      <dgm:spPr>
        <a:solidFill>
          <a:schemeClr val="accent3"/>
        </a:solidFill>
      </dgm:spPr>
      <dgm:t>
        <a:bodyPr/>
        <a:lstStyle/>
        <a:p>
          <a:pPr>
            <a:buClrTx/>
            <a:buNone/>
          </a:pPr>
          <a:r>
            <a:rPr lang="en-US" sz="1600" dirty="0">
              <a:solidFill>
                <a:srgbClr val="000000"/>
              </a:solidFill>
              <a:latin typeface="Arial"/>
              <a:sym typeface="Wingdings 3" pitchFamily="18" charset="2"/>
            </a:rPr>
            <a:t>Disability payments are generally not taxable since premiums are paid with after-tax dollars.</a:t>
          </a:r>
        </a:p>
      </dgm:t>
    </dgm:pt>
    <dgm:pt modelId="{196FDCD1-A453-4D8F-AA45-DC576C94AE3A}" type="parTrans" cxnId="{C2C1D746-81CA-401E-ACB2-4562A2A6C9E6}">
      <dgm:prSet custT="1"/>
      <dgm:spPr/>
      <dgm:t>
        <a:bodyPr/>
        <a:lstStyle/>
        <a:p>
          <a:endParaRPr lang="en-US" sz="1600"/>
        </a:p>
      </dgm:t>
    </dgm:pt>
    <dgm:pt modelId="{735DF6B2-DFA1-449B-9A98-70171F133553}" type="sibTrans" cxnId="{C2C1D746-81CA-401E-ACB2-4562A2A6C9E6}">
      <dgm:prSet/>
      <dgm:spPr/>
      <dgm:t>
        <a:bodyPr/>
        <a:lstStyle/>
        <a:p>
          <a:endParaRPr lang="en-US" sz="1600"/>
        </a:p>
      </dgm:t>
    </dgm:pt>
    <dgm:pt modelId="{83B17DA5-43D4-48DA-B952-6EFF899F296C}">
      <dgm:prSet custT="1"/>
      <dgm:spPr>
        <a:solidFill>
          <a:schemeClr val="accent3">
            <a:lumMod val="75000"/>
          </a:schemeClr>
        </a:solidFill>
      </dgm:spPr>
      <dgm:t>
        <a:bodyPr/>
        <a:lstStyle/>
        <a:p>
          <a:pPr>
            <a:buClrTx/>
            <a:buNone/>
          </a:pPr>
          <a:r>
            <a:rPr lang="en-US" sz="1600" dirty="0">
              <a:solidFill>
                <a:srgbClr val="000000"/>
              </a:solidFill>
              <a:latin typeface="Arial"/>
              <a:sym typeface="Wingdings 3" pitchFamily="18" charset="2"/>
            </a:rPr>
            <a:t>Disability payments begin after 6 months, until reaching social security normal retirement age.</a:t>
          </a:r>
        </a:p>
      </dgm:t>
    </dgm:pt>
    <dgm:pt modelId="{C39FD599-62F6-44AD-BF02-B28D9754763B}" type="parTrans" cxnId="{99A65A13-E6A0-4964-914F-70ABC0E670AA}">
      <dgm:prSet custT="1"/>
      <dgm:spPr/>
      <dgm:t>
        <a:bodyPr/>
        <a:lstStyle/>
        <a:p>
          <a:endParaRPr lang="en-US" sz="1600"/>
        </a:p>
      </dgm:t>
    </dgm:pt>
    <dgm:pt modelId="{F0EFC4F1-B060-448E-B561-12C054DD5A76}" type="sibTrans" cxnId="{99A65A13-E6A0-4964-914F-70ABC0E670AA}">
      <dgm:prSet/>
      <dgm:spPr/>
      <dgm:t>
        <a:bodyPr/>
        <a:lstStyle/>
        <a:p>
          <a:endParaRPr lang="en-US" sz="1600"/>
        </a:p>
      </dgm:t>
    </dgm:pt>
    <dgm:pt modelId="{51F597EF-07CC-44B8-B843-7C87AA61A634}" type="pres">
      <dgm:prSet presAssocID="{2F7CD717-B757-4290-8084-06ED69A3FBD4}" presName="Name0" presStyleCnt="0">
        <dgm:presLayoutVars>
          <dgm:chPref val="1"/>
          <dgm:dir/>
          <dgm:animOne val="branch"/>
          <dgm:animLvl val="lvl"/>
          <dgm:resizeHandles val="exact"/>
        </dgm:presLayoutVars>
      </dgm:prSet>
      <dgm:spPr/>
    </dgm:pt>
    <dgm:pt modelId="{070D337B-8295-43AE-8883-11E75EE34DFA}" type="pres">
      <dgm:prSet presAssocID="{D4CAB425-77F1-49FF-B5B9-89FEB2DB24F0}" presName="root1" presStyleCnt="0"/>
      <dgm:spPr/>
    </dgm:pt>
    <dgm:pt modelId="{B38BC476-74CD-4432-8F79-723EC2FBEBF1}" type="pres">
      <dgm:prSet presAssocID="{D4CAB425-77F1-49FF-B5B9-89FEB2DB24F0}" presName="LevelOneTextNode" presStyleLbl="node0" presStyleIdx="0" presStyleCnt="1">
        <dgm:presLayoutVars>
          <dgm:chPref val="3"/>
        </dgm:presLayoutVars>
      </dgm:prSet>
      <dgm:spPr/>
    </dgm:pt>
    <dgm:pt modelId="{22FB00F9-C6DC-4540-A488-FC9FBB046252}" type="pres">
      <dgm:prSet presAssocID="{D4CAB425-77F1-49FF-B5B9-89FEB2DB24F0}" presName="level2hierChild" presStyleCnt="0"/>
      <dgm:spPr/>
    </dgm:pt>
    <dgm:pt modelId="{EF8B544B-2677-40B3-ADC2-B19D824F03DD}" type="pres">
      <dgm:prSet presAssocID="{DBBB9D8B-BF70-4203-AA39-7EE33A279B09}" presName="conn2-1" presStyleLbl="parChTrans1D2" presStyleIdx="0" presStyleCnt="4"/>
      <dgm:spPr/>
    </dgm:pt>
    <dgm:pt modelId="{3AE7923C-AC77-4F3C-B08D-3449041A342B}" type="pres">
      <dgm:prSet presAssocID="{DBBB9D8B-BF70-4203-AA39-7EE33A279B09}" presName="connTx" presStyleLbl="parChTrans1D2" presStyleIdx="0" presStyleCnt="4"/>
      <dgm:spPr/>
    </dgm:pt>
    <dgm:pt modelId="{32AE4F1D-DB53-43B9-84D7-31524D07DA42}" type="pres">
      <dgm:prSet presAssocID="{6C7C4F10-F666-42AF-9D0C-C39EA68E3AC9}" presName="root2" presStyleCnt="0"/>
      <dgm:spPr/>
    </dgm:pt>
    <dgm:pt modelId="{2E949E13-269C-4A75-8AB7-DA1B20DAC9FE}" type="pres">
      <dgm:prSet presAssocID="{6C7C4F10-F666-42AF-9D0C-C39EA68E3AC9}" presName="LevelTwoTextNode" presStyleLbl="node2" presStyleIdx="0" presStyleCnt="4" custScaleX="185660">
        <dgm:presLayoutVars>
          <dgm:chPref val="3"/>
        </dgm:presLayoutVars>
      </dgm:prSet>
      <dgm:spPr/>
    </dgm:pt>
    <dgm:pt modelId="{43D3CB10-E3A9-4129-8846-583154B4B99E}" type="pres">
      <dgm:prSet presAssocID="{6C7C4F10-F666-42AF-9D0C-C39EA68E3AC9}" presName="level3hierChild" presStyleCnt="0"/>
      <dgm:spPr/>
    </dgm:pt>
    <dgm:pt modelId="{ECA9D50C-4224-4186-B1DD-773CAA3D162C}" type="pres">
      <dgm:prSet presAssocID="{E599AFB9-4706-4780-9C95-A51BED731C06}" presName="conn2-1" presStyleLbl="parChTrans1D2" presStyleIdx="1" presStyleCnt="4"/>
      <dgm:spPr/>
    </dgm:pt>
    <dgm:pt modelId="{C3EC195F-BD09-42F7-9525-DF7A7DF43C45}" type="pres">
      <dgm:prSet presAssocID="{E599AFB9-4706-4780-9C95-A51BED731C06}" presName="connTx" presStyleLbl="parChTrans1D2" presStyleIdx="1" presStyleCnt="4"/>
      <dgm:spPr/>
    </dgm:pt>
    <dgm:pt modelId="{59757B5C-7BAE-49A8-9BDA-D309FE11866C}" type="pres">
      <dgm:prSet presAssocID="{72396C4F-28F1-496E-9A48-29D35219B6EC}" presName="root2" presStyleCnt="0"/>
      <dgm:spPr/>
    </dgm:pt>
    <dgm:pt modelId="{0820547E-6DA1-4EF5-88F1-7D08F67FFB23}" type="pres">
      <dgm:prSet presAssocID="{72396C4F-28F1-496E-9A48-29D35219B6EC}" presName="LevelTwoTextNode" presStyleLbl="node2" presStyleIdx="1" presStyleCnt="4" custScaleX="185660">
        <dgm:presLayoutVars>
          <dgm:chPref val="3"/>
        </dgm:presLayoutVars>
      </dgm:prSet>
      <dgm:spPr/>
    </dgm:pt>
    <dgm:pt modelId="{5967EDBA-F9F0-4B49-94CD-9CA27FC72AE8}" type="pres">
      <dgm:prSet presAssocID="{72396C4F-28F1-496E-9A48-29D35219B6EC}" presName="level3hierChild" presStyleCnt="0"/>
      <dgm:spPr/>
    </dgm:pt>
    <dgm:pt modelId="{FA15A7A6-24C3-449D-A0AC-8D2883E6B17D}" type="pres">
      <dgm:prSet presAssocID="{196FDCD1-A453-4D8F-AA45-DC576C94AE3A}" presName="conn2-1" presStyleLbl="parChTrans1D2" presStyleIdx="2" presStyleCnt="4"/>
      <dgm:spPr/>
    </dgm:pt>
    <dgm:pt modelId="{B7BA067F-3481-4A74-8E61-3363A1904A06}" type="pres">
      <dgm:prSet presAssocID="{196FDCD1-A453-4D8F-AA45-DC576C94AE3A}" presName="connTx" presStyleLbl="parChTrans1D2" presStyleIdx="2" presStyleCnt="4"/>
      <dgm:spPr/>
    </dgm:pt>
    <dgm:pt modelId="{2421EB90-DF3B-41AE-8870-04AB279D9FB5}" type="pres">
      <dgm:prSet presAssocID="{7642B7C5-57B8-4C33-9B16-D4B0518DD561}" presName="root2" presStyleCnt="0"/>
      <dgm:spPr/>
    </dgm:pt>
    <dgm:pt modelId="{29E91687-4054-4E07-8C48-16CD8E1BD0A2}" type="pres">
      <dgm:prSet presAssocID="{7642B7C5-57B8-4C33-9B16-D4B0518DD561}" presName="LevelTwoTextNode" presStyleLbl="node2" presStyleIdx="2" presStyleCnt="4" custScaleX="185660">
        <dgm:presLayoutVars>
          <dgm:chPref val="3"/>
        </dgm:presLayoutVars>
      </dgm:prSet>
      <dgm:spPr/>
    </dgm:pt>
    <dgm:pt modelId="{BBA46279-9CEF-4039-B27C-0B3B050B4476}" type="pres">
      <dgm:prSet presAssocID="{7642B7C5-57B8-4C33-9B16-D4B0518DD561}" presName="level3hierChild" presStyleCnt="0"/>
      <dgm:spPr/>
    </dgm:pt>
    <dgm:pt modelId="{28E8BB36-F699-4C1B-81ED-F1D1ACE920C8}" type="pres">
      <dgm:prSet presAssocID="{C39FD599-62F6-44AD-BF02-B28D9754763B}" presName="conn2-1" presStyleLbl="parChTrans1D2" presStyleIdx="3" presStyleCnt="4"/>
      <dgm:spPr/>
    </dgm:pt>
    <dgm:pt modelId="{29C03D2C-090B-48B7-A994-5D6DFDAF5535}" type="pres">
      <dgm:prSet presAssocID="{C39FD599-62F6-44AD-BF02-B28D9754763B}" presName="connTx" presStyleLbl="parChTrans1D2" presStyleIdx="3" presStyleCnt="4"/>
      <dgm:spPr/>
    </dgm:pt>
    <dgm:pt modelId="{63143578-507F-465A-8174-D6BC7B020B2F}" type="pres">
      <dgm:prSet presAssocID="{83B17DA5-43D4-48DA-B952-6EFF899F296C}" presName="root2" presStyleCnt="0"/>
      <dgm:spPr/>
    </dgm:pt>
    <dgm:pt modelId="{B2173AAF-8565-4144-AA3E-9503AACC095D}" type="pres">
      <dgm:prSet presAssocID="{83B17DA5-43D4-48DA-B952-6EFF899F296C}" presName="LevelTwoTextNode" presStyleLbl="node2" presStyleIdx="3" presStyleCnt="4" custScaleX="185660">
        <dgm:presLayoutVars>
          <dgm:chPref val="3"/>
        </dgm:presLayoutVars>
      </dgm:prSet>
      <dgm:spPr/>
    </dgm:pt>
    <dgm:pt modelId="{5477B251-42F5-4FFA-AD99-9ED0792CC4EE}" type="pres">
      <dgm:prSet presAssocID="{83B17DA5-43D4-48DA-B952-6EFF899F296C}" presName="level3hierChild" presStyleCnt="0"/>
      <dgm:spPr/>
    </dgm:pt>
  </dgm:ptLst>
  <dgm:cxnLst>
    <dgm:cxn modelId="{2095FE10-6C5F-4785-A940-145F07C8984C}" type="presOf" srcId="{C39FD599-62F6-44AD-BF02-B28D9754763B}" destId="{28E8BB36-F699-4C1B-81ED-F1D1ACE920C8}" srcOrd="0" destOrd="0" presId="urn:microsoft.com/office/officeart/2008/layout/HorizontalMultiLevelHierarchy"/>
    <dgm:cxn modelId="{DBD66312-0ECE-4266-9A1F-00A7EDA7FC56}" type="presOf" srcId="{C39FD599-62F6-44AD-BF02-B28D9754763B}" destId="{29C03D2C-090B-48B7-A994-5D6DFDAF5535}" srcOrd="1" destOrd="0" presId="urn:microsoft.com/office/officeart/2008/layout/HorizontalMultiLevelHierarchy"/>
    <dgm:cxn modelId="{99A65A13-E6A0-4964-914F-70ABC0E670AA}" srcId="{D4CAB425-77F1-49FF-B5B9-89FEB2DB24F0}" destId="{83B17DA5-43D4-48DA-B952-6EFF899F296C}" srcOrd="3" destOrd="0" parTransId="{C39FD599-62F6-44AD-BF02-B28D9754763B}" sibTransId="{F0EFC4F1-B060-448E-B561-12C054DD5A76}"/>
    <dgm:cxn modelId="{F68B0E1E-B4A3-465E-A0A8-2F05AF1E34C5}" type="presOf" srcId="{7642B7C5-57B8-4C33-9B16-D4B0518DD561}" destId="{29E91687-4054-4E07-8C48-16CD8E1BD0A2}" srcOrd="0" destOrd="0" presId="urn:microsoft.com/office/officeart/2008/layout/HorizontalMultiLevelHierarchy"/>
    <dgm:cxn modelId="{701B2220-E1FB-4D51-B873-705BBBBF9105}" type="presOf" srcId="{D4CAB425-77F1-49FF-B5B9-89FEB2DB24F0}" destId="{B38BC476-74CD-4432-8F79-723EC2FBEBF1}" srcOrd="0" destOrd="0" presId="urn:microsoft.com/office/officeart/2008/layout/HorizontalMultiLevelHierarchy"/>
    <dgm:cxn modelId="{15A6A321-F4F6-4ED0-8A75-F839D9DD9094}" type="presOf" srcId="{6C7C4F10-F666-42AF-9D0C-C39EA68E3AC9}" destId="{2E949E13-269C-4A75-8AB7-DA1B20DAC9FE}" srcOrd="0" destOrd="0" presId="urn:microsoft.com/office/officeart/2008/layout/HorizontalMultiLevelHierarchy"/>
    <dgm:cxn modelId="{3AEADE26-304F-4184-AA35-7F77F360C9F8}" type="presOf" srcId="{196FDCD1-A453-4D8F-AA45-DC576C94AE3A}" destId="{B7BA067F-3481-4A74-8E61-3363A1904A06}" srcOrd="1" destOrd="0" presId="urn:microsoft.com/office/officeart/2008/layout/HorizontalMultiLevelHierarchy"/>
    <dgm:cxn modelId="{2FFC1434-703B-47BE-947B-1EEC56B61F9F}" srcId="{D4CAB425-77F1-49FF-B5B9-89FEB2DB24F0}" destId="{6C7C4F10-F666-42AF-9D0C-C39EA68E3AC9}" srcOrd="0" destOrd="0" parTransId="{DBBB9D8B-BF70-4203-AA39-7EE33A279B09}" sibTransId="{43021449-EC6C-4EF6-8259-A5715F6096C1}"/>
    <dgm:cxn modelId="{1EC61B3F-049D-49C5-AFCC-899DFBD4D492}" type="presOf" srcId="{DBBB9D8B-BF70-4203-AA39-7EE33A279B09}" destId="{EF8B544B-2677-40B3-ADC2-B19D824F03DD}" srcOrd="0" destOrd="0" presId="urn:microsoft.com/office/officeart/2008/layout/HorizontalMultiLevelHierarchy"/>
    <dgm:cxn modelId="{C2C1D746-81CA-401E-ACB2-4562A2A6C9E6}" srcId="{D4CAB425-77F1-49FF-B5B9-89FEB2DB24F0}" destId="{7642B7C5-57B8-4C33-9B16-D4B0518DD561}" srcOrd="2" destOrd="0" parTransId="{196FDCD1-A453-4D8F-AA45-DC576C94AE3A}" sibTransId="{735DF6B2-DFA1-449B-9A98-70171F133553}"/>
    <dgm:cxn modelId="{03E8E64C-10B8-4514-98E0-94AF86CDDF2C}" type="presOf" srcId="{72396C4F-28F1-496E-9A48-29D35219B6EC}" destId="{0820547E-6DA1-4EF5-88F1-7D08F67FFB23}" srcOrd="0" destOrd="0" presId="urn:microsoft.com/office/officeart/2008/layout/HorizontalMultiLevelHierarchy"/>
    <dgm:cxn modelId="{65FDA568-AB71-42AE-8FBD-B972A5D6B233}" type="presOf" srcId="{83B17DA5-43D4-48DA-B952-6EFF899F296C}" destId="{B2173AAF-8565-4144-AA3E-9503AACC095D}" srcOrd="0" destOrd="0" presId="urn:microsoft.com/office/officeart/2008/layout/HorizontalMultiLevelHierarchy"/>
    <dgm:cxn modelId="{FC880990-02C2-4525-BA42-3C50D76F6D02}" type="presOf" srcId="{DBBB9D8B-BF70-4203-AA39-7EE33A279B09}" destId="{3AE7923C-AC77-4F3C-B08D-3449041A342B}" srcOrd="1" destOrd="0" presId="urn:microsoft.com/office/officeart/2008/layout/HorizontalMultiLevelHierarchy"/>
    <dgm:cxn modelId="{BBFD4391-3318-41FF-918A-8448DFC4D191}" srcId="{2F7CD717-B757-4290-8084-06ED69A3FBD4}" destId="{D4CAB425-77F1-49FF-B5B9-89FEB2DB24F0}" srcOrd="0" destOrd="0" parTransId="{E684250B-1348-4E25-A5DF-E76FA81DDAE0}" sibTransId="{7D658659-DE9F-4C55-9AE0-42C34F4EEC2C}"/>
    <dgm:cxn modelId="{CE36F596-7508-4DB0-89A0-B6362FFC9474}" type="presOf" srcId="{E599AFB9-4706-4780-9C95-A51BED731C06}" destId="{C3EC195F-BD09-42F7-9525-DF7A7DF43C45}" srcOrd="1" destOrd="0" presId="urn:microsoft.com/office/officeart/2008/layout/HorizontalMultiLevelHierarchy"/>
    <dgm:cxn modelId="{7325D6A6-9A5F-4F7A-9881-184E298704B2}" type="presOf" srcId="{196FDCD1-A453-4D8F-AA45-DC576C94AE3A}" destId="{FA15A7A6-24C3-449D-A0AC-8D2883E6B17D}" srcOrd="0" destOrd="0" presId="urn:microsoft.com/office/officeart/2008/layout/HorizontalMultiLevelHierarchy"/>
    <dgm:cxn modelId="{7086F3B0-7D65-4A72-B4EA-3A0704313776}" type="presOf" srcId="{2F7CD717-B757-4290-8084-06ED69A3FBD4}" destId="{51F597EF-07CC-44B8-B843-7C87AA61A634}" srcOrd="0" destOrd="0" presId="urn:microsoft.com/office/officeart/2008/layout/HorizontalMultiLevelHierarchy"/>
    <dgm:cxn modelId="{08CDA2C0-8CA3-47FC-ACAF-054CD61F4648}" srcId="{D4CAB425-77F1-49FF-B5B9-89FEB2DB24F0}" destId="{72396C4F-28F1-496E-9A48-29D35219B6EC}" srcOrd="1" destOrd="0" parTransId="{E599AFB9-4706-4780-9C95-A51BED731C06}" sibTransId="{D563749F-AB1C-4DF2-BA70-22D832BEDF18}"/>
    <dgm:cxn modelId="{4C5828D4-7D9C-451B-9E83-6A68A1372F59}" type="presOf" srcId="{E599AFB9-4706-4780-9C95-A51BED731C06}" destId="{ECA9D50C-4224-4186-B1DD-773CAA3D162C}" srcOrd="0" destOrd="0" presId="urn:microsoft.com/office/officeart/2008/layout/HorizontalMultiLevelHierarchy"/>
    <dgm:cxn modelId="{8D605B0A-6A21-4B1C-BA72-D7CDD4F44F3E}" type="presParOf" srcId="{51F597EF-07CC-44B8-B843-7C87AA61A634}" destId="{070D337B-8295-43AE-8883-11E75EE34DFA}" srcOrd="0" destOrd="0" presId="urn:microsoft.com/office/officeart/2008/layout/HorizontalMultiLevelHierarchy"/>
    <dgm:cxn modelId="{180989E5-A348-47DD-B0A4-344A4A4D6BAF}" type="presParOf" srcId="{070D337B-8295-43AE-8883-11E75EE34DFA}" destId="{B38BC476-74CD-4432-8F79-723EC2FBEBF1}" srcOrd="0" destOrd="0" presId="urn:microsoft.com/office/officeart/2008/layout/HorizontalMultiLevelHierarchy"/>
    <dgm:cxn modelId="{A9149AC2-A67B-485B-9490-68227C2523F5}" type="presParOf" srcId="{070D337B-8295-43AE-8883-11E75EE34DFA}" destId="{22FB00F9-C6DC-4540-A488-FC9FBB046252}" srcOrd="1" destOrd="0" presId="urn:microsoft.com/office/officeart/2008/layout/HorizontalMultiLevelHierarchy"/>
    <dgm:cxn modelId="{B1136EA6-8CBA-4EF3-9FEE-CE409AD744E4}" type="presParOf" srcId="{22FB00F9-C6DC-4540-A488-FC9FBB046252}" destId="{EF8B544B-2677-40B3-ADC2-B19D824F03DD}" srcOrd="0" destOrd="0" presId="urn:microsoft.com/office/officeart/2008/layout/HorizontalMultiLevelHierarchy"/>
    <dgm:cxn modelId="{92110DCC-2C2A-4D13-B7A8-14B27FCD746C}" type="presParOf" srcId="{EF8B544B-2677-40B3-ADC2-B19D824F03DD}" destId="{3AE7923C-AC77-4F3C-B08D-3449041A342B}" srcOrd="0" destOrd="0" presId="urn:microsoft.com/office/officeart/2008/layout/HorizontalMultiLevelHierarchy"/>
    <dgm:cxn modelId="{C10D7F15-E163-4966-B183-47391EA65DEF}" type="presParOf" srcId="{22FB00F9-C6DC-4540-A488-FC9FBB046252}" destId="{32AE4F1D-DB53-43B9-84D7-31524D07DA42}" srcOrd="1" destOrd="0" presId="urn:microsoft.com/office/officeart/2008/layout/HorizontalMultiLevelHierarchy"/>
    <dgm:cxn modelId="{1D0E92FE-994F-435B-BD18-C2E7326C0439}" type="presParOf" srcId="{32AE4F1D-DB53-43B9-84D7-31524D07DA42}" destId="{2E949E13-269C-4A75-8AB7-DA1B20DAC9FE}" srcOrd="0" destOrd="0" presId="urn:microsoft.com/office/officeart/2008/layout/HorizontalMultiLevelHierarchy"/>
    <dgm:cxn modelId="{9A39D5CA-1C8F-49AC-9D6F-2D1A039C3C4D}" type="presParOf" srcId="{32AE4F1D-DB53-43B9-84D7-31524D07DA42}" destId="{43D3CB10-E3A9-4129-8846-583154B4B99E}" srcOrd="1" destOrd="0" presId="urn:microsoft.com/office/officeart/2008/layout/HorizontalMultiLevelHierarchy"/>
    <dgm:cxn modelId="{9DB99789-D224-497C-B86B-CB56AA016E0E}" type="presParOf" srcId="{22FB00F9-C6DC-4540-A488-FC9FBB046252}" destId="{ECA9D50C-4224-4186-B1DD-773CAA3D162C}" srcOrd="2" destOrd="0" presId="urn:microsoft.com/office/officeart/2008/layout/HorizontalMultiLevelHierarchy"/>
    <dgm:cxn modelId="{A9E71478-D36D-4911-AF72-E8C2F6CD10A0}" type="presParOf" srcId="{ECA9D50C-4224-4186-B1DD-773CAA3D162C}" destId="{C3EC195F-BD09-42F7-9525-DF7A7DF43C45}" srcOrd="0" destOrd="0" presId="urn:microsoft.com/office/officeart/2008/layout/HorizontalMultiLevelHierarchy"/>
    <dgm:cxn modelId="{EC1605A4-C518-4906-9CED-E58D9C4D8DB2}" type="presParOf" srcId="{22FB00F9-C6DC-4540-A488-FC9FBB046252}" destId="{59757B5C-7BAE-49A8-9BDA-D309FE11866C}" srcOrd="3" destOrd="0" presId="urn:microsoft.com/office/officeart/2008/layout/HorizontalMultiLevelHierarchy"/>
    <dgm:cxn modelId="{AF20AC73-0A0C-43C9-A959-261F914EB045}" type="presParOf" srcId="{59757B5C-7BAE-49A8-9BDA-D309FE11866C}" destId="{0820547E-6DA1-4EF5-88F1-7D08F67FFB23}" srcOrd="0" destOrd="0" presId="urn:microsoft.com/office/officeart/2008/layout/HorizontalMultiLevelHierarchy"/>
    <dgm:cxn modelId="{EE2C0500-F969-438B-8D68-8C273D53B06F}" type="presParOf" srcId="{59757B5C-7BAE-49A8-9BDA-D309FE11866C}" destId="{5967EDBA-F9F0-4B49-94CD-9CA27FC72AE8}" srcOrd="1" destOrd="0" presId="urn:microsoft.com/office/officeart/2008/layout/HorizontalMultiLevelHierarchy"/>
    <dgm:cxn modelId="{20283CED-A5AF-4ABB-8C99-24F5C0FCC09D}" type="presParOf" srcId="{22FB00F9-C6DC-4540-A488-FC9FBB046252}" destId="{FA15A7A6-24C3-449D-A0AC-8D2883E6B17D}" srcOrd="4" destOrd="0" presId="urn:microsoft.com/office/officeart/2008/layout/HorizontalMultiLevelHierarchy"/>
    <dgm:cxn modelId="{2C762666-C451-4187-B145-FE4B9B14A365}" type="presParOf" srcId="{FA15A7A6-24C3-449D-A0AC-8D2883E6B17D}" destId="{B7BA067F-3481-4A74-8E61-3363A1904A06}" srcOrd="0" destOrd="0" presId="urn:microsoft.com/office/officeart/2008/layout/HorizontalMultiLevelHierarchy"/>
    <dgm:cxn modelId="{8F091E89-0475-4695-8533-365091C1B1FC}" type="presParOf" srcId="{22FB00F9-C6DC-4540-A488-FC9FBB046252}" destId="{2421EB90-DF3B-41AE-8870-04AB279D9FB5}" srcOrd="5" destOrd="0" presId="urn:microsoft.com/office/officeart/2008/layout/HorizontalMultiLevelHierarchy"/>
    <dgm:cxn modelId="{EE869822-311D-470C-B116-D9B90482895A}" type="presParOf" srcId="{2421EB90-DF3B-41AE-8870-04AB279D9FB5}" destId="{29E91687-4054-4E07-8C48-16CD8E1BD0A2}" srcOrd="0" destOrd="0" presId="urn:microsoft.com/office/officeart/2008/layout/HorizontalMultiLevelHierarchy"/>
    <dgm:cxn modelId="{F2B0B4A0-252F-4B93-B7B5-D598C854003F}" type="presParOf" srcId="{2421EB90-DF3B-41AE-8870-04AB279D9FB5}" destId="{BBA46279-9CEF-4039-B27C-0B3B050B4476}" srcOrd="1" destOrd="0" presId="urn:microsoft.com/office/officeart/2008/layout/HorizontalMultiLevelHierarchy"/>
    <dgm:cxn modelId="{12858132-A046-441D-AF97-1499CC903448}" type="presParOf" srcId="{22FB00F9-C6DC-4540-A488-FC9FBB046252}" destId="{28E8BB36-F699-4C1B-81ED-F1D1ACE920C8}" srcOrd="6" destOrd="0" presId="urn:microsoft.com/office/officeart/2008/layout/HorizontalMultiLevelHierarchy"/>
    <dgm:cxn modelId="{EAA30275-BE77-4D0C-9CA2-92BA19FA0BC7}" type="presParOf" srcId="{28E8BB36-F699-4C1B-81ED-F1D1ACE920C8}" destId="{29C03D2C-090B-48B7-A994-5D6DFDAF5535}" srcOrd="0" destOrd="0" presId="urn:microsoft.com/office/officeart/2008/layout/HorizontalMultiLevelHierarchy"/>
    <dgm:cxn modelId="{CF641F49-231F-4FE6-B35F-26A8700D6257}" type="presParOf" srcId="{22FB00F9-C6DC-4540-A488-FC9FBB046252}" destId="{63143578-507F-465A-8174-D6BC7B020B2F}" srcOrd="7" destOrd="0" presId="urn:microsoft.com/office/officeart/2008/layout/HorizontalMultiLevelHierarchy"/>
    <dgm:cxn modelId="{A07BD085-15D3-414D-98C2-74F886D18B67}" type="presParOf" srcId="{63143578-507F-465A-8174-D6BC7B020B2F}" destId="{B2173AAF-8565-4144-AA3E-9503AACC095D}" srcOrd="0" destOrd="0" presId="urn:microsoft.com/office/officeart/2008/layout/HorizontalMultiLevelHierarchy"/>
    <dgm:cxn modelId="{F2B5EAE3-63E2-4CF1-A4B4-BB2A224F057B}" type="presParOf" srcId="{63143578-507F-465A-8174-D6BC7B020B2F}" destId="{5477B251-42F5-4FFA-AD99-9ED0792CC4EE}"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BB896F-CF15-433B-953F-FC5AC7C1B34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D45A065-0B43-4833-9986-BE6187AB00BF}">
      <dgm:prSet phldrT="[Text]" custT="1"/>
      <dgm:spPr>
        <a:solidFill>
          <a:srgbClr val="003DA5"/>
        </a:solidFill>
      </dgm:spPr>
      <dgm:t>
        <a:bodyPr/>
        <a:lstStyle/>
        <a:p>
          <a:pPr algn="l">
            <a:buClrTx/>
            <a:buFont typeface="Arial" panose="020B0604020202020204" pitchFamily="34" charset="0"/>
            <a:buChar char="•"/>
          </a:pPr>
          <a:r>
            <a:rPr lang="en-US" sz="2400" dirty="0">
              <a:solidFill>
                <a:schemeClr val="bg1"/>
              </a:solidFill>
              <a:latin typeface="Arial"/>
            </a:rPr>
            <a:t>UC employees do not pay into SDI, instead UC has a private disability plan through Lincoln Financial Group.</a:t>
          </a:r>
          <a:endParaRPr lang="en-US" sz="2400" dirty="0">
            <a:solidFill>
              <a:schemeClr val="bg1"/>
            </a:solidFill>
          </a:endParaRPr>
        </a:p>
      </dgm:t>
    </dgm:pt>
    <dgm:pt modelId="{62B68FAE-E8CD-44DF-BAC3-7D19EEABFD4D}" type="parTrans" cxnId="{E2028AD0-D182-4FDF-BFE9-5EF81DD5C705}">
      <dgm:prSet/>
      <dgm:spPr/>
      <dgm:t>
        <a:bodyPr/>
        <a:lstStyle/>
        <a:p>
          <a:endParaRPr lang="en-US" sz="2400"/>
        </a:p>
      </dgm:t>
    </dgm:pt>
    <dgm:pt modelId="{A5E27462-60A2-4094-8159-03645379A3E7}" type="sibTrans" cxnId="{E2028AD0-D182-4FDF-BFE9-5EF81DD5C705}">
      <dgm:prSet/>
      <dgm:spPr/>
      <dgm:t>
        <a:bodyPr/>
        <a:lstStyle/>
        <a:p>
          <a:endParaRPr lang="en-US" sz="2400"/>
        </a:p>
      </dgm:t>
    </dgm:pt>
    <dgm:pt modelId="{1D6860BB-0E0D-4308-BFEA-041D1E8F0EAF}">
      <dgm:prSet custT="1"/>
      <dgm:spPr>
        <a:solidFill>
          <a:schemeClr val="accent4"/>
        </a:solidFill>
      </dgm:spPr>
      <dgm:t>
        <a:bodyPr anchor="ctr"/>
        <a:lstStyle/>
        <a:p>
          <a:r>
            <a:rPr lang="en-US" sz="2400" dirty="0">
              <a:solidFill>
                <a:srgbClr val="000000"/>
              </a:solidFill>
              <a:latin typeface="Arial"/>
            </a:rPr>
            <a:t>SDI is applicable if employed with UCR less than 18 months.</a:t>
          </a:r>
        </a:p>
      </dgm:t>
    </dgm:pt>
    <dgm:pt modelId="{76F3E796-AFF5-4234-81F0-350F4B32403F}" type="parTrans" cxnId="{D284FA06-F74C-4B0E-A171-7457AB72B09E}">
      <dgm:prSet/>
      <dgm:spPr/>
      <dgm:t>
        <a:bodyPr/>
        <a:lstStyle/>
        <a:p>
          <a:endParaRPr lang="en-US" sz="2400"/>
        </a:p>
      </dgm:t>
    </dgm:pt>
    <dgm:pt modelId="{1B70F48E-8BB9-4B9C-AAF0-CE4E8B1529D2}" type="sibTrans" cxnId="{D284FA06-F74C-4B0E-A171-7457AB72B09E}">
      <dgm:prSet/>
      <dgm:spPr/>
      <dgm:t>
        <a:bodyPr/>
        <a:lstStyle/>
        <a:p>
          <a:endParaRPr lang="en-US" sz="2400"/>
        </a:p>
      </dgm:t>
    </dgm:pt>
    <dgm:pt modelId="{FC982AE2-3AD1-47E9-8DF7-FDE4AC1AE3E7}">
      <dgm:prSet custT="1"/>
      <dgm:spPr>
        <a:solidFill>
          <a:schemeClr val="accent4"/>
        </a:solidFill>
      </dgm:spPr>
      <dgm:t>
        <a:bodyPr anchor="ctr"/>
        <a:lstStyle/>
        <a:p>
          <a:r>
            <a:rPr lang="en-US" sz="2000" dirty="0">
              <a:solidFill>
                <a:srgbClr val="000000"/>
              </a:solidFill>
              <a:latin typeface="Arial"/>
            </a:rPr>
            <a:t>If an employee has contributed to SDI through a previous or second employer, it is recommended to apply for SDI benefits.</a:t>
          </a:r>
        </a:p>
      </dgm:t>
    </dgm:pt>
    <dgm:pt modelId="{3B0B7E68-F99B-4B31-B24A-4C53236BF033}" type="parTrans" cxnId="{3C1C7F17-97A3-4433-8B4F-95FEF3F8FC11}">
      <dgm:prSet/>
      <dgm:spPr/>
      <dgm:t>
        <a:bodyPr/>
        <a:lstStyle/>
        <a:p>
          <a:endParaRPr lang="en-US" sz="2400"/>
        </a:p>
      </dgm:t>
    </dgm:pt>
    <dgm:pt modelId="{2C337B0D-35BD-43FC-BDE3-974A337A625D}" type="sibTrans" cxnId="{3C1C7F17-97A3-4433-8B4F-95FEF3F8FC11}">
      <dgm:prSet/>
      <dgm:spPr/>
      <dgm:t>
        <a:bodyPr/>
        <a:lstStyle/>
        <a:p>
          <a:endParaRPr lang="en-US" sz="2400"/>
        </a:p>
      </dgm:t>
    </dgm:pt>
    <dgm:pt modelId="{FA1724DD-31A9-4DD9-B054-12B05A28AD96}" type="pres">
      <dgm:prSet presAssocID="{C5BB896F-CF15-433B-953F-FC5AC7C1B345}" presName="diagram" presStyleCnt="0">
        <dgm:presLayoutVars>
          <dgm:dir/>
          <dgm:resizeHandles val="exact"/>
        </dgm:presLayoutVars>
      </dgm:prSet>
      <dgm:spPr/>
    </dgm:pt>
    <dgm:pt modelId="{A2D2EDCE-D38F-4A1F-908E-8414F9119ABB}" type="pres">
      <dgm:prSet presAssocID="{8D45A065-0B43-4833-9986-BE6187AB00BF}" presName="node" presStyleLbl="node1" presStyleIdx="0" presStyleCnt="2">
        <dgm:presLayoutVars>
          <dgm:bulletEnabled val="1"/>
        </dgm:presLayoutVars>
      </dgm:prSet>
      <dgm:spPr/>
    </dgm:pt>
    <dgm:pt modelId="{0DE648DC-9C7D-4A49-B6B4-025A1C1ED6AE}" type="pres">
      <dgm:prSet presAssocID="{A5E27462-60A2-4094-8159-03645379A3E7}" presName="sibTrans" presStyleCnt="0"/>
      <dgm:spPr/>
    </dgm:pt>
    <dgm:pt modelId="{C9792FEA-B57A-4251-8495-86394B078E27}" type="pres">
      <dgm:prSet presAssocID="{1D6860BB-0E0D-4308-BFEA-041D1E8F0EAF}" presName="node" presStyleLbl="node1" presStyleIdx="1" presStyleCnt="2">
        <dgm:presLayoutVars>
          <dgm:bulletEnabled val="1"/>
        </dgm:presLayoutVars>
      </dgm:prSet>
      <dgm:spPr/>
    </dgm:pt>
  </dgm:ptLst>
  <dgm:cxnLst>
    <dgm:cxn modelId="{D284FA06-F74C-4B0E-A171-7457AB72B09E}" srcId="{C5BB896F-CF15-433B-953F-FC5AC7C1B345}" destId="{1D6860BB-0E0D-4308-BFEA-041D1E8F0EAF}" srcOrd="1" destOrd="0" parTransId="{76F3E796-AFF5-4234-81F0-350F4B32403F}" sibTransId="{1B70F48E-8BB9-4B9C-AAF0-CE4E8B1529D2}"/>
    <dgm:cxn modelId="{3C1C7F17-97A3-4433-8B4F-95FEF3F8FC11}" srcId="{1D6860BB-0E0D-4308-BFEA-041D1E8F0EAF}" destId="{FC982AE2-3AD1-47E9-8DF7-FDE4AC1AE3E7}" srcOrd="0" destOrd="0" parTransId="{3B0B7E68-F99B-4B31-B24A-4C53236BF033}" sibTransId="{2C337B0D-35BD-43FC-BDE3-974A337A625D}"/>
    <dgm:cxn modelId="{2B105241-0F61-46D2-A784-2552A457A50B}" type="presOf" srcId="{FC982AE2-3AD1-47E9-8DF7-FDE4AC1AE3E7}" destId="{C9792FEA-B57A-4251-8495-86394B078E27}" srcOrd="0" destOrd="1" presId="urn:microsoft.com/office/officeart/2005/8/layout/default"/>
    <dgm:cxn modelId="{F767D560-30DD-47AB-8938-D39558F2A577}" type="presOf" srcId="{1D6860BB-0E0D-4308-BFEA-041D1E8F0EAF}" destId="{C9792FEA-B57A-4251-8495-86394B078E27}" srcOrd="0" destOrd="0" presId="urn:microsoft.com/office/officeart/2005/8/layout/default"/>
    <dgm:cxn modelId="{0E2833B9-C9DB-415A-9312-6398FDA5C8DD}" type="presOf" srcId="{C5BB896F-CF15-433B-953F-FC5AC7C1B345}" destId="{FA1724DD-31A9-4DD9-B054-12B05A28AD96}" srcOrd="0" destOrd="0" presId="urn:microsoft.com/office/officeart/2005/8/layout/default"/>
    <dgm:cxn modelId="{E2028AD0-D182-4FDF-BFE9-5EF81DD5C705}" srcId="{C5BB896F-CF15-433B-953F-FC5AC7C1B345}" destId="{8D45A065-0B43-4833-9986-BE6187AB00BF}" srcOrd="0" destOrd="0" parTransId="{62B68FAE-E8CD-44DF-BAC3-7D19EEABFD4D}" sibTransId="{A5E27462-60A2-4094-8159-03645379A3E7}"/>
    <dgm:cxn modelId="{B52C97D6-F581-4403-8FFF-C9F049E00092}" type="presOf" srcId="{8D45A065-0B43-4833-9986-BE6187AB00BF}" destId="{A2D2EDCE-D38F-4A1F-908E-8414F9119ABB}" srcOrd="0" destOrd="0" presId="urn:microsoft.com/office/officeart/2005/8/layout/default"/>
    <dgm:cxn modelId="{55BBD286-2269-4A08-998E-9301E1533659}" type="presParOf" srcId="{FA1724DD-31A9-4DD9-B054-12B05A28AD96}" destId="{A2D2EDCE-D38F-4A1F-908E-8414F9119ABB}" srcOrd="0" destOrd="0" presId="urn:microsoft.com/office/officeart/2005/8/layout/default"/>
    <dgm:cxn modelId="{F300AE8D-2F4D-4513-8247-B480BFC72724}" type="presParOf" srcId="{FA1724DD-31A9-4DD9-B054-12B05A28AD96}" destId="{0DE648DC-9C7D-4A49-B6B4-025A1C1ED6AE}" srcOrd="1" destOrd="0" presId="urn:microsoft.com/office/officeart/2005/8/layout/default"/>
    <dgm:cxn modelId="{CF7DF7BD-5A33-44D9-BF8D-3D2E64B6E1ED}" type="presParOf" srcId="{FA1724DD-31A9-4DD9-B054-12B05A28AD96}" destId="{C9792FEA-B57A-4251-8495-86394B078E27}"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2E2B10-3D96-47ED-89CA-4E8B7C880D4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1EBFF03-6251-405C-88D8-D4B0FDC1A060}">
      <dgm:prSet phldrT="[Text]" custT="1"/>
      <dgm:spPr>
        <a:solidFill>
          <a:schemeClr val="accent4"/>
        </a:solidFill>
        <a:ln>
          <a:noFill/>
        </a:ln>
      </dgm:spPr>
      <dgm:t>
        <a:bodyPr/>
        <a:lstStyle/>
        <a:p>
          <a:pPr>
            <a:buClrTx/>
            <a:buNone/>
          </a:pPr>
          <a:r>
            <a:rPr lang="en-US" sz="2800" b="1" dirty="0">
              <a:solidFill>
                <a:schemeClr val="tx1"/>
              </a:solidFill>
              <a:latin typeface="Arial" panose="020B0604020202020204" pitchFamily="34" charset="0"/>
              <a:cs typeface="Arial" panose="020B0604020202020204" pitchFamily="34" charset="0"/>
            </a:rPr>
            <a:t>Normal Pregnancy </a:t>
          </a:r>
          <a:endParaRPr lang="en-US" sz="2800" dirty="0">
            <a:solidFill>
              <a:schemeClr val="tx1"/>
            </a:solidFill>
          </a:endParaRPr>
        </a:p>
      </dgm:t>
    </dgm:pt>
    <dgm:pt modelId="{3B048329-625F-444B-976B-65CE90DE61FD}" type="parTrans" cxnId="{448A66C0-EA83-42A8-9814-3F29F9780B3C}">
      <dgm:prSet/>
      <dgm:spPr/>
      <dgm:t>
        <a:bodyPr/>
        <a:lstStyle/>
        <a:p>
          <a:endParaRPr lang="en-US" sz="2800"/>
        </a:p>
      </dgm:t>
    </dgm:pt>
    <dgm:pt modelId="{92A29152-BFA2-4644-B383-288FB9BA9177}" type="sibTrans" cxnId="{448A66C0-EA83-42A8-9814-3F29F9780B3C}">
      <dgm:prSet/>
      <dgm:spPr/>
      <dgm:t>
        <a:bodyPr/>
        <a:lstStyle/>
        <a:p>
          <a:endParaRPr lang="en-US" sz="2800"/>
        </a:p>
      </dgm:t>
    </dgm:pt>
    <dgm:pt modelId="{8C75108C-561A-4DC6-8BE7-AF0584DAB3C6}">
      <dgm:prSet custT="1"/>
      <dgm:spPr>
        <a:solidFill>
          <a:schemeClr val="accent4">
            <a:lumMod val="20000"/>
            <a:lumOff val="80000"/>
            <a:alpha val="90000"/>
          </a:schemeClr>
        </a:solidFill>
      </dgm:spPr>
      <dgm:t>
        <a:bodyPr/>
        <a:lstStyle/>
        <a:p>
          <a:r>
            <a:rPr lang="en-US" sz="2400" b="1" dirty="0">
              <a:latin typeface="Arial" panose="020B0604020202020204" pitchFamily="34" charset="0"/>
              <a:cs typeface="Arial" panose="020B0604020202020204" pitchFamily="34" charset="0"/>
            </a:rPr>
            <a:t>Six weeks </a:t>
          </a:r>
          <a:r>
            <a:rPr lang="en-US" sz="2400" dirty="0">
              <a:latin typeface="Arial" panose="020B0604020202020204" pitchFamily="34" charset="0"/>
              <a:cs typeface="Arial" panose="020B0604020202020204" pitchFamily="34" charset="0"/>
            </a:rPr>
            <a:t>for normal pregnancy.</a:t>
          </a:r>
        </a:p>
      </dgm:t>
    </dgm:pt>
    <dgm:pt modelId="{00D492B6-7332-48A5-AD22-104EF4CF5C6F}" type="parTrans" cxnId="{4606A3A2-941E-417E-91DC-CE21FF7B1F67}">
      <dgm:prSet/>
      <dgm:spPr/>
      <dgm:t>
        <a:bodyPr/>
        <a:lstStyle/>
        <a:p>
          <a:endParaRPr lang="en-US" sz="2800"/>
        </a:p>
      </dgm:t>
    </dgm:pt>
    <dgm:pt modelId="{260D5998-DEC5-4852-9A25-06E30D74F71E}" type="sibTrans" cxnId="{4606A3A2-941E-417E-91DC-CE21FF7B1F67}">
      <dgm:prSet/>
      <dgm:spPr/>
      <dgm:t>
        <a:bodyPr/>
        <a:lstStyle/>
        <a:p>
          <a:endParaRPr lang="en-US" sz="2800"/>
        </a:p>
      </dgm:t>
    </dgm:pt>
    <dgm:pt modelId="{C3DE95A1-5A84-4270-A7DD-6CFE8FEDA4DC}">
      <dgm:prSet custT="1"/>
      <dgm:spPr>
        <a:solidFill>
          <a:srgbClr val="003DA5"/>
        </a:solidFill>
        <a:ln>
          <a:noFill/>
        </a:ln>
      </dgm:spPr>
      <dgm:t>
        <a:bodyPr/>
        <a:lstStyle/>
        <a:p>
          <a:r>
            <a:rPr lang="en-US" sz="2800" b="1">
              <a:latin typeface="Arial" panose="020B0604020202020204" pitchFamily="34" charset="0"/>
              <a:cs typeface="Arial" panose="020B0604020202020204" pitchFamily="34" charset="0"/>
            </a:rPr>
            <a:t>C-section Pregnancy</a:t>
          </a:r>
          <a:endParaRPr lang="en-US" sz="2800" b="1" dirty="0">
            <a:latin typeface="Arial" panose="020B0604020202020204" pitchFamily="34" charset="0"/>
            <a:cs typeface="Arial" panose="020B0604020202020204" pitchFamily="34" charset="0"/>
          </a:endParaRPr>
        </a:p>
      </dgm:t>
    </dgm:pt>
    <dgm:pt modelId="{3394C232-8243-4FD9-94FE-64ABA8D59A91}" type="parTrans" cxnId="{745D61BF-26B8-4A18-ACD3-6DAA48FC943B}">
      <dgm:prSet/>
      <dgm:spPr/>
      <dgm:t>
        <a:bodyPr/>
        <a:lstStyle/>
        <a:p>
          <a:endParaRPr lang="en-US" sz="2800"/>
        </a:p>
      </dgm:t>
    </dgm:pt>
    <dgm:pt modelId="{37D9F647-BF6D-407C-B82E-47FDE2C07CCB}" type="sibTrans" cxnId="{745D61BF-26B8-4A18-ACD3-6DAA48FC943B}">
      <dgm:prSet/>
      <dgm:spPr/>
      <dgm:t>
        <a:bodyPr/>
        <a:lstStyle/>
        <a:p>
          <a:endParaRPr lang="en-US" sz="2800"/>
        </a:p>
      </dgm:t>
    </dgm:pt>
    <dgm:pt modelId="{74A2A7F3-A4A8-418A-A4C3-2104A1CE386D}">
      <dgm:prSet custT="1"/>
      <dgm:spPr/>
      <dgm:t>
        <a:bodyPr/>
        <a:lstStyle/>
        <a:p>
          <a:r>
            <a:rPr lang="en-US" sz="2400" b="1" dirty="0">
              <a:latin typeface="Arial" panose="020B0604020202020204" pitchFamily="34" charset="0"/>
              <a:cs typeface="Arial" panose="020B0604020202020204" pitchFamily="34" charset="0"/>
            </a:rPr>
            <a:t>Eight weeks </a:t>
          </a:r>
          <a:r>
            <a:rPr lang="en-US" sz="2400" dirty="0">
              <a:latin typeface="Arial" panose="020B0604020202020204" pitchFamily="34" charset="0"/>
              <a:cs typeface="Arial" panose="020B0604020202020204" pitchFamily="34" charset="0"/>
            </a:rPr>
            <a:t>for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C-section.</a:t>
          </a:r>
        </a:p>
      </dgm:t>
    </dgm:pt>
    <dgm:pt modelId="{14986A36-A81A-408A-BBA7-2A25AE803446}" type="parTrans" cxnId="{8BB4BCAE-8511-44AF-B467-C822B88993A6}">
      <dgm:prSet/>
      <dgm:spPr/>
      <dgm:t>
        <a:bodyPr/>
        <a:lstStyle/>
        <a:p>
          <a:endParaRPr lang="en-US" sz="2800"/>
        </a:p>
      </dgm:t>
    </dgm:pt>
    <dgm:pt modelId="{0A831AA7-C858-43FA-92A9-BFED04D23D05}" type="sibTrans" cxnId="{8BB4BCAE-8511-44AF-B467-C822B88993A6}">
      <dgm:prSet/>
      <dgm:spPr/>
      <dgm:t>
        <a:bodyPr/>
        <a:lstStyle/>
        <a:p>
          <a:endParaRPr lang="en-US" sz="2800"/>
        </a:p>
      </dgm:t>
    </dgm:pt>
    <dgm:pt modelId="{8FDFA2EE-6C85-4B1D-AFA5-B6EE0FF7218F}" type="pres">
      <dgm:prSet presAssocID="{332E2B10-3D96-47ED-89CA-4E8B7C880D48}" presName="Name0" presStyleCnt="0">
        <dgm:presLayoutVars>
          <dgm:dir/>
          <dgm:animLvl val="lvl"/>
          <dgm:resizeHandles val="exact"/>
        </dgm:presLayoutVars>
      </dgm:prSet>
      <dgm:spPr/>
    </dgm:pt>
    <dgm:pt modelId="{C9CCA683-201A-4FD1-BF00-90C5D72A4E8C}" type="pres">
      <dgm:prSet presAssocID="{71EBFF03-6251-405C-88D8-D4B0FDC1A060}" presName="composite" presStyleCnt="0"/>
      <dgm:spPr/>
    </dgm:pt>
    <dgm:pt modelId="{0DCE34AB-7A6E-4F7C-AC27-FA6D6180CBA6}" type="pres">
      <dgm:prSet presAssocID="{71EBFF03-6251-405C-88D8-D4B0FDC1A060}" presName="parTx" presStyleLbl="alignNode1" presStyleIdx="0" presStyleCnt="2">
        <dgm:presLayoutVars>
          <dgm:chMax val="0"/>
          <dgm:chPref val="0"/>
          <dgm:bulletEnabled val="1"/>
        </dgm:presLayoutVars>
      </dgm:prSet>
      <dgm:spPr/>
    </dgm:pt>
    <dgm:pt modelId="{1E9043CA-7D4D-433E-B45D-F5DE070998BD}" type="pres">
      <dgm:prSet presAssocID="{71EBFF03-6251-405C-88D8-D4B0FDC1A060}" presName="desTx" presStyleLbl="alignAccFollowNode1" presStyleIdx="0" presStyleCnt="2">
        <dgm:presLayoutVars>
          <dgm:bulletEnabled val="1"/>
        </dgm:presLayoutVars>
      </dgm:prSet>
      <dgm:spPr/>
    </dgm:pt>
    <dgm:pt modelId="{CBDFEB14-3F84-42A5-869F-0BE3E543BCE3}" type="pres">
      <dgm:prSet presAssocID="{92A29152-BFA2-4644-B383-288FB9BA9177}" presName="space" presStyleCnt="0"/>
      <dgm:spPr/>
    </dgm:pt>
    <dgm:pt modelId="{8317FA7E-CC2C-4EF5-921C-9FF9B6F01709}" type="pres">
      <dgm:prSet presAssocID="{C3DE95A1-5A84-4270-A7DD-6CFE8FEDA4DC}" presName="composite" presStyleCnt="0"/>
      <dgm:spPr/>
    </dgm:pt>
    <dgm:pt modelId="{7D05E4EB-DDD0-4D8E-A58E-B741A12BB9E0}" type="pres">
      <dgm:prSet presAssocID="{C3DE95A1-5A84-4270-A7DD-6CFE8FEDA4DC}" presName="parTx" presStyleLbl="alignNode1" presStyleIdx="1" presStyleCnt="2">
        <dgm:presLayoutVars>
          <dgm:chMax val="0"/>
          <dgm:chPref val="0"/>
          <dgm:bulletEnabled val="1"/>
        </dgm:presLayoutVars>
      </dgm:prSet>
      <dgm:spPr/>
    </dgm:pt>
    <dgm:pt modelId="{6C7E033A-DBBF-4DE5-A1EE-5E1658913397}" type="pres">
      <dgm:prSet presAssocID="{C3DE95A1-5A84-4270-A7DD-6CFE8FEDA4DC}" presName="desTx" presStyleLbl="alignAccFollowNode1" presStyleIdx="1" presStyleCnt="2">
        <dgm:presLayoutVars>
          <dgm:bulletEnabled val="1"/>
        </dgm:presLayoutVars>
      </dgm:prSet>
      <dgm:spPr/>
    </dgm:pt>
  </dgm:ptLst>
  <dgm:cxnLst>
    <dgm:cxn modelId="{91211611-D23A-40E7-97E2-7AD7940EFC5C}" type="presOf" srcId="{71EBFF03-6251-405C-88D8-D4B0FDC1A060}" destId="{0DCE34AB-7A6E-4F7C-AC27-FA6D6180CBA6}" srcOrd="0" destOrd="0" presId="urn:microsoft.com/office/officeart/2005/8/layout/hList1"/>
    <dgm:cxn modelId="{1747A457-319D-457A-826F-37F3694CEBAF}" type="presOf" srcId="{74A2A7F3-A4A8-418A-A4C3-2104A1CE386D}" destId="{6C7E033A-DBBF-4DE5-A1EE-5E1658913397}" srcOrd="0" destOrd="0" presId="urn:microsoft.com/office/officeart/2005/8/layout/hList1"/>
    <dgm:cxn modelId="{C7E7D35D-B59C-4C4C-B9BE-080E2BEEAB4F}" type="presOf" srcId="{332E2B10-3D96-47ED-89CA-4E8B7C880D48}" destId="{8FDFA2EE-6C85-4B1D-AFA5-B6EE0FF7218F}" srcOrd="0" destOrd="0" presId="urn:microsoft.com/office/officeart/2005/8/layout/hList1"/>
    <dgm:cxn modelId="{4606A3A2-941E-417E-91DC-CE21FF7B1F67}" srcId="{71EBFF03-6251-405C-88D8-D4B0FDC1A060}" destId="{8C75108C-561A-4DC6-8BE7-AF0584DAB3C6}" srcOrd="0" destOrd="0" parTransId="{00D492B6-7332-48A5-AD22-104EF4CF5C6F}" sibTransId="{260D5998-DEC5-4852-9A25-06E30D74F71E}"/>
    <dgm:cxn modelId="{8BB4BCAE-8511-44AF-B467-C822B88993A6}" srcId="{C3DE95A1-5A84-4270-A7DD-6CFE8FEDA4DC}" destId="{74A2A7F3-A4A8-418A-A4C3-2104A1CE386D}" srcOrd="0" destOrd="0" parTransId="{14986A36-A81A-408A-BBA7-2A25AE803446}" sibTransId="{0A831AA7-C858-43FA-92A9-BFED04D23D05}"/>
    <dgm:cxn modelId="{38E3E2B1-B909-4ED8-B4BC-A449E56BE849}" type="presOf" srcId="{8C75108C-561A-4DC6-8BE7-AF0584DAB3C6}" destId="{1E9043CA-7D4D-433E-B45D-F5DE070998BD}" srcOrd="0" destOrd="0" presId="urn:microsoft.com/office/officeart/2005/8/layout/hList1"/>
    <dgm:cxn modelId="{745D61BF-26B8-4A18-ACD3-6DAA48FC943B}" srcId="{332E2B10-3D96-47ED-89CA-4E8B7C880D48}" destId="{C3DE95A1-5A84-4270-A7DD-6CFE8FEDA4DC}" srcOrd="1" destOrd="0" parTransId="{3394C232-8243-4FD9-94FE-64ABA8D59A91}" sibTransId="{37D9F647-BF6D-407C-B82E-47FDE2C07CCB}"/>
    <dgm:cxn modelId="{448A66C0-EA83-42A8-9814-3F29F9780B3C}" srcId="{332E2B10-3D96-47ED-89CA-4E8B7C880D48}" destId="{71EBFF03-6251-405C-88D8-D4B0FDC1A060}" srcOrd="0" destOrd="0" parTransId="{3B048329-625F-444B-976B-65CE90DE61FD}" sibTransId="{92A29152-BFA2-4644-B383-288FB9BA9177}"/>
    <dgm:cxn modelId="{F0BB35C9-AD80-4E6F-BF73-7E924EA8AD11}" type="presOf" srcId="{C3DE95A1-5A84-4270-A7DD-6CFE8FEDA4DC}" destId="{7D05E4EB-DDD0-4D8E-A58E-B741A12BB9E0}" srcOrd="0" destOrd="0" presId="urn:microsoft.com/office/officeart/2005/8/layout/hList1"/>
    <dgm:cxn modelId="{AD90BE53-2E41-47A5-A86D-F4DE7920108E}" type="presParOf" srcId="{8FDFA2EE-6C85-4B1D-AFA5-B6EE0FF7218F}" destId="{C9CCA683-201A-4FD1-BF00-90C5D72A4E8C}" srcOrd="0" destOrd="0" presId="urn:microsoft.com/office/officeart/2005/8/layout/hList1"/>
    <dgm:cxn modelId="{714B5470-8937-40B6-BB94-5607385D659F}" type="presParOf" srcId="{C9CCA683-201A-4FD1-BF00-90C5D72A4E8C}" destId="{0DCE34AB-7A6E-4F7C-AC27-FA6D6180CBA6}" srcOrd="0" destOrd="0" presId="urn:microsoft.com/office/officeart/2005/8/layout/hList1"/>
    <dgm:cxn modelId="{9B6AF031-FF72-4228-BDC6-21742CEFABA7}" type="presParOf" srcId="{C9CCA683-201A-4FD1-BF00-90C5D72A4E8C}" destId="{1E9043CA-7D4D-433E-B45D-F5DE070998BD}" srcOrd="1" destOrd="0" presId="urn:microsoft.com/office/officeart/2005/8/layout/hList1"/>
    <dgm:cxn modelId="{1AF8587B-ACA4-4801-B4E7-B9C9FFCC84B9}" type="presParOf" srcId="{8FDFA2EE-6C85-4B1D-AFA5-B6EE0FF7218F}" destId="{CBDFEB14-3F84-42A5-869F-0BE3E543BCE3}" srcOrd="1" destOrd="0" presId="urn:microsoft.com/office/officeart/2005/8/layout/hList1"/>
    <dgm:cxn modelId="{FCB02641-FE21-47F7-A452-BAF4E82B3598}" type="presParOf" srcId="{8FDFA2EE-6C85-4B1D-AFA5-B6EE0FF7218F}" destId="{8317FA7E-CC2C-4EF5-921C-9FF9B6F01709}" srcOrd="2" destOrd="0" presId="urn:microsoft.com/office/officeart/2005/8/layout/hList1"/>
    <dgm:cxn modelId="{813881B7-D5D2-4C0E-8A13-7F12BE3CAA66}" type="presParOf" srcId="{8317FA7E-CC2C-4EF5-921C-9FF9B6F01709}" destId="{7D05E4EB-DDD0-4D8E-A58E-B741A12BB9E0}" srcOrd="0" destOrd="0" presId="urn:microsoft.com/office/officeart/2005/8/layout/hList1"/>
    <dgm:cxn modelId="{B3E8A59E-5E76-45C7-A037-7A2D9C823C26}" type="presParOf" srcId="{8317FA7E-CC2C-4EF5-921C-9FF9B6F01709}" destId="{6C7E033A-DBBF-4DE5-A1EE-5E1658913397}"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5E4A44-26D9-438D-BF62-08C15CF86C1E}" type="doc">
      <dgm:prSet loTypeId="urn:microsoft.com/office/officeart/2005/8/layout/pList2" loCatId="list" qsTypeId="urn:microsoft.com/office/officeart/2005/8/quickstyle/simple1" qsCatId="simple" csTypeId="urn:microsoft.com/office/officeart/2005/8/colors/accent1_2" csCatId="accent1" phldr="1"/>
      <dgm:spPr/>
    </dgm:pt>
    <dgm:pt modelId="{DAE1F765-8DD1-4488-9020-1162C31AF8DC}">
      <dgm:prSet phldrT="[Text]" custT="1"/>
      <dgm:spPr>
        <a:solidFill>
          <a:srgbClr val="003DA5"/>
        </a:solidFill>
      </dgm:spPr>
      <dgm:t>
        <a:bodyPr/>
        <a:lstStyle/>
        <a:p>
          <a:r>
            <a:rPr lang="en-US" sz="1400" dirty="0">
              <a:latin typeface="Arial" panose="020B0604020202020204" pitchFamily="34" charset="0"/>
              <a:cs typeface="Arial" panose="020B0604020202020204" pitchFamily="34" charset="0"/>
            </a:rPr>
            <a:t>Lincoln Financial Group disability benefits income</a:t>
          </a:r>
          <a:endParaRPr lang="en-US" sz="1400" dirty="0"/>
        </a:p>
      </dgm:t>
    </dgm:pt>
    <dgm:pt modelId="{59441113-E7F5-4282-8DBA-BEFAEAD27298}" type="parTrans" cxnId="{E70AC863-9A46-428D-844F-5698B15AA37C}">
      <dgm:prSet/>
      <dgm:spPr/>
      <dgm:t>
        <a:bodyPr/>
        <a:lstStyle/>
        <a:p>
          <a:endParaRPr lang="en-US" sz="1800"/>
        </a:p>
      </dgm:t>
    </dgm:pt>
    <dgm:pt modelId="{BC41634B-323E-44C5-94F7-006B9965248D}" type="sibTrans" cxnId="{E70AC863-9A46-428D-844F-5698B15AA37C}">
      <dgm:prSet/>
      <dgm:spPr/>
      <dgm:t>
        <a:bodyPr/>
        <a:lstStyle/>
        <a:p>
          <a:endParaRPr lang="en-US" sz="1800"/>
        </a:p>
      </dgm:t>
    </dgm:pt>
    <dgm:pt modelId="{F9BB032F-53D2-4B70-B896-D58C3F056164}">
      <dgm:prSet custT="1"/>
      <dgm:spPr>
        <a:solidFill>
          <a:srgbClr val="003DA5"/>
        </a:solidFill>
      </dgm:spPr>
      <dgm:t>
        <a:bodyPr/>
        <a:lstStyle/>
        <a:p>
          <a:r>
            <a:rPr lang="en-US" sz="1100" dirty="0">
              <a:latin typeface="Arial" panose="020B0604020202020204" pitchFamily="34" charset="0"/>
              <a:cs typeface="Arial" panose="020B0604020202020204" pitchFamily="34" charset="0"/>
            </a:rPr>
            <a:t>Basic Disability (Employer Paid)</a:t>
          </a:r>
        </a:p>
      </dgm:t>
    </dgm:pt>
    <dgm:pt modelId="{3B6C07A7-B829-47AD-A974-5E9CCD8F02DB}" type="parTrans" cxnId="{52784777-5757-4736-A09B-E3193C792E2A}">
      <dgm:prSet/>
      <dgm:spPr/>
      <dgm:t>
        <a:bodyPr/>
        <a:lstStyle/>
        <a:p>
          <a:endParaRPr lang="en-US" sz="1800"/>
        </a:p>
      </dgm:t>
    </dgm:pt>
    <dgm:pt modelId="{75F5E60B-EAFC-434B-83AB-2564E6249DB1}" type="sibTrans" cxnId="{52784777-5757-4736-A09B-E3193C792E2A}">
      <dgm:prSet/>
      <dgm:spPr/>
      <dgm:t>
        <a:bodyPr/>
        <a:lstStyle/>
        <a:p>
          <a:endParaRPr lang="en-US" sz="1800"/>
        </a:p>
      </dgm:t>
    </dgm:pt>
    <dgm:pt modelId="{6C7E8166-0AE5-4453-AFCA-92E2344F1763}">
      <dgm:prSet custT="1"/>
      <dgm:spPr>
        <a:solidFill>
          <a:srgbClr val="003DA5"/>
        </a:solidFill>
      </dgm:spPr>
      <dgm:t>
        <a:bodyPr/>
        <a:lstStyle/>
        <a:p>
          <a:r>
            <a:rPr lang="en-US" sz="1100" dirty="0">
              <a:latin typeface="Arial" panose="020B0604020202020204" pitchFamily="34" charset="0"/>
              <a:cs typeface="Arial" panose="020B0604020202020204" pitchFamily="34" charset="0"/>
            </a:rPr>
            <a:t>Short Term Disability (Employee Paid)</a:t>
          </a:r>
        </a:p>
      </dgm:t>
    </dgm:pt>
    <dgm:pt modelId="{595912EE-A068-4025-BA20-91E474BE54BB}" type="parTrans" cxnId="{444C05B0-6ED4-4431-ACDC-D13B77D2BC2A}">
      <dgm:prSet/>
      <dgm:spPr/>
      <dgm:t>
        <a:bodyPr/>
        <a:lstStyle/>
        <a:p>
          <a:endParaRPr lang="en-US" sz="1800"/>
        </a:p>
      </dgm:t>
    </dgm:pt>
    <dgm:pt modelId="{979BAF4A-C514-487B-A43D-E2E91CA22DE6}" type="sibTrans" cxnId="{444C05B0-6ED4-4431-ACDC-D13B77D2BC2A}">
      <dgm:prSet/>
      <dgm:spPr/>
      <dgm:t>
        <a:bodyPr/>
        <a:lstStyle/>
        <a:p>
          <a:endParaRPr lang="en-US" sz="1800"/>
        </a:p>
      </dgm:t>
    </dgm:pt>
    <dgm:pt modelId="{396D70E6-1D83-418C-9BDE-C46218392334}">
      <dgm:prSet custT="1"/>
      <dgm:spPr>
        <a:solidFill>
          <a:srgbClr val="003DA5"/>
        </a:solidFill>
      </dgm:spPr>
      <dgm:t>
        <a:bodyPr/>
        <a:lstStyle/>
        <a:p>
          <a:r>
            <a:rPr lang="en-US" sz="1100">
              <a:latin typeface="Arial" panose="020B0604020202020204" pitchFamily="34" charset="0"/>
              <a:cs typeface="Arial" panose="020B0604020202020204" pitchFamily="34" charset="0"/>
            </a:rPr>
            <a:t>Long Term Disability (Employee Paid)</a:t>
          </a:r>
          <a:endParaRPr lang="en-US" sz="1100" dirty="0">
            <a:latin typeface="Arial" panose="020B0604020202020204" pitchFamily="34" charset="0"/>
            <a:cs typeface="Arial" panose="020B0604020202020204" pitchFamily="34" charset="0"/>
          </a:endParaRPr>
        </a:p>
      </dgm:t>
    </dgm:pt>
    <dgm:pt modelId="{40C557D3-7072-4A85-AA69-15B0C79224A7}" type="parTrans" cxnId="{F78FBD62-8D7D-4420-ACE9-ED8FF96E71EE}">
      <dgm:prSet/>
      <dgm:spPr/>
      <dgm:t>
        <a:bodyPr/>
        <a:lstStyle/>
        <a:p>
          <a:endParaRPr lang="en-US" sz="1800"/>
        </a:p>
      </dgm:t>
    </dgm:pt>
    <dgm:pt modelId="{B87690D3-C744-4636-AD00-B8B42DC3CDF4}" type="sibTrans" cxnId="{F78FBD62-8D7D-4420-ACE9-ED8FF96E71EE}">
      <dgm:prSet/>
      <dgm:spPr/>
      <dgm:t>
        <a:bodyPr/>
        <a:lstStyle/>
        <a:p>
          <a:endParaRPr lang="en-US" sz="1800"/>
        </a:p>
      </dgm:t>
    </dgm:pt>
    <dgm:pt modelId="{638E17F8-78B0-4D01-8DEC-20FEE16AD27E}">
      <dgm:prSet custT="1"/>
      <dgm:spPr>
        <a:solidFill>
          <a:schemeClr val="accent1"/>
        </a:solidFill>
      </dgm:spPr>
      <dgm:t>
        <a:bodyPr/>
        <a:lstStyle/>
        <a:p>
          <a:r>
            <a:rPr lang="en-US" sz="1400" dirty="0">
              <a:latin typeface="Arial" panose="020B0604020202020204" pitchFamily="34" charset="0"/>
              <a:cs typeface="Arial" panose="020B0604020202020204" pitchFamily="34" charset="0"/>
            </a:rPr>
            <a:t>Sick Leave </a:t>
          </a:r>
        </a:p>
        <a:p>
          <a:r>
            <a:rPr lang="en-US" sz="1400" dirty="0">
              <a:latin typeface="Arial" panose="020B0604020202020204" pitchFamily="34" charset="0"/>
              <a:cs typeface="Arial" panose="020B0604020202020204" pitchFamily="34" charset="0"/>
            </a:rPr>
            <a:t>(if available)</a:t>
          </a:r>
        </a:p>
      </dgm:t>
    </dgm:pt>
    <dgm:pt modelId="{FC56EE74-0E62-4596-9AC0-F2DC3A4AA7E5}" type="parTrans" cxnId="{B075C156-0337-4D5B-88F9-768562CEF0FE}">
      <dgm:prSet/>
      <dgm:spPr/>
      <dgm:t>
        <a:bodyPr/>
        <a:lstStyle/>
        <a:p>
          <a:endParaRPr lang="en-US" sz="1800"/>
        </a:p>
      </dgm:t>
    </dgm:pt>
    <dgm:pt modelId="{740C72D5-1413-421B-9ED4-CA29369685F9}" type="sibTrans" cxnId="{B075C156-0337-4D5B-88F9-768562CEF0FE}">
      <dgm:prSet/>
      <dgm:spPr/>
      <dgm:t>
        <a:bodyPr/>
        <a:lstStyle/>
        <a:p>
          <a:endParaRPr lang="en-US" sz="1800"/>
        </a:p>
      </dgm:t>
    </dgm:pt>
    <dgm:pt modelId="{1999ABBD-9B28-4688-B6F6-B7C3F59C8202}">
      <dgm:prSet custT="1"/>
      <dgm:spPr>
        <a:solidFill>
          <a:schemeClr val="accent5"/>
        </a:solidFill>
      </dgm:spPr>
      <dgm:t>
        <a:bodyPr/>
        <a:lstStyle/>
        <a:p>
          <a:r>
            <a:rPr lang="en-US" sz="1400" dirty="0">
              <a:latin typeface="Arial" panose="020B0604020202020204" pitchFamily="34" charset="0"/>
              <a:cs typeface="Arial" panose="020B0604020202020204" pitchFamily="34" charset="0"/>
            </a:rPr>
            <a:t>Vacation Leave </a:t>
          </a:r>
        </a:p>
        <a:p>
          <a:r>
            <a:rPr lang="en-US" sz="1400" dirty="0">
              <a:latin typeface="Arial" panose="020B0604020202020204" pitchFamily="34" charset="0"/>
              <a:cs typeface="Arial" panose="020B0604020202020204" pitchFamily="34" charset="0"/>
            </a:rPr>
            <a:t>(if available)</a:t>
          </a:r>
        </a:p>
      </dgm:t>
    </dgm:pt>
    <dgm:pt modelId="{6E927211-D7A7-405C-83A3-773AF25668E2}" type="parTrans" cxnId="{7011445F-6A36-4C45-B64D-436188E83FB5}">
      <dgm:prSet/>
      <dgm:spPr/>
      <dgm:t>
        <a:bodyPr/>
        <a:lstStyle/>
        <a:p>
          <a:endParaRPr lang="en-US" sz="1800"/>
        </a:p>
      </dgm:t>
    </dgm:pt>
    <dgm:pt modelId="{7E8E56D3-2868-4EE7-89FA-FB5B318DCAC3}" type="sibTrans" cxnId="{7011445F-6A36-4C45-B64D-436188E83FB5}">
      <dgm:prSet/>
      <dgm:spPr/>
      <dgm:t>
        <a:bodyPr/>
        <a:lstStyle/>
        <a:p>
          <a:endParaRPr lang="en-US" sz="1800"/>
        </a:p>
      </dgm:t>
    </dgm:pt>
    <dgm:pt modelId="{0639BA93-2C38-4148-807F-7FD58C73B664}">
      <dgm:prSet custT="1"/>
      <dgm:spPr>
        <a:solidFill>
          <a:srgbClr val="002060"/>
        </a:solidFill>
      </dgm:spPr>
      <dgm:t>
        <a:bodyPr/>
        <a:lstStyle/>
        <a:p>
          <a:r>
            <a:rPr lang="en-US" sz="1400" dirty="0">
              <a:latin typeface="Arial" panose="020B0604020202020204" pitchFamily="34" charset="0"/>
              <a:cs typeface="Arial" panose="020B0604020202020204" pitchFamily="34" charset="0"/>
            </a:rPr>
            <a:t>Compensation (Comp) Time </a:t>
          </a:r>
        </a:p>
        <a:p>
          <a:r>
            <a:rPr lang="en-US" sz="1400" dirty="0">
              <a:latin typeface="Arial" panose="020B0604020202020204" pitchFamily="34" charset="0"/>
              <a:cs typeface="Arial" panose="020B0604020202020204" pitchFamily="34" charset="0"/>
            </a:rPr>
            <a:t>(if available)</a:t>
          </a:r>
        </a:p>
      </dgm:t>
    </dgm:pt>
    <dgm:pt modelId="{4E489EAC-9CBE-4B5E-B68B-FB8B3126B138}" type="parTrans" cxnId="{C52D486B-4235-4F4E-9374-3C50B5E73918}">
      <dgm:prSet/>
      <dgm:spPr/>
      <dgm:t>
        <a:bodyPr/>
        <a:lstStyle/>
        <a:p>
          <a:endParaRPr lang="en-US" sz="1800"/>
        </a:p>
      </dgm:t>
    </dgm:pt>
    <dgm:pt modelId="{595C6D0E-F409-422D-A9C1-0A1AD2A9D710}" type="sibTrans" cxnId="{C52D486B-4235-4F4E-9374-3C50B5E73918}">
      <dgm:prSet/>
      <dgm:spPr/>
      <dgm:t>
        <a:bodyPr/>
        <a:lstStyle/>
        <a:p>
          <a:endParaRPr lang="en-US" sz="1800"/>
        </a:p>
      </dgm:t>
    </dgm:pt>
    <dgm:pt modelId="{9EE3226E-DE54-464A-95FE-234159969B1D}">
      <dgm:prSet custT="1"/>
      <dgm:spPr>
        <a:solidFill>
          <a:schemeClr val="accent4"/>
        </a:solidFill>
      </dgm:spPr>
      <dgm:t>
        <a:bodyPr/>
        <a:lstStyle/>
        <a:p>
          <a:r>
            <a:rPr lang="en-US" sz="1400" dirty="0">
              <a:latin typeface="Arial" panose="020B0604020202020204" pitchFamily="34" charset="0"/>
              <a:cs typeface="Arial" panose="020B0604020202020204" pitchFamily="34" charset="0"/>
            </a:rPr>
            <a:t>Catastrophic Leave Program </a:t>
          </a:r>
        </a:p>
        <a:p>
          <a:r>
            <a:rPr lang="en-US" sz="1400" dirty="0">
              <a:latin typeface="Arial" panose="020B0604020202020204" pitchFamily="34" charset="0"/>
              <a:cs typeface="Arial" panose="020B0604020202020204" pitchFamily="34" charset="0"/>
            </a:rPr>
            <a:t>(if eligible) </a:t>
          </a:r>
        </a:p>
      </dgm:t>
    </dgm:pt>
    <dgm:pt modelId="{B1319DC2-46C6-48F0-9F1F-AE62AC026316}" type="parTrans" cxnId="{9EB19CBC-FE4F-4FAE-9AA9-B47275F0CD40}">
      <dgm:prSet/>
      <dgm:spPr/>
      <dgm:t>
        <a:bodyPr/>
        <a:lstStyle/>
        <a:p>
          <a:endParaRPr lang="en-US" sz="1800"/>
        </a:p>
      </dgm:t>
    </dgm:pt>
    <dgm:pt modelId="{D30D2613-0260-43F8-8691-E6E170BBC4C9}" type="sibTrans" cxnId="{9EB19CBC-FE4F-4FAE-9AA9-B47275F0CD40}">
      <dgm:prSet/>
      <dgm:spPr/>
      <dgm:t>
        <a:bodyPr/>
        <a:lstStyle/>
        <a:p>
          <a:endParaRPr lang="en-US" sz="1800"/>
        </a:p>
      </dgm:t>
    </dgm:pt>
    <dgm:pt modelId="{4BE93D45-30E0-40AE-850E-964845BD1AE6}">
      <dgm:prSet custT="1"/>
      <dgm:spPr>
        <a:solidFill>
          <a:schemeClr val="accent3">
            <a:lumMod val="75000"/>
          </a:schemeClr>
        </a:solidFill>
      </dgm:spPr>
      <dgm:t>
        <a:bodyPr/>
        <a:lstStyle/>
        <a:p>
          <a:r>
            <a:rPr lang="en-US" sz="1400" dirty="0">
              <a:latin typeface="Arial" panose="020B0604020202020204" pitchFamily="34" charset="0"/>
              <a:cs typeface="Arial" panose="020B0604020202020204" pitchFamily="34" charset="0"/>
            </a:rPr>
            <a:t>The Pay for Family Care and Bonding (PFCB) program </a:t>
          </a:r>
        </a:p>
        <a:p>
          <a:r>
            <a:rPr lang="en-US" sz="1400" dirty="0">
              <a:latin typeface="Arial" panose="020B0604020202020204" pitchFamily="34" charset="0"/>
              <a:cs typeface="Arial" panose="020B0604020202020204" pitchFamily="34" charset="0"/>
            </a:rPr>
            <a:t>(100% salary)</a:t>
          </a:r>
        </a:p>
      </dgm:t>
    </dgm:pt>
    <dgm:pt modelId="{6A2829F1-DD80-4A38-86B7-AE147F026DF9}" type="parTrans" cxnId="{931CA211-D161-4041-B239-4CCE64D31773}">
      <dgm:prSet/>
      <dgm:spPr/>
      <dgm:t>
        <a:bodyPr/>
        <a:lstStyle/>
        <a:p>
          <a:endParaRPr lang="en-US" sz="1800"/>
        </a:p>
      </dgm:t>
    </dgm:pt>
    <dgm:pt modelId="{B038C456-923F-4B99-8974-F3300A32ABBA}" type="sibTrans" cxnId="{931CA211-D161-4041-B239-4CCE64D31773}">
      <dgm:prSet/>
      <dgm:spPr/>
      <dgm:t>
        <a:bodyPr/>
        <a:lstStyle/>
        <a:p>
          <a:endParaRPr lang="en-US" sz="1800"/>
        </a:p>
      </dgm:t>
    </dgm:pt>
    <dgm:pt modelId="{57CD2AD0-2627-4AD6-95FA-116E1354FB9C}" type="pres">
      <dgm:prSet presAssocID="{385E4A44-26D9-438D-BF62-08C15CF86C1E}" presName="Name0" presStyleCnt="0">
        <dgm:presLayoutVars>
          <dgm:dir/>
          <dgm:resizeHandles val="exact"/>
        </dgm:presLayoutVars>
      </dgm:prSet>
      <dgm:spPr/>
    </dgm:pt>
    <dgm:pt modelId="{036AC6DA-3DF3-4E02-A81B-76088C1D1A01}" type="pres">
      <dgm:prSet presAssocID="{385E4A44-26D9-438D-BF62-08C15CF86C1E}" presName="bkgdShp" presStyleLbl="alignAccFollowNode1" presStyleIdx="0" presStyleCnt="1"/>
      <dgm:spPr/>
    </dgm:pt>
    <dgm:pt modelId="{EABAF34C-28AE-4939-A943-083103C68044}" type="pres">
      <dgm:prSet presAssocID="{385E4A44-26D9-438D-BF62-08C15CF86C1E}" presName="linComp" presStyleCnt="0"/>
      <dgm:spPr/>
    </dgm:pt>
    <dgm:pt modelId="{561FBA2B-0E06-4B52-B955-C0494404A8B4}" type="pres">
      <dgm:prSet presAssocID="{DAE1F765-8DD1-4488-9020-1162C31AF8DC}" presName="compNode" presStyleCnt="0"/>
      <dgm:spPr/>
    </dgm:pt>
    <dgm:pt modelId="{F71A4BF7-B636-4823-BF7D-F2E9F8171B50}" type="pres">
      <dgm:prSet presAssocID="{DAE1F765-8DD1-4488-9020-1162C31AF8DC}" presName="node" presStyleLbl="node1" presStyleIdx="0" presStyleCnt="6">
        <dgm:presLayoutVars>
          <dgm:bulletEnabled val="1"/>
        </dgm:presLayoutVars>
      </dgm:prSet>
      <dgm:spPr/>
    </dgm:pt>
    <dgm:pt modelId="{A32E8BE4-D6AF-49F8-A3D4-3B64D51E0E2E}" type="pres">
      <dgm:prSet presAssocID="{DAE1F765-8DD1-4488-9020-1162C31AF8DC}" presName="invisiNode" presStyleLbl="node1" presStyleIdx="0" presStyleCnt="6"/>
      <dgm:spPr/>
    </dgm:pt>
    <dgm:pt modelId="{A12405DE-DE7E-4668-AC72-3493CC61C371}" type="pres">
      <dgm:prSet presAssocID="{DAE1F765-8DD1-4488-9020-1162C31AF8DC}" presName="imagNode" presStyleLbl="fgImgPlace1" presStyleIdx="0" presStyleCnt="6"/>
      <dgm:spPr>
        <a:solidFill>
          <a:srgbClr val="003DA5"/>
        </a:solidFill>
      </dgm:spPr>
    </dgm:pt>
    <dgm:pt modelId="{EE20DECF-6CC2-4716-A718-360D82DC8EC1}" type="pres">
      <dgm:prSet presAssocID="{BC41634B-323E-44C5-94F7-006B9965248D}" presName="sibTrans" presStyleLbl="sibTrans2D1" presStyleIdx="0" presStyleCnt="0"/>
      <dgm:spPr/>
    </dgm:pt>
    <dgm:pt modelId="{AB7B4CBA-E82A-464C-83A5-295335D7158F}" type="pres">
      <dgm:prSet presAssocID="{638E17F8-78B0-4D01-8DEC-20FEE16AD27E}" presName="compNode" presStyleCnt="0"/>
      <dgm:spPr/>
    </dgm:pt>
    <dgm:pt modelId="{D7E5C95B-68A7-481A-95C7-4B4C136D1429}" type="pres">
      <dgm:prSet presAssocID="{638E17F8-78B0-4D01-8DEC-20FEE16AD27E}" presName="node" presStyleLbl="node1" presStyleIdx="1" presStyleCnt="6">
        <dgm:presLayoutVars>
          <dgm:bulletEnabled val="1"/>
        </dgm:presLayoutVars>
      </dgm:prSet>
      <dgm:spPr/>
    </dgm:pt>
    <dgm:pt modelId="{7EB14E60-CD2A-4EF5-8D2E-BBCEF56DD896}" type="pres">
      <dgm:prSet presAssocID="{638E17F8-78B0-4D01-8DEC-20FEE16AD27E}" presName="invisiNode" presStyleLbl="node1" presStyleIdx="1" presStyleCnt="6"/>
      <dgm:spPr/>
    </dgm:pt>
    <dgm:pt modelId="{E3BDC08B-E309-4240-8C1E-D79F3BAAC41C}" type="pres">
      <dgm:prSet presAssocID="{638E17F8-78B0-4D01-8DEC-20FEE16AD27E}" presName="imagNode" presStyleLbl="fgImgPlace1" presStyleIdx="1" presStyleCnt="6"/>
      <dgm:spPr>
        <a:solidFill>
          <a:schemeClr val="accent1"/>
        </a:solidFill>
      </dgm:spPr>
    </dgm:pt>
    <dgm:pt modelId="{392D665F-E1EF-4D54-B934-45485125419F}" type="pres">
      <dgm:prSet presAssocID="{740C72D5-1413-421B-9ED4-CA29369685F9}" presName="sibTrans" presStyleLbl="sibTrans2D1" presStyleIdx="0" presStyleCnt="0"/>
      <dgm:spPr/>
    </dgm:pt>
    <dgm:pt modelId="{F72EBEE5-D941-455D-AA60-F867D13BCE66}" type="pres">
      <dgm:prSet presAssocID="{1999ABBD-9B28-4688-B6F6-B7C3F59C8202}" presName="compNode" presStyleCnt="0"/>
      <dgm:spPr/>
    </dgm:pt>
    <dgm:pt modelId="{972B3C16-2738-458E-B32D-173C4C0CC72A}" type="pres">
      <dgm:prSet presAssocID="{1999ABBD-9B28-4688-B6F6-B7C3F59C8202}" presName="node" presStyleLbl="node1" presStyleIdx="2" presStyleCnt="6">
        <dgm:presLayoutVars>
          <dgm:bulletEnabled val="1"/>
        </dgm:presLayoutVars>
      </dgm:prSet>
      <dgm:spPr/>
    </dgm:pt>
    <dgm:pt modelId="{8BB84951-C009-432D-B449-D58FE1E5333F}" type="pres">
      <dgm:prSet presAssocID="{1999ABBD-9B28-4688-B6F6-B7C3F59C8202}" presName="invisiNode" presStyleLbl="node1" presStyleIdx="2" presStyleCnt="6"/>
      <dgm:spPr/>
    </dgm:pt>
    <dgm:pt modelId="{D0CA0BAF-3A79-4654-BB92-EC39832AEC38}" type="pres">
      <dgm:prSet presAssocID="{1999ABBD-9B28-4688-B6F6-B7C3F59C8202}" presName="imagNode" presStyleLbl="fgImgPlace1" presStyleIdx="2" presStyleCnt="6"/>
      <dgm:spPr>
        <a:solidFill>
          <a:schemeClr val="accent5"/>
        </a:solidFill>
      </dgm:spPr>
    </dgm:pt>
    <dgm:pt modelId="{7E2FFA80-45D2-4DF6-85CD-72F53DECBD58}" type="pres">
      <dgm:prSet presAssocID="{7E8E56D3-2868-4EE7-89FA-FB5B318DCAC3}" presName="sibTrans" presStyleLbl="sibTrans2D1" presStyleIdx="0" presStyleCnt="0"/>
      <dgm:spPr/>
    </dgm:pt>
    <dgm:pt modelId="{75DCD175-5C91-4F09-A3B4-FE6E710C968A}" type="pres">
      <dgm:prSet presAssocID="{0639BA93-2C38-4148-807F-7FD58C73B664}" presName="compNode" presStyleCnt="0"/>
      <dgm:spPr/>
    </dgm:pt>
    <dgm:pt modelId="{92A53892-5C3B-4AE7-B8CE-E6106FF5451F}" type="pres">
      <dgm:prSet presAssocID="{0639BA93-2C38-4148-807F-7FD58C73B664}" presName="node" presStyleLbl="node1" presStyleIdx="3" presStyleCnt="6">
        <dgm:presLayoutVars>
          <dgm:bulletEnabled val="1"/>
        </dgm:presLayoutVars>
      </dgm:prSet>
      <dgm:spPr/>
    </dgm:pt>
    <dgm:pt modelId="{DB3C2CF4-24F3-4E74-9AE7-73B073A31E77}" type="pres">
      <dgm:prSet presAssocID="{0639BA93-2C38-4148-807F-7FD58C73B664}" presName="invisiNode" presStyleLbl="node1" presStyleIdx="3" presStyleCnt="6"/>
      <dgm:spPr/>
    </dgm:pt>
    <dgm:pt modelId="{A6761A1E-6758-43A9-949E-F909C871D444}" type="pres">
      <dgm:prSet presAssocID="{0639BA93-2C38-4148-807F-7FD58C73B664}" presName="imagNode" presStyleLbl="fgImgPlace1" presStyleIdx="3" presStyleCnt="6"/>
      <dgm:spPr>
        <a:solidFill>
          <a:srgbClr val="002060"/>
        </a:solidFill>
      </dgm:spPr>
    </dgm:pt>
    <dgm:pt modelId="{48B683B6-C70A-46F0-B4C0-7FC54848247E}" type="pres">
      <dgm:prSet presAssocID="{595C6D0E-F409-422D-A9C1-0A1AD2A9D710}" presName="sibTrans" presStyleLbl="sibTrans2D1" presStyleIdx="0" presStyleCnt="0"/>
      <dgm:spPr/>
    </dgm:pt>
    <dgm:pt modelId="{C2D0231B-6B6C-4816-B0CA-6367E66F745E}" type="pres">
      <dgm:prSet presAssocID="{9EE3226E-DE54-464A-95FE-234159969B1D}" presName="compNode" presStyleCnt="0"/>
      <dgm:spPr/>
    </dgm:pt>
    <dgm:pt modelId="{161354EF-083C-4A0F-A327-DAFBA43E039B}" type="pres">
      <dgm:prSet presAssocID="{9EE3226E-DE54-464A-95FE-234159969B1D}" presName="node" presStyleLbl="node1" presStyleIdx="4" presStyleCnt="6">
        <dgm:presLayoutVars>
          <dgm:bulletEnabled val="1"/>
        </dgm:presLayoutVars>
      </dgm:prSet>
      <dgm:spPr/>
    </dgm:pt>
    <dgm:pt modelId="{0498A786-FAA1-4005-A970-D55DB4D033A0}" type="pres">
      <dgm:prSet presAssocID="{9EE3226E-DE54-464A-95FE-234159969B1D}" presName="invisiNode" presStyleLbl="node1" presStyleIdx="4" presStyleCnt="6"/>
      <dgm:spPr/>
    </dgm:pt>
    <dgm:pt modelId="{A47C8D51-BCDD-4798-8AFA-74F33DAD9AA4}" type="pres">
      <dgm:prSet presAssocID="{9EE3226E-DE54-464A-95FE-234159969B1D}" presName="imagNode" presStyleLbl="fgImgPlace1" presStyleIdx="4" presStyleCnt="6"/>
      <dgm:spPr>
        <a:solidFill>
          <a:schemeClr val="accent4"/>
        </a:solidFill>
      </dgm:spPr>
    </dgm:pt>
    <dgm:pt modelId="{C09730B7-B356-4F1C-B3FD-2F752348A330}" type="pres">
      <dgm:prSet presAssocID="{D30D2613-0260-43F8-8691-E6E170BBC4C9}" presName="sibTrans" presStyleLbl="sibTrans2D1" presStyleIdx="0" presStyleCnt="0"/>
      <dgm:spPr/>
    </dgm:pt>
    <dgm:pt modelId="{4FD55964-C087-4203-A7C9-C90975E02F71}" type="pres">
      <dgm:prSet presAssocID="{4BE93D45-30E0-40AE-850E-964845BD1AE6}" presName="compNode" presStyleCnt="0"/>
      <dgm:spPr/>
    </dgm:pt>
    <dgm:pt modelId="{AC152DF3-DA85-42C8-9734-D44BB50B3C20}" type="pres">
      <dgm:prSet presAssocID="{4BE93D45-30E0-40AE-850E-964845BD1AE6}" presName="node" presStyleLbl="node1" presStyleIdx="5" presStyleCnt="6">
        <dgm:presLayoutVars>
          <dgm:bulletEnabled val="1"/>
        </dgm:presLayoutVars>
      </dgm:prSet>
      <dgm:spPr/>
    </dgm:pt>
    <dgm:pt modelId="{C04B7486-F7C0-431F-A760-16AD0BBACCD4}" type="pres">
      <dgm:prSet presAssocID="{4BE93D45-30E0-40AE-850E-964845BD1AE6}" presName="invisiNode" presStyleLbl="node1" presStyleIdx="5" presStyleCnt="6"/>
      <dgm:spPr/>
    </dgm:pt>
    <dgm:pt modelId="{1ABFD575-95E5-468A-BBB4-78C542D449DB}" type="pres">
      <dgm:prSet presAssocID="{4BE93D45-30E0-40AE-850E-964845BD1AE6}" presName="imagNode" presStyleLbl="fgImgPlace1" presStyleIdx="5" presStyleCnt="6"/>
      <dgm:spPr>
        <a:solidFill>
          <a:schemeClr val="accent3">
            <a:lumMod val="75000"/>
          </a:schemeClr>
        </a:solidFill>
      </dgm:spPr>
    </dgm:pt>
  </dgm:ptLst>
  <dgm:cxnLst>
    <dgm:cxn modelId="{05128B0F-4EE9-40A7-A43B-BC8ED2C558D1}" type="presOf" srcId="{1999ABBD-9B28-4688-B6F6-B7C3F59C8202}" destId="{972B3C16-2738-458E-B32D-173C4C0CC72A}" srcOrd="0" destOrd="0" presId="urn:microsoft.com/office/officeart/2005/8/layout/pList2"/>
    <dgm:cxn modelId="{EE444211-FAE9-4AE7-97B0-E5B381ABA2D0}" type="presOf" srcId="{385E4A44-26D9-438D-BF62-08C15CF86C1E}" destId="{57CD2AD0-2627-4AD6-95FA-116E1354FB9C}" srcOrd="0" destOrd="0" presId="urn:microsoft.com/office/officeart/2005/8/layout/pList2"/>
    <dgm:cxn modelId="{931CA211-D161-4041-B239-4CCE64D31773}" srcId="{385E4A44-26D9-438D-BF62-08C15CF86C1E}" destId="{4BE93D45-30E0-40AE-850E-964845BD1AE6}" srcOrd="5" destOrd="0" parTransId="{6A2829F1-DD80-4A38-86B7-AE147F026DF9}" sibTransId="{B038C456-923F-4B99-8974-F3300A32ABBA}"/>
    <dgm:cxn modelId="{08F5B315-11C5-4F93-B394-15A76071C5FD}" type="presOf" srcId="{DAE1F765-8DD1-4488-9020-1162C31AF8DC}" destId="{F71A4BF7-B636-4823-BF7D-F2E9F8171B50}" srcOrd="0" destOrd="0" presId="urn:microsoft.com/office/officeart/2005/8/layout/pList2"/>
    <dgm:cxn modelId="{44747428-435C-4D91-8314-CA01BE851247}" type="presOf" srcId="{BC41634B-323E-44C5-94F7-006B9965248D}" destId="{EE20DECF-6CC2-4716-A718-360D82DC8EC1}" srcOrd="0" destOrd="0" presId="urn:microsoft.com/office/officeart/2005/8/layout/pList2"/>
    <dgm:cxn modelId="{9C70AE2A-FB08-4287-834F-C18041489B60}" type="presOf" srcId="{396D70E6-1D83-418C-9BDE-C46218392334}" destId="{F71A4BF7-B636-4823-BF7D-F2E9F8171B50}" srcOrd="0" destOrd="3" presId="urn:microsoft.com/office/officeart/2005/8/layout/pList2"/>
    <dgm:cxn modelId="{8F36DD36-9765-41F8-AC81-893EB7F013E6}" type="presOf" srcId="{9EE3226E-DE54-464A-95FE-234159969B1D}" destId="{161354EF-083C-4A0F-A327-DAFBA43E039B}" srcOrd="0" destOrd="0" presId="urn:microsoft.com/office/officeart/2005/8/layout/pList2"/>
    <dgm:cxn modelId="{91CA403C-8079-4B74-9177-3C73A3CA5FCA}" type="presOf" srcId="{F9BB032F-53D2-4B70-B896-D58C3F056164}" destId="{F71A4BF7-B636-4823-BF7D-F2E9F8171B50}" srcOrd="0" destOrd="1" presId="urn:microsoft.com/office/officeart/2005/8/layout/pList2"/>
    <dgm:cxn modelId="{B075C156-0337-4D5B-88F9-768562CEF0FE}" srcId="{385E4A44-26D9-438D-BF62-08C15CF86C1E}" destId="{638E17F8-78B0-4D01-8DEC-20FEE16AD27E}" srcOrd="1" destOrd="0" parTransId="{FC56EE74-0E62-4596-9AC0-F2DC3A4AA7E5}" sibTransId="{740C72D5-1413-421B-9ED4-CA29369685F9}"/>
    <dgm:cxn modelId="{C081EA5E-C3CA-4EEB-9DDB-72A118C3ADA8}" type="presOf" srcId="{595C6D0E-F409-422D-A9C1-0A1AD2A9D710}" destId="{48B683B6-C70A-46F0-B4C0-7FC54848247E}" srcOrd="0" destOrd="0" presId="urn:microsoft.com/office/officeart/2005/8/layout/pList2"/>
    <dgm:cxn modelId="{7011445F-6A36-4C45-B64D-436188E83FB5}" srcId="{385E4A44-26D9-438D-BF62-08C15CF86C1E}" destId="{1999ABBD-9B28-4688-B6F6-B7C3F59C8202}" srcOrd="2" destOrd="0" parTransId="{6E927211-D7A7-405C-83A3-773AF25668E2}" sibTransId="{7E8E56D3-2868-4EE7-89FA-FB5B318DCAC3}"/>
    <dgm:cxn modelId="{F78FBD62-8D7D-4420-ACE9-ED8FF96E71EE}" srcId="{DAE1F765-8DD1-4488-9020-1162C31AF8DC}" destId="{396D70E6-1D83-418C-9BDE-C46218392334}" srcOrd="2" destOrd="0" parTransId="{40C557D3-7072-4A85-AA69-15B0C79224A7}" sibTransId="{B87690D3-C744-4636-AD00-B8B42DC3CDF4}"/>
    <dgm:cxn modelId="{E70AC863-9A46-428D-844F-5698B15AA37C}" srcId="{385E4A44-26D9-438D-BF62-08C15CF86C1E}" destId="{DAE1F765-8DD1-4488-9020-1162C31AF8DC}" srcOrd="0" destOrd="0" parTransId="{59441113-E7F5-4282-8DBA-BEFAEAD27298}" sibTransId="{BC41634B-323E-44C5-94F7-006B9965248D}"/>
    <dgm:cxn modelId="{1E861E6A-4E87-401A-918B-8F0A53FE270B}" type="presOf" srcId="{638E17F8-78B0-4D01-8DEC-20FEE16AD27E}" destId="{D7E5C95B-68A7-481A-95C7-4B4C136D1429}" srcOrd="0" destOrd="0" presId="urn:microsoft.com/office/officeart/2005/8/layout/pList2"/>
    <dgm:cxn modelId="{C52D486B-4235-4F4E-9374-3C50B5E73918}" srcId="{385E4A44-26D9-438D-BF62-08C15CF86C1E}" destId="{0639BA93-2C38-4148-807F-7FD58C73B664}" srcOrd="3" destOrd="0" parTransId="{4E489EAC-9CBE-4B5E-B68B-FB8B3126B138}" sibTransId="{595C6D0E-F409-422D-A9C1-0A1AD2A9D710}"/>
    <dgm:cxn modelId="{52784777-5757-4736-A09B-E3193C792E2A}" srcId="{DAE1F765-8DD1-4488-9020-1162C31AF8DC}" destId="{F9BB032F-53D2-4B70-B896-D58C3F056164}" srcOrd="0" destOrd="0" parTransId="{3B6C07A7-B829-47AD-A974-5E9CCD8F02DB}" sibTransId="{75F5E60B-EAFC-434B-83AB-2564E6249DB1}"/>
    <dgm:cxn modelId="{FBA9049C-560E-452F-993B-039B8C355D82}" type="presOf" srcId="{7E8E56D3-2868-4EE7-89FA-FB5B318DCAC3}" destId="{7E2FFA80-45D2-4DF6-85CD-72F53DECBD58}" srcOrd="0" destOrd="0" presId="urn:microsoft.com/office/officeart/2005/8/layout/pList2"/>
    <dgm:cxn modelId="{423B599E-4232-40B9-8C15-870A42923589}" type="presOf" srcId="{6C7E8166-0AE5-4453-AFCA-92E2344F1763}" destId="{F71A4BF7-B636-4823-BF7D-F2E9F8171B50}" srcOrd="0" destOrd="2" presId="urn:microsoft.com/office/officeart/2005/8/layout/pList2"/>
    <dgm:cxn modelId="{77C125A8-24B2-45F7-B3F0-89D894CD0EDF}" type="presOf" srcId="{740C72D5-1413-421B-9ED4-CA29369685F9}" destId="{392D665F-E1EF-4D54-B934-45485125419F}" srcOrd="0" destOrd="0" presId="urn:microsoft.com/office/officeart/2005/8/layout/pList2"/>
    <dgm:cxn modelId="{444C05B0-6ED4-4431-ACDC-D13B77D2BC2A}" srcId="{DAE1F765-8DD1-4488-9020-1162C31AF8DC}" destId="{6C7E8166-0AE5-4453-AFCA-92E2344F1763}" srcOrd="1" destOrd="0" parTransId="{595912EE-A068-4025-BA20-91E474BE54BB}" sibTransId="{979BAF4A-C514-487B-A43D-E2E91CA22DE6}"/>
    <dgm:cxn modelId="{1649D5B1-13C8-4CB2-9092-5152359B4F84}" type="presOf" srcId="{4BE93D45-30E0-40AE-850E-964845BD1AE6}" destId="{AC152DF3-DA85-42C8-9734-D44BB50B3C20}" srcOrd="0" destOrd="0" presId="urn:microsoft.com/office/officeart/2005/8/layout/pList2"/>
    <dgm:cxn modelId="{CF2044B3-201F-4064-A46C-7A916ECC873B}" type="presOf" srcId="{0639BA93-2C38-4148-807F-7FD58C73B664}" destId="{92A53892-5C3B-4AE7-B8CE-E6106FF5451F}" srcOrd="0" destOrd="0" presId="urn:microsoft.com/office/officeart/2005/8/layout/pList2"/>
    <dgm:cxn modelId="{9EB19CBC-FE4F-4FAE-9AA9-B47275F0CD40}" srcId="{385E4A44-26D9-438D-BF62-08C15CF86C1E}" destId="{9EE3226E-DE54-464A-95FE-234159969B1D}" srcOrd="4" destOrd="0" parTransId="{B1319DC2-46C6-48F0-9F1F-AE62AC026316}" sibTransId="{D30D2613-0260-43F8-8691-E6E170BBC4C9}"/>
    <dgm:cxn modelId="{60B021C7-3073-4FB2-8FDF-EB48614B0DA2}" type="presOf" srcId="{D30D2613-0260-43F8-8691-E6E170BBC4C9}" destId="{C09730B7-B356-4F1C-B3FD-2F752348A330}" srcOrd="0" destOrd="0" presId="urn:microsoft.com/office/officeart/2005/8/layout/pList2"/>
    <dgm:cxn modelId="{7DECCC60-BC03-4BDA-ABD9-729A2FFF3BA9}" type="presParOf" srcId="{57CD2AD0-2627-4AD6-95FA-116E1354FB9C}" destId="{036AC6DA-3DF3-4E02-A81B-76088C1D1A01}" srcOrd="0" destOrd="0" presId="urn:microsoft.com/office/officeart/2005/8/layout/pList2"/>
    <dgm:cxn modelId="{1F587621-3D42-4FC1-B5EF-8024940B7CE5}" type="presParOf" srcId="{57CD2AD0-2627-4AD6-95FA-116E1354FB9C}" destId="{EABAF34C-28AE-4939-A943-083103C68044}" srcOrd="1" destOrd="0" presId="urn:microsoft.com/office/officeart/2005/8/layout/pList2"/>
    <dgm:cxn modelId="{CFD524D1-EF7F-445D-8FDE-A17F6101EDA9}" type="presParOf" srcId="{EABAF34C-28AE-4939-A943-083103C68044}" destId="{561FBA2B-0E06-4B52-B955-C0494404A8B4}" srcOrd="0" destOrd="0" presId="urn:microsoft.com/office/officeart/2005/8/layout/pList2"/>
    <dgm:cxn modelId="{14840FE3-5CD0-4164-9F8F-DF010B63B055}" type="presParOf" srcId="{561FBA2B-0E06-4B52-B955-C0494404A8B4}" destId="{F71A4BF7-B636-4823-BF7D-F2E9F8171B50}" srcOrd="0" destOrd="0" presId="urn:microsoft.com/office/officeart/2005/8/layout/pList2"/>
    <dgm:cxn modelId="{EE6AD8EC-0BA1-45C4-AE60-8F8914BD1224}" type="presParOf" srcId="{561FBA2B-0E06-4B52-B955-C0494404A8B4}" destId="{A32E8BE4-D6AF-49F8-A3D4-3B64D51E0E2E}" srcOrd="1" destOrd="0" presId="urn:microsoft.com/office/officeart/2005/8/layout/pList2"/>
    <dgm:cxn modelId="{3493E1B5-43CC-4188-9F68-BE1F61CF399C}" type="presParOf" srcId="{561FBA2B-0E06-4B52-B955-C0494404A8B4}" destId="{A12405DE-DE7E-4668-AC72-3493CC61C371}" srcOrd="2" destOrd="0" presId="urn:microsoft.com/office/officeart/2005/8/layout/pList2"/>
    <dgm:cxn modelId="{C0504AFB-25EF-41A9-B30E-15B6C53549BC}" type="presParOf" srcId="{EABAF34C-28AE-4939-A943-083103C68044}" destId="{EE20DECF-6CC2-4716-A718-360D82DC8EC1}" srcOrd="1" destOrd="0" presId="urn:microsoft.com/office/officeart/2005/8/layout/pList2"/>
    <dgm:cxn modelId="{C0B77EEB-7819-4CDB-8DA2-1C36A4B7EA68}" type="presParOf" srcId="{EABAF34C-28AE-4939-A943-083103C68044}" destId="{AB7B4CBA-E82A-464C-83A5-295335D7158F}" srcOrd="2" destOrd="0" presId="urn:microsoft.com/office/officeart/2005/8/layout/pList2"/>
    <dgm:cxn modelId="{4E8FC9B7-4C3F-4B35-9A02-F8EA0729DB66}" type="presParOf" srcId="{AB7B4CBA-E82A-464C-83A5-295335D7158F}" destId="{D7E5C95B-68A7-481A-95C7-4B4C136D1429}" srcOrd="0" destOrd="0" presId="urn:microsoft.com/office/officeart/2005/8/layout/pList2"/>
    <dgm:cxn modelId="{603C0A29-24E9-4B33-8F26-E6306052E35D}" type="presParOf" srcId="{AB7B4CBA-E82A-464C-83A5-295335D7158F}" destId="{7EB14E60-CD2A-4EF5-8D2E-BBCEF56DD896}" srcOrd="1" destOrd="0" presId="urn:microsoft.com/office/officeart/2005/8/layout/pList2"/>
    <dgm:cxn modelId="{A73506A9-83FA-489E-967A-67DA7C74DCD1}" type="presParOf" srcId="{AB7B4CBA-E82A-464C-83A5-295335D7158F}" destId="{E3BDC08B-E309-4240-8C1E-D79F3BAAC41C}" srcOrd="2" destOrd="0" presId="urn:microsoft.com/office/officeart/2005/8/layout/pList2"/>
    <dgm:cxn modelId="{49A43E4B-0086-45BD-9425-FE885644760E}" type="presParOf" srcId="{EABAF34C-28AE-4939-A943-083103C68044}" destId="{392D665F-E1EF-4D54-B934-45485125419F}" srcOrd="3" destOrd="0" presId="urn:microsoft.com/office/officeart/2005/8/layout/pList2"/>
    <dgm:cxn modelId="{2C106F2F-E942-4D5E-ADA3-C3C019740722}" type="presParOf" srcId="{EABAF34C-28AE-4939-A943-083103C68044}" destId="{F72EBEE5-D941-455D-AA60-F867D13BCE66}" srcOrd="4" destOrd="0" presId="urn:microsoft.com/office/officeart/2005/8/layout/pList2"/>
    <dgm:cxn modelId="{678BB8AF-FD78-4F1D-A277-4CEA5B8F03D2}" type="presParOf" srcId="{F72EBEE5-D941-455D-AA60-F867D13BCE66}" destId="{972B3C16-2738-458E-B32D-173C4C0CC72A}" srcOrd="0" destOrd="0" presId="urn:microsoft.com/office/officeart/2005/8/layout/pList2"/>
    <dgm:cxn modelId="{2D256541-4736-4F04-9A10-197F9CB0B689}" type="presParOf" srcId="{F72EBEE5-D941-455D-AA60-F867D13BCE66}" destId="{8BB84951-C009-432D-B449-D58FE1E5333F}" srcOrd="1" destOrd="0" presId="urn:microsoft.com/office/officeart/2005/8/layout/pList2"/>
    <dgm:cxn modelId="{DDF00973-9754-4392-8AF7-D75DAE8EFFD3}" type="presParOf" srcId="{F72EBEE5-D941-455D-AA60-F867D13BCE66}" destId="{D0CA0BAF-3A79-4654-BB92-EC39832AEC38}" srcOrd="2" destOrd="0" presId="urn:microsoft.com/office/officeart/2005/8/layout/pList2"/>
    <dgm:cxn modelId="{A57E5F75-026A-4AA1-8893-F1C084C81BEA}" type="presParOf" srcId="{EABAF34C-28AE-4939-A943-083103C68044}" destId="{7E2FFA80-45D2-4DF6-85CD-72F53DECBD58}" srcOrd="5" destOrd="0" presId="urn:microsoft.com/office/officeart/2005/8/layout/pList2"/>
    <dgm:cxn modelId="{15C2F792-C5CC-489C-8681-5A2C35C022E9}" type="presParOf" srcId="{EABAF34C-28AE-4939-A943-083103C68044}" destId="{75DCD175-5C91-4F09-A3B4-FE6E710C968A}" srcOrd="6" destOrd="0" presId="urn:microsoft.com/office/officeart/2005/8/layout/pList2"/>
    <dgm:cxn modelId="{5CE891FE-722C-4FF8-B0BC-59F1C5ED2342}" type="presParOf" srcId="{75DCD175-5C91-4F09-A3B4-FE6E710C968A}" destId="{92A53892-5C3B-4AE7-B8CE-E6106FF5451F}" srcOrd="0" destOrd="0" presId="urn:microsoft.com/office/officeart/2005/8/layout/pList2"/>
    <dgm:cxn modelId="{7AD07A15-0B57-43B9-8E8F-436A76DB9FA5}" type="presParOf" srcId="{75DCD175-5C91-4F09-A3B4-FE6E710C968A}" destId="{DB3C2CF4-24F3-4E74-9AE7-73B073A31E77}" srcOrd="1" destOrd="0" presId="urn:microsoft.com/office/officeart/2005/8/layout/pList2"/>
    <dgm:cxn modelId="{F89A50F2-AEB9-4C98-BCEE-E879B5F267DB}" type="presParOf" srcId="{75DCD175-5C91-4F09-A3B4-FE6E710C968A}" destId="{A6761A1E-6758-43A9-949E-F909C871D444}" srcOrd="2" destOrd="0" presId="urn:microsoft.com/office/officeart/2005/8/layout/pList2"/>
    <dgm:cxn modelId="{AAA6614C-F3D8-484B-8302-31F5F7AC4411}" type="presParOf" srcId="{EABAF34C-28AE-4939-A943-083103C68044}" destId="{48B683B6-C70A-46F0-B4C0-7FC54848247E}" srcOrd="7" destOrd="0" presId="urn:microsoft.com/office/officeart/2005/8/layout/pList2"/>
    <dgm:cxn modelId="{C28BA4BB-C6B7-42F9-9FC8-2318A65DBC17}" type="presParOf" srcId="{EABAF34C-28AE-4939-A943-083103C68044}" destId="{C2D0231B-6B6C-4816-B0CA-6367E66F745E}" srcOrd="8" destOrd="0" presId="urn:microsoft.com/office/officeart/2005/8/layout/pList2"/>
    <dgm:cxn modelId="{17C46273-9DB3-4D60-A480-29C8552B0FC2}" type="presParOf" srcId="{C2D0231B-6B6C-4816-B0CA-6367E66F745E}" destId="{161354EF-083C-4A0F-A327-DAFBA43E039B}" srcOrd="0" destOrd="0" presId="urn:microsoft.com/office/officeart/2005/8/layout/pList2"/>
    <dgm:cxn modelId="{0DCD1E9A-6AAD-4AFA-88D2-198996A8C9B2}" type="presParOf" srcId="{C2D0231B-6B6C-4816-B0CA-6367E66F745E}" destId="{0498A786-FAA1-4005-A970-D55DB4D033A0}" srcOrd="1" destOrd="0" presId="urn:microsoft.com/office/officeart/2005/8/layout/pList2"/>
    <dgm:cxn modelId="{A676D62C-1BCE-4E80-ABB3-DE2A949914D1}" type="presParOf" srcId="{C2D0231B-6B6C-4816-B0CA-6367E66F745E}" destId="{A47C8D51-BCDD-4798-8AFA-74F33DAD9AA4}" srcOrd="2" destOrd="0" presId="urn:microsoft.com/office/officeart/2005/8/layout/pList2"/>
    <dgm:cxn modelId="{D3025EF4-E446-466C-9B73-21FF977EB2C0}" type="presParOf" srcId="{EABAF34C-28AE-4939-A943-083103C68044}" destId="{C09730B7-B356-4F1C-B3FD-2F752348A330}" srcOrd="9" destOrd="0" presId="urn:microsoft.com/office/officeart/2005/8/layout/pList2"/>
    <dgm:cxn modelId="{2ECF3B3B-84C7-4022-8237-D7C2F4C5FA9B}" type="presParOf" srcId="{EABAF34C-28AE-4939-A943-083103C68044}" destId="{4FD55964-C087-4203-A7C9-C90975E02F71}" srcOrd="10" destOrd="0" presId="urn:microsoft.com/office/officeart/2005/8/layout/pList2"/>
    <dgm:cxn modelId="{C4B5DD7B-C3B2-42CD-A669-0ABF4379337A}" type="presParOf" srcId="{4FD55964-C087-4203-A7C9-C90975E02F71}" destId="{AC152DF3-DA85-42C8-9734-D44BB50B3C20}" srcOrd="0" destOrd="0" presId="urn:microsoft.com/office/officeart/2005/8/layout/pList2"/>
    <dgm:cxn modelId="{B9FD7487-9465-441D-A318-D5FA4860BDE7}" type="presParOf" srcId="{4FD55964-C087-4203-A7C9-C90975E02F71}" destId="{C04B7486-F7C0-431F-A760-16AD0BBACCD4}" srcOrd="1" destOrd="0" presId="urn:microsoft.com/office/officeart/2005/8/layout/pList2"/>
    <dgm:cxn modelId="{C4804E8C-569E-4290-B192-A847E99BC8FD}" type="presParOf" srcId="{4FD55964-C087-4203-A7C9-C90975E02F71}" destId="{1ABFD575-95E5-468A-BBB4-78C542D449DB}" srcOrd="2" destOrd="0" presId="urn:microsoft.com/office/officeart/2005/8/layout/p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46E9E9-0579-44DE-B2A2-BFEFF72B4E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154DAE-E525-45F7-B716-5BE693F85EE3}">
      <dgm:prSet phldrT="[Text]" custT="1"/>
      <dgm:spPr/>
      <dgm:t>
        <a:bodyPr/>
        <a:lstStyle/>
        <a:p>
          <a:pPr>
            <a:buClr>
              <a:schemeClr val="accent1">
                <a:lumMod val="75000"/>
              </a:schemeClr>
            </a:buClr>
            <a:buFont typeface="Arial" panose="020B0604020202020204" pitchFamily="34" charset="0"/>
            <a:buChar char="•"/>
          </a:pPr>
          <a:r>
            <a:rPr lang="en-US" sz="1800" dirty="0">
              <a:latin typeface="Arial" panose="020B0604020202020204" pitchFamily="34" charset="0"/>
              <a:cs typeface="Arial" panose="020B0604020202020204" pitchFamily="34" charset="0"/>
            </a:rPr>
            <a:t>The illness or injury can be to the employee or a member of the employee’s family or household.</a:t>
          </a:r>
          <a:endParaRPr lang="en-US" sz="1800" dirty="0"/>
        </a:p>
      </dgm:t>
    </dgm:pt>
    <dgm:pt modelId="{B4002BE3-6AF0-44E3-BB1B-1D2C65F1610B}" type="parTrans" cxnId="{4F5D5767-4C1F-4AEF-8483-7F8449DA3B63}">
      <dgm:prSet/>
      <dgm:spPr/>
      <dgm:t>
        <a:bodyPr/>
        <a:lstStyle/>
        <a:p>
          <a:endParaRPr lang="en-US" sz="1800"/>
        </a:p>
      </dgm:t>
    </dgm:pt>
    <dgm:pt modelId="{952C3ACD-B0EA-4F3F-BA6D-336D04808305}" type="sibTrans" cxnId="{4F5D5767-4C1F-4AEF-8483-7F8449DA3B63}">
      <dgm:prSet/>
      <dgm:spPr/>
      <dgm:t>
        <a:bodyPr/>
        <a:lstStyle/>
        <a:p>
          <a:endParaRPr lang="en-US" sz="1800"/>
        </a:p>
      </dgm:t>
    </dgm:pt>
    <dgm:pt modelId="{C40948BB-21F8-4381-A3BA-23164B6AEF61}">
      <dgm:prSet phldrT="[Text]" custT="1"/>
      <dgm:spPr>
        <a:solidFill>
          <a:schemeClr val="accent5"/>
        </a:solidFill>
      </dgm:spPr>
      <dgm:t>
        <a:bodyPr/>
        <a:lstStyle/>
        <a:p>
          <a:pPr>
            <a:buClr>
              <a:schemeClr val="accent1">
                <a:lumMod val="75000"/>
              </a:schemeClr>
            </a:buClr>
            <a:buFont typeface="Arial" panose="020B0604020202020204" pitchFamily="34" charset="0"/>
            <a:buChar char="•"/>
          </a:pPr>
          <a:r>
            <a:rPr lang="en-US" sz="1800" dirty="0">
              <a:latin typeface="Arial" panose="020B0604020202020204" pitchFamily="34" charset="0"/>
              <a:cs typeface="Arial" panose="020B0604020202020204" pitchFamily="34" charset="0"/>
            </a:rPr>
            <a:t>The employee must be on an approved Leave of Absence.</a:t>
          </a:r>
          <a:endParaRPr lang="en-US" sz="1800" dirty="0"/>
        </a:p>
      </dgm:t>
    </dgm:pt>
    <dgm:pt modelId="{6738D0E7-C140-4162-92B7-5D5E8E039B57}" type="parTrans" cxnId="{0B48F56F-4535-4FD1-81AE-39BE68437ACB}">
      <dgm:prSet/>
      <dgm:spPr/>
      <dgm:t>
        <a:bodyPr/>
        <a:lstStyle/>
        <a:p>
          <a:endParaRPr lang="en-US" sz="1800"/>
        </a:p>
      </dgm:t>
    </dgm:pt>
    <dgm:pt modelId="{1F9E98CF-FA14-4CDE-B62D-8BEE327E4C9B}" type="sibTrans" cxnId="{0B48F56F-4535-4FD1-81AE-39BE68437ACB}">
      <dgm:prSet/>
      <dgm:spPr/>
      <dgm:t>
        <a:bodyPr/>
        <a:lstStyle/>
        <a:p>
          <a:endParaRPr lang="en-US" sz="1800"/>
        </a:p>
      </dgm:t>
    </dgm:pt>
    <dgm:pt modelId="{0B91C3F2-722E-461B-B2DA-B7A77E29E6DC}">
      <dgm:prSet custT="1"/>
      <dgm:spPr>
        <a:solidFill>
          <a:srgbClr val="003DA5"/>
        </a:solidFill>
      </dgm:spPr>
      <dgm:t>
        <a:bodyPr/>
        <a:lstStyle/>
        <a:p>
          <a:r>
            <a:rPr lang="en-US" sz="1800">
              <a:latin typeface="Arial" panose="020B0604020202020204" pitchFamily="34" charset="0"/>
              <a:cs typeface="Arial" panose="020B0604020202020204" pitchFamily="34" charset="0"/>
            </a:rPr>
            <a:t>Donations must come from vacation accruals only, sick leave accruals cannot be donated.</a:t>
          </a:r>
          <a:endParaRPr lang="en-US" sz="1800" dirty="0">
            <a:latin typeface="Arial" panose="020B0604020202020204" pitchFamily="34" charset="0"/>
            <a:cs typeface="Arial" panose="020B0604020202020204" pitchFamily="34" charset="0"/>
          </a:endParaRPr>
        </a:p>
      </dgm:t>
    </dgm:pt>
    <dgm:pt modelId="{E9A51254-6C24-4B9E-9629-E5F33A059918}" type="parTrans" cxnId="{8A44C439-92EB-495A-93C8-6142EA2F1632}">
      <dgm:prSet/>
      <dgm:spPr/>
      <dgm:t>
        <a:bodyPr/>
        <a:lstStyle/>
        <a:p>
          <a:endParaRPr lang="en-US" sz="1800"/>
        </a:p>
      </dgm:t>
    </dgm:pt>
    <dgm:pt modelId="{F544708F-D28B-48F5-9C7A-79EBAC4AB588}" type="sibTrans" cxnId="{8A44C439-92EB-495A-93C8-6142EA2F1632}">
      <dgm:prSet/>
      <dgm:spPr/>
      <dgm:t>
        <a:bodyPr/>
        <a:lstStyle/>
        <a:p>
          <a:endParaRPr lang="en-US" sz="1800"/>
        </a:p>
      </dgm:t>
    </dgm:pt>
    <dgm:pt modelId="{9C36ACB9-CB8B-46FB-B147-D12DBC3EE10E}">
      <dgm:prSet custT="1"/>
      <dgm:spPr>
        <a:solidFill>
          <a:srgbClr val="002060"/>
        </a:solidFill>
      </dgm:spPr>
      <dgm:t>
        <a:bodyPr/>
        <a:lstStyle/>
        <a:p>
          <a:r>
            <a:rPr lang="en-US" sz="1800" dirty="0">
              <a:latin typeface="Arial" panose="020B0604020202020204" pitchFamily="34" charset="0"/>
              <a:cs typeface="Arial" panose="020B0604020202020204" pitchFamily="34" charset="0"/>
            </a:rPr>
            <a:t>Employees who are receiving University disability benefits or Workers’ Compensation payments are not eligible.</a:t>
          </a:r>
        </a:p>
      </dgm:t>
    </dgm:pt>
    <dgm:pt modelId="{F329A369-209A-4F24-AB8E-040C3F6534C1}" type="parTrans" cxnId="{7F3BB5A6-0F13-407B-8BF9-41DF95F4155E}">
      <dgm:prSet/>
      <dgm:spPr/>
      <dgm:t>
        <a:bodyPr/>
        <a:lstStyle/>
        <a:p>
          <a:endParaRPr lang="en-US" sz="1800"/>
        </a:p>
      </dgm:t>
    </dgm:pt>
    <dgm:pt modelId="{0744022A-931A-4AB7-9586-5871DA2B0201}" type="sibTrans" cxnId="{7F3BB5A6-0F13-407B-8BF9-41DF95F4155E}">
      <dgm:prSet/>
      <dgm:spPr/>
      <dgm:t>
        <a:bodyPr/>
        <a:lstStyle/>
        <a:p>
          <a:endParaRPr lang="en-US" sz="1800"/>
        </a:p>
      </dgm:t>
    </dgm:pt>
    <dgm:pt modelId="{B759ACDE-3422-43D2-814F-E6E56DC87D96}" type="pres">
      <dgm:prSet presAssocID="{B346E9E9-0579-44DE-B2A2-BFEFF72B4E22}" presName="linear" presStyleCnt="0">
        <dgm:presLayoutVars>
          <dgm:animLvl val="lvl"/>
          <dgm:resizeHandles val="exact"/>
        </dgm:presLayoutVars>
      </dgm:prSet>
      <dgm:spPr/>
    </dgm:pt>
    <dgm:pt modelId="{524B6598-934D-4877-8088-4446FE8B2D87}" type="pres">
      <dgm:prSet presAssocID="{52154DAE-E525-45F7-B716-5BE693F85EE3}" presName="parentText" presStyleLbl="node1" presStyleIdx="0" presStyleCnt="4">
        <dgm:presLayoutVars>
          <dgm:chMax val="0"/>
          <dgm:bulletEnabled val="1"/>
        </dgm:presLayoutVars>
      </dgm:prSet>
      <dgm:spPr/>
    </dgm:pt>
    <dgm:pt modelId="{58ECBEC4-4B99-4FBF-A111-6C0EFF620708}" type="pres">
      <dgm:prSet presAssocID="{952C3ACD-B0EA-4F3F-BA6D-336D04808305}" presName="spacer" presStyleCnt="0"/>
      <dgm:spPr/>
    </dgm:pt>
    <dgm:pt modelId="{13B951F7-59FA-49E5-B343-290360012299}" type="pres">
      <dgm:prSet presAssocID="{C40948BB-21F8-4381-A3BA-23164B6AEF61}" presName="parentText" presStyleLbl="node1" presStyleIdx="1" presStyleCnt="4">
        <dgm:presLayoutVars>
          <dgm:chMax val="0"/>
          <dgm:bulletEnabled val="1"/>
        </dgm:presLayoutVars>
      </dgm:prSet>
      <dgm:spPr/>
    </dgm:pt>
    <dgm:pt modelId="{56C59208-DD98-4023-B269-2AA69A3E1A90}" type="pres">
      <dgm:prSet presAssocID="{1F9E98CF-FA14-4CDE-B62D-8BEE327E4C9B}" presName="spacer" presStyleCnt="0"/>
      <dgm:spPr/>
    </dgm:pt>
    <dgm:pt modelId="{D8C11770-E469-43D5-9BEE-8931809BD55D}" type="pres">
      <dgm:prSet presAssocID="{0B91C3F2-722E-461B-B2DA-B7A77E29E6DC}" presName="parentText" presStyleLbl="node1" presStyleIdx="2" presStyleCnt="4">
        <dgm:presLayoutVars>
          <dgm:chMax val="0"/>
          <dgm:bulletEnabled val="1"/>
        </dgm:presLayoutVars>
      </dgm:prSet>
      <dgm:spPr/>
    </dgm:pt>
    <dgm:pt modelId="{E563BD24-FA27-4B38-AAB8-0A94E4A62DE9}" type="pres">
      <dgm:prSet presAssocID="{F544708F-D28B-48F5-9C7A-79EBAC4AB588}" presName="spacer" presStyleCnt="0"/>
      <dgm:spPr/>
    </dgm:pt>
    <dgm:pt modelId="{3FC87F4E-12CC-477F-AEEE-48D04952EE06}" type="pres">
      <dgm:prSet presAssocID="{9C36ACB9-CB8B-46FB-B147-D12DBC3EE10E}" presName="parentText" presStyleLbl="node1" presStyleIdx="3" presStyleCnt="4">
        <dgm:presLayoutVars>
          <dgm:chMax val="0"/>
          <dgm:bulletEnabled val="1"/>
        </dgm:presLayoutVars>
      </dgm:prSet>
      <dgm:spPr/>
    </dgm:pt>
  </dgm:ptLst>
  <dgm:cxnLst>
    <dgm:cxn modelId="{55C9C314-2E68-4908-A3D2-A837DC5D1948}" type="presOf" srcId="{9C36ACB9-CB8B-46FB-B147-D12DBC3EE10E}" destId="{3FC87F4E-12CC-477F-AEEE-48D04952EE06}" srcOrd="0" destOrd="0" presId="urn:microsoft.com/office/officeart/2005/8/layout/vList2"/>
    <dgm:cxn modelId="{6DC1A323-9ADD-431B-97DC-4F15DBA0BDC2}" type="presOf" srcId="{52154DAE-E525-45F7-B716-5BE693F85EE3}" destId="{524B6598-934D-4877-8088-4446FE8B2D87}" srcOrd="0" destOrd="0" presId="urn:microsoft.com/office/officeart/2005/8/layout/vList2"/>
    <dgm:cxn modelId="{61BDE730-36F3-4D94-85C5-27146A85BE0A}" type="presOf" srcId="{C40948BB-21F8-4381-A3BA-23164B6AEF61}" destId="{13B951F7-59FA-49E5-B343-290360012299}" srcOrd="0" destOrd="0" presId="urn:microsoft.com/office/officeart/2005/8/layout/vList2"/>
    <dgm:cxn modelId="{8A44C439-92EB-495A-93C8-6142EA2F1632}" srcId="{B346E9E9-0579-44DE-B2A2-BFEFF72B4E22}" destId="{0B91C3F2-722E-461B-B2DA-B7A77E29E6DC}" srcOrd="2" destOrd="0" parTransId="{E9A51254-6C24-4B9E-9629-E5F33A059918}" sibTransId="{F544708F-D28B-48F5-9C7A-79EBAC4AB588}"/>
    <dgm:cxn modelId="{59525750-D99B-4E79-954A-CC73992484B1}" type="presOf" srcId="{B346E9E9-0579-44DE-B2A2-BFEFF72B4E22}" destId="{B759ACDE-3422-43D2-814F-E6E56DC87D96}" srcOrd="0" destOrd="0" presId="urn:microsoft.com/office/officeart/2005/8/layout/vList2"/>
    <dgm:cxn modelId="{4F5D5767-4C1F-4AEF-8483-7F8449DA3B63}" srcId="{B346E9E9-0579-44DE-B2A2-BFEFF72B4E22}" destId="{52154DAE-E525-45F7-B716-5BE693F85EE3}" srcOrd="0" destOrd="0" parTransId="{B4002BE3-6AF0-44E3-BB1B-1D2C65F1610B}" sibTransId="{952C3ACD-B0EA-4F3F-BA6D-336D04808305}"/>
    <dgm:cxn modelId="{0B48F56F-4535-4FD1-81AE-39BE68437ACB}" srcId="{B346E9E9-0579-44DE-B2A2-BFEFF72B4E22}" destId="{C40948BB-21F8-4381-A3BA-23164B6AEF61}" srcOrd="1" destOrd="0" parTransId="{6738D0E7-C140-4162-92B7-5D5E8E039B57}" sibTransId="{1F9E98CF-FA14-4CDE-B62D-8BEE327E4C9B}"/>
    <dgm:cxn modelId="{265B889C-25F6-4C9A-B7BF-9A45574D933B}" type="presOf" srcId="{0B91C3F2-722E-461B-B2DA-B7A77E29E6DC}" destId="{D8C11770-E469-43D5-9BEE-8931809BD55D}" srcOrd="0" destOrd="0" presId="urn:microsoft.com/office/officeart/2005/8/layout/vList2"/>
    <dgm:cxn modelId="{7F3BB5A6-0F13-407B-8BF9-41DF95F4155E}" srcId="{B346E9E9-0579-44DE-B2A2-BFEFF72B4E22}" destId="{9C36ACB9-CB8B-46FB-B147-D12DBC3EE10E}" srcOrd="3" destOrd="0" parTransId="{F329A369-209A-4F24-AB8E-040C3F6534C1}" sibTransId="{0744022A-931A-4AB7-9586-5871DA2B0201}"/>
    <dgm:cxn modelId="{46512371-D555-4570-8935-0B1874B49EB5}" type="presParOf" srcId="{B759ACDE-3422-43D2-814F-E6E56DC87D96}" destId="{524B6598-934D-4877-8088-4446FE8B2D87}" srcOrd="0" destOrd="0" presId="urn:microsoft.com/office/officeart/2005/8/layout/vList2"/>
    <dgm:cxn modelId="{99F136E1-9C9D-475C-BFA2-EDFFE7615BE3}" type="presParOf" srcId="{B759ACDE-3422-43D2-814F-E6E56DC87D96}" destId="{58ECBEC4-4B99-4FBF-A111-6C0EFF620708}" srcOrd="1" destOrd="0" presId="urn:microsoft.com/office/officeart/2005/8/layout/vList2"/>
    <dgm:cxn modelId="{2D3AF3E5-6E2C-42C5-96FE-1A003FDFF851}" type="presParOf" srcId="{B759ACDE-3422-43D2-814F-E6E56DC87D96}" destId="{13B951F7-59FA-49E5-B343-290360012299}" srcOrd="2" destOrd="0" presId="urn:microsoft.com/office/officeart/2005/8/layout/vList2"/>
    <dgm:cxn modelId="{12129D59-7AF8-4026-9DFE-0D7E128A7C89}" type="presParOf" srcId="{B759ACDE-3422-43D2-814F-E6E56DC87D96}" destId="{56C59208-DD98-4023-B269-2AA69A3E1A90}" srcOrd="3" destOrd="0" presId="urn:microsoft.com/office/officeart/2005/8/layout/vList2"/>
    <dgm:cxn modelId="{291A4F2D-1037-43F4-9CFA-59BB533853CD}" type="presParOf" srcId="{B759ACDE-3422-43D2-814F-E6E56DC87D96}" destId="{D8C11770-E469-43D5-9BEE-8931809BD55D}" srcOrd="4" destOrd="0" presId="urn:microsoft.com/office/officeart/2005/8/layout/vList2"/>
    <dgm:cxn modelId="{8C433217-66EC-40B9-8B42-40C55935363D}" type="presParOf" srcId="{B759ACDE-3422-43D2-814F-E6E56DC87D96}" destId="{E563BD24-FA27-4B38-AAB8-0A94E4A62DE9}" srcOrd="5" destOrd="0" presId="urn:microsoft.com/office/officeart/2005/8/layout/vList2"/>
    <dgm:cxn modelId="{A8D4AE74-A641-4E10-8566-692374189E6D}" type="presParOf" srcId="{B759ACDE-3422-43D2-814F-E6E56DC87D96}" destId="{3FC87F4E-12CC-477F-AEEE-48D04952EE06}"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CCE3BB-D16B-4ED1-AE08-73284048162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3DF0D0E-3451-4D35-8E25-A7AD2B606E8C}">
      <dgm:prSet phldrT="[Text]" custT="1"/>
      <dgm:spPr/>
      <dgm:t>
        <a:bodyPr anchor="t"/>
        <a:lstStyle/>
        <a:p>
          <a:pPr>
            <a:buClrTx/>
            <a:buFont typeface="Arial" panose="020B0604020202020204" pitchFamily="34" charset="0"/>
            <a:buNone/>
          </a:pPr>
          <a:r>
            <a:rPr lang="en-US" sz="2000" dirty="0">
              <a:latin typeface="Arial" panose="020B0604020202020204" pitchFamily="34" charset="0"/>
              <a:cs typeface="Arial" panose="020B0604020202020204" pitchFamily="34" charset="0"/>
            </a:rPr>
            <a:t>The UCPath Center has not provided the UC Statement to Lincoln Financial Group.</a:t>
          </a:r>
          <a:endParaRPr lang="en-US" sz="2000" dirty="0"/>
        </a:p>
      </dgm:t>
    </dgm:pt>
    <dgm:pt modelId="{067970D6-11B5-4B99-9C8D-5292459B7BB9}" type="parTrans" cxnId="{51FB52C9-C90D-476D-AB14-E6BE88D7D9D5}">
      <dgm:prSet/>
      <dgm:spPr/>
      <dgm:t>
        <a:bodyPr/>
        <a:lstStyle/>
        <a:p>
          <a:endParaRPr lang="en-US" sz="2000"/>
        </a:p>
      </dgm:t>
    </dgm:pt>
    <dgm:pt modelId="{1DE24998-2DB5-4717-8179-1B262720A456}" type="sibTrans" cxnId="{51FB52C9-C90D-476D-AB14-E6BE88D7D9D5}">
      <dgm:prSet/>
      <dgm:spPr/>
      <dgm:t>
        <a:bodyPr/>
        <a:lstStyle/>
        <a:p>
          <a:endParaRPr lang="en-US" sz="2000"/>
        </a:p>
      </dgm:t>
    </dgm:pt>
    <dgm:pt modelId="{5B2B014F-4DE6-482A-B280-AE32DA4CCE26}">
      <dgm:prSet custT="1"/>
      <dgm:spPr>
        <a:solidFill>
          <a:schemeClr val="accent5">
            <a:lumMod val="20000"/>
            <a:lumOff val="80000"/>
            <a:alpha val="90000"/>
          </a:schemeClr>
        </a:solidFill>
      </dgm:spPr>
      <dgm:t>
        <a:bodyPr/>
        <a:lstStyle/>
        <a:p>
          <a:r>
            <a:rPr lang="en-US" sz="1800" dirty="0">
              <a:latin typeface="Arial" panose="020B0604020202020204" pitchFamily="34" charset="0"/>
              <a:cs typeface="Arial" panose="020B0604020202020204" pitchFamily="34" charset="0"/>
            </a:rPr>
            <a:t>Lincoln Financial Group will state the employer information is pending.</a:t>
          </a:r>
        </a:p>
      </dgm:t>
    </dgm:pt>
    <dgm:pt modelId="{A87CA41D-1B8A-4B7A-A909-DD32AF534C1A}" type="parTrans" cxnId="{368D9E8F-620C-4C3D-B32D-2DC811476ECC}">
      <dgm:prSet/>
      <dgm:spPr/>
      <dgm:t>
        <a:bodyPr/>
        <a:lstStyle/>
        <a:p>
          <a:endParaRPr lang="en-US" sz="2000"/>
        </a:p>
      </dgm:t>
    </dgm:pt>
    <dgm:pt modelId="{2F2E5BA7-A9C4-4136-AD57-3DD9E7DD5EF9}" type="sibTrans" cxnId="{368D9E8F-620C-4C3D-B32D-2DC811476ECC}">
      <dgm:prSet/>
      <dgm:spPr/>
      <dgm:t>
        <a:bodyPr/>
        <a:lstStyle/>
        <a:p>
          <a:endParaRPr lang="en-US" sz="2000"/>
        </a:p>
      </dgm:t>
    </dgm:pt>
    <dgm:pt modelId="{34DD7278-6A2B-40FA-BFC3-29DFD1F9C6BB}">
      <dgm:prSet custT="1"/>
      <dgm:spPr>
        <a:solidFill>
          <a:srgbClr val="003DA5"/>
        </a:solidFill>
      </dgm:spPr>
      <dgm:t>
        <a:bodyPr anchor="t"/>
        <a:lstStyle/>
        <a:p>
          <a:r>
            <a:rPr lang="en-US" sz="2000" dirty="0">
              <a:latin typeface="Arial" panose="020B0604020202020204" pitchFamily="34" charset="0"/>
              <a:cs typeface="Arial" panose="020B0604020202020204" pitchFamily="34" charset="0"/>
            </a:rPr>
            <a:t>The leave without pay was not entered in the UCPath portal.</a:t>
          </a:r>
        </a:p>
      </dgm:t>
    </dgm:pt>
    <dgm:pt modelId="{DF7A3A50-637C-42F9-A400-5CB45E2DB05B}" type="parTrans" cxnId="{1D78300D-E6A5-4E46-B10F-2CA0EBD00D03}">
      <dgm:prSet/>
      <dgm:spPr/>
      <dgm:t>
        <a:bodyPr/>
        <a:lstStyle/>
        <a:p>
          <a:endParaRPr lang="en-US" sz="2000"/>
        </a:p>
      </dgm:t>
    </dgm:pt>
    <dgm:pt modelId="{736C7D34-3961-44AE-8FFF-D820F88036BE}" type="sibTrans" cxnId="{1D78300D-E6A5-4E46-B10F-2CA0EBD00D03}">
      <dgm:prSet/>
      <dgm:spPr/>
      <dgm:t>
        <a:bodyPr/>
        <a:lstStyle/>
        <a:p>
          <a:endParaRPr lang="en-US" sz="2000"/>
        </a:p>
      </dgm:t>
    </dgm:pt>
    <dgm:pt modelId="{17294E88-B46E-49E1-B744-09426521E1C3}">
      <dgm:prSet custT="1"/>
      <dgm:spPr/>
      <dgm:t>
        <a:bodyPr/>
        <a:lstStyle/>
        <a:p>
          <a:r>
            <a:rPr lang="en-US" sz="1800">
              <a:latin typeface="Arial" panose="020B0604020202020204" pitchFamily="34" charset="0"/>
              <a:cs typeface="Arial" panose="020B0604020202020204" pitchFamily="34" charset="0"/>
            </a:rPr>
            <a:t>The UCPath Center cannot complete the UC Statement if the leave without pay is not entered.</a:t>
          </a:r>
          <a:endParaRPr lang="en-US" sz="1800" dirty="0">
            <a:latin typeface="Arial" panose="020B0604020202020204" pitchFamily="34" charset="0"/>
            <a:cs typeface="Arial" panose="020B0604020202020204" pitchFamily="34" charset="0"/>
          </a:endParaRPr>
        </a:p>
      </dgm:t>
    </dgm:pt>
    <dgm:pt modelId="{3E769546-4143-46DE-8853-A3E4A1802C45}" type="parTrans" cxnId="{ED0566AB-1915-4CB1-8ACC-185AF535391E}">
      <dgm:prSet/>
      <dgm:spPr/>
      <dgm:t>
        <a:bodyPr/>
        <a:lstStyle/>
        <a:p>
          <a:endParaRPr lang="en-US" sz="2000"/>
        </a:p>
      </dgm:t>
    </dgm:pt>
    <dgm:pt modelId="{36EAC99F-DA16-4424-B8D4-88542EA715F8}" type="sibTrans" cxnId="{ED0566AB-1915-4CB1-8ACC-185AF535391E}">
      <dgm:prSet/>
      <dgm:spPr/>
      <dgm:t>
        <a:bodyPr/>
        <a:lstStyle/>
        <a:p>
          <a:endParaRPr lang="en-US" sz="2000"/>
        </a:p>
      </dgm:t>
    </dgm:pt>
    <dgm:pt modelId="{4199CF8B-75B3-4248-9D98-4532CE7B576A}">
      <dgm:prSet custT="1"/>
      <dgm:spPr>
        <a:solidFill>
          <a:srgbClr val="002060"/>
        </a:solidFill>
      </dgm:spPr>
      <dgm:t>
        <a:bodyPr anchor="t"/>
        <a:lstStyle/>
        <a:p>
          <a:r>
            <a:rPr lang="en-US" sz="2000" dirty="0">
              <a:latin typeface="Arial" panose="020B0604020202020204" pitchFamily="34" charset="0"/>
              <a:cs typeface="Arial" panose="020B0604020202020204" pitchFamily="34" charset="0"/>
            </a:rPr>
            <a:t>The physician’s office has not provided medical records to support the medical condition.</a:t>
          </a:r>
        </a:p>
      </dgm:t>
    </dgm:pt>
    <dgm:pt modelId="{C1F7787D-C4FC-4F98-BC0B-7094A141360F}" type="parTrans" cxnId="{0BEB71AC-7AC4-4A2B-93D8-6484F73E0846}">
      <dgm:prSet/>
      <dgm:spPr/>
      <dgm:t>
        <a:bodyPr/>
        <a:lstStyle/>
        <a:p>
          <a:endParaRPr lang="en-US" sz="2000"/>
        </a:p>
      </dgm:t>
    </dgm:pt>
    <dgm:pt modelId="{628768B6-528A-4AC7-AFDA-13DC19C48BB4}" type="sibTrans" cxnId="{0BEB71AC-7AC4-4A2B-93D8-6484F73E0846}">
      <dgm:prSet/>
      <dgm:spPr/>
      <dgm:t>
        <a:bodyPr/>
        <a:lstStyle/>
        <a:p>
          <a:endParaRPr lang="en-US" sz="2000"/>
        </a:p>
      </dgm:t>
    </dgm:pt>
    <dgm:pt modelId="{5026D5AC-D0F9-4510-8342-94B6A6D75EE7}">
      <dgm:prSet custT="1"/>
      <dgm:spPr>
        <a:solidFill>
          <a:schemeClr val="tx2">
            <a:lumMod val="20000"/>
            <a:lumOff val="80000"/>
            <a:alpha val="90000"/>
          </a:schemeClr>
        </a:solidFill>
      </dgm:spPr>
      <dgm:t>
        <a:bodyPr/>
        <a:lstStyle/>
        <a:p>
          <a:r>
            <a:rPr lang="en-US" sz="1800">
              <a:latin typeface="Arial" panose="020B0604020202020204" pitchFamily="34" charset="0"/>
              <a:cs typeface="Arial" panose="020B0604020202020204" pitchFamily="34" charset="0"/>
            </a:rPr>
            <a:t>Lincoln Financial cannot review the disability claim without the medical records.</a:t>
          </a:r>
          <a:endParaRPr lang="en-US" sz="1800" dirty="0">
            <a:latin typeface="Arial" panose="020B0604020202020204" pitchFamily="34" charset="0"/>
            <a:cs typeface="Arial" panose="020B0604020202020204" pitchFamily="34" charset="0"/>
          </a:endParaRPr>
        </a:p>
      </dgm:t>
    </dgm:pt>
    <dgm:pt modelId="{CE0490C6-68BA-484A-B2A9-709AB86FE43E}" type="parTrans" cxnId="{7CE40238-A226-460F-B813-1CF49A1E9F92}">
      <dgm:prSet/>
      <dgm:spPr/>
      <dgm:t>
        <a:bodyPr/>
        <a:lstStyle/>
        <a:p>
          <a:endParaRPr lang="en-US" sz="2000"/>
        </a:p>
      </dgm:t>
    </dgm:pt>
    <dgm:pt modelId="{8336F8E2-6680-4F23-A9B9-5C32DA81F92E}" type="sibTrans" cxnId="{7CE40238-A226-460F-B813-1CF49A1E9F92}">
      <dgm:prSet/>
      <dgm:spPr/>
      <dgm:t>
        <a:bodyPr/>
        <a:lstStyle/>
        <a:p>
          <a:endParaRPr lang="en-US" sz="2000"/>
        </a:p>
      </dgm:t>
    </dgm:pt>
    <dgm:pt modelId="{E65196E4-9EF8-42D4-9BAE-4EA591A42FB6}" type="pres">
      <dgm:prSet presAssocID="{FDCCE3BB-D16B-4ED1-AE08-732840481624}" presName="Name0" presStyleCnt="0">
        <dgm:presLayoutVars>
          <dgm:dir/>
          <dgm:animLvl val="lvl"/>
          <dgm:resizeHandles val="exact"/>
        </dgm:presLayoutVars>
      </dgm:prSet>
      <dgm:spPr/>
    </dgm:pt>
    <dgm:pt modelId="{AF0AD104-0CDA-4728-8AAF-6EC6D4D56B9C}" type="pres">
      <dgm:prSet presAssocID="{63DF0D0E-3451-4D35-8E25-A7AD2B606E8C}" presName="composite" presStyleCnt="0"/>
      <dgm:spPr/>
    </dgm:pt>
    <dgm:pt modelId="{FE676B80-B9BD-49B3-A28E-6219ED761C34}" type="pres">
      <dgm:prSet presAssocID="{63DF0D0E-3451-4D35-8E25-A7AD2B606E8C}" presName="parTx" presStyleLbl="alignNode1" presStyleIdx="0" presStyleCnt="3">
        <dgm:presLayoutVars>
          <dgm:chMax val="0"/>
          <dgm:chPref val="0"/>
          <dgm:bulletEnabled val="1"/>
        </dgm:presLayoutVars>
      </dgm:prSet>
      <dgm:spPr/>
    </dgm:pt>
    <dgm:pt modelId="{A9CDA05C-D3F4-4246-83FD-004B27DB0186}" type="pres">
      <dgm:prSet presAssocID="{63DF0D0E-3451-4D35-8E25-A7AD2B606E8C}" presName="desTx" presStyleLbl="alignAccFollowNode1" presStyleIdx="0" presStyleCnt="3">
        <dgm:presLayoutVars>
          <dgm:bulletEnabled val="1"/>
        </dgm:presLayoutVars>
      </dgm:prSet>
      <dgm:spPr/>
    </dgm:pt>
    <dgm:pt modelId="{F018DBFE-E20D-4B15-8D2D-B523D08C6ED8}" type="pres">
      <dgm:prSet presAssocID="{1DE24998-2DB5-4717-8179-1B262720A456}" presName="space" presStyleCnt="0"/>
      <dgm:spPr/>
    </dgm:pt>
    <dgm:pt modelId="{5401076F-6CF8-44D3-AFE4-81A76AB2F5B6}" type="pres">
      <dgm:prSet presAssocID="{34DD7278-6A2B-40FA-BFC3-29DFD1F9C6BB}" presName="composite" presStyleCnt="0"/>
      <dgm:spPr/>
    </dgm:pt>
    <dgm:pt modelId="{BC14222F-84C8-4305-B11D-D8E0ACCF3A3D}" type="pres">
      <dgm:prSet presAssocID="{34DD7278-6A2B-40FA-BFC3-29DFD1F9C6BB}" presName="parTx" presStyleLbl="alignNode1" presStyleIdx="1" presStyleCnt="3">
        <dgm:presLayoutVars>
          <dgm:chMax val="0"/>
          <dgm:chPref val="0"/>
          <dgm:bulletEnabled val="1"/>
        </dgm:presLayoutVars>
      </dgm:prSet>
      <dgm:spPr/>
    </dgm:pt>
    <dgm:pt modelId="{23D2AE1C-95B5-4FD1-B8E7-59664593444D}" type="pres">
      <dgm:prSet presAssocID="{34DD7278-6A2B-40FA-BFC3-29DFD1F9C6BB}" presName="desTx" presStyleLbl="alignAccFollowNode1" presStyleIdx="1" presStyleCnt="3">
        <dgm:presLayoutVars>
          <dgm:bulletEnabled val="1"/>
        </dgm:presLayoutVars>
      </dgm:prSet>
      <dgm:spPr/>
    </dgm:pt>
    <dgm:pt modelId="{711E77E6-37BD-48D9-9ACB-9F5017678439}" type="pres">
      <dgm:prSet presAssocID="{736C7D34-3961-44AE-8FFF-D820F88036BE}" presName="space" presStyleCnt="0"/>
      <dgm:spPr/>
    </dgm:pt>
    <dgm:pt modelId="{EC4964CE-3CD0-4BB8-BE29-9A45BD105BC9}" type="pres">
      <dgm:prSet presAssocID="{4199CF8B-75B3-4248-9D98-4532CE7B576A}" presName="composite" presStyleCnt="0"/>
      <dgm:spPr/>
    </dgm:pt>
    <dgm:pt modelId="{AC2F5C06-055E-45F0-8E27-268610DDF7AA}" type="pres">
      <dgm:prSet presAssocID="{4199CF8B-75B3-4248-9D98-4532CE7B576A}" presName="parTx" presStyleLbl="alignNode1" presStyleIdx="2" presStyleCnt="3">
        <dgm:presLayoutVars>
          <dgm:chMax val="0"/>
          <dgm:chPref val="0"/>
          <dgm:bulletEnabled val="1"/>
        </dgm:presLayoutVars>
      </dgm:prSet>
      <dgm:spPr/>
    </dgm:pt>
    <dgm:pt modelId="{6C4F275D-5601-422E-AF5E-B37C1F290098}" type="pres">
      <dgm:prSet presAssocID="{4199CF8B-75B3-4248-9D98-4532CE7B576A}" presName="desTx" presStyleLbl="alignAccFollowNode1" presStyleIdx="2" presStyleCnt="3">
        <dgm:presLayoutVars>
          <dgm:bulletEnabled val="1"/>
        </dgm:presLayoutVars>
      </dgm:prSet>
      <dgm:spPr/>
    </dgm:pt>
  </dgm:ptLst>
  <dgm:cxnLst>
    <dgm:cxn modelId="{0D507207-6D50-4DB1-8236-6CEA0D733B27}" type="presOf" srcId="{FDCCE3BB-D16B-4ED1-AE08-732840481624}" destId="{E65196E4-9EF8-42D4-9BAE-4EA591A42FB6}" srcOrd="0" destOrd="0" presId="urn:microsoft.com/office/officeart/2005/8/layout/hList1"/>
    <dgm:cxn modelId="{1D78300D-E6A5-4E46-B10F-2CA0EBD00D03}" srcId="{FDCCE3BB-D16B-4ED1-AE08-732840481624}" destId="{34DD7278-6A2B-40FA-BFC3-29DFD1F9C6BB}" srcOrd="1" destOrd="0" parTransId="{DF7A3A50-637C-42F9-A400-5CB45E2DB05B}" sibTransId="{736C7D34-3961-44AE-8FFF-D820F88036BE}"/>
    <dgm:cxn modelId="{7CE40238-A226-460F-B813-1CF49A1E9F92}" srcId="{4199CF8B-75B3-4248-9D98-4532CE7B576A}" destId="{5026D5AC-D0F9-4510-8342-94B6A6D75EE7}" srcOrd="0" destOrd="0" parTransId="{CE0490C6-68BA-484A-B2A9-709AB86FE43E}" sibTransId="{8336F8E2-6680-4F23-A9B9-5C32DA81F92E}"/>
    <dgm:cxn modelId="{58775C50-7467-4B45-97AF-E0A2481B328C}" type="presOf" srcId="{63DF0D0E-3451-4D35-8E25-A7AD2B606E8C}" destId="{FE676B80-B9BD-49B3-A28E-6219ED761C34}" srcOrd="0" destOrd="0" presId="urn:microsoft.com/office/officeart/2005/8/layout/hList1"/>
    <dgm:cxn modelId="{AC88B760-1281-4CAE-811D-FDA40DF55BC8}" type="presOf" srcId="{5B2B014F-4DE6-482A-B280-AE32DA4CCE26}" destId="{A9CDA05C-D3F4-4246-83FD-004B27DB0186}" srcOrd="0" destOrd="0" presId="urn:microsoft.com/office/officeart/2005/8/layout/hList1"/>
    <dgm:cxn modelId="{F5B64F77-A496-4AB4-A6BE-E9387D785088}" type="presOf" srcId="{34DD7278-6A2B-40FA-BFC3-29DFD1F9C6BB}" destId="{BC14222F-84C8-4305-B11D-D8E0ACCF3A3D}" srcOrd="0" destOrd="0" presId="urn:microsoft.com/office/officeart/2005/8/layout/hList1"/>
    <dgm:cxn modelId="{18DFB97C-5157-4E20-B68C-B467EBD7B554}" type="presOf" srcId="{4199CF8B-75B3-4248-9D98-4532CE7B576A}" destId="{AC2F5C06-055E-45F0-8E27-268610DDF7AA}" srcOrd="0" destOrd="0" presId="urn:microsoft.com/office/officeart/2005/8/layout/hList1"/>
    <dgm:cxn modelId="{368D9E8F-620C-4C3D-B32D-2DC811476ECC}" srcId="{63DF0D0E-3451-4D35-8E25-A7AD2B606E8C}" destId="{5B2B014F-4DE6-482A-B280-AE32DA4CCE26}" srcOrd="0" destOrd="0" parTransId="{A87CA41D-1B8A-4B7A-A909-DD32AF534C1A}" sibTransId="{2F2E5BA7-A9C4-4136-AD57-3DD9E7DD5EF9}"/>
    <dgm:cxn modelId="{ED0566AB-1915-4CB1-8ACC-185AF535391E}" srcId="{34DD7278-6A2B-40FA-BFC3-29DFD1F9C6BB}" destId="{17294E88-B46E-49E1-B744-09426521E1C3}" srcOrd="0" destOrd="0" parTransId="{3E769546-4143-46DE-8853-A3E4A1802C45}" sibTransId="{36EAC99F-DA16-4424-B8D4-88542EA715F8}"/>
    <dgm:cxn modelId="{0BEB71AC-7AC4-4A2B-93D8-6484F73E0846}" srcId="{FDCCE3BB-D16B-4ED1-AE08-732840481624}" destId="{4199CF8B-75B3-4248-9D98-4532CE7B576A}" srcOrd="2" destOrd="0" parTransId="{C1F7787D-C4FC-4F98-BC0B-7094A141360F}" sibTransId="{628768B6-528A-4AC7-AFDA-13DC19C48BB4}"/>
    <dgm:cxn modelId="{4AC263B4-E4E1-469B-A3BF-359ED8EC164B}" type="presOf" srcId="{17294E88-B46E-49E1-B744-09426521E1C3}" destId="{23D2AE1C-95B5-4FD1-B8E7-59664593444D}" srcOrd="0" destOrd="0" presId="urn:microsoft.com/office/officeart/2005/8/layout/hList1"/>
    <dgm:cxn modelId="{51FB52C9-C90D-476D-AB14-E6BE88D7D9D5}" srcId="{FDCCE3BB-D16B-4ED1-AE08-732840481624}" destId="{63DF0D0E-3451-4D35-8E25-A7AD2B606E8C}" srcOrd="0" destOrd="0" parTransId="{067970D6-11B5-4B99-9C8D-5292459B7BB9}" sibTransId="{1DE24998-2DB5-4717-8179-1B262720A456}"/>
    <dgm:cxn modelId="{87B2A1F0-E2C0-41B8-9C78-D5B8E202A06E}" type="presOf" srcId="{5026D5AC-D0F9-4510-8342-94B6A6D75EE7}" destId="{6C4F275D-5601-422E-AF5E-B37C1F290098}" srcOrd="0" destOrd="0" presId="urn:microsoft.com/office/officeart/2005/8/layout/hList1"/>
    <dgm:cxn modelId="{D1755709-0DD6-4D23-9D81-95D0A73FCDC4}" type="presParOf" srcId="{E65196E4-9EF8-42D4-9BAE-4EA591A42FB6}" destId="{AF0AD104-0CDA-4728-8AAF-6EC6D4D56B9C}" srcOrd="0" destOrd="0" presId="urn:microsoft.com/office/officeart/2005/8/layout/hList1"/>
    <dgm:cxn modelId="{FF46DF01-B510-4974-8F99-3685A1A8F2DA}" type="presParOf" srcId="{AF0AD104-0CDA-4728-8AAF-6EC6D4D56B9C}" destId="{FE676B80-B9BD-49B3-A28E-6219ED761C34}" srcOrd="0" destOrd="0" presId="urn:microsoft.com/office/officeart/2005/8/layout/hList1"/>
    <dgm:cxn modelId="{C7B6A8C7-9540-4C9D-B2CF-83793BEFFB90}" type="presParOf" srcId="{AF0AD104-0CDA-4728-8AAF-6EC6D4D56B9C}" destId="{A9CDA05C-D3F4-4246-83FD-004B27DB0186}" srcOrd="1" destOrd="0" presId="urn:microsoft.com/office/officeart/2005/8/layout/hList1"/>
    <dgm:cxn modelId="{ECEB19C7-3745-4D11-9697-74407D15C278}" type="presParOf" srcId="{E65196E4-9EF8-42D4-9BAE-4EA591A42FB6}" destId="{F018DBFE-E20D-4B15-8D2D-B523D08C6ED8}" srcOrd="1" destOrd="0" presId="urn:microsoft.com/office/officeart/2005/8/layout/hList1"/>
    <dgm:cxn modelId="{E5F49F30-CFA4-413A-8897-BECF86829DE8}" type="presParOf" srcId="{E65196E4-9EF8-42D4-9BAE-4EA591A42FB6}" destId="{5401076F-6CF8-44D3-AFE4-81A76AB2F5B6}" srcOrd="2" destOrd="0" presId="urn:microsoft.com/office/officeart/2005/8/layout/hList1"/>
    <dgm:cxn modelId="{51FF8458-2922-4285-9DBA-F293289D0790}" type="presParOf" srcId="{5401076F-6CF8-44D3-AFE4-81A76AB2F5B6}" destId="{BC14222F-84C8-4305-B11D-D8E0ACCF3A3D}" srcOrd="0" destOrd="0" presId="urn:microsoft.com/office/officeart/2005/8/layout/hList1"/>
    <dgm:cxn modelId="{517813C5-A8AC-4B45-9520-248353E73BFF}" type="presParOf" srcId="{5401076F-6CF8-44D3-AFE4-81A76AB2F5B6}" destId="{23D2AE1C-95B5-4FD1-B8E7-59664593444D}" srcOrd="1" destOrd="0" presId="urn:microsoft.com/office/officeart/2005/8/layout/hList1"/>
    <dgm:cxn modelId="{DE89CC57-77BB-4788-B832-25D04DCDD1ED}" type="presParOf" srcId="{E65196E4-9EF8-42D4-9BAE-4EA591A42FB6}" destId="{711E77E6-37BD-48D9-9ACB-9F5017678439}" srcOrd="3" destOrd="0" presId="urn:microsoft.com/office/officeart/2005/8/layout/hList1"/>
    <dgm:cxn modelId="{61FF9B88-4327-4FF5-B17E-2961743A203B}" type="presParOf" srcId="{E65196E4-9EF8-42D4-9BAE-4EA591A42FB6}" destId="{EC4964CE-3CD0-4BB8-BE29-9A45BD105BC9}" srcOrd="4" destOrd="0" presId="urn:microsoft.com/office/officeart/2005/8/layout/hList1"/>
    <dgm:cxn modelId="{B2EE89B7-DDEB-45B4-AB20-F9BD962EB67E}" type="presParOf" srcId="{EC4964CE-3CD0-4BB8-BE29-9A45BD105BC9}" destId="{AC2F5C06-055E-45F0-8E27-268610DDF7AA}" srcOrd="0" destOrd="0" presId="urn:microsoft.com/office/officeart/2005/8/layout/hList1"/>
    <dgm:cxn modelId="{A287F34B-12D9-4906-AE70-230C48257251}" type="presParOf" srcId="{EC4964CE-3CD0-4BB8-BE29-9A45BD105BC9}" destId="{6C4F275D-5601-422E-AF5E-B37C1F29009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08DDA-8F69-4DD8-91DA-9BBCB4493294}">
      <dsp:nvSpPr>
        <dsp:cNvPr id="0" name=""/>
        <dsp:cNvSpPr/>
      </dsp:nvSpPr>
      <dsp:spPr>
        <a:xfrm>
          <a:off x="507615" y="820"/>
          <a:ext cx="1616513" cy="969908"/>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Font typeface="Courier New" panose="02070309020205020404" pitchFamily="49" charset="0"/>
            <a:buNone/>
          </a:pPr>
          <a:r>
            <a:rPr lang="en-US" sz="2000" b="1" kern="1200" dirty="0">
              <a:solidFill>
                <a:schemeClr val="bg1"/>
              </a:solidFill>
              <a:latin typeface="Arial"/>
              <a:sym typeface="Wingdings 3" pitchFamily="18" charset="2"/>
            </a:rPr>
            <a:t>Basic</a:t>
          </a:r>
          <a:endParaRPr lang="en-US" sz="2000" b="1" kern="1200" dirty="0">
            <a:solidFill>
              <a:schemeClr val="bg1"/>
            </a:solidFill>
          </a:endParaRPr>
        </a:p>
      </dsp:txBody>
      <dsp:txXfrm>
        <a:off x="507615" y="820"/>
        <a:ext cx="1616513" cy="969908"/>
      </dsp:txXfrm>
    </dsp:sp>
    <dsp:sp modelId="{E3D581FF-7ACD-471C-97F5-174E4B8D7172}">
      <dsp:nvSpPr>
        <dsp:cNvPr id="0" name=""/>
        <dsp:cNvSpPr/>
      </dsp:nvSpPr>
      <dsp:spPr>
        <a:xfrm>
          <a:off x="2285780" y="820"/>
          <a:ext cx="1616513" cy="969908"/>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latin typeface="Arial"/>
              <a:sym typeface="Wingdings 3" pitchFamily="18" charset="2"/>
            </a:rPr>
            <a:t>Short-Term</a:t>
          </a:r>
        </a:p>
      </dsp:txBody>
      <dsp:txXfrm>
        <a:off x="2285780" y="820"/>
        <a:ext cx="1616513" cy="969908"/>
      </dsp:txXfrm>
    </dsp:sp>
    <dsp:sp modelId="{9786A395-FAF3-4613-A8D2-61415C293964}">
      <dsp:nvSpPr>
        <dsp:cNvPr id="0" name=""/>
        <dsp:cNvSpPr/>
      </dsp:nvSpPr>
      <dsp:spPr>
        <a:xfrm>
          <a:off x="4063945" y="820"/>
          <a:ext cx="1616513" cy="969908"/>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0000"/>
              </a:solidFill>
              <a:latin typeface="Arial"/>
              <a:sym typeface="Wingdings 3" pitchFamily="18" charset="2"/>
            </a:rPr>
            <a:t>Long-Term</a:t>
          </a:r>
          <a:endParaRPr lang="en-US" sz="2000" b="1" kern="1200" dirty="0">
            <a:solidFill>
              <a:srgbClr val="000000"/>
            </a:solidFill>
            <a:latin typeface="Arial"/>
            <a:sym typeface="Wingdings 3" pitchFamily="18" charset="2"/>
          </a:endParaRPr>
        </a:p>
      </dsp:txBody>
      <dsp:txXfrm>
        <a:off x="4063945" y="820"/>
        <a:ext cx="1616513" cy="969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53A68-3A0A-42C4-B364-A28AE47A0B96}">
      <dsp:nvSpPr>
        <dsp:cNvPr id="0" name=""/>
        <dsp:cNvSpPr/>
      </dsp:nvSpPr>
      <dsp:spPr>
        <a:xfrm>
          <a:off x="1125471" y="1395"/>
          <a:ext cx="2799994" cy="167999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Font typeface="Arial" panose="020B0604020202020204" pitchFamily="34" charset="0"/>
            <a:buNone/>
          </a:pPr>
          <a:r>
            <a:rPr lang="en-US" sz="1600" kern="1200" dirty="0">
              <a:latin typeface="Arial" panose="020B0604020202020204" pitchFamily="34" charset="0"/>
              <a:cs typeface="Arial" panose="020B0604020202020204" pitchFamily="34" charset="0"/>
            </a:rPr>
            <a:t>Lincoln Financial Group offers the Stay at Work/Return to Work Program.</a:t>
          </a:r>
          <a:endParaRPr lang="en-US" sz="1600" kern="1200" dirty="0"/>
        </a:p>
      </dsp:txBody>
      <dsp:txXfrm>
        <a:off x="1125471" y="1395"/>
        <a:ext cx="2799994" cy="1679996"/>
      </dsp:txXfrm>
    </dsp:sp>
    <dsp:sp modelId="{26B29C40-2FFF-4673-9543-A7050B9843C3}">
      <dsp:nvSpPr>
        <dsp:cNvPr id="0" name=""/>
        <dsp:cNvSpPr/>
      </dsp:nvSpPr>
      <dsp:spPr>
        <a:xfrm>
          <a:off x="4205465" y="1395"/>
          <a:ext cx="2799994" cy="1679996"/>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Employees may apply for partial disability with Lincoln Financial Group if eligible for short-term or long-term disability.</a:t>
          </a:r>
        </a:p>
      </dsp:txBody>
      <dsp:txXfrm>
        <a:off x="4205465" y="1395"/>
        <a:ext cx="2799994" cy="1679996"/>
      </dsp:txXfrm>
    </dsp:sp>
    <dsp:sp modelId="{65370F13-D7E0-46CF-9BD0-29769BE4097D}">
      <dsp:nvSpPr>
        <dsp:cNvPr id="0" name=""/>
        <dsp:cNvSpPr/>
      </dsp:nvSpPr>
      <dsp:spPr>
        <a:xfrm>
          <a:off x="7285459" y="1395"/>
          <a:ext cx="2799994" cy="167999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Employees may return to work part-time due to pregnancy complications or any disability which may require reasonable accommodations. </a:t>
          </a:r>
        </a:p>
      </dsp:txBody>
      <dsp:txXfrm>
        <a:off x="7285459" y="1395"/>
        <a:ext cx="2799994" cy="1679996"/>
      </dsp:txXfrm>
    </dsp:sp>
    <dsp:sp modelId="{F60B0AAE-338C-4447-834C-A78FB7424B11}">
      <dsp:nvSpPr>
        <dsp:cNvPr id="0" name=""/>
        <dsp:cNvSpPr/>
      </dsp:nvSpPr>
      <dsp:spPr>
        <a:xfrm>
          <a:off x="2665468" y="1961391"/>
          <a:ext cx="2799994" cy="167999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Work restrictions are coordinated between the department and the Return to Work Coordinator to ensure proper accommodations are available.</a:t>
          </a:r>
        </a:p>
      </dsp:txBody>
      <dsp:txXfrm>
        <a:off x="2665468" y="1961391"/>
        <a:ext cx="2799994" cy="1679996"/>
      </dsp:txXfrm>
    </dsp:sp>
    <dsp:sp modelId="{5F01C722-05AA-43E0-8FB9-BD2663718384}">
      <dsp:nvSpPr>
        <dsp:cNvPr id="0" name=""/>
        <dsp:cNvSpPr/>
      </dsp:nvSpPr>
      <dsp:spPr>
        <a:xfrm>
          <a:off x="5745462" y="1961391"/>
          <a:ext cx="2799994" cy="1679996"/>
        </a:xfrm>
        <a:prstGeom prst="rect">
          <a:avLst/>
        </a:prstGeom>
        <a:solidFill>
          <a:srgbClr val="FFB8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Contact Ariel Caluag  at </a:t>
          </a:r>
          <a:r>
            <a:rPr lang="en-US" sz="1600" kern="1200">
              <a:latin typeface="Arial" panose="020B0604020202020204" pitchFamily="34" charset="0"/>
              <a:cs typeface="Arial" panose="020B0604020202020204" pitchFamily="34" charset="0"/>
              <a:hlinkClick xmlns:r="http://schemas.openxmlformats.org/officeDocument/2006/relationships" r:id="rId1"/>
            </a:rPr>
            <a:t>ariel.caluag@ucr.edu</a:t>
          </a:r>
          <a:r>
            <a:rPr lang="en-US" sz="1600" kern="1200">
              <a:latin typeface="Arial" panose="020B0604020202020204" pitchFamily="34" charset="0"/>
              <a:cs typeface="Arial" panose="020B0604020202020204" pitchFamily="34" charset="0"/>
            </a:rPr>
            <a:t> if the employee has physician supported work limitations.</a:t>
          </a:r>
          <a:endParaRPr lang="en-US" sz="1600" kern="1200" dirty="0">
            <a:latin typeface="Arial" panose="020B0604020202020204" pitchFamily="34" charset="0"/>
            <a:cs typeface="Arial" panose="020B0604020202020204" pitchFamily="34" charset="0"/>
          </a:endParaRPr>
        </a:p>
      </dsp:txBody>
      <dsp:txXfrm>
        <a:off x="5745462" y="1961391"/>
        <a:ext cx="2799994" cy="16799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A4836-A413-4F11-BDC2-BA37A2573C17}">
      <dsp:nvSpPr>
        <dsp:cNvPr id="0" name=""/>
        <dsp:cNvSpPr/>
      </dsp:nvSpPr>
      <dsp:spPr>
        <a:xfrm>
          <a:off x="3027" y="14038"/>
          <a:ext cx="2951484" cy="118059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UC Health</a:t>
          </a:r>
          <a:r>
            <a:rPr lang="en-US" sz="2000" kern="1200" dirty="0">
              <a:latin typeface="Arial" panose="020B0604020202020204" pitchFamily="34" charset="0"/>
              <a:cs typeface="Arial" panose="020B0604020202020204" pitchFamily="34" charset="0"/>
            </a:rPr>
            <a:t> </a:t>
          </a:r>
          <a:r>
            <a:rPr lang="en-US" sz="2000" b="1" kern="1200" dirty="0">
              <a:latin typeface="Arial" panose="020B0604020202020204" pitchFamily="34" charset="0"/>
              <a:cs typeface="Arial" panose="020B0604020202020204" pitchFamily="34" charset="0"/>
            </a:rPr>
            <a:t>Savings HSA (Anthem Blue Cross)</a:t>
          </a:r>
          <a:endParaRPr lang="en-US" sz="2000" kern="1200" dirty="0"/>
        </a:p>
      </dsp:txBody>
      <dsp:txXfrm>
        <a:off x="3027" y="14038"/>
        <a:ext cx="2951484" cy="1180593"/>
      </dsp:txXfrm>
    </dsp:sp>
    <dsp:sp modelId="{D217ED85-E062-49CA-9D78-6A6A583D15B6}">
      <dsp:nvSpPr>
        <dsp:cNvPr id="0" name=""/>
        <dsp:cNvSpPr/>
      </dsp:nvSpPr>
      <dsp:spPr>
        <a:xfrm>
          <a:off x="3027" y="1194631"/>
          <a:ext cx="2951484" cy="2810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Arial" panose="020B0604020202020204" pitchFamily="34" charset="0"/>
              <a:cs typeface="Arial" panose="020B0604020202020204" pitchFamily="34" charset="0"/>
            </a:rPr>
            <a:t>Prenatal and postnatal care – 20% in-network, 40% out-of-network.</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In-patient hospital – 20% in-network, 40% up to $360 per day out-of-network.</a:t>
          </a:r>
          <a:endParaRPr lang="en-US" sz="1600" kern="1200" dirty="0">
            <a:highlight>
              <a:srgbClr val="FFFF00"/>
            </a:highlight>
            <a:latin typeface="Arial" panose="020B0604020202020204" pitchFamily="34" charset="0"/>
            <a:cs typeface="Arial" panose="020B0604020202020204" pitchFamily="34" charset="0"/>
          </a:endParaRPr>
        </a:p>
      </dsp:txBody>
      <dsp:txXfrm>
        <a:off x="3027" y="1194631"/>
        <a:ext cx="2951484" cy="2810880"/>
      </dsp:txXfrm>
    </dsp:sp>
    <dsp:sp modelId="{8ED0DAEE-611A-4855-B3CA-0502DD888CCB}">
      <dsp:nvSpPr>
        <dsp:cNvPr id="0" name=""/>
        <dsp:cNvSpPr/>
      </dsp:nvSpPr>
      <dsp:spPr>
        <a:xfrm>
          <a:off x="3367720" y="14038"/>
          <a:ext cx="2951484" cy="1180593"/>
        </a:xfrm>
        <a:prstGeom prst="rect">
          <a:avLst/>
        </a:prstGeom>
        <a:solidFill>
          <a:srgbClr val="003DA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UC Care (Anthem Blue Cross)</a:t>
          </a:r>
        </a:p>
      </dsp:txBody>
      <dsp:txXfrm>
        <a:off x="3367720" y="14038"/>
        <a:ext cx="2951484" cy="1180593"/>
      </dsp:txXfrm>
    </dsp:sp>
    <dsp:sp modelId="{27FB9007-E54B-4BD3-8371-51523C3E4EFF}">
      <dsp:nvSpPr>
        <dsp:cNvPr id="0" name=""/>
        <dsp:cNvSpPr/>
      </dsp:nvSpPr>
      <dsp:spPr>
        <a:xfrm>
          <a:off x="3367720" y="1194631"/>
          <a:ext cx="2951484" cy="2810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Prenatal and postnatal care – UC Select $20 (initial visit only), Blue Cross Preferred 30%, out of network 50%.</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In-patient hospital – UC Select $250 copay, Blue Cross Preferred 30%, out-of-network 50% up to $300 per day.</a:t>
          </a:r>
        </a:p>
      </dsp:txBody>
      <dsp:txXfrm>
        <a:off x="3367720" y="1194631"/>
        <a:ext cx="2951484" cy="2810880"/>
      </dsp:txXfrm>
    </dsp:sp>
    <dsp:sp modelId="{9ECD43D4-7E56-48AB-B407-30111FB32687}">
      <dsp:nvSpPr>
        <dsp:cNvPr id="0" name=""/>
        <dsp:cNvSpPr/>
      </dsp:nvSpPr>
      <dsp:spPr>
        <a:xfrm>
          <a:off x="6732412" y="14038"/>
          <a:ext cx="2951484" cy="1180593"/>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Health Net Blue &amp; Gold and Kaiser Permanente </a:t>
          </a:r>
        </a:p>
      </dsp:txBody>
      <dsp:txXfrm>
        <a:off x="6732412" y="14038"/>
        <a:ext cx="2951484" cy="1180593"/>
      </dsp:txXfrm>
    </dsp:sp>
    <dsp:sp modelId="{A7CE8410-8A32-413B-B746-1FB5F68034A9}">
      <dsp:nvSpPr>
        <dsp:cNvPr id="0" name=""/>
        <dsp:cNvSpPr/>
      </dsp:nvSpPr>
      <dsp:spPr>
        <a:xfrm>
          <a:off x="6732412" y="1194631"/>
          <a:ext cx="2951484" cy="2810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Prenatal and postnatal care covered at 100% (no co-payment).</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In-patient hospital co-payment $250.</a:t>
          </a:r>
        </a:p>
      </dsp:txBody>
      <dsp:txXfrm>
        <a:off x="6732412" y="1194631"/>
        <a:ext cx="2951484" cy="28108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EC577-DD31-4CA4-B619-AD2A7418DB5F}">
      <dsp:nvSpPr>
        <dsp:cNvPr id="0" name=""/>
        <dsp:cNvSpPr/>
      </dsp:nvSpPr>
      <dsp:spPr>
        <a:xfrm>
          <a:off x="39" y="138418"/>
          <a:ext cx="3798093" cy="893714"/>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Tx/>
            <a:buFont typeface="Arial" panose="020B0604020202020204" pitchFamily="34" charset="0"/>
            <a:buNone/>
          </a:pPr>
          <a:r>
            <a:rPr lang="en-US" sz="1800" b="1" kern="1200" dirty="0">
              <a:solidFill>
                <a:schemeClr val="tx1"/>
              </a:solidFill>
              <a:latin typeface="Arial" panose="020B0604020202020204" pitchFamily="34" charset="0"/>
              <a:cs typeface="Arial" panose="020B0604020202020204" pitchFamily="34" charset="0"/>
            </a:rPr>
            <a:t>Dependent Care Flexible Spending Account (</a:t>
          </a:r>
          <a:r>
            <a:rPr lang="en-US" sz="1800" b="1" kern="1200" dirty="0" err="1">
              <a:solidFill>
                <a:schemeClr val="tx1"/>
              </a:solidFill>
              <a:latin typeface="Arial" panose="020B0604020202020204" pitchFamily="34" charset="0"/>
              <a:cs typeface="Arial" panose="020B0604020202020204" pitchFamily="34" charset="0"/>
            </a:rPr>
            <a:t>DepCare</a:t>
          </a:r>
          <a:r>
            <a:rPr lang="en-US" sz="1800" b="1" kern="1200" dirty="0">
              <a:solidFill>
                <a:schemeClr val="tx1"/>
              </a:solidFill>
              <a:latin typeface="Arial" panose="020B0604020202020204" pitchFamily="34" charset="0"/>
              <a:cs typeface="Arial" panose="020B0604020202020204" pitchFamily="34" charset="0"/>
            </a:rPr>
            <a:t> FSA)</a:t>
          </a:r>
          <a:endParaRPr lang="en-US" sz="1800" kern="1200" dirty="0">
            <a:solidFill>
              <a:schemeClr val="tx1"/>
            </a:solidFill>
          </a:endParaRPr>
        </a:p>
      </dsp:txBody>
      <dsp:txXfrm>
        <a:off x="39" y="138418"/>
        <a:ext cx="3798093" cy="893714"/>
      </dsp:txXfrm>
    </dsp:sp>
    <dsp:sp modelId="{DABDFB74-B307-4EBC-941E-BE017370642F}">
      <dsp:nvSpPr>
        <dsp:cNvPr id="0" name=""/>
        <dsp:cNvSpPr/>
      </dsp:nvSpPr>
      <dsp:spPr>
        <a:xfrm>
          <a:off x="39" y="1032132"/>
          <a:ext cx="3798093" cy="1929306"/>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Allows employee to pay for eligible dependent care expenses on a pre-tax, salary reduction basis.</a:t>
          </a:r>
        </a:p>
      </dsp:txBody>
      <dsp:txXfrm>
        <a:off x="39" y="1032132"/>
        <a:ext cx="3798093" cy="1929306"/>
      </dsp:txXfrm>
    </dsp:sp>
    <dsp:sp modelId="{4FC11911-6B23-4C55-AD5B-3B9F83FC06D3}">
      <dsp:nvSpPr>
        <dsp:cNvPr id="0" name=""/>
        <dsp:cNvSpPr/>
      </dsp:nvSpPr>
      <dsp:spPr>
        <a:xfrm>
          <a:off x="4329866" y="138418"/>
          <a:ext cx="3798093" cy="893714"/>
        </a:xfrm>
        <a:prstGeom prst="rect">
          <a:avLst/>
        </a:prstGeom>
        <a:solidFill>
          <a:srgbClr val="003DA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Health Flexible Spending Account (Health FSA)</a:t>
          </a:r>
          <a:endParaRPr lang="en-US" sz="1800" b="1" kern="1200" dirty="0">
            <a:latin typeface="Arial" panose="020B0604020202020204" pitchFamily="34" charset="0"/>
            <a:cs typeface="Arial" panose="020B0604020202020204" pitchFamily="34" charset="0"/>
          </a:endParaRPr>
        </a:p>
      </dsp:txBody>
      <dsp:txXfrm>
        <a:off x="4329866" y="138418"/>
        <a:ext cx="3798093" cy="893714"/>
      </dsp:txXfrm>
    </dsp:sp>
    <dsp:sp modelId="{7F78C9C0-EEC9-4798-9E33-1519E8725CA6}">
      <dsp:nvSpPr>
        <dsp:cNvPr id="0" name=""/>
        <dsp:cNvSpPr/>
      </dsp:nvSpPr>
      <dsp:spPr>
        <a:xfrm>
          <a:off x="4329866" y="1032132"/>
          <a:ext cx="3798093" cy="19293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Allows employee and eligible family members to pay on a pre-tax, salary reduction basis, for eligible health care expenses not covered by the medical, dental or vision plans (e.g., co-payments and prescriptions).</a:t>
          </a:r>
        </a:p>
      </dsp:txBody>
      <dsp:txXfrm>
        <a:off x="4329866" y="1032132"/>
        <a:ext cx="3798093" cy="19293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E44DF-43B4-4F77-A576-1FB00FB68E13}">
      <dsp:nvSpPr>
        <dsp:cNvPr id="0" name=""/>
        <dsp:cNvSpPr/>
      </dsp:nvSpPr>
      <dsp:spPr>
        <a:xfrm>
          <a:off x="0" y="197378"/>
          <a:ext cx="2539999" cy="1524000"/>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Tx/>
            <a:buFont typeface="Courier New" panose="02070309020205020404" pitchFamily="49" charset="0"/>
            <a:buNone/>
          </a:pPr>
          <a:r>
            <a:rPr lang="en-US" sz="1500" kern="1200" dirty="0">
              <a:latin typeface="Arial" panose="020B0604020202020204" pitchFamily="34" charset="0"/>
              <a:cs typeface="Arial" panose="020B0604020202020204" pitchFamily="34" charset="0"/>
            </a:rPr>
            <a:t>Employees are responsible for making direct monthly payments to the UCPath Center (note: Lincoln disability benefit premium waived while on disability leave).</a:t>
          </a:r>
          <a:endParaRPr lang="en-US" sz="1500" kern="1200" dirty="0"/>
        </a:p>
      </dsp:txBody>
      <dsp:txXfrm>
        <a:off x="0" y="197378"/>
        <a:ext cx="2539999" cy="1524000"/>
      </dsp:txXfrm>
    </dsp:sp>
    <dsp:sp modelId="{CCDEDC3A-92E5-4232-A56D-16FF98A5CB6B}">
      <dsp:nvSpPr>
        <dsp:cNvPr id="0" name=""/>
        <dsp:cNvSpPr/>
      </dsp:nvSpPr>
      <dsp:spPr>
        <a:xfrm>
          <a:off x="2794000" y="197378"/>
          <a:ext cx="2539999" cy="1524000"/>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Allows for continuation of selected benefits plans. </a:t>
          </a:r>
        </a:p>
      </dsp:txBody>
      <dsp:txXfrm>
        <a:off x="2794000" y="197378"/>
        <a:ext cx="2539999" cy="1524000"/>
      </dsp:txXfrm>
    </dsp:sp>
    <dsp:sp modelId="{06C02334-BDC6-416A-877A-C6FC2D256A91}">
      <dsp:nvSpPr>
        <dsp:cNvPr id="0" name=""/>
        <dsp:cNvSpPr/>
      </dsp:nvSpPr>
      <dsp:spPr>
        <a:xfrm>
          <a:off x="5587999" y="197378"/>
          <a:ext cx="2539999" cy="1524000"/>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latin typeface="Arial" panose="020B0604020202020204" pitchFamily="34" charset="0"/>
              <a:cs typeface="Arial" panose="020B0604020202020204" pitchFamily="34" charset="0"/>
            </a:rPr>
            <a:t>Employee will receive a direct benefits billing statement once pay status ends.</a:t>
          </a:r>
          <a:endParaRPr lang="en-US" sz="1500" kern="1200" dirty="0">
            <a:solidFill>
              <a:schemeClr val="bg1"/>
            </a:solidFill>
            <a:latin typeface="Arial" panose="020B0604020202020204" pitchFamily="34" charset="0"/>
            <a:cs typeface="Arial" panose="020B0604020202020204" pitchFamily="34" charset="0"/>
          </a:endParaRPr>
        </a:p>
      </dsp:txBody>
      <dsp:txXfrm>
        <a:off x="5587999" y="197378"/>
        <a:ext cx="2539999" cy="1524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F053C-5DF2-4CBD-AC8D-7D2490E7464B}">
      <dsp:nvSpPr>
        <dsp:cNvPr id="0" name=""/>
        <dsp:cNvSpPr/>
      </dsp:nvSpPr>
      <dsp:spPr>
        <a:xfrm>
          <a:off x="2197" y="0"/>
          <a:ext cx="3418433" cy="1747308"/>
        </a:xfrm>
        <a:prstGeom prst="roundRect">
          <a:avLst>
            <a:gd name="adj" fmla="val 10000"/>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Understanding the UC health plan coverage and patient rights</a:t>
          </a:r>
          <a:endParaRPr lang="en-US" sz="1300" kern="1200" dirty="0"/>
        </a:p>
      </dsp:txBody>
      <dsp:txXfrm>
        <a:off x="2197" y="698923"/>
        <a:ext cx="3418433" cy="698923"/>
      </dsp:txXfrm>
    </dsp:sp>
    <dsp:sp modelId="{E4534161-5A02-4C86-95CC-C7EAE65185E2}">
      <dsp:nvSpPr>
        <dsp:cNvPr id="0" name=""/>
        <dsp:cNvSpPr/>
      </dsp:nvSpPr>
      <dsp:spPr>
        <a:xfrm>
          <a:off x="1420487" y="104838"/>
          <a:ext cx="581853" cy="5818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0CB0B3-5DDD-415E-8C4D-56BEEEECC36A}">
      <dsp:nvSpPr>
        <dsp:cNvPr id="0" name=""/>
        <dsp:cNvSpPr/>
      </dsp:nvSpPr>
      <dsp:spPr>
        <a:xfrm>
          <a:off x="3523183" y="0"/>
          <a:ext cx="3418433" cy="1747308"/>
        </a:xfrm>
        <a:prstGeom prst="roundRect">
          <a:avLst>
            <a:gd name="adj" fmla="val 10000"/>
          </a:avLst>
        </a:prstGeom>
        <a:solidFill>
          <a:srgbClr val="FFB8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Arial" panose="020B0604020202020204" pitchFamily="34" charset="0"/>
              <a:cs typeface="Arial" panose="020B0604020202020204" pitchFamily="34" charset="0"/>
            </a:rPr>
            <a:t>Defining and resolving issues and navigating through the health care system.</a:t>
          </a:r>
        </a:p>
      </dsp:txBody>
      <dsp:txXfrm>
        <a:off x="3523183" y="698923"/>
        <a:ext cx="3418433" cy="698923"/>
      </dsp:txXfrm>
    </dsp:sp>
    <dsp:sp modelId="{26573D1E-82BF-46C2-955B-E5E54E54414B}">
      <dsp:nvSpPr>
        <dsp:cNvPr id="0" name=""/>
        <dsp:cNvSpPr/>
      </dsp:nvSpPr>
      <dsp:spPr>
        <a:xfrm>
          <a:off x="4941473" y="104838"/>
          <a:ext cx="581853" cy="5818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0C4CC8-FB51-4D2D-A3C3-EDECF105D3FF}">
      <dsp:nvSpPr>
        <dsp:cNvPr id="0" name=""/>
        <dsp:cNvSpPr/>
      </dsp:nvSpPr>
      <dsp:spPr>
        <a:xfrm>
          <a:off x="7044169" y="0"/>
          <a:ext cx="3418433" cy="174730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Understanding how Medicare benefits coordinate with UC-sponsored medical plans</a:t>
          </a:r>
        </a:p>
      </dsp:txBody>
      <dsp:txXfrm>
        <a:off x="7044169" y="698923"/>
        <a:ext cx="3418433" cy="698923"/>
      </dsp:txXfrm>
    </dsp:sp>
    <dsp:sp modelId="{12F66FD9-AE4A-485F-9B6F-EC287C7CEFA8}">
      <dsp:nvSpPr>
        <dsp:cNvPr id="0" name=""/>
        <dsp:cNvSpPr/>
      </dsp:nvSpPr>
      <dsp:spPr>
        <a:xfrm>
          <a:off x="8462459" y="104838"/>
          <a:ext cx="581853" cy="58185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77A8F-4D0D-46A6-ACA7-9AB0CB40EA81}">
      <dsp:nvSpPr>
        <dsp:cNvPr id="0" name=""/>
        <dsp:cNvSpPr/>
      </dsp:nvSpPr>
      <dsp:spPr>
        <a:xfrm>
          <a:off x="418591" y="1397846"/>
          <a:ext cx="9627616" cy="26209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4AA2F-8569-4EE0-B8B8-4FFBFCA2F8E5}">
      <dsp:nvSpPr>
        <dsp:cNvPr id="0" name=""/>
        <dsp:cNvSpPr/>
      </dsp:nvSpPr>
      <dsp:spPr>
        <a:xfrm>
          <a:off x="3508146" y="2409825"/>
          <a:ext cx="526804" cy="2007638"/>
        </a:xfrm>
        <a:custGeom>
          <a:avLst/>
          <a:gdLst/>
          <a:ahLst/>
          <a:cxnLst/>
          <a:rect l="0" t="0" r="0" b="0"/>
          <a:pathLst>
            <a:path>
              <a:moveTo>
                <a:pt x="0" y="0"/>
              </a:moveTo>
              <a:lnTo>
                <a:pt x="263402" y="0"/>
              </a:lnTo>
              <a:lnTo>
                <a:pt x="263402" y="2007638"/>
              </a:lnTo>
              <a:lnTo>
                <a:pt x="526804" y="20076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19658" y="3361754"/>
        <a:ext cx="103780" cy="103780"/>
      </dsp:txXfrm>
    </dsp:sp>
    <dsp:sp modelId="{A63D6A03-2ED6-410E-B35F-CE7CC2BDF26E}">
      <dsp:nvSpPr>
        <dsp:cNvPr id="0" name=""/>
        <dsp:cNvSpPr/>
      </dsp:nvSpPr>
      <dsp:spPr>
        <a:xfrm>
          <a:off x="3508146" y="2409825"/>
          <a:ext cx="526804" cy="1003819"/>
        </a:xfrm>
        <a:custGeom>
          <a:avLst/>
          <a:gdLst/>
          <a:ahLst/>
          <a:cxnLst/>
          <a:rect l="0" t="0" r="0" b="0"/>
          <a:pathLst>
            <a:path>
              <a:moveTo>
                <a:pt x="0" y="0"/>
              </a:moveTo>
              <a:lnTo>
                <a:pt x="263402" y="0"/>
              </a:lnTo>
              <a:lnTo>
                <a:pt x="263402" y="1003819"/>
              </a:lnTo>
              <a:lnTo>
                <a:pt x="526804" y="10038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3207" y="2883393"/>
        <a:ext cx="56682" cy="56682"/>
      </dsp:txXfrm>
    </dsp:sp>
    <dsp:sp modelId="{4FC68A51-37B5-47E5-A330-AA19EB7A8316}">
      <dsp:nvSpPr>
        <dsp:cNvPr id="0" name=""/>
        <dsp:cNvSpPr/>
      </dsp:nvSpPr>
      <dsp:spPr>
        <a:xfrm>
          <a:off x="3508146" y="2364105"/>
          <a:ext cx="526804" cy="91440"/>
        </a:xfrm>
        <a:custGeom>
          <a:avLst/>
          <a:gdLst/>
          <a:ahLst/>
          <a:cxnLst/>
          <a:rect l="0" t="0" r="0" b="0"/>
          <a:pathLst>
            <a:path>
              <a:moveTo>
                <a:pt x="0" y="45720"/>
              </a:moveTo>
              <a:lnTo>
                <a:pt x="526804"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58378" y="2396654"/>
        <a:ext cx="26340" cy="26340"/>
      </dsp:txXfrm>
    </dsp:sp>
    <dsp:sp modelId="{9B2FF61E-D166-4E7A-9D95-2DD2581864D5}">
      <dsp:nvSpPr>
        <dsp:cNvPr id="0" name=""/>
        <dsp:cNvSpPr/>
      </dsp:nvSpPr>
      <dsp:spPr>
        <a:xfrm>
          <a:off x="3508146" y="1406005"/>
          <a:ext cx="526804" cy="1003819"/>
        </a:xfrm>
        <a:custGeom>
          <a:avLst/>
          <a:gdLst/>
          <a:ahLst/>
          <a:cxnLst/>
          <a:rect l="0" t="0" r="0" b="0"/>
          <a:pathLst>
            <a:path>
              <a:moveTo>
                <a:pt x="0" y="1003819"/>
              </a:moveTo>
              <a:lnTo>
                <a:pt x="263402" y="1003819"/>
              </a:lnTo>
              <a:lnTo>
                <a:pt x="263402" y="0"/>
              </a:lnTo>
              <a:lnTo>
                <a:pt x="52680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3207" y="1879574"/>
        <a:ext cx="56682" cy="56682"/>
      </dsp:txXfrm>
    </dsp:sp>
    <dsp:sp modelId="{466A42C6-ABFD-4B75-94CD-89DBF380D529}">
      <dsp:nvSpPr>
        <dsp:cNvPr id="0" name=""/>
        <dsp:cNvSpPr/>
      </dsp:nvSpPr>
      <dsp:spPr>
        <a:xfrm>
          <a:off x="3508146" y="402186"/>
          <a:ext cx="526804" cy="2007638"/>
        </a:xfrm>
        <a:custGeom>
          <a:avLst/>
          <a:gdLst/>
          <a:ahLst/>
          <a:cxnLst/>
          <a:rect l="0" t="0" r="0" b="0"/>
          <a:pathLst>
            <a:path>
              <a:moveTo>
                <a:pt x="0" y="2007638"/>
              </a:moveTo>
              <a:lnTo>
                <a:pt x="263402" y="2007638"/>
              </a:lnTo>
              <a:lnTo>
                <a:pt x="263402" y="0"/>
              </a:lnTo>
              <a:lnTo>
                <a:pt x="52680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19658" y="1354115"/>
        <a:ext cx="103780" cy="103780"/>
      </dsp:txXfrm>
    </dsp:sp>
    <dsp:sp modelId="{B38BC476-74CD-4432-8F79-723EC2FBEBF1}">
      <dsp:nvSpPr>
        <dsp:cNvPr id="0" name=""/>
        <dsp:cNvSpPr/>
      </dsp:nvSpPr>
      <dsp:spPr>
        <a:xfrm rot="16200000">
          <a:off x="993315" y="2008297"/>
          <a:ext cx="4226607" cy="803055"/>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ClrTx/>
            <a:buNone/>
          </a:pPr>
          <a:r>
            <a:rPr lang="en-US" sz="2800" b="1" kern="1200" dirty="0">
              <a:solidFill>
                <a:schemeClr val="bg1"/>
              </a:solidFill>
              <a:latin typeface="Arial"/>
            </a:rPr>
            <a:t>Basic Disability Plan</a:t>
          </a:r>
          <a:endParaRPr lang="en-US" sz="2800" kern="1200" dirty="0">
            <a:solidFill>
              <a:schemeClr val="bg1"/>
            </a:solidFill>
          </a:endParaRPr>
        </a:p>
      </dsp:txBody>
      <dsp:txXfrm>
        <a:off x="993315" y="2008297"/>
        <a:ext cx="4226607" cy="803055"/>
      </dsp:txXfrm>
    </dsp:sp>
    <dsp:sp modelId="{67ABAD72-450E-43C1-82F8-CB3CEE443E69}">
      <dsp:nvSpPr>
        <dsp:cNvPr id="0" name=""/>
        <dsp:cNvSpPr/>
      </dsp:nvSpPr>
      <dsp:spPr>
        <a:xfrm>
          <a:off x="4034950" y="658"/>
          <a:ext cx="5845657" cy="80305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a:rPr>
            <a:t>UC Paid Disability benefit</a:t>
          </a:r>
        </a:p>
      </dsp:txBody>
      <dsp:txXfrm>
        <a:off x="4034950" y="658"/>
        <a:ext cx="5845657" cy="803055"/>
      </dsp:txXfrm>
    </dsp:sp>
    <dsp:sp modelId="{D17997FE-1153-49FF-90CB-D7750EE1CC54}">
      <dsp:nvSpPr>
        <dsp:cNvPr id="0" name=""/>
        <dsp:cNvSpPr/>
      </dsp:nvSpPr>
      <dsp:spPr>
        <a:xfrm>
          <a:off x="4034950" y="1004478"/>
          <a:ext cx="5845657" cy="80305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a:rPr>
            <a:t>Automatic Enrollment</a:t>
          </a:r>
        </a:p>
      </dsp:txBody>
      <dsp:txXfrm>
        <a:off x="4034950" y="1004478"/>
        <a:ext cx="5845657" cy="803055"/>
      </dsp:txXfrm>
    </dsp:sp>
    <dsp:sp modelId="{CEC7C30F-6DCA-4432-AEDB-B1B123FB5B28}">
      <dsp:nvSpPr>
        <dsp:cNvPr id="0" name=""/>
        <dsp:cNvSpPr/>
      </dsp:nvSpPr>
      <dsp:spPr>
        <a:xfrm>
          <a:off x="4034950" y="2008297"/>
          <a:ext cx="5845657" cy="803055"/>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a:rPr>
            <a:t>14 Calendar Days waiting period.</a:t>
          </a:r>
        </a:p>
      </dsp:txBody>
      <dsp:txXfrm>
        <a:off x="4034950" y="2008297"/>
        <a:ext cx="5845657" cy="803055"/>
      </dsp:txXfrm>
    </dsp:sp>
    <dsp:sp modelId="{17962127-908A-4363-8316-BE95A0AB580A}">
      <dsp:nvSpPr>
        <dsp:cNvPr id="0" name=""/>
        <dsp:cNvSpPr/>
      </dsp:nvSpPr>
      <dsp:spPr>
        <a:xfrm>
          <a:off x="4034950" y="3012116"/>
          <a:ext cx="5845657" cy="803055"/>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a:rPr>
            <a:t>Maximum benefit: 55% of gross wages, up to $800 per month (taxable).</a:t>
          </a:r>
        </a:p>
      </dsp:txBody>
      <dsp:txXfrm>
        <a:off x="4034950" y="3012116"/>
        <a:ext cx="5845657" cy="803055"/>
      </dsp:txXfrm>
    </dsp:sp>
    <dsp:sp modelId="{B91659AF-0D00-474F-98E0-150FA886A81F}">
      <dsp:nvSpPr>
        <dsp:cNvPr id="0" name=""/>
        <dsp:cNvSpPr/>
      </dsp:nvSpPr>
      <dsp:spPr>
        <a:xfrm>
          <a:off x="4034950" y="4015935"/>
          <a:ext cx="5845657" cy="803055"/>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a:rPr>
            <a:t>Maximum benefit period: up to 6 months.</a:t>
          </a:r>
        </a:p>
      </dsp:txBody>
      <dsp:txXfrm>
        <a:off x="4034950" y="4015935"/>
        <a:ext cx="5845657" cy="803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4FEED-F291-4CA8-AD14-EA7525CEF7A1}">
      <dsp:nvSpPr>
        <dsp:cNvPr id="0" name=""/>
        <dsp:cNvSpPr/>
      </dsp:nvSpPr>
      <dsp:spPr>
        <a:xfrm>
          <a:off x="3538285" y="2409825"/>
          <a:ext cx="600721" cy="1717000"/>
        </a:xfrm>
        <a:custGeom>
          <a:avLst/>
          <a:gdLst/>
          <a:ahLst/>
          <a:cxnLst/>
          <a:rect l="0" t="0" r="0" b="0"/>
          <a:pathLst>
            <a:path>
              <a:moveTo>
                <a:pt x="0" y="0"/>
              </a:moveTo>
              <a:lnTo>
                <a:pt x="300360" y="0"/>
              </a:lnTo>
              <a:lnTo>
                <a:pt x="300360" y="1717000"/>
              </a:lnTo>
              <a:lnTo>
                <a:pt x="600721" y="17170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93169" y="3222848"/>
        <a:ext cx="90952" cy="90952"/>
      </dsp:txXfrm>
    </dsp:sp>
    <dsp:sp modelId="{F84BAD29-7DD4-44E4-83A4-903852FA3C06}">
      <dsp:nvSpPr>
        <dsp:cNvPr id="0" name=""/>
        <dsp:cNvSpPr/>
      </dsp:nvSpPr>
      <dsp:spPr>
        <a:xfrm>
          <a:off x="3538285" y="2409825"/>
          <a:ext cx="600721" cy="572333"/>
        </a:xfrm>
        <a:custGeom>
          <a:avLst/>
          <a:gdLst/>
          <a:ahLst/>
          <a:cxnLst/>
          <a:rect l="0" t="0" r="0" b="0"/>
          <a:pathLst>
            <a:path>
              <a:moveTo>
                <a:pt x="0" y="0"/>
              </a:moveTo>
              <a:lnTo>
                <a:pt x="300360" y="0"/>
              </a:lnTo>
              <a:lnTo>
                <a:pt x="300360" y="572333"/>
              </a:lnTo>
              <a:lnTo>
                <a:pt x="600721" y="5723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817902" y="2675248"/>
        <a:ext cx="41485" cy="41485"/>
      </dsp:txXfrm>
    </dsp:sp>
    <dsp:sp modelId="{824425DC-CE27-4DDF-AA0D-FB0C7EFA6A2A}">
      <dsp:nvSpPr>
        <dsp:cNvPr id="0" name=""/>
        <dsp:cNvSpPr/>
      </dsp:nvSpPr>
      <dsp:spPr>
        <a:xfrm>
          <a:off x="3538285" y="1837491"/>
          <a:ext cx="600721" cy="572333"/>
        </a:xfrm>
        <a:custGeom>
          <a:avLst/>
          <a:gdLst/>
          <a:ahLst/>
          <a:cxnLst/>
          <a:rect l="0" t="0" r="0" b="0"/>
          <a:pathLst>
            <a:path>
              <a:moveTo>
                <a:pt x="0" y="572333"/>
              </a:moveTo>
              <a:lnTo>
                <a:pt x="300360" y="572333"/>
              </a:lnTo>
              <a:lnTo>
                <a:pt x="300360" y="0"/>
              </a:lnTo>
              <a:lnTo>
                <a:pt x="6007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817902" y="2102915"/>
        <a:ext cx="41485" cy="41485"/>
      </dsp:txXfrm>
    </dsp:sp>
    <dsp:sp modelId="{53902429-CA51-465B-AAB7-1E2A2287014C}">
      <dsp:nvSpPr>
        <dsp:cNvPr id="0" name=""/>
        <dsp:cNvSpPr/>
      </dsp:nvSpPr>
      <dsp:spPr>
        <a:xfrm>
          <a:off x="3538285" y="692824"/>
          <a:ext cx="600721" cy="1717000"/>
        </a:xfrm>
        <a:custGeom>
          <a:avLst/>
          <a:gdLst/>
          <a:ahLst/>
          <a:cxnLst/>
          <a:rect l="0" t="0" r="0" b="0"/>
          <a:pathLst>
            <a:path>
              <a:moveTo>
                <a:pt x="0" y="1717000"/>
              </a:moveTo>
              <a:lnTo>
                <a:pt x="300360" y="1717000"/>
              </a:lnTo>
              <a:lnTo>
                <a:pt x="300360" y="0"/>
              </a:lnTo>
              <a:lnTo>
                <a:pt x="6007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93169" y="1505848"/>
        <a:ext cx="90952" cy="90952"/>
      </dsp:txXfrm>
    </dsp:sp>
    <dsp:sp modelId="{B38BC476-74CD-4432-8F79-723EC2FBEBF1}">
      <dsp:nvSpPr>
        <dsp:cNvPr id="0" name=""/>
        <dsp:cNvSpPr/>
      </dsp:nvSpPr>
      <dsp:spPr>
        <a:xfrm rot="16200000">
          <a:off x="670593" y="1951958"/>
          <a:ext cx="4819650" cy="91573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Tx/>
            <a:buNone/>
          </a:pPr>
          <a:r>
            <a:rPr lang="en-US" sz="1800" b="1" kern="1200" dirty="0">
              <a:solidFill>
                <a:schemeClr val="tx1"/>
              </a:solidFill>
              <a:latin typeface="Arial" panose="020B0604020202020204" pitchFamily="34" charset="0"/>
            </a:rPr>
            <a:t>Voluntary Short-Term Disability (VSTD) </a:t>
          </a:r>
          <a:endParaRPr lang="en-US" sz="1800" kern="1200" dirty="0">
            <a:solidFill>
              <a:schemeClr val="tx1"/>
            </a:solidFill>
          </a:endParaRPr>
        </a:p>
      </dsp:txBody>
      <dsp:txXfrm>
        <a:off x="670593" y="1951958"/>
        <a:ext cx="4819650" cy="915733"/>
      </dsp:txXfrm>
    </dsp:sp>
    <dsp:sp modelId="{2209BB85-2639-4614-B35E-87B3E803439F}">
      <dsp:nvSpPr>
        <dsp:cNvPr id="0" name=""/>
        <dsp:cNvSpPr/>
      </dsp:nvSpPr>
      <dsp:spPr>
        <a:xfrm>
          <a:off x="4139006" y="234957"/>
          <a:ext cx="5824141" cy="915733"/>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a:solidFill>
                <a:srgbClr val="000000"/>
              </a:solidFill>
              <a:latin typeface="Arial" panose="020B0604020202020204" pitchFamily="34" charset="0"/>
              <a:sym typeface="Wingdings 3" pitchFamily="18" charset="2"/>
            </a:rPr>
            <a:t>Employee Paid</a:t>
          </a:r>
          <a:endParaRPr lang="en-US" sz="1600" kern="1200" dirty="0">
            <a:solidFill>
              <a:srgbClr val="000000"/>
            </a:solidFill>
            <a:latin typeface="Arial" panose="020B0604020202020204" pitchFamily="34" charset="0"/>
            <a:sym typeface="Wingdings 3" pitchFamily="18" charset="2"/>
          </a:endParaRPr>
        </a:p>
      </dsp:txBody>
      <dsp:txXfrm>
        <a:off x="4139006" y="234957"/>
        <a:ext cx="5824141" cy="915733"/>
      </dsp:txXfrm>
    </dsp:sp>
    <dsp:sp modelId="{A33FEF85-760A-4DB9-AC98-30A371A6EC6D}">
      <dsp:nvSpPr>
        <dsp:cNvPr id="0" name=""/>
        <dsp:cNvSpPr/>
      </dsp:nvSpPr>
      <dsp:spPr>
        <a:xfrm>
          <a:off x="4139006" y="1379624"/>
          <a:ext cx="5824141" cy="91573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panose="020B0604020202020204" pitchFamily="34" charset="0"/>
              <a:sym typeface="Wingdings 3" pitchFamily="18" charset="2"/>
            </a:rPr>
            <a:t>Disability payments begin after 14 calendar days</a:t>
          </a:r>
          <a:r>
            <a:rPr lang="en-US" sz="1600" b="1" kern="1200" dirty="0">
              <a:solidFill>
                <a:srgbClr val="000000"/>
              </a:solidFill>
              <a:latin typeface="Arial" panose="020B0604020202020204" pitchFamily="34" charset="0"/>
              <a:sym typeface="Wingdings 3" pitchFamily="18" charset="2"/>
            </a:rPr>
            <a:t> </a:t>
          </a:r>
          <a:r>
            <a:rPr lang="en-US" sz="1600" kern="1200" dirty="0">
              <a:solidFill>
                <a:srgbClr val="000000"/>
              </a:solidFill>
              <a:latin typeface="Arial" panose="020B0604020202020204" pitchFamily="34" charset="0"/>
              <a:sym typeface="Wingdings 3" pitchFamily="18" charset="2"/>
            </a:rPr>
            <a:t>waiting period.</a:t>
          </a:r>
        </a:p>
      </dsp:txBody>
      <dsp:txXfrm>
        <a:off x="4139006" y="1379624"/>
        <a:ext cx="5824141" cy="915733"/>
      </dsp:txXfrm>
    </dsp:sp>
    <dsp:sp modelId="{8B37436B-4BC6-49BB-8E62-4916238DED98}">
      <dsp:nvSpPr>
        <dsp:cNvPr id="0" name=""/>
        <dsp:cNvSpPr/>
      </dsp:nvSpPr>
      <dsp:spPr>
        <a:xfrm>
          <a:off x="4139006" y="2524291"/>
          <a:ext cx="5824141" cy="915733"/>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panose="020B0604020202020204" pitchFamily="34" charset="0"/>
              <a:sym typeface="Wingdings 3" pitchFamily="18" charset="2"/>
            </a:rPr>
            <a:t>Provides 60% of eligible monthly earnings up to $15,000 per month, for up to 6 months.</a:t>
          </a:r>
        </a:p>
      </dsp:txBody>
      <dsp:txXfrm>
        <a:off x="4139006" y="2524291"/>
        <a:ext cx="5824141" cy="915733"/>
      </dsp:txXfrm>
    </dsp:sp>
    <dsp:sp modelId="{B641E295-4782-4A3C-8CF5-6864A0687436}">
      <dsp:nvSpPr>
        <dsp:cNvPr id="0" name=""/>
        <dsp:cNvSpPr/>
      </dsp:nvSpPr>
      <dsp:spPr>
        <a:xfrm>
          <a:off x="4139006" y="3668958"/>
          <a:ext cx="5824141" cy="915733"/>
        </a:xfrm>
        <a:prstGeom prst="rect">
          <a:avLst/>
        </a:prstGeom>
        <a:solidFill>
          <a:srgbClr val="8E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panose="020B0604020202020204" pitchFamily="34" charset="0"/>
              <a:sym typeface="Wingdings 3" pitchFamily="18" charset="2"/>
            </a:rPr>
            <a:t>Disability payments are generally not taxable, premiums are paid with after-tax dollars.</a:t>
          </a:r>
        </a:p>
      </dsp:txBody>
      <dsp:txXfrm>
        <a:off x="4139006" y="3668958"/>
        <a:ext cx="5824141" cy="915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8BB36-F699-4C1B-81ED-F1D1ACE920C8}">
      <dsp:nvSpPr>
        <dsp:cNvPr id="0" name=""/>
        <dsp:cNvSpPr/>
      </dsp:nvSpPr>
      <dsp:spPr>
        <a:xfrm>
          <a:off x="3662108" y="2409825"/>
          <a:ext cx="600721" cy="1717000"/>
        </a:xfrm>
        <a:custGeom>
          <a:avLst/>
          <a:gdLst/>
          <a:ahLst/>
          <a:cxnLst/>
          <a:rect l="0" t="0" r="0" b="0"/>
          <a:pathLst>
            <a:path>
              <a:moveTo>
                <a:pt x="0" y="0"/>
              </a:moveTo>
              <a:lnTo>
                <a:pt x="300360" y="0"/>
              </a:lnTo>
              <a:lnTo>
                <a:pt x="300360" y="1717000"/>
              </a:lnTo>
              <a:lnTo>
                <a:pt x="600721" y="17170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16993" y="3222848"/>
        <a:ext cx="90952" cy="90952"/>
      </dsp:txXfrm>
    </dsp:sp>
    <dsp:sp modelId="{FA15A7A6-24C3-449D-A0AC-8D2883E6B17D}">
      <dsp:nvSpPr>
        <dsp:cNvPr id="0" name=""/>
        <dsp:cNvSpPr/>
      </dsp:nvSpPr>
      <dsp:spPr>
        <a:xfrm>
          <a:off x="3662108" y="2409825"/>
          <a:ext cx="600721" cy="572333"/>
        </a:xfrm>
        <a:custGeom>
          <a:avLst/>
          <a:gdLst/>
          <a:ahLst/>
          <a:cxnLst/>
          <a:rect l="0" t="0" r="0" b="0"/>
          <a:pathLst>
            <a:path>
              <a:moveTo>
                <a:pt x="0" y="0"/>
              </a:moveTo>
              <a:lnTo>
                <a:pt x="300360" y="0"/>
              </a:lnTo>
              <a:lnTo>
                <a:pt x="300360" y="572333"/>
              </a:lnTo>
              <a:lnTo>
                <a:pt x="600721" y="5723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41726" y="2675248"/>
        <a:ext cx="41485" cy="41485"/>
      </dsp:txXfrm>
    </dsp:sp>
    <dsp:sp modelId="{ECA9D50C-4224-4186-B1DD-773CAA3D162C}">
      <dsp:nvSpPr>
        <dsp:cNvPr id="0" name=""/>
        <dsp:cNvSpPr/>
      </dsp:nvSpPr>
      <dsp:spPr>
        <a:xfrm>
          <a:off x="3662108" y="1837491"/>
          <a:ext cx="600721" cy="572333"/>
        </a:xfrm>
        <a:custGeom>
          <a:avLst/>
          <a:gdLst/>
          <a:ahLst/>
          <a:cxnLst/>
          <a:rect l="0" t="0" r="0" b="0"/>
          <a:pathLst>
            <a:path>
              <a:moveTo>
                <a:pt x="0" y="572333"/>
              </a:moveTo>
              <a:lnTo>
                <a:pt x="300360" y="572333"/>
              </a:lnTo>
              <a:lnTo>
                <a:pt x="300360" y="0"/>
              </a:lnTo>
              <a:lnTo>
                <a:pt x="6007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41726" y="2102915"/>
        <a:ext cx="41485" cy="41485"/>
      </dsp:txXfrm>
    </dsp:sp>
    <dsp:sp modelId="{EF8B544B-2677-40B3-ADC2-B19D824F03DD}">
      <dsp:nvSpPr>
        <dsp:cNvPr id="0" name=""/>
        <dsp:cNvSpPr/>
      </dsp:nvSpPr>
      <dsp:spPr>
        <a:xfrm>
          <a:off x="3662108" y="692824"/>
          <a:ext cx="600721" cy="1717000"/>
        </a:xfrm>
        <a:custGeom>
          <a:avLst/>
          <a:gdLst/>
          <a:ahLst/>
          <a:cxnLst/>
          <a:rect l="0" t="0" r="0" b="0"/>
          <a:pathLst>
            <a:path>
              <a:moveTo>
                <a:pt x="0" y="1717000"/>
              </a:moveTo>
              <a:lnTo>
                <a:pt x="300360" y="1717000"/>
              </a:lnTo>
              <a:lnTo>
                <a:pt x="300360" y="0"/>
              </a:lnTo>
              <a:lnTo>
                <a:pt x="6007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16993" y="1505848"/>
        <a:ext cx="90952" cy="90952"/>
      </dsp:txXfrm>
    </dsp:sp>
    <dsp:sp modelId="{B38BC476-74CD-4432-8F79-723EC2FBEBF1}">
      <dsp:nvSpPr>
        <dsp:cNvPr id="0" name=""/>
        <dsp:cNvSpPr/>
      </dsp:nvSpPr>
      <dsp:spPr>
        <a:xfrm rot="16200000">
          <a:off x="794417" y="1951958"/>
          <a:ext cx="4819650" cy="915733"/>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Tx/>
            <a:buNone/>
          </a:pPr>
          <a:r>
            <a:rPr lang="en-US" sz="1800" b="1" kern="1200" dirty="0">
              <a:solidFill>
                <a:schemeClr val="bg1"/>
              </a:solidFill>
              <a:latin typeface="Arial"/>
              <a:sym typeface="Wingdings 3" pitchFamily="18" charset="2"/>
            </a:rPr>
            <a:t>Voluntary Long-Term Disability (VLTD)</a:t>
          </a:r>
          <a:endParaRPr lang="en-US" sz="1800" kern="1200" dirty="0">
            <a:solidFill>
              <a:schemeClr val="bg1"/>
            </a:solidFill>
          </a:endParaRPr>
        </a:p>
      </dsp:txBody>
      <dsp:txXfrm>
        <a:off x="794417" y="1951958"/>
        <a:ext cx="4819650" cy="915733"/>
      </dsp:txXfrm>
    </dsp:sp>
    <dsp:sp modelId="{2E949E13-269C-4A75-8AB7-DA1B20DAC9FE}">
      <dsp:nvSpPr>
        <dsp:cNvPr id="0" name=""/>
        <dsp:cNvSpPr/>
      </dsp:nvSpPr>
      <dsp:spPr>
        <a:xfrm>
          <a:off x="4262829" y="234957"/>
          <a:ext cx="5576494" cy="915733"/>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a:solidFill>
                <a:srgbClr val="000000"/>
              </a:solidFill>
              <a:latin typeface="Arial"/>
              <a:sym typeface="Wingdings 3" pitchFamily="18" charset="2"/>
            </a:rPr>
            <a:t>Employee Paid</a:t>
          </a:r>
          <a:endParaRPr lang="en-US" sz="1600" kern="1200" dirty="0">
            <a:solidFill>
              <a:srgbClr val="000000"/>
            </a:solidFill>
            <a:latin typeface="Arial"/>
            <a:sym typeface="Wingdings 3" pitchFamily="18" charset="2"/>
          </a:endParaRPr>
        </a:p>
      </dsp:txBody>
      <dsp:txXfrm>
        <a:off x="4262829" y="234957"/>
        <a:ext cx="5576494" cy="915733"/>
      </dsp:txXfrm>
    </dsp:sp>
    <dsp:sp modelId="{0820547E-6DA1-4EF5-88F1-7D08F67FFB23}">
      <dsp:nvSpPr>
        <dsp:cNvPr id="0" name=""/>
        <dsp:cNvSpPr/>
      </dsp:nvSpPr>
      <dsp:spPr>
        <a:xfrm>
          <a:off x="4262829" y="1379624"/>
          <a:ext cx="5576494" cy="915733"/>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a:sym typeface="Wingdings 3" pitchFamily="18" charset="2"/>
            </a:rPr>
            <a:t>Provides 60% of eligible monthly earnings up to $15,000 per month.</a:t>
          </a:r>
        </a:p>
      </dsp:txBody>
      <dsp:txXfrm>
        <a:off x="4262829" y="1379624"/>
        <a:ext cx="5576494" cy="915733"/>
      </dsp:txXfrm>
    </dsp:sp>
    <dsp:sp modelId="{29E91687-4054-4E07-8C48-16CD8E1BD0A2}">
      <dsp:nvSpPr>
        <dsp:cNvPr id="0" name=""/>
        <dsp:cNvSpPr/>
      </dsp:nvSpPr>
      <dsp:spPr>
        <a:xfrm>
          <a:off x="4262829" y="2524291"/>
          <a:ext cx="5576494" cy="91573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a:sym typeface="Wingdings 3" pitchFamily="18" charset="2"/>
            </a:rPr>
            <a:t>Disability payments are generally not taxable since premiums are paid with after-tax dollars.</a:t>
          </a:r>
        </a:p>
      </dsp:txBody>
      <dsp:txXfrm>
        <a:off x="4262829" y="2524291"/>
        <a:ext cx="5576494" cy="915733"/>
      </dsp:txXfrm>
    </dsp:sp>
    <dsp:sp modelId="{B2173AAF-8565-4144-AA3E-9503AACC095D}">
      <dsp:nvSpPr>
        <dsp:cNvPr id="0" name=""/>
        <dsp:cNvSpPr/>
      </dsp:nvSpPr>
      <dsp:spPr>
        <a:xfrm>
          <a:off x="4262829" y="3668958"/>
          <a:ext cx="5576494" cy="915733"/>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None/>
          </a:pPr>
          <a:r>
            <a:rPr lang="en-US" sz="1600" kern="1200" dirty="0">
              <a:solidFill>
                <a:srgbClr val="000000"/>
              </a:solidFill>
              <a:latin typeface="Arial"/>
              <a:sym typeface="Wingdings 3" pitchFamily="18" charset="2"/>
            </a:rPr>
            <a:t>Disability payments begin after 6 months, until reaching social security normal retirement age.</a:t>
          </a:r>
        </a:p>
      </dsp:txBody>
      <dsp:txXfrm>
        <a:off x="4262829" y="3668958"/>
        <a:ext cx="5576494" cy="9157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2EDCE-D38F-4A1F-908E-8414F9119ABB}">
      <dsp:nvSpPr>
        <dsp:cNvPr id="0" name=""/>
        <dsp:cNvSpPr/>
      </dsp:nvSpPr>
      <dsp:spPr>
        <a:xfrm>
          <a:off x="1205" y="382273"/>
          <a:ext cx="4701810" cy="2821086"/>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ClrTx/>
            <a:buFont typeface="Arial" panose="020B0604020202020204" pitchFamily="34" charset="0"/>
            <a:buNone/>
          </a:pPr>
          <a:r>
            <a:rPr lang="en-US" sz="2400" kern="1200" dirty="0">
              <a:solidFill>
                <a:schemeClr val="bg1"/>
              </a:solidFill>
              <a:latin typeface="Arial"/>
            </a:rPr>
            <a:t>UC employees do not pay into SDI, instead UC has a private disability plan through Lincoln Financial Group.</a:t>
          </a:r>
          <a:endParaRPr lang="en-US" sz="2400" kern="1200" dirty="0">
            <a:solidFill>
              <a:schemeClr val="bg1"/>
            </a:solidFill>
          </a:endParaRPr>
        </a:p>
      </dsp:txBody>
      <dsp:txXfrm>
        <a:off x="1205" y="382273"/>
        <a:ext cx="4701810" cy="2821086"/>
      </dsp:txXfrm>
    </dsp:sp>
    <dsp:sp modelId="{C9792FEA-B57A-4251-8495-86394B078E27}">
      <dsp:nvSpPr>
        <dsp:cNvPr id="0" name=""/>
        <dsp:cNvSpPr/>
      </dsp:nvSpPr>
      <dsp:spPr>
        <a:xfrm>
          <a:off x="5173197" y="382273"/>
          <a:ext cx="4701810" cy="2821086"/>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0000"/>
              </a:solidFill>
              <a:latin typeface="Arial"/>
            </a:rPr>
            <a:t>SDI is applicable if employed with UCR less than 18 months.</a:t>
          </a:r>
        </a:p>
        <a:p>
          <a:pPr marL="228600" lvl="1" indent="-228600" algn="l" defTabSz="889000">
            <a:lnSpc>
              <a:spcPct val="90000"/>
            </a:lnSpc>
            <a:spcBef>
              <a:spcPct val="0"/>
            </a:spcBef>
            <a:spcAft>
              <a:spcPct val="15000"/>
            </a:spcAft>
            <a:buChar char="•"/>
          </a:pPr>
          <a:r>
            <a:rPr lang="en-US" sz="2000" kern="1200" dirty="0">
              <a:solidFill>
                <a:srgbClr val="000000"/>
              </a:solidFill>
              <a:latin typeface="Arial"/>
            </a:rPr>
            <a:t>If an employee has contributed to SDI through a previous or second employer, it is recommended to apply for SDI benefits.</a:t>
          </a:r>
        </a:p>
      </dsp:txBody>
      <dsp:txXfrm>
        <a:off x="5173197" y="382273"/>
        <a:ext cx="4701810" cy="2821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E34AB-7A6E-4F7C-AC27-FA6D6180CBA6}">
      <dsp:nvSpPr>
        <dsp:cNvPr id="0" name=""/>
        <dsp:cNvSpPr/>
      </dsp:nvSpPr>
      <dsp:spPr>
        <a:xfrm>
          <a:off x="39" y="12651"/>
          <a:ext cx="3798093" cy="966380"/>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None/>
          </a:pPr>
          <a:r>
            <a:rPr lang="en-US" sz="2800" b="1" kern="1200" dirty="0">
              <a:solidFill>
                <a:schemeClr val="tx1"/>
              </a:solidFill>
              <a:latin typeface="Arial" panose="020B0604020202020204" pitchFamily="34" charset="0"/>
              <a:cs typeface="Arial" panose="020B0604020202020204" pitchFamily="34" charset="0"/>
            </a:rPr>
            <a:t>Normal Pregnancy </a:t>
          </a:r>
          <a:endParaRPr lang="en-US" sz="2800" kern="1200" dirty="0">
            <a:solidFill>
              <a:schemeClr val="tx1"/>
            </a:solidFill>
          </a:endParaRPr>
        </a:p>
      </dsp:txBody>
      <dsp:txXfrm>
        <a:off x="39" y="12651"/>
        <a:ext cx="3798093" cy="966380"/>
      </dsp:txXfrm>
    </dsp:sp>
    <dsp:sp modelId="{1E9043CA-7D4D-433E-B45D-F5DE070998BD}">
      <dsp:nvSpPr>
        <dsp:cNvPr id="0" name=""/>
        <dsp:cNvSpPr/>
      </dsp:nvSpPr>
      <dsp:spPr>
        <a:xfrm>
          <a:off x="39" y="979031"/>
          <a:ext cx="3798093" cy="1317600"/>
        </a:xfrm>
        <a:prstGeom prst="rect">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Six weeks </a:t>
          </a:r>
          <a:r>
            <a:rPr lang="en-US" sz="2400" kern="1200" dirty="0">
              <a:latin typeface="Arial" panose="020B0604020202020204" pitchFamily="34" charset="0"/>
              <a:cs typeface="Arial" panose="020B0604020202020204" pitchFamily="34" charset="0"/>
            </a:rPr>
            <a:t>for normal pregnancy.</a:t>
          </a:r>
        </a:p>
      </dsp:txBody>
      <dsp:txXfrm>
        <a:off x="39" y="979031"/>
        <a:ext cx="3798093" cy="1317600"/>
      </dsp:txXfrm>
    </dsp:sp>
    <dsp:sp modelId="{7D05E4EB-DDD0-4D8E-A58E-B741A12BB9E0}">
      <dsp:nvSpPr>
        <dsp:cNvPr id="0" name=""/>
        <dsp:cNvSpPr/>
      </dsp:nvSpPr>
      <dsp:spPr>
        <a:xfrm>
          <a:off x="4329866" y="12651"/>
          <a:ext cx="3798093" cy="966380"/>
        </a:xfrm>
        <a:prstGeom prst="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C-section Pregnancy</a:t>
          </a:r>
          <a:endParaRPr lang="en-US" sz="2800" b="1" kern="1200" dirty="0">
            <a:latin typeface="Arial" panose="020B0604020202020204" pitchFamily="34" charset="0"/>
            <a:cs typeface="Arial" panose="020B0604020202020204" pitchFamily="34" charset="0"/>
          </a:endParaRPr>
        </a:p>
      </dsp:txBody>
      <dsp:txXfrm>
        <a:off x="4329866" y="12651"/>
        <a:ext cx="3798093" cy="966380"/>
      </dsp:txXfrm>
    </dsp:sp>
    <dsp:sp modelId="{6C7E033A-DBBF-4DE5-A1EE-5E1658913397}">
      <dsp:nvSpPr>
        <dsp:cNvPr id="0" name=""/>
        <dsp:cNvSpPr/>
      </dsp:nvSpPr>
      <dsp:spPr>
        <a:xfrm>
          <a:off x="4329866" y="979031"/>
          <a:ext cx="3798093" cy="13176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Eight weeks </a:t>
          </a:r>
          <a:r>
            <a:rPr lang="en-US" sz="2400" kern="1200" dirty="0">
              <a:latin typeface="Arial" panose="020B0604020202020204" pitchFamily="34" charset="0"/>
              <a:cs typeface="Arial" panose="020B0604020202020204" pitchFamily="34" charset="0"/>
            </a:rPr>
            <a:t>for </a:t>
          </a:r>
          <a:br>
            <a:rPr lang="en-US" sz="2400" kern="1200" dirty="0">
              <a:latin typeface="Arial" panose="020B0604020202020204" pitchFamily="34" charset="0"/>
              <a:cs typeface="Arial" panose="020B0604020202020204" pitchFamily="34" charset="0"/>
            </a:rPr>
          </a:br>
          <a:r>
            <a:rPr lang="en-US" sz="2400" kern="1200" dirty="0">
              <a:latin typeface="Arial" panose="020B0604020202020204" pitchFamily="34" charset="0"/>
              <a:cs typeface="Arial" panose="020B0604020202020204" pitchFamily="34" charset="0"/>
            </a:rPr>
            <a:t>C-section.</a:t>
          </a:r>
        </a:p>
      </dsp:txBody>
      <dsp:txXfrm>
        <a:off x="4329866" y="979031"/>
        <a:ext cx="3798093" cy="1317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AC6DA-3DF3-4E02-A81B-76088C1D1A01}">
      <dsp:nvSpPr>
        <dsp:cNvPr id="0" name=""/>
        <dsp:cNvSpPr/>
      </dsp:nvSpPr>
      <dsp:spPr>
        <a:xfrm>
          <a:off x="0" y="0"/>
          <a:ext cx="11325225" cy="20616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2405DE-DE7E-4668-AC72-3493CC61C371}">
      <dsp:nvSpPr>
        <dsp:cNvPr id="0" name=""/>
        <dsp:cNvSpPr/>
      </dsp:nvSpPr>
      <dsp:spPr>
        <a:xfrm>
          <a:off x="341056" y="274891"/>
          <a:ext cx="1637401" cy="1511903"/>
        </a:xfrm>
        <a:prstGeom prst="roundRect">
          <a:avLst>
            <a:gd name="adj" fmla="val 10000"/>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A4BF7-B636-4823-BF7D-F2E9F8171B50}">
      <dsp:nvSpPr>
        <dsp:cNvPr id="0" name=""/>
        <dsp:cNvSpPr/>
      </dsp:nvSpPr>
      <dsp:spPr>
        <a:xfrm rot="10800000">
          <a:off x="341056" y="2061686"/>
          <a:ext cx="1637401" cy="2519838"/>
        </a:xfrm>
        <a:prstGeom prst="round2SameRect">
          <a:avLst>
            <a:gd name="adj1" fmla="val 10500"/>
            <a:gd name="adj2" fmla="val 0"/>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Lincoln Financial Group disability benefits income</a:t>
          </a:r>
          <a:endParaRPr lang="en-US" sz="1400" kern="1200" dirty="0"/>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Basic Disability (Employer Paid)</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Short Term Disability (Employee Paid)</a:t>
          </a:r>
        </a:p>
        <a:p>
          <a:pPr marL="57150" lvl="1" indent="-57150" algn="l" defTabSz="488950">
            <a:lnSpc>
              <a:spcPct val="90000"/>
            </a:lnSpc>
            <a:spcBef>
              <a:spcPct val="0"/>
            </a:spcBef>
            <a:spcAft>
              <a:spcPct val="15000"/>
            </a:spcAft>
            <a:buChar char="•"/>
          </a:pPr>
          <a:r>
            <a:rPr lang="en-US" sz="1100" kern="1200">
              <a:latin typeface="Arial" panose="020B0604020202020204" pitchFamily="34" charset="0"/>
              <a:cs typeface="Arial" panose="020B0604020202020204" pitchFamily="34" charset="0"/>
            </a:rPr>
            <a:t>Long Term Disability (Employee Paid)</a:t>
          </a:r>
          <a:endParaRPr lang="en-US" sz="1100" kern="1200" dirty="0">
            <a:latin typeface="Arial" panose="020B0604020202020204" pitchFamily="34" charset="0"/>
            <a:cs typeface="Arial" panose="020B0604020202020204" pitchFamily="34" charset="0"/>
          </a:endParaRPr>
        </a:p>
      </dsp:txBody>
      <dsp:txXfrm rot="10800000">
        <a:off x="391412" y="2061686"/>
        <a:ext cx="1536689" cy="2469482"/>
      </dsp:txXfrm>
    </dsp:sp>
    <dsp:sp modelId="{E3BDC08B-E309-4240-8C1E-D79F3BAAC41C}">
      <dsp:nvSpPr>
        <dsp:cNvPr id="0" name=""/>
        <dsp:cNvSpPr/>
      </dsp:nvSpPr>
      <dsp:spPr>
        <a:xfrm>
          <a:off x="2142198" y="274891"/>
          <a:ext cx="1637401" cy="151190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E5C95B-68A7-481A-95C7-4B4C136D1429}">
      <dsp:nvSpPr>
        <dsp:cNvPr id="0" name=""/>
        <dsp:cNvSpPr/>
      </dsp:nvSpPr>
      <dsp:spPr>
        <a:xfrm rot="10800000">
          <a:off x="2142198" y="2061686"/>
          <a:ext cx="1637401" cy="2519838"/>
        </a:xfrm>
        <a:prstGeom prst="round2SameRect">
          <a:avLst>
            <a:gd name="adj1" fmla="val 10500"/>
            <a:gd name="adj2" fmla="val 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Sick Leave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available)</a:t>
          </a:r>
        </a:p>
      </dsp:txBody>
      <dsp:txXfrm rot="10800000">
        <a:off x="2192554" y="2061686"/>
        <a:ext cx="1536689" cy="2469482"/>
      </dsp:txXfrm>
    </dsp:sp>
    <dsp:sp modelId="{D0CA0BAF-3A79-4654-BB92-EC39832AEC38}">
      <dsp:nvSpPr>
        <dsp:cNvPr id="0" name=""/>
        <dsp:cNvSpPr/>
      </dsp:nvSpPr>
      <dsp:spPr>
        <a:xfrm>
          <a:off x="3943340" y="274891"/>
          <a:ext cx="1637401" cy="151190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B3C16-2738-458E-B32D-173C4C0CC72A}">
      <dsp:nvSpPr>
        <dsp:cNvPr id="0" name=""/>
        <dsp:cNvSpPr/>
      </dsp:nvSpPr>
      <dsp:spPr>
        <a:xfrm rot="10800000">
          <a:off x="3943340" y="2061686"/>
          <a:ext cx="1637401" cy="251983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Vacation Leave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available)</a:t>
          </a:r>
        </a:p>
      </dsp:txBody>
      <dsp:txXfrm rot="10800000">
        <a:off x="3993696" y="2061686"/>
        <a:ext cx="1536689" cy="2469482"/>
      </dsp:txXfrm>
    </dsp:sp>
    <dsp:sp modelId="{A6761A1E-6758-43A9-949E-F909C871D444}">
      <dsp:nvSpPr>
        <dsp:cNvPr id="0" name=""/>
        <dsp:cNvSpPr/>
      </dsp:nvSpPr>
      <dsp:spPr>
        <a:xfrm>
          <a:off x="5744482" y="274891"/>
          <a:ext cx="1637401" cy="1511903"/>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A53892-5C3B-4AE7-B8CE-E6106FF5451F}">
      <dsp:nvSpPr>
        <dsp:cNvPr id="0" name=""/>
        <dsp:cNvSpPr/>
      </dsp:nvSpPr>
      <dsp:spPr>
        <a:xfrm rot="10800000">
          <a:off x="5744482" y="2061686"/>
          <a:ext cx="1637401" cy="2519838"/>
        </a:xfrm>
        <a:prstGeom prst="round2SameRect">
          <a:avLst>
            <a:gd name="adj1" fmla="val 10500"/>
            <a:gd name="adj2" fmla="val 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Compensation (Comp) Time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available)</a:t>
          </a:r>
        </a:p>
      </dsp:txBody>
      <dsp:txXfrm rot="10800000">
        <a:off x="5794838" y="2061686"/>
        <a:ext cx="1536689" cy="2469482"/>
      </dsp:txXfrm>
    </dsp:sp>
    <dsp:sp modelId="{A47C8D51-BCDD-4798-8AFA-74F33DAD9AA4}">
      <dsp:nvSpPr>
        <dsp:cNvPr id="0" name=""/>
        <dsp:cNvSpPr/>
      </dsp:nvSpPr>
      <dsp:spPr>
        <a:xfrm>
          <a:off x="7545624" y="274891"/>
          <a:ext cx="1637401" cy="151190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1354EF-083C-4A0F-A327-DAFBA43E039B}">
      <dsp:nvSpPr>
        <dsp:cNvPr id="0" name=""/>
        <dsp:cNvSpPr/>
      </dsp:nvSpPr>
      <dsp:spPr>
        <a:xfrm rot="10800000">
          <a:off x="7545624" y="2061686"/>
          <a:ext cx="1637401" cy="2519838"/>
        </a:xfrm>
        <a:prstGeom prst="round2SameRect">
          <a:avLst>
            <a:gd name="adj1" fmla="val 10500"/>
            <a:gd name="adj2" fmla="val 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Catastrophic Leave Program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(if eligible) </a:t>
          </a:r>
        </a:p>
      </dsp:txBody>
      <dsp:txXfrm rot="10800000">
        <a:off x="7595980" y="2061686"/>
        <a:ext cx="1536689" cy="2469482"/>
      </dsp:txXfrm>
    </dsp:sp>
    <dsp:sp modelId="{1ABFD575-95E5-468A-BBB4-78C542D449DB}">
      <dsp:nvSpPr>
        <dsp:cNvPr id="0" name=""/>
        <dsp:cNvSpPr/>
      </dsp:nvSpPr>
      <dsp:spPr>
        <a:xfrm>
          <a:off x="9346766" y="274891"/>
          <a:ext cx="1637401" cy="1511903"/>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52DF3-DA85-42C8-9734-D44BB50B3C20}">
      <dsp:nvSpPr>
        <dsp:cNvPr id="0" name=""/>
        <dsp:cNvSpPr/>
      </dsp:nvSpPr>
      <dsp:spPr>
        <a:xfrm rot="10800000">
          <a:off x="9346766" y="2061686"/>
          <a:ext cx="1637401" cy="2519838"/>
        </a:xfrm>
        <a:prstGeom prst="round2SameRect">
          <a:avLst>
            <a:gd name="adj1" fmla="val 10500"/>
            <a:gd name="adj2" fmla="val 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The Pay for Family Care and Bonding (PFCB) program </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(100% salary)</a:t>
          </a:r>
        </a:p>
      </dsp:txBody>
      <dsp:txXfrm rot="10800000">
        <a:off x="9397122" y="2061686"/>
        <a:ext cx="1536689" cy="246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B6598-934D-4877-8088-4446FE8B2D87}">
      <dsp:nvSpPr>
        <dsp:cNvPr id="0" name=""/>
        <dsp:cNvSpPr/>
      </dsp:nvSpPr>
      <dsp:spPr>
        <a:xfrm>
          <a:off x="0" y="37588"/>
          <a:ext cx="10668000"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Clr>
              <a:schemeClr val="accent1">
                <a:lumMod val="75000"/>
              </a:schemeClr>
            </a:buClr>
            <a:buFont typeface="Arial" panose="020B0604020202020204" pitchFamily="34" charset="0"/>
            <a:buNone/>
          </a:pPr>
          <a:r>
            <a:rPr lang="en-US" sz="1800" kern="1200" dirty="0">
              <a:latin typeface="Arial" panose="020B0604020202020204" pitchFamily="34" charset="0"/>
              <a:cs typeface="Arial" panose="020B0604020202020204" pitchFamily="34" charset="0"/>
            </a:rPr>
            <a:t>The illness or injury can be to the employee or a member of the employee’s family or household.</a:t>
          </a:r>
          <a:endParaRPr lang="en-US" sz="1800" kern="1200" dirty="0"/>
        </a:p>
      </dsp:txBody>
      <dsp:txXfrm>
        <a:off x="33812" y="71400"/>
        <a:ext cx="10600376" cy="625016"/>
      </dsp:txXfrm>
    </dsp:sp>
    <dsp:sp modelId="{13B951F7-59FA-49E5-B343-290360012299}">
      <dsp:nvSpPr>
        <dsp:cNvPr id="0" name=""/>
        <dsp:cNvSpPr/>
      </dsp:nvSpPr>
      <dsp:spPr>
        <a:xfrm>
          <a:off x="0" y="836789"/>
          <a:ext cx="10668000" cy="69264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Clr>
              <a:schemeClr val="accent1">
                <a:lumMod val="75000"/>
              </a:schemeClr>
            </a:buClr>
            <a:buFont typeface="Arial" panose="020B0604020202020204" pitchFamily="34" charset="0"/>
            <a:buNone/>
          </a:pPr>
          <a:r>
            <a:rPr lang="en-US" sz="1800" kern="1200" dirty="0">
              <a:latin typeface="Arial" panose="020B0604020202020204" pitchFamily="34" charset="0"/>
              <a:cs typeface="Arial" panose="020B0604020202020204" pitchFamily="34" charset="0"/>
            </a:rPr>
            <a:t>The employee must be on an approved Leave of Absence.</a:t>
          </a:r>
          <a:endParaRPr lang="en-US" sz="1800" kern="1200" dirty="0"/>
        </a:p>
      </dsp:txBody>
      <dsp:txXfrm>
        <a:off x="33812" y="870601"/>
        <a:ext cx="10600376" cy="625016"/>
      </dsp:txXfrm>
    </dsp:sp>
    <dsp:sp modelId="{D8C11770-E469-43D5-9BEE-8931809BD55D}">
      <dsp:nvSpPr>
        <dsp:cNvPr id="0" name=""/>
        <dsp:cNvSpPr/>
      </dsp:nvSpPr>
      <dsp:spPr>
        <a:xfrm>
          <a:off x="0" y="1635989"/>
          <a:ext cx="10668000" cy="692640"/>
        </a:xfrm>
        <a:prstGeom prst="round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Donations must come from vacation accruals only, sick leave accruals cannot be donated.</a:t>
          </a:r>
          <a:endParaRPr lang="en-US" sz="1800" kern="1200" dirty="0">
            <a:latin typeface="Arial" panose="020B0604020202020204" pitchFamily="34" charset="0"/>
            <a:cs typeface="Arial" panose="020B0604020202020204" pitchFamily="34" charset="0"/>
          </a:endParaRPr>
        </a:p>
      </dsp:txBody>
      <dsp:txXfrm>
        <a:off x="33812" y="1669801"/>
        <a:ext cx="10600376" cy="625016"/>
      </dsp:txXfrm>
    </dsp:sp>
    <dsp:sp modelId="{3FC87F4E-12CC-477F-AEEE-48D04952EE06}">
      <dsp:nvSpPr>
        <dsp:cNvPr id="0" name=""/>
        <dsp:cNvSpPr/>
      </dsp:nvSpPr>
      <dsp:spPr>
        <a:xfrm>
          <a:off x="0" y="2435189"/>
          <a:ext cx="10668000" cy="69264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Employees who are receiving University disability benefits or Workers’ Compensation payments are not eligible.</a:t>
          </a:r>
        </a:p>
      </dsp:txBody>
      <dsp:txXfrm>
        <a:off x="33812" y="2469001"/>
        <a:ext cx="10600376" cy="625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76B80-B9BD-49B3-A28E-6219ED761C34}">
      <dsp:nvSpPr>
        <dsp:cNvPr id="0" name=""/>
        <dsp:cNvSpPr/>
      </dsp:nvSpPr>
      <dsp:spPr>
        <a:xfrm>
          <a:off x="3328" y="9493"/>
          <a:ext cx="3245240" cy="12346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t" anchorCtr="0">
          <a:noAutofit/>
        </a:bodyPr>
        <a:lstStyle/>
        <a:p>
          <a:pPr marL="0" lvl="0" indent="0" algn="ctr" defTabSz="889000">
            <a:lnSpc>
              <a:spcPct val="90000"/>
            </a:lnSpc>
            <a:spcBef>
              <a:spcPct val="0"/>
            </a:spcBef>
            <a:spcAft>
              <a:spcPct val="35000"/>
            </a:spcAft>
            <a:buClrTx/>
            <a:buFont typeface="Arial" panose="020B0604020202020204" pitchFamily="34" charset="0"/>
            <a:buNone/>
          </a:pPr>
          <a:r>
            <a:rPr lang="en-US" sz="2000" kern="1200" dirty="0">
              <a:latin typeface="Arial" panose="020B0604020202020204" pitchFamily="34" charset="0"/>
              <a:cs typeface="Arial" panose="020B0604020202020204" pitchFamily="34" charset="0"/>
            </a:rPr>
            <a:t>The UCPath Center has not provided the UC Statement to Lincoln Financial Group.</a:t>
          </a:r>
          <a:endParaRPr lang="en-US" sz="2000" kern="1200" dirty="0"/>
        </a:p>
      </dsp:txBody>
      <dsp:txXfrm>
        <a:off x="3328" y="9493"/>
        <a:ext cx="3245240" cy="1234637"/>
      </dsp:txXfrm>
    </dsp:sp>
    <dsp:sp modelId="{A9CDA05C-D3F4-4246-83FD-004B27DB0186}">
      <dsp:nvSpPr>
        <dsp:cNvPr id="0" name=""/>
        <dsp:cNvSpPr/>
      </dsp:nvSpPr>
      <dsp:spPr>
        <a:xfrm>
          <a:off x="3328" y="1244130"/>
          <a:ext cx="3245240" cy="1537199"/>
        </a:xfrm>
        <a:prstGeom prst="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Lincoln Financial Group will state the employer information is pending.</a:t>
          </a:r>
        </a:p>
      </dsp:txBody>
      <dsp:txXfrm>
        <a:off x="3328" y="1244130"/>
        <a:ext cx="3245240" cy="1537199"/>
      </dsp:txXfrm>
    </dsp:sp>
    <dsp:sp modelId="{BC14222F-84C8-4305-B11D-D8E0ACCF3A3D}">
      <dsp:nvSpPr>
        <dsp:cNvPr id="0" name=""/>
        <dsp:cNvSpPr/>
      </dsp:nvSpPr>
      <dsp:spPr>
        <a:xfrm>
          <a:off x="3702902" y="9493"/>
          <a:ext cx="3245240" cy="1234637"/>
        </a:xfrm>
        <a:prstGeom prst="rect">
          <a:avLst/>
        </a:prstGeom>
        <a:solidFill>
          <a:srgbClr val="003DA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leave without pay was not entered in the UCPath portal.</a:t>
          </a:r>
        </a:p>
      </dsp:txBody>
      <dsp:txXfrm>
        <a:off x="3702902" y="9493"/>
        <a:ext cx="3245240" cy="1234637"/>
      </dsp:txXfrm>
    </dsp:sp>
    <dsp:sp modelId="{23D2AE1C-95B5-4FD1-B8E7-59664593444D}">
      <dsp:nvSpPr>
        <dsp:cNvPr id="0" name=""/>
        <dsp:cNvSpPr/>
      </dsp:nvSpPr>
      <dsp:spPr>
        <a:xfrm>
          <a:off x="3702902" y="1244130"/>
          <a:ext cx="324524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The UCPath Center cannot complete the UC Statement if the leave without pay is not entered.</a:t>
          </a:r>
          <a:endParaRPr lang="en-US" sz="1800" kern="1200" dirty="0">
            <a:latin typeface="Arial" panose="020B0604020202020204" pitchFamily="34" charset="0"/>
            <a:cs typeface="Arial" panose="020B0604020202020204" pitchFamily="34" charset="0"/>
          </a:endParaRPr>
        </a:p>
      </dsp:txBody>
      <dsp:txXfrm>
        <a:off x="3702902" y="1244130"/>
        <a:ext cx="3245240" cy="1537199"/>
      </dsp:txXfrm>
    </dsp:sp>
    <dsp:sp modelId="{AC2F5C06-055E-45F0-8E27-268610DDF7AA}">
      <dsp:nvSpPr>
        <dsp:cNvPr id="0" name=""/>
        <dsp:cNvSpPr/>
      </dsp:nvSpPr>
      <dsp:spPr>
        <a:xfrm>
          <a:off x="7402476" y="9493"/>
          <a:ext cx="3245240" cy="1234637"/>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physician’s office has not provided medical records to support the medical condition.</a:t>
          </a:r>
        </a:p>
      </dsp:txBody>
      <dsp:txXfrm>
        <a:off x="7402476" y="9493"/>
        <a:ext cx="3245240" cy="1234637"/>
      </dsp:txXfrm>
    </dsp:sp>
    <dsp:sp modelId="{6C4F275D-5601-422E-AF5E-B37C1F290098}">
      <dsp:nvSpPr>
        <dsp:cNvPr id="0" name=""/>
        <dsp:cNvSpPr/>
      </dsp:nvSpPr>
      <dsp:spPr>
        <a:xfrm>
          <a:off x="7402476" y="1244130"/>
          <a:ext cx="3245240" cy="1537199"/>
        </a:xfrm>
        <a:prstGeom prst="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Lincoln Financial cannot review the disability claim without the medical records.</a:t>
          </a:r>
          <a:endParaRPr lang="en-US" sz="1800" kern="1200" dirty="0">
            <a:latin typeface="Arial" panose="020B0604020202020204" pitchFamily="34" charset="0"/>
            <a:cs typeface="Arial" panose="020B0604020202020204" pitchFamily="34" charset="0"/>
          </a:endParaRPr>
        </a:p>
      </dsp:txBody>
      <dsp:txXfrm>
        <a:off x="7402476" y="1244130"/>
        <a:ext cx="3245240" cy="15371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18204-ADE3-4DAE-B3C6-4D34DDB26CBE}" type="datetimeFigureOut">
              <a:rPr lang="en-US" smtClean="0"/>
              <a:t>5/1/24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A6E8C-267E-4537-A872-D6E5B2184C02}" type="slidenum">
              <a:rPr lang="en-US" smtClean="0"/>
              <a:t>‹#›</a:t>
            </a:fld>
            <a:endParaRPr lang="en-US"/>
          </a:p>
        </p:txBody>
      </p:sp>
    </p:spTree>
    <p:extLst>
      <p:ext uri="{BB962C8B-B14F-4D97-AF65-F5344CB8AC3E}">
        <p14:creationId xmlns:p14="http://schemas.microsoft.com/office/powerpoint/2010/main" val="327544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CD17B-0571-48AC-BD92-3CC87B95CD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458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CD17B-0571-48AC-BD92-3CC87B95CD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86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CD17B-0571-48AC-BD92-3CC87B95CD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70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CD17B-0571-48AC-BD92-3CC87B95CD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069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74A3-F728-42F0-8FF2-42AE9E7D6F88}"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3919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D14245A-FC29-496D-9816-531CCD5F9DC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96536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FF1F-6133-4C17-9ED3-BEF148E171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E0EAB-5F3F-4BDF-BC09-AD54D40E5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5FE810-499C-413D-9741-C87003128703}"/>
              </a:ext>
            </a:extLst>
          </p:cNvPr>
          <p:cNvSpPr>
            <a:spLocks noGrp="1"/>
          </p:cNvSpPr>
          <p:nvPr>
            <p:ph type="dt" sz="half" idx="10"/>
          </p:nvPr>
        </p:nvSpPr>
        <p:spPr/>
        <p:txBody>
          <a:bodyPr/>
          <a:lstStyle/>
          <a:p>
            <a:fld id="{98E92279-1576-4C66-BF22-230BE256363B}" type="datetimeFigureOut">
              <a:rPr lang="en-US" smtClean="0"/>
              <a:t>5/1/24</a:t>
            </a:fld>
            <a:endParaRPr lang="en-US"/>
          </a:p>
        </p:txBody>
      </p:sp>
      <p:sp>
        <p:nvSpPr>
          <p:cNvPr id="5" name="Footer Placeholder 4">
            <a:extLst>
              <a:ext uri="{FF2B5EF4-FFF2-40B4-BE49-F238E27FC236}">
                <a16:creationId xmlns:a16="http://schemas.microsoft.com/office/drawing/2014/main" id="{13902D60-5C80-4E42-9944-7798785D0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6CC40-8270-482E-8AF8-640F60EA6751}"/>
              </a:ext>
            </a:extLst>
          </p:cNvPr>
          <p:cNvSpPr>
            <a:spLocks noGrp="1"/>
          </p:cNvSpPr>
          <p:nvPr>
            <p:ph type="sldNum" sz="quarter" idx="12"/>
          </p:nvPr>
        </p:nvSpPr>
        <p:spPr/>
        <p:txBody>
          <a:bodyPr/>
          <a:lstStyle/>
          <a:p>
            <a:fld id="{B331AB31-021F-4E1B-B90D-176408DBE50D}" type="slidenum">
              <a:rPr lang="en-US" smtClean="0"/>
              <a:t>‹#›</a:t>
            </a:fld>
            <a:endParaRPr lang="en-US"/>
          </a:p>
        </p:txBody>
      </p:sp>
      <p:pic>
        <p:nvPicPr>
          <p:cNvPr id="7" name="Picture 43" descr="full_blue_ttle">
            <a:extLst>
              <a:ext uri="{FF2B5EF4-FFF2-40B4-BE49-F238E27FC236}">
                <a16:creationId xmlns:a16="http://schemas.microsoft.com/office/drawing/2014/main" id="{464A32A8-7BE3-484E-8E72-1092A17BAE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76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351F84A-076A-4B89-9CC4-93C1EEF8E8B4}"/>
              </a:ext>
            </a:extLst>
          </p:cNvPr>
          <p:cNvSpPr/>
          <p:nvPr userDrawn="1"/>
        </p:nvSpPr>
        <p:spPr>
          <a:xfrm>
            <a:off x="4064000" y="6028678"/>
            <a:ext cx="4267200" cy="304800"/>
          </a:xfrm>
          <a:prstGeom prst="rect">
            <a:avLst/>
          </a:prstGeom>
          <a:solidFill>
            <a:srgbClr val="2D6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9195D4B1-98D6-4DC0-BB01-B5D33346C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356" y="6089789"/>
            <a:ext cx="3254104" cy="336090"/>
          </a:xfrm>
          <a:prstGeom prst="rect">
            <a:avLst/>
          </a:prstGeom>
        </p:spPr>
      </p:pic>
      <p:sp>
        <p:nvSpPr>
          <p:cNvPr id="10" name="TextBox 1">
            <a:extLst>
              <a:ext uri="{FF2B5EF4-FFF2-40B4-BE49-F238E27FC236}">
                <a16:creationId xmlns:a16="http://schemas.microsoft.com/office/drawing/2014/main" id="{BFFFC30A-A8A1-446D-82AC-216A6FCD8BCC}"/>
              </a:ext>
            </a:extLst>
          </p:cNvPr>
          <p:cNvSpPr txBox="1"/>
          <p:nvPr userDrawn="1"/>
        </p:nvSpPr>
        <p:spPr>
          <a:xfrm>
            <a:off x="4730048" y="5833535"/>
            <a:ext cx="6953952"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900" i="1" dirty="0">
                <a:solidFill>
                  <a:schemeClr val="bg1"/>
                </a:solidFill>
              </a:rPr>
              <a:t>We provide HR leadership and expertise to create and support a high-performing, inclusive workplace which advances UCR’s mission and strategic objectives</a:t>
            </a:r>
            <a:r>
              <a:rPr lang="en-US" sz="900" dirty="0">
                <a:solidFill>
                  <a:schemeClr val="bg1"/>
                </a:solidFill>
              </a:rPr>
              <a:t>.</a:t>
            </a:r>
          </a:p>
        </p:txBody>
      </p:sp>
      <p:sp>
        <p:nvSpPr>
          <p:cNvPr id="11" name="TextBox 10">
            <a:extLst>
              <a:ext uri="{FF2B5EF4-FFF2-40B4-BE49-F238E27FC236}">
                <a16:creationId xmlns:a16="http://schemas.microsoft.com/office/drawing/2014/main" id="{E89680F6-BC1E-4188-B333-28C7F7EBE811}"/>
              </a:ext>
            </a:extLst>
          </p:cNvPr>
          <p:cNvSpPr txBox="1"/>
          <p:nvPr userDrawn="1"/>
        </p:nvSpPr>
        <p:spPr>
          <a:xfrm>
            <a:off x="3966408" y="5914113"/>
            <a:ext cx="831251" cy="230832"/>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900" dirty="0">
                <a:solidFill>
                  <a:schemeClr val="bg1"/>
                </a:solidFill>
              </a:rPr>
              <a:t>Mission </a:t>
            </a:r>
          </a:p>
        </p:txBody>
      </p:sp>
      <p:cxnSp>
        <p:nvCxnSpPr>
          <p:cNvPr id="12" name="Straight Connector 11">
            <a:extLst>
              <a:ext uri="{FF2B5EF4-FFF2-40B4-BE49-F238E27FC236}">
                <a16:creationId xmlns:a16="http://schemas.microsoft.com/office/drawing/2014/main" id="{B44E5AE6-71E2-4D66-B895-8A08978EFC4C}"/>
              </a:ext>
            </a:extLst>
          </p:cNvPr>
          <p:cNvCxnSpPr/>
          <p:nvPr userDrawn="1"/>
        </p:nvCxnSpPr>
        <p:spPr>
          <a:xfrm>
            <a:off x="4749712" y="5890286"/>
            <a:ext cx="0" cy="246836"/>
          </a:xfrm>
          <a:prstGeom prst="line">
            <a:avLst/>
          </a:prstGeom>
          <a:ln w="12700">
            <a:solidFill>
              <a:srgbClr val="FDB813"/>
            </a:solidFill>
          </a:ln>
        </p:spPr>
        <p:style>
          <a:lnRef idx="1">
            <a:schemeClr val="accent1"/>
          </a:lnRef>
          <a:fillRef idx="0">
            <a:schemeClr val="accent1"/>
          </a:fillRef>
          <a:effectRef idx="0">
            <a:schemeClr val="accent1"/>
          </a:effectRef>
          <a:fontRef idx="minor">
            <a:schemeClr val="tx1"/>
          </a:fontRef>
        </p:style>
      </p:cxnSp>
      <p:sp>
        <p:nvSpPr>
          <p:cNvPr id="13" name="TextBox 16">
            <a:extLst>
              <a:ext uri="{FF2B5EF4-FFF2-40B4-BE49-F238E27FC236}">
                <a16:creationId xmlns:a16="http://schemas.microsoft.com/office/drawing/2014/main" id="{6FC4B168-589F-4551-B766-2886931D360F}"/>
              </a:ext>
            </a:extLst>
          </p:cNvPr>
          <p:cNvSpPr txBox="1"/>
          <p:nvPr userDrawn="1"/>
        </p:nvSpPr>
        <p:spPr>
          <a:xfrm>
            <a:off x="4725555" y="6271625"/>
            <a:ext cx="6958445" cy="2308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900" i="1" dirty="0">
                <a:solidFill>
                  <a:schemeClr val="bg1"/>
                </a:solidFill>
              </a:rPr>
              <a:t>UCR HR is the benchmark in higher education for visionary and innovative HR strategies and exemplary service delivery</a:t>
            </a:r>
            <a:r>
              <a:rPr lang="en-US" sz="900" dirty="0">
                <a:solidFill>
                  <a:schemeClr val="bg1"/>
                </a:solidFill>
              </a:rPr>
              <a:t>.</a:t>
            </a:r>
          </a:p>
        </p:txBody>
      </p:sp>
      <p:sp>
        <p:nvSpPr>
          <p:cNvPr id="14" name="TextBox 17">
            <a:extLst>
              <a:ext uri="{FF2B5EF4-FFF2-40B4-BE49-F238E27FC236}">
                <a16:creationId xmlns:a16="http://schemas.microsoft.com/office/drawing/2014/main" id="{CA8BB703-D04F-4FDD-BBB1-5B9C60D3FE07}"/>
              </a:ext>
            </a:extLst>
          </p:cNvPr>
          <p:cNvSpPr txBox="1"/>
          <p:nvPr userDrawn="1"/>
        </p:nvSpPr>
        <p:spPr>
          <a:xfrm>
            <a:off x="4077840" y="6341860"/>
            <a:ext cx="711200" cy="246221"/>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dirty="0">
                <a:solidFill>
                  <a:schemeClr val="bg1"/>
                </a:solidFill>
              </a:rPr>
              <a:t>Vision</a:t>
            </a:r>
          </a:p>
        </p:txBody>
      </p:sp>
      <p:cxnSp>
        <p:nvCxnSpPr>
          <p:cNvPr id="15" name="Straight Connector 14">
            <a:extLst>
              <a:ext uri="{FF2B5EF4-FFF2-40B4-BE49-F238E27FC236}">
                <a16:creationId xmlns:a16="http://schemas.microsoft.com/office/drawing/2014/main" id="{01950F71-EB9A-4AE0-BA5A-23455B2A7F85}"/>
              </a:ext>
            </a:extLst>
          </p:cNvPr>
          <p:cNvCxnSpPr/>
          <p:nvPr userDrawn="1"/>
        </p:nvCxnSpPr>
        <p:spPr>
          <a:xfrm>
            <a:off x="4749712" y="6330146"/>
            <a:ext cx="0" cy="250573"/>
          </a:xfrm>
          <a:prstGeom prst="line">
            <a:avLst/>
          </a:prstGeom>
          <a:ln w="12700">
            <a:solidFill>
              <a:srgbClr val="FDB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144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6665-A2A2-437A-8D0D-C42C1C353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D63ED-0FFA-4A6D-B9F3-E7871DAAF5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1FB8D-82A2-4306-84E3-6EC406205B2D}"/>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4ECB63-0B13-40A2-A871-6F03E3B8470A}"/>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B7F865B2-6ADA-4B0F-B53E-762F3FA49DCE}"/>
              </a:ext>
            </a:extLst>
          </p:cNvPr>
          <p:cNvSpPr>
            <a:spLocks noGrp="1"/>
          </p:cNvSpPr>
          <p:nvPr>
            <p:ph type="sldNum" sz="quarter" idx="12"/>
          </p:nvPr>
        </p:nvSpPr>
        <p:spPr/>
        <p:txBody>
          <a:bodyPr/>
          <a:lstStyle/>
          <a:p>
            <a:pPr>
              <a:defRPr/>
            </a:pPr>
            <a:fld id="{42425429-6581-4790-8E46-D669B80B862D}" type="slidenum">
              <a:rPr lang="en-US" altLang="en-US" smtClean="0"/>
              <a:pPr>
                <a:defRPr/>
              </a:pPr>
              <a:t>‹#›</a:t>
            </a:fld>
            <a:endParaRPr lang="en-US" altLang="en-US"/>
          </a:p>
        </p:txBody>
      </p:sp>
    </p:spTree>
    <p:extLst>
      <p:ext uri="{BB962C8B-B14F-4D97-AF65-F5344CB8AC3E}">
        <p14:creationId xmlns:p14="http://schemas.microsoft.com/office/powerpoint/2010/main" val="419936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AC318-FCED-4317-A9A9-EE1C3870C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057836-EADF-486E-95BD-E9847393A8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C2D6C-040E-4DFE-8C0A-5E49A372377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691BC736-56A3-4483-A8A9-E42F7FDD07FC}"/>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2A04FC54-7348-4D81-A871-D0F1BAAFC910}"/>
              </a:ext>
            </a:extLst>
          </p:cNvPr>
          <p:cNvSpPr>
            <a:spLocks noGrp="1"/>
          </p:cNvSpPr>
          <p:nvPr>
            <p:ph type="sldNum" sz="quarter" idx="12"/>
          </p:nvPr>
        </p:nvSpPr>
        <p:spPr/>
        <p:txBody>
          <a:bodyPr/>
          <a:lstStyle/>
          <a:p>
            <a:pPr>
              <a:defRPr/>
            </a:pPr>
            <a:fld id="{F10395FE-5974-421A-A5D4-8DAF1AF68E01}" type="slidenum">
              <a:rPr lang="en-US" altLang="en-US" smtClean="0"/>
              <a:pPr>
                <a:defRPr/>
              </a:pPr>
              <a:t>‹#›</a:t>
            </a:fld>
            <a:endParaRPr lang="en-US" altLang="en-US"/>
          </a:p>
        </p:txBody>
      </p:sp>
    </p:spTree>
    <p:extLst>
      <p:ext uri="{BB962C8B-B14F-4D97-AF65-F5344CB8AC3E}">
        <p14:creationId xmlns:p14="http://schemas.microsoft.com/office/powerpoint/2010/main" val="123129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36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0930-881A-4213-A3AD-DC945A2F59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206E7-3A5E-4347-B03E-B8FAAFA6CB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6BEC6-5A3C-4476-838A-9907E36E4B92}"/>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EFA7BFA-42B1-4E8E-95E7-724D206782FF}"/>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E3C8AED7-0FA7-4361-AEB8-27EC7834FFA2}"/>
              </a:ext>
            </a:extLst>
          </p:cNvPr>
          <p:cNvSpPr>
            <a:spLocks noGrp="1"/>
          </p:cNvSpPr>
          <p:nvPr>
            <p:ph type="sldNum" sz="quarter" idx="12"/>
          </p:nvPr>
        </p:nvSpPr>
        <p:spPr/>
        <p:txBody>
          <a:bodyPr/>
          <a:lstStyle/>
          <a:p>
            <a:pPr>
              <a:defRPr/>
            </a:pPr>
            <a:fld id="{91D29B74-5745-4D29-A8A8-96B68DC6AE1B}" type="slidenum">
              <a:rPr lang="en-US" altLang="en-US" smtClean="0"/>
              <a:pPr>
                <a:defRPr/>
              </a:pPr>
              <a:t>‹#›</a:t>
            </a:fld>
            <a:endParaRPr lang="en-US" altLang="en-US"/>
          </a:p>
        </p:txBody>
      </p:sp>
    </p:spTree>
    <p:extLst>
      <p:ext uri="{BB962C8B-B14F-4D97-AF65-F5344CB8AC3E}">
        <p14:creationId xmlns:p14="http://schemas.microsoft.com/office/powerpoint/2010/main" val="144388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2709-F0E5-48F6-A04E-C5420E672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591BF-6865-4782-93A3-13FB025DD2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BD5A1C-493F-42E3-B92F-DA94A00790A0}"/>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42989CBF-22F8-4374-8053-1BB094AE7095}"/>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47BDD96C-2E6C-4296-BFFB-4738536C7E02}"/>
              </a:ext>
            </a:extLst>
          </p:cNvPr>
          <p:cNvSpPr>
            <a:spLocks noGrp="1"/>
          </p:cNvSpPr>
          <p:nvPr>
            <p:ph type="sldNum" sz="quarter" idx="12"/>
          </p:nvPr>
        </p:nvSpPr>
        <p:spPr/>
        <p:txBody>
          <a:bodyPr/>
          <a:lstStyle/>
          <a:p>
            <a:pPr>
              <a:defRPr/>
            </a:pPr>
            <a:fld id="{D81A7928-367A-433B-89C9-B326324B7457}" type="slidenum">
              <a:rPr lang="en-US" altLang="en-US" smtClean="0"/>
              <a:pPr>
                <a:defRPr/>
              </a:pPr>
              <a:t>‹#›</a:t>
            </a:fld>
            <a:endParaRPr lang="en-US" altLang="en-US"/>
          </a:p>
        </p:txBody>
      </p:sp>
    </p:spTree>
    <p:extLst>
      <p:ext uri="{BB962C8B-B14F-4D97-AF65-F5344CB8AC3E}">
        <p14:creationId xmlns:p14="http://schemas.microsoft.com/office/powerpoint/2010/main" val="109989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2513-31C6-4ADF-918C-BC4146245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793335-87A9-4BBE-B21B-8BB3F4E79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783C59-B0D2-492D-A8BA-5D822A7460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0BA0F4-CC29-4B1F-A4AD-15F3ECC635A3}"/>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8058477-05D7-419B-9879-228AF2D7136C}"/>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93A34BF2-EB74-48B0-A7DB-2B5B7BF35444}"/>
              </a:ext>
            </a:extLst>
          </p:cNvPr>
          <p:cNvSpPr>
            <a:spLocks noGrp="1"/>
          </p:cNvSpPr>
          <p:nvPr>
            <p:ph type="sldNum" sz="quarter" idx="12"/>
          </p:nvPr>
        </p:nvSpPr>
        <p:spPr/>
        <p:txBody>
          <a:bodyPr/>
          <a:lstStyle/>
          <a:p>
            <a:pPr>
              <a:defRPr/>
            </a:pPr>
            <a:fld id="{213DB164-2A86-4CDE-8799-68EB778C837D}" type="slidenum">
              <a:rPr lang="en-US" altLang="en-US" smtClean="0"/>
              <a:pPr>
                <a:defRPr/>
              </a:pPr>
              <a:t>‹#›</a:t>
            </a:fld>
            <a:endParaRPr lang="en-US" altLang="en-US"/>
          </a:p>
        </p:txBody>
      </p:sp>
    </p:spTree>
    <p:extLst>
      <p:ext uri="{BB962C8B-B14F-4D97-AF65-F5344CB8AC3E}">
        <p14:creationId xmlns:p14="http://schemas.microsoft.com/office/powerpoint/2010/main" val="239104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F73C-D170-4B6E-9099-5F170AAA9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0294C9-CADE-4AFA-8E56-9A43164CF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8ACB88-CD3D-46E3-9BB2-F67DB8078A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021D51-19F5-4936-A99B-7E804A0FA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C0A4D1-CE33-448B-812F-76B4BE0704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329EBE-6A52-4A44-855D-45C949F9022A}"/>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A19DC9DC-B110-45DB-8843-D6E6B04E8E36}"/>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5287D579-E228-44D1-8D99-4942F8CAF61B}"/>
              </a:ext>
            </a:extLst>
          </p:cNvPr>
          <p:cNvSpPr>
            <a:spLocks noGrp="1"/>
          </p:cNvSpPr>
          <p:nvPr>
            <p:ph type="sldNum" sz="quarter" idx="12"/>
          </p:nvPr>
        </p:nvSpPr>
        <p:spPr/>
        <p:txBody>
          <a:bodyPr/>
          <a:lstStyle/>
          <a:p>
            <a:pPr>
              <a:defRPr/>
            </a:pPr>
            <a:fld id="{DA733576-EF6E-4A1D-8B7B-7613C62AAC80}" type="slidenum">
              <a:rPr lang="en-US" altLang="en-US" smtClean="0"/>
              <a:pPr>
                <a:defRPr/>
              </a:pPr>
              <a:t>‹#›</a:t>
            </a:fld>
            <a:endParaRPr lang="en-US" altLang="en-US"/>
          </a:p>
        </p:txBody>
      </p:sp>
    </p:spTree>
    <p:extLst>
      <p:ext uri="{BB962C8B-B14F-4D97-AF65-F5344CB8AC3E}">
        <p14:creationId xmlns:p14="http://schemas.microsoft.com/office/powerpoint/2010/main" val="392494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9BB0-3658-4A00-B2C7-54820B207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D51369-6F59-4516-BB78-C7DFA5131EBB}"/>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0932A623-DFF1-46F7-ADF5-14C1E047F08A}"/>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016E0B34-F091-4594-A7F7-121A299943C6}"/>
              </a:ext>
            </a:extLst>
          </p:cNvPr>
          <p:cNvSpPr>
            <a:spLocks noGrp="1"/>
          </p:cNvSpPr>
          <p:nvPr>
            <p:ph type="sldNum" sz="quarter" idx="12"/>
          </p:nvPr>
        </p:nvSpPr>
        <p:spPr/>
        <p:txBody>
          <a:bodyPr/>
          <a:lstStyle/>
          <a:p>
            <a:pPr>
              <a:defRPr/>
            </a:pPr>
            <a:fld id="{B2218471-DBC4-46A2-B7FA-628CDEF783E8}" type="slidenum">
              <a:rPr lang="en-US" altLang="en-US" smtClean="0"/>
              <a:pPr>
                <a:defRPr/>
              </a:pPr>
              <a:t>‹#›</a:t>
            </a:fld>
            <a:endParaRPr lang="en-US" altLang="en-US"/>
          </a:p>
        </p:txBody>
      </p:sp>
    </p:spTree>
    <p:extLst>
      <p:ext uri="{BB962C8B-B14F-4D97-AF65-F5344CB8AC3E}">
        <p14:creationId xmlns:p14="http://schemas.microsoft.com/office/powerpoint/2010/main" val="63046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96507A-B81E-4E96-B967-7F3EDB044C1D}"/>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id="{34561500-D91B-4533-86C7-A51F87F1D2BD}"/>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30E72958-1A74-46A0-AFCB-0CDCB63A0BFC}"/>
              </a:ext>
            </a:extLst>
          </p:cNvPr>
          <p:cNvSpPr>
            <a:spLocks noGrp="1"/>
          </p:cNvSpPr>
          <p:nvPr>
            <p:ph type="sldNum" sz="quarter" idx="12"/>
          </p:nvPr>
        </p:nvSpPr>
        <p:spPr/>
        <p:txBody>
          <a:bodyPr/>
          <a:lstStyle/>
          <a:p>
            <a:pPr>
              <a:defRPr/>
            </a:pPr>
            <a:fld id="{6018F19E-42B1-4E3E-8062-664ADC55AEE4}" type="slidenum">
              <a:rPr lang="en-US" altLang="en-US" smtClean="0"/>
              <a:pPr>
                <a:defRPr/>
              </a:pPr>
              <a:t>‹#›</a:t>
            </a:fld>
            <a:endParaRPr lang="en-US" altLang="en-US"/>
          </a:p>
        </p:txBody>
      </p:sp>
    </p:spTree>
    <p:extLst>
      <p:ext uri="{BB962C8B-B14F-4D97-AF65-F5344CB8AC3E}">
        <p14:creationId xmlns:p14="http://schemas.microsoft.com/office/powerpoint/2010/main" val="23386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B5E2-FE61-40CD-8A77-09D885EBC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8B8B6-BAA7-4E32-9139-2089E97C2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3F89-5A84-4DB1-B38B-F336E2458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4DB156-82E8-48D0-9C62-90108BEFE85D}"/>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5D46DD83-99EB-4A68-B331-79870DB46F7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C1B4C1E0-8433-4D0A-9411-CF08A08543C4}"/>
              </a:ext>
            </a:extLst>
          </p:cNvPr>
          <p:cNvSpPr>
            <a:spLocks noGrp="1"/>
          </p:cNvSpPr>
          <p:nvPr>
            <p:ph type="sldNum" sz="quarter" idx="12"/>
          </p:nvPr>
        </p:nvSpPr>
        <p:spPr/>
        <p:txBody>
          <a:bodyPr/>
          <a:lstStyle/>
          <a:p>
            <a:pPr>
              <a:defRPr/>
            </a:pPr>
            <a:fld id="{F5775F67-25F5-42E2-95D6-91504B5AC08E}" type="slidenum">
              <a:rPr lang="en-US" altLang="en-US" smtClean="0"/>
              <a:pPr>
                <a:defRPr/>
              </a:pPr>
              <a:t>‹#›</a:t>
            </a:fld>
            <a:endParaRPr lang="en-US" altLang="en-US"/>
          </a:p>
        </p:txBody>
      </p:sp>
    </p:spTree>
    <p:extLst>
      <p:ext uri="{BB962C8B-B14F-4D97-AF65-F5344CB8AC3E}">
        <p14:creationId xmlns:p14="http://schemas.microsoft.com/office/powerpoint/2010/main" val="423483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9061-CD1A-42CF-8152-9E5112CCC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327FB2-4C45-443A-9235-99B379636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FAE6A-8CF5-45C0-AAC8-207F7242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2A6863-DBCE-4955-8BAF-D945276837A3}"/>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EA7C85C1-6E9C-4738-A51D-3B0DF554A7AD}"/>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22E359E9-B80E-4C3C-B9EB-5AB266DC4A0C}"/>
              </a:ext>
            </a:extLst>
          </p:cNvPr>
          <p:cNvSpPr>
            <a:spLocks noGrp="1"/>
          </p:cNvSpPr>
          <p:nvPr>
            <p:ph type="sldNum" sz="quarter" idx="12"/>
          </p:nvPr>
        </p:nvSpPr>
        <p:spPr/>
        <p:txBody>
          <a:bodyPr/>
          <a:lstStyle/>
          <a:p>
            <a:pPr>
              <a:defRPr/>
            </a:pPr>
            <a:fld id="{82777117-C702-4F3A-A4B2-33DD03A64E15}" type="slidenum">
              <a:rPr lang="en-US" altLang="en-US" smtClean="0"/>
              <a:pPr>
                <a:defRPr/>
              </a:pPr>
              <a:t>‹#›</a:t>
            </a:fld>
            <a:endParaRPr lang="en-US" altLang="en-US"/>
          </a:p>
        </p:txBody>
      </p:sp>
    </p:spTree>
    <p:extLst>
      <p:ext uri="{BB962C8B-B14F-4D97-AF65-F5344CB8AC3E}">
        <p14:creationId xmlns:p14="http://schemas.microsoft.com/office/powerpoint/2010/main" val="283520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CE2A2-E305-4D67-86D3-36026DB72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004DE0-904C-4948-935E-BAEA6B7D85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FD998-6255-4CBC-B8C4-D7F9C3C5A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49E6FE7C-D994-4EB1-B4A3-9719CE597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34CA936F-72B8-4804-A1CE-0E86474F7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A886A94-78BC-4481-92CE-BFF90A1E8D91}" type="slidenum">
              <a:rPr lang="en-US" altLang="en-US" smtClean="0"/>
              <a:pPr>
                <a:defRPr/>
              </a:pPr>
              <a:t>‹#›</a:t>
            </a:fld>
            <a:endParaRPr lang="en-US" altLang="en-US"/>
          </a:p>
        </p:txBody>
      </p:sp>
      <p:pic>
        <p:nvPicPr>
          <p:cNvPr id="7" name="Picture 6">
            <a:extLst>
              <a:ext uri="{FF2B5EF4-FFF2-40B4-BE49-F238E27FC236}">
                <a16:creationId xmlns:a16="http://schemas.microsoft.com/office/drawing/2014/main" id="{E4A5BF52-D351-44D3-918E-3A45134768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771138" y="152400"/>
            <a:ext cx="2846791" cy="294022"/>
          </a:xfrm>
          <a:prstGeom prst="rect">
            <a:avLst/>
          </a:prstGeom>
        </p:spPr>
      </p:pic>
    </p:spTree>
    <p:extLst>
      <p:ext uri="{BB962C8B-B14F-4D97-AF65-F5344CB8AC3E}">
        <p14:creationId xmlns:p14="http://schemas.microsoft.com/office/powerpoint/2010/main" val="7994139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11" Type="http://schemas.openxmlformats.org/officeDocument/2006/relationships/image" Target="../media/image3.jpeg"/><Relationship Id="rId5" Type="http://schemas.openxmlformats.org/officeDocument/2006/relationships/image" Target="../media/image5.png"/><Relationship Id="rId10" Type="http://schemas.openxmlformats.org/officeDocument/2006/relationships/image" Target="../media/image9.sv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jpe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hr.ucr.edu/sites/default/files/2023-06/how-to-file-pregnancydisability2023.pdf" TargetMode="External"/><Relationship Id="rId11" Type="http://schemas.openxmlformats.org/officeDocument/2006/relationships/image" Target="../media/image4.png"/><Relationship Id="rId5" Type="http://schemas.openxmlformats.org/officeDocument/2006/relationships/hyperlink" Target="https://hr.ucr.edu/sites/default/files/2023-06/how-to-fil" TargetMode="External"/><Relationship Id="rId10" Type="http://schemas.openxmlformats.org/officeDocument/2006/relationships/image" Target="../media/image12.jpg"/><Relationship Id="rId4" Type="http://schemas.openxmlformats.org/officeDocument/2006/relationships/hyperlink" Target="https://hr.ucr.edu/sites/default/files/2023-06/how-to-file-disability2023.pdf" TargetMode="External"/><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cnet.universityofcalifornia.edu/forms/pdf/your-guide-to-uc-disability-benefits-fact-sheet.pdf" TargetMode="External"/><Relationship Id="rId11" Type="http://schemas.openxmlformats.org/officeDocument/2006/relationships/image" Target="../media/image9.sv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diagramLayout" Target="../diagrams/layout7.xml"/><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audio" Target="../media/media14.m4a"/><Relationship Id="rId16" Type="http://schemas.openxmlformats.org/officeDocument/2006/relationships/image" Target="../media/image19.svg"/><Relationship Id="rId20" Type="http://schemas.openxmlformats.org/officeDocument/2006/relationships/image" Target="../media/image23.svg"/><Relationship Id="rId1" Type="http://schemas.microsoft.com/office/2007/relationships/media" Target="../media/media14.m4a"/><Relationship Id="rId6" Type="http://schemas.openxmlformats.org/officeDocument/2006/relationships/diagramData" Target="../diagrams/data7.xml"/><Relationship Id="rId11" Type="http://schemas.openxmlformats.org/officeDocument/2006/relationships/image" Target="../media/image14.png"/><Relationship Id="rId24" Type="http://schemas.openxmlformats.org/officeDocument/2006/relationships/image" Target="../media/image4.png"/><Relationship Id="rId5" Type="http://schemas.openxmlformats.org/officeDocument/2006/relationships/image" Target="../media/image9.svg"/><Relationship Id="rId15" Type="http://schemas.openxmlformats.org/officeDocument/2006/relationships/image" Target="../media/image18.png"/><Relationship Id="rId23" Type="http://schemas.openxmlformats.org/officeDocument/2006/relationships/image" Target="../media/image3.jpeg"/><Relationship Id="rId10" Type="http://schemas.microsoft.com/office/2007/relationships/diagramDrawing" Target="../diagrams/drawing7.xml"/><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diagramColors" Target="../diagrams/colors7.xml"/><Relationship Id="rId14" Type="http://schemas.openxmlformats.org/officeDocument/2006/relationships/image" Target="../media/image17.svg"/><Relationship Id="rId22"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diagramData" Target="../diagrams/data8.xml"/><Relationship Id="rId12" Type="http://schemas.openxmlformats.org/officeDocument/2006/relationships/image" Target="../media/image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humanresources.ucr.edu/policies/policiesandcontracts/leavesharingguidelines.html" TargetMode="External"/><Relationship Id="rId11" Type="http://schemas.microsoft.com/office/2007/relationships/diagramDrawing" Target="../diagrams/drawing8.xml"/><Relationship Id="rId5" Type="http://schemas.openxmlformats.org/officeDocument/2006/relationships/image" Target="../media/image9.svg"/><Relationship Id="rId10" Type="http://schemas.openxmlformats.org/officeDocument/2006/relationships/diagramColors" Target="../diagrams/colors8.xml"/><Relationship Id="rId4" Type="http://schemas.openxmlformats.org/officeDocument/2006/relationships/image" Target="../media/image8.png"/><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e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hr.ucr.edu/document/guide-filing-disability" TargetMode="Externa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hr.ucr.edu/human-resources-benefits/uc-disability-benefits" TargetMode="External"/><Relationship Id="rId4" Type="http://schemas.openxmlformats.org/officeDocument/2006/relationships/image" Target="../media/image27.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2.xml"/><Relationship Id="rId7" Type="http://schemas.openxmlformats.org/officeDocument/2006/relationships/diagramLayout" Target="../diagrams/layout9.xml"/><Relationship Id="rId12"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Data" Target="../diagrams/data9.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9.xml"/><Relationship Id="rId4" Type="http://schemas.openxmlformats.org/officeDocument/2006/relationships/image" Target="../media/image8.png"/><Relationship Id="rId9" Type="http://schemas.openxmlformats.org/officeDocument/2006/relationships/diagramColors" Target="../diagrams/colors9.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diagramQuickStyle" Target="../diagrams/quickStyle1.xml"/><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diagramLayout" Target="../diagrams/layout1.xml"/><Relationship Id="rId4" Type="http://schemas.openxmlformats.org/officeDocument/2006/relationships/image" Target="../media/image5.png"/><Relationship Id="rId9" Type="http://schemas.openxmlformats.org/officeDocument/2006/relationships/diagramData" Target="../diagrams/data1.xml"/><Relationship Id="rId1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2.xml"/><Relationship Id="rId7" Type="http://schemas.openxmlformats.org/officeDocument/2006/relationships/diagramData" Target="../diagrams/data10.xml"/><Relationship Id="rId12"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jpeg"/><Relationship Id="rId11" Type="http://schemas.microsoft.com/office/2007/relationships/diagramDrawing" Target="../diagrams/drawing10.xml"/><Relationship Id="rId5" Type="http://schemas.openxmlformats.org/officeDocument/2006/relationships/image" Target="../media/image9.svg"/><Relationship Id="rId10" Type="http://schemas.openxmlformats.org/officeDocument/2006/relationships/diagramColors" Target="../diagrams/colors10.xml"/><Relationship Id="rId4" Type="http://schemas.openxmlformats.org/officeDocument/2006/relationships/image" Target="../media/image8.png"/><Relationship Id="rId9"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3.jpeg"/><Relationship Id="rId4" Type="http://schemas.openxmlformats.org/officeDocument/2006/relationships/notesSlide" Target="../notesSlides/notesSlide4.xml"/><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2.xml"/><Relationship Id="rId7" Type="http://schemas.openxmlformats.org/officeDocument/2006/relationships/diagramLayout" Target="../diagrams/layout11.xml"/><Relationship Id="rId12"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Data" Target="../diagrams/data11.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11.xml"/><Relationship Id="rId4" Type="http://schemas.openxmlformats.org/officeDocument/2006/relationships/image" Target="../media/image8.png"/><Relationship Id="rId9" Type="http://schemas.openxmlformats.org/officeDocument/2006/relationships/diagramColors" Target="../diagrams/colors1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9.svg"/><Relationship Id="rId12" Type="http://schemas.microsoft.com/office/2007/relationships/diagramDrawing" Target="../diagrams/drawing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11" Type="http://schemas.openxmlformats.org/officeDocument/2006/relationships/diagramColors" Target="../diagrams/colors12.xml"/><Relationship Id="rId5" Type="http://schemas.openxmlformats.org/officeDocument/2006/relationships/hyperlink" Target="https://uc-fsa.com/" TargetMode="External"/><Relationship Id="rId10" Type="http://schemas.openxmlformats.org/officeDocument/2006/relationships/diagramQuickStyle" Target="../diagrams/quickStyle12.xml"/><Relationship Id="rId4" Type="http://schemas.openxmlformats.org/officeDocument/2006/relationships/notesSlide" Target="../notesSlides/notesSlide5.xml"/><Relationship Id="rId9" Type="http://schemas.openxmlformats.org/officeDocument/2006/relationships/diagramLayout" Target="../diagrams/layout12.xml"/><Relationship Id="rId1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ucnet.universityofcalifornia.edu/forms/pdf/family-changes.pdf" TargetMode="Externa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12" Type="http://schemas.microsoft.com/office/2007/relationships/diagramDrawing" Target="../diagrams/drawing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svg"/><Relationship Id="rId11" Type="http://schemas.openxmlformats.org/officeDocument/2006/relationships/diagramColors" Target="../diagrams/colors13.xml"/><Relationship Id="rId5" Type="http://schemas.openxmlformats.org/officeDocument/2006/relationships/image" Target="../media/image8.png"/><Relationship Id="rId10" Type="http://schemas.openxmlformats.org/officeDocument/2006/relationships/diagramQuickStyle" Target="../diagrams/quickStyle13.xml"/><Relationship Id="rId4" Type="http://schemas.openxmlformats.org/officeDocument/2006/relationships/notesSlide" Target="../notesSlides/notesSlide6.xml"/><Relationship Id="rId9"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30.svg"/><Relationship Id="rId1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14.xml"/><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audio" Target="../media/media26.m4a"/><Relationship Id="rId16" Type="http://schemas.openxmlformats.org/officeDocument/2006/relationships/image" Target="../media/image33.png"/><Relationship Id="rId1" Type="http://schemas.microsoft.com/office/2007/relationships/media" Target="../media/media26.m4a"/><Relationship Id="rId6" Type="http://schemas.openxmlformats.org/officeDocument/2006/relationships/image" Target="../media/image3.jpeg"/><Relationship Id="rId11" Type="http://schemas.microsoft.com/office/2007/relationships/diagramDrawing" Target="../diagrams/drawing14.xml"/><Relationship Id="rId5" Type="http://schemas.openxmlformats.org/officeDocument/2006/relationships/image" Target="../media/image9.svg"/><Relationship Id="rId15" Type="http://schemas.openxmlformats.org/officeDocument/2006/relationships/image" Target="../media/image32.svg"/><Relationship Id="rId10" Type="http://schemas.openxmlformats.org/officeDocument/2006/relationships/diagramColors" Target="../diagrams/colors14.xml"/><Relationship Id="rId4" Type="http://schemas.openxmlformats.org/officeDocument/2006/relationships/image" Target="../media/image8.png"/><Relationship Id="rId9" Type="http://schemas.openxmlformats.org/officeDocument/2006/relationships/diagramQuickStyle" Target="../diagrams/quickStyle14.xml"/><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hyperlink" Target="https://ucnet.universityofcalifornia.edu/compensation-and-benefits/roadmaps/having-a-baby.html" TargetMode="External"/><Relationship Id="rId13"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hyperlink" Target="https://ucnet.universityofcalifornia.edu/compensation-and-benefits/roadmaps/loa.html" TargetMode="External"/><Relationship Id="rId12" Type="http://schemas.openxmlformats.org/officeDocument/2006/relationships/image" Target="../media/image9.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ucnet.universityofcalifornia.edu/forms/pdf/disability-benefits-information-for-faculty.pdf" TargetMode="External"/><Relationship Id="rId11" Type="http://schemas.openxmlformats.org/officeDocument/2006/relationships/image" Target="../media/image8.png"/><Relationship Id="rId5" Type="http://schemas.openxmlformats.org/officeDocument/2006/relationships/hyperlink" Target="https://hr.ucr.edu/human-resources-benefits/uc-disability-benefits" TargetMode="External"/><Relationship Id="rId10" Type="http://schemas.openxmlformats.org/officeDocument/2006/relationships/hyperlink" Target="mailto:ranada.palmer@ucr.edu" TargetMode="External"/><Relationship Id="rId4" Type="http://schemas.openxmlformats.org/officeDocument/2006/relationships/hyperlink" Target="https://ucnet.universityofcalifornia.edu/forms/pdf/family-medical-leave.pdf" TargetMode="External"/><Relationship Id="rId9" Type="http://schemas.openxmlformats.org/officeDocument/2006/relationships/hyperlink" Target="https://ucnet.universityofcalifornia.edu/compensation-and-benefits/other-benefits/pay-for-family-care-bonding.html" TargetMode="External"/><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benefits@ucr.edu"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diagramData" Target="../diagrams/data2.xml"/><Relationship Id="rId12" Type="http://schemas.openxmlformats.org/officeDocument/2006/relationships/image" Target="../media/image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11" Type="http://schemas.microsoft.com/office/2007/relationships/diagramDrawing" Target="../diagrams/drawing2.xml"/><Relationship Id="rId5" Type="http://schemas.openxmlformats.org/officeDocument/2006/relationships/image" Target="../media/image8.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12"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3.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3.xml"/><Relationship Id="rId4" Type="http://schemas.openxmlformats.org/officeDocument/2006/relationships/image" Target="../media/image8.png"/><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4.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4.xml"/><Relationship Id="rId4" Type="http://schemas.openxmlformats.org/officeDocument/2006/relationships/image" Target="../media/image8.pn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5.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5.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5.xml"/><Relationship Id="rId4" Type="http://schemas.openxmlformats.org/officeDocument/2006/relationships/image" Target="../media/image8.png"/><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12"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6.xml"/><Relationship Id="rId11" Type="http://schemas.openxmlformats.org/officeDocument/2006/relationships/image" Target="../media/image3.jpeg"/><Relationship Id="rId5" Type="http://schemas.openxmlformats.org/officeDocument/2006/relationships/image" Target="../media/image9.svg"/><Relationship Id="rId10" Type="http://schemas.microsoft.com/office/2007/relationships/diagramDrawing" Target="../diagrams/drawing6.xml"/><Relationship Id="rId4" Type="http://schemas.openxmlformats.org/officeDocument/2006/relationships/image" Target="../media/image8.png"/><Relationship Id="rId9"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hyperlink" Target="mailto:lactationprogram@ucr.edu" TargetMode="External"/><Relationship Id="rId4" Type="http://schemas.openxmlformats.org/officeDocument/2006/relationships/hyperlink" Target="https://hr.ucr.edu/sites/g/files/rcwecm656/files/2019-10/lactation_program_breast-pump-loan-agreement.docx" TargetMode="Externa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9E8C722E-18BA-401A-B665-64149AE2CA2E}"/>
              </a:ext>
            </a:extLst>
          </p:cNvPr>
          <p:cNvSpPr/>
          <p:nvPr/>
        </p:nvSpPr>
        <p:spPr>
          <a:xfrm>
            <a:off x="0" y="3022430"/>
            <a:ext cx="12192000"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rapezoid 6">
            <a:extLst>
              <a:ext uri="{FF2B5EF4-FFF2-40B4-BE49-F238E27FC236}">
                <a16:creationId xmlns:a16="http://schemas.microsoft.com/office/drawing/2014/main" id="{25874AE1-1087-479C-A724-FBEC746D8F0F}"/>
              </a:ext>
            </a:extLst>
          </p:cNvPr>
          <p:cNvSpPr/>
          <p:nvPr/>
        </p:nvSpPr>
        <p:spPr>
          <a:xfrm>
            <a:off x="0" y="0"/>
            <a:ext cx="12192000"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74" name="Rectangle 2"/>
          <p:cNvSpPr>
            <a:spLocks noGrp="1" noChangeArrowheads="1"/>
          </p:cNvSpPr>
          <p:nvPr>
            <p:ph type="ctrTitle"/>
          </p:nvPr>
        </p:nvSpPr>
        <p:spPr>
          <a:xfrm>
            <a:off x="257175" y="1502791"/>
            <a:ext cx="7038975" cy="640796"/>
          </a:xfrm>
        </p:spPr>
        <p:txBody>
          <a:bodyPr/>
          <a:lstStyle/>
          <a:p>
            <a:r>
              <a:rPr lang="en-US" altLang="en-US" sz="3600" b="1" dirty="0">
                <a:solidFill>
                  <a:schemeClr val="bg1"/>
                </a:solidFill>
                <a:latin typeface="Arial" panose="020B0604020202020204" pitchFamily="34" charset="0"/>
                <a:cs typeface="Arial" panose="020B0604020202020204" pitchFamily="34" charset="0"/>
              </a:rPr>
              <a:t>UC Disability Benefits Training</a:t>
            </a:r>
          </a:p>
        </p:txBody>
      </p:sp>
      <p:sp>
        <p:nvSpPr>
          <p:cNvPr id="3075" name="Rectangle 3"/>
          <p:cNvSpPr>
            <a:spLocks noGrp="1" noChangeArrowheads="1"/>
          </p:cNvSpPr>
          <p:nvPr>
            <p:ph type="subTitle" idx="1"/>
          </p:nvPr>
        </p:nvSpPr>
        <p:spPr>
          <a:xfrm>
            <a:off x="333375" y="1962677"/>
            <a:ext cx="7416800" cy="96177"/>
          </a:xfrm>
        </p:spPr>
        <p:txBody>
          <a:bodyPr>
            <a:normAutofit fontScale="25000" lnSpcReduction="20000"/>
          </a:bodyPr>
          <a:lstStyle/>
          <a:p>
            <a:endParaRPr lang="en-US" altLang="en-US" sz="2400" b="1" dirty="0">
              <a:solidFill>
                <a:schemeClr val="bg1"/>
              </a:solidFill>
              <a:latin typeface="Arial" panose="020B0604020202020204" pitchFamily="34" charset="0"/>
              <a:cs typeface="Arial" panose="020B0604020202020204" pitchFamily="34" charset="0"/>
            </a:endParaRPr>
          </a:p>
          <a:p>
            <a:endParaRPr lang="en-US" altLang="en-US" sz="2400" b="1" dirty="0">
              <a:solidFill>
                <a:schemeClr val="bg1"/>
              </a:solidFill>
              <a:latin typeface="Arial" panose="020B0604020202020204" pitchFamily="34" charset="0"/>
              <a:cs typeface="Arial" panose="020B0604020202020204" pitchFamily="34" charset="0"/>
            </a:endParaRPr>
          </a:p>
          <a:p>
            <a:pPr algn="l"/>
            <a:r>
              <a:rPr lang="en-US" altLang="en-US" sz="8000" b="1" dirty="0">
                <a:solidFill>
                  <a:srgbClr val="FFB81D"/>
                </a:solidFill>
                <a:latin typeface="Arial" panose="020B0604020202020204" pitchFamily="34" charset="0"/>
                <a:cs typeface="Arial" panose="020B0604020202020204" pitchFamily="34" charset="0"/>
              </a:rPr>
              <a:t>August 2023</a:t>
            </a:r>
          </a:p>
          <a:p>
            <a:pPr algn="l"/>
            <a:r>
              <a:rPr lang="en-US" altLang="en-US" sz="8000" b="1" dirty="0">
                <a:solidFill>
                  <a:srgbClr val="FFB81D"/>
                </a:solidFill>
                <a:latin typeface="Arial" panose="020B0604020202020204" pitchFamily="34" charset="0"/>
                <a:cs typeface="Arial" panose="020B0604020202020204" pitchFamily="34" charset="0"/>
              </a:rPr>
              <a:t>Tina Rodriguez and Ranada Palmer</a:t>
            </a:r>
          </a:p>
          <a:p>
            <a:pPr eaLnBrk="1" hangingPunct="1"/>
            <a:endParaRPr lang="en-US" altLang="en-US" sz="24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568BEFE-8EE9-4593-8E75-77969462F0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2" name="Audio 1">
            <a:hlinkClick r:id="" action="ppaction://media"/>
            <a:extLst>
              <a:ext uri="{FF2B5EF4-FFF2-40B4-BE49-F238E27FC236}">
                <a16:creationId xmlns:a16="http://schemas.microsoft.com/office/drawing/2014/main" id="{BDE4B7D8-54CD-4E81-9F4B-F72F23CC8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43C5F37F-2504-4E84-D965-7017698550D1}"/>
              </a:ext>
            </a:extLst>
          </p:cNvPr>
          <p:cNvSpPr txBox="1"/>
          <p:nvPr/>
        </p:nvSpPr>
        <p:spPr>
          <a:xfrm>
            <a:off x="152400" y="6428131"/>
            <a:ext cx="1444268"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August 17, 2023</a:t>
            </a:r>
          </a:p>
        </p:txBody>
      </p:sp>
    </p:spTree>
  </p:cSld>
  <p:clrMapOvr>
    <a:masterClrMapping/>
  </p:clrMapOvr>
  <mc:AlternateContent xmlns:mc="http://schemas.openxmlformats.org/markup-compatibility/2006" xmlns:p14="http://schemas.microsoft.com/office/powerpoint/2010/main">
    <mc:Choice Requires="p14">
      <p:transition spd="slow" p14:dur="2000" advTm="20875"/>
    </mc:Choice>
    <mc:Fallback xmlns="">
      <p:transition spd="slow" advTm="2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Bef>
                <a:spcPct val="0"/>
              </a:spcBef>
              <a:spcAft>
                <a:spcPct val="0"/>
              </a:spcAft>
              <a:defRPr/>
            </a:pPr>
            <a:fld id="{6018F19E-42B1-4E3E-8062-664ADC55AEE4}" type="slidenum">
              <a:rPr lang="en-US" altLang="en-US">
                <a:solidFill>
                  <a:srgbClr val="000000"/>
                </a:solidFill>
                <a:latin typeface="Arial" panose="020B0604020202020204" pitchFamily="34" charset="0"/>
              </a:rPr>
              <a:pPr fontAlgn="base">
                <a:spcBef>
                  <a:spcPct val="0"/>
                </a:spcBef>
                <a:spcAft>
                  <a:spcPct val="0"/>
                </a:spcAft>
                <a:defRPr/>
              </a:pPr>
              <a:t>10</a:t>
            </a:fld>
            <a:endParaRPr lang="en-US" altLang="en-US" dirty="0">
              <a:solidFill>
                <a:srgbClr val="000000"/>
              </a:solidFill>
              <a:latin typeface="Arial" panose="020B0604020202020204" pitchFamily="34" charset="0"/>
            </a:endParaRPr>
          </a:p>
        </p:txBody>
      </p:sp>
      <p:sp>
        <p:nvSpPr>
          <p:cNvPr id="4" name="Rectangle 2"/>
          <p:cNvSpPr txBox="1">
            <a:spLocks noChangeArrowheads="1"/>
          </p:cNvSpPr>
          <p:nvPr/>
        </p:nvSpPr>
        <p:spPr>
          <a:xfrm>
            <a:off x="419614" y="505022"/>
            <a:ext cx="11181836" cy="845270"/>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Leave Administrator Role and Responsibilities</a:t>
            </a:r>
          </a:p>
          <a:p>
            <a:endParaRPr lang="en-US" sz="3600" dirty="0">
              <a:solidFill>
                <a:srgbClr val="003DA5"/>
              </a:solidFill>
              <a:latin typeface="Arial"/>
            </a:endParaRPr>
          </a:p>
        </p:txBody>
      </p:sp>
      <p:sp>
        <p:nvSpPr>
          <p:cNvPr id="5" name="Rectangle 3"/>
          <p:cNvSpPr txBox="1">
            <a:spLocks noChangeArrowheads="1"/>
          </p:cNvSpPr>
          <p:nvPr/>
        </p:nvSpPr>
        <p:spPr>
          <a:xfrm>
            <a:off x="2209800" y="5257800"/>
            <a:ext cx="7162800" cy="673100"/>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panose="05000000000000000000" pitchFamily="2" charset="2"/>
              <a:buBlip>
                <a:blip r:embed="rId5"/>
              </a:buBlip>
              <a:defRPr sz="3000" kern="12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anose="05000000000000000000" pitchFamily="2" charset="2"/>
              <a:buBlip>
                <a:blip r:embed="rId6"/>
              </a:buBlip>
              <a:defRPr sz="2600" kern="1200">
                <a:solidFill>
                  <a:schemeClr val="tx1"/>
                </a:solidFill>
                <a:latin typeface="+mn-lt"/>
                <a:ea typeface="+mn-ea"/>
                <a:cs typeface="+mn-cs"/>
              </a:defRPr>
            </a:lvl2pPr>
            <a:lvl3pPr marL="987425" indent="-293688" algn="l" rtl="0" eaLnBrk="1" fontAlgn="base" hangingPunct="1">
              <a:spcBef>
                <a:spcPct val="20000"/>
              </a:spcBef>
              <a:spcAft>
                <a:spcPct val="0"/>
              </a:spcAft>
              <a:buClr>
                <a:schemeClr val="accent1"/>
              </a:buClr>
              <a:buSzPct val="70000"/>
              <a:buFont typeface="Wingdings" panose="05000000000000000000" pitchFamily="2" charset="2"/>
              <a:buBlip>
                <a:blip r:embed="rId7"/>
              </a:buBlip>
              <a:defRPr sz="2300" kern="1200">
                <a:solidFill>
                  <a:schemeClr val="tx1"/>
                </a:solidFill>
                <a:latin typeface="+mn-lt"/>
                <a:ea typeface="+mn-ea"/>
                <a:cs typeface="+mn-cs"/>
              </a:defRPr>
            </a:lvl3pPr>
            <a:lvl4pPr marL="1281113" indent="-292100" algn="l" rtl="0" eaLnBrk="1" fontAlgn="base" hangingPunct="1">
              <a:spcBef>
                <a:spcPct val="20000"/>
              </a:spcBef>
              <a:spcAft>
                <a:spcPct val="0"/>
              </a:spcAft>
              <a:buClr>
                <a:schemeClr val="tx2"/>
              </a:buClr>
              <a:buSzPct val="75000"/>
              <a:buFont typeface="Wingdings" panose="05000000000000000000" pitchFamily="2" charset="2"/>
              <a:buBlip>
                <a:blip r:embed="rId6"/>
              </a:buBlip>
              <a:defRPr sz="2000" kern="1200">
                <a:solidFill>
                  <a:schemeClr val="tx1"/>
                </a:solidFill>
                <a:latin typeface="+mn-lt"/>
                <a:ea typeface="+mn-ea"/>
                <a:cs typeface="+mn-cs"/>
              </a:defRPr>
            </a:lvl4pPr>
            <a:lvl5pPr marL="1598613" indent="-315913" algn="l" rtl="0" eaLnBrk="1" fontAlgn="base" hangingPunct="1">
              <a:spcBef>
                <a:spcPct val="20000"/>
              </a:spcBef>
              <a:spcAft>
                <a:spcPct val="0"/>
              </a:spcAft>
              <a:buClr>
                <a:schemeClr val="folHlink"/>
              </a:buClr>
              <a:buSzPct val="80000"/>
              <a:buFont typeface="Wingdings" panose="05000000000000000000" pitchFamily="2" charset="2"/>
              <a:buBlip>
                <a:blip r:embed="rId7"/>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0066"/>
              </a:buClr>
              <a:buNone/>
            </a:pPr>
            <a:endParaRPr lang="en-US" sz="2800" b="1" dirty="0">
              <a:solidFill>
                <a:srgbClr val="CD5805"/>
              </a:solidFill>
              <a:latin typeface="Arial"/>
            </a:endParaRPr>
          </a:p>
        </p:txBody>
      </p:sp>
      <p:pic>
        <p:nvPicPr>
          <p:cNvPr id="1028" name="Picture 4" descr="9,000+ Leave Of Absence Stock Photos, Pictures &amp; Royalty ...">
            <a:extLst>
              <a:ext uri="{FF2B5EF4-FFF2-40B4-BE49-F238E27FC236}">
                <a16:creationId xmlns:a16="http://schemas.microsoft.com/office/drawing/2014/main" id="{7DFAB983-3508-4C75-9786-FC9F53BE9D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7197" y="1775742"/>
            <a:ext cx="8577606"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7B4D6510-754B-4468-B878-088020B856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3400" y="295866"/>
            <a:ext cx="457200" cy="209156"/>
          </a:xfrm>
          <a:prstGeom prst="rect">
            <a:avLst/>
          </a:prstGeom>
        </p:spPr>
      </p:pic>
      <p:pic>
        <p:nvPicPr>
          <p:cNvPr id="7" name="Picture 6">
            <a:extLst>
              <a:ext uri="{FF2B5EF4-FFF2-40B4-BE49-F238E27FC236}">
                <a16:creationId xmlns:a16="http://schemas.microsoft.com/office/drawing/2014/main" id="{F122FFAD-4F0B-4C19-9B5A-85EC4AF60E6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8" name="Audio 7">
            <a:hlinkClick r:id="" action="ppaction://media"/>
            <a:extLst>
              <a:ext uri="{FF2B5EF4-FFF2-40B4-BE49-F238E27FC236}">
                <a16:creationId xmlns:a16="http://schemas.microsoft.com/office/drawing/2014/main" id="{3D4FF634-C78A-4129-BA0E-5330E11E61F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6845448"/>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D71F-F132-1557-7F62-D04312E6B640}"/>
              </a:ext>
            </a:extLst>
          </p:cNvPr>
          <p:cNvSpPr>
            <a:spLocks noGrp="1"/>
          </p:cNvSpPr>
          <p:nvPr>
            <p:ph type="title"/>
          </p:nvPr>
        </p:nvSpPr>
        <p:spPr>
          <a:xfrm>
            <a:off x="478682" y="533776"/>
            <a:ext cx="10972800" cy="525087"/>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Determining Disability Benefits Eligibility</a:t>
            </a:r>
          </a:p>
        </p:txBody>
      </p:sp>
      <p:sp>
        <p:nvSpPr>
          <p:cNvPr id="3" name="Content Placeholder 2">
            <a:extLst>
              <a:ext uri="{FF2B5EF4-FFF2-40B4-BE49-F238E27FC236}">
                <a16:creationId xmlns:a16="http://schemas.microsoft.com/office/drawing/2014/main" id="{CE4DB449-B7D8-CF77-1D56-E64248D9FB18}"/>
              </a:ext>
            </a:extLst>
          </p:cNvPr>
          <p:cNvSpPr>
            <a:spLocks noGrp="1"/>
          </p:cNvSpPr>
          <p:nvPr>
            <p:ph idx="1"/>
          </p:nvPr>
        </p:nvSpPr>
        <p:spPr>
          <a:xfrm>
            <a:off x="533400" y="1253331"/>
            <a:ext cx="10515600" cy="4351338"/>
          </a:xfrm>
        </p:spPr>
        <p:txBody>
          <a:bodyPr/>
          <a:lstStyle/>
          <a:p>
            <a:pPr marL="0" indent="0">
              <a:buNone/>
            </a:pPr>
            <a:r>
              <a:rPr lang="en-US" sz="2000" dirty="0">
                <a:latin typeface="Arial" panose="020B0604020202020204" pitchFamily="34" charset="0"/>
                <a:cs typeface="Arial" panose="020B0604020202020204" pitchFamily="34" charset="0"/>
              </a:rPr>
              <a:t>Review the “Benefits Summary” page on UCPath to determine disability benefits eligibility.</a:t>
            </a:r>
          </a:p>
        </p:txBody>
      </p:sp>
      <p:pic>
        <p:nvPicPr>
          <p:cNvPr id="7" name="Graphic 6">
            <a:extLst>
              <a:ext uri="{FF2B5EF4-FFF2-40B4-BE49-F238E27FC236}">
                <a16:creationId xmlns:a16="http://schemas.microsoft.com/office/drawing/2014/main" id="{10036656-58D2-47E1-8597-55A34744D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pic>
        <p:nvPicPr>
          <p:cNvPr id="10" name="Picture 9">
            <a:extLst>
              <a:ext uri="{FF2B5EF4-FFF2-40B4-BE49-F238E27FC236}">
                <a16:creationId xmlns:a16="http://schemas.microsoft.com/office/drawing/2014/main" id="{E8F81183-50B0-4270-B67E-8CF9E5644E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11" name="Picture 10">
            <a:extLst>
              <a:ext uri="{FF2B5EF4-FFF2-40B4-BE49-F238E27FC236}">
                <a16:creationId xmlns:a16="http://schemas.microsoft.com/office/drawing/2014/main" id="{AEAFDB67-3ACE-45F6-8A9F-EB153198C07D}"/>
              </a:ext>
            </a:extLst>
          </p:cNvPr>
          <p:cNvPicPr/>
          <p:nvPr/>
        </p:nvPicPr>
        <p:blipFill>
          <a:blip r:embed="rId7"/>
          <a:stretch>
            <a:fillRect/>
          </a:stretch>
        </p:blipFill>
        <p:spPr>
          <a:xfrm>
            <a:off x="609601" y="1817435"/>
            <a:ext cx="10205258" cy="4217606"/>
          </a:xfrm>
          <a:prstGeom prst="rect">
            <a:avLst/>
          </a:prstGeom>
        </p:spPr>
      </p:pic>
      <p:sp>
        <p:nvSpPr>
          <p:cNvPr id="6" name="Rectangle 5"/>
          <p:cNvSpPr/>
          <p:nvPr/>
        </p:nvSpPr>
        <p:spPr>
          <a:xfrm>
            <a:off x="698270" y="2103119"/>
            <a:ext cx="1612669" cy="199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5791200" y="2103119"/>
            <a:ext cx="656705" cy="199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C0576D7-C86F-4FEC-87B7-FD2D7DF7E6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4791335"/>
      </p:ext>
    </p:extLst>
  </p:cSld>
  <p:clrMapOvr>
    <a:masterClrMapping/>
  </p:clrMapOvr>
  <mc:AlternateContent xmlns:mc="http://schemas.openxmlformats.org/markup-compatibility/2006" xmlns:p14="http://schemas.microsoft.com/office/powerpoint/2010/main">
    <mc:Choice Requires="p14">
      <p:transition spd="slow" p14:dur="2000" advTm="36376"/>
    </mc:Choice>
    <mc:Fallback xmlns="">
      <p:transition spd="slow" advTm="3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8DF2-36B2-4E7D-BE71-FC9412C8FF25}"/>
              </a:ext>
            </a:extLst>
          </p:cNvPr>
          <p:cNvSpPr>
            <a:spLocks noGrp="1"/>
          </p:cNvSpPr>
          <p:nvPr>
            <p:ph type="title"/>
          </p:nvPr>
        </p:nvSpPr>
        <p:spPr>
          <a:xfrm>
            <a:off x="533400" y="505022"/>
            <a:ext cx="10515600" cy="587375"/>
          </a:xfrm>
        </p:spPr>
        <p:txBody>
          <a:bodyPr/>
          <a:lstStyle/>
          <a:p>
            <a:r>
              <a:rPr lang="en-US" sz="3200" b="1" dirty="0">
                <a:solidFill>
                  <a:srgbClr val="003DA5"/>
                </a:solidFill>
                <a:latin typeface="Arial" panose="020B0604020202020204" pitchFamily="34" charset="0"/>
                <a:cs typeface="Arial" panose="020B0604020202020204" pitchFamily="34" charset="0"/>
              </a:rPr>
              <a:t>Reviewing the Campus Disability Process</a:t>
            </a:r>
          </a:p>
        </p:txBody>
      </p:sp>
      <p:sp>
        <p:nvSpPr>
          <p:cNvPr id="3" name="Content Placeholder 2">
            <a:extLst>
              <a:ext uri="{FF2B5EF4-FFF2-40B4-BE49-F238E27FC236}">
                <a16:creationId xmlns:a16="http://schemas.microsoft.com/office/drawing/2014/main" id="{188954D2-B6AA-B849-3967-144FCE66D8DA}"/>
              </a:ext>
            </a:extLst>
          </p:cNvPr>
          <p:cNvSpPr>
            <a:spLocks noGrp="1"/>
          </p:cNvSpPr>
          <p:nvPr>
            <p:ph idx="1"/>
          </p:nvPr>
        </p:nvSpPr>
        <p:spPr>
          <a:xfrm>
            <a:off x="533399" y="1377950"/>
            <a:ext cx="11563351" cy="4351338"/>
          </a:xfrm>
        </p:spPr>
        <p:txBody>
          <a:bodyPr>
            <a:normAutofit/>
          </a:bodyPr>
          <a:lstStyle/>
          <a:p>
            <a:r>
              <a:rPr lang="en-US" sz="2400" dirty="0">
                <a:latin typeface="Arial" panose="020B0604020202020204" pitchFamily="34" charset="0"/>
                <a:cs typeface="Arial" panose="020B0604020202020204" pitchFamily="34" charset="0"/>
              </a:rPr>
              <a:t>Review the </a:t>
            </a:r>
            <a:r>
              <a:rPr lang="en-US" sz="2400" i="1" dirty="0">
                <a:latin typeface="Arial" panose="020B0604020202020204" pitchFamily="34" charset="0"/>
                <a:cs typeface="Arial" panose="020B0604020202020204" pitchFamily="34" charset="0"/>
              </a:rPr>
              <a:t>Disability Leave and Pregnancy Disability Checklists </a:t>
            </a:r>
            <a:r>
              <a:rPr lang="en-US" sz="2400" dirty="0">
                <a:latin typeface="Arial" panose="020B0604020202020204" pitchFamily="34" charset="0"/>
                <a:cs typeface="Arial" panose="020B0604020202020204" pitchFamily="34" charset="0"/>
              </a:rPr>
              <a:t>and guide for employees to file a disability claim.</a:t>
            </a:r>
            <a:endParaRPr lang="en-US" sz="2400" dirty="0">
              <a:highlight>
                <a:srgbClr val="00FF00"/>
              </a:highlight>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Review the How to File for Disability Checklist.</a:t>
            </a:r>
          </a:p>
          <a:p>
            <a:pPr lvl="1">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hlinkClick r:id="rId4"/>
              </a:rPr>
              <a:t>https://hr.ucr.edu/sites/default/files/2023-06/how-to-file-disability2023.pdf</a:t>
            </a:r>
            <a:r>
              <a:rPr lang="en-US" dirty="0">
                <a:solidFill>
                  <a:srgbClr val="000000"/>
                </a:solidFill>
                <a:latin typeface="Arial" panose="020B0604020202020204" pitchFamily="34" charset="0"/>
                <a:cs typeface="Arial" panose="020B0604020202020204" pitchFamily="34" charset="0"/>
              </a:rPr>
              <a:t> </a:t>
            </a:r>
          </a:p>
          <a:p>
            <a:r>
              <a:rPr lang="en-US" sz="2400" dirty="0">
                <a:solidFill>
                  <a:srgbClr val="000000"/>
                </a:solidFill>
                <a:latin typeface="Arial" panose="020B0604020202020204" pitchFamily="34" charset="0"/>
                <a:cs typeface="Arial" panose="020B0604020202020204" pitchFamily="34" charset="0"/>
              </a:rPr>
              <a:t>Review the How to File for Pregnancy Disability Checklist.</a:t>
            </a:r>
          </a:p>
          <a:p>
            <a:pPr lvl="1"/>
            <a:r>
              <a:rPr lang="en-US" sz="2000" dirty="0">
                <a:solidFill>
                  <a:srgbClr val="000000"/>
                </a:solidFill>
                <a:latin typeface="Arial" panose="020B0604020202020204" pitchFamily="34" charset="0"/>
                <a:cs typeface="Arial" panose="020B0604020202020204" pitchFamily="34" charset="0"/>
                <a:hlinkClick r:id="rId5"/>
              </a:rPr>
              <a:t>https://hr.ucr.edu/sites/default/files/2023-06/how-to-fil</a:t>
            </a:r>
            <a:r>
              <a:rPr lang="en-US" sz="2000" dirty="0">
                <a:solidFill>
                  <a:srgbClr val="000000"/>
                </a:solidFill>
                <a:latin typeface="Arial" panose="020B0604020202020204" pitchFamily="34" charset="0"/>
                <a:cs typeface="Arial" panose="020B0604020202020204" pitchFamily="34" charset="0"/>
                <a:hlinkClick r:id="rId6"/>
              </a:rPr>
              <a:t>e-pregnancydisability2023.pdf</a:t>
            </a:r>
            <a:r>
              <a:rPr lang="en-US" sz="2000" dirty="0">
                <a:solidFill>
                  <a:srgbClr val="000000"/>
                </a:solidFill>
                <a:latin typeface="Arial" panose="020B0604020202020204" pitchFamily="34" charset="0"/>
                <a:cs typeface="Arial" panose="020B0604020202020204" pitchFamily="34" charset="0"/>
              </a:rPr>
              <a:t> </a:t>
            </a:r>
          </a:p>
        </p:txBody>
      </p:sp>
      <p:pic>
        <p:nvPicPr>
          <p:cNvPr id="4" name="Graphic 3">
            <a:extLst>
              <a:ext uri="{FF2B5EF4-FFF2-40B4-BE49-F238E27FC236}">
                <a16:creationId xmlns:a16="http://schemas.microsoft.com/office/drawing/2014/main" id="{91B03D9B-263F-43C0-ACBD-501BCE7869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295866"/>
            <a:ext cx="457200" cy="209156"/>
          </a:xfrm>
          <a:prstGeom prst="rect">
            <a:avLst/>
          </a:prstGeom>
        </p:spPr>
      </p:pic>
      <p:pic>
        <p:nvPicPr>
          <p:cNvPr id="5" name="Picture 4">
            <a:extLst>
              <a:ext uri="{FF2B5EF4-FFF2-40B4-BE49-F238E27FC236}">
                <a16:creationId xmlns:a16="http://schemas.microsoft.com/office/drawing/2014/main" id="{7DD03AF7-2AFD-4009-948E-9659C23612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1674" y="3910672"/>
            <a:ext cx="3954356" cy="2631444"/>
          </a:xfrm>
          <a:prstGeom prst="rect">
            <a:avLst/>
          </a:prstGeom>
        </p:spPr>
      </p:pic>
      <p:pic>
        <p:nvPicPr>
          <p:cNvPr id="7" name="Audio 6">
            <a:hlinkClick r:id="" action="ppaction://media"/>
            <a:extLst>
              <a:ext uri="{FF2B5EF4-FFF2-40B4-BE49-F238E27FC236}">
                <a16:creationId xmlns:a16="http://schemas.microsoft.com/office/drawing/2014/main" id="{B18D5512-D760-42DA-957D-31F4EB46B1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1464106"/>
      </p:ext>
    </p:extLst>
  </p:cSld>
  <p:clrMapOvr>
    <a:masterClrMapping/>
  </p:clrMapOvr>
  <mc:AlternateContent xmlns:mc="http://schemas.openxmlformats.org/markup-compatibility/2006" xmlns:p14="http://schemas.microsoft.com/office/powerpoint/2010/main">
    <mc:Choice Requires="p14">
      <p:transition spd="slow" p14:dur="2000" advTm="32836"/>
    </mc:Choice>
    <mc:Fallback xmlns="">
      <p:transition spd="slow" advTm="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Bef>
                <a:spcPct val="0"/>
              </a:spcBef>
              <a:spcAft>
                <a:spcPct val="0"/>
              </a:spcAft>
              <a:defRPr/>
            </a:pPr>
            <a:fld id="{6018F19E-42B1-4E3E-8062-664ADC55AEE4}" type="slidenum">
              <a:rPr lang="en-US" altLang="en-US">
                <a:solidFill>
                  <a:srgbClr val="000000"/>
                </a:solidFill>
                <a:latin typeface="Arial" panose="020B0604020202020204" pitchFamily="34" charset="0"/>
              </a:rPr>
              <a:pPr fontAlgn="base">
                <a:spcBef>
                  <a:spcPct val="0"/>
                </a:spcBef>
                <a:spcAft>
                  <a:spcPct val="0"/>
                </a:spcAft>
                <a:defRPr/>
              </a:pPr>
              <a:t>13</a:t>
            </a:fld>
            <a:endParaRPr lang="en-US" altLang="en-US" dirty="0">
              <a:solidFill>
                <a:srgbClr val="000000"/>
              </a:solidFill>
              <a:latin typeface="Arial" panose="020B0604020202020204" pitchFamily="34" charset="0"/>
            </a:endParaRPr>
          </a:p>
        </p:txBody>
      </p:sp>
      <p:pic>
        <p:nvPicPr>
          <p:cNvPr id="3" name="Picture 2"/>
          <p:cNvPicPr>
            <a:picLocks noChangeAspect="1"/>
          </p:cNvPicPr>
          <p:nvPr/>
        </p:nvPicPr>
        <p:blipFill>
          <a:blip r:embed="rId5"/>
          <a:stretch>
            <a:fillRect/>
          </a:stretch>
        </p:blipFill>
        <p:spPr>
          <a:xfrm>
            <a:off x="4219574" y="1594559"/>
            <a:ext cx="3752851" cy="4869554"/>
          </a:xfrm>
          <a:prstGeom prst="rect">
            <a:avLst/>
          </a:prstGeom>
          <a:effectLst>
            <a:innerShdw blurRad="114300">
              <a:prstClr val="black"/>
            </a:innerShdw>
          </a:effectLst>
          <a:scene3d>
            <a:camera prst="orthographicFront"/>
            <a:lightRig rig="threePt" dir="t"/>
          </a:scene3d>
          <a:sp3d>
            <a:bevelT w="139700" prst="cross"/>
            <a:bevelB w="139700" prst="cross"/>
          </a:sp3d>
        </p:spPr>
      </p:pic>
      <p:sp>
        <p:nvSpPr>
          <p:cNvPr id="4" name="Rectangle 2"/>
          <p:cNvSpPr txBox="1">
            <a:spLocks noChangeArrowheads="1"/>
          </p:cNvSpPr>
          <p:nvPr/>
        </p:nvSpPr>
        <p:spPr>
          <a:xfrm>
            <a:off x="248679" y="393887"/>
            <a:ext cx="11494141" cy="1524000"/>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Disability Benefits </a:t>
            </a:r>
          </a:p>
          <a:p>
            <a:r>
              <a:rPr lang="en-US" sz="1600" dirty="0">
                <a:solidFill>
                  <a:srgbClr val="003DA5"/>
                </a:solidFill>
                <a:latin typeface="Arial"/>
                <a:hlinkClick r:id="rId6"/>
              </a:rPr>
              <a:t>https://ucnet.universityofcalifornia.edu/forms/pdf/your-guide-to-uc-disability-benefits-fact-sheet.pdf</a:t>
            </a:r>
            <a:endParaRPr lang="en-US" sz="1600" dirty="0">
              <a:solidFill>
                <a:srgbClr val="003DA5"/>
              </a:solidFill>
              <a:latin typeface="Arial"/>
            </a:endParaRPr>
          </a:p>
          <a:p>
            <a:endParaRPr lang="en-US" sz="1600" dirty="0">
              <a:solidFill>
                <a:srgbClr val="003DA5"/>
              </a:solidFill>
              <a:latin typeface="Arial"/>
            </a:endParaRPr>
          </a:p>
        </p:txBody>
      </p:sp>
      <p:sp>
        <p:nvSpPr>
          <p:cNvPr id="5" name="Rectangle 3"/>
          <p:cNvSpPr txBox="1">
            <a:spLocks noChangeArrowheads="1"/>
          </p:cNvSpPr>
          <p:nvPr/>
        </p:nvSpPr>
        <p:spPr>
          <a:xfrm>
            <a:off x="2209800" y="5257800"/>
            <a:ext cx="7162800" cy="673100"/>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panose="05000000000000000000" pitchFamily="2" charset="2"/>
              <a:buBlip>
                <a:blip r:embed="rId7"/>
              </a:buBlip>
              <a:defRPr sz="3000" kern="12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anose="05000000000000000000" pitchFamily="2" charset="2"/>
              <a:buBlip>
                <a:blip r:embed="rId8"/>
              </a:buBlip>
              <a:defRPr sz="2600" kern="1200">
                <a:solidFill>
                  <a:schemeClr val="tx1"/>
                </a:solidFill>
                <a:latin typeface="+mn-lt"/>
                <a:ea typeface="+mn-ea"/>
                <a:cs typeface="+mn-cs"/>
              </a:defRPr>
            </a:lvl2pPr>
            <a:lvl3pPr marL="987425" indent="-293688" algn="l" rtl="0" eaLnBrk="1" fontAlgn="base" hangingPunct="1">
              <a:spcBef>
                <a:spcPct val="20000"/>
              </a:spcBef>
              <a:spcAft>
                <a:spcPct val="0"/>
              </a:spcAft>
              <a:buClr>
                <a:schemeClr val="accent1"/>
              </a:buClr>
              <a:buSzPct val="70000"/>
              <a:buFont typeface="Wingdings" panose="05000000000000000000" pitchFamily="2" charset="2"/>
              <a:buBlip>
                <a:blip r:embed="rId9"/>
              </a:buBlip>
              <a:defRPr sz="2300" kern="1200">
                <a:solidFill>
                  <a:schemeClr val="tx1"/>
                </a:solidFill>
                <a:latin typeface="+mn-lt"/>
                <a:ea typeface="+mn-ea"/>
                <a:cs typeface="+mn-cs"/>
              </a:defRPr>
            </a:lvl3pPr>
            <a:lvl4pPr marL="1281113" indent="-292100" algn="l" rtl="0" eaLnBrk="1" fontAlgn="base" hangingPunct="1">
              <a:spcBef>
                <a:spcPct val="20000"/>
              </a:spcBef>
              <a:spcAft>
                <a:spcPct val="0"/>
              </a:spcAft>
              <a:buClr>
                <a:schemeClr val="tx2"/>
              </a:buClr>
              <a:buSzPct val="75000"/>
              <a:buFont typeface="Wingdings" panose="05000000000000000000" pitchFamily="2" charset="2"/>
              <a:buBlip>
                <a:blip r:embed="rId8"/>
              </a:buBlip>
              <a:defRPr sz="2000" kern="1200">
                <a:solidFill>
                  <a:schemeClr val="tx1"/>
                </a:solidFill>
                <a:latin typeface="+mn-lt"/>
                <a:ea typeface="+mn-ea"/>
                <a:cs typeface="+mn-cs"/>
              </a:defRPr>
            </a:lvl4pPr>
            <a:lvl5pPr marL="1598613" indent="-315913" algn="l" rtl="0" eaLnBrk="1" fontAlgn="base" hangingPunct="1">
              <a:spcBef>
                <a:spcPct val="20000"/>
              </a:spcBef>
              <a:spcAft>
                <a:spcPct val="0"/>
              </a:spcAft>
              <a:buClr>
                <a:schemeClr val="folHlink"/>
              </a:buClr>
              <a:buSzPct val="80000"/>
              <a:buFont typeface="Wingdings" panose="05000000000000000000" pitchFamily="2" charset="2"/>
              <a:buBlip>
                <a:blip r:embed="rId9"/>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0066"/>
              </a:buClr>
              <a:buNone/>
            </a:pPr>
            <a:endParaRPr lang="en-US" sz="2800" b="1" dirty="0">
              <a:solidFill>
                <a:srgbClr val="CD5805"/>
              </a:solidFill>
              <a:latin typeface="Arial"/>
            </a:endParaRPr>
          </a:p>
        </p:txBody>
      </p:sp>
      <p:pic>
        <p:nvPicPr>
          <p:cNvPr id="6" name="Graphic 5">
            <a:extLst>
              <a:ext uri="{FF2B5EF4-FFF2-40B4-BE49-F238E27FC236}">
                <a16:creationId xmlns:a16="http://schemas.microsoft.com/office/drawing/2014/main" id="{6A0EA551-4A83-49F5-BFFC-2E8987654B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1475" y="295416"/>
            <a:ext cx="374878" cy="171496"/>
          </a:xfrm>
          <a:prstGeom prst="rect">
            <a:avLst/>
          </a:prstGeom>
        </p:spPr>
      </p:pic>
      <p:pic>
        <p:nvPicPr>
          <p:cNvPr id="8" name="Picture 7">
            <a:extLst>
              <a:ext uri="{FF2B5EF4-FFF2-40B4-BE49-F238E27FC236}">
                <a16:creationId xmlns:a16="http://schemas.microsoft.com/office/drawing/2014/main" id="{2C919857-C470-4DA3-9863-68B0E7915EA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12" name="Audio 11">
            <a:hlinkClick r:id="" action="ppaction://media"/>
            <a:extLst>
              <a:ext uri="{FF2B5EF4-FFF2-40B4-BE49-F238E27FC236}">
                <a16:creationId xmlns:a16="http://schemas.microsoft.com/office/drawing/2014/main" id="{41E6E7BE-16C5-4E5E-9DC4-E20B14FBB14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8891365"/>
      </p:ext>
    </p:extLst>
  </p:cSld>
  <p:clrMapOvr>
    <a:masterClrMapping/>
  </p:clrMapOvr>
  <mc:AlternateContent xmlns:mc="http://schemas.openxmlformats.org/markup-compatibility/2006" xmlns:p14="http://schemas.microsoft.com/office/powerpoint/2010/main">
    <mc:Choice Requires="p14">
      <p:transition spd="slow" p14:dur="2000" advTm="36470"/>
    </mc:Choice>
    <mc:Fallback xmlns="">
      <p:transition spd="slow" advTm="3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2A15-06E2-DF6E-3C48-3407F8C745EA}"/>
              </a:ext>
            </a:extLst>
          </p:cNvPr>
          <p:cNvSpPr>
            <a:spLocks noGrp="1"/>
          </p:cNvSpPr>
          <p:nvPr>
            <p:ph type="title"/>
          </p:nvPr>
        </p:nvSpPr>
        <p:spPr>
          <a:xfrm>
            <a:off x="390525" y="614953"/>
            <a:ext cx="10515600" cy="482600"/>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Paid Leave Options</a:t>
            </a:r>
          </a:p>
        </p:txBody>
      </p:sp>
      <p:pic>
        <p:nvPicPr>
          <p:cNvPr id="4" name="Graphic 3">
            <a:extLst>
              <a:ext uri="{FF2B5EF4-FFF2-40B4-BE49-F238E27FC236}">
                <a16:creationId xmlns:a16="http://schemas.microsoft.com/office/drawing/2014/main" id="{63C90666-F2D7-4A95-9992-FF1564C251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6" name="Diagram 5">
            <a:extLst>
              <a:ext uri="{FF2B5EF4-FFF2-40B4-BE49-F238E27FC236}">
                <a16:creationId xmlns:a16="http://schemas.microsoft.com/office/drawing/2014/main" id="{B4E9F9F4-A38C-4AB9-8186-56B28FC8AF31}"/>
              </a:ext>
            </a:extLst>
          </p:cNvPr>
          <p:cNvGraphicFramePr/>
          <p:nvPr>
            <p:extLst>
              <p:ext uri="{D42A27DB-BD31-4B8C-83A1-F6EECF244321}">
                <p14:modId xmlns:p14="http://schemas.microsoft.com/office/powerpoint/2010/main" val="3173113124"/>
              </p:ext>
            </p:extLst>
          </p:nvPr>
        </p:nvGraphicFramePr>
        <p:xfrm>
          <a:off x="390525" y="1314449"/>
          <a:ext cx="11325225" cy="45815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Graphic 9" descr="Checklist">
            <a:extLst>
              <a:ext uri="{FF2B5EF4-FFF2-40B4-BE49-F238E27FC236}">
                <a16:creationId xmlns:a16="http://schemas.microsoft.com/office/drawing/2014/main" id="{68737AE6-A0BB-4CA3-A937-60379ECFF87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6325" y="1895475"/>
            <a:ext cx="914400" cy="914400"/>
          </a:xfrm>
          <a:prstGeom prst="rect">
            <a:avLst/>
          </a:prstGeom>
        </p:spPr>
      </p:pic>
      <p:pic>
        <p:nvPicPr>
          <p:cNvPr id="14" name="Graphic 13" descr="Heart with pulse">
            <a:extLst>
              <a:ext uri="{FF2B5EF4-FFF2-40B4-BE49-F238E27FC236}">
                <a16:creationId xmlns:a16="http://schemas.microsoft.com/office/drawing/2014/main" id="{734F04B0-D712-4CBB-828A-350D34E9DE4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05125" y="1895475"/>
            <a:ext cx="914400" cy="914400"/>
          </a:xfrm>
          <a:prstGeom prst="rect">
            <a:avLst/>
          </a:prstGeom>
        </p:spPr>
      </p:pic>
      <p:pic>
        <p:nvPicPr>
          <p:cNvPr id="18" name="Graphic 17" descr="Woman with stroller">
            <a:extLst>
              <a:ext uri="{FF2B5EF4-FFF2-40B4-BE49-F238E27FC236}">
                <a16:creationId xmlns:a16="http://schemas.microsoft.com/office/drawing/2014/main" id="{EF6ED9A1-4825-40E8-9A04-90E02D0E89F9}"/>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05950" y="1862100"/>
            <a:ext cx="914400" cy="914400"/>
          </a:xfrm>
          <a:prstGeom prst="rect">
            <a:avLst/>
          </a:prstGeom>
        </p:spPr>
      </p:pic>
      <p:pic>
        <p:nvPicPr>
          <p:cNvPr id="20" name="Graphic 19" descr="Airplane">
            <a:extLst>
              <a:ext uri="{FF2B5EF4-FFF2-40B4-BE49-F238E27FC236}">
                <a16:creationId xmlns:a16="http://schemas.microsoft.com/office/drawing/2014/main" id="{AF1638B2-621C-4A36-979D-D0AF5199483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33925" y="1862100"/>
            <a:ext cx="914400" cy="914400"/>
          </a:xfrm>
          <a:prstGeom prst="rect">
            <a:avLst/>
          </a:prstGeom>
        </p:spPr>
      </p:pic>
      <p:pic>
        <p:nvPicPr>
          <p:cNvPr id="24" name="Graphic 23" descr="Stopwatch">
            <a:extLst>
              <a:ext uri="{FF2B5EF4-FFF2-40B4-BE49-F238E27FC236}">
                <a16:creationId xmlns:a16="http://schemas.microsoft.com/office/drawing/2014/main" id="{BB0678D0-4137-4DC7-8DD2-F1B970A7F41C}"/>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05537" y="1852576"/>
            <a:ext cx="914400" cy="914400"/>
          </a:xfrm>
          <a:prstGeom prst="rect">
            <a:avLst/>
          </a:prstGeom>
        </p:spPr>
      </p:pic>
      <p:pic>
        <p:nvPicPr>
          <p:cNvPr id="26" name="Graphic 25" descr="Open folder">
            <a:extLst>
              <a:ext uri="{FF2B5EF4-FFF2-40B4-BE49-F238E27FC236}">
                <a16:creationId xmlns:a16="http://schemas.microsoft.com/office/drawing/2014/main" id="{D17FFB8B-3DA0-43A8-8C04-F33639957A24}"/>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77150" y="1852576"/>
            <a:ext cx="914400" cy="914400"/>
          </a:xfrm>
          <a:prstGeom prst="rect">
            <a:avLst/>
          </a:prstGeom>
        </p:spPr>
      </p:pic>
      <p:pic>
        <p:nvPicPr>
          <p:cNvPr id="27" name="Picture 26">
            <a:extLst>
              <a:ext uri="{FF2B5EF4-FFF2-40B4-BE49-F238E27FC236}">
                <a16:creationId xmlns:a16="http://schemas.microsoft.com/office/drawing/2014/main" id="{2F84706E-9F6B-4BC9-AF3B-4E1432B8AB1A}"/>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3" name="Audio 2">
            <a:hlinkClick r:id="" action="ppaction://media"/>
            <a:extLst>
              <a:ext uri="{FF2B5EF4-FFF2-40B4-BE49-F238E27FC236}">
                <a16:creationId xmlns:a16="http://schemas.microsoft.com/office/drawing/2014/main" id="{FBE97F63-3AEF-41BB-BC4A-E50E26199456}"/>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4491665"/>
      </p:ext>
    </p:extLst>
  </p:cSld>
  <p:clrMapOvr>
    <a:masterClrMapping/>
  </p:clrMapOvr>
  <mc:AlternateContent xmlns:mc="http://schemas.openxmlformats.org/markup-compatibility/2006" xmlns:p14="http://schemas.microsoft.com/office/powerpoint/2010/main">
    <mc:Choice Requires="p14">
      <p:transition spd="slow" p14:dur="2000" advTm="33440"/>
    </mc:Choice>
    <mc:Fallback xmlns="">
      <p:transition spd="slow" advTm="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60732D-8088-45F5-A5CE-042445065A6B}"/>
              </a:ext>
            </a:extLst>
          </p:cNvPr>
          <p:cNvSpPr>
            <a:spLocks noGrp="1"/>
          </p:cNvSpPr>
          <p:nvPr>
            <p:ph type="title"/>
          </p:nvPr>
        </p:nvSpPr>
        <p:spPr>
          <a:xfrm>
            <a:off x="466725" y="400444"/>
            <a:ext cx="8610600" cy="762000"/>
          </a:xfrm>
        </p:spPr>
        <p:txBody>
          <a:bodyPr>
            <a:normAutofit/>
          </a:bodyPr>
          <a:lstStyle/>
          <a:p>
            <a:r>
              <a:rPr lang="en-US" sz="3600" b="1" dirty="0">
                <a:solidFill>
                  <a:srgbClr val="003DA5"/>
                </a:solidFill>
                <a:latin typeface="Arial" panose="020B0604020202020204" pitchFamily="34" charset="0"/>
                <a:cs typeface="Arial" panose="020B0604020202020204" pitchFamily="34" charset="0"/>
              </a:rPr>
              <a:t>Catastrophic Leave Sharing Program</a:t>
            </a:r>
          </a:p>
        </p:txBody>
      </p:sp>
      <p:pic>
        <p:nvPicPr>
          <p:cNvPr id="6" name="Graphic 5">
            <a:extLst>
              <a:ext uri="{FF2B5EF4-FFF2-40B4-BE49-F238E27FC236}">
                <a16:creationId xmlns:a16="http://schemas.microsoft.com/office/drawing/2014/main" id="{1141DB68-D00B-4A34-B003-17EBD0A1B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sp>
        <p:nvSpPr>
          <p:cNvPr id="2" name="Rectangle 1">
            <a:extLst>
              <a:ext uri="{FF2B5EF4-FFF2-40B4-BE49-F238E27FC236}">
                <a16:creationId xmlns:a16="http://schemas.microsoft.com/office/drawing/2014/main" id="{C10F8A54-B794-4E3F-A78F-2D5993BB8CF4}"/>
              </a:ext>
            </a:extLst>
          </p:cNvPr>
          <p:cNvSpPr/>
          <p:nvPr/>
        </p:nvSpPr>
        <p:spPr>
          <a:xfrm>
            <a:off x="466725" y="1162444"/>
            <a:ext cx="11010900" cy="1015663"/>
          </a:xfrm>
          <a:prstGeom prst="rect">
            <a:avLst/>
          </a:prstGeom>
        </p:spPr>
        <p:txBody>
          <a:bodyPr wrap="square">
            <a:spAutoFit/>
          </a:bodyPr>
          <a:lstStyle/>
          <a:p>
            <a:pPr>
              <a:buClr>
                <a:schemeClr val="accent1">
                  <a:lumMod val="75000"/>
                </a:schemeClr>
              </a:buClr>
            </a:pPr>
            <a:r>
              <a:rPr lang="en-US" sz="2000" dirty="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hlinkClick r:id="rId6"/>
              </a:rPr>
              <a:t>UCR Catastrophic Leave Sharing Program </a:t>
            </a:r>
            <a:r>
              <a:rPr lang="en-US" sz="2000" dirty="0">
                <a:latin typeface="Arial" panose="020B0604020202020204" pitchFamily="34" charset="0"/>
                <a:cs typeface="Arial" panose="020B0604020202020204" pitchFamily="34" charset="0"/>
              </a:rPr>
              <a:t>permits temporary salary and benefit continuation for career staff and academic employees who accrue vacation and have exhausted all paid leave credits due to a catastrophic illness or injury.</a:t>
            </a:r>
          </a:p>
        </p:txBody>
      </p:sp>
      <p:graphicFrame>
        <p:nvGraphicFramePr>
          <p:cNvPr id="8" name="Diagram 7">
            <a:extLst>
              <a:ext uri="{FF2B5EF4-FFF2-40B4-BE49-F238E27FC236}">
                <a16:creationId xmlns:a16="http://schemas.microsoft.com/office/drawing/2014/main" id="{ED7BB602-F1E9-4FC8-983A-2E8D9E9B3F4A}"/>
              </a:ext>
            </a:extLst>
          </p:cNvPr>
          <p:cNvGraphicFramePr/>
          <p:nvPr>
            <p:extLst>
              <p:ext uri="{D42A27DB-BD31-4B8C-83A1-F6EECF244321}">
                <p14:modId xmlns:p14="http://schemas.microsoft.com/office/powerpoint/2010/main" val="3138493692"/>
              </p:ext>
            </p:extLst>
          </p:nvPr>
        </p:nvGraphicFramePr>
        <p:xfrm>
          <a:off x="533400" y="2273357"/>
          <a:ext cx="10668000" cy="31654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a:extLst>
              <a:ext uri="{FF2B5EF4-FFF2-40B4-BE49-F238E27FC236}">
                <a16:creationId xmlns:a16="http://schemas.microsoft.com/office/drawing/2014/main" id="{576EAC37-C99D-4CB6-8342-0250FA0B251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4" name="Audio 3">
            <a:hlinkClick r:id="" action="ppaction://media"/>
            <a:extLst>
              <a:ext uri="{FF2B5EF4-FFF2-40B4-BE49-F238E27FC236}">
                <a16:creationId xmlns:a16="http://schemas.microsoft.com/office/drawing/2014/main" id="{5EC4AB14-D9D0-458D-9266-E763039AB5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7028728"/>
      </p:ext>
    </p:extLst>
  </p:cSld>
  <p:clrMapOvr>
    <a:masterClrMapping/>
  </p:clrMapOvr>
  <mc:AlternateContent xmlns:mc="http://schemas.openxmlformats.org/markup-compatibility/2006" xmlns:p14="http://schemas.microsoft.com/office/powerpoint/2010/main">
    <mc:Choice Requires="p14">
      <p:transition spd="slow" p14:dur="2000" advTm="42969"/>
    </mc:Choice>
    <mc:Fallback xmlns="">
      <p:transition spd="slow" advTm="4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554709"/>
            <a:ext cx="10515600" cy="501650"/>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Catastrophic Leave Sharing Program</a:t>
            </a:r>
          </a:p>
        </p:txBody>
      </p:sp>
      <p:sp>
        <p:nvSpPr>
          <p:cNvPr id="8" name="Content Placeholder 7"/>
          <p:cNvSpPr>
            <a:spLocks noGrp="1"/>
          </p:cNvSpPr>
          <p:nvPr>
            <p:ph idx="1"/>
          </p:nvPr>
        </p:nvSpPr>
        <p:spPr>
          <a:xfrm>
            <a:off x="609600" y="1721963"/>
            <a:ext cx="10972800" cy="4724400"/>
          </a:xfrm>
        </p:spPr>
        <p:txBody>
          <a:bodyPr/>
          <a:lstStyle/>
          <a:p>
            <a:pPr>
              <a:buClr>
                <a:schemeClr val="accent1">
                  <a:lumMod val="75000"/>
                </a:schemeClr>
              </a:buClr>
            </a:pPr>
            <a:r>
              <a:rPr lang="en-US" sz="2400" dirty="0">
                <a:latin typeface="Arial" panose="020B0604020202020204" pitchFamily="34" charset="0"/>
                <a:cs typeface="Arial" panose="020B0604020202020204" pitchFamily="34" charset="0"/>
              </a:rPr>
              <a:t>In the case of the employee’s own serious health condition, donated time may be applied to the disability waiting period only.</a:t>
            </a:r>
          </a:p>
          <a:p>
            <a:pPr>
              <a:buClr>
                <a:schemeClr val="accent1">
                  <a:lumMod val="75000"/>
                </a:schemeClr>
              </a:buClr>
            </a:pPr>
            <a:r>
              <a:rPr lang="en-US" sz="2400" dirty="0">
                <a:latin typeface="Arial" panose="020B0604020202020204" pitchFamily="34" charset="0"/>
                <a:cs typeface="Arial" panose="020B0604020202020204" pitchFamily="34" charset="0"/>
              </a:rPr>
              <a:t>Donations can be made to: 1) any eligible employee or 2) a specific employee in need.</a:t>
            </a:r>
          </a:p>
          <a:p>
            <a:pPr>
              <a:buClr>
                <a:schemeClr val="accent1">
                  <a:lumMod val="75000"/>
                </a:schemeClr>
              </a:buClr>
            </a:pPr>
            <a:r>
              <a:rPr lang="en-US" sz="2400" dirty="0">
                <a:latin typeface="Arial" panose="020B0604020202020204" pitchFamily="34" charset="0"/>
                <a:cs typeface="Arial" panose="020B0604020202020204" pitchFamily="34" charset="0"/>
              </a:rPr>
              <a:t>Donations are reflected as an hour-for-hour deduction from the vacation leave balance of the donating employee and will be received on an hour-for-hour basis by the eligible recipient.</a:t>
            </a:r>
          </a:p>
          <a:p>
            <a:pPr>
              <a:buClr>
                <a:schemeClr val="accent1">
                  <a:lumMod val="75000"/>
                </a:schemeClr>
              </a:buClr>
            </a:pPr>
            <a:r>
              <a:rPr lang="en-US" sz="2400" dirty="0">
                <a:latin typeface="Arial" panose="020B0604020202020204" pitchFamily="34" charset="0"/>
                <a:cs typeface="Arial" panose="020B0604020202020204" pitchFamily="34" charset="0"/>
              </a:rPr>
              <a:t>No more than one (1) month or 184 hours of donated leave allowed in a rolling 12-month period beginning with the date of the first donation.</a:t>
            </a:r>
          </a:p>
          <a:p>
            <a:endParaRPr lang="en-US"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05C0124E-D612-4A03-93AC-08AFF3E13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pic>
        <p:nvPicPr>
          <p:cNvPr id="5" name="Picture 4">
            <a:extLst>
              <a:ext uri="{FF2B5EF4-FFF2-40B4-BE49-F238E27FC236}">
                <a16:creationId xmlns:a16="http://schemas.microsoft.com/office/drawing/2014/main" id="{09D0D6FA-0B8B-43C5-AC61-CD7C47B7B9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3" name="Audio 2">
            <a:hlinkClick r:id="" action="ppaction://media"/>
            <a:extLst>
              <a:ext uri="{FF2B5EF4-FFF2-40B4-BE49-F238E27FC236}">
                <a16:creationId xmlns:a16="http://schemas.microsoft.com/office/drawing/2014/main" id="{3E4D4D84-BD4C-4EB0-9485-E20A969F70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7589909"/>
      </p:ext>
    </p:extLst>
  </p:cSld>
  <p:clrMapOvr>
    <a:masterClrMapping/>
  </p:clrMapOvr>
  <mc:AlternateContent xmlns:mc="http://schemas.openxmlformats.org/markup-compatibility/2006" xmlns:p14="http://schemas.microsoft.com/office/powerpoint/2010/main">
    <mc:Choice Requires="p14">
      <p:transition spd="slow" p14:dur="2000" advTm="32220"/>
    </mc:Choice>
    <mc:Fallback xmlns="">
      <p:transition spd="slow" advTm="3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8760-9B3B-8AC9-2823-C1C9E0A64F9D}"/>
              </a:ext>
            </a:extLst>
          </p:cNvPr>
          <p:cNvSpPr>
            <a:spLocks noGrp="1"/>
          </p:cNvSpPr>
          <p:nvPr>
            <p:ph type="title"/>
          </p:nvPr>
        </p:nvSpPr>
        <p:spPr>
          <a:xfrm>
            <a:off x="447675" y="588046"/>
            <a:ext cx="10515600" cy="501650"/>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Filing for Disability Benefits</a:t>
            </a:r>
          </a:p>
        </p:txBody>
      </p:sp>
      <p:sp>
        <p:nvSpPr>
          <p:cNvPr id="3" name="Content Placeholder 2">
            <a:extLst>
              <a:ext uri="{FF2B5EF4-FFF2-40B4-BE49-F238E27FC236}">
                <a16:creationId xmlns:a16="http://schemas.microsoft.com/office/drawing/2014/main" id="{49A95002-1AC8-1D4E-BAAD-C0503D3BA07A}"/>
              </a:ext>
            </a:extLst>
          </p:cNvPr>
          <p:cNvSpPr>
            <a:spLocks noGrp="1"/>
          </p:cNvSpPr>
          <p:nvPr>
            <p:ph idx="1"/>
          </p:nvPr>
        </p:nvSpPr>
        <p:spPr>
          <a:xfrm>
            <a:off x="533400" y="1253331"/>
            <a:ext cx="10515600" cy="4351338"/>
          </a:xfrm>
        </p:spPr>
        <p:txBody>
          <a:bodyPr/>
          <a:lstStyle/>
          <a:p>
            <a:pPr marL="0" indent="0">
              <a:buClrTx/>
              <a:buNone/>
            </a:pPr>
            <a:r>
              <a:rPr lang="en-US" sz="2400" dirty="0">
                <a:solidFill>
                  <a:srgbClr val="000000"/>
                </a:solidFill>
                <a:latin typeface="Arial" panose="020B0604020202020204" pitchFamily="34" charset="0"/>
                <a:cs typeface="Arial" panose="020B0604020202020204" pitchFamily="34" charset="0"/>
              </a:rPr>
              <a:t>Review The Guide to Filing for Disability. </a:t>
            </a:r>
          </a:p>
          <a:p>
            <a:pPr marL="0" indent="0">
              <a:buClr>
                <a:srgbClr val="330066"/>
              </a:buClr>
              <a:buNone/>
            </a:pPr>
            <a:r>
              <a:rPr lang="en-US" sz="2400" u="sng" dirty="0">
                <a:solidFill>
                  <a:srgbClr val="000000"/>
                </a:solidFill>
                <a:latin typeface="Arial" panose="020B0604020202020204" pitchFamily="34" charset="0"/>
                <a:cs typeface="Arial" panose="020B0604020202020204" pitchFamily="34" charset="0"/>
                <a:hlinkClick r:id="rId4"/>
              </a:rPr>
              <a:t>https://hr.ucr.edu/document/guide-filing-disability</a:t>
            </a:r>
            <a:endParaRPr lang="en-US" sz="2400" dirty="0">
              <a:highlight>
                <a:srgbClr val="FFFF00"/>
              </a:highlight>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598B8816-522B-4742-8F01-1C8044092F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 y="295866"/>
            <a:ext cx="457200" cy="209156"/>
          </a:xfrm>
          <a:prstGeom prst="rect">
            <a:avLst/>
          </a:prstGeom>
        </p:spPr>
      </p:pic>
      <p:pic>
        <p:nvPicPr>
          <p:cNvPr id="6" name="Picture 5">
            <a:extLst>
              <a:ext uri="{FF2B5EF4-FFF2-40B4-BE49-F238E27FC236}">
                <a16:creationId xmlns:a16="http://schemas.microsoft.com/office/drawing/2014/main" id="{6767C4A7-D8E5-492B-BFC3-13FC91A3F0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7" name="Picture 6">
            <a:extLst>
              <a:ext uri="{FF2B5EF4-FFF2-40B4-BE49-F238E27FC236}">
                <a16:creationId xmlns:a16="http://schemas.microsoft.com/office/drawing/2014/main" id="{BC194D75-B672-4276-90F1-927C8813E72B}"/>
              </a:ext>
            </a:extLst>
          </p:cNvPr>
          <p:cNvPicPr/>
          <p:nvPr/>
        </p:nvPicPr>
        <p:blipFill>
          <a:blip r:embed="rId8"/>
          <a:stretch>
            <a:fillRect/>
          </a:stretch>
        </p:blipFill>
        <p:spPr>
          <a:xfrm>
            <a:off x="2576946" y="2535382"/>
            <a:ext cx="5677592" cy="2934393"/>
          </a:xfrm>
          <a:prstGeom prst="rect">
            <a:avLst/>
          </a:prstGeom>
        </p:spPr>
      </p:pic>
      <p:pic>
        <p:nvPicPr>
          <p:cNvPr id="10" name="Audio 9">
            <a:hlinkClick r:id="" action="ppaction://media"/>
            <a:extLst>
              <a:ext uri="{FF2B5EF4-FFF2-40B4-BE49-F238E27FC236}">
                <a16:creationId xmlns:a16="http://schemas.microsoft.com/office/drawing/2014/main" id="{7C6321E7-4C21-410A-B76A-CE27E656A2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37253924"/>
      </p:ext>
    </p:extLst>
  </p:cSld>
  <p:clrMapOvr>
    <a:masterClrMapping/>
  </p:clrMapOvr>
  <mc:AlternateContent xmlns:mc="http://schemas.openxmlformats.org/markup-compatibility/2006" xmlns:p14="http://schemas.microsoft.com/office/powerpoint/2010/main">
    <mc:Choice Requires="p14">
      <p:transition spd="slow" p14:dur="2000" advTm="28005"/>
    </mc:Choice>
    <mc:Fallback xmlns="">
      <p:transition spd="slow" advTm="2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863CEF-F81A-447A-B3B4-835C1953B259}"/>
              </a:ext>
            </a:extLst>
          </p:cNvPr>
          <p:cNvPicPr>
            <a:picLocks noChangeAspect="1"/>
          </p:cNvPicPr>
          <p:nvPr/>
        </p:nvPicPr>
        <p:blipFill>
          <a:blip r:embed="rId4"/>
          <a:stretch>
            <a:fillRect/>
          </a:stretch>
        </p:blipFill>
        <p:spPr>
          <a:xfrm>
            <a:off x="5119687" y="935437"/>
            <a:ext cx="6310313" cy="5159765"/>
          </a:xfrm>
          <a:prstGeom prst="rect">
            <a:avLst/>
          </a:prstGeom>
        </p:spPr>
      </p:pic>
      <p:sp>
        <p:nvSpPr>
          <p:cNvPr id="2" name="Title 1">
            <a:extLst>
              <a:ext uri="{FF2B5EF4-FFF2-40B4-BE49-F238E27FC236}">
                <a16:creationId xmlns:a16="http://schemas.microsoft.com/office/drawing/2014/main" id="{B04F3DC7-C3BB-BA8D-6FFB-3099E0265BAD}"/>
              </a:ext>
            </a:extLst>
          </p:cNvPr>
          <p:cNvSpPr>
            <a:spLocks noGrp="1"/>
          </p:cNvSpPr>
          <p:nvPr>
            <p:ph type="title"/>
          </p:nvPr>
        </p:nvSpPr>
        <p:spPr>
          <a:xfrm>
            <a:off x="533400" y="613968"/>
            <a:ext cx="10515600" cy="642938"/>
          </a:xfrm>
        </p:spPr>
        <p:txBody>
          <a:bodyPr>
            <a:normAutofit/>
          </a:bodyPr>
          <a:lstStyle/>
          <a:p>
            <a:r>
              <a:rPr lang="en-US" sz="3600" b="1" dirty="0">
                <a:solidFill>
                  <a:srgbClr val="003DA5"/>
                </a:solidFill>
                <a:latin typeface="Arial" panose="020B0604020202020204" pitchFamily="34" charset="0"/>
                <a:cs typeface="Arial" panose="020B0604020202020204" pitchFamily="34" charset="0"/>
              </a:rPr>
              <a:t>UC Disability Website</a:t>
            </a:r>
          </a:p>
        </p:txBody>
      </p:sp>
      <p:sp>
        <p:nvSpPr>
          <p:cNvPr id="3" name="Content Placeholder 2">
            <a:extLst>
              <a:ext uri="{FF2B5EF4-FFF2-40B4-BE49-F238E27FC236}">
                <a16:creationId xmlns:a16="http://schemas.microsoft.com/office/drawing/2014/main" id="{B6FBCFCC-E655-863A-ABA2-15A25F532F9F}"/>
              </a:ext>
            </a:extLst>
          </p:cNvPr>
          <p:cNvSpPr>
            <a:spLocks noGrp="1"/>
          </p:cNvSpPr>
          <p:nvPr>
            <p:ph idx="1"/>
          </p:nvPr>
        </p:nvSpPr>
        <p:spPr>
          <a:xfrm>
            <a:off x="533400" y="1539875"/>
            <a:ext cx="5495925" cy="4351338"/>
          </a:xfrm>
        </p:spPr>
        <p:txBody>
          <a:bodyPr>
            <a:normAutofit/>
          </a:bodyPr>
          <a:lstStyle/>
          <a:p>
            <a:r>
              <a:rPr lang="en-US" sz="2400" dirty="0">
                <a:latin typeface="Arial" panose="020B0604020202020204" pitchFamily="34" charset="0"/>
                <a:cs typeface="Arial" panose="020B0604020202020204" pitchFamily="34" charset="0"/>
              </a:rPr>
              <a:t>Leave Administrators are recommended to share the link to the UC Disability website which offers valuable information.</a:t>
            </a:r>
          </a:p>
          <a:p>
            <a:r>
              <a:rPr lang="en-US" sz="2400" dirty="0">
                <a:latin typeface="Arial" panose="020B0604020202020204" pitchFamily="34" charset="0"/>
                <a:cs typeface="Arial" panose="020B0604020202020204" pitchFamily="34" charset="0"/>
                <a:hlinkClick r:id="rId5"/>
              </a:rPr>
              <a:t>UC Disability Benefits | Human Resources (ucr.edu)</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F5C92CF2-7572-4AFD-8D1E-EEF6CD2065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00" y="295866"/>
            <a:ext cx="457200" cy="209156"/>
          </a:xfrm>
          <a:prstGeom prst="rect">
            <a:avLst/>
          </a:prstGeom>
        </p:spPr>
      </p:pic>
      <p:pic>
        <p:nvPicPr>
          <p:cNvPr id="6" name="Picture 5">
            <a:extLst>
              <a:ext uri="{FF2B5EF4-FFF2-40B4-BE49-F238E27FC236}">
                <a16:creationId xmlns:a16="http://schemas.microsoft.com/office/drawing/2014/main" id="{A39C9333-EF6A-4ACC-B72C-671A4F90FF9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Audio 8">
            <a:hlinkClick r:id="" action="ppaction://media"/>
            <a:extLst>
              <a:ext uri="{FF2B5EF4-FFF2-40B4-BE49-F238E27FC236}">
                <a16:creationId xmlns:a16="http://schemas.microsoft.com/office/drawing/2014/main" id="{5163EFFC-822D-4DA1-9F9A-561D9AD034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8767319"/>
      </p:ext>
    </p:extLst>
  </p:cSld>
  <p:clrMapOvr>
    <a:masterClrMapping/>
  </p:clrMapOvr>
  <mc:AlternateContent xmlns:mc="http://schemas.openxmlformats.org/markup-compatibility/2006" xmlns:p14="http://schemas.microsoft.com/office/powerpoint/2010/main">
    <mc:Choice Requires="p14">
      <p:transition spd="slow" p14:dur="2000" advTm="28182"/>
    </mc:Choice>
    <mc:Fallback xmlns="">
      <p:transition spd="slow" advTm="2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0600-6B7D-A78A-4241-602D19E2B262}"/>
              </a:ext>
            </a:extLst>
          </p:cNvPr>
          <p:cNvSpPr>
            <a:spLocks noGrp="1"/>
          </p:cNvSpPr>
          <p:nvPr>
            <p:ph type="title"/>
          </p:nvPr>
        </p:nvSpPr>
        <p:spPr>
          <a:xfrm>
            <a:off x="429705" y="400444"/>
            <a:ext cx="10972800" cy="847899"/>
          </a:xfrm>
        </p:spPr>
        <p:txBody>
          <a:bodyPr/>
          <a:lstStyle/>
          <a:p>
            <a:r>
              <a:rPr lang="en-US" sz="3200" b="1" dirty="0">
                <a:solidFill>
                  <a:srgbClr val="003DA5"/>
                </a:solidFill>
                <a:latin typeface="Arial" panose="020B0604020202020204" pitchFamily="34" charset="0"/>
                <a:cs typeface="Arial" panose="020B0604020202020204" pitchFamily="34" charset="0"/>
              </a:rPr>
              <a:t>Reasons for a Pending Disability Claim </a:t>
            </a:r>
          </a:p>
        </p:txBody>
      </p:sp>
      <p:pic>
        <p:nvPicPr>
          <p:cNvPr id="4" name="Graphic 3">
            <a:extLst>
              <a:ext uri="{FF2B5EF4-FFF2-40B4-BE49-F238E27FC236}">
                <a16:creationId xmlns:a16="http://schemas.microsoft.com/office/drawing/2014/main" id="{E6695EFA-CA13-4171-BBBF-09113B19A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D58961C9-4886-4EA5-AAED-74CE5822FE68}"/>
              </a:ext>
            </a:extLst>
          </p:cNvPr>
          <p:cNvGraphicFramePr/>
          <p:nvPr>
            <p:extLst>
              <p:ext uri="{D42A27DB-BD31-4B8C-83A1-F6EECF244321}">
                <p14:modId xmlns:p14="http://schemas.microsoft.com/office/powerpoint/2010/main" val="4029395286"/>
              </p:ext>
            </p:extLst>
          </p:nvPr>
        </p:nvGraphicFramePr>
        <p:xfrm>
          <a:off x="770477" y="1600201"/>
          <a:ext cx="10651045" cy="27908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a:extLst>
              <a:ext uri="{FF2B5EF4-FFF2-40B4-BE49-F238E27FC236}">
                <a16:creationId xmlns:a16="http://schemas.microsoft.com/office/drawing/2014/main" id="{46FB3B8B-BE58-47C6-BBA8-26CDA3622E4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10" name="Audio 9">
            <a:hlinkClick r:id="" action="ppaction://media"/>
            <a:extLst>
              <a:ext uri="{FF2B5EF4-FFF2-40B4-BE49-F238E27FC236}">
                <a16:creationId xmlns:a16="http://schemas.microsoft.com/office/drawing/2014/main" id="{442DEA97-308B-4826-8A14-99E11712E4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8736432"/>
      </p:ext>
    </p:extLst>
  </p:cSld>
  <p:clrMapOvr>
    <a:masterClrMapping/>
  </p:clrMapOvr>
  <mc:AlternateContent xmlns:mc="http://schemas.openxmlformats.org/markup-compatibility/2006" xmlns:p14="http://schemas.microsoft.com/office/powerpoint/2010/main">
    <mc:Choice Requires="p14">
      <p:transition spd="slow" p14:dur="2000" advTm="66107"/>
    </mc:Choice>
    <mc:Fallback xmlns="">
      <p:transition spd="slow" advTm="6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6"/>
          <p:cNvSpPr txBox="1">
            <a:spLocks/>
          </p:cNvSpPr>
          <p:nvPr/>
        </p:nvSpPr>
        <p:spPr>
          <a:xfrm>
            <a:off x="409575" y="400444"/>
            <a:ext cx="9144000" cy="685800"/>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UC Disability Plans </a:t>
            </a:r>
          </a:p>
          <a:p>
            <a:r>
              <a:rPr lang="en-US" sz="3600" dirty="0">
                <a:solidFill>
                  <a:srgbClr val="003DA5"/>
                </a:solidFill>
                <a:latin typeface="Arial"/>
              </a:rPr>
              <a:t>   </a:t>
            </a:r>
          </a:p>
        </p:txBody>
      </p:sp>
      <p:sp>
        <p:nvSpPr>
          <p:cNvPr id="3" name="Rectangle 2"/>
          <p:cNvSpPr txBox="1">
            <a:spLocks noChangeArrowheads="1"/>
          </p:cNvSpPr>
          <p:nvPr/>
        </p:nvSpPr>
        <p:spPr>
          <a:xfrm>
            <a:off x="600075" y="1524000"/>
            <a:ext cx="10601325" cy="4953000"/>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panose="05000000000000000000" pitchFamily="2" charset="2"/>
              <a:buBlip>
                <a:blip r:embed="rId4"/>
              </a:buBlip>
              <a:defRPr sz="3000" kern="12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anose="05000000000000000000" pitchFamily="2" charset="2"/>
              <a:buBlip>
                <a:blip r:embed="rId5"/>
              </a:buBlip>
              <a:defRPr sz="2600" kern="1200">
                <a:solidFill>
                  <a:schemeClr val="tx1"/>
                </a:solidFill>
                <a:latin typeface="+mn-lt"/>
                <a:ea typeface="+mn-ea"/>
                <a:cs typeface="+mn-cs"/>
              </a:defRPr>
            </a:lvl2pPr>
            <a:lvl3pPr marL="987425" indent="-293688" algn="l" rtl="0" eaLnBrk="1" fontAlgn="base" hangingPunct="1">
              <a:spcBef>
                <a:spcPct val="20000"/>
              </a:spcBef>
              <a:spcAft>
                <a:spcPct val="0"/>
              </a:spcAft>
              <a:buClr>
                <a:schemeClr val="accent1"/>
              </a:buClr>
              <a:buSzPct val="70000"/>
              <a:buFont typeface="Wingdings" panose="05000000000000000000" pitchFamily="2" charset="2"/>
              <a:buBlip>
                <a:blip r:embed="rId6"/>
              </a:buBlip>
              <a:defRPr sz="2300" kern="1200">
                <a:solidFill>
                  <a:schemeClr val="tx1"/>
                </a:solidFill>
                <a:latin typeface="+mn-lt"/>
                <a:ea typeface="+mn-ea"/>
                <a:cs typeface="+mn-cs"/>
              </a:defRPr>
            </a:lvl3pPr>
            <a:lvl4pPr marL="1281113" indent="-292100" algn="l" rtl="0" eaLnBrk="1" fontAlgn="base" hangingPunct="1">
              <a:spcBef>
                <a:spcPct val="20000"/>
              </a:spcBef>
              <a:spcAft>
                <a:spcPct val="0"/>
              </a:spcAft>
              <a:buClr>
                <a:schemeClr val="tx2"/>
              </a:buClr>
              <a:buSzPct val="75000"/>
              <a:buFont typeface="Wingdings" panose="05000000000000000000" pitchFamily="2" charset="2"/>
              <a:buBlip>
                <a:blip r:embed="rId5"/>
              </a:buBlip>
              <a:defRPr sz="2000" kern="1200">
                <a:solidFill>
                  <a:schemeClr val="tx1"/>
                </a:solidFill>
                <a:latin typeface="+mn-lt"/>
                <a:ea typeface="+mn-ea"/>
                <a:cs typeface="+mn-cs"/>
              </a:defRPr>
            </a:lvl4pPr>
            <a:lvl5pPr marL="1598613" indent="-315913" algn="l" rtl="0" eaLnBrk="1" fontAlgn="base" hangingPunct="1">
              <a:spcBef>
                <a:spcPct val="20000"/>
              </a:spcBef>
              <a:spcAft>
                <a:spcPct val="0"/>
              </a:spcAft>
              <a:buClr>
                <a:schemeClr val="folHlink"/>
              </a:buClr>
              <a:buSzPct val="80000"/>
              <a:buFont typeface="Wingdings" panose="05000000000000000000" pitchFamily="2" charset="2"/>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66775" lvl="2" indent="-342900">
              <a:spcBef>
                <a:spcPts val="600"/>
              </a:spcBef>
              <a:buClrTx/>
              <a:buFont typeface="Arial" panose="020B0604020202020204" pitchFamily="34" charset="0"/>
              <a:buChar char="•"/>
            </a:pPr>
            <a:r>
              <a:rPr lang="en-US" sz="1800" dirty="0">
                <a:solidFill>
                  <a:srgbClr val="000000"/>
                </a:solidFill>
                <a:latin typeface="Arial"/>
                <a:sym typeface="Wingdings 3" pitchFamily="18" charset="2"/>
              </a:rPr>
              <a:t>UC offers three disability options</a:t>
            </a:r>
          </a:p>
          <a:p>
            <a:pPr marL="866775" lvl="2" indent="-342900">
              <a:spcBef>
                <a:spcPts val="600"/>
              </a:spcBef>
              <a:buClrTx/>
              <a:buFont typeface="Arial" panose="020B0604020202020204" pitchFamily="34" charset="0"/>
              <a:buChar char="•"/>
            </a:pPr>
            <a:endParaRPr lang="en-US" sz="1800" dirty="0">
              <a:solidFill>
                <a:srgbClr val="000000"/>
              </a:solidFill>
              <a:latin typeface="Arial"/>
              <a:sym typeface="Wingdings 3" pitchFamily="18" charset="2"/>
            </a:endParaRPr>
          </a:p>
          <a:p>
            <a:pPr marL="866775" lvl="2" indent="-342900">
              <a:spcBef>
                <a:spcPts val="600"/>
              </a:spcBef>
              <a:buClrTx/>
              <a:buFont typeface="Arial" panose="020B0604020202020204" pitchFamily="34" charset="0"/>
              <a:buChar char="•"/>
            </a:pPr>
            <a:endParaRPr lang="en-US" sz="1800" dirty="0">
              <a:solidFill>
                <a:srgbClr val="000000"/>
              </a:solidFill>
              <a:latin typeface="Arial"/>
              <a:sym typeface="Wingdings 3" pitchFamily="18" charset="2"/>
            </a:endParaRPr>
          </a:p>
          <a:p>
            <a:pPr marL="866775" lvl="2" indent="-342900">
              <a:spcBef>
                <a:spcPts val="600"/>
              </a:spcBef>
              <a:buClrTx/>
              <a:buFont typeface="Arial" panose="020B0604020202020204" pitchFamily="34" charset="0"/>
              <a:buChar char="•"/>
            </a:pPr>
            <a:endParaRPr lang="en-US" sz="1800" dirty="0">
              <a:solidFill>
                <a:srgbClr val="000000"/>
              </a:solidFill>
              <a:latin typeface="Arial"/>
              <a:sym typeface="Wingdings 3" pitchFamily="18" charset="2"/>
            </a:endParaRPr>
          </a:p>
          <a:p>
            <a:pPr marL="866775" lvl="2" indent="-342900">
              <a:spcBef>
                <a:spcPts val="600"/>
              </a:spcBef>
              <a:buClrTx/>
              <a:buFont typeface="Arial" panose="020B0604020202020204" pitchFamily="34" charset="0"/>
              <a:buChar char="•"/>
            </a:pPr>
            <a:r>
              <a:rPr lang="en-US" sz="1800" dirty="0">
                <a:solidFill>
                  <a:srgbClr val="000000"/>
                </a:solidFill>
                <a:latin typeface="Arial"/>
                <a:sym typeface="Wingdings 3" pitchFamily="18" charset="2"/>
              </a:rPr>
              <a:t>Electing both short-term and long-term coverage provides the most comprehensive protection.</a:t>
            </a:r>
          </a:p>
          <a:p>
            <a:pPr marL="866775" lvl="2" indent="-342900">
              <a:spcBef>
                <a:spcPts val="600"/>
              </a:spcBef>
              <a:buClrTx/>
              <a:buFont typeface="Arial" panose="020B0604020202020204" pitchFamily="34" charset="0"/>
              <a:buChar char="•"/>
            </a:pPr>
            <a:r>
              <a:rPr lang="en-US" sz="1800" b="1" dirty="0">
                <a:solidFill>
                  <a:srgbClr val="000000"/>
                </a:solidFill>
                <a:latin typeface="Arial"/>
                <a:sym typeface="Wingdings 3" pitchFamily="18" charset="2"/>
              </a:rPr>
              <a:t>Lincoln Financial Group </a:t>
            </a:r>
            <a:r>
              <a:rPr lang="en-US" sz="1800" dirty="0">
                <a:solidFill>
                  <a:srgbClr val="000000"/>
                </a:solidFill>
                <a:latin typeface="Arial"/>
                <a:sym typeface="Wingdings 3" pitchFamily="18" charset="2"/>
              </a:rPr>
              <a:t>is the disability benefit plan administrator.</a:t>
            </a:r>
          </a:p>
          <a:p>
            <a:pPr marL="866775" lvl="2" indent="-342900">
              <a:spcBef>
                <a:spcPts val="600"/>
              </a:spcBef>
              <a:buClrTx/>
              <a:buFont typeface="Arial" panose="020B0604020202020204" pitchFamily="34" charset="0"/>
              <a:buChar char="•"/>
            </a:pPr>
            <a:r>
              <a:rPr lang="en-US" sz="1800" dirty="0">
                <a:solidFill>
                  <a:srgbClr val="000000"/>
                </a:solidFill>
                <a:latin typeface="Arial"/>
                <a:sym typeface="Wingdings 3" pitchFamily="18" charset="2"/>
              </a:rPr>
              <a:t>Disability payments begin at the end of the 14 calendar day waiting period or after use of 22 business days of available sick leave, whichever is later.</a:t>
            </a:r>
          </a:p>
          <a:p>
            <a:pPr marL="866775" lvl="2" indent="-342900">
              <a:spcBef>
                <a:spcPts val="600"/>
              </a:spcBef>
              <a:buClrTx/>
              <a:buFont typeface="Arial" panose="020B0604020202020204" pitchFamily="34" charset="0"/>
              <a:buChar char="•"/>
            </a:pPr>
            <a:r>
              <a:rPr lang="en-US" sz="1800" dirty="0">
                <a:solidFill>
                  <a:srgbClr val="000000"/>
                </a:solidFill>
                <a:latin typeface="Arial"/>
              </a:rPr>
              <a:t>Benefits are paid bi-weekly by Lincoln Financial Group and subject to Social Security and Medicare withholdings. Employee may elect Federal and/or State withholdings.</a:t>
            </a:r>
            <a:endParaRPr lang="en-US" sz="1800" dirty="0">
              <a:solidFill>
                <a:srgbClr val="000000"/>
              </a:solidFill>
              <a:latin typeface="Arial"/>
              <a:sym typeface="Wingdings 3" pitchFamily="18" charset="2"/>
            </a:endParaRPr>
          </a:p>
          <a:p>
            <a:pPr marL="0" indent="0">
              <a:buClr>
                <a:srgbClr val="330066"/>
              </a:buClr>
              <a:buNone/>
            </a:pPr>
            <a:endParaRPr lang="en-US" sz="1800" dirty="0">
              <a:solidFill>
                <a:srgbClr val="000000"/>
              </a:solidFill>
              <a:latin typeface="Arial"/>
            </a:endParaRPr>
          </a:p>
        </p:txBody>
      </p:sp>
      <p:pic>
        <p:nvPicPr>
          <p:cNvPr id="4" name="Graphic 3">
            <a:extLst>
              <a:ext uri="{FF2B5EF4-FFF2-40B4-BE49-F238E27FC236}">
                <a16:creationId xmlns:a16="http://schemas.microsoft.com/office/drawing/2014/main" id="{50AC90CB-A509-48C5-A513-665716B0F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8064D0E4-70CD-47F8-870E-BF9E3FC370CB}"/>
              </a:ext>
            </a:extLst>
          </p:cNvPr>
          <p:cNvGraphicFramePr/>
          <p:nvPr>
            <p:extLst>
              <p:ext uri="{D42A27DB-BD31-4B8C-83A1-F6EECF244321}">
                <p14:modId xmlns:p14="http://schemas.microsoft.com/office/powerpoint/2010/main" val="2901937843"/>
              </p:ext>
            </p:extLst>
          </p:nvPr>
        </p:nvGraphicFramePr>
        <p:xfrm>
          <a:off x="990600" y="1885951"/>
          <a:ext cx="6188075" cy="9715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Picture 5">
            <a:extLst>
              <a:ext uri="{FF2B5EF4-FFF2-40B4-BE49-F238E27FC236}">
                <a16:creationId xmlns:a16="http://schemas.microsoft.com/office/drawing/2014/main" id="{8C039550-AE58-458A-988D-05F600630FD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8" name="Audio 7">
            <a:hlinkClick r:id="" action="ppaction://media"/>
            <a:extLst>
              <a:ext uri="{FF2B5EF4-FFF2-40B4-BE49-F238E27FC236}">
                <a16:creationId xmlns:a16="http://schemas.microsoft.com/office/drawing/2014/main" id="{3C1449BC-7BF5-4EC3-87DD-5AD110CD98F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098129"/>
      </p:ext>
    </p:extLst>
  </p:cSld>
  <p:clrMapOvr>
    <a:masterClrMapping/>
  </p:clrMapOvr>
  <mc:AlternateContent xmlns:mc="http://schemas.openxmlformats.org/markup-compatibility/2006" xmlns:p14="http://schemas.microsoft.com/office/powerpoint/2010/main">
    <mc:Choice Requires="p14">
      <p:transition spd="slow" p14:dur="2000" advTm="48867"/>
    </mc:Choice>
    <mc:Fallback xmlns="">
      <p:transition spd="slow" advTm="4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533400" y="620685"/>
            <a:ext cx="8686800" cy="762000"/>
          </a:xfrm>
        </p:spPr>
        <p:txBody>
          <a:bodyPr/>
          <a:lstStyle/>
          <a:p>
            <a:r>
              <a:rPr lang="en-US" sz="3600" b="1" dirty="0">
                <a:solidFill>
                  <a:srgbClr val="003DA5"/>
                </a:solidFill>
                <a:latin typeface="Arial" panose="020B0604020202020204" pitchFamily="34" charset="0"/>
                <a:cs typeface="Arial" panose="020B0604020202020204" pitchFamily="34" charset="0"/>
              </a:rPr>
              <a:t>Disability Work Restrictions</a:t>
            </a:r>
          </a:p>
        </p:txBody>
      </p:sp>
      <p:pic>
        <p:nvPicPr>
          <p:cNvPr id="5" name="Graphic 4">
            <a:extLst>
              <a:ext uri="{FF2B5EF4-FFF2-40B4-BE49-F238E27FC236}">
                <a16:creationId xmlns:a16="http://schemas.microsoft.com/office/drawing/2014/main" id="{CC7289DB-24F3-4C00-ABCA-C5EE32DC6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pic>
        <p:nvPicPr>
          <p:cNvPr id="7" name="Picture 6">
            <a:extLst>
              <a:ext uri="{FF2B5EF4-FFF2-40B4-BE49-F238E27FC236}">
                <a16:creationId xmlns:a16="http://schemas.microsoft.com/office/drawing/2014/main" id="{725264A1-8271-40A4-B96C-D6AF4603FC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graphicFrame>
        <p:nvGraphicFramePr>
          <p:cNvPr id="9" name="Diagram 8">
            <a:extLst>
              <a:ext uri="{FF2B5EF4-FFF2-40B4-BE49-F238E27FC236}">
                <a16:creationId xmlns:a16="http://schemas.microsoft.com/office/drawing/2014/main" id="{A6090E3D-4695-49E7-8CDA-8BBC5D8DF768}"/>
              </a:ext>
            </a:extLst>
          </p:cNvPr>
          <p:cNvGraphicFramePr/>
          <p:nvPr>
            <p:extLst>
              <p:ext uri="{D42A27DB-BD31-4B8C-83A1-F6EECF244321}">
                <p14:modId xmlns:p14="http://schemas.microsoft.com/office/powerpoint/2010/main" val="4076767986"/>
              </p:ext>
            </p:extLst>
          </p:nvPr>
        </p:nvGraphicFramePr>
        <p:xfrm>
          <a:off x="419099" y="1743075"/>
          <a:ext cx="11210925" cy="36427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Audio 5">
            <a:hlinkClick r:id="" action="ppaction://media"/>
            <a:extLst>
              <a:ext uri="{FF2B5EF4-FFF2-40B4-BE49-F238E27FC236}">
                <a16:creationId xmlns:a16="http://schemas.microsoft.com/office/drawing/2014/main" id="{24AD25D0-7ED5-4806-87A8-078F66990D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98756"/>
      </p:ext>
    </p:extLst>
  </p:cSld>
  <p:clrMapOvr>
    <a:masterClrMapping/>
  </p:clrMapOvr>
  <p:transition advTm="648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Bef>
                <a:spcPct val="0"/>
              </a:spcBef>
              <a:spcAft>
                <a:spcPct val="0"/>
              </a:spcAft>
              <a:defRPr/>
            </a:pPr>
            <a:fld id="{6018F19E-42B1-4E3E-8062-664ADC55AEE4}" type="slidenum">
              <a:rPr lang="en-US" altLang="en-US">
                <a:solidFill>
                  <a:srgbClr val="000000"/>
                </a:solidFill>
                <a:latin typeface="Arial" panose="020B0604020202020204" pitchFamily="34" charset="0"/>
              </a:rPr>
              <a:pPr fontAlgn="base">
                <a:spcBef>
                  <a:spcPct val="0"/>
                </a:spcBef>
                <a:spcAft>
                  <a:spcPct val="0"/>
                </a:spcAft>
                <a:defRPr/>
              </a:pPr>
              <a:t>21</a:t>
            </a:fld>
            <a:endParaRPr lang="en-US" altLang="en-US" dirty="0">
              <a:solidFill>
                <a:srgbClr val="000000"/>
              </a:solidFill>
              <a:latin typeface="Arial" panose="020B0604020202020204" pitchFamily="34" charset="0"/>
            </a:endParaRPr>
          </a:p>
        </p:txBody>
      </p:sp>
      <p:sp>
        <p:nvSpPr>
          <p:cNvPr id="4" name="Rectangle 2"/>
          <p:cNvSpPr txBox="1">
            <a:spLocks noChangeArrowheads="1"/>
          </p:cNvSpPr>
          <p:nvPr/>
        </p:nvSpPr>
        <p:spPr>
          <a:xfrm>
            <a:off x="458230" y="505022"/>
            <a:ext cx="7733270" cy="1524000"/>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UC Benefits Information</a:t>
            </a:r>
          </a:p>
        </p:txBody>
      </p:sp>
      <p:sp>
        <p:nvSpPr>
          <p:cNvPr id="5" name="Rectangle 3"/>
          <p:cNvSpPr txBox="1">
            <a:spLocks noChangeArrowheads="1"/>
          </p:cNvSpPr>
          <p:nvPr/>
        </p:nvSpPr>
        <p:spPr>
          <a:xfrm>
            <a:off x="2133600" y="5302250"/>
            <a:ext cx="7162800" cy="673100"/>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panose="05000000000000000000" pitchFamily="2" charset="2"/>
              <a:buBlip>
                <a:blip r:embed="rId5"/>
              </a:buBlip>
              <a:defRPr sz="3000" kern="12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anose="05000000000000000000" pitchFamily="2" charset="2"/>
              <a:buBlip>
                <a:blip r:embed="rId6"/>
              </a:buBlip>
              <a:defRPr sz="2600" kern="1200">
                <a:solidFill>
                  <a:schemeClr val="tx1"/>
                </a:solidFill>
                <a:latin typeface="+mn-lt"/>
                <a:ea typeface="+mn-ea"/>
                <a:cs typeface="+mn-cs"/>
              </a:defRPr>
            </a:lvl2pPr>
            <a:lvl3pPr marL="987425" indent="-293688" algn="l" rtl="0" eaLnBrk="1" fontAlgn="base" hangingPunct="1">
              <a:spcBef>
                <a:spcPct val="20000"/>
              </a:spcBef>
              <a:spcAft>
                <a:spcPct val="0"/>
              </a:spcAft>
              <a:buClr>
                <a:schemeClr val="accent1"/>
              </a:buClr>
              <a:buSzPct val="70000"/>
              <a:buFont typeface="Wingdings" panose="05000000000000000000" pitchFamily="2" charset="2"/>
              <a:buBlip>
                <a:blip r:embed="rId7"/>
              </a:buBlip>
              <a:defRPr sz="2300" kern="1200">
                <a:solidFill>
                  <a:schemeClr val="tx1"/>
                </a:solidFill>
                <a:latin typeface="+mn-lt"/>
                <a:ea typeface="+mn-ea"/>
                <a:cs typeface="+mn-cs"/>
              </a:defRPr>
            </a:lvl3pPr>
            <a:lvl4pPr marL="1281113" indent="-292100" algn="l" rtl="0" eaLnBrk="1" fontAlgn="base" hangingPunct="1">
              <a:spcBef>
                <a:spcPct val="20000"/>
              </a:spcBef>
              <a:spcAft>
                <a:spcPct val="0"/>
              </a:spcAft>
              <a:buClr>
                <a:schemeClr val="tx2"/>
              </a:buClr>
              <a:buSzPct val="75000"/>
              <a:buFont typeface="Wingdings" panose="05000000000000000000" pitchFamily="2" charset="2"/>
              <a:buBlip>
                <a:blip r:embed="rId6"/>
              </a:buBlip>
              <a:defRPr sz="2000" kern="1200">
                <a:solidFill>
                  <a:schemeClr val="tx1"/>
                </a:solidFill>
                <a:latin typeface="+mn-lt"/>
                <a:ea typeface="+mn-ea"/>
                <a:cs typeface="+mn-cs"/>
              </a:defRPr>
            </a:lvl4pPr>
            <a:lvl5pPr marL="1598613" indent="-315913" algn="l" rtl="0" eaLnBrk="1" fontAlgn="base" hangingPunct="1">
              <a:spcBef>
                <a:spcPct val="20000"/>
              </a:spcBef>
              <a:spcAft>
                <a:spcPct val="0"/>
              </a:spcAft>
              <a:buClr>
                <a:schemeClr val="folHlink"/>
              </a:buClr>
              <a:buSzPct val="80000"/>
              <a:buFont typeface="Wingdings" panose="05000000000000000000" pitchFamily="2" charset="2"/>
              <a:buBlip>
                <a:blip r:embed="rId7"/>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0066"/>
              </a:buClr>
              <a:buNone/>
            </a:pPr>
            <a:endParaRPr lang="en-US" sz="2400" b="1" dirty="0">
              <a:solidFill>
                <a:srgbClr val="CD5805"/>
              </a:solidFill>
              <a:latin typeface="Arial"/>
            </a:endParaRPr>
          </a:p>
        </p:txBody>
      </p:sp>
      <p:pic>
        <p:nvPicPr>
          <p:cNvPr id="7" name="Graphic 6">
            <a:extLst>
              <a:ext uri="{FF2B5EF4-FFF2-40B4-BE49-F238E27FC236}">
                <a16:creationId xmlns:a16="http://schemas.microsoft.com/office/drawing/2014/main" id="{6AD5E607-9AE0-49A9-B3F8-611DCA44B9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400" y="295866"/>
            <a:ext cx="457200" cy="209156"/>
          </a:xfrm>
          <a:prstGeom prst="rect">
            <a:avLst/>
          </a:prstGeom>
        </p:spPr>
      </p:pic>
      <p:pic>
        <p:nvPicPr>
          <p:cNvPr id="8" name="Picture 7">
            <a:extLst>
              <a:ext uri="{FF2B5EF4-FFF2-40B4-BE49-F238E27FC236}">
                <a16:creationId xmlns:a16="http://schemas.microsoft.com/office/drawing/2014/main" id="{83877523-7F04-4C53-A4B3-88DF75581A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Picture 8">
            <a:extLst>
              <a:ext uri="{FF2B5EF4-FFF2-40B4-BE49-F238E27FC236}">
                <a16:creationId xmlns:a16="http://schemas.microsoft.com/office/drawing/2014/main" id="{56541FFE-10CF-4331-BC49-13B84BAA6E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5423" y="1478279"/>
            <a:ext cx="7466657" cy="4977771"/>
          </a:xfrm>
          <a:prstGeom prst="rect">
            <a:avLst/>
          </a:prstGeom>
        </p:spPr>
      </p:pic>
      <p:pic>
        <p:nvPicPr>
          <p:cNvPr id="3" name="Audio 2">
            <a:hlinkClick r:id="" action="ppaction://media"/>
            <a:extLst>
              <a:ext uri="{FF2B5EF4-FFF2-40B4-BE49-F238E27FC236}">
                <a16:creationId xmlns:a16="http://schemas.microsoft.com/office/drawing/2014/main" id="{CCC759A5-F149-42DA-A930-DD016CEDFE1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960352"/>
      </p:ext>
    </p:extLst>
  </p:cSld>
  <p:clrMapOvr>
    <a:masterClrMapping/>
  </p:clrMapOvr>
  <mc:AlternateContent xmlns:mc="http://schemas.openxmlformats.org/markup-compatibility/2006" xmlns:p14="http://schemas.microsoft.com/office/powerpoint/2010/main">
    <mc:Choice Requires="p14">
      <p:transition spd="slow" p14:dur="2000" advTm="17983"/>
    </mc:Choice>
    <mc:Fallback xmlns="">
      <p:transition spd="slow" advTm="1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24304" y="169860"/>
            <a:ext cx="10515600" cy="1325563"/>
          </a:xfrm>
        </p:spPr>
        <p:txBody>
          <a:bodyPr/>
          <a:lstStyle/>
          <a:p>
            <a:r>
              <a:rPr lang="en-US" sz="3600" b="1" dirty="0">
                <a:solidFill>
                  <a:srgbClr val="003DA5"/>
                </a:solidFill>
                <a:latin typeface="Arial" panose="020B0604020202020204" pitchFamily="34" charset="0"/>
                <a:cs typeface="Arial" panose="020B0604020202020204" pitchFamily="34" charset="0"/>
              </a:rPr>
              <a:t>Benefits Information</a:t>
            </a:r>
          </a:p>
        </p:txBody>
      </p:sp>
      <p:pic>
        <p:nvPicPr>
          <p:cNvPr id="5" name="Graphic 4">
            <a:extLst>
              <a:ext uri="{FF2B5EF4-FFF2-40B4-BE49-F238E27FC236}">
                <a16:creationId xmlns:a16="http://schemas.microsoft.com/office/drawing/2014/main" id="{2926B174-9172-4ADE-AE96-64A28FBE9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6" name="Diagram 5">
            <a:extLst>
              <a:ext uri="{FF2B5EF4-FFF2-40B4-BE49-F238E27FC236}">
                <a16:creationId xmlns:a16="http://schemas.microsoft.com/office/drawing/2014/main" id="{1E71B026-C2A6-473C-B5C4-905AECACA8F7}"/>
              </a:ext>
            </a:extLst>
          </p:cNvPr>
          <p:cNvGraphicFramePr/>
          <p:nvPr>
            <p:extLst>
              <p:ext uri="{D42A27DB-BD31-4B8C-83A1-F6EECF244321}">
                <p14:modId xmlns:p14="http://schemas.microsoft.com/office/powerpoint/2010/main" val="4100970442"/>
              </p:ext>
            </p:extLst>
          </p:nvPr>
        </p:nvGraphicFramePr>
        <p:xfrm>
          <a:off x="1114425" y="1495423"/>
          <a:ext cx="9686925" cy="40195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8">
            <a:extLst>
              <a:ext uri="{FF2B5EF4-FFF2-40B4-BE49-F238E27FC236}">
                <a16:creationId xmlns:a16="http://schemas.microsoft.com/office/drawing/2014/main" id="{A202E158-A4B4-4B83-9B05-4F2745F2E42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3" name="Audio 2">
            <a:hlinkClick r:id="" action="ppaction://media"/>
            <a:extLst>
              <a:ext uri="{FF2B5EF4-FFF2-40B4-BE49-F238E27FC236}">
                <a16:creationId xmlns:a16="http://schemas.microsoft.com/office/drawing/2014/main" id="{87271F96-8750-45D3-B1DC-507A88F1994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1588684"/>
      </p:ext>
    </p:extLst>
  </p:cSld>
  <p:clrMapOvr>
    <a:masterClrMapping/>
  </p:clrMapOvr>
  <p:transition advTm="60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09575" y="471486"/>
            <a:ext cx="10515600" cy="642938"/>
          </a:xfrm>
        </p:spPr>
        <p:txBody>
          <a:bodyPr/>
          <a:lstStyle/>
          <a:p>
            <a:r>
              <a:rPr lang="en-US" sz="3600" b="1" dirty="0" err="1">
                <a:solidFill>
                  <a:srgbClr val="003DA5"/>
                </a:solidFill>
                <a:latin typeface="Arial" panose="020B0604020202020204" pitchFamily="34" charset="0"/>
                <a:cs typeface="Arial" panose="020B0604020202020204" pitchFamily="34" charset="0"/>
              </a:rPr>
              <a:t>DepCare</a:t>
            </a:r>
            <a:r>
              <a:rPr lang="en-US" sz="3600" b="1" dirty="0">
                <a:solidFill>
                  <a:srgbClr val="003DA5"/>
                </a:solidFill>
                <a:latin typeface="Arial" panose="020B0604020202020204" pitchFamily="34" charset="0"/>
                <a:cs typeface="Arial" panose="020B0604020202020204" pitchFamily="34" charset="0"/>
              </a:rPr>
              <a:t> &amp; Health FSA</a:t>
            </a:r>
          </a:p>
        </p:txBody>
      </p:sp>
      <p:sp>
        <p:nvSpPr>
          <p:cNvPr id="265218" name="Rectangle 2"/>
          <p:cNvSpPr>
            <a:spLocks noGrp="1" noChangeArrowheads="1"/>
          </p:cNvSpPr>
          <p:nvPr>
            <p:ph idx="1"/>
          </p:nvPr>
        </p:nvSpPr>
        <p:spPr>
          <a:xfrm>
            <a:off x="747860" y="4564856"/>
            <a:ext cx="11444140" cy="519113"/>
          </a:xfrm>
        </p:spPr>
        <p:txBody>
          <a:bodyPr/>
          <a:lstStyle/>
          <a:p>
            <a:pPr marL="0" indent="0">
              <a:buClr>
                <a:srgbClr val="CD5805"/>
              </a:buClr>
              <a:buNone/>
            </a:pPr>
            <a:r>
              <a:rPr lang="en-US" sz="2000" dirty="0">
                <a:latin typeface="Arial" panose="020B0604020202020204" pitchFamily="34" charset="0"/>
                <a:cs typeface="Arial" panose="020B0604020202020204" pitchFamily="34" charset="0"/>
              </a:rPr>
              <a:t>Both plans administered by WEX.  Contact number: 844-561-1338 </a:t>
            </a:r>
            <a:r>
              <a:rPr lang="en-US" sz="2000" dirty="0">
                <a:latin typeface="Arial" panose="020B0604020202020204" pitchFamily="34" charset="0"/>
                <a:cs typeface="Arial" panose="020B0604020202020204" pitchFamily="34" charset="0"/>
                <a:hlinkClick r:id="rId5"/>
              </a:rPr>
              <a:t>WEX Health website</a:t>
            </a:r>
            <a:r>
              <a:rPr lang="en-US" sz="2000" dirty="0">
                <a:latin typeface="Arial" panose="020B0604020202020204" pitchFamily="34" charset="0"/>
                <a:cs typeface="Arial" panose="020B0604020202020204" pitchFamily="34" charset="0"/>
              </a:rPr>
              <a:t>. </a:t>
            </a:r>
          </a:p>
        </p:txBody>
      </p:sp>
      <p:sp>
        <p:nvSpPr>
          <p:cNvPr id="265219" name="Text Box 3"/>
          <p:cNvSpPr txBox="1">
            <a:spLocks noChangeArrowheads="1"/>
          </p:cNvSpPr>
          <p:nvPr/>
        </p:nvSpPr>
        <p:spPr bwMode="auto">
          <a:xfrm>
            <a:off x="7620000" y="5867401"/>
            <a:ext cx="184150" cy="5191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2800" dirty="0">
              <a:solidFill>
                <a:srgbClr val="009999"/>
              </a:solidFill>
              <a:latin typeface="Times New Roman" pitchFamily="18" charset="0"/>
            </a:endParaRPr>
          </a:p>
        </p:txBody>
      </p:sp>
      <p:pic>
        <p:nvPicPr>
          <p:cNvPr id="6" name="Graphic 5">
            <a:extLst>
              <a:ext uri="{FF2B5EF4-FFF2-40B4-BE49-F238E27FC236}">
                <a16:creationId xmlns:a16="http://schemas.microsoft.com/office/drawing/2014/main" id="{96CDCC70-3A13-4BFA-99EA-9A8793A527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00" y="295866"/>
            <a:ext cx="457200" cy="209156"/>
          </a:xfrm>
          <a:prstGeom prst="rect">
            <a:avLst/>
          </a:prstGeom>
        </p:spPr>
      </p:pic>
      <p:graphicFrame>
        <p:nvGraphicFramePr>
          <p:cNvPr id="2" name="Diagram 1">
            <a:extLst>
              <a:ext uri="{FF2B5EF4-FFF2-40B4-BE49-F238E27FC236}">
                <a16:creationId xmlns:a16="http://schemas.microsoft.com/office/drawing/2014/main" id="{17D1C1C0-F64E-4A9F-AC95-582E42F6A784}"/>
              </a:ext>
            </a:extLst>
          </p:cNvPr>
          <p:cNvGraphicFramePr/>
          <p:nvPr>
            <p:extLst>
              <p:ext uri="{D42A27DB-BD31-4B8C-83A1-F6EECF244321}">
                <p14:modId xmlns:p14="http://schemas.microsoft.com/office/powerpoint/2010/main" val="565263685"/>
              </p:ext>
            </p:extLst>
          </p:nvPr>
        </p:nvGraphicFramePr>
        <p:xfrm>
          <a:off x="1950301" y="1343025"/>
          <a:ext cx="8128000" cy="30998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D8C2D786-897E-475E-B7EB-99CC8414E05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3" name="Audio 2">
            <a:hlinkClick r:id="" action="ppaction://media"/>
            <a:extLst>
              <a:ext uri="{FF2B5EF4-FFF2-40B4-BE49-F238E27FC236}">
                <a16:creationId xmlns:a16="http://schemas.microsoft.com/office/drawing/2014/main" id="{BF934C31-EB49-4921-BA98-5575EE8FD1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1439332"/>
      </p:ext>
    </p:extLst>
  </p:cSld>
  <p:clrMapOvr>
    <a:masterClrMapping/>
  </p:clrMapOvr>
  <p:transition advTm="50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2487" y="486169"/>
            <a:ext cx="8305800" cy="762000"/>
          </a:xfrm>
        </p:spPr>
        <p:txBody>
          <a:bodyPr/>
          <a:lstStyle/>
          <a:p>
            <a:r>
              <a:rPr lang="en-US" sz="3600" b="1" dirty="0">
                <a:solidFill>
                  <a:srgbClr val="003DA5"/>
                </a:solidFill>
                <a:latin typeface="Arial" panose="020B0604020202020204" pitchFamily="34" charset="0"/>
                <a:cs typeface="Arial" panose="020B0604020202020204" pitchFamily="34" charset="0"/>
              </a:rPr>
              <a:t>Adding Newborn to Benefit Plans</a:t>
            </a:r>
          </a:p>
        </p:txBody>
      </p:sp>
      <p:sp>
        <p:nvSpPr>
          <p:cNvPr id="3" name="Content Placeholder 2"/>
          <p:cNvSpPr>
            <a:spLocks noGrp="1"/>
          </p:cNvSpPr>
          <p:nvPr>
            <p:ph idx="1"/>
          </p:nvPr>
        </p:nvSpPr>
        <p:spPr>
          <a:xfrm>
            <a:off x="452487" y="1248169"/>
            <a:ext cx="10916239" cy="4876801"/>
          </a:xfrm>
        </p:spPr>
        <p:txBody>
          <a:bodyPr/>
          <a:lstStyle/>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Within 31 days from date of birth, Employee must enroll newborn through the UCPath Portal Life Event Option, or complete an eForm for health and benefits enrollment Life Event and submit to UCPath Center via email. </a:t>
            </a:r>
            <a:endParaRPr lang="en-US" sz="2000" dirty="0">
              <a:highlight>
                <a:srgbClr val="FFFF00"/>
              </a:highlight>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The UCPath steps to the eForm: </a:t>
            </a:r>
          </a:p>
          <a:p>
            <a:pPr lvl="2">
              <a:buFont typeface="Courier New" panose="02070309020205020404" pitchFamily="49" charset="0"/>
              <a:buChar char="o"/>
            </a:pPr>
            <a:r>
              <a:rPr lang="en-US" sz="1600" dirty="0">
                <a:latin typeface="Arial" panose="020B0604020202020204" pitchFamily="34" charset="0"/>
                <a:cs typeface="Arial" panose="020B0604020202020204" pitchFamily="34" charset="0"/>
              </a:rPr>
              <a:t>Log in – Forms Library – Access Forms – Faculty and Staff section - Benefits E form, Submit New Form.  Automatically creates a case.</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If employee fails to enroll newborn within 31 days, the following will occur:</a:t>
            </a:r>
          </a:p>
          <a:p>
            <a:pPr lvl="1">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Newborn is enrolled 90 days from the date the UCPath Center approves the Late Enrollment and Life Event forms.</a:t>
            </a:r>
          </a:p>
          <a:p>
            <a:pPr lvl="1">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The employee may enroll the newborn in dental and vision benefits during the next Open Enrollment period.</a:t>
            </a:r>
          </a:p>
          <a:p>
            <a:pPr lvl="0">
              <a:buClrTx/>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Employee may elect or make changes to DepCare and Health FSA.</a:t>
            </a:r>
          </a:p>
          <a:p>
            <a:pPr lvl="0">
              <a:buClrTx/>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Please see the “</a:t>
            </a:r>
            <a:r>
              <a:rPr lang="en-US" sz="2000" dirty="0">
                <a:solidFill>
                  <a:prstClr val="black"/>
                </a:solidFill>
                <a:latin typeface="Arial" panose="020B0604020202020204" pitchFamily="34" charset="0"/>
                <a:cs typeface="Arial" panose="020B0604020202020204" pitchFamily="34" charset="0"/>
                <a:hlinkClick r:id="rId4"/>
              </a:rPr>
              <a:t>Family Changes Fact Sheet</a:t>
            </a:r>
            <a:r>
              <a:rPr lang="en-US" sz="2000" dirty="0">
                <a:solidFill>
                  <a:prstClr val="black"/>
                </a:solidFill>
                <a:latin typeface="Arial" panose="020B0604020202020204" pitchFamily="34" charset="0"/>
                <a:cs typeface="Arial" panose="020B0604020202020204" pitchFamily="34" charset="0"/>
              </a:rPr>
              <a:t>” to learn more about other benefit options including supplemental and dependent life insurance availability.</a:t>
            </a:r>
          </a:p>
        </p:txBody>
      </p:sp>
      <p:pic>
        <p:nvPicPr>
          <p:cNvPr id="5" name="Graphic 4">
            <a:extLst>
              <a:ext uri="{FF2B5EF4-FFF2-40B4-BE49-F238E27FC236}">
                <a16:creationId xmlns:a16="http://schemas.microsoft.com/office/drawing/2014/main" id="{9E15C5DF-42BD-47C4-ABAF-26774117E2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 y="295866"/>
            <a:ext cx="457200" cy="209156"/>
          </a:xfrm>
          <a:prstGeom prst="rect">
            <a:avLst/>
          </a:prstGeom>
        </p:spPr>
      </p:pic>
      <p:pic>
        <p:nvPicPr>
          <p:cNvPr id="7" name="Picture 6">
            <a:extLst>
              <a:ext uri="{FF2B5EF4-FFF2-40B4-BE49-F238E27FC236}">
                <a16:creationId xmlns:a16="http://schemas.microsoft.com/office/drawing/2014/main" id="{267EACD5-DA0D-4716-8366-39C8792449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6" name="Audio 5">
            <a:hlinkClick r:id="" action="ppaction://media"/>
            <a:extLst>
              <a:ext uri="{FF2B5EF4-FFF2-40B4-BE49-F238E27FC236}">
                <a16:creationId xmlns:a16="http://schemas.microsoft.com/office/drawing/2014/main" id="{E8A1FAFA-0EE0-4DC9-9334-33EDDEF00A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0682370"/>
      </p:ext>
    </p:extLst>
  </p:cSld>
  <p:clrMapOvr>
    <a:masterClrMapping/>
  </p:clrMapOvr>
  <mc:AlternateContent xmlns:mc="http://schemas.openxmlformats.org/markup-compatibility/2006" xmlns:p14="http://schemas.microsoft.com/office/powerpoint/2010/main">
    <mc:Choice Requires="p14">
      <p:transition spd="slow" p14:dur="2000" advTm="62163"/>
    </mc:Choice>
    <mc:Fallback xmlns="">
      <p:transition spd="slow" advTm="6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505022"/>
            <a:ext cx="10115550" cy="685800"/>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UCPath Benefits Premiums Continuation</a:t>
            </a:r>
          </a:p>
        </p:txBody>
      </p:sp>
      <p:sp>
        <p:nvSpPr>
          <p:cNvPr id="263170" name="Rectangle 2"/>
          <p:cNvSpPr>
            <a:spLocks noGrp="1" noChangeArrowheads="1"/>
          </p:cNvSpPr>
          <p:nvPr>
            <p:ph idx="1"/>
          </p:nvPr>
        </p:nvSpPr>
        <p:spPr>
          <a:xfrm>
            <a:off x="762000" y="1676401"/>
            <a:ext cx="10237508" cy="4953000"/>
          </a:xfrm>
        </p:spPr>
        <p:txBody>
          <a:bodyPr/>
          <a:lstStyle/>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Lincoln Financial Group disability checks do not deduct the benefit premiums.</a:t>
            </a:r>
          </a:p>
          <a:p>
            <a:pPr>
              <a:buClrTx/>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ClrTx/>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ClrTx/>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0" indent="0">
              <a:buClrTx/>
              <a:buNone/>
            </a:pPr>
            <a:endParaRPr lang="en-US" sz="2000" dirty="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Upon return to work, employees must complete a Reinstatement of Benefits form to re-enroll in any benefit plans discontinued while on leave.</a:t>
            </a:r>
          </a:p>
          <a:p>
            <a:pPr marL="687388" lvl="1" indent="-457200">
              <a:buClrTx/>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p:txBody>
      </p:sp>
      <p:sp>
        <p:nvSpPr>
          <p:cNvPr id="263171" name="Text Box 3"/>
          <p:cNvSpPr txBox="1">
            <a:spLocks noChangeArrowheads="1"/>
          </p:cNvSpPr>
          <p:nvPr/>
        </p:nvSpPr>
        <p:spPr bwMode="auto">
          <a:xfrm>
            <a:off x="7620000" y="5867401"/>
            <a:ext cx="184150" cy="5191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endParaRPr lang="en-US" sz="2800" dirty="0">
              <a:solidFill>
                <a:srgbClr val="009999"/>
              </a:solidFill>
              <a:latin typeface="Times New Roman" pitchFamily="18" charset="0"/>
            </a:endParaRPr>
          </a:p>
        </p:txBody>
      </p:sp>
      <p:pic>
        <p:nvPicPr>
          <p:cNvPr id="6" name="Graphic 5">
            <a:extLst>
              <a:ext uri="{FF2B5EF4-FFF2-40B4-BE49-F238E27FC236}">
                <a16:creationId xmlns:a16="http://schemas.microsoft.com/office/drawing/2014/main" id="{FF38C760-63BF-41EF-8676-7C840D6322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 y="295866"/>
            <a:ext cx="457200" cy="209156"/>
          </a:xfrm>
          <a:prstGeom prst="rect">
            <a:avLst/>
          </a:prstGeom>
        </p:spPr>
      </p:pic>
      <p:pic>
        <p:nvPicPr>
          <p:cNvPr id="8" name="Picture 7">
            <a:extLst>
              <a:ext uri="{FF2B5EF4-FFF2-40B4-BE49-F238E27FC236}">
                <a16:creationId xmlns:a16="http://schemas.microsoft.com/office/drawing/2014/main" id="{8AFD6314-9864-4CD0-9083-01777C4BC8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graphicFrame>
        <p:nvGraphicFramePr>
          <p:cNvPr id="2" name="Diagram 1">
            <a:extLst>
              <a:ext uri="{FF2B5EF4-FFF2-40B4-BE49-F238E27FC236}">
                <a16:creationId xmlns:a16="http://schemas.microsoft.com/office/drawing/2014/main" id="{C634449D-D8C3-4018-9450-B3388A5C4886}"/>
              </a:ext>
            </a:extLst>
          </p:cNvPr>
          <p:cNvGraphicFramePr/>
          <p:nvPr>
            <p:extLst>
              <p:ext uri="{D42A27DB-BD31-4B8C-83A1-F6EECF244321}">
                <p14:modId xmlns:p14="http://schemas.microsoft.com/office/powerpoint/2010/main" val="2826097576"/>
              </p:ext>
            </p:extLst>
          </p:nvPr>
        </p:nvGraphicFramePr>
        <p:xfrm>
          <a:off x="1431925" y="1890065"/>
          <a:ext cx="8128000" cy="19187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Audio 3">
            <a:hlinkClick r:id="" action="ppaction://media"/>
            <a:extLst>
              <a:ext uri="{FF2B5EF4-FFF2-40B4-BE49-F238E27FC236}">
                <a16:creationId xmlns:a16="http://schemas.microsoft.com/office/drawing/2014/main" id="{52A62938-732D-4233-A715-06A137013EC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1046219"/>
      </p:ext>
    </p:extLst>
  </p:cSld>
  <p:clrMapOvr>
    <a:masterClrMapping/>
  </p:clrMapOvr>
  <p:transition advTm="44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95AF-62A7-4F79-8DFD-D972F6123688}"/>
              </a:ext>
            </a:extLst>
          </p:cNvPr>
          <p:cNvSpPr>
            <a:spLocks noGrp="1"/>
          </p:cNvSpPr>
          <p:nvPr>
            <p:ph type="title"/>
          </p:nvPr>
        </p:nvSpPr>
        <p:spPr>
          <a:xfrm>
            <a:off x="447675" y="428625"/>
            <a:ext cx="10515600" cy="690563"/>
          </a:xfrm>
        </p:spPr>
        <p:txBody>
          <a:bodyPr>
            <a:normAutofit/>
          </a:bodyPr>
          <a:lstStyle/>
          <a:p>
            <a:r>
              <a:rPr lang="en-US" sz="3600" b="1" dirty="0">
                <a:solidFill>
                  <a:srgbClr val="003DA5"/>
                </a:solidFill>
                <a:latin typeface="Arial" panose="020B0604020202020204" pitchFamily="34" charset="0"/>
                <a:cs typeface="Arial" panose="020B0604020202020204" pitchFamily="34" charset="0"/>
              </a:rPr>
              <a:t>Health Care Facilitator Program</a:t>
            </a:r>
          </a:p>
        </p:txBody>
      </p:sp>
      <p:sp>
        <p:nvSpPr>
          <p:cNvPr id="3" name="Content Placeholder 2">
            <a:extLst>
              <a:ext uri="{FF2B5EF4-FFF2-40B4-BE49-F238E27FC236}">
                <a16:creationId xmlns:a16="http://schemas.microsoft.com/office/drawing/2014/main" id="{9A953BD9-5EC0-4FBF-AEF4-94095B593010}"/>
              </a:ext>
            </a:extLst>
          </p:cNvPr>
          <p:cNvSpPr>
            <a:spLocks noGrp="1"/>
          </p:cNvSpPr>
          <p:nvPr>
            <p:ph idx="1"/>
          </p:nvPr>
        </p:nvSpPr>
        <p:spPr>
          <a:xfrm>
            <a:off x="367645" y="1816231"/>
            <a:ext cx="11280743" cy="4724400"/>
          </a:xfrm>
        </p:spPr>
        <p:txBody>
          <a:bodyPr/>
          <a:lstStyle/>
          <a:p>
            <a:r>
              <a:rPr lang="en-US" sz="2400" dirty="0">
                <a:latin typeface="Arial" panose="020B0604020202020204" pitchFamily="34" charset="0"/>
                <a:cs typeface="Arial" panose="020B0604020202020204" pitchFamily="34" charset="0"/>
              </a:rPr>
              <a:t>The Health Care Facilitator (HCF) provides assistance for faculty, staff, retirees, survivors and their eligible family members with benefits and services available from the UC-sponsored health plans. </a:t>
            </a:r>
          </a:p>
          <a:p>
            <a:r>
              <a:rPr lang="en-US" sz="2400" dirty="0">
                <a:latin typeface="Arial" panose="020B0604020202020204" pitchFamily="34" charset="0"/>
                <a:cs typeface="Arial" panose="020B0604020202020204" pitchFamily="34" charset="0"/>
              </a:rPr>
              <a:t>The HCF is a knowledgeable counselor who delivers confidential one-on-one assistance with: </a:t>
            </a:r>
          </a:p>
          <a:p>
            <a:endParaRPr lang="en-US"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7FCAEF99-185B-45EB-82FF-312676C42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pic>
        <p:nvPicPr>
          <p:cNvPr id="5" name="Picture 4">
            <a:extLst>
              <a:ext uri="{FF2B5EF4-FFF2-40B4-BE49-F238E27FC236}">
                <a16:creationId xmlns:a16="http://schemas.microsoft.com/office/drawing/2014/main" id="{6FBA883E-B694-44CE-9C15-2D590CC1B9C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graphicFrame>
        <p:nvGraphicFramePr>
          <p:cNvPr id="6" name="Diagram 5">
            <a:extLst>
              <a:ext uri="{FF2B5EF4-FFF2-40B4-BE49-F238E27FC236}">
                <a16:creationId xmlns:a16="http://schemas.microsoft.com/office/drawing/2014/main" id="{1CFB3BAB-7D38-4036-97F6-2DEFD7BB7E87}"/>
              </a:ext>
            </a:extLst>
          </p:cNvPr>
          <p:cNvGraphicFramePr/>
          <p:nvPr>
            <p:extLst>
              <p:ext uri="{D42A27DB-BD31-4B8C-83A1-F6EECF244321}">
                <p14:modId xmlns:p14="http://schemas.microsoft.com/office/powerpoint/2010/main" val="3011787236"/>
              </p:ext>
            </p:extLst>
          </p:nvPr>
        </p:nvGraphicFramePr>
        <p:xfrm>
          <a:off x="660400" y="3800475"/>
          <a:ext cx="10464800" cy="17473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7" descr="Gears">
            <a:extLst>
              <a:ext uri="{FF2B5EF4-FFF2-40B4-BE49-F238E27FC236}">
                <a16:creationId xmlns:a16="http://schemas.microsoft.com/office/drawing/2014/main" id="{ACB61AE4-3289-47CB-85E0-AD0A11F9EDD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4075" y="3945067"/>
            <a:ext cx="485775" cy="485775"/>
          </a:xfrm>
          <a:prstGeom prst="rect">
            <a:avLst/>
          </a:prstGeom>
        </p:spPr>
      </p:pic>
      <p:pic>
        <p:nvPicPr>
          <p:cNvPr id="10" name="Graphic 9" descr="Heart with pulse">
            <a:extLst>
              <a:ext uri="{FF2B5EF4-FFF2-40B4-BE49-F238E27FC236}">
                <a16:creationId xmlns:a16="http://schemas.microsoft.com/office/drawing/2014/main" id="{0CFFF1C6-7092-4787-A206-4CD8DD1E46E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27325" y="4028343"/>
            <a:ext cx="383400" cy="383400"/>
          </a:xfrm>
          <a:prstGeom prst="rect">
            <a:avLst/>
          </a:prstGeom>
        </p:spPr>
      </p:pic>
      <p:pic>
        <p:nvPicPr>
          <p:cNvPr id="12" name="Graphic 11" descr="Hospital">
            <a:extLst>
              <a:ext uri="{FF2B5EF4-FFF2-40B4-BE49-F238E27FC236}">
                <a16:creationId xmlns:a16="http://schemas.microsoft.com/office/drawing/2014/main" id="{B144DCDD-5CD1-4163-8CA9-23614607376D}"/>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85562" y="3942618"/>
            <a:ext cx="421549" cy="421549"/>
          </a:xfrm>
          <a:prstGeom prst="rect">
            <a:avLst/>
          </a:prstGeom>
        </p:spPr>
      </p:pic>
      <p:pic>
        <p:nvPicPr>
          <p:cNvPr id="13" name="Audio 12">
            <a:hlinkClick r:id="" action="ppaction://media"/>
            <a:extLst>
              <a:ext uri="{FF2B5EF4-FFF2-40B4-BE49-F238E27FC236}">
                <a16:creationId xmlns:a16="http://schemas.microsoft.com/office/drawing/2014/main" id="{8FA23DC4-8FC7-482B-8432-30DF8AA29CB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876841"/>
      </p:ext>
    </p:extLst>
  </p:cSld>
  <p:clrMapOvr>
    <a:masterClrMapping/>
  </p:clrMapOvr>
  <mc:AlternateContent xmlns:mc="http://schemas.openxmlformats.org/markup-compatibility/2006" xmlns:p14="http://schemas.microsoft.com/office/powerpoint/2010/main">
    <mc:Choice Requires="p14">
      <p:transition spd="slow" p14:dur="2000" advTm="72661"/>
    </mc:Choice>
    <mc:Fallback xmlns="">
      <p:transition spd="slow" advTm="7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F52E-6C8D-D193-5436-6707E3580BEC}"/>
              </a:ext>
            </a:extLst>
          </p:cNvPr>
          <p:cNvSpPr>
            <a:spLocks noGrp="1"/>
          </p:cNvSpPr>
          <p:nvPr>
            <p:ph type="title"/>
          </p:nvPr>
        </p:nvSpPr>
        <p:spPr>
          <a:xfrm>
            <a:off x="533400" y="609600"/>
            <a:ext cx="10515600" cy="538163"/>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F01C6933-3FD4-185C-B7A2-B670BAEE76AC}"/>
              </a:ext>
            </a:extLst>
          </p:cNvPr>
          <p:cNvSpPr>
            <a:spLocks noGrp="1"/>
          </p:cNvSpPr>
          <p:nvPr>
            <p:ph idx="1"/>
          </p:nvPr>
        </p:nvSpPr>
        <p:spPr>
          <a:xfrm>
            <a:off x="533400" y="1397000"/>
            <a:ext cx="10515600" cy="4351338"/>
          </a:xfrm>
        </p:spPr>
        <p:txBody>
          <a:bodyPr/>
          <a:lstStyle/>
          <a:p>
            <a:r>
              <a:rPr lang="en-US" sz="2400" dirty="0">
                <a:latin typeface="Arial" panose="020B0604020202020204" pitchFamily="34" charset="0"/>
                <a:cs typeface="Arial" panose="020B0604020202020204" pitchFamily="34" charset="0"/>
                <a:hlinkClick r:id="rId4"/>
              </a:rPr>
              <a:t>Family and Medical Leave Fact Sheet 2023 (universityofcalifornia.edu)</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5"/>
              </a:rPr>
              <a:t>UC Disability Benefits | Human Resources (ucr.edu)</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6"/>
              </a:rPr>
              <a:t>Disability Benefits For Faculty Fact Sheet (universityofcalifornia.edu)</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7"/>
              </a:rPr>
              <a:t>Taking a leave of absence | </a:t>
            </a:r>
            <a:r>
              <a:rPr lang="en-US" sz="2400" dirty="0" err="1">
                <a:latin typeface="Arial" panose="020B0604020202020204" pitchFamily="34" charset="0"/>
                <a:cs typeface="Arial" panose="020B0604020202020204" pitchFamily="34" charset="0"/>
                <a:hlinkClick r:id="rId7"/>
              </a:rPr>
              <a:t>UCnet</a:t>
            </a:r>
            <a:r>
              <a:rPr lang="en-US" sz="2400" dirty="0">
                <a:latin typeface="Arial" panose="020B0604020202020204" pitchFamily="34" charset="0"/>
                <a:cs typeface="Arial" panose="020B0604020202020204" pitchFamily="34" charset="0"/>
                <a:hlinkClick r:id="rId7"/>
              </a:rPr>
              <a:t> (universityofcalifornia.edu)</a:t>
            </a:r>
            <a:endParaRPr lang="en-US" sz="2400" dirty="0">
              <a:latin typeface="Arial" panose="020B0604020202020204" pitchFamily="34" charset="0"/>
              <a:cs typeface="Arial" panose="020B0604020202020204" pitchFamily="34" charset="0"/>
              <a:hlinkClick r:id="rId8"/>
            </a:endParaRPr>
          </a:p>
          <a:p>
            <a:r>
              <a:rPr lang="en-US" sz="2400" dirty="0">
                <a:latin typeface="Arial" panose="020B0604020202020204" pitchFamily="34" charset="0"/>
                <a:cs typeface="Arial" panose="020B0604020202020204" pitchFamily="34" charset="0"/>
                <a:hlinkClick r:id="rId8"/>
              </a:rPr>
              <a:t>Having a baby | </a:t>
            </a:r>
            <a:r>
              <a:rPr lang="en-US" sz="2400" dirty="0" err="1">
                <a:latin typeface="Arial" panose="020B0604020202020204" pitchFamily="34" charset="0"/>
                <a:cs typeface="Arial" panose="020B0604020202020204" pitchFamily="34" charset="0"/>
                <a:hlinkClick r:id="rId8"/>
              </a:rPr>
              <a:t>UCnet</a:t>
            </a:r>
            <a:r>
              <a:rPr lang="en-US" sz="2400" dirty="0">
                <a:latin typeface="Arial" panose="020B0604020202020204" pitchFamily="34" charset="0"/>
                <a:cs typeface="Arial" panose="020B0604020202020204" pitchFamily="34" charset="0"/>
                <a:hlinkClick r:id="rId8"/>
              </a:rPr>
              <a:t> (universityofcalifornia.edu)</a:t>
            </a:r>
            <a:endParaRPr lang="en-US" sz="2400" dirty="0">
              <a:latin typeface="Arial" panose="020B0604020202020204" pitchFamily="34" charset="0"/>
              <a:cs typeface="Arial" panose="020B0604020202020204" pitchFamily="34" charset="0"/>
              <a:hlinkClick r:id="rId5"/>
            </a:endParaRPr>
          </a:p>
          <a:p>
            <a:r>
              <a:rPr lang="en-US" sz="2400" dirty="0">
                <a:latin typeface="Arial" panose="020B0604020202020204" pitchFamily="34" charset="0"/>
                <a:cs typeface="Arial" panose="020B0604020202020204" pitchFamily="34" charset="0"/>
                <a:hlinkClick r:id="rId9"/>
              </a:rPr>
              <a:t>Pay for Family Care and Bonding | UCnet (universityofcalifornia.edu)</a:t>
            </a:r>
            <a:endParaRPr lang="en-US" sz="2400" dirty="0">
              <a:latin typeface="Arial" panose="020B0604020202020204" pitchFamily="34" charset="0"/>
              <a:cs typeface="Arial" panose="020B0604020202020204" pitchFamily="34" charset="0"/>
            </a:endParaRPr>
          </a:p>
          <a:p>
            <a:r>
              <a:rPr lang="en-US" sz="2400" dirty="0">
                <a:solidFill>
                  <a:schemeClr val="accent5">
                    <a:lumMod val="75000"/>
                  </a:schemeClr>
                </a:solidFill>
                <a:latin typeface="Arial" panose="020B0604020202020204" pitchFamily="34" charset="0"/>
                <a:cs typeface="Arial" panose="020B0604020202020204" pitchFamily="34" charset="0"/>
              </a:rPr>
              <a:t>UC Riverside Health Care Facilitator </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10"/>
              </a:rPr>
              <a:t>ranada.palmer@ucr.edu</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91C60F7F-7960-410D-B9D5-058277641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400" y="295866"/>
            <a:ext cx="457200" cy="209156"/>
          </a:xfrm>
          <a:prstGeom prst="rect">
            <a:avLst/>
          </a:prstGeom>
        </p:spPr>
      </p:pic>
      <p:pic>
        <p:nvPicPr>
          <p:cNvPr id="5" name="Picture 4">
            <a:extLst>
              <a:ext uri="{FF2B5EF4-FFF2-40B4-BE49-F238E27FC236}">
                <a16:creationId xmlns:a16="http://schemas.microsoft.com/office/drawing/2014/main" id="{62E7251F-B560-443A-BFDA-95CC04EBDB6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Audio 8">
            <a:hlinkClick r:id="" action="ppaction://media"/>
            <a:extLst>
              <a:ext uri="{FF2B5EF4-FFF2-40B4-BE49-F238E27FC236}">
                <a16:creationId xmlns:a16="http://schemas.microsoft.com/office/drawing/2014/main" id="{5330A7C9-1E05-4840-8834-992538C49B4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6369149"/>
      </p:ext>
    </p:extLst>
  </p:cSld>
  <p:clrMapOvr>
    <a:masterClrMapping/>
  </p:clrMapOvr>
  <mc:AlternateContent xmlns:mc="http://schemas.openxmlformats.org/markup-compatibility/2006" xmlns:p14="http://schemas.microsoft.com/office/powerpoint/2010/main">
    <mc:Choice Requires="p14">
      <p:transition spd="slow" p14:dur="2000" advTm="17970"/>
    </mc:Choice>
    <mc:Fallback xmlns="">
      <p:transition spd="slow" advTm="1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C577-55B3-C31F-C628-2D7097DD0CD0}"/>
              </a:ext>
            </a:extLst>
          </p:cNvPr>
          <p:cNvSpPr>
            <a:spLocks noGrp="1"/>
          </p:cNvSpPr>
          <p:nvPr>
            <p:ph type="title"/>
          </p:nvPr>
        </p:nvSpPr>
        <p:spPr>
          <a:xfrm>
            <a:off x="466725" y="127000"/>
            <a:ext cx="10515600" cy="1325563"/>
          </a:xfrm>
        </p:spPr>
        <p:txBody>
          <a:bodyPr>
            <a:normAutofit/>
          </a:bodyPr>
          <a:lstStyle/>
          <a:p>
            <a:r>
              <a:rPr lang="en-US" sz="3600" b="1" dirty="0">
                <a:solidFill>
                  <a:srgbClr val="003DA5"/>
                </a:solidFill>
                <a:latin typeface="Arial" panose="020B0604020202020204" pitchFamily="34" charset="0"/>
                <a:cs typeface="Arial" panose="020B0604020202020204" pitchFamily="34" charset="0"/>
              </a:rPr>
              <a:t>Contact Information</a:t>
            </a:r>
          </a:p>
        </p:txBody>
      </p:sp>
      <p:sp>
        <p:nvSpPr>
          <p:cNvPr id="3" name="Content Placeholder 2">
            <a:extLst>
              <a:ext uri="{FF2B5EF4-FFF2-40B4-BE49-F238E27FC236}">
                <a16:creationId xmlns:a16="http://schemas.microsoft.com/office/drawing/2014/main" id="{B84C1802-F99A-034C-4B04-2768B6288284}"/>
              </a:ext>
            </a:extLst>
          </p:cNvPr>
          <p:cNvSpPr>
            <a:spLocks noGrp="1"/>
          </p:cNvSpPr>
          <p:nvPr>
            <p:ph idx="1"/>
          </p:nvPr>
        </p:nvSpPr>
        <p:spPr>
          <a:xfrm>
            <a:off x="466725" y="1196181"/>
            <a:ext cx="7105650" cy="4252119"/>
          </a:xfrm>
        </p:spPr>
        <p:txBody>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Any questions, please email the Benefits Office at </a:t>
            </a:r>
            <a:r>
              <a:rPr lang="en-US" sz="2800" dirty="0">
                <a:latin typeface="Arial" panose="020B0604020202020204" pitchFamily="34" charset="0"/>
                <a:cs typeface="Arial" panose="020B0604020202020204" pitchFamily="34" charset="0"/>
                <a:hlinkClick r:id="rId4"/>
              </a:rPr>
              <a:t>benefits@ucr.edu</a:t>
            </a:r>
            <a:r>
              <a:rPr lang="en-US" sz="2800" dirty="0">
                <a:latin typeface="Arial" panose="020B0604020202020204" pitchFamily="34" charset="0"/>
                <a:cs typeface="Arial" panose="020B0604020202020204" pitchFamily="34" charset="0"/>
              </a:rPr>
              <a:t> for further assistance.</a:t>
            </a:r>
          </a:p>
        </p:txBody>
      </p:sp>
      <p:pic>
        <p:nvPicPr>
          <p:cNvPr id="4" name="Graphic 3">
            <a:extLst>
              <a:ext uri="{FF2B5EF4-FFF2-40B4-BE49-F238E27FC236}">
                <a16:creationId xmlns:a16="http://schemas.microsoft.com/office/drawing/2014/main" id="{3BFEB243-E598-402F-8841-9B8785B8E9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 y="295866"/>
            <a:ext cx="457200" cy="209156"/>
          </a:xfrm>
          <a:prstGeom prst="rect">
            <a:avLst/>
          </a:prstGeom>
        </p:spPr>
      </p:pic>
      <p:pic>
        <p:nvPicPr>
          <p:cNvPr id="6" name="Picture 5">
            <a:extLst>
              <a:ext uri="{FF2B5EF4-FFF2-40B4-BE49-F238E27FC236}">
                <a16:creationId xmlns:a16="http://schemas.microsoft.com/office/drawing/2014/main" id="{0FCF02FB-372B-4CA9-A329-AFD09F5A984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72425" y="413325"/>
            <a:ext cx="3686175" cy="5518593"/>
          </a:xfrm>
          <a:prstGeom prst="rect">
            <a:avLst/>
          </a:prstGeom>
        </p:spPr>
      </p:pic>
      <p:pic>
        <p:nvPicPr>
          <p:cNvPr id="7" name="Picture 6">
            <a:extLst>
              <a:ext uri="{FF2B5EF4-FFF2-40B4-BE49-F238E27FC236}">
                <a16:creationId xmlns:a16="http://schemas.microsoft.com/office/drawing/2014/main" id="{DECE6D4A-9465-40FA-B881-0391AD7DE17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Audio 8">
            <a:hlinkClick r:id="" action="ppaction://media"/>
            <a:extLst>
              <a:ext uri="{FF2B5EF4-FFF2-40B4-BE49-F238E27FC236}">
                <a16:creationId xmlns:a16="http://schemas.microsoft.com/office/drawing/2014/main" id="{05556496-5766-45DC-AD26-81F61014A0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8281496"/>
      </p:ext>
    </p:extLst>
  </p:cSld>
  <p:clrMapOvr>
    <a:masterClrMapping/>
  </p:clrMapOvr>
  <mc:AlternateContent xmlns:mc="http://schemas.openxmlformats.org/markup-compatibility/2006" xmlns:p14="http://schemas.microsoft.com/office/powerpoint/2010/main">
    <mc:Choice Requires="p14">
      <p:transition spd="slow" p14:dur="2000" advTm="20152"/>
    </mc:Choice>
    <mc:Fallback xmlns="">
      <p:transition spd="slow" advTm="2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6"/>
          <p:cNvSpPr txBox="1">
            <a:spLocks/>
          </p:cNvSpPr>
          <p:nvPr/>
        </p:nvSpPr>
        <p:spPr>
          <a:xfrm>
            <a:off x="508000" y="505022"/>
            <a:ext cx="8229600" cy="700087"/>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Basic UC Disability Benefits</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6018F19E-42B1-4E3E-8062-664ADC55AEE4}" type="slidenum">
              <a:rPr lang="en-US" altLang="en-US">
                <a:solidFill>
                  <a:srgbClr val="000000"/>
                </a:solidFill>
                <a:latin typeface="Arial" panose="020B0604020202020204" pitchFamily="34" charset="0"/>
              </a:rPr>
              <a:pPr fontAlgn="base">
                <a:spcBef>
                  <a:spcPct val="0"/>
                </a:spcBef>
                <a:spcAft>
                  <a:spcPct val="0"/>
                </a:spcAft>
                <a:defRPr/>
              </a:pPr>
              <a:t>3</a:t>
            </a:fld>
            <a:endParaRPr lang="en-US" altLang="en-US" dirty="0">
              <a:solidFill>
                <a:srgbClr val="000000"/>
              </a:solidFill>
              <a:latin typeface="Arial" panose="020B0604020202020204" pitchFamily="34" charset="0"/>
            </a:endParaRPr>
          </a:p>
        </p:txBody>
      </p:sp>
      <p:pic>
        <p:nvPicPr>
          <p:cNvPr id="7" name="Graphic 6">
            <a:extLst>
              <a:ext uri="{FF2B5EF4-FFF2-40B4-BE49-F238E27FC236}">
                <a16:creationId xmlns:a16="http://schemas.microsoft.com/office/drawing/2014/main" id="{41CD1E75-16DF-4A30-B87A-033A7A320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CFAEB9F8-1CDD-49D5-9F91-687123D1DFA3}"/>
              </a:ext>
            </a:extLst>
          </p:cNvPr>
          <p:cNvGraphicFramePr/>
          <p:nvPr>
            <p:extLst>
              <p:ext uri="{D42A27DB-BD31-4B8C-83A1-F6EECF244321}">
                <p14:modId xmlns:p14="http://schemas.microsoft.com/office/powerpoint/2010/main" val="955165250"/>
              </p:ext>
            </p:extLst>
          </p:nvPr>
        </p:nvGraphicFramePr>
        <p:xfrm>
          <a:off x="-2127250" y="1370904"/>
          <a:ext cx="12585700" cy="4819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a16="http://schemas.microsoft.com/office/drawing/2014/main" id="{7FEC0BBD-FCE4-45D8-B10B-85B9C7BBC41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Audio 8">
            <a:hlinkClick r:id="" action="ppaction://media"/>
            <a:extLst>
              <a:ext uri="{FF2B5EF4-FFF2-40B4-BE49-F238E27FC236}">
                <a16:creationId xmlns:a16="http://schemas.microsoft.com/office/drawing/2014/main" id="{0ED70B01-73E2-4096-A22F-8EA4C2587B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3474431"/>
      </p:ext>
    </p:extLst>
  </p:cSld>
  <p:clrMapOvr>
    <a:masterClrMapping/>
  </p:clrMapOvr>
  <mc:AlternateContent xmlns:mc="http://schemas.openxmlformats.org/markup-compatibility/2006" xmlns:p14="http://schemas.microsoft.com/office/powerpoint/2010/main">
    <mc:Choice Requires="p14">
      <p:transition spd="slow" p14:dur="2000" advTm="38963"/>
    </mc:Choice>
    <mc:Fallback xmlns="">
      <p:transition spd="slow" advTm="3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47675" y="505022"/>
            <a:ext cx="8382000" cy="646331"/>
          </a:xfrm>
          <a:prstGeom prst="rect">
            <a:avLst/>
          </a:prstGeom>
        </p:spPr>
        <p:txBody>
          <a:bodyPr wrap="square">
            <a:spAutoFit/>
          </a:bodyPr>
          <a:lstStyle/>
          <a:p>
            <a:pPr fontAlgn="base">
              <a:spcBef>
                <a:spcPct val="0"/>
              </a:spcBef>
              <a:spcAft>
                <a:spcPct val="0"/>
              </a:spcAft>
            </a:pPr>
            <a:r>
              <a:rPr lang="en-US" sz="3600" b="1" dirty="0">
                <a:solidFill>
                  <a:srgbClr val="003DA5"/>
                </a:solidFill>
                <a:latin typeface="Arial"/>
              </a:rPr>
              <a:t>Short-Term Disability Benefits</a:t>
            </a:r>
          </a:p>
        </p:txBody>
      </p:sp>
      <p:pic>
        <p:nvPicPr>
          <p:cNvPr id="4" name="Graphic 3">
            <a:extLst>
              <a:ext uri="{FF2B5EF4-FFF2-40B4-BE49-F238E27FC236}">
                <a16:creationId xmlns:a16="http://schemas.microsoft.com/office/drawing/2014/main" id="{E31E2C51-5844-482E-978D-520F0E687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C1049D56-01B8-413E-86FE-BCB976C36D89}"/>
              </a:ext>
            </a:extLst>
          </p:cNvPr>
          <p:cNvGraphicFramePr/>
          <p:nvPr>
            <p:extLst>
              <p:ext uri="{D42A27DB-BD31-4B8C-83A1-F6EECF244321}">
                <p14:modId xmlns:p14="http://schemas.microsoft.com/office/powerpoint/2010/main" val="60191590"/>
              </p:ext>
            </p:extLst>
          </p:nvPr>
        </p:nvGraphicFramePr>
        <p:xfrm>
          <a:off x="-2066925" y="1360509"/>
          <a:ext cx="12585700" cy="48196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7406D156-B018-435C-AF41-2DFA98097D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2" name="Audio 1">
            <a:hlinkClick r:id="" action="ppaction://media"/>
            <a:extLst>
              <a:ext uri="{FF2B5EF4-FFF2-40B4-BE49-F238E27FC236}">
                <a16:creationId xmlns:a16="http://schemas.microsoft.com/office/drawing/2014/main" id="{F5657F23-4ED3-4C23-82C0-FC76BBB680B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357802"/>
      </p:ext>
    </p:extLst>
  </p:cSld>
  <p:clrMapOvr>
    <a:masterClrMapping/>
  </p:clrMapOvr>
  <mc:AlternateContent xmlns:mc="http://schemas.openxmlformats.org/markup-compatibility/2006" xmlns:p14="http://schemas.microsoft.com/office/powerpoint/2010/main">
    <mc:Choice Requires="p14">
      <p:transition spd="slow" p14:dur="2000" advTm="23233"/>
    </mc:Choice>
    <mc:Fallback xmlns="">
      <p:transition spd="slow" advTm="2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6"/>
          <p:cNvSpPr txBox="1">
            <a:spLocks/>
          </p:cNvSpPr>
          <p:nvPr/>
        </p:nvSpPr>
        <p:spPr>
          <a:xfrm>
            <a:off x="428625" y="426208"/>
            <a:ext cx="8229600" cy="656303"/>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Long-Term Disability Benefits</a:t>
            </a:r>
          </a:p>
        </p:txBody>
      </p:sp>
      <p:pic>
        <p:nvPicPr>
          <p:cNvPr id="4" name="Graphic 3">
            <a:extLst>
              <a:ext uri="{FF2B5EF4-FFF2-40B4-BE49-F238E27FC236}">
                <a16:creationId xmlns:a16="http://schemas.microsoft.com/office/drawing/2014/main" id="{D7388BED-ADA8-4FDE-91A7-FE43B6B60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0D323FE4-EAC2-46BE-AA0C-43C418BE67BE}"/>
              </a:ext>
            </a:extLst>
          </p:cNvPr>
          <p:cNvGraphicFramePr/>
          <p:nvPr>
            <p:extLst>
              <p:ext uri="{D42A27DB-BD31-4B8C-83A1-F6EECF244321}">
                <p14:modId xmlns:p14="http://schemas.microsoft.com/office/powerpoint/2010/main" val="1614930505"/>
              </p:ext>
            </p:extLst>
          </p:nvPr>
        </p:nvGraphicFramePr>
        <p:xfrm>
          <a:off x="-2219325" y="1212853"/>
          <a:ext cx="12585700" cy="48196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8BF9E820-735E-491B-B8B3-760A7653C95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9" name="Audio 8">
            <a:hlinkClick r:id="" action="ppaction://media"/>
            <a:extLst>
              <a:ext uri="{FF2B5EF4-FFF2-40B4-BE49-F238E27FC236}">
                <a16:creationId xmlns:a16="http://schemas.microsoft.com/office/drawing/2014/main" id="{BD0987EB-5B88-4F09-85D5-871C9A8D67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1073207"/>
      </p:ext>
    </p:extLst>
  </p:cSld>
  <p:clrMapOvr>
    <a:masterClrMapping/>
  </p:clrMapOvr>
  <mc:AlternateContent xmlns:mc="http://schemas.openxmlformats.org/markup-compatibility/2006" xmlns:p14="http://schemas.microsoft.com/office/powerpoint/2010/main">
    <mc:Choice Requires="p14">
      <p:transition spd="slow" p14:dur="2000" advTm="40330"/>
    </mc:Choice>
    <mc:Fallback xmlns="">
      <p:transition spd="slow" advTm="4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6"/>
          <p:cNvSpPr txBox="1">
            <a:spLocks/>
          </p:cNvSpPr>
          <p:nvPr/>
        </p:nvSpPr>
        <p:spPr>
          <a:xfrm>
            <a:off x="533400" y="505022"/>
            <a:ext cx="8229600" cy="762000"/>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State Disability Insurance (SDI)</a:t>
            </a:r>
          </a:p>
        </p:txBody>
      </p:sp>
      <p:pic>
        <p:nvPicPr>
          <p:cNvPr id="4" name="Graphic 3">
            <a:extLst>
              <a:ext uri="{FF2B5EF4-FFF2-40B4-BE49-F238E27FC236}">
                <a16:creationId xmlns:a16="http://schemas.microsoft.com/office/drawing/2014/main" id="{15339D43-80E2-4299-9D79-F72CC79A62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5" name="Diagram 4">
            <a:extLst>
              <a:ext uri="{FF2B5EF4-FFF2-40B4-BE49-F238E27FC236}">
                <a16:creationId xmlns:a16="http://schemas.microsoft.com/office/drawing/2014/main" id="{BD5BEB98-B435-4206-8454-074FB1DBEE83}"/>
              </a:ext>
            </a:extLst>
          </p:cNvPr>
          <p:cNvGraphicFramePr/>
          <p:nvPr>
            <p:extLst>
              <p:ext uri="{D42A27DB-BD31-4B8C-83A1-F6EECF244321}">
                <p14:modId xmlns:p14="http://schemas.microsoft.com/office/powerpoint/2010/main" val="3421619027"/>
              </p:ext>
            </p:extLst>
          </p:nvPr>
        </p:nvGraphicFramePr>
        <p:xfrm>
          <a:off x="879474" y="1028700"/>
          <a:ext cx="9876213" cy="35856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1E749017-A754-400A-AC2E-6E7B5989192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8" name="Audio 7">
            <a:hlinkClick r:id="" action="ppaction://media"/>
            <a:extLst>
              <a:ext uri="{FF2B5EF4-FFF2-40B4-BE49-F238E27FC236}">
                <a16:creationId xmlns:a16="http://schemas.microsoft.com/office/drawing/2014/main" id="{E6998634-1479-46BE-9FA6-CEE5005747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8902253"/>
      </p:ext>
    </p:extLst>
  </p:cSld>
  <p:clrMapOvr>
    <a:masterClrMapping/>
  </p:clrMapOvr>
  <mc:AlternateContent xmlns:mc="http://schemas.openxmlformats.org/markup-compatibility/2006" xmlns:p14="http://schemas.microsoft.com/office/powerpoint/2010/main">
    <mc:Choice Requires="p14">
      <p:transition spd="slow" p14:dur="2000" advTm="59259"/>
    </mc:Choice>
    <mc:Fallback xmlns="">
      <p:transition spd="slow" advTm="5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6"/>
          <p:cNvSpPr txBox="1">
            <a:spLocks/>
          </p:cNvSpPr>
          <p:nvPr/>
        </p:nvSpPr>
        <p:spPr>
          <a:xfrm>
            <a:off x="518473" y="471487"/>
            <a:ext cx="8610600" cy="700087"/>
          </a:xfrm>
          <a:prstGeom prst="rect">
            <a:avLst/>
          </a:prstGeom>
        </p:spPr>
        <p:txBody>
          <a:bodyPr/>
          <a:lstStyle>
            <a:lvl1pPr algn="l" rtl="0" eaLnBrk="1" fontAlgn="base" hangingPunct="1">
              <a:spcBef>
                <a:spcPct val="0"/>
              </a:spcBef>
              <a:spcAft>
                <a:spcPct val="0"/>
              </a:spcAft>
              <a:defRPr sz="3900" b="1" kern="1200">
                <a:solidFill>
                  <a:schemeClr val="tx1"/>
                </a:solidFill>
                <a:latin typeface="+mj-lt"/>
                <a:ea typeface="+mj-ea"/>
                <a:cs typeface="+mj-cs"/>
              </a:defRPr>
            </a:lvl1pPr>
            <a:lvl2pPr algn="l" rtl="0" eaLnBrk="1" fontAlgn="base" hangingPunct="1">
              <a:spcBef>
                <a:spcPct val="0"/>
              </a:spcBef>
              <a:spcAft>
                <a:spcPct val="0"/>
              </a:spcAft>
              <a:defRPr sz="3900" b="1">
                <a:solidFill>
                  <a:schemeClr val="tx1"/>
                </a:solidFill>
                <a:latin typeface="Arial" panose="020B0604020202020204" pitchFamily="34" charset="0"/>
              </a:defRPr>
            </a:lvl2pPr>
            <a:lvl3pPr algn="l" rtl="0" eaLnBrk="1" fontAlgn="base" hangingPunct="1">
              <a:spcBef>
                <a:spcPct val="0"/>
              </a:spcBef>
              <a:spcAft>
                <a:spcPct val="0"/>
              </a:spcAft>
              <a:defRPr sz="3900" b="1">
                <a:solidFill>
                  <a:schemeClr val="tx1"/>
                </a:solidFill>
                <a:latin typeface="Arial" panose="020B0604020202020204" pitchFamily="34" charset="0"/>
              </a:defRPr>
            </a:lvl3pPr>
            <a:lvl4pPr algn="l" rtl="0" eaLnBrk="1" fontAlgn="base" hangingPunct="1">
              <a:spcBef>
                <a:spcPct val="0"/>
              </a:spcBef>
              <a:spcAft>
                <a:spcPct val="0"/>
              </a:spcAft>
              <a:defRPr sz="3900" b="1">
                <a:solidFill>
                  <a:schemeClr val="tx1"/>
                </a:solidFill>
                <a:latin typeface="Arial" panose="020B0604020202020204" pitchFamily="34" charset="0"/>
              </a:defRPr>
            </a:lvl4pPr>
            <a:lvl5pPr algn="l" rtl="0" eaLnBrk="1" fontAlgn="base" hangingPunct="1">
              <a:spcBef>
                <a:spcPct val="0"/>
              </a:spcBef>
              <a:spcAft>
                <a:spcPct val="0"/>
              </a:spcAft>
              <a:defRPr sz="3900" b="1">
                <a:solidFill>
                  <a:schemeClr val="tx1"/>
                </a:solidFill>
                <a:latin typeface="Arial" panose="020B0604020202020204" pitchFamily="34" charset="0"/>
              </a:defRPr>
            </a:lvl5pPr>
            <a:lvl6pPr marL="457200" algn="l" rtl="0" eaLnBrk="1" fontAlgn="base" hangingPunct="1">
              <a:spcBef>
                <a:spcPct val="0"/>
              </a:spcBef>
              <a:spcAft>
                <a:spcPct val="0"/>
              </a:spcAft>
              <a:defRPr sz="3900" b="1">
                <a:solidFill>
                  <a:schemeClr val="tx1"/>
                </a:solidFill>
                <a:latin typeface="Arial" panose="020B0604020202020204" pitchFamily="34" charset="0"/>
              </a:defRPr>
            </a:lvl6pPr>
            <a:lvl7pPr marL="914400" algn="l" rtl="0" eaLnBrk="1" fontAlgn="base" hangingPunct="1">
              <a:spcBef>
                <a:spcPct val="0"/>
              </a:spcBef>
              <a:spcAft>
                <a:spcPct val="0"/>
              </a:spcAft>
              <a:defRPr sz="3900" b="1">
                <a:solidFill>
                  <a:schemeClr val="tx1"/>
                </a:solidFill>
                <a:latin typeface="Arial" panose="020B0604020202020204" pitchFamily="34" charset="0"/>
              </a:defRPr>
            </a:lvl7pPr>
            <a:lvl8pPr marL="1371600" algn="l" rtl="0" eaLnBrk="1" fontAlgn="base" hangingPunct="1">
              <a:spcBef>
                <a:spcPct val="0"/>
              </a:spcBef>
              <a:spcAft>
                <a:spcPct val="0"/>
              </a:spcAft>
              <a:defRPr sz="3900" b="1">
                <a:solidFill>
                  <a:schemeClr val="tx1"/>
                </a:solidFill>
                <a:latin typeface="Arial" panose="020B0604020202020204" pitchFamily="34" charset="0"/>
              </a:defRPr>
            </a:lvl8pPr>
            <a:lvl9pPr marL="1828800" algn="l" rtl="0" eaLnBrk="1" fontAlgn="base" hangingPunct="1">
              <a:spcBef>
                <a:spcPct val="0"/>
              </a:spcBef>
              <a:spcAft>
                <a:spcPct val="0"/>
              </a:spcAft>
              <a:defRPr sz="3900" b="1">
                <a:solidFill>
                  <a:schemeClr val="tx1"/>
                </a:solidFill>
                <a:latin typeface="Arial" panose="020B0604020202020204" pitchFamily="34" charset="0"/>
              </a:defRPr>
            </a:lvl9pPr>
          </a:lstStyle>
          <a:p>
            <a:r>
              <a:rPr lang="en-US" sz="3600" dirty="0">
                <a:solidFill>
                  <a:srgbClr val="003DA5"/>
                </a:solidFill>
                <a:latin typeface="Arial"/>
              </a:rPr>
              <a:t>State Disability Insurance Benefits</a:t>
            </a:r>
            <a:endParaRPr lang="en-US" sz="4000" dirty="0">
              <a:solidFill>
                <a:srgbClr val="003DA5"/>
              </a:solidFill>
              <a:latin typeface="Arial"/>
            </a:endParaRPr>
          </a:p>
        </p:txBody>
      </p:sp>
      <p:sp>
        <p:nvSpPr>
          <p:cNvPr id="3" name="Rectangle 2"/>
          <p:cNvSpPr txBox="1">
            <a:spLocks noChangeArrowheads="1"/>
          </p:cNvSpPr>
          <p:nvPr/>
        </p:nvSpPr>
        <p:spPr>
          <a:xfrm>
            <a:off x="750455" y="5330796"/>
            <a:ext cx="10674831" cy="443345"/>
          </a:xfrm>
          <a:prstGeom prst="rect">
            <a:avLst/>
          </a:prstGeom>
        </p:spPr>
        <p:txBody>
          <a:bodyPr/>
          <a:lstStyle>
            <a:lvl1pPr marL="342900" indent="-342900" algn="l" rtl="0" eaLnBrk="1" fontAlgn="base" hangingPunct="1">
              <a:spcBef>
                <a:spcPct val="20000"/>
              </a:spcBef>
              <a:spcAft>
                <a:spcPct val="0"/>
              </a:spcAft>
              <a:buClr>
                <a:schemeClr val="tx2"/>
              </a:buClr>
              <a:buSzPct val="70000"/>
              <a:buFont typeface="Wingdings" panose="05000000000000000000" pitchFamily="2" charset="2"/>
              <a:buBlip>
                <a:blip r:embed="rId4"/>
              </a:buBlip>
              <a:defRPr sz="3000" kern="12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anose="05000000000000000000" pitchFamily="2" charset="2"/>
              <a:buBlip>
                <a:blip r:embed="rId5"/>
              </a:buBlip>
              <a:defRPr sz="2600" kern="1200">
                <a:solidFill>
                  <a:schemeClr val="tx1"/>
                </a:solidFill>
                <a:latin typeface="+mn-lt"/>
                <a:ea typeface="+mn-ea"/>
                <a:cs typeface="+mn-cs"/>
              </a:defRPr>
            </a:lvl2pPr>
            <a:lvl3pPr marL="987425" indent="-293688" algn="l" rtl="0" eaLnBrk="1" fontAlgn="base" hangingPunct="1">
              <a:spcBef>
                <a:spcPct val="20000"/>
              </a:spcBef>
              <a:spcAft>
                <a:spcPct val="0"/>
              </a:spcAft>
              <a:buClr>
                <a:schemeClr val="accent1"/>
              </a:buClr>
              <a:buSzPct val="70000"/>
              <a:buFont typeface="Wingdings" panose="05000000000000000000" pitchFamily="2" charset="2"/>
              <a:buBlip>
                <a:blip r:embed="rId6"/>
              </a:buBlip>
              <a:defRPr sz="2300" kern="1200">
                <a:solidFill>
                  <a:schemeClr val="tx1"/>
                </a:solidFill>
                <a:latin typeface="+mn-lt"/>
                <a:ea typeface="+mn-ea"/>
                <a:cs typeface="+mn-cs"/>
              </a:defRPr>
            </a:lvl3pPr>
            <a:lvl4pPr marL="1281113" indent="-292100" algn="l" rtl="0" eaLnBrk="1" fontAlgn="base" hangingPunct="1">
              <a:spcBef>
                <a:spcPct val="20000"/>
              </a:spcBef>
              <a:spcAft>
                <a:spcPct val="0"/>
              </a:spcAft>
              <a:buClr>
                <a:schemeClr val="tx2"/>
              </a:buClr>
              <a:buSzPct val="75000"/>
              <a:buFont typeface="Wingdings" panose="05000000000000000000" pitchFamily="2" charset="2"/>
              <a:buBlip>
                <a:blip r:embed="rId5"/>
              </a:buBlip>
              <a:defRPr sz="2000" kern="1200">
                <a:solidFill>
                  <a:schemeClr val="tx1"/>
                </a:solidFill>
                <a:latin typeface="+mn-lt"/>
                <a:ea typeface="+mn-ea"/>
                <a:cs typeface="+mn-cs"/>
              </a:defRPr>
            </a:lvl4pPr>
            <a:lvl5pPr marL="1598613" indent="-315913" algn="l" rtl="0" eaLnBrk="1" fontAlgn="base" hangingPunct="1">
              <a:spcBef>
                <a:spcPct val="20000"/>
              </a:spcBef>
              <a:spcAft>
                <a:spcPct val="0"/>
              </a:spcAft>
              <a:buClr>
                <a:schemeClr val="folHlink"/>
              </a:buClr>
              <a:buSzPct val="80000"/>
              <a:buFont typeface="Wingdings" panose="05000000000000000000" pitchFamily="2" charset="2"/>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sz="2000" dirty="0">
                <a:solidFill>
                  <a:srgbClr val="000000"/>
                </a:solidFill>
                <a:highlight>
                  <a:srgbClr val="00FFFF"/>
                </a:highlight>
                <a:latin typeface="Arial"/>
              </a:rPr>
              <a:t>For more info go to </a:t>
            </a:r>
            <a:r>
              <a:rPr lang="en-US" sz="2000" b="1" u="sng" dirty="0">
                <a:solidFill>
                  <a:srgbClr val="003066"/>
                </a:solidFill>
                <a:highlight>
                  <a:srgbClr val="00FFFF"/>
                </a:highlight>
                <a:latin typeface="Arial"/>
              </a:rPr>
              <a:t>www.edd.ca.gov</a:t>
            </a:r>
            <a:r>
              <a:rPr lang="en-US" sz="2000" dirty="0">
                <a:solidFill>
                  <a:srgbClr val="000000"/>
                </a:solidFill>
                <a:highlight>
                  <a:srgbClr val="00FFFF"/>
                </a:highlight>
                <a:latin typeface="Arial"/>
              </a:rPr>
              <a:t> or call 1-800-480-3287.</a:t>
            </a:r>
          </a:p>
        </p:txBody>
      </p:sp>
      <p:pic>
        <p:nvPicPr>
          <p:cNvPr id="4" name="Graphic 3">
            <a:extLst>
              <a:ext uri="{FF2B5EF4-FFF2-40B4-BE49-F238E27FC236}">
                <a16:creationId xmlns:a16="http://schemas.microsoft.com/office/drawing/2014/main" id="{39D19F25-606C-403A-8CF5-ECADBBC0B3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295866"/>
            <a:ext cx="457200" cy="209156"/>
          </a:xfrm>
          <a:prstGeom prst="rect">
            <a:avLst/>
          </a:prstGeom>
        </p:spPr>
      </p:pic>
      <p:pic>
        <p:nvPicPr>
          <p:cNvPr id="5" name="Picture 4">
            <a:extLst>
              <a:ext uri="{FF2B5EF4-FFF2-40B4-BE49-F238E27FC236}">
                <a16:creationId xmlns:a16="http://schemas.microsoft.com/office/drawing/2014/main" id="{B106E866-3513-46CC-B51E-A0AF93B2D76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sp>
        <p:nvSpPr>
          <p:cNvPr id="9" name="Oval 8">
            <a:extLst>
              <a:ext uri="{FF2B5EF4-FFF2-40B4-BE49-F238E27FC236}">
                <a16:creationId xmlns:a16="http://schemas.microsoft.com/office/drawing/2014/main" id="{6F21C6F5-1E7D-4153-AF65-5F4D2F9EE8C9}"/>
              </a:ext>
            </a:extLst>
          </p:cNvPr>
          <p:cNvSpPr/>
          <p:nvPr/>
        </p:nvSpPr>
        <p:spPr>
          <a:xfrm>
            <a:off x="750455" y="1748247"/>
            <a:ext cx="3082568" cy="3082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8CC61BD-52A1-4040-96AF-1A4AA6B7DD34}"/>
              </a:ext>
            </a:extLst>
          </p:cNvPr>
          <p:cNvSpPr/>
          <p:nvPr/>
        </p:nvSpPr>
        <p:spPr>
          <a:xfrm>
            <a:off x="4181764" y="1748247"/>
            <a:ext cx="3082568" cy="3082568"/>
          </a:xfrm>
          <a:prstGeom prst="ellipse">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222AA-AF66-4331-B020-CD94DDF3FA99}"/>
              </a:ext>
            </a:extLst>
          </p:cNvPr>
          <p:cNvSpPr/>
          <p:nvPr/>
        </p:nvSpPr>
        <p:spPr>
          <a:xfrm>
            <a:off x="7834814" y="1709901"/>
            <a:ext cx="3082568" cy="3082568"/>
          </a:xfrm>
          <a:prstGeom prst="ellipse">
            <a:avLst/>
          </a:pr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D65362-CFE4-4927-849E-6AD4498C1E42}"/>
              </a:ext>
            </a:extLst>
          </p:cNvPr>
          <p:cNvSpPr/>
          <p:nvPr/>
        </p:nvSpPr>
        <p:spPr>
          <a:xfrm>
            <a:off x="1095664" y="2550867"/>
            <a:ext cx="2382982" cy="1477328"/>
          </a:xfrm>
          <a:prstGeom prst="rect">
            <a:avLst/>
          </a:prstGeom>
        </p:spPr>
        <p:txBody>
          <a:bodyPr wrap="square">
            <a:spAutoFit/>
          </a:bodyPr>
          <a:lstStyle/>
          <a:p>
            <a:pPr algn="ctr">
              <a:buClrTx/>
            </a:pPr>
            <a:r>
              <a:rPr lang="en-US" b="1" dirty="0">
                <a:solidFill>
                  <a:schemeClr val="bg1"/>
                </a:solidFill>
                <a:latin typeface="Arial"/>
              </a:rPr>
              <a:t>Maximum paid: </a:t>
            </a:r>
          </a:p>
          <a:p>
            <a:pPr algn="ctr">
              <a:buClrTx/>
            </a:pPr>
            <a:r>
              <a:rPr lang="en-US" dirty="0">
                <a:solidFill>
                  <a:schemeClr val="bg1"/>
                </a:solidFill>
                <a:latin typeface="Arial"/>
              </a:rPr>
              <a:t>55% of gross wages earned with prior employer (non-taxable).</a:t>
            </a:r>
          </a:p>
        </p:txBody>
      </p:sp>
      <p:sp>
        <p:nvSpPr>
          <p:cNvPr id="13" name="Rectangle 12">
            <a:extLst>
              <a:ext uri="{FF2B5EF4-FFF2-40B4-BE49-F238E27FC236}">
                <a16:creationId xmlns:a16="http://schemas.microsoft.com/office/drawing/2014/main" id="{8CEED2F0-9240-4B46-8339-01DB71EB8953}"/>
              </a:ext>
            </a:extLst>
          </p:cNvPr>
          <p:cNvSpPr/>
          <p:nvPr/>
        </p:nvSpPr>
        <p:spPr>
          <a:xfrm>
            <a:off x="4587012" y="2550867"/>
            <a:ext cx="2382982" cy="1477328"/>
          </a:xfrm>
          <a:prstGeom prst="rect">
            <a:avLst/>
          </a:prstGeom>
        </p:spPr>
        <p:txBody>
          <a:bodyPr wrap="square">
            <a:spAutoFit/>
          </a:bodyPr>
          <a:lstStyle/>
          <a:p>
            <a:pPr algn="ctr">
              <a:buClrTx/>
            </a:pPr>
            <a:r>
              <a:rPr lang="en-US" b="1" dirty="0">
                <a:solidFill>
                  <a:schemeClr val="bg1"/>
                </a:solidFill>
                <a:latin typeface="Arial"/>
              </a:rPr>
              <a:t>Paid Family Leave Benefit </a:t>
            </a:r>
            <a:r>
              <a:rPr lang="en-US" dirty="0">
                <a:solidFill>
                  <a:schemeClr val="bg1"/>
                </a:solidFill>
                <a:latin typeface="Arial"/>
              </a:rPr>
              <a:t>(additional six weeks of disability benefits for baby bonding).</a:t>
            </a:r>
          </a:p>
        </p:txBody>
      </p:sp>
      <p:sp>
        <p:nvSpPr>
          <p:cNvPr id="14" name="Rectangle 13">
            <a:extLst>
              <a:ext uri="{FF2B5EF4-FFF2-40B4-BE49-F238E27FC236}">
                <a16:creationId xmlns:a16="http://schemas.microsoft.com/office/drawing/2014/main" id="{D54FB1B4-5619-47BE-9E87-ADEA10E8A1BC}"/>
              </a:ext>
            </a:extLst>
          </p:cNvPr>
          <p:cNvSpPr/>
          <p:nvPr/>
        </p:nvSpPr>
        <p:spPr>
          <a:xfrm>
            <a:off x="8448087" y="2794259"/>
            <a:ext cx="1915909" cy="646331"/>
          </a:xfrm>
          <a:prstGeom prst="rect">
            <a:avLst/>
          </a:prstGeom>
        </p:spPr>
        <p:txBody>
          <a:bodyPr wrap="none">
            <a:spAutoFit/>
          </a:bodyPr>
          <a:lstStyle/>
          <a:p>
            <a:pPr>
              <a:buClrTx/>
            </a:pPr>
            <a:r>
              <a:rPr lang="en-US" b="1" dirty="0">
                <a:solidFill>
                  <a:srgbClr val="000000"/>
                </a:solidFill>
                <a:latin typeface="Arial"/>
              </a:rPr>
              <a:t>7 calendar days</a:t>
            </a:r>
          </a:p>
          <a:p>
            <a:pPr algn="ctr">
              <a:buClrTx/>
            </a:pPr>
            <a:r>
              <a:rPr lang="en-US" b="1" dirty="0">
                <a:solidFill>
                  <a:srgbClr val="000000"/>
                </a:solidFill>
                <a:latin typeface="Arial"/>
              </a:rPr>
              <a:t> Waiting Period</a:t>
            </a:r>
          </a:p>
        </p:txBody>
      </p:sp>
      <p:pic>
        <p:nvPicPr>
          <p:cNvPr id="6" name="Audio 5">
            <a:hlinkClick r:id="" action="ppaction://media"/>
            <a:extLst>
              <a:ext uri="{FF2B5EF4-FFF2-40B4-BE49-F238E27FC236}">
                <a16:creationId xmlns:a16="http://schemas.microsoft.com/office/drawing/2014/main" id="{040C1B6C-B915-4C62-98AB-0979FB9D7D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9168803"/>
      </p:ext>
    </p:extLst>
  </p:cSld>
  <p:clrMapOvr>
    <a:masterClrMapping/>
  </p:clrMapOvr>
  <mc:AlternateContent xmlns:mc="http://schemas.openxmlformats.org/markup-compatibility/2006" xmlns:p14="http://schemas.microsoft.com/office/powerpoint/2010/main">
    <mc:Choice Requires="p14">
      <p:transition spd="slow" p14:dur="2000" advTm="76669"/>
    </mc:Choice>
    <mc:Fallback xmlns="">
      <p:transition spd="slow" advTm="7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00050" y="505022"/>
            <a:ext cx="8229600" cy="762000"/>
          </a:xfrm>
        </p:spPr>
        <p:txBody>
          <a:bodyPr>
            <a:normAutofit/>
          </a:bodyPr>
          <a:lstStyle/>
          <a:p>
            <a:r>
              <a:rPr lang="en-US" sz="3600" b="1" dirty="0">
                <a:solidFill>
                  <a:srgbClr val="003DA5"/>
                </a:solidFill>
                <a:latin typeface="Arial" panose="020B0604020202020204" pitchFamily="34" charset="0"/>
                <a:cs typeface="Arial" panose="020B0604020202020204" pitchFamily="34" charset="0"/>
              </a:rPr>
              <a:t>Pregnancy Disability Benefits</a:t>
            </a:r>
          </a:p>
        </p:txBody>
      </p:sp>
      <p:sp>
        <p:nvSpPr>
          <p:cNvPr id="7" name="Content Placeholder 6"/>
          <p:cNvSpPr>
            <a:spLocks noGrp="1"/>
          </p:cNvSpPr>
          <p:nvPr>
            <p:ph idx="1"/>
          </p:nvPr>
        </p:nvSpPr>
        <p:spPr>
          <a:xfrm>
            <a:off x="631596" y="4178731"/>
            <a:ext cx="11274458" cy="1828800"/>
          </a:xfrm>
        </p:spPr>
        <p:txBody>
          <a:bodyPr/>
          <a:lstStyle/>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If employee elects to leave work prior to two weeks before due date, documentation of pregnancy complications must be provided.</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Once pregnancy disability benefit has been exhausted through Lincoln Financial Group, the employee may elect to use available vacation or sick leave, or the Pay for Family Care and Bonding program for baby bonding to continue receiving income. </a:t>
            </a:r>
          </a:p>
        </p:txBody>
      </p:sp>
      <p:pic>
        <p:nvPicPr>
          <p:cNvPr id="5" name="Graphic 4">
            <a:extLst>
              <a:ext uri="{FF2B5EF4-FFF2-40B4-BE49-F238E27FC236}">
                <a16:creationId xmlns:a16="http://schemas.microsoft.com/office/drawing/2014/main" id="{4A50B614-3F42-4A68-9A7C-F7CEC73874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295866"/>
            <a:ext cx="457200" cy="209156"/>
          </a:xfrm>
          <a:prstGeom prst="rect">
            <a:avLst/>
          </a:prstGeom>
        </p:spPr>
      </p:pic>
      <p:graphicFrame>
        <p:nvGraphicFramePr>
          <p:cNvPr id="2" name="Diagram 1">
            <a:extLst>
              <a:ext uri="{FF2B5EF4-FFF2-40B4-BE49-F238E27FC236}">
                <a16:creationId xmlns:a16="http://schemas.microsoft.com/office/drawing/2014/main" id="{F0AC4B01-FE89-4144-B2F5-8EEC85B99CE0}"/>
              </a:ext>
            </a:extLst>
          </p:cNvPr>
          <p:cNvGraphicFramePr/>
          <p:nvPr>
            <p:extLst>
              <p:ext uri="{D42A27DB-BD31-4B8C-83A1-F6EECF244321}">
                <p14:modId xmlns:p14="http://schemas.microsoft.com/office/powerpoint/2010/main" val="3364876058"/>
              </p:ext>
            </p:extLst>
          </p:nvPr>
        </p:nvGraphicFramePr>
        <p:xfrm>
          <a:off x="1936750" y="1476178"/>
          <a:ext cx="8128000" cy="23092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a:extLst>
              <a:ext uri="{FF2B5EF4-FFF2-40B4-BE49-F238E27FC236}">
                <a16:creationId xmlns:a16="http://schemas.microsoft.com/office/drawing/2014/main" id="{79DCA80C-EB84-4BC2-8879-D03C067D8CC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11" name="Audio 10">
            <a:hlinkClick r:id="" action="ppaction://media"/>
            <a:extLst>
              <a:ext uri="{FF2B5EF4-FFF2-40B4-BE49-F238E27FC236}">
                <a16:creationId xmlns:a16="http://schemas.microsoft.com/office/drawing/2014/main" id="{F8AAFAB2-7F32-41D3-A2A1-9475280F3C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533777"/>
      </p:ext>
    </p:extLst>
  </p:cSld>
  <p:clrMapOvr>
    <a:masterClrMapping/>
  </p:clrMapOvr>
  <p:transition advTm="42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2C7C-51CF-C6A2-B5E0-ABC97A49798A}"/>
              </a:ext>
            </a:extLst>
          </p:cNvPr>
          <p:cNvSpPr>
            <a:spLocks noGrp="1"/>
          </p:cNvSpPr>
          <p:nvPr>
            <p:ph type="title"/>
          </p:nvPr>
        </p:nvSpPr>
        <p:spPr>
          <a:xfrm>
            <a:off x="419100" y="505022"/>
            <a:ext cx="10515600" cy="568325"/>
          </a:xfrm>
        </p:spPr>
        <p:txBody>
          <a:bodyPr>
            <a:noAutofit/>
          </a:bodyPr>
          <a:lstStyle/>
          <a:p>
            <a:r>
              <a:rPr lang="en-US" sz="3600" b="1" dirty="0">
                <a:solidFill>
                  <a:srgbClr val="003DA5"/>
                </a:solidFill>
                <a:latin typeface="Arial" panose="020B0604020202020204" pitchFamily="34" charset="0"/>
                <a:cs typeface="Arial" panose="020B0604020202020204" pitchFamily="34" charset="0"/>
              </a:rPr>
              <a:t>Lactation Program</a:t>
            </a:r>
          </a:p>
        </p:txBody>
      </p:sp>
      <p:sp>
        <p:nvSpPr>
          <p:cNvPr id="3" name="Content Placeholder 2">
            <a:extLst>
              <a:ext uri="{FF2B5EF4-FFF2-40B4-BE49-F238E27FC236}">
                <a16:creationId xmlns:a16="http://schemas.microsoft.com/office/drawing/2014/main" id="{A36EA1F2-3302-FAEC-8D48-39E71493BE49}"/>
              </a:ext>
            </a:extLst>
          </p:cNvPr>
          <p:cNvSpPr>
            <a:spLocks noGrp="1"/>
          </p:cNvSpPr>
          <p:nvPr>
            <p:ph idx="1"/>
          </p:nvPr>
        </p:nvSpPr>
        <p:spPr>
          <a:xfrm>
            <a:off x="533400" y="1282503"/>
            <a:ext cx="10515600" cy="4351338"/>
          </a:xfrm>
        </p:spPr>
        <p:txBody>
          <a:bodyPr>
            <a:normAutofit fontScale="92500"/>
          </a:bodyPr>
          <a:lstStyle/>
          <a:p>
            <a:r>
              <a:rPr lang="en-US" sz="1800" dirty="0">
                <a:latin typeface="Arial" panose="020B0604020202020204" pitchFamily="34" charset="0"/>
                <a:cs typeface="Arial" panose="020B0604020202020204" pitchFamily="34" charset="0"/>
              </a:rPr>
              <a:t>Human Resources (HR) is collaborating with the campus community to ensure lactation rooms are located within close proximity to work locations. </a:t>
            </a:r>
          </a:p>
          <a:p>
            <a:r>
              <a:rPr lang="en-US" sz="1800" dirty="0">
                <a:latin typeface="Arial" panose="020B0604020202020204" pitchFamily="34" charset="0"/>
                <a:cs typeface="Arial" panose="020B0604020202020204" pitchFamily="34" charset="0"/>
              </a:rPr>
              <a:t>Ten (10) private lactation rooms are available These beautifully decorated lactation rooms are sanitary, located in a private space and have locking doors. Each room is equipped with a table, electrical outlet, mini refrigerator, microwave, comfortable chair and a multi-user hospital grade breast pump.</a:t>
            </a:r>
          </a:p>
          <a:p>
            <a:pPr algn="l"/>
            <a:r>
              <a:rPr lang="en-US" sz="1800" dirty="0">
                <a:latin typeface="Arial" panose="020B0604020202020204" pitchFamily="34" charset="0"/>
                <a:cs typeface="Arial" panose="020B0604020202020204" pitchFamily="34" charset="0"/>
              </a:rPr>
              <a:t>While we are making efforts to offer additional locations, we have developed alternate options to help departments and nursing mothers create a temporary lactation space in their department or office.</a:t>
            </a:r>
          </a:p>
          <a:p>
            <a:r>
              <a:rPr lang="en-US" sz="1800" dirty="0">
                <a:latin typeface="Arial" panose="020B0604020202020204" pitchFamily="34" charset="0"/>
                <a:cs typeface="Arial" panose="020B0604020202020204" pitchFamily="34" charset="0"/>
              </a:rPr>
              <a:t>If a lactation room is not easily accessible (more than a 5–7-minute walk), Human Resources will loan a breast pump and breast pump kit to nursing mothers. This option will allow departments to set up a temporary private lactation space and help ensure nursing mothers feel supported. A</a:t>
            </a:r>
            <a:r>
              <a:rPr lang="en-US" sz="1800" b="0" i="0" dirty="0">
                <a:solidFill>
                  <a:srgbClr val="455A64"/>
                </a:solidFill>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4" tooltip="Lactation Accommodation Program Breast Pump Loan Agreement"/>
              </a:rPr>
              <a:t>Lactation Accommodation Program Breast Pump Loan Agreement</a:t>
            </a:r>
            <a:r>
              <a:rPr lang="en-US" sz="1800" b="0" i="0" dirty="0">
                <a:solidFill>
                  <a:srgbClr val="455A64"/>
                </a:solidFill>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will be required to reserve a breast pump and breast pump kit.</a:t>
            </a:r>
          </a:p>
          <a:p>
            <a:pPr algn="l"/>
            <a:r>
              <a:rPr lang="en-US" sz="1800" dirty="0">
                <a:latin typeface="Arial" panose="020B0604020202020204" pitchFamily="34" charset="0"/>
                <a:cs typeface="Arial" panose="020B0604020202020204" pitchFamily="34" charset="0"/>
              </a:rPr>
              <a:t>Additionally, breast pumps are also available through the UC Medical Plan vendor, employees should contact the medical plan provider to request a breast pump.</a:t>
            </a:r>
          </a:p>
          <a:p>
            <a:r>
              <a:rPr lang="en-US" sz="1800" dirty="0">
                <a:latin typeface="Arial" panose="020B0604020202020204" pitchFamily="34" charset="0"/>
                <a:cs typeface="Arial" panose="020B0604020202020204" pitchFamily="34" charset="0"/>
              </a:rPr>
              <a:t>For more information on this option, please contact</a:t>
            </a:r>
            <a:r>
              <a:rPr lang="en-US" sz="1800" dirty="0">
                <a:latin typeface="Arial" panose="020B0604020202020204" pitchFamily="34" charset="0"/>
                <a:cs typeface="Arial" panose="020B0604020202020204" pitchFamily="34" charset="0"/>
                <a:hlinkClick r:id="rId5"/>
              </a:rPr>
              <a:t> lactationprogram@ucr.edu</a:t>
            </a:r>
            <a:r>
              <a:rPr lang="en-US" sz="1800" b="0" i="0" dirty="0">
                <a:solidFill>
                  <a:srgbClr val="234674"/>
                </a:solidFill>
                <a:effectLst/>
                <a:latin typeface="Arial" panose="020B0604020202020204" pitchFamily="34" charset="0"/>
                <a:cs typeface="Arial" panose="020B0604020202020204" pitchFamily="34" charset="0"/>
              </a:rPr>
              <a:t>.</a:t>
            </a:r>
            <a:endParaRPr lang="en-US" sz="1800" b="0" i="0" dirty="0">
              <a:solidFill>
                <a:srgbClr val="455A64"/>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EAD39A26-0AFD-43D3-BBAA-E8A5453E20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00" y="295866"/>
            <a:ext cx="457200" cy="209156"/>
          </a:xfrm>
          <a:prstGeom prst="rect">
            <a:avLst/>
          </a:prstGeom>
        </p:spPr>
      </p:pic>
      <p:pic>
        <p:nvPicPr>
          <p:cNvPr id="6" name="Picture 5">
            <a:extLst>
              <a:ext uri="{FF2B5EF4-FFF2-40B4-BE49-F238E27FC236}">
                <a16:creationId xmlns:a16="http://schemas.microsoft.com/office/drawing/2014/main" id="{75D8D90A-3298-40FB-962F-B1D015AA335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57232" y="6127248"/>
            <a:ext cx="1444268" cy="547104"/>
          </a:xfrm>
          <a:prstGeom prst="rect">
            <a:avLst/>
          </a:prstGeom>
        </p:spPr>
      </p:pic>
      <p:pic>
        <p:nvPicPr>
          <p:cNvPr id="12" name="Audio 11">
            <a:hlinkClick r:id="" action="ppaction://media"/>
            <a:extLst>
              <a:ext uri="{FF2B5EF4-FFF2-40B4-BE49-F238E27FC236}">
                <a16:creationId xmlns:a16="http://schemas.microsoft.com/office/drawing/2014/main" id="{1D09E47C-BD8A-4C8C-BAFD-3C2672AE2B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8047535"/>
      </p:ext>
    </p:extLst>
  </p:cSld>
  <p:clrMapOvr>
    <a:masterClrMapping/>
  </p:clrMapOvr>
  <mc:AlternateContent xmlns:mc="http://schemas.openxmlformats.org/markup-compatibility/2006" xmlns:p14="http://schemas.microsoft.com/office/powerpoint/2010/main">
    <mc:Choice Requires="p14">
      <p:transition spd="slow" p14:dur="2000" advTm="52740"/>
    </mc:Choice>
    <mc:Fallback xmlns="">
      <p:transition spd="slow" advTm="5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fa3566-1075-495e-8456-41f2d7e29f80"/>
    <lcf76f155ced4ddcb4097134ff3c332f xmlns="8e114423-617b-4931-9a62-741b33915ddb">
      <Terms xmlns="http://schemas.microsoft.com/office/infopath/2007/PartnerControls"/>
    </lcf76f155ced4ddcb4097134ff3c332f>
    <Note xmlns="8e114423-617b-4931-9a62-741b33915d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8" ma:contentTypeDescription="Create a new document." ma:contentTypeScope="" ma:versionID="72679d2bb4853a0bf1bc3e9664aaef49">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b84f93b85c9ed3bff05d91b427186494"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No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element name="Note" ma:index="24" nillable="true" ma:displayName="Note" ma:format="Dropdown" ma:internalName="Not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a623f-3c29-4c46-b11c-b908c0b21c86}" ma:internalName="TaxCatchAll" ma:showField="CatchAllData" ma:web="dffa3566-1075-495e-8456-41f2d7e29f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D45A1D-37E8-4E21-BBA7-8C45970E206C}">
  <ds:schemaRefs>
    <ds:schemaRef ds:uri="http://schemas.openxmlformats.org/package/2006/metadata/core-properties"/>
    <ds:schemaRef ds:uri="http://schemas.microsoft.com/office/2006/documentManagement/types"/>
    <ds:schemaRef ds:uri="http://purl.org/dc/dcmitype/"/>
    <ds:schemaRef ds:uri="dffa3566-1075-495e-8456-41f2d7e29f80"/>
    <ds:schemaRef ds:uri="http://purl.org/dc/elements/1.1/"/>
    <ds:schemaRef ds:uri="http://schemas.microsoft.com/office/infopath/2007/PartnerControls"/>
    <ds:schemaRef ds:uri="8e114423-617b-4931-9a62-741b33915ddb"/>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7B95FBA4-E5E7-4E25-A22C-45A986FE6763}">
  <ds:schemaRefs>
    <ds:schemaRef ds:uri="http://schemas.microsoft.com/sharepoint/v3/contenttype/forms"/>
  </ds:schemaRefs>
</ds:datastoreItem>
</file>

<file path=customXml/itemProps3.xml><?xml version="1.0" encoding="utf-8"?>
<ds:datastoreItem xmlns:ds="http://schemas.openxmlformats.org/officeDocument/2006/customXml" ds:itemID="{8B74157B-45DD-4373-A4F8-2672196E6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14423-617b-4931-9a62-741b33915ddb"/>
    <ds:schemaRef ds:uri="dffa3566-1075-495e-8456-41f2d7e29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15792</TotalTime>
  <Words>1983</Words>
  <Application>Microsoft Macintosh PowerPoint</Application>
  <PresentationFormat>Widescreen</PresentationFormat>
  <Paragraphs>183</Paragraphs>
  <Slides>28</Slides>
  <Notes>6</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Courier New</vt:lpstr>
      <vt:lpstr>Times New Roman</vt:lpstr>
      <vt:lpstr>Office Theme</vt:lpstr>
      <vt:lpstr>UC Disability Benefits Training</vt:lpstr>
      <vt:lpstr>PowerPoint Presentation</vt:lpstr>
      <vt:lpstr>PowerPoint Presentation</vt:lpstr>
      <vt:lpstr>PowerPoint Presentation</vt:lpstr>
      <vt:lpstr>PowerPoint Presentation</vt:lpstr>
      <vt:lpstr>PowerPoint Presentation</vt:lpstr>
      <vt:lpstr>PowerPoint Presentation</vt:lpstr>
      <vt:lpstr>Pregnancy Disability Benefits</vt:lpstr>
      <vt:lpstr>Lactation Program</vt:lpstr>
      <vt:lpstr>PowerPoint Presentation</vt:lpstr>
      <vt:lpstr>Determining Disability Benefits Eligibility</vt:lpstr>
      <vt:lpstr>Reviewing the Campus Disability Process</vt:lpstr>
      <vt:lpstr>PowerPoint Presentation</vt:lpstr>
      <vt:lpstr>Paid Leave Options</vt:lpstr>
      <vt:lpstr>Catastrophic Leave Sharing Program</vt:lpstr>
      <vt:lpstr>Catastrophic Leave Sharing Program</vt:lpstr>
      <vt:lpstr>Filing for Disability Benefits</vt:lpstr>
      <vt:lpstr>UC Disability Website</vt:lpstr>
      <vt:lpstr>Reasons for a Pending Disability Claim </vt:lpstr>
      <vt:lpstr>Disability Work Restrictions</vt:lpstr>
      <vt:lpstr>PowerPoint Presentation</vt:lpstr>
      <vt:lpstr>Benefits Information</vt:lpstr>
      <vt:lpstr>DepCare &amp; Health FSA</vt:lpstr>
      <vt:lpstr>Adding Newborn to Benefit Plans</vt:lpstr>
      <vt:lpstr>UCPath Benefits Premiums Continuation</vt:lpstr>
      <vt:lpstr>Health Care Facilitator Program</vt:lpstr>
      <vt:lpstr>Resources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Ranada Palmer</dc:creator>
  <cp:lastModifiedBy>Jorge Sanchez</cp:lastModifiedBy>
  <cp:revision>83</cp:revision>
  <dcterms:created xsi:type="dcterms:W3CDTF">2022-08-09T21:52:51Z</dcterms:created>
  <dcterms:modified xsi:type="dcterms:W3CDTF">2024-05-01T15:55:46Z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0x01010047A7640BA4240E46B3DF80EEA6CCC330</vt:lpwstr>
  </property>
  <property fmtid="{D5CDD505-2E9C-101B-9397-08002B2CF9AE}" pid="3" name="MediaServiceImageTags">
    <vt:lpwstr/>
  </property>
</Properties>
</file>