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0" r:id="rId4"/>
  </p:sldMasterIdLst>
  <p:notesMasterIdLst>
    <p:notesMasterId r:id="rId29"/>
  </p:notesMasterIdLst>
  <p:handoutMasterIdLst>
    <p:handoutMasterId r:id="rId30"/>
  </p:handoutMasterIdLst>
  <p:sldIdLst>
    <p:sldId id="256" r:id="rId5"/>
    <p:sldId id="9317" r:id="rId6"/>
    <p:sldId id="262" r:id="rId7"/>
    <p:sldId id="9294" r:id="rId8"/>
    <p:sldId id="9303" r:id="rId9"/>
    <p:sldId id="9302" r:id="rId10"/>
    <p:sldId id="9300" r:id="rId11"/>
    <p:sldId id="9288" r:id="rId12"/>
    <p:sldId id="9307" r:id="rId13"/>
    <p:sldId id="9301" r:id="rId14"/>
    <p:sldId id="9306" r:id="rId15"/>
    <p:sldId id="9299" r:id="rId16"/>
    <p:sldId id="9291" r:id="rId17"/>
    <p:sldId id="9293" r:id="rId18"/>
    <p:sldId id="9305" r:id="rId19"/>
    <p:sldId id="265" r:id="rId20"/>
    <p:sldId id="9311" r:id="rId21"/>
    <p:sldId id="9312" r:id="rId22"/>
    <p:sldId id="9313" r:id="rId23"/>
    <p:sldId id="9314" r:id="rId24"/>
    <p:sldId id="9315" r:id="rId25"/>
    <p:sldId id="9316" r:id="rId26"/>
    <p:sldId id="9310" r:id="rId27"/>
    <p:sldId id="26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71D18B-B5C8-DF4E-BC8D-EBC623DE18E7}">
          <p14:sldIdLst>
            <p14:sldId id="256"/>
            <p14:sldId id="9317"/>
            <p14:sldId id="262"/>
            <p14:sldId id="9294"/>
            <p14:sldId id="9303"/>
            <p14:sldId id="9302"/>
            <p14:sldId id="9300"/>
            <p14:sldId id="9288"/>
            <p14:sldId id="9307"/>
            <p14:sldId id="9301"/>
            <p14:sldId id="9306"/>
            <p14:sldId id="9299"/>
            <p14:sldId id="9291"/>
            <p14:sldId id="9293"/>
            <p14:sldId id="9305"/>
            <p14:sldId id="265"/>
            <p14:sldId id="9311"/>
            <p14:sldId id="9312"/>
            <p14:sldId id="9313"/>
            <p14:sldId id="9314"/>
            <p14:sldId id="9315"/>
            <p14:sldId id="9316"/>
            <p14:sldId id="9310"/>
            <p14:sldId id="2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dget Abbott" initials="B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2E7"/>
    <a:srgbClr val="005581"/>
    <a:srgbClr val="1295D8"/>
    <a:srgbClr val="0D5680"/>
    <a:srgbClr val="D9E6EC"/>
    <a:srgbClr val="0F5F88"/>
    <a:srgbClr val="CCDDF0"/>
    <a:srgbClr val="78CEF3"/>
    <a:srgbClr val="FFE552"/>
    <a:srgbClr val="FFFB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A1413-DADF-4BC9-84BD-09FAE8B6A2E4}" v="1" dt="2025-01-07T21:26:07.7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80024" autoAdjust="0"/>
  </p:normalViewPr>
  <p:slideViewPr>
    <p:cSldViewPr snapToGrid="0" snapToObjects="1">
      <p:cViewPr varScale="1">
        <p:scale>
          <a:sx n="61" d="100"/>
          <a:sy n="61" d="100"/>
        </p:scale>
        <p:origin x="1012" y="52"/>
      </p:cViewPr>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050517-A9B8-694F-9E28-336F1E528410}" type="datetimeFigureOut">
              <a:rPr lang="en-US" smtClean="0"/>
              <a:pPr/>
              <a:t>1/13/2025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224BFC-CC5A-C64D-9F1E-5860573838E6}" type="slidenum">
              <a:rPr lang="en-US" smtClean="0"/>
              <a:pPr/>
              <a:t>‹#›</a:t>
            </a:fld>
            <a:endParaRPr lang="en-US" dirty="0"/>
          </a:p>
        </p:txBody>
      </p:sp>
    </p:spTree>
    <p:extLst>
      <p:ext uri="{BB962C8B-B14F-4D97-AF65-F5344CB8AC3E}">
        <p14:creationId xmlns:p14="http://schemas.microsoft.com/office/powerpoint/2010/main" val="1813663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978997-4B5D-4E92-BD08-784FAA7B7236}" type="datetimeFigureOut">
              <a:rPr lang="en-US" smtClean="0"/>
              <a:pPr/>
              <a:t>1/13/2025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1D202-C4A5-4B53-B6E2-C17F55D6B445}" type="slidenum">
              <a:rPr lang="en-US" smtClean="0"/>
              <a:pPr/>
              <a:t>‹#›</a:t>
            </a:fld>
            <a:endParaRPr lang="en-US" dirty="0"/>
          </a:p>
        </p:txBody>
      </p:sp>
    </p:spTree>
    <p:extLst>
      <p:ext uri="{BB962C8B-B14F-4D97-AF65-F5344CB8AC3E}">
        <p14:creationId xmlns:p14="http://schemas.microsoft.com/office/powerpoint/2010/main" val="34108741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1D202-C4A5-4B53-B6E2-C17F55D6B445}" type="slidenum">
              <a:rPr lang="en-US" smtClean="0"/>
              <a:pPr/>
              <a:t>0</a:t>
            </a:fld>
            <a:endParaRPr lang="en-US" dirty="0"/>
          </a:p>
        </p:txBody>
      </p:sp>
    </p:spTree>
    <p:extLst>
      <p:ext uri="{BB962C8B-B14F-4D97-AF65-F5344CB8AC3E}">
        <p14:creationId xmlns:p14="http://schemas.microsoft.com/office/powerpoint/2010/main" val="3246108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 Non-medicar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60E737-EC86-A44A-86D4-ED529C52FCDF}"/>
              </a:ext>
            </a:extLst>
          </p:cNvPr>
          <p:cNvSpPr/>
          <p:nvPr userDrawn="1"/>
        </p:nvSpPr>
        <p:spPr>
          <a:xfrm>
            <a:off x="0" y="6"/>
            <a:ext cx="12192000" cy="5795157"/>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00" dirty="0"/>
          </a:p>
        </p:txBody>
      </p:sp>
      <p:sp>
        <p:nvSpPr>
          <p:cNvPr id="4" name="Rectangle 3">
            <a:extLst>
              <a:ext uri="{FF2B5EF4-FFF2-40B4-BE49-F238E27FC236}">
                <a16:creationId xmlns:a16="http://schemas.microsoft.com/office/drawing/2014/main" id="{FE67F84D-1CF3-30B4-C82B-40E65CD880E5}"/>
              </a:ext>
            </a:extLst>
          </p:cNvPr>
          <p:cNvSpPr/>
          <p:nvPr userDrawn="1"/>
        </p:nvSpPr>
        <p:spPr>
          <a:xfrm>
            <a:off x="0" y="1"/>
            <a:ext cx="9144000" cy="5795157"/>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CBA86C1-F014-F9D8-4D31-DCB80890AF05}"/>
              </a:ext>
            </a:extLst>
          </p:cNvPr>
          <p:cNvPicPr>
            <a:picLocks noChangeAspect="1"/>
          </p:cNvPicPr>
          <p:nvPr userDrawn="1"/>
        </p:nvPicPr>
        <p:blipFill rotWithShape="1">
          <a:blip r:embed="rId2"/>
          <a:srcRect l="-879" t="-503" r="-1"/>
          <a:stretch/>
        </p:blipFill>
        <p:spPr>
          <a:xfrm>
            <a:off x="7429995" y="2113808"/>
            <a:ext cx="4762005" cy="4744192"/>
          </a:xfrm>
          <a:prstGeom prst="rect">
            <a:avLst/>
          </a:prstGeom>
        </p:spPr>
      </p:pic>
      <p:sp>
        <p:nvSpPr>
          <p:cNvPr id="7" name="Title 1">
            <a:extLst>
              <a:ext uri="{FF2B5EF4-FFF2-40B4-BE49-F238E27FC236}">
                <a16:creationId xmlns:a16="http://schemas.microsoft.com/office/drawing/2014/main" id="{2EB0F510-8BBD-F1A6-24E2-3348C95EFBFE}"/>
              </a:ext>
            </a:extLst>
          </p:cNvPr>
          <p:cNvSpPr>
            <a:spLocks noGrp="1"/>
          </p:cNvSpPr>
          <p:nvPr>
            <p:ph type="title"/>
          </p:nvPr>
        </p:nvSpPr>
        <p:spPr>
          <a:xfrm>
            <a:off x="415801" y="885986"/>
            <a:ext cx="7793921" cy="1615827"/>
          </a:xfrm>
        </p:spPr>
        <p:txBody>
          <a:bodyPr anchor="ctr"/>
          <a:lstStyle>
            <a:lvl1pPr algn="l">
              <a:lnSpc>
                <a:spcPct val="85000"/>
              </a:lnSpc>
              <a:spcBef>
                <a:spcPts val="1400"/>
              </a:spcBef>
              <a:defRPr sz="6000">
                <a:solidFill>
                  <a:srgbClr val="20B2E7"/>
                </a:solidFill>
              </a:defRPr>
            </a:lvl1pPr>
          </a:lstStyle>
          <a:p>
            <a:r>
              <a:rPr lang="en-US" dirty="0"/>
              <a:t>Click to edit Master title style</a:t>
            </a:r>
          </a:p>
        </p:txBody>
      </p:sp>
    </p:spTree>
    <p:extLst>
      <p:ext uri="{BB962C8B-B14F-4D97-AF65-F5344CB8AC3E}">
        <p14:creationId xmlns:p14="http://schemas.microsoft.com/office/powerpoint/2010/main" val="238860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27C214-C521-DEBC-6ADF-3708D2D925E7}"/>
              </a:ext>
            </a:extLst>
          </p:cNvPr>
          <p:cNvSpPr txBox="1"/>
          <p:nvPr userDrawn="1"/>
        </p:nvSpPr>
        <p:spPr>
          <a:xfrm>
            <a:off x="1837765" y="5916706"/>
            <a:ext cx="1308847" cy="941294"/>
          </a:xfrm>
          <a:prstGeom prst="rect">
            <a:avLst/>
          </a:prstGeom>
          <a:solidFill>
            <a:schemeClr val="tx1"/>
          </a:solidFill>
        </p:spPr>
        <p:txBody>
          <a:bodyPr wrap="square" rtlCol="0">
            <a:spAutoFit/>
          </a:bodyPr>
          <a:lstStyle/>
          <a:p>
            <a:endParaRPr lang="en-US" dirty="0"/>
          </a:p>
        </p:txBody>
      </p:sp>
      <p:sp>
        <p:nvSpPr>
          <p:cNvPr id="6" name="Rectangle 5">
            <a:extLst>
              <a:ext uri="{FF2B5EF4-FFF2-40B4-BE49-F238E27FC236}">
                <a16:creationId xmlns:a16="http://schemas.microsoft.com/office/drawing/2014/main" id="{E152AE1F-42B6-FC4C-86C0-D516AD7B7D62}"/>
              </a:ext>
            </a:extLst>
          </p:cNvPr>
          <p:cNvSpPr/>
          <p:nvPr userDrawn="1"/>
        </p:nvSpPr>
        <p:spPr>
          <a:xfrm>
            <a:off x="3" y="0"/>
            <a:ext cx="12191999" cy="56388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00" dirty="0"/>
          </a:p>
        </p:txBody>
      </p:sp>
      <p:pic>
        <p:nvPicPr>
          <p:cNvPr id="2" name="Picture 1">
            <a:extLst>
              <a:ext uri="{FF2B5EF4-FFF2-40B4-BE49-F238E27FC236}">
                <a16:creationId xmlns:a16="http://schemas.microsoft.com/office/drawing/2014/main" id="{B2E8038C-CDAF-5146-E3CC-A52BBBEA0D6C}"/>
              </a:ext>
            </a:extLst>
          </p:cNvPr>
          <p:cNvPicPr>
            <a:picLocks noChangeAspect="1"/>
          </p:cNvPicPr>
          <p:nvPr userDrawn="1"/>
        </p:nvPicPr>
        <p:blipFill rotWithShape="1">
          <a:blip r:embed="rId2">
            <a:alphaModFix/>
          </a:blip>
          <a:srcRect l="-879" t="-503" r="-1"/>
          <a:stretch/>
        </p:blipFill>
        <p:spPr>
          <a:xfrm>
            <a:off x="-69275" y="-27063"/>
            <a:ext cx="6910915" cy="6885063"/>
          </a:xfrm>
          <a:prstGeom prst="rect">
            <a:avLst/>
          </a:prstGeom>
        </p:spPr>
      </p:pic>
      <p:sp>
        <p:nvSpPr>
          <p:cNvPr id="4" name="Title 10">
            <a:extLst>
              <a:ext uri="{FF2B5EF4-FFF2-40B4-BE49-F238E27FC236}">
                <a16:creationId xmlns:a16="http://schemas.microsoft.com/office/drawing/2014/main" id="{B9AFB443-5C23-65EE-A9C2-914DE85E34C8}"/>
              </a:ext>
            </a:extLst>
          </p:cNvPr>
          <p:cNvSpPr>
            <a:spLocks noGrp="1"/>
          </p:cNvSpPr>
          <p:nvPr>
            <p:ph type="title" hasCustomPrompt="1"/>
          </p:nvPr>
        </p:nvSpPr>
        <p:spPr>
          <a:xfrm>
            <a:off x="406401" y="3036585"/>
            <a:ext cx="9280039" cy="784830"/>
          </a:xfrm>
        </p:spPr>
        <p:txBody>
          <a:bodyPr/>
          <a:lstStyle>
            <a:lvl1pPr>
              <a:defRPr sz="4800">
                <a:solidFill>
                  <a:schemeClr val="tx2"/>
                </a:solidFill>
              </a:defRPr>
            </a:lvl1pPr>
          </a:lstStyle>
          <a:p>
            <a:r>
              <a:rPr lang="en-US" dirty="0"/>
              <a:t>Divider slide title</a:t>
            </a:r>
          </a:p>
        </p:txBody>
      </p:sp>
    </p:spTree>
    <p:extLst>
      <p:ext uri="{BB962C8B-B14F-4D97-AF65-F5344CB8AC3E}">
        <p14:creationId xmlns:p14="http://schemas.microsoft.com/office/powerpoint/2010/main" val="55919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B81F8F-BFDA-E164-4DCB-6F765B828D4C}"/>
              </a:ext>
            </a:extLst>
          </p:cNvPr>
          <p:cNvSpPr>
            <a:spLocks noGrp="1"/>
          </p:cNvSpPr>
          <p:nvPr>
            <p:ph type="title"/>
          </p:nvPr>
        </p:nvSpPr>
        <p:spPr>
          <a:xfrm>
            <a:off x="453729" y="757930"/>
            <a:ext cx="8789662" cy="600164"/>
          </a:xfrm>
        </p:spPr>
        <p:txBody>
          <a:bodyPr/>
          <a:lstStyle/>
          <a:p>
            <a:r>
              <a:rPr lang="en-US" noProof="0" dirty="0"/>
              <a:t>Click to edit Master title style</a:t>
            </a:r>
          </a:p>
        </p:txBody>
      </p:sp>
      <p:sp>
        <p:nvSpPr>
          <p:cNvPr id="4" name="Content Placeholder 7">
            <a:extLst>
              <a:ext uri="{FF2B5EF4-FFF2-40B4-BE49-F238E27FC236}">
                <a16:creationId xmlns:a16="http://schemas.microsoft.com/office/drawing/2014/main" id="{8306F26C-90E2-13ED-8050-B82BB54A7507}"/>
              </a:ext>
            </a:extLst>
          </p:cNvPr>
          <p:cNvSpPr>
            <a:spLocks noGrp="1"/>
          </p:cNvSpPr>
          <p:nvPr>
            <p:ph sz="quarter" idx="11"/>
          </p:nvPr>
        </p:nvSpPr>
        <p:spPr>
          <a:xfrm>
            <a:off x="412750" y="1820864"/>
            <a:ext cx="9635711" cy="4038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2551963"/>
      </p:ext>
    </p:extLst>
  </p:cSld>
  <p:clrMapOvr>
    <a:masterClrMapping/>
  </p:clrMapOvr>
  <p:extLst>
    <p:ext uri="{DCECCB84-F9BA-43D5-87BE-67443E8EF086}">
      <p15:sldGuideLst xmlns:p15="http://schemas.microsoft.com/office/powerpoint/2012/main">
        <p15:guide id="1" orient="horz" pos="11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B81F8F-BFDA-E164-4DCB-6F765B828D4C}"/>
              </a:ext>
            </a:extLst>
          </p:cNvPr>
          <p:cNvSpPr>
            <a:spLocks noGrp="1"/>
          </p:cNvSpPr>
          <p:nvPr>
            <p:ph type="title"/>
          </p:nvPr>
        </p:nvSpPr>
        <p:spPr>
          <a:xfrm>
            <a:off x="453729" y="757930"/>
            <a:ext cx="8789662" cy="600164"/>
          </a:xfrm>
        </p:spPr>
        <p:txBody>
          <a:bodyPr/>
          <a:lstStyle/>
          <a:p>
            <a:r>
              <a:rPr lang="en-US" noProof="0" dirty="0"/>
              <a:t>Click to edit Master title style</a:t>
            </a:r>
          </a:p>
        </p:txBody>
      </p:sp>
    </p:spTree>
    <p:extLst>
      <p:ext uri="{BB962C8B-B14F-4D97-AF65-F5344CB8AC3E}">
        <p14:creationId xmlns:p14="http://schemas.microsoft.com/office/powerpoint/2010/main" val="356101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6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 Non-medicare">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C2F341-8C83-8840-A810-E54C55C3AF6D}"/>
              </a:ext>
            </a:extLst>
          </p:cNvPr>
          <p:cNvSpPr/>
          <p:nvPr userDrawn="1"/>
        </p:nvSpPr>
        <p:spPr>
          <a:xfrm>
            <a:off x="3" y="0"/>
            <a:ext cx="12191999" cy="17653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00" dirty="0"/>
          </a:p>
        </p:txBody>
      </p:sp>
      <p:sp>
        <p:nvSpPr>
          <p:cNvPr id="4" name="Rectangle 3">
            <a:extLst>
              <a:ext uri="{FF2B5EF4-FFF2-40B4-BE49-F238E27FC236}">
                <a16:creationId xmlns:a16="http://schemas.microsoft.com/office/drawing/2014/main" id="{F376942C-E343-2208-1A65-4DF28FA9C4D4}"/>
              </a:ext>
            </a:extLst>
          </p:cNvPr>
          <p:cNvSpPr/>
          <p:nvPr userDrawn="1"/>
        </p:nvSpPr>
        <p:spPr>
          <a:xfrm>
            <a:off x="0" y="1422400"/>
            <a:ext cx="12192000" cy="5435600"/>
          </a:xfrm>
          <a:prstGeom prst="rect">
            <a:avLst/>
          </a:prstGeom>
          <a:gradFill flip="none" rotWithShape="1">
            <a:gsLst>
              <a:gs pos="44000">
                <a:srgbClr val="1784B4"/>
              </a:gs>
              <a:gs pos="0">
                <a:srgbClr val="20B2E7"/>
              </a:gs>
              <a:gs pos="100000">
                <a:srgbClr val="0D5680"/>
              </a:gs>
            </a:gsLst>
            <a:lin ang="18900000" scaled="1"/>
            <a:tileRect/>
          </a:gra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2CA6EA2D-B071-AD11-8E67-FF1BAF1BEEDA}"/>
              </a:ext>
            </a:extLst>
          </p:cNvPr>
          <p:cNvSpPr>
            <a:spLocks noGrp="1"/>
          </p:cNvSpPr>
          <p:nvPr>
            <p:ph type="title"/>
          </p:nvPr>
        </p:nvSpPr>
        <p:spPr>
          <a:xfrm>
            <a:off x="2095501" y="3035723"/>
            <a:ext cx="8000999" cy="1971309"/>
          </a:xfrm>
        </p:spPr>
        <p:txBody>
          <a:bodyPr anchor="ctr"/>
          <a:lstStyle>
            <a:lvl1pPr algn="l">
              <a:lnSpc>
                <a:spcPct val="85000"/>
              </a:lnSpc>
              <a:spcBef>
                <a:spcPts val="1400"/>
              </a:spcBef>
              <a:defRPr sz="7200">
                <a:solidFill>
                  <a:schemeClr val="tx1"/>
                </a:solidFill>
              </a:defRPr>
            </a:lvl1pPr>
          </a:lstStyle>
          <a:p>
            <a:r>
              <a:rPr lang="en-US" dirty="0"/>
              <a:t>Click to edit Master title style</a:t>
            </a:r>
          </a:p>
        </p:txBody>
      </p:sp>
      <p:pic>
        <p:nvPicPr>
          <p:cNvPr id="6" name="Picture 5">
            <a:extLst>
              <a:ext uri="{FF2B5EF4-FFF2-40B4-BE49-F238E27FC236}">
                <a16:creationId xmlns:a16="http://schemas.microsoft.com/office/drawing/2014/main" id="{ABB8C11E-1075-BD63-5DF1-BAF16F3B834E}"/>
              </a:ext>
            </a:extLst>
          </p:cNvPr>
          <p:cNvPicPr>
            <a:picLocks noChangeAspect="1"/>
          </p:cNvPicPr>
          <p:nvPr userDrawn="1"/>
        </p:nvPicPr>
        <p:blipFill>
          <a:blip r:embed="rId2"/>
          <a:stretch>
            <a:fillRect/>
          </a:stretch>
        </p:blipFill>
        <p:spPr>
          <a:xfrm>
            <a:off x="505349" y="502091"/>
            <a:ext cx="1756078" cy="507311"/>
          </a:xfrm>
          <a:prstGeom prst="rect">
            <a:avLst/>
          </a:prstGeom>
        </p:spPr>
      </p:pic>
      <p:pic>
        <p:nvPicPr>
          <p:cNvPr id="7" name="Picture 6">
            <a:extLst>
              <a:ext uri="{FF2B5EF4-FFF2-40B4-BE49-F238E27FC236}">
                <a16:creationId xmlns:a16="http://schemas.microsoft.com/office/drawing/2014/main" id="{AF07A5D4-F953-9C25-5D70-8E7A1AD62A61}"/>
              </a:ext>
            </a:extLst>
          </p:cNvPr>
          <p:cNvPicPr>
            <a:picLocks noChangeAspect="1"/>
          </p:cNvPicPr>
          <p:nvPr userDrawn="1"/>
        </p:nvPicPr>
        <p:blipFill>
          <a:blip r:embed="rId3"/>
          <a:stretch>
            <a:fillRect/>
          </a:stretch>
        </p:blipFill>
        <p:spPr>
          <a:xfrm>
            <a:off x="2790352" y="463138"/>
            <a:ext cx="1000562" cy="49431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52AE1F-42B6-FC4C-86C0-D516AD7B7D62}"/>
              </a:ext>
            </a:extLst>
          </p:cNvPr>
          <p:cNvSpPr/>
          <p:nvPr userDrawn="1"/>
        </p:nvSpPr>
        <p:spPr>
          <a:xfrm>
            <a:off x="3" y="0"/>
            <a:ext cx="12191999" cy="6858000"/>
          </a:xfrm>
          <a:prstGeom prst="rect">
            <a:avLst/>
          </a:prstGeom>
          <a:gradFill flip="none" rotWithShape="1">
            <a:gsLst>
              <a:gs pos="44000">
                <a:srgbClr val="1784B4"/>
              </a:gs>
              <a:gs pos="0">
                <a:srgbClr val="20B2E7"/>
              </a:gs>
              <a:gs pos="100000">
                <a:srgbClr val="0D5680"/>
              </a:gs>
            </a:gsLst>
            <a:lin ang="18900000" scaled="1"/>
            <a:tileRect/>
          </a:gra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00" dirty="0"/>
          </a:p>
        </p:txBody>
      </p:sp>
      <p:pic>
        <p:nvPicPr>
          <p:cNvPr id="2" name="Picture 1">
            <a:extLst>
              <a:ext uri="{FF2B5EF4-FFF2-40B4-BE49-F238E27FC236}">
                <a16:creationId xmlns:a16="http://schemas.microsoft.com/office/drawing/2014/main" id="{B93488A1-70AF-A2DB-65F7-AE610600996B}"/>
              </a:ext>
            </a:extLst>
          </p:cNvPr>
          <p:cNvPicPr>
            <a:picLocks noChangeAspect="1"/>
          </p:cNvPicPr>
          <p:nvPr userDrawn="1"/>
        </p:nvPicPr>
        <p:blipFill rotWithShape="1">
          <a:blip r:embed="rId2">
            <a:alphaModFix/>
          </a:blip>
          <a:srcRect l="-879" t="-503" r="-1"/>
          <a:stretch/>
        </p:blipFill>
        <p:spPr>
          <a:xfrm>
            <a:off x="-69275" y="-27063"/>
            <a:ext cx="6910915" cy="6885063"/>
          </a:xfrm>
          <a:prstGeom prst="rect">
            <a:avLst/>
          </a:prstGeom>
        </p:spPr>
      </p:pic>
      <p:sp>
        <p:nvSpPr>
          <p:cNvPr id="11" name="Title 10">
            <a:extLst>
              <a:ext uri="{FF2B5EF4-FFF2-40B4-BE49-F238E27FC236}">
                <a16:creationId xmlns:a16="http://schemas.microsoft.com/office/drawing/2014/main" id="{A187A4A8-ECF0-2814-64D9-EC9F1FE7D302}"/>
              </a:ext>
            </a:extLst>
          </p:cNvPr>
          <p:cNvSpPr>
            <a:spLocks noGrp="1"/>
          </p:cNvSpPr>
          <p:nvPr>
            <p:ph type="title" hasCustomPrompt="1"/>
          </p:nvPr>
        </p:nvSpPr>
        <p:spPr>
          <a:xfrm>
            <a:off x="406401" y="3036585"/>
            <a:ext cx="9280039" cy="784830"/>
          </a:xfrm>
        </p:spPr>
        <p:txBody>
          <a:bodyPr/>
          <a:lstStyle>
            <a:lvl1pPr>
              <a:defRPr sz="4800">
                <a:solidFill>
                  <a:schemeClr val="tx2"/>
                </a:solidFill>
              </a:defRPr>
            </a:lvl1pPr>
          </a:lstStyle>
          <a:p>
            <a:r>
              <a:rPr lang="en-US" dirty="0"/>
              <a:t>Divider slide title</a:t>
            </a:r>
          </a:p>
        </p:txBody>
      </p:sp>
    </p:spTree>
    <p:extLst>
      <p:ext uri="{BB962C8B-B14F-4D97-AF65-F5344CB8AC3E}">
        <p14:creationId xmlns:p14="http://schemas.microsoft.com/office/powerpoint/2010/main" val="341337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hart w/ info">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606508" y="904078"/>
            <a:ext cx="7264107" cy="1027974"/>
          </a:xfrm>
          <a:prstGeom prst="rect">
            <a:avLst/>
          </a:prstGeom>
        </p:spPr>
        <p:txBody>
          <a:bodyPr lIns="0" tIns="0" rIns="0" bIns="0">
            <a:spAutoFit/>
          </a:bodyPr>
          <a:lstStyle>
            <a:lvl1pPr marL="0" indent="0">
              <a:lnSpc>
                <a:spcPct val="82000"/>
              </a:lnSpc>
              <a:buNone/>
              <a:defRPr lang="en-US" sz="4000" b="0" i="0" baseline="0" smtClean="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This chart has </a:t>
            </a:r>
            <a:br>
              <a:rPr lang="en-US" dirty="0"/>
            </a:br>
            <a:r>
              <a:rPr lang="en-US" dirty="0"/>
              <a:t>additional notes.</a:t>
            </a:r>
          </a:p>
        </p:txBody>
      </p:sp>
      <p:sp>
        <p:nvSpPr>
          <p:cNvPr id="10" name="Chart Placeholder 12"/>
          <p:cNvSpPr>
            <a:spLocks noGrp="1"/>
          </p:cNvSpPr>
          <p:nvPr>
            <p:ph type="chart" sz="quarter" idx="18"/>
          </p:nvPr>
        </p:nvSpPr>
        <p:spPr>
          <a:xfrm>
            <a:off x="618433" y="2277429"/>
            <a:ext cx="7264107" cy="3210539"/>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4" name="Content Placeholder 5"/>
          <p:cNvSpPr>
            <a:spLocks noGrp="1"/>
          </p:cNvSpPr>
          <p:nvPr>
            <p:ph sz="quarter" idx="20" hasCustomPrompt="1"/>
          </p:nvPr>
        </p:nvSpPr>
        <p:spPr>
          <a:xfrm>
            <a:off x="8047817" y="2277429"/>
            <a:ext cx="3535680" cy="3210539"/>
          </a:xfrm>
          <a:prstGeom prst="rect">
            <a:avLst/>
          </a:prstGeom>
        </p:spPr>
        <p:txBody>
          <a:bodyPr lIns="0" tIns="0" rIns="0" bIns="0">
            <a:noAutofit/>
          </a:bodyPr>
          <a:lstStyle>
            <a:lvl1pPr marL="0" indent="0">
              <a:spcBef>
                <a:spcPts val="0"/>
              </a:spcBef>
              <a:buNone/>
              <a:defRPr sz="2000" b="0" i="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Go ahead and mention some details.</a:t>
            </a:r>
          </a:p>
        </p:txBody>
      </p:sp>
    </p:spTree>
    <p:extLst>
      <p:ext uri="{BB962C8B-B14F-4D97-AF65-F5344CB8AC3E}">
        <p14:creationId xmlns:p14="http://schemas.microsoft.com/office/powerpoint/2010/main" val="3307073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606508" y="896241"/>
            <a:ext cx="7264107" cy="1027974"/>
          </a:xfrm>
          <a:prstGeom prst="rect">
            <a:avLst/>
          </a:prstGeom>
        </p:spPr>
        <p:txBody>
          <a:bodyPr lIns="0" tIns="0" rIns="0" bIns="0">
            <a:spAutoFit/>
          </a:bodyPr>
          <a:lstStyle>
            <a:lvl1pPr marL="0" indent="0">
              <a:lnSpc>
                <a:spcPct val="82000"/>
              </a:lnSpc>
              <a:buNone/>
              <a:defRPr lang="en-US" sz="4000" b="0" i="0" baseline="0" smtClean="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This slide has an important chart.</a:t>
            </a:r>
          </a:p>
        </p:txBody>
      </p:sp>
      <p:sp>
        <p:nvSpPr>
          <p:cNvPr id="10" name="Chart Placeholder 12"/>
          <p:cNvSpPr>
            <a:spLocks noGrp="1"/>
          </p:cNvSpPr>
          <p:nvPr>
            <p:ph type="chart" sz="quarter" idx="18"/>
          </p:nvPr>
        </p:nvSpPr>
        <p:spPr>
          <a:xfrm>
            <a:off x="618432" y="2214713"/>
            <a:ext cx="7252648" cy="2920460"/>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Tree>
    <p:extLst>
      <p:ext uri="{BB962C8B-B14F-4D97-AF65-F5344CB8AC3E}">
        <p14:creationId xmlns:p14="http://schemas.microsoft.com/office/powerpoint/2010/main" val="388639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3" descr="A blue background with white text&#10;&#10;Description automatically generated">
            <a:extLst>
              <a:ext uri="{FF2B5EF4-FFF2-40B4-BE49-F238E27FC236}">
                <a16:creationId xmlns:a16="http://schemas.microsoft.com/office/drawing/2014/main" id="{40EFCDD6-FF5A-3C23-EEEB-5A76AD869BAC}"/>
              </a:ext>
            </a:extLst>
          </p:cNvPr>
          <p:cNvPicPr>
            <a:picLocks noChangeAspect="1"/>
          </p:cNvPicPr>
          <p:nvPr userDrawn="1"/>
        </p:nvPicPr>
        <p:blipFill rotWithShape="1">
          <a:blip r:embed="rId11"/>
          <a:srcRect l="54996" t="30039" r="2624" b="29476"/>
          <a:stretch/>
        </p:blipFill>
        <p:spPr>
          <a:xfrm>
            <a:off x="322729" y="6055125"/>
            <a:ext cx="3403897" cy="677018"/>
          </a:xfrm>
          <a:prstGeom prst="rect">
            <a:avLst/>
          </a:prstGeom>
        </p:spPr>
      </p:pic>
      <p:sp>
        <p:nvSpPr>
          <p:cNvPr id="2" name="Title Placeholder 1">
            <a:extLst>
              <a:ext uri="{FF2B5EF4-FFF2-40B4-BE49-F238E27FC236}">
                <a16:creationId xmlns:a16="http://schemas.microsoft.com/office/drawing/2014/main" id="{7C261B45-E442-5A9E-2F29-75A56F22ECE8}"/>
              </a:ext>
            </a:extLst>
          </p:cNvPr>
          <p:cNvSpPr>
            <a:spLocks noGrp="1"/>
          </p:cNvSpPr>
          <p:nvPr>
            <p:ph type="title"/>
          </p:nvPr>
        </p:nvSpPr>
        <p:spPr>
          <a:xfrm>
            <a:off x="672387" y="757930"/>
            <a:ext cx="7229222" cy="600164"/>
          </a:xfrm>
          <a:prstGeom prst="rect">
            <a:avLst/>
          </a:prstGeom>
        </p:spPr>
        <p:txBody>
          <a:bodyPr vert="horz" wrap="square" lIns="0" tIns="0" rIns="91440" bIns="4572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5A8F695F-EA02-BD0E-0C79-7F66AC376383}"/>
              </a:ext>
            </a:extLst>
          </p:cNvPr>
          <p:cNvSpPr>
            <a:spLocks noGrp="1"/>
          </p:cNvSpPr>
          <p:nvPr>
            <p:ph type="body" idx="1"/>
          </p:nvPr>
        </p:nvSpPr>
        <p:spPr>
          <a:xfrm>
            <a:off x="630824" y="1731819"/>
            <a:ext cx="6736057" cy="3773752"/>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EB1B011E-03BD-E898-1813-6BFC6C9ACF44}"/>
              </a:ext>
            </a:extLst>
          </p:cNvPr>
          <p:cNvPicPr>
            <a:picLocks noChangeAspect="1"/>
          </p:cNvPicPr>
          <p:nvPr userDrawn="1"/>
        </p:nvPicPr>
        <p:blipFill rotWithShape="1">
          <a:blip r:embed="rId12"/>
          <a:srcRect/>
          <a:stretch/>
        </p:blipFill>
        <p:spPr>
          <a:xfrm>
            <a:off x="10044545" y="0"/>
            <a:ext cx="2147455" cy="2147455"/>
          </a:xfrm>
          <a:prstGeom prst="rect">
            <a:avLst/>
          </a:prstGeom>
        </p:spPr>
      </p:pic>
      <p:pic>
        <p:nvPicPr>
          <p:cNvPr id="9" name="Picture 8">
            <a:extLst>
              <a:ext uri="{FF2B5EF4-FFF2-40B4-BE49-F238E27FC236}">
                <a16:creationId xmlns:a16="http://schemas.microsoft.com/office/drawing/2014/main" id="{62C35A67-60FD-61BB-4FBE-AC4592CE362F}"/>
              </a:ext>
            </a:extLst>
          </p:cNvPr>
          <p:cNvPicPr>
            <a:picLocks noChangeAspect="1"/>
          </p:cNvPicPr>
          <p:nvPr userDrawn="1"/>
        </p:nvPicPr>
        <p:blipFill>
          <a:blip r:embed="rId13"/>
          <a:stretch>
            <a:fillRect/>
          </a:stretch>
        </p:blipFill>
        <p:spPr>
          <a:xfrm>
            <a:off x="11015280" y="6221872"/>
            <a:ext cx="871920" cy="430757"/>
          </a:xfrm>
          <a:prstGeom prst="rect">
            <a:avLst/>
          </a:prstGeom>
        </p:spPr>
      </p:pic>
    </p:spTree>
  </p:cSld>
  <p:clrMap bg1="dk1" tx1="lt1" bg2="dk2" tx2="lt2" accent1="accent1" accent2="accent2" accent3="accent3" accent4="accent4" accent5="accent5" accent6="accent6" hlink="hlink" folHlink="folHlink"/>
  <p:sldLayoutIdLst>
    <p:sldLayoutId id="2147483709" r:id="rId1"/>
    <p:sldLayoutId id="2147483710" r:id="rId2"/>
    <p:sldLayoutId id="2147483693" r:id="rId3"/>
    <p:sldLayoutId id="2147483711" r:id="rId4"/>
    <p:sldLayoutId id="2147483696" r:id="rId5"/>
    <p:sldLayoutId id="2147483691" r:id="rId6"/>
    <p:sldLayoutId id="2147483695" r:id="rId7"/>
    <p:sldLayoutId id="2147483712" r:id="rId8"/>
    <p:sldLayoutId id="2147483714" r:id="rId9"/>
  </p:sldLayoutIdLst>
  <p:hf hdr="0" ftr="0" dt="0"/>
  <p:txStyles>
    <p:titleStyle>
      <a:lvl1pPr algn="l" defTabSz="457200" rtl="0" eaLnBrk="1" latinLnBrk="0" hangingPunct="1">
        <a:spcBef>
          <a:spcPct val="0"/>
        </a:spcBef>
        <a:buNone/>
        <a:defRPr sz="3600" b="1" i="0" kern="1200">
          <a:solidFill>
            <a:srgbClr val="20B2E7"/>
          </a:solidFill>
          <a:latin typeface="Arial" panose="020B0604020202020204" pitchFamily="34" charset="0"/>
          <a:ea typeface="Arial" panose="020B0604020202020204" pitchFamily="34" charset="0"/>
          <a:cs typeface="Arial" panose="020B0604020202020204" pitchFamily="34" charset="0"/>
        </a:defRPr>
      </a:lvl1pPr>
    </p:titleStyle>
    <p:bodyStyle>
      <a:lvl1pPr marL="230188" indent="-230188" algn="l" defTabSz="457200" rtl="0" eaLnBrk="1" latinLnBrk="0" hangingPunct="1">
        <a:lnSpc>
          <a:spcPct val="100000"/>
        </a:lnSpc>
        <a:spcBef>
          <a:spcPts val="1400"/>
        </a:spcBef>
        <a:buClr>
          <a:srgbClr val="005581"/>
        </a:buClr>
        <a:buFont typeface="Arial"/>
        <a:buChar char="•"/>
        <a:defRPr sz="2400" b="0" i="0" kern="1200">
          <a:solidFill>
            <a:srgbClr val="666666"/>
          </a:solidFill>
          <a:latin typeface="Arial" panose="020B0604020202020204" pitchFamily="34" charset="0"/>
          <a:ea typeface="Arial" panose="020B0604020202020204" pitchFamily="34" charset="0"/>
          <a:cs typeface="Arial" panose="020B0604020202020204" pitchFamily="34" charset="0"/>
        </a:defRPr>
      </a:lvl1pPr>
      <a:lvl2pPr marL="576263" indent="-228600" algn="l" defTabSz="457200" rtl="0" eaLnBrk="1" latinLnBrk="0" hangingPunct="1">
        <a:lnSpc>
          <a:spcPct val="100000"/>
        </a:lnSpc>
        <a:spcBef>
          <a:spcPts val="1400"/>
        </a:spcBef>
        <a:buClr>
          <a:schemeClr val="bg1">
            <a:lumMod val="40000"/>
            <a:lumOff val="60000"/>
          </a:schemeClr>
        </a:buClr>
        <a:buFont typeface="Arial"/>
        <a:buChar char="•"/>
        <a:defRPr sz="2400" b="0" i="0" kern="1200">
          <a:solidFill>
            <a:srgbClr val="666666"/>
          </a:solidFill>
          <a:latin typeface="Arial" panose="020B0604020202020204" pitchFamily="34" charset="0"/>
          <a:ea typeface="Arial" panose="020B0604020202020204" pitchFamily="34" charset="0"/>
          <a:cs typeface="Arial" panose="020B0604020202020204" pitchFamily="34" charset="0"/>
        </a:defRPr>
      </a:lvl2pPr>
      <a:lvl3pPr marL="914400" indent="-228600" algn="l" defTabSz="457200" rtl="0" eaLnBrk="1" latinLnBrk="0" hangingPunct="1">
        <a:lnSpc>
          <a:spcPct val="100000"/>
        </a:lnSpc>
        <a:spcBef>
          <a:spcPts val="1400"/>
        </a:spcBef>
        <a:buClr>
          <a:schemeClr val="accent4"/>
        </a:buClr>
        <a:buFont typeface="Arial"/>
        <a:buChar char="•"/>
        <a:defRPr sz="2400" b="0" i="0" kern="1200">
          <a:solidFill>
            <a:srgbClr val="666666"/>
          </a:solidFill>
          <a:latin typeface="Arial" panose="020B0604020202020204" pitchFamily="34" charset="0"/>
          <a:ea typeface="Arial" panose="020B0604020202020204" pitchFamily="34" charset="0"/>
          <a:cs typeface="Arial" panose="020B0604020202020204" pitchFamily="34" charset="0"/>
        </a:defRPr>
      </a:lvl3pPr>
      <a:lvl4pPr marL="1262063" indent="-228600" algn="l" defTabSz="457200" rtl="0" eaLnBrk="1" latinLnBrk="0" hangingPunct="1">
        <a:lnSpc>
          <a:spcPct val="100000"/>
        </a:lnSpc>
        <a:spcBef>
          <a:spcPts val="1400"/>
        </a:spcBef>
        <a:buClr>
          <a:srgbClr val="1295D8"/>
        </a:buClr>
        <a:buFont typeface="Arial"/>
        <a:buChar char="–"/>
        <a:defRPr sz="2400" b="0" i="0" kern="1200">
          <a:solidFill>
            <a:srgbClr val="666666"/>
          </a:solidFill>
          <a:latin typeface="Arial" panose="020B0604020202020204" pitchFamily="34" charset="0"/>
          <a:ea typeface="Arial" panose="020B0604020202020204" pitchFamily="34" charset="0"/>
          <a:cs typeface="Arial" panose="020B0604020202020204" pitchFamily="34" charset="0"/>
        </a:defRPr>
      </a:lvl4pPr>
      <a:lvl5pPr marL="1600200" indent="-227013" algn="l" defTabSz="457200" rtl="0" eaLnBrk="1" latinLnBrk="0" hangingPunct="1">
        <a:lnSpc>
          <a:spcPct val="100000"/>
        </a:lnSpc>
        <a:spcBef>
          <a:spcPts val="1400"/>
        </a:spcBef>
        <a:buFont typeface="Arial"/>
        <a:buChar char="»"/>
        <a:defRPr sz="2400" b="0" i="0" kern="1200">
          <a:solidFill>
            <a:srgbClr val="666666"/>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4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hyperlink" Target="http://www.prudential.com/landing/voluntary-claims" TargetMode="External"/><Relationship Id="rId3" Type="http://schemas.openxmlformats.org/officeDocument/2006/relationships/image" Target="../media/image13.sv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hyperlink" Target="http://www.prudential.com/mybenefits" TargetMode="External"/><Relationship Id="rId4" Type="http://schemas.openxmlformats.org/officeDocument/2006/relationships/image" Target="../media/image14.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nchs/fastats/deaths.htm" TargetMode="External"/><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mailto:donna.yockey@prudential.com"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0A14C8-6E01-313C-48D7-17F7CFBC0045}"/>
              </a:ext>
            </a:extLst>
          </p:cNvPr>
          <p:cNvSpPr txBox="1"/>
          <p:nvPr/>
        </p:nvSpPr>
        <p:spPr>
          <a:xfrm>
            <a:off x="517806" y="1243786"/>
            <a:ext cx="6203034" cy="2185214"/>
          </a:xfrm>
          <a:prstGeom prst="rect">
            <a:avLst/>
          </a:prstGeom>
          <a:noFill/>
        </p:spPr>
        <p:txBody>
          <a:bodyPr wrap="square">
            <a:spAutoFit/>
          </a:bodyPr>
          <a:lstStyle/>
          <a:p>
            <a:r>
              <a:rPr lang="en-US" sz="4800" b="1" dirty="0">
                <a:solidFill>
                  <a:srgbClr val="0D5680"/>
                </a:solidFill>
              </a:rPr>
              <a:t>Supplemental Insurance</a:t>
            </a:r>
          </a:p>
          <a:p>
            <a:r>
              <a:rPr lang="en-US" sz="2000" b="1" dirty="0">
                <a:solidFill>
                  <a:schemeClr val="bg1"/>
                </a:solidFill>
              </a:rPr>
              <a:t>Helps protect you and your loved ones </a:t>
            </a:r>
          </a:p>
          <a:p>
            <a:r>
              <a:rPr lang="en-US" sz="2000" b="1" dirty="0">
                <a:solidFill>
                  <a:schemeClr val="bg1"/>
                </a:solidFill>
              </a:rPr>
              <a:t>with a safety net of benefits.</a:t>
            </a:r>
            <a:endParaRPr lang="en-US" sz="4800" b="1" dirty="0">
              <a:solidFill>
                <a:srgbClr val="0D5680"/>
              </a:solidFill>
            </a:endParaRPr>
          </a:p>
        </p:txBody>
      </p:sp>
      <p:sp>
        <p:nvSpPr>
          <p:cNvPr id="4" name="TextBox 3">
            <a:extLst>
              <a:ext uri="{FF2B5EF4-FFF2-40B4-BE49-F238E27FC236}">
                <a16:creationId xmlns:a16="http://schemas.microsoft.com/office/drawing/2014/main" id="{B6BFED68-88AB-B28E-E928-B1A1FF310B7A}"/>
              </a:ext>
            </a:extLst>
          </p:cNvPr>
          <p:cNvSpPr txBox="1"/>
          <p:nvPr/>
        </p:nvSpPr>
        <p:spPr>
          <a:xfrm>
            <a:off x="776990" y="5475807"/>
            <a:ext cx="5545982" cy="261610"/>
          </a:xfrm>
          <a:prstGeom prst="rect">
            <a:avLst/>
          </a:prstGeom>
          <a:noFill/>
        </p:spPr>
        <p:txBody>
          <a:bodyPr wrap="square">
            <a:spAutoFit/>
          </a:bodyPr>
          <a:lstStyle/>
          <a:p>
            <a:pPr algn="l"/>
            <a:r>
              <a:rPr lang="en-US" sz="1100" b="0" i="0" u="none" strike="noStrike" baseline="0" dirty="0">
                <a:solidFill>
                  <a:srgbClr val="333333"/>
                </a:solidFill>
                <a:latin typeface="TradeGothicLTStd" panose="020B0503040303020004" pitchFamily="34" charset="0"/>
              </a:rPr>
              <a:t>All coverages are issued by </a:t>
            </a:r>
            <a:r>
              <a:rPr lang="en-US" sz="1100" b="0" i="0" u="none" strike="noStrike" baseline="0" dirty="0">
                <a:solidFill>
                  <a:srgbClr val="333333"/>
                </a:solidFill>
                <a:latin typeface="TradeGothicLTStd-Bd2" panose="020B0803040303020004" pitchFamily="34" charset="0"/>
              </a:rPr>
              <a:t>The Prudential Insurance Company of America (Prudential)</a:t>
            </a:r>
            <a:r>
              <a:rPr lang="en-US" sz="1100" dirty="0">
                <a:solidFill>
                  <a:srgbClr val="333333"/>
                </a:solidFill>
                <a:latin typeface="TradeGothicLTStd" panose="020B0503040303020004" pitchFamily="34" charset="0"/>
              </a:rPr>
              <a:t>.</a:t>
            </a:r>
            <a:endParaRPr lang="en-US" sz="1100" dirty="0"/>
          </a:p>
        </p:txBody>
      </p:sp>
    </p:spTree>
    <p:extLst>
      <p:ext uri="{BB962C8B-B14F-4D97-AF65-F5344CB8AC3E}">
        <p14:creationId xmlns:p14="http://schemas.microsoft.com/office/powerpoint/2010/main" val="3682166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F7364A-AB93-DFA0-E2B0-69B5D8BE051C}"/>
              </a:ext>
            </a:extLst>
          </p:cNvPr>
          <p:cNvSpPr txBox="1">
            <a:spLocks/>
          </p:cNvSpPr>
          <p:nvPr/>
        </p:nvSpPr>
        <p:spPr>
          <a:xfrm>
            <a:off x="828805" y="515750"/>
            <a:ext cx="6224379" cy="587410"/>
          </a:xfrm>
          <a:prstGeom prst="rect">
            <a:avLst/>
          </a:prstGeom>
        </p:spPr>
        <p:txBody>
          <a:bodyPr/>
          <a:lstStyle>
            <a:lvl1pPr algn="l" defTabSz="457200" rtl="0" eaLnBrk="1" latinLnBrk="0" hangingPunct="1">
              <a:spcBef>
                <a:spcPct val="0"/>
              </a:spcBef>
              <a:buNone/>
              <a:defRPr sz="4000" b="0" i="0" kern="1200">
                <a:solidFill>
                  <a:srgbClr val="676767"/>
                </a:solidFill>
                <a:latin typeface="Arial"/>
                <a:ea typeface="+mj-ea"/>
                <a:cs typeface="Kievit Offc Pro Medium"/>
              </a:defRPr>
            </a:lvl1pPr>
          </a:lstStyle>
          <a:p>
            <a:r>
              <a:rPr lang="en-US" sz="2800" b="1" dirty="0">
                <a:solidFill>
                  <a:srgbClr val="002245"/>
                </a:solidFill>
                <a:cs typeface="+mj-cs"/>
              </a:rPr>
              <a:t>Critical Illness Insurance </a:t>
            </a:r>
          </a:p>
          <a:p>
            <a:r>
              <a:rPr lang="en-US" sz="2000" dirty="0">
                <a:solidFill>
                  <a:schemeClr val="accent1">
                    <a:lumMod val="75000"/>
                  </a:schemeClr>
                </a:solidFill>
              </a:rPr>
              <a:t>Benefits in action</a:t>
            </a:r>
          </a:p>
        </p:txBody>
      </p:sp>
      <p:sp>
        <p:nvSpPr>
          <p:cNvPr id="10" name="Content Placeholder 15">
            <a:extLst>
              <a:ext uri="{FF2B5EF4-FFF2-40B4-BE49-F238E27FC236}">
                <a16:creationId xmlns:a16="http://schemas.microsoft.com/office/drawing/2014/main" id="{608C8B3A-0AE5-94DD-96C0-A6C6700DF053}"/>
              </a:ext>
            </a:extLst>
          </p:cNvPr>
          <p:cNvSpPr txBox="1">
            <a:spLocks/>
          </p:cNvSpPr>
          <p:nvPr/>
        </p:nvSpPr>
        <p:spPr>
          <a:xfrm>
            <a:off x="845638" y="4090202"/>
            <a:ext cx="3322894" cy="13557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kern="1200">
                <a:solidFill>
                  <a:srgbClr val="6D6E71"/>
                </a:solidFill>
                <a:latin typeface="+mn-lt"/>
                <a:ea typeface="+mn-ea"/>
                <a:cs typeface="+mn-cs"/>
              </a:defRPr>
            </a:lvl1pPr>
            <a:lvl2pPr marL="685800" indent="-228600" algn="l" defTabSz="914400" rtl="0" eaLnBrk="1" latinLnBrk="0" hangingPunct="1">
              <a:lnSpc>
                <a:spcPct val="100000"/>
              </a:lnSpc>
              <a:spcBef>
                <a:spcPts val="500"/>
              </a:spcBef>
              <a:buClr>
                <a:schemeClr val="bg2"/>
              </a:buClr>
              <a:buFont typeface="Arial Narrow" panose="020B0606020202030204" pitchFamily="34" charset="0"/>
              <a:buChar char="–"/>
              <a:defRPr sz="2000" kern="1200">
                <a:solidFill>
                  <a:srgbClr val="6D6E71"/>
                </a:solidFill>
                <a:latin typeface="+mn-lt"/>
                <a:ea typeface="+mn-ea"/>
                <a:cs typeface="+mn-cs"/>
              </a:defRPr>
            </a:lvl2pPr>
            <a:lvl3pPr marL="1143000" indent="-228600" algn="l" defTabSz="914400" rtl="0" eaLnBrk="1" latinLnBrk="0" hangingPunct="1">
              <a:lnSpc>
                <a:spcPct val="100000"/>
              </a:lnSpc>
              <a:spcBef>
                <a:spcPts val="500"/>
              </a:spcBef>
              <a:buClr>
                <a:schemeClr val="bg2"/>
              </a:buClr>
              <a:buFont typeface="Wingdings" panose="05000000000000000000" pitchFamily="2" charset="2"/>
              <a:buChar char="§"/>
              <a:defRPr sz="2000" kern="1200">
                <a:solidFill>
                  <a:srgbClr val="6D6E71"/>
                </a:solidFill>
                <a:latin typeface="+mn-lt"/>
                <a:ea typeface="+mn-ea"/>
                <a:cs typeface="+mn-cs"/>
              </a:defRPr>
            </a:lvl3pPr>
            <a:lvl4pPr marL="1600200" indent="-228600" algn="l" defTabSz="914400" rtl="0" eaLnBrk="1" latinLnBrk="0" hangingPunct="1">
              <a:lnSpc>
                <a:spcPct val="100000"/>
              </a:lnSpc>
              <a:spcBef>
                <a:spcPts val="500"/>
              </a:spcBef>
              <a:buClr>
                <a:schemeClr val="bg2"/>
              </a:buClr>
              <a:buFont typeface="Wingdings" panose="05000000000000000000" pitchFamily="2" charset="2"/>
              <a:buChar char="w"/>
              <a:defRPr sz="2000" kern="1200">
                <a:solidFill>
                  <a:srgbClr val="6D6E71"/>
                </a:solidFill>
                <a:latin typeface="+mn-lt"/>
                <a:ea typeface="+mn-ea"/>
                <a:cs typeface="+mn-cs"/>
              </a:defRPr>
            </a:lvl4pPr>
            <a:lvl5pPr marL="2057400" indent="-228600" algn="l" defTabSz="914400" rtl="0" eaLnBrk="1" latinLnBrk="0" hangingPunct="1">
              <a:lnSpc>
                <a:spcPct val="100000"/>
              </a:lnSpc>
              <a:spcBef>
                <a:spcPts val="500"/>
              </a:spcBef>
              <a:buClr>
                <a:schemeClr val="bg2"/>
              </a:buClr>
              <a:buSzPct val="60000"/>
              <a:buFont typeface="Arial Narrow" panose="020B0606020202030204" pitchFamily="34" charset="0"/>
              <a:buChar char="►"/>
              <a:defRPr sz="200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Clr>
                <a:srgbClr val="007BC1"/>
              </a:buClr>
              <a:buNone/>
              <a:defRPr/>
            </a:pPr>
            <a:r>
              <a:rPr lang="en-US" sz="1400" b="1" dirty="0">
                <a:solidFill>
                  <a:srgbClr val="474747"/>
                </a:solidFill>
                <a:latin typeface="Arial Narrow"/>
              </a:rPr>
              <a:t>Meet Cindy</a:t>
            </a:r>
          </a:p>
          <a:p>
            <a:pPr marL="0" indent="0">
              <a:lnSpc>
                <a:spcPct val="110000"/>
              </a:lnSpc>
              <a:spcBef>
                <a:spcPts val="0"/>
              </a:spcBef>
              <a:buClr>
                <a:srgbClr val="007BC1"/>
              </a:buClr>
              <a:buNone/>
              <a:defRPr/>
            </a:pPr>
            <a:r>
              <a:rPr lang="en-US" sz="1400" dirty="0">
                <a:solidFill>
                  <a:srgbClr val="474747"/>
                </a:solidFill>
                <a:latin typeface="Arial Narrow"/>
              </a:rPr>
              <a:t>Cindy is a wife, mother, and office manager.</a:t>
            </a:r>
          </a:p>
          <a:p>
            <a:pPr marL="0" indent="0">
              <a:lnSpc>
                <a:spcPct val="110000"/>
              </a:lnSpc>
              <a:spcBef>
                <a:spcPts val="0"/>
              </a:spcBef>
              <a:buClr>
                <a:srgbClr val="007BC1"/>
              </a:buClr>
              <a:buNone/>
              <a:defRPr/>
            </a:pPr>
            <a:r>
              <a:rPr lang="en-US" sz="1400" dirty="0">
                <a:solidFill>
                  <a:srgbClr val="474747"/>
                </a:solidFill>
                <a:latin typeface="Arial Narrow"/>
              </a:rPr>
              <a:t>Recently diagnosed with breast cancer, Critical Illness Insurance helped provide her with a financial cushion.</a:t>
            </a:r>
          </a:p>
        </p:txBody>
      </p:sp>
      <p:graphicFrame>
        <p:nvGraphicFramePr>
          <p:cNvPr id="3" name="Table 2">
            <a:extLst>
              <a:ext uri="{FF2B5EF4-FFF2-40B4-BE49-F238E27FC236}">
                <a16:creationId xmlns:a16="http://schemas.microsoft.com/office/drawing/2014/main" id="{F8DD28AB-5FE6-52CC-F053-5072474D0BEC}"/>
              </a:ext>
            </a:extLst>
          </p:cNvPr>
          <p:cNvGraphicFramePr>
            <a:graphicFrameLocks noGrp="1"/>
          </p:cNvGraphicFramePr>
          <p:nvPr>
            <p:extLst>
              <p:ext uri="{D42A27DB-BD31-4B8C-83A1-F6EECF244321}">
                <p14:modId xmlns:p14="http://schemas.microsoft.com/office/powerpoint/2010/main" val="1843504210"/>
              </p:ext>
            </p:extLst>
          </p:nvPr>
        </p:nvGraphicFramePr>
        <p:xfrm>
          <a:off x="4917784" y="1724895"/>
          <a:ext cx="5658661" cy="3204485"/>
        </p:xfrm>
        <a:graphic>
          <a:graphicData uri="http://schemas.openxmlformats.org/drawingml/2006/table">
            <a:tbl>
              <a:tblPr firstRow="1" bandRow="1"/>
              <a:tblGrid>
                <a:gridCol w="3667908">
                  <a:extLst>
                    <a:ext uri="{9D8B030D-6E8A-4147-A177-3AD203B41FA5}">
                      <a16:colId xmlns:a16="http://schemas.microsoft.com/office/drawing/2014/main" val="2334556306"/>
                    </a:ext>
                  </a:extLst>
                </a:gridCol>
                <a:gridCol w="1990753">
                  <a:extLst>
                    <a:ext uri="{9D8B030D-6E8A-4147-A177-3AD203B41FA5}">
                      <a16:colId xmlns:a16="http://schemas.microsoft.com/office/drawing/2014/main" val="1115068521"/>
                    </a:ext>
                  </a:extLst>
                </a:gridCol>
              </a:tblGrid>
              <a:tr h="614774">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cap="none" baseline="0" dirty="0">
                          <a:solidFill>
                            <a:schemeClr val="tx1"/>
                          </a:solidFill>
                          <a:latin typeface="Arial Narrow" panose="020B0606020202030204" pitchFamily="34" charset="0"/>
                        </a:rPr>
                        <a:t>Covered condition</a:t>
                      </a:r>
                      <a:endParaRPr lang="en-US" sz="1200" cap="none" baseline="0" dirty="0">
                        <a:solidFill>
                          <a:schemeClr val="tx1"/>
                        </a:solidFill>
                        <a:latin typeface="Arial Narrow" panose="020B0606020202030204" pitchFamily="34" charset="0"/>
                        <a:ea typeface="Open Sans Light" pitchFamily="34" charset="0"/>
                        <a:cs typeface="Open Sans Light" pitchFamily="34" charset="0"/>
                      </a:endParaRP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cap="none" baseline="0" dirty="0">
                          <a:solidFill>
                            <a:schemeClr val="tx1"/>
                          </a:solidFill>
                          <a:latin typeface="Arial Narrow" panose="020B0606020202030204" pitchFamily="34" charset="0"/>
                        </a:rPr>
                        <a:t>Benefit amount*</a:t>
                      </a:r>
                      <a:endParaRPr lang="en-US" sz="1200" cap="none" baseline="0" dirty="0">
                        <a:solidFill>
                          <a:schemeClr val="tx1"/>
                        </a:solidFill>
                        <a:latin typeface="Arial Narrow" panose="020B0606020202030204" pitchFamily="34" charset="0"/>
                        <a:ea typeface="Open Sans Light" pitchFamily="34" charset="0"/>
                        <a:cs typeface="Open Sans Light" pitchFamily="34" charset="0"/>
                      </a:endParaRP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825134902"/>
                  </a:ext>
                </a:extLst>
              </a:tr>
              <a:tr h="370573">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r>
                        <a:rPr lang="en-US" sz="1200" dirty="0">
                          <a:solidFill>
                            <a:srgbClr val="7F7F7F"/>
                          </a:solidFill>
                          <a:latin typeface="Arial Narrow" panose="020B0606020202030204" pitchFamily="34" charset="0"/>
                          <a:ea typeface="Open Sans Light" pitchFamily="34" charset="0"/>
                          <a:cs typeface="Open Sans Light" pitchFamily="34" charset="0"/>
                        </a:rPr>
                        <a:t>Breast cancer—initial diagnosis</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indent="0" algn="r"/>
                      <a:r>
                        <a:rPr lang="en-US" sz="1200" dirty="0">
                          <a:solidFill>
                            <a:srgbClr val="7F7F7F"/>
                          </a:solidFill>
                          <a:latin typeface="Arial Narrow" panose="020B0606020202030204" pitchFamily="34" charset="0"/>
                          <a:ea typeface="Open Sans Light" pitchFamily="34" charset="0"/>
                          <a:cs typeface="Open Sans Light" pitchFamily="34" charset="0"/>
                        </a:rPr>
                        <a:t>$30,000</a:t>
                      </a:r>
                    </a:p>
                  </a:txBody>
                  <a:tcPr marL="89714" marR="13716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92632487"/>
                  </a:ext>
                </a:extLst>
              </a:tr>
              <a:tr h="617621">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r>
                        <a:rPr lang="en-US" sz="1200" dirty="0">
                          <a:solidFill>
                            <a:srgbClr val="7F7F7F"/>
                          </a:solidFill>
                          <a:latin typeface="Arial Narrow" panose="020B0606020202030204" pitchFamily="34" charset="0"/>
                          <a:ea typeface="Open Sans Light" pitchFamily="34" charset="0"/>
                          <a:cs typeface="Open Sans Light" pitchFamily="34" charset="0"/>
                        </a:rPr>
                        <a:t>Lodging benefit ($100 x 2 days)</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indent="0" algn="r"/>
                      <a:r>
                        <a:rPr lang="en-US" sz="1200" dirty="0">
                          <a:solidFill>
                            <a:srgbClr val="7F7F7F"/>
                          </a:solidFill>
                          <a:latin typeface="Arial Narrow" panose="020B0606020202030204" pitchFamily="34" charset="0"/>
                          <a:ea typeface="Open Sans Light" pitchFamily="34" charset="0"/>
                          <a:cs typeface="Open Sans Light" pitchFamily="34" charset="0"/>
                        </a:rPr>
                        <a:t>$200</a:t>
                      </a:r>
                    </a:p>
                  </a:txBody>
                  <a:tcPr marL="89714" marR="13716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extLst>
                  <a:ext uri="{0D108BD9-81ED-4DB2-BD59-A6C34878D82A}">
                    <a16:rowId xmlns:a16="http://schemas.microsoft.com/office/drawing/2014/main" val="2095996560"/>
                  </a:ext>
                </a:extLst>
              </a:tr>
              <a:tr h="613323">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r>
                        <a:rPr lang="en-US" sz="1200" dirty="0">
                          <a:solidFill>
                            <a:srgbClr val="7F7F7F"/>
                          </a:solidFill>
                          <a:latin typeface="Arial Narrow" panose="020B0606020202030204" pitchFamily="34" charset="0"/>
                          <a:ea typeface="Open Sans Light" pitchFamily="34" charset="0"/>
                          <a:cs typeface="Open Sans Light" pitchFamily="34" charset="0"/>
                        </a:rPr>
                        <a:t>National Cancer Institute (NCI) Evaluation</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indent="0" algn="r"/>
                      <a:r>
                        <a:rPr lang="en-US" sz="1200" dirty="0">
                          <a:solidFill>
                            <a:srgbClr val="7F7F7F"/>
                          </a:solidFill>
                          <a:latin typeface="Arial Narrow" panose="020B0606020202030204" pitchFamily="34" charset="0"/>
                          <a:ea typeface="Open Sans Light" pitchFamily="34" charset="0"/>
                          <a:cs typeface="Open Sans Light" pitchFamily="34" charset="0"/>
                        </a:rPr>
                        <a:t>$750</a:t>
                      </a:r>
                    </a:p>
                  </a:txBody>
                  <a:tcPr marL="89714" marR="13716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9832728"/>
                  </a:ext>
                </a:extLst>
              </a:tr>
              <a:tr h="617621">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r>
                        <a:rPr lang="en-US" sz="1200" dirty="0">
                          <a:solidFill>
                            <a:srgbClr val="7F7F7F"/>
                          </a:solidFill>
                          <a:latin typeface="Arial Narrow" panose="020B0606020202030204" pitchFamily="34" charset="0"/>
                          <a:ea typeface="Open Sans Light" pitchFamily="34" charset="0"/>
                          <a:cs typeface="Open Sans Light" pitchFamily="34" charset="0"/>
                        </a:rPr>
                        <a:t>Breast cancer—second diagnosis five years later (recurrence)</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indent="0" algn="r"/>
                      <a:r>
                        <a:rPr lang="en-US" sz="1200" dirty="0">
                          <a:solidFill>
                            <a:srgbClr val="7F7F7F"/>
                          </a:solidFill>
                          <a:latin typeface="Arial Narrow" panose="020B0606020202030204" pitchFamily="34" charset="0"/>
                          <a:ea typeface="Open Sans Light" pitchFamily="34" charset="0"/>
                          <a:cs typeface="Open Sans Light" pitchFamily="34" charset="0"/>
                        </a:rPr>
                        <a:t>$30,000</a:t>
                      </a:r>
                    </a:p>
                  </a:txBody>
                  <a:tcPr marL="89714" marR="13716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extLst>
                  <a:ext uri="{0D108BD9-81ED-4DB2-BD59-A6C34878D82A}">
                    <a16:rowId xmlns:a16="http://schemas.microsoft.com/office/drawing/2014/main" val="2026595121"/>
                  </a:ext>
                </a:extLst>
              </a:tr>
              <a:tr h="370573">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r>
                        <a:rPr lang="en-US" sz="1200" b="1" dirty="0">
                          <a:solidFill>
                            <a:schemeClr val="tx1"/>
                          </a:solidFill>
                          <a:latin typeface="Arial Narrow" panose="020B0606020202030204" pitchFamily="34" charset="0"/>
                          <a:ea typeface="Open Sans Light" pitchFamily="34" charset="0"/>
                          <a:cs typeface="Open Sans Light" pitchFamily="34" charset="0"/>
                        </a:rPr>
                        <a:t>Total benefit</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indent="0" algn="r">
                        <a:tabLst/>
                      </a:pPr>
                      <a:r>
                        <a:rPr lang="en-US" sz="1200" b="1" dirty="0">
                          <a:solidFill>
                            <a:schemeClr val="tx1"/>
                          </a:solidFill>
                          <a:latin typeface="Arial Narrow" panose="020B0606020202030204" pitchFamily="34" charset="0"/>
                          <a:ea typeface="Open Sans Light" pitchFamily="34" charset="0"/>
                          <a:cs typeface="Open Sans Light" pitchFamily="34" charset="0"/>
                        </a:rPr>
                        <a:t>$60,750</a:t>
                      </a:r>
                    </a:p>
                  </a:txBody>
                  <a:tcPr marL="89714" marR="13716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61223803"/>
                  </a:ext>
                </a:extLst>
              </a:tr>
            </a:tbl>
          </a:graphicData>
        </a:graphic>
      </p:graphicFrame>
      <p:sp>
        <p:nvSpPr>
          <p:cNvPr id="4" name="Rectangle: Diagonal Corners Rounded 3">
            <a:extLst>
              <a:ext uri="{FF2B5EF4-FFF2-40B4-BE49-F238E27FC236}">
                <a16:creationId xmlns:a16="http://schemas.microsoft.com/office/drawing/2014/main" id="{2FB3252E-FF59-D407-B123-0E86C80F7F11}"/>
              </a:ext>
              <a:ext uri="{C183D7F6-B498-43B3-948B-1728B52AA6E4}">
                <adec:decorative xmlns:adec="http://schemas.microsoft.com/office/drawing/2017/decorative" val="1"/>
              </a:ext>
            </a:extLst>
          </p:cNvPr>
          <p:cNvSpPr/>
          <p:nvPr/>
        </p:nvSpPr>
        <p:spPr>
          <a:xfrm>
            <a:off x="866303" y="1679053"/>
            <a:ext cx="3495918" cy="2304551"/>
          </a:xfrm>
          <a:prstGeom prst="round2DiagRect">
            <a:avLst>
              <a:gd name="adj1" fmla="val 8108"/>
              <a:gd name="adj2" fmla="val 0"/>
            </a:avLst>
          </a:prstGeom>
          <a:solidFill>
            <a:srgbClr val="D9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pic>
        <p:nvPicPr>
          <p:cNvPr id="5" name="Picture Placeholder 17" descr="Woman typing on laptop">
            <a:extLst>
              <a:ext uri="{FF2B5EF4-FFF2-40B4-BE49-F238E27FC236}">
                <a16:creationId xmlns:a16="http://schemas.microsoft.com/office/drawing/2014/main" id="{0C91D89D-E2A0-AFFD-6B5B-D603D37641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15555" y="1859138"/>
            <a:ext cx="1944379" cy="1944379"/>
          </a:xfrm>
          <a:prstGeom prst="ellipse">
            <a:avLst/>
          </a:prstGeom>
        </p:spPr>
      </p:pic>
      <p:sp>
        <p:nvSpPr>
          <p:cNvPr id="8" name="TextBox 7">
            <a:extLst>
              <a:ext uri="{FF2B5EF4-FFF2-40B4-BE49-F238E27FC236}">
                <a16:creationId xmlns:a16="http://schemas.microsoft.com/office/drawing/2014/main" id="{0A90C9CD-8B2C-6F94-8B50-33D7046E8BD8}"/>
              </a:ext>
            </a:extLst>
          </p:cNvPr>
          <p:cNvSpPr txBox="1"/>
          <p:nvPr/>
        </p:nvSpPr>
        <p:spPr>
          <a:xfrm>
            <a:off x="4981070" y="5002654"/>
            <a:ext cx="4664010" cy="276999"/>
          </a:xfrm>
          <a:prstGeom prst="rect">
            <a:avLst/>
          </a:prstGeom>
          <a:noFill/>
        </p:spPr>
        <p:txBody>
          <a:bodyPr wrap="square">
            <a:spAutoFit/>
          </a:bodyPr>
          <a:lstStyle/>
          <a:p>
            <a:r>
              <a:rPr lang="en-US" sz="1200" b="1" dirty="0">
                <a:solidFill>
                  <a:schemeClr val="bg1"/>
                </a:solidFill>
                <a:latin typeface="Arial Narrow" panose="020B0606020202030204" pitchFamily="34" charset="0"/>
              </a:rPr>
              <a:t>*$30,000 initial benefit with a lifetime maximum benefit.</a:t>
            </a:r>
          </a:p>
        </p:txBody>
      </p:sp>
    </p:spTree>
    <p:extLst>
      <p:ext uri="{BB962C8B-B14F-4D97-AF65-F5344CB8AC3E}">
        <p14:creationId xmlns:p14="http://schemas.microsoft.com/office/powerpoint/2010/main" val="175032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
            <a:extLst>
              <a:ext uri="{FF2B5EF4-FFF2-40B4-BE49-F238E27FC236}">
                <a16:creationId xmlns:a16="http://schemas.microsoft.com/office/drawing/2014/main" id="{C8C46BEB-1C7F-7A04-6AC9-FE185ADB36C4}"/>
              </a:ext>
            </a:extLst>
          </p:cNvPr>
          <p:cNvSpPr txBox="1">
            <a:spLocks/>
          </p:cNvSpPr>
          <p:nvPr/>
        </p:nvSpPr>
        <p:spPr>
          <a:xfrm>
            <a:off x="510117" y="774154"/>
            <a:ext cx="8783105" cy="668610"/>
          </a:xfrm>
          <a:prstGeom prst="rect">
            <a:avLst/>
          </a:prstGeom>
        </p:spPr>
        <p:txBody>
          <a:bodyPr/>
          <a:lstStyle>
            <a:lvl1pPr algn="l" defTabSz="457200" rtl="0" eaLnBrk="1" latinLnBrk="0" hangingPunct="1">
              <a:spcBef>
                <a:spcPct val="0"/>
              </a:spcBef>
              <a:buNone/>
              <a:defRPr sz="4000" b="0" i="0" kern="1200">
                <a:solidFill>
                  <a:srgbClr val="676767"/>
                </a:solidFill>
                <a:latin typeface="Arial"/>
                <a:ea typeface="+mj-ea"/>
                <a:cs typeface="Kievit Offc Pro Medium"/>
              </a:defRPr>
            </a:lvl1pPr>
          </a:lstStyle>
          <a:p>
            <a:r>
              <a:rPr lang="en-US" sz="2800" b="1" dirty="0">
                <a:solidFill>
                  <a:srgbClr val="002245"/>
                </a:solidFill>
                <a:cs typeface="+mj-cs"/>
              </a:rPr>
              <a:t>Supplemental Health Wellness Benefit</a:t>
            </a:r>
            <a:endParaRPr lang="en-US" sz="2400" dirty="0">
              <a:solidFill>
                <a:srgbClr val="002245"/>
              </a:solidFill>
              <a:cs typeface="+mj-cs"/>
            </a:endParaRPr>
          </a:p>
        </p:txBody>
      </p:sp>
      <p:cxnSp>
        <p:nvCxnSpPr>
          <p:cNvPr id="33" name="Straight Connector 32">
            <a:extLst>
              <a:ext uri="{FF2B5EF4-FFF2-40B4-BE49-F238E27FC236}">
                <a16:creationId xmlns:a16="http://schemas.microsoft.com/office/drawing/2014/main" id="{FF3269DD-D12C-819F-B236-5C7E485DEA9C}"/>
              </a:ext>
              <a:ext uri="{C183D7F6-B498-43B3-948B-1728B52AA6E4}">
                <adec:decorative xmlns:adec="http://schemas.microsoft.com/office/drawing/2017/decorative" val="1"/>
              </a:ext>
            </a:extLst>
          </p:cNvPr>
          <p:cNvCxnSpPr>
            <a:cxnSpLocks/>
          </p:cNvCxnSpPr>
          <p:nvPr/>
        </p:nvCxnSpPr>
        <p:spPr>
          <a:xfrm>
            <a:off x="558990" y="2264648"/>
            <a:ext cx="8319592" cy="0"/>
          </a:xfrm>
          <a:prstGeom prst="line">
            <a:avLst/>
          </a:prstGeom>
          <a:ln/>
        </p:spPr>
        <p:style>
          <a:lnRef idx="1">
            <a:schemeClr val="accent5"/>
          </a:lnRef>
          <a:fillRef idx="0">
            <a:schemeClr val="accent5"/>
          </a:fillRef>
          <a:effectRef idx="0">
            <a:schemeClr val="accent5"/>
          </a:effectRef>
          <a:fontRef idx="minor">
            <a:schemeClr val="tx1"/>
          </a:fontRef>
        </p:style>
      </p:cxnSp>
      <p:sp>
        <p:nvSpPr>
          <p:cNvPr id="3" name="TextBox 2">
            <a:extLst>
              <a:ext uri="{FF2B5EF4-FFF2-40B4-BE49-F238E27FC236}">
                <a16:creationId xmlns:a16="http://schemas.microsoft.com/office/drawing/2014/main" id="{62BCC795-E681-BC5D-DD32-4BB65BBA76DF}"/>
              </a:ext>
            </a:extLst>
          </p:cNvPr>
          <p:cNvSpPr txBox="1"/>
          <p:nvPr/>
        </p:nvSpPr>
        <p:spPr>
          <a:xfrm>
            <a:off x="558990" y="2276809"/>
            <a:ext cx="4287330" cy="304698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1"/>
                </a:solidFill>
              </a:rPr>
              <a:t>Abdominal aorta ultrasound screening for aneurysms</a:t>
            </a:r>
          </a:p>
          <a:p>
            <a:pPr marL="285750" indent="-285750">
              <a:buFont typeface="Arial" panose="020B0604020202020204" pitchFamily="34" charset="0"/>
              <a:buChar char="•"/>
            </a:pPr>
            <a:r>
              <a:rPr lang="en-US" sz="1600" dirty="0">
                <a:solidFill>
                  <a:schemeClr val="bg1"/>
                </a:solidFill>
              </a:rPr>
              <a:t>Bone marrow testing </a:t>
            </a:r>
          </a:p>
          <a:p>
            <a:pPr marL="285750" indent="-285750">
              <a:buFont typeface="Arial" panose="020B0604020202020204" pitchFamily="34" charset="0"/>
              <a:buChar char="•"/>
            </a:pPr>
            <a:r>
              <a:rPr lang="en-US" sz="1600" dirty="0">
                <a:solidFill>
                  <a:schemeClr val="bg1"/>
                </a:solidFill>
              </a:rPr>
              <a:t>Carotid doppler </a:t>
            </a:r>
          </a:p>
          <a:p>
            <a:pPr marL="285750" indent="-285750">
              <a:buFont typeface="Arial" panose="020B0604020202020204" pitchFamily="34" charset="0"/>
              <a:buChar char="•"/>
            </a:pPr>
            <a:r>
              <a:rPr lang="en-US" sz="1600" dirty="0">
                <a:solidFill>
                  <a:schemeClr val="bg1"/>
                </a:solidFill>
              </a:rPr>
              <a:t>Chest x-rays</a:t>
            </a:r>
          </a:p>
          <a:p>
            <a:pPr marL="285750" indent="-285750">
              <a:buFont typeface="Arial" panose="020B0604020202020204" pitchFamily="34" charset="0"/>
              <a:buChar char="•"/>
            </a:pPr>
            <a:r>
              <a:rPr lang="en-US" sz="1600" dirty="0">
                <a:solidFill>
                  <a:schemeClr val="bg1"/>
                </a:solidFill>
              </a:rPr>
              <a:t>Colonoscopy </a:t>
            </a:r>
          </a:p>
          <a:p>
            <a:pPr marL="285750" indent="-285750">
              <a:buFont typeface="Arial" panose="020B0604020202020204" pitchFamily="34" charset="0"/>
              <a:buChar char="•"/>
            </a:pPr>
            <a:r>
              <a:rPr lang="en-US" sz="1600" dirty="0">
                <a:solidFill>
                  <a:schemeClr val="bg1"/>
                </a:solidFill>
              </a:rPr>
              <a:t>Doppler Screening for peripheral vascular disease</a:t>
            </a:r>
          </a:p>
          <a:p>
            <a:pPr marL="285750" indent="-285750">
              <a:buFont typeface="Arial" panose="020B0604020202020204" pitchFamily="34" charset="0"/>
              <a:buChar char="•"/>
            </a:pPr>
            <a:r>
              <a:rPr lang="en-US" sz="1600" dirty="0">
                <a:solidFill>
                  <a:schemeClr val="bg1"/>
                </a:solidFill>
              </a:rPr>
              <a:t>Echocardiogram</a:t>
            </a:r>
          </a:p>
          <a:p>
            <a:pPr marL="285750" indent="-285750">
              <a:buFont typeface="Arial" panose="020B0604020202020204" pitchFamily="34" charset="0"/>
              <a:buChar char="•"/>
            </a:pPr>
            <a:r>
              <a:rPr lang="en-US" sz="1600" dirty="0">
                <a:solidFill>
                  <a:schemeClr val="bg1"/>
                </a:solidFill>
              </a:rPr>
              <a:t>Electrocardiogram (EKG)</a:t>
            </a:r>
          </a:p>
          <a:p>
            <a:pPr marL="285750" indent="-285750">
              <a:buFont typeface="Arial" panose="020B0604020202020204" pitchFamily="34" charset="0"/>
              <a:buChar char="•"/>
            </a:pPr>
            <a:r>
              <a:rPr lang="en-US" sz="1600" dirty="0">
                <a:solidFill>
                  <a:schemeClr val="bg1"/>
                </a:solidFill>
              </a:rPr>
              <a:t>Flexible Sigmoidoscopy</a:t>
            </a:r>
          </a:p>
          <a:p>
            <a:pPr marL="285750" indent="-285750">
              <a:buFont typeface="Arial" panose="020B0604020202020204" pitchFamily="34" charset="0"/>
              <a:buChar char="•"/>
            </a:pPr>
            <a:r>
              <a:rPr lang="en-US" sz="1600" dirty="0">
                <a:solidFill>
                  <a:schemeClr val="bg1"/>
                </a:solidFill>
              </a:rPr>
              <a:t>Hemoccult stool specimen</a:t>
            </a:r>
          </a:p>
        </p:txBody>
      </p:sp>
      <p:sp>
        <p:nvSpPr>
          <p:cNvPr id="4" name="TextBox 3">
            <a:extLst>
              <a:ext uri="{FF2B5EF4-FFF2-40B4-BE49-F238E27FC236}">
                <a16:creationId xmlns:a16="http://schemas.microsoft.com/office/drawing/2014/main" id="{1DDD075B-D7C4-3BF2-8249-0C8ABB1F14BB}"/>
              </a:ext>
            </a:extLst>
          </p:cNvPr>
          <p:cNvSpPr txBox="1"/>
          <p:nvPr/>
        </p:nvSpPr>
        <p:spPr>
          <a:xfrm>
            <a:off x="4928616" y="2276809"/>
            <a:ext cx="4287330" cy="280076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1"/>
                </a:solidFill>
              </a:rPr>
              <a:t>Lipid panel</a:t>
            </a:r>
          </a:p>
          <a:p>
            <a:pPr marL="285750" indent="-285750">
              <a:buFont typeface="Arial" panose="020B0604020202020204" pitchFamily="34" charset="0"/>
              <a:buChar char="•"/>
            </a:pPr>
            <a:r>
              <a:rPr lang="en-US" sz="1600" dirty="0">
                <a:solidFill>
                  <a:schemeClr val="bg1"/>
                </a:solidFill>
              </a:rPr>
              <a:t>Oral cancer screening</a:t>
            </a:r>
          </a:p>
          <a:p>
            <a:pPr marL="285750" indent="-285750">
              <a:buFont typeface="Arial" panose="020B0604020202020204" pitchFamily="34" charset="0"/>
              <a:buChar char="•"/>
            </a:pPr>
            <a:r>
              <a:rPr lang="en-US" sz="1600" dirty="0">
                <a:solidFill>
                  <a:schemeClr val="bg1"/>
                </a:solidFill>
              </a:rPr>
              <a:t>Pap smears/Thin prep pap test </a:t>
            </a:r>
          </a:p>
          <a:p>
            <a:pPr marL="285750" indent="-285750">
              <a:buFont typeface="Arial" panose="020B0604020202020204" pitchFamily="34" charset="0"/>
              <a:buChar char="•"/>
            </a:pPr>
            <a:r>
              <a:rPr lang="en-US" sz="1600" dirty="0">
                <a:solidFill>
                  <a:schemeClr val="bg1"/>
                </a:solidFill>
              </a:rPr>
              <a:t>Prostate-Specific Antigen test (PSA)</a:t>
            </a:r>
          </a:p>
          <a:p>
            <a:pPr marL="285750" indent="-285750">
              <a:buFont typeface="Arial" panose="020B0604020202020204" pitchFamily="34" charset="0"/>
              <a:buChar char="•"/>
            </a:pPr>
            <a:r>
              <a:rPr lang="en-US" sz="1600" dirty="0">
                <a:solidFill>
                  <a:schemeClr val="bg1"/>
                </a:solidFill>
              </a:rPr>
              <a:t>Routine health check-up exam </a:t>
            </a:r>
          </a:p>
          <a:p>
            <a:pPr marL="285750" indent="-285750">
              <a:buFont typeface="Arial" panose="020B0604020202020204" pitchFamily="34" charset="0"/>
              <a:buChar char="•"/>
            </a:pPr>
            <a:r>
              <a:rPr lang="en-US" sz="1600" dirty="0">
                <a:solidFill>
                  <a:schemeClr val="bg1"/>
                </a:solidFill>
              </a:rPr>
              <a:t>Serum protein electrophoresis </a:t>
            </a:r>
          </a:p>
          <a:p>
            <a:pPr marL="285750" indent="-285750">
              <a:buFont typeface="Arial" panose="020B0604020202020204" pitchFamily="34" charset="0"/>
              <a:buChar char="•"/>
            </a:pPr>
            <a:r>
              <a:rPr lang="en-US" sz="1600" dirty="0">
                <a:solidFill>
                  <a:schemeClr val="bg1"/>
                </a:solidFill>
              </a:rPr>
              <a:t>Skin cancer biopsy</a:t>
            </a:r>
          </a:p>
          <a:p>
            <a:pPr marL="285750" indent="-285750">
              <a:buFont typeface="Arial" panose="020B0604020202020204" pitchFamily="34" charset="0"/>
              <a:buChar char="•"/>
            </a:pPr>
            <a:r>
              <a:rPr lang="en-US" sz="1600" dirty="0">
                <a:solidFill>
                  <a:schemeClr val="bg1"/>
                </a:solidFill>
              </a:rPr>
              <a:t>Skin cancer screening</a:t>
            </a:r>
          </a:p>
          <a:p>
            <a:pPr marL="285750" indent="-285750">
              <a:buFont typeface="Arial" panose="020B0604020202020204" pitchFamily="34" charset="0"/>
              <a:buChar char="•"/>
            </a:pPr>
            <a:r>
              <a:rPr lang="en-US" sz="1600" dirty="0">
                <a:solidFill>
                  <a:schemeClr val="bg1"/>
                </a:solidFill>
              </a:rPr>
              <a:t>Stress test on bicycle or treadmill</a:t>
            </a:r>
          </a:p>
          <a:p>
            <a:pPr marL="285750" indent="-285750">
              <a:buFont typeface="Arial" panose="020B0604020202020204" pitchFamily="34" charset="0"/>
              <a:buChar char="•"/>
            </a:pPr>
            <a:r>
              <a:rPr lang="en-US" sz="1600" dirty="0">
                <a:solidFill>
                  <a:schemeClr val="bg1"/>
                </a:solidFill>
              </a:rPr>
              <a:t>Thermography</a:t>
            </a:r>
          </a:p>
          <a:p>
            <a:pPr marL="285750" indent="-285750">
              <a:buFont typeface="Arial" panose="020B0604020202020204" pitchFamily="34" charset="0"/>
              <a:buChar char="•"/>
            </a:pPr>
            <a:r>
              <a:rPr lang="en-US" sz="1600" dirty="0">
                <a:solidFill>
                  <a:schemeClr val="bg1"/>
                </a:solidFill>
              </a:rPr>
              <a:t>Triglycerides blood test</a:t>
            </a:r>
          </a:p>
        </p:txBody>
      </p:sp>
      <p:sp>
        <p:nvSpPr>
          <p:cNvPr id="5" name="TextBox 4">
            <a:extLst>
              <a:ext uri="{FF2B5EF4-FFF2-40B4-BE49-F238E27FC236}">
                <a16:creationId xmlns:a16="http://schemas.microsoft.com/office/drawing/2014/main" id="{1C67CBDA-52C9-CCE9-4A7F-0A9E0B9652D3}"/>
              </a:ext>
            </a:extLst>
          </p:cNvPr>
          <p:cNvSpPr txBox="1"/>
          <p:nvPr/>
        </p:nvSpPr>
        <p:spPr>
          <a:xfrm>
            <a:off x="510117" y="5458048"/>
            <a:ext cx="8950510" cy="430887"/>
          </a:xfrm>
          <a:prstGeom prst="rect">
            <a:avLst/>
          </a:prstGeom>
          <a:noFill/>
        </p:spPr>
        <p:txBody>
          <a:bodyPr wrap="square">
            <a:spAutoFit/>
          </a:bodyPr>
          <a:lstStyle/>
          <a:p>
            <a:r>
              <a:rPr lang="en-US" sz="1100" dirty="0">
                <a:solidFill>
                  <a:schemeClr val="bg1"/>
                </a:solidFill>
              </a:rPr>
              <a:t>For a complete list of health screening tests, please see your Outline of Coverage. The Wellness benefit is payable once per calendar year, per covered person, if the covered person receives a covered health screening test while not confined in a hospital.</a:t>
            </a:r>
          </a:p>
        </p:txBody>
      </p:sp>
      <p:sp>
        <p:nvSpPr>
          <p:cNvPr id="7" name="TextBox 6">
            <a:extLst>
              <a:ext uri="{FF2B5EF4-FFF2-40B4-BE49-F238E27FC236}">
                <a16:creationId xmlns:a16="http://schemas.microsoft.com/office/drawing/2014/main" id="{546F4810-3103-6403-1BCC-1ED087D0B38F}"/>
              </a:ext>
            </a:extLst>
          </p:cNvPr>
          <p:cNvSpPr txBox="1"/>
          <p:nvPr/>
        </p:nvSpPr>
        <p:spPr>
          <a:xfrm>
            <a:off x="488191" y="1322491"/>
            <a:ext cx="8880850" cy="646331"/>
          </a:xfrm>
          <a:prstGeom prst="rect">
            <a:avLst/>
          </a:prstGeom>
          <a:noFill/>
        </p:spPr>
        <p:txBody>
          <a:bodyPr wrap="square">
            <a:spAutoFit/>
          </a:bodyPr>
          <a:lstStyle/>
          <a:p>
            <a:r>
              <a:rPr lang="en-US" sz="1800" b="0" i="0" u="none" strike="noStrike" baseline="0" dirty="0">
                <a:solidFill>
                  <a:srgbClr val="0F5F88"/>
                </a:solidFill>
                <a:latin typeface="Trade Gothic LT Std" panose="020B0503040303020004" pitchFamily="34" charset="0"/>
              </a:rPr>
              <a:t>Your coverage includes a wellness benefit of $100 for Critical Illness, which helps you to stay healthy by rewarding you for health screening tests such as:</a:t>
            </a:r>
            <a:endParaRPr lang="en-US" dirty="0">
              <a:solidFill>
                <a:srgbClr val="0F5F88"/>
              </a:solidFill>
            </a:endParaRPr>
          </a:p>
        </p:txBody>
      </p:sp>
    </p:spTree>
    <p:extLst>
      <p:ext uri="{BB962C8B-B14F-4D97-AF65-F5344CB8AC3E}">
        <p14:creationId xmlns:p14="http://schemas.microsoft.com/office/powerpoint/2010/main" val="303699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1ACC-2F97-CF34-55CC-6AC1B2C23BE8}"/>
              </a:ext>
            </a:extLst>
          </p:cNvPr>
          <p:cNvSpPr>
            <a:spLocks noGrp="1"/>
          </p:cNvSpPr>
          <p:nvPr>
            <p:ph type="title"/>
          </p:nvPr>
        </p:nvSpPr>
        <p:spPr>
          <a:xfrm>
            <a:off x="635001" y="2645725"/>
            <a:ext cx="6296151" cy="1752540"/>
          </a:xfrm>
        </p:spPr>
        <p:txBody>
          <a:bodyPr/>
          <a:lstStyle/>
          <a:p>
            <a:r>
              <a:rPr lang="en-US" dirty="0"/>
              <a:t>Hospital Indemnity Insurance </a:t>
            </a:r>
            <a:br>
              <a:rPr lang="en-US" dirty="0"/>
            </a:br>
            <a:br>
              <a:rPr lang="en-US" dirty="0"/>
            </a:br>
            <a:endParaRPr lang="en-US" dirty="0"/>
          </a:p>
        </p:txBody>
      </p:sp>
    </p:spTree>
    <p:extLst>
      <p:ext uri="{BB962C8B-B14F-4D97-AF65-F5344CB8AC3E}">
        <p14:creationId xmlns:p14="http://schemas.microsoft.com/office/powerpoint/2010/main" val="246608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1">
            <a:extLst>
              <a:ext uri="{FF2B5EF4-FFF2-40B4-BE49-F238E27FC236}">
                <a16:creationId xmlns:a16="http://schemas.microsoft.com/office/drawing/2014/main" id="{6B69348E-DDA6-F85C-66B6-9502E9E2BE86}"/>
              </a:ext>
              <a:ext uri="{C183D7F6-B498-43B3-948B-1728B52AA6E4}">
                <adec:decorative xmlns:adec="http://schemas.microsoft.com/office/drawing/2017/decorative" val="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a:ext>
            </a:extLst>
          </a:blip>
          <a:srcRect/>
          <a:stretch/>
        </p:blipFill>
        <p:spPr>
          <a:xfrm>
            <a:off x="958299" y="1432808"/>
            <a:ext cx="5333147" cy="3724408"/>
          </a:xfrm>
          <a:prstGeom prst="round2DiagRect">
            <a:avLst>
              <a:gd name="adj1" fmla="val 10751"/>
              <a:gd name="adj2" fmla="val 0"/>
            </a:avLst>
          </a:prstGeom>
          <a:ln w="88900" cap="sq">
            <a:noFill/>
            <a:miter lim="800000"/>
          </a:ln>
          <a:effectLst/>
        </p:spPr>
      </p:pic>
      <p:sp>
        <p:nvSpPr>
          <p:cNvPr id="6" name="Title 1">
            <a:extLst>
              <a:ext uri="{FF2B5EF4-FFF2-40B4-BE49-F238E27FC236}">
                <a16:creationId xmlns:a16="http://schemas.microsoft.com/office/drawing/2014/main" id="{6CF7364A-AB93-DFA0-E2B0-69B5D8BE051C}"/>
              </a:ext>
            </a:extLst>
          </p:cNvPr>
          <p:cNvSpPr txBox="1">
            <a:spLocks/>
          </p:cNvSpPr>
          <p:nvPr/>
        </p:nvSpPr>
        <p:spPr>
          <a:xfrm>
            <a:off x="866859" y="392642"/>
            <a:ext cx="6224379" cy="896662"/>
          </a:xfrm>
          <a:prstGeom prst="rect">
            <a:avLst/>
          </a:prstGeom>
        </p:spPr>
        <p:txBody>
          <a:bodyPr/>
          <a:lstStyle>
            <a:lvl1pPr algn="l" defTabSz="457200" rtl="0" eaLnBrk="1" latinLnBrk="0" hangingPunct="1">
              <a:spcBef>
                <a:spcPct val="0"/>
              </a:spcBef>
              <a:buNone/>
              <a:defRPr sz="4000" b="0" i="0" kern="1200">
                <a:solidFill>
                  <a:srgbClr val="676767"/>
                </a:solidFill>
                <a:latin typeface="Arial"/>
                <a:ea typeface="+mj-ea"/>
                <a:cs typeface="Kievit Offc Pro Medium"/>
              </a:defRPr>
            </a:lvl1pPr>
          </a:lstStyle>
          <a:p>
            <a:r>
              <a:rPr lang="en-US" sz="2800" b="1" dirty="0">
                <a:solidFill>
                  <a:srgbClr val="002245"/>
                </a:solidFill>
                <a:cs typeface="+mj-cs"/>
              </a:rPr>
              <a:t>Hospital Indemnity Insurance</a:t>
            </a:r>
          </a:p>
          <a:p>
            <a:r>
              <a:rPr lang="en-US" sz="2000" dirty="0">
                <a:solidFill>
                  <a:srgbClr val="0D5680"/>
                </a:solidFill>
              </a:rPr>
              <a:t>Coverage Details</a:t>
            </a:r>
          </a:p>
          <a:p>
            <a:r>
              <a:rPr lang="en-US" sz="2800" b="1" dirty="0">
                <a:solidFill>
                  <a:srgbClr val="002245"/>
                </a:solidFill>
                <a:cs typeface="+mj-cs"/>
              </a:rPr>
              <a:t> </a:t>
            </a:r>
          </a:p>
        </p:txBody>
      </p:sp>
      <p:sp>
        <p:nvSpPr>
          <p:cNvPr id="7" name="Content Placeholder 5">
            <a:extLst>
              <a:ext uri="{FF2B5EF4-FFF2-40B4-BE49-F238E27FC236}">
                <a16:creationId xmlns:a16="http://schemas.microsoft.com/office/drawing/2014/main" id="{8D20A6BC-75AD-9A92-C15D-3042B4316A3B}"/>
              </a:ext>
            </a:extLst>
          </p:cNvPr>
          <p:cNvSpPr txBox="1">
            <a:spLocks/>
          </p:cNvSpPr>
          <p:nvPr/>
        </p:nvSpPr>
        <p:spPr>
          <a:xfrm>
            <a:off x="6572251" y="2394083"/>
            <a:ext cx="3424237" cy="2503180"/>
          </a:xfrm>
          <a:prstGeom prst="rect">
            <a:avLst/>
          </a:prstGeom>
        </p:spPr>
        <p:txBody>
          <a:bodyPr>
            <a:noAutofit/>
          </a:bodyPr>
          <a:lstStyle>
            <a:lvl1pPr marL="342900" indent="-342900" algn="l" defTabSz="457200" rtl="0" eaLnBrk="1" latinLnBrk="0" hangingPunct="1">
              <a:spcBef>
                <a:spcPct val="20000"/>
              </a:spcBef>
              <a:buFont typeface="Arial"/>
              <a:buChar char="•"/>
              <a:defRPr sz="2000" b="0" i="0" kern="1200">
                <a:solidFill>
                  <a:srgbClr val="676767"/>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Hospital Admissions</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Intensive Care Unit Admission</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Daily In-Hospital Stays</a:t>
            </a:r>
          </a:p>
        </p:txBody>
      </p:sp>
      <p:sp>
        <p:nvSpPr>
          <p:cNvPr id="9" name="Content Placeholder 7">
            <a:extLst>
              <a:ext uri="{FF2B5EF4-FFF2-40B4-BE49-F238E27FC236}">
                <a16:creationId xmlns:a16="http://schemas.microsoft.com/office/drawing/2014/main" id="{D65A5076-79A9-BC10-805F-7619D4D53E6A}"/>
              </a:ext>
            </a:extLst>
          </p:cNvPr>
          <p:cNvSpPr txBox="1">
            <a:spLocks/>
          </p:cNvSpPr>
          <p:nvPr/>
        </p:nvSpPr>
        <p:spPr>
          <a:xfrm>
            <a:off x="6350249" y="3645673"/>
            <a:ext cx="4134055" cy="757088"/>
          </a:xfrm>
          <a:prstGeom prst="rect">
            <a:avLst/>
          </a:prstGeom>
        </p:spPr>
        <p:txBody>
          <a:bodyPr>
            <a:normAutofit/>
          </a:bodyPr>
          <a:lstStyle>
            <a:lvl1pPr marL="342900" indent="-342900" algn="l" defTabSz="457200" rtl="0" eaLnBrk="1" latinLnBrk="0" hangingPunct="1">
              <a:spcBef>
                <a:spcPct val="20000"/>
              </a:spcBef>
              <a:buFont typeface="Arial"/>
              <a:buChar char="•"/>
              <a:defRPr sz="2000" b="0" i="0" kern="1200">
                <a:solidFill>
                  <a:srgbClr val="676767"/>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BC1"/>
              </a:buClr>
              <a:defRPr/>
            </a:pPr>
            <a:r>
              <a:rPr lang="en-US" sz="1600" dirty="0"/>
              <a:t>Pays a daily benefit up to 30 days per hospitalization.</a:t>
            </a:r>
          </a:p>
        </p:txBody>
      </p:sp>
      <p:sp>
        <p:nvSpPr>
          <p:cNvPr id="11" name="Content Placeholder 7">
            <a:extLst>
              <a:ext uri="{FF2B5EF4-FFF2-40B4-BE49-F238E27FC236}">
                <a16:creationId xmlns:a16="http://schemas.microsoft.com/office/drawing/2014/main" id="{89CA1619-95B0-02E3-C9A2-6073A4AA63BA}"/>
              </a:ext>
            </a:extLst>
          </p:cNvPr>
          <p:cNvSpPr txBox="1">
            <a:spLocks/>
          </p:cNvSpPr>
          <p:nvPr/>
        </p:nvSpPr>
        <p:spPr>
          <a:xfrm>
            <a:off x="6350250" y="1789426"/>
            <a:ext cx="4134055" cy="648363"/>
          </a:xfrm>
          <a:prstGeom prst="rect">
            <a:avLst/>
          </a:prstGeom>
        </p:spPr>
        <p:txBody>
          <a:bodyPr>
            <a:normAutofit/>
          </a:bodyPr>
          <a:lstStyle>
            <a:lvl1pPr marL="342900" indent="-342900" algn="l" defTabSz="457200" rtl="0" eaLnBrk="1" latinLnBrk="0" hangingPunct="1">
              <a:spcBef>
                <a:spcPct val="20000"/>
              </a:spcBef>
              <a:buFont typeface="Arial"/>
              <a:buChar char="•"/>
              <a:defRPr sz="2000" b="0" i="0" kern="1200">
                <a:solidFill>
                  <a:srgbClr val="676767"/>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BC1"/>
              </a:buClr>
              <a:defRPr/>
            </a:pPr>
            <a:r>
              <a:rPr lang="en-US" sz="1600" dirty="0">
                <a:solidFill>
                  <a:srgbClr val="6D6E71"/>
                </a:solidFill>
                <a:latin typeface="+mn-lt"/>
                <a:cs typeface="+mn-cs"/>
              </a:rPr>
              <a:t>Pays you for events related to your hospitalization:</a:t>
            </a:r>
          </a:p>
          <a:p>
            <a:pPr>
              <a:buClr>
                <a:srgbClr val="007BC1"/>
              </a:buClr>
              <a:defRPr/>
            </a:pPr>
            <a:endParaRPr lang="en-US" sz="1600" dirty="0"/>
          </a:p>
          <a:p>
            <a:pPr marL="0" indent="0" defTabSz="914400">
              <a:spcBef>
                <a:spcPts val="1000"/>
              </a:spcBef>
              <a:buClr>
                <a:srgbClr val="007BC1"/>
              </a:buClr>
              <a:buNone/>
              <a:defRPr/>
            </a:pPr>
            <a:endParaRPr lang="en-US" sz="1600" dirty="0"/>
          </a:p>
        </p:txBody>
      </p:sp>
      <p:sp>
        <p:nvSpPr>
          <p:cNvPr id="2" name="Content Placeholder 19">
            <a:extLst>
              <a:ext uri="{FF2B5EF4-FFF2-40B4-BE49-F238E27FC236}">
                <a16:creationId xmlns:a16="http://schemas.microsoft.com/office/drawing/2014/main" id="{5D134DAB-A52E-1E27-BF08-8D997015CE9F}"/>
              </a:ext>
            </a:extLst>
          </p:cNvPr>
          <p:cNvSpPr txBox="1">
            <a:spLocks/>
          </p:cNvSpPr>
          <p:nvPr/>
        </p:nvSpPr>
        <p:spPr>
          <a:xfrm>
            <a:off x="2946272" y="3935773"/>
            <a:ext cx="3345174" cy="474982"/>
          </a:xfrm>
          <a:prstGeom prst="rect">
            <a:avLst/>
          </a:prstGeom>
          <a:solidFill>
            <a:srgbClr val="0D5680"/>
          </a:solidFill>
          <a:ln w="25400" cap="flat" cmpd="sng" algn="ctr">
            <a:noFill/>
            <a:prstDash val="solid"/>
          </a:ln>
          <a:effectLst/>
        </p:spPr>
        <p:txBody>
          <a:bodyPr rtlCol="0" anchor="ctr"/>
          <a:lstStyle>
            <a:lvl1pPr marL="342900" indent="-342900" algn="l" defTabSz="457200" rtl="0" eaLnBrk="1" latinLnBrk="0" hangingPunct="1">
              <a:spcBef>
                <a:spcPct val="20000"/>
              </a:spcBef>
              <a:buFont typeface="Arial"/>
              <a:buChar char="•"/>
              <a:defRPr sz="2000" b="0" i="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000" b="0" i="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85725"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WHAT’S IN IT FOR YOU</a:t>
            </a:r>
          </a:p>
        </p:txBody>
      </p:sp>
    </p:spTree>
    <p:extLst>
      <p:ext uri="{BB962C8B-B14F-4D97-AF65-F5344CB8AC3E}">
        <p14:creationId xmlns:p14="http://schemas.microsoft.com/office/powerpoint/2010/main" val="397010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F7364A-AB93-DFA0-E2B0-69B5D8BE051C}"/>
              </a:ext>
            </a:extLst>
          </p:cNvPr>
          <p:cNvSpPr txBox="1">
            <a:spLocks/>
          </p:cNvSpPr>
          <p:nvPr/>
        </p:nvSpPr>
        <p:spPr>
          <a:xfrm>
            <a:off x="709763" y="632466"/>
            <a:ext cx="6224379" cy="565398"/>
          </a:xfrm>
          <a:prstGeom prst="rect">
            <a:avLst/>
          </a:prstGeom>
        </p:spPr>
        <p:txBody>
          <a:bodyPr/>
          <a:lstStyle>
            <a:lvl1pPr algn="l" defTabSz="457200" rtl="0" eaLnBrk="1" latinLnBrk="0" hangingPunct="1">
              <a:spcBef>
                <a:spcPct val="0"/>
              </a:spcBef>
              <a:buNone/>
              <a:defRPr sz="4000" b="0" i="0" kern="1200">
                <a:solidFill>
                  <a:srgbClr val="676767"/>
                </a:solidFill>
                <a:latin typeface="Arial"/>
                <a:ea typeface="+mj-ea"/>
                <a:cs typeface="Kievit Offc Pro Medium"/>
              </a:defRPr>
            </a:lvl1pPr>
          </a:lstStyle>
          <a:p>
            <a:r>
              <a:rPr lang="en-US" sz="2800" b="1" dirty="0">
                <a:solidFill>
                  <a:srgbClr val="002245"/>
                </a:solidFill>
                <a:cs typeface="+mj-cs"/>
              </a:rPr>
              <a:t>Hospital Indemnity Insurance</a:t>
            </a:r>
            <a:endParaRPr lang="en-US" sz="2000" dirty="0">
              <a:solidFill>
                <a:srgbClr val="0D5680"/>
              </a:solidFill>
            </a:endParaRPr>
          </a:p>
        </p:txBody>
      </p:sp>
      <p:graphicFrame>
        <p:nvGraphicFramePr>
          <p:cNvPr id="3" name="Table 13">
            <a:extLst>
              <a:ext uri="{FF2B5EF4-FFF2-40B4-BE49-F238E27FC236}">
                <a16:creationId xmlns:a16="http://schemas.microsoft.com/office/drawing/2014/main" id="{3CA5D4AB-37B8-90DA-BDBB-C5EAC20D8332}"/>
              </a:ext>
            </a:extLst>
          </p:cNvPr>
          <p:cNvGraphicFramePr>
            <a:graphicFrameLocks noGrp="1"/>
          </p:cNvGraphicFramePr>
          <p:nvPr>
            <p:extLst>
              <p:ext uri="{D42A27DB-BD31-4B8C-83A1-F6EECF244321}">
                <p14:modId xmlns:p14="http://schemas.microsoft.com/office/powerpoint/2010/main" val="86507257"/>
              </p:ext>
            </p:extLst>
          </p:nvPr>
        </p:nvGraphicFramePr>
        <p:xfrm>
          <a:off x="6345936" y="1838355"/>
          <a:ext cx="4105656" cy="1472183"/>
        </p:xfrm>
        <a:graphic>
          <a:graphicData uri="http://schemas.openxmlformats.org/drawingml/2006/table">
            <a:tbl>
              <a:tblPr firstRow="1" bandRow="1"/>
              <a:tblGrid>
                <a:gridCol w="2487168">
                  <a:extLst>
                    <a:ext uri="{9D8B030D-6E8A-4147-A177-3AD203B41FA5}">
                      <a16:colId xmlns:a16="http://schemas.microsoft.com/office/drawing/2014/main" val="411441218"/>
                    </a:ext>
                  </a:extLst>
                </a:gridCol>
                <a:gridCol w="1618488">
                  <a:extLst>
                    <a:ext uri="{9D8B030D-6E8A-4147-A177-3AD203B41FA5}">
                      <a16:colId xmlns:a16="http://schemas.microsoft.com/office/drawing/2014/main" val="2405442846"/>
                    </a:ext>
                  </a:extLst>
                </a:gridCol>
              </a:tblGrid>
              <a:tr h="298571">
                <a:tc>
                  <a:txBody>
                    <a:bodyPr/>
                    <a:lstStyle/>
                    <a:p>
                      <a:pPr algn="ctr" rtl="0" fontAlgn="ctr"/>
                      <a:r>
                        <a:rPr lang="en-US" sz="1600" b="1" i="0" u="none" strike="noStrike" dirty="0">
                          <a:solidFill>
                            <a:srgbClr val="FFFFFF"/>
                          </a:solidFill>
                          <a:effectLst/>
                          <a:latin typeface="Arial Narrow" panose="020B0606020202030204" pitchFamily="34" charset="0"/>
                        </a:rPr>
                        <a:t>Covered Member(s)</a:t>
                      </a: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Monthly Rate</a:t>
                      </a: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086948298"/>
                  </a:ext>
                </a:extLst>
              </a:tr>
              <a:tr h="292576">
                <a:tc>
                  <a:txBody>
                    <a:bodyPr/>
                    <a:lstStyle/>
                    <a:p>
                      <a:pPr marL="0" marR="0">
                        <a:lnSpc>
                          <a:spcPct val="115000"/>
                        </a:lnSpc>
                        <a:spcBef>
                          <a:spcPts val="0"/>
                        </a:spcBef>
                        <a:spcAft>
                          <a:spcPts val="0"/>
                        </a:spcAft>
                      </a:pPr>
                      <a:r>
                        <a:rPr lang="en-US" sz="16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Employee Only</a:t>
                      </a:r>
                      <a:endParaRPr lang="en-US" sz="16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tc>
                  <a:txBody>
                    <a:bodyPr/>
                    <a:lstStyle/>
                    <a:p>
                      <a:pPr marL="0" marR="0" algn="ctr">
                        <a:spcBef>
                          <a:spcPts val="0"/>
                        </a:spcBef>
                        <a:spcAft>
                          <a:spcPts val="0"/>
                        </a:spcAft>
                      </a:pPr>
                      <a:r>
                        <a:rPr lang="en-US" sz="14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$16.19</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extLst>
                  <a:ext uri="{0D108BD9-81ED-4DB2-BD59-A6C34878D82A}">
                    <a16:rowId xmlns:a16="http://schemas.microsoft.com/office/drawing/2014/main" val="2334398639"/>
                  </a:ext>
                </a:extLst>
              </a:tr>
              <a:tr h="267598">
                <a:tc>
                  <a:txBody>
                    <a:bodyPr/>
                    <a:lstStyle/>
                    <a:p>
                      <a:pPr marL="0" marR="0">
                        <a:lnSpc>
                          <a:spcPct val="115000"/>
                        </a:lnSpc>
                        <a:spcBef>
                          <a:spcPts val="0"/>
                        </a:spcBef>
                        <a:spcAft>
                          <a:spcPts val="0"/>
                        </a:spcAft>
                      </a:pPr>
                      <a:r>
                        <a:rPr lang="en-US" sz="16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Employee + Spouse</a:t>
                      </a:r>
                      <a:endParaRPr lang="en-US" sz="16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$32.52</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8238000"/>
                  </a:ext>
                </a:extLst>
              </a:tr>
              <a:tr h="306719">
                <a:tc>
                  <a:txBody>
                    <a:bodyPr/>
                    <a:lstStyle/>
                    <a:p>
                      <a:pPr marL="0" marR="0">
                        <a:lnSpc>
                          <a:spcPct val="115000"/>
                        </a:lnSpc>
                        <a:spcBef>
                          <a:spcPts val="0"/>
                        </a:spcBef>
                        <a:spcAft>
                          <a:spcPts val="0"/>
                        </a:spcAft>
                      </a:pPr>
                      <a:r>
                        <a:rPr lang="en-US" sz="16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Employee + Child(ren)</a:t>
                      </a:r>
                      <a:endParaRPr lang="en-US" sz="16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a:spcBef>
                          <a:spcPts val="0"/>
                        </a:spcBef>
                        <a:spcAft>
                          <a:spcPts val="0"/>
                        </a:spcAft>
                      </a:pPr>
                      <a:r>
                        <a:rPr lang="en-US" sz="14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$26.17</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2907410608"/>
                  </a:ext>
                </a:extLst>
              </a:tr>
              <a:tr h="306719">
                <a:tc>
                  <a:txBody>
                    <a:bodyPr/>
                    <a:lstStyle/>
                    <a:p>
                      <a:pPr marL="0" marR="0">
                        <a:lnSpc>
                          <a:spcPct val="115000"/>
                        </a:lnSpc>
                        <a:spcBef>
                          <a:spcPts val="0"/>
                        </a:spcBef>
                        <a:spcAft>
                          <a:spcPts val="0"/>
                        </a:spcAft>
                      </a:pPr>
                      <a:r>
                        <a:rPr lang="en-US" sz="16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Family</a:t>
                      </a:r>
                      <a:endParaRPr lang="en-US" sz="16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$42.49</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extLst>
                  <a:ext uri="{0D108BD9-81ED-4DB2-BD59-A6C34878D82A}">
                    <a16:rowId xmlns:a16="http://schemas.microsoft.com/office/drawing/2014/main" val="3516190057"/>
                  </a:ext>
                </a:extLst>
              </a:tr>
            </a:tbl>
          </a:graphicData>
        </a:graphic>
      </p:graphicFrame>
      <p:sp>
        <p:nvSpPr>
          <p:cNvPr id="7" name="TextBox 6">
            <a:extLst>
              <a:ext uri="{FF2B5EF4-FFF2-40B4-BE49-F238E27FC236}">
                <a16:creationId xmlns:a16="http://schemas.microsoft.com/office/drawing/2014/main" id="{8E10A6B9-4969-C90E-BC7B-54419860E182}"/>
              </a:ext>
            </a:extLst>
          </p:cNvPr>
          <p:cNvSpPr txBox="1"/>
          <p:nvPr/>
        </p:nvSpPr>
        <p:spPr>
          <a:xfrm>
            <a:off x="6278459" y="1450734"/>
            <a:ext cx="6094476"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Kievit Pro Light"/>
              </a:rPr>
              <a:t>Hospital Indemnity Rates</a:t>
            </a:r>
          </a:p>
        </p:txBody>
      </p:sp>
      <p:graphicFrame>
        <p:nvGraphicFramePr>
          <p:cNvPr id="9" name="Table 13">
            <a:extLst>
              <a:ext uri="{FF2B5EF4-FFF2-40B4-BE49-F238E27FC236}">
                <a16:creationId xmlns:a16="http://schemas.microsoft.com/office/drawing/2014/main" id="{6F07BAF1-CCA5-383F-3BB7-26484205F0A9}"/>
              </a:ext>
            </a:extLst>
          </p:cNvPr>
          <p:cNvGraphicFramePr>
            <a:graphicFrameLocks noGrp="1"/>
          </p:cNvGraphicFramePr>
          <p:nvPr>
            <p:extLst>
              <p:ext uri="{D42A27DB-BD31-4B8C-83A1-F6EECF244321}">
                <p14:modId xmlns:p14="http://schemas.microsoft.com/office/powerpoint/2010/main" val="1419520639"/>
              </p:ext>
            </p:extLst>
          </p:nvPr>
        </p:nvGraphicFramePr>
        <p:xfrm>
          <a:off x="6345937" y="3843857"/>
          <a:ext cx="4590286" cy="1101218"/>
        </p:xfrm>
        <a:graphic>
          <a:graphicData uri="http://schemas.openxmlformats.org/drawingml/2006/table">
            <a:tbl>
              <a:tblPr firstRow="1" bandRow="1"/>
              <a:tblGrid>
                <a:gridCol w="2619874">
                  <a:extLst>
                    <a:ext uri="{9D8B030D-6E8A-4147-A177-3AD203B41FA5}">
                      <a16:colId xmlns:a16="http://schemas.microsoft.com/office/drawing/2014/main" val="411441218"/>
                    </a:ext>
                  </a:extLst>
                </a:gridCol>
                <a:gridCol w="1970412">
                  <a:extLst>
                    <a:ext uri="{9D8B030D-6E8A-4147-A177-3AD203B41FA5}">
                      <a16:colId xmlns:a16="http://schemas.microsoft.com/office/drawing/2014/main" val="98976511"/>
                    </a:ext>
                  </a:extLst>
                </a:gridCol>
              </a:tblGrid>
              <a:tr h="295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Arial Narrow" panose="020B0606020202030204" pitchFamily="34" charset="0"/>
                          <a:ea typeface="Arial Narrow" panose="020B0606020202030204" pitchFamily="34" charset="0"/>
                          <a:cs typeface="Times New Roman" panose="02020603050405020304" pitchFamily="18" charset="0"/>
                        </a:rPr>
                        <a:t>Benefit</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Arial Narrow" panose="020B0606020202030204" pitchFamily="34" charset="0"/>
                          <a:ea typeface="Arial Narrow" panose="020B0606020202030204" pitchFamily="34" charset="0"/>
                          <a:cs typeface="Times New Roman" panose="02020603050405020304" pitchFamily="18" charset="0"/>
                        </a:rPr>
                        <a:t>Benefit Amount </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086948298"/>
                  </a:ext>
                </a:extLst>
              </a:tr>
              <a:tr h="233271">
                <a:tc>
                  <a:txBody>
                    <a:bodyPr/>
                    <a:lstStyle/>
                    <a:p>
                      <a:pPr marL="0" marR="0">
                        <a:lnSpc>
                          <a:spcPct val="115000"/>
                        </a:lnSpc>
                        <a:spcBef>
                          <a:spcPts val="0"/>
                        </a:spcBef>
                        <a:spcAft>
                          <a:spcPts val="0"/>
                        </a:spcAft>
                      </a:pPr>
                      <a:r>
                        <a:rPr lang="en-US" sz="16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Hospital Admission Benefit </a:t>
                      </a:r>
                      <a:endParaRPr lang="en-US" sz="16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tc>
                  <a:txBody>
                    <a:bodyPr/>
                    <a:lstStyle/>
                    <a:p>
                      <a:pPr algn="ctr"/>
                      <a:r>
                        <a:rPr lang="en-US" sz="14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$1,200</a:t>
                      </a:r>
                      <a:endParaRPr lang="en-US" dirty="0"/>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extLst>
                  <a:ext uri="{0D108BD9-81ED-4DB2-BD59-A6C34878D82A}">
                    <a16:rowId xmlns:a16="http://schemas.microsoft.com/office/drawing/2014/main" val="2334398639"/>
                  </a:ext>
                </a:extLst>
              </a:tr>
              <a:tr h="225582">
                <a:tc>
                  <a:txBody>
                    <a:bodyPr/>
                    <a:lstStyle/>
                    <a:p>
                      <a:pPr marL="0" marR="0">
                        <a:lnSpc>
                          <a:spcPct val="115000"/>
                        </a:lnSpc>
                        <a:spcBef>
                          <a:spcPts val="0"/>
                        </a:spcBef>
                        <a:spcAft>
                          <a:spcPts val="0"/>
                        </a:spcAft>
                      </a:pPr>
                      <a:r>
                        <a:rPr lang="en-US" sz="1600" b="1" kern="1200" dirty="0">
                          <a:solidFill>
                            <a:schemeClr val="bg1"/>
                          </a:solidFill>
                          <a:effectLst/>
                          <a:latin typeface="Arial Narrow" panose="020B0606020202030204" pitchFamily="34" charset="0"/>
                          <a:ea typeface="+mn-ea"/>
                          <a:cs typeface="Times New Roman" panose="02020603050405020304" pitchFamily="18" charset="0"/>
                        </a:rPr>
                        <a:t>Hospital Confinement Benefit</a:t>
                      </a:r>
                      <a:endPar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4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$200</a:t>
                      </a:r>
                      <a:endParaRPr lang="en-US"/>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8238000"/>
                  </a:ext>
                </a:extLst>
              </a:tr>
              <a:tr h="244546">
                <a:tc>
                  <a:txBody>
                    <a:bodyPr/>
                    <a:lstStyle/>
                    <a:p>
                      <a:pPr marL="0" marR="0">
                        <a:lnSpc>
                          <a:spcPct val="115000"/>
                        </a:lnSpc>
                        <a:spcBef>
                          <a:spcPts val="0"/>
                        </a:spcBef>
                        <a:spcAft>
                          <a:spcPts val="0"/>
                        </a:spcAft>
                      </a:pPr>
                      <a:r>
                        <a:rPr lang="en-US" sz="1600" b="1" kern="1200" dirty="0">
                          <a:solidFill>
                            <a:schemeClr val="bg1"/>
                          </a:solidFill>
                          <a:effectLst/>
                          <a:latin typeface="Arial Narrow" panose="020B0606020202030204" pitchFamily="34" charset="0"/>
                          <a:ea typeface="+mn-ea"/>
                          <a:cs typeface="Times New Roman" panose="02020603050405020304" pitchFamily="18" charset="0"/>
                        </a:rPr>
                        <a:t>ICU Confinement Benefit </a:t>
                      </a:r>
                      <a:endPar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algn="ctr"/>
                      <a:r>
                        <a:rPr lang="en-US" sz="14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$400</a:t>
                      </a:r>
                      <a:endParaRPr lang="en-US" dirty="0"/>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2907410608"/>
                  </a:ext>
                </a:extLst>
              </a:tr>
            </a:tbl>
          </a:graphicData>
        </a:graphic>
      </p:graphicFrame>
      <p:sp>
        <p:nvSpPr>
          <p:cNvPr id="12" name="TextBox 11">
            <a:extLst>
              <a:ext uri="{FF2B5EF4-FFF2-40B4-BE49-F238E27FC236}">
                <a16:creationId xmlns:a16="http://schemas.microsoft.com/office/drawing/2014/main" id="{77A4A57D-18A9-C586-8169-231555B26C98}"/>
              </a:ext>
            </a:extLst>
          </p:cNvPr>
          <p:cNvSpPr txBox="1"/>
          <p:nvPr/>
        </p:nvSpPr>
        <p:spPr>
          <a:xfrm>
            <a:off x="6278458" y="3449802"/>
            <a:ext cx="4657765" cy="369332"/>
          </a:xfrm>
          <a:prstGeom prst="rect">
            <a:avLst/>
          </a:prstGeom>
          <a:noFill/>
        </p:spPr>
        <p:txBody>
          <a:bodyPr wrap="square">
            <a:spAutoFit/>
          </a:bodyPr>
          <a:lstStyle/>
          <a:p>
            <a:pPr defTabSz="914400">
              <a:defRPr/>
            </a:pPr>
            <a:r>
              <a:rPr lang="en-US" b="1" dirty="0">
                <a:solidFill>
                  <a:schemeClr val="bg1"/>
                </a:solidFill>
                <a:latin typeface="Kievit Pro Light"/>
              </a:rPr>
              <a:t>Hospital Indemnity Schedule of Benefits </a:t>
            </a:r>
          </a:p>
        </p:txBody>
      </p:sp>
      <p:sp>
        <p:nvSpPr>
          <p:cNvPr id="2" name="TextBox 1">
            <a:extLst>
              <a:ext uri="{FF2B5EF4-FFF2-40B4-BE49-F238E27FC236}">
                <a16:creationId xmlns:a16="http://schemas.microsoft.com/office/drawing/2014/main" id="{BBD67859-CEE8-3FF4-A5F6-DD27F3147FEC}"/>
              </a:ext>
            </a:extLst>
          </p:cNvPr>
          <p:cNvSpPr txBox="1"/>
          <p:nvPr/>
        </p:nvSpPr>
        <p:spPr>
          <a:xfrm>
            <a:off x="730246" y="1383377"/>
            <a:ext cx="5365754" cy="4262705"/>
          </a:xfrm>
          <a:prstGeom prst="rect">
            <a:avLst/>
          </a:prstGeom>
          <a:noFill/>
        </p:spPr>
        <p:txBody>
          <a:bodyPr wrap="square">
            <a:spAutoFit/>
          </a:bodyPr>
          <a:lstStyle/>
          <a:p>
            <a:r>
              <a:rPr lang="en-US" sz="2800" b="1" dirty="0">
                <a:solidFill>
                  <a:srgbClr val="1295D8"/>
                </a:solidFill>
                <a:latin typeface="Kievit Pro Light"/>
              </a:rPr>
              <a:t>What’s Changing for 2025</a:t>
            </a:r>
          </a:p>
          <a:p>
            <a:pPr>
              <a:spcBef>
                <a:spcPts val="600"/>
              </a:spcBef>
            </a:pPr>
            <a:r>
              <a:rPr lang="en-US" sz="1600" b="0" i="0" u="none" strike="noStrike" baseline="0" dirty="0">
                <a:solidFill>
                  <a:srgbClr val="221E1F"/>
                </a:solidFill>
                <a:latin typeface="Kievit Pro Light"/>
              </a:rPr>
              <a:t>• </a:t>
            </a:r>
            <a:r>
              <a:rPr lang="en-US" sz="1600" b="1" i="0" u="none" strike="noStrike" baseline="0" dirty="0">
                <a:solidFill>
                  <a:schemeClr val="accent3">
                    <a:lumMod val="75000"/>
                  </a:schemeClr>
                </a:solidFill>
                <a:latin typeface="Kievit Pro Light"/>
              </a:rPr>
              <a:t>NEW!</a:t>
            </a:r>
            <a:r>
              <a:rPr lang="en-US" sz="1600" b="0" i="0" u="none" strike="noStrike" baseline="0" dirty="0">
                <a:solidFill>
                  <a:srgbClr val="221E1F"/>
                </a:solidFill>
                <a:latin typeface="Kievit Pro Light"/>
              </a:rPr>
              <a:t> Mammography benefit of $100 per year</a:t>
            </a:r>
          </a:p>
          <a:p>
            <a:pPr>
              <a:spcBef>
                <a:spcPts val="600"/>
              </a:spcBef>
            </a:pPr>
            <a:r>
              <a:rPr lang="en-US" sz="1600" b="0" i="0" u="none" strike="noStrike" baseline="0" dirty="0">
                <a:solidFill>
                  <a:srgbClr val="221E1F"/>
                </a:solidFill>
                <a:latin typeface="Kievit Pro Light"/>
              </a:rPr>
              <a:t>• </a:t>
            </a:r>
            <a:r>
              <a:rPr lang="en-US" sz="1600" b="1" i="0" u="none" strike="noStrike" baseline="0" dirty="0">
                <a:solidFill>
                  <a:schemeClr val="accent3">
                    <a:lumMod val="75000"/>
                  </a:schemeClr>
                </a:solidFill>
                <a:latin typeface="Kievit Pro Light"/>
              </a:rPr>
              <a:t>NEW! </a:t>
            </a:r>
            <a:r>
              <a:rPr lang="en-US" sz="1600" b="0" i="0" u="none" strike="noStrike" baseline="0" dirty="0">
                <a:solidFill>
                  <a:srgbClr val="221E1F"/>
                </a:solidFill>
                <a:latin typeface="Kievit Pro Light"/>
              </a:rPr>
              <a:t>Benefit for intermediate intensive care unit (ICU) step-down unit</a:t>
            </a:r>
          </a:p>
          <a:p>
            <a:pPr>
              <a:spcBef>
                <a:spcPts val="600"/>
              </a:spcBef>
            </a:pPr>
            <a:r>
              <a:rPr lang="en-US" sz="1600" b="0" i="0" u="none" strike="noStrike" baseline="0" dirty="0">
                <a:solidFill>
                  <a:srgbClr val="221E1F"/>
                </a:solidFill>
                <a:latin typeface="Kievit Pro Light"/>
              </a:rPr>
              <a:t>• Hospital admission benefit increasing from a maximum of five times per year to a maximum of 10 times per year</a:t>
            </a:r>
          </a:p>
          <a:p>
            <a:pPr>
              <a:spcBef>
                <a:spcPts val="600"/>
              </a:spcBef>
            </a:pPr>
            <a:r>
              <a:rPr lang="en-US" sz="1600" b="0" i="0" u="none" strike="noStrike" baseline="0" dirty="0">
                <a:solidFill>
                  <a:srgbClr val="221E1F"/>
                </a:solidFill>
                <a:latin typeface="Kievit Pro Light"/>
              </a:rPr>
              <a:t>• Hospital confinement benefit increasing from a maximum of five confinements per year to a maximum of 10 confinements per year</a:t>
            </a:r>
          </a:p>
          <a:p>
            <a:pPr>
              <a:spcBef>
                <a:spcPts val="600"/>
              </a:spcBef>
            </a:pPr>
            <a:r>
              <a:rPr lang="en-US" sz="1600" b="0" i="0" u="none" strike="noStrike" baseline="0" dirty="0">
                <a:solidFill>
                  <a:srgbClr val="221E1F"/>
                </a:solidFill>
                <a:latin typeface="Kievit Pro Light"/>
              </a:rPr>
              <a:t>• Hospital ICU confinement benefit increasing from a maximum of five confinements per year to a maximum of 10 confinements per year</a:t>
            </a:r>
          </a:p>
          <a:p>
            <a:pPr>
              <a:spcBef>
                <a:spcPts val="600"/>
              </a:spcBef>
            </a:pPr>
            <a:r>
              <a:rPr lang="en-US" sz="1600" b="0" i="0" u="none" strike="noStrike" baseline="0" dirty="0">
                <a:solidFill>
                  <a:srgbClr val="221E1F"/>
                </a:solidFill>
                <a:latin typeface="Kievit Pro Light"/>
              </a:rPr>
              <a:t>• </a:t>
            </a:r>
            <a:r>
              <a:rPr lang="en-US" sz="1600" b="1" i="0" u="none" strike="noStrike" baseline="0" dirty="0">
                <a:solidFill>
                  <a:schemeClr val="accent3">
                    <a:lumMod val="75000"/>
                  </a:schemeClr>
                </a:solidFill>
                <a:latin typeface="Kievit Pro Light"/>
              </a:rPr>
              <a:t>NEW! </a:t>
            </a:r>
            <a:r>
              <a:rPr lang="en-US" sz="1600" b="0" i="0" u="none" strike="noStrike" baseline="0" dirty="0">
                <a:solidFill>
                  <a:srgbClr val="221E1F"/>
                </a:solidFill>
                <a:latin typeface="Kievit Pro Light"/>
              </a:rPr>
              <a:t>$1,200 per intensive care unit (ICU) admission</a:t>
            </a:r>
          </a:p>
          <a:p>
            <a:pPr>
              <a:spcBef>
                <a:spcPts val="600"/>
              </a:spcBef>
            </a:pPr>
            <a:r>
              <a:rPr lang="en-US" sz="1600" b="0" i="0" u="none" strike="noStrike" baseline="0" dirty="0">
                <a:solidFill>
                  <a:srgbClr val="221E1F"/>
                </a:solidFill>
                <a:latin typeface="Kievit Pro Light"/>
              </a:rPr>
              <a:t>• No exclusions for substance abuse related hospitalizations</a:t>
            </a:r>
            <a:endParaRPr lang="en-US" sz="1600" dirty="0"/>
          </a:p>
        </p:txBody>
      </p:sp>
      <p:sp>
        <p:nvSpPr>
          <p:cNvPr id="5" name="TextBox 4">
            <a:extLst>
              <a:ext uri="{FF2B5EF4-FFF2-40B4-BE49-F238E27FC236}">
                <a16:creationId xmlns:a16="http://schemas.microsoft.com/office/drawing/2014/main" id="{8F9DDB98-2F7F-DCE5-5D39-6D75160E6DDF}"/>
              </a:ext>
            </a:extLst>
          </p:cNvPr>
          <p:cNvSpPr txBox="1"/>
          <p:nvPr/>
        </p:nvSpPr>
        <p:spPr>
          <a:xfrm>
            <a:off x="4379977" y="6281393"/>
            <a:ext cx="4773168" cy="261610"/>
          </a:xfrm>
          <a:prstGeom prst="rect">
            <a:avLst/>
          </a:prstGeom>
          <a:noFill/>
        </p:spPr>
        <p:txBody>
          <a:bodyPr wrap="square">
            <a:spAutoFit/>
          </a:bodyPr>
          <a:lstStyle/>
          <a:p>
            <a:r>
              <a:rPr lang="en-US" sz="1100" b="0" i="1" u="none" strike="noStrike" baseline="0" dirty="0">
                <a:solidFill>
                  <a:schemeClr val="bg1"/>
                </a:solidFill>
                <a:latin typeface="Kievit Pro Light"/>
              </a:rPr>
              <a:t>There will be no change in supplemental health plan premiums for 2025. </a:t>
            </a:r>
            <a:endParaRPr lang="en-US" sz="1100" i="1" dirty="0">
              <a:solidFill>
                <a:schemeClr val="bg1"/>
              </a:solidFill>
            </a:endParaRPr>
          </a:p>
        </p:txBody>
      </p:sp>
    </p:spTree>
    <p:extLst>
      <p:ext uri="{BB962C8B-B14F-4D97-AF65-F5344CB8AC3E}">
        <p14:creationId xmlns:p14="http://schemas.microsoft.com/office/powerpoint/2010/main" val="239533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F7364A-AB93-DFA0-E2B0-69B5D8BE051C}"/>
              </a:ext>
            </a:extLst>
          </p:cNvPr>
          <p:cNvSpPr txBox="1">
            <a:spLocks/>
          </p:cNvSpPr>
          <p:nvPr/>
        </p:nvSpPr>
        <p:spPr>
          <a:xfrm>
            <a:off x="709763" y="632466"/>
            <a:ext cx="6224379" cy="801098"/>
          </a:xfrm>
          <a:prstGeom prst="rect">
            <a:avLst/>
          </a:prstGeom>
        </p:spPr>
        <p:txBody>
          <a:bodyPr/>
          <a:lstStyle>
            <a:lvl1pPr algn="l" defTabSz="457200" rtl="0" eaLnBrk="1" latinLnBrk="0" hangingPunct="1">
              <a:spcBef>
                <a:spcPct val="0"/>
              </a:spcBef>
              <a:buNone/>
              <a:defRPr sz="4000" b="0" i="0" kern="1200">
                <a:solidFill>
                  <a:srgbClr val="676767"/>
                </a:solidFill>
                <a:latin typeface="Arial"/>
                <a:ea typeface="+mj-ea"/>
                <a:cs typeface="Kievit Offc Pro Medium"/>
              </a:defRPr>
            </a:lvl1pPr>
          </a:lstStyle>
          <a:p>
            <a:r>
              <a:rPr lang="en-US" sz="2800" b="1" dirty="0">
                <a:solidFill>
                  <a:srgbClr val="002245"/>
                </a:solidFill>
                <a:cs typeface="+mj-cs"/>
              </a:rPr>
              <a:t>Hospital Indemnity Insurance </a:t>
            </a:r>
          </a:p>
          <a:p>
            <a:r>
              <a:rPr lang="en-US" sz="2000" dirty="0">
                <a:solidFill>
                  <a:srgbClr val="0D5680"/>
                </a:solidFill>
              </a:rPr>
              <a:t>Benefits in action</a:t>
            </a:r>
          </a:p>
        </p:txBody>
      </p:sp>
      <p:sp>
        <p:nvSpPr>
          <p:cNvPr id="10" name="Content Placeholder 15">
            <a:extLst>
              <a:ext uri="{FF2B5EF4-FFF2-40B4-BE49-F238E27FC236}">
                <a16:creationId xmlns:a16="http://schemas.microsoft.com/office/drawing/2014/main" id="{608C8B3A-0AE5-94DD-96C0-A6C6700DF053}"/>
              </a:ext>
            </a:extLst>
          </p:cNvPr>
          <p:cNvSpPr txBox="1">
            <a:spLocks/>
          </p:cNvSpPr>
          <p:nvPr/>
        </p:nvSpPr>
        <p:spPr>
          <a:xfrm>
            <a:off x="709763" y="4311743"/>
            <a:ext cx="3981109" cy="13557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kern="1200">
                <a:solidFill>
                  <a:srgbClr val="6D6E71"/>
                </a:solidFill>
                <a:latin typeface="+mn-lt"/>
                <a:ea typeface="+mn-ea"/>
                <a:cs typeface="+mn-cs"/>
              </a:defRPr>
            </a:lvl1pPr>
            <a:lvl2pPr marL="685800" indent="-228600" algn="l" defTabSz="914400" rtl="0" eaLnBrk="1" latinLnBrk="0" hangingPunct="1">
              <a:lnSpc>
                <a:spcPct val="100000"/>
              </a:lnSpc>
              <a:spcBef>
                <a:spcPts val="500"/>
              </a:spcBef>
              <a:buClr>
                <a:schemeClr val="bg2"/>
              </a:buClr>
              <a:buFont typeface="Arial Narrow" panose="020B0606020202030204" pitchFamily="34" charset="0"/>
              <a:buChar char="–"/>
              <a:defRPr sz="2000" kern="1200">
                <a:solidFill>
                  <a:srgbClr val="6D6E71"/>
                </a:solidFill>
                <a:latin typeface="+mn-lt"/>
                <a:ea typeface="+mn-ea"/>
                <a:cs typeface="+mn-cs"/>
              </a:defRPr>
            </a:lvl2pPr>
            <a:lvl3pPr marL="1143000" indent="-228600" algn="l" defTabSz="914400" rtl="0" eaLnBrk="1" latinLnBrk="0" hangingPunct="1">
              <a:lnSpc>
                <a:spcPct val="100000"/>
              </a:lnSpc>
              <a:spcBef>
                <a:spcPts val="500"/>
              </a:spcBef>
              <a:buClr>
                <a:schemeClr val="bg2"/>
              </a:buClr>
              <a:buFont typeface="Wingdings" panose="05000000000000000000" pitchFamily="2" charset="2"/>
              <a:buChar char="§"/>
              <a:defRPr sz="2000" kern="1200">
                <a:solidFill>
                  <a:srgbClr val="6D6E71"/>
                </a:solidFill>
                <a:latin typeface="+mn-lt"/>
                <a:ea typeface="+mn-ea"/>
                <a:cs typeface="+mn-cs"/>
              </a:defRPr>
            </a:lvl3pPr>
            <a:lvl4pPr marL="1600200" indent="-228600" algn="l" defTabSz="914400" rtl="0" eaLnBrk="1" latinLnBrk="0" hangingPunct="1">
              <a:lnSpc>
                <a:spcPct val="100000"/>
              </a:lnSpc>
              <a:spcBef>
                <a:spcPts val="500"/>
              </a:spcBef>
              <a:buClr>
                <a:schemeClr val="bg2"/>
              </a:buClr>
              <a:buFont typeface="Wingdings" panose="05000000000000000000" pitchFamily="2" charset="2"/>
              <a:buChar char="w"/>
              <a:defRPr sz="2000" kern="1200">
                <a:solidFill>
                  <a:srgbClr val="6D6E71"/>
                </a:solidFill>
                <a:latin typeface="+mn-lt"/>
                <a:ea typeface="+mn-ea"/>
                <a:cs typeface="+mn-cs"/>
              </a:defRPr>
            </a:lvl4pPr>
            <a:lvl5pPr marL="2057400" indent="-228600" algn="l" defTabSz="914400" rtl="0" eaLnBrk="1" latinLnBrk="0" hangingPunct="1">
              <a:lnSpc>
                <a:spcPct val="100000"/>
              </a:lnSpc>
              <a:spcBef>
                <a:spcPts val="500"/>
              </a:spcBef>
              <a:buClr>
                <a:schemeClr val="bg2"/>
              </a:buClr>
              <a:buSzPct val="60000"/>
              <a:buFont typeface="Arial Narrow" panose="020B0606020202030204" pitchFamily="34" charset="0"/>
              <a:buChar char="►"/>
              <a:defRPr sz="200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Clr>
                <a:srgbClr val="007BC1"/>
              </a:buClr>
              <a:buNone/>
              <a:defRPr/>
            </a:pPr>
            <a:r>
              <a:rPr lang="en-US" sz="1400" b="1" dirty="0">
                <a:solidFill>
                  <a:srgbClr val="474747"/>
                </a:solidFill>
                <a:latin typeface="Arial Narrow"/>
              </a:rPr>
              <a:t>Susan</a:t>
            </a:r>
          </a:p>
          <a:p>
            <a:pPr marL="0" indent="0">
              <a:lnSpc>
                <a:spcPct val="110000"/>
              </a:lnSpc>
              <a:spcBef>
                <a:spcPts val="0"/>
              </a:spcBef>
              <a:buClr>
                <a:srgbClr val="007BC1"/>
              </a:buClr>
              <a:buNone/>
              <a:defRPr/>
            </a:pPr>
            <a:r>
              <a:rPr lang="en-US" sz="1400" dirty="0">
                <a:solidFill>
                  <a:srgbClr val="474747"/>
                </a:solidFill>
                <a:latin typeface="Arial Narrow"/>
              </a:rPr>
              <a:t>Susan was seriously injured in a car accident.</a:t>
            </a:r>
            <a:br>
              <a:rPr lang="en-US" sz="1400" dirty="0">
                <a:solidFill>
                  <a:srgbClr val="474747"/>
                </a:solidFill>
                <a:latin typeface="Arial Narrow"/>
              </a:rPr>
            </a:br>
            <a:r>
              <a:rPr lang="en-US" sz="1400" dirty="0">
                <a:solidFill>
                  <a:srgbClr val="474747"/>
                </a:solidFill>
                <a:latin typeface="Arial Narrow"/>
              </a:rPr>
              <a:t>Hospital Indemnity helped provide her with a financial cushion benefit to pay what her medical plan didn’t cover</a:t>
            </a:r>
            <a:r>
              <a:rPr lang="en-US" sz="1400" dirty="0">
                <a:solidFill>
                  <a:srgbClr val="7F7F7F"/>
                </a:solidFill>
                <a:latin typeface="Arial Narrow"/>
              </a:rPr>
              <a:t>.</a:t>
            </a:r>
          </a:p>
        </p:txBody>
      </p:sp>
      <p:graphicFrame>
        <p:nvGraphicFramePr>
          <p:cNvPr id="3" name="Table 13">
            <a:extLst>
              <a:ext uri="{FF2B5EF4-FFF2-40B4-BE49-F238E27FC236}">
                <a16:creationId xmlns:a16="http://schemas.microsoft.com/office/drawing/2014/main" id="{3CA5D4AB-37B8-90DA-BDBB-C5EAC20D8332}"/>
              </a:ext>
            </a:extLst>
          </p:cNvPr>
          <p:cNvGraphicFramePr>
            <a:graphicFrameLocks noGrp="1"/>
          </p:cNvGraphicFramePr>
          <p:nvPr>
            <p:extLst>
              <p:ext uri="{D42A27DB-BD31-4B8C-83A1-F6EECF244321}">
                <p14:modId xmlns:p14="http://schemas.microsoft.com/office/powerpoint/2010/main" val="3869214372"/>
              </p:ext>
            </p:extLst>
          </p:nvPr>
        </p:nvGraphicFramePr>
        <p:xfrm>
          <a:off x="4846320" y="1720378"/>
          <a:ext cx="5668946" cy="2991226"/>
        </p:xfrm>
        <a:graphic>
          <a:graphicData uri="http://schemas.openxmlformats.org/drawingml/2006/table">
            <a:tbl>
              <a:tblPr firstRow="1" bandRow="1"/>
              <a:tblGrid>
                <a:gridCol w="3293580">
                  <a:extLst>
                    <a:ext uri="{9D8B030D-6E8A-4147-A177-3AD203B41FA5}">
                      <a16:colId xmlns:a16="http://schemas.microsoft.com/office/drawing/2014/main" val="411441218"/>
                    </a:ext>
                  </a:extLst>
                </a:gridCol>
                <a:gridCol w="2375366">
                  <a:extLst>
                    <a:ext uri="{9D8B030D-6E8A-4147-A177-3AD203B41FA5}">
                      <a16:colId xmlns:a16="http://schemas.microsoft.com/office/drawing/2014/main" val="2405442846"/>
                    </a:ext>
                  </a:extLst>
                </a:gridCol>
              </a:tblGrid>
              <a:tr h="6479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cap="none" baseline="0" dirty="0">
                          <a:solidFill>
                            <a:schemeClr val="tx1"/>
                          </a:solidFill>
                        </a:rPr>
                        <a:t>Covered event</a:t>
                      </a:r>
                      <a:endParaRPr lang="en-US" sz="1400" b="1" cap="none" baseline="0" dirty="0">
                        <a:solidFill>
                          <a:schemeClr val="tx1"/>
                        </a:solidFill>
                        <a:latin typeface="+mn-lt"/>
                        <a:ea typeface="Open Sans Light" pitchFamily="34" charset="0"/>
                        <a:cs typeface="Open Sans Light" pitchFamily="34" charset="0"/>
                      </a:endParaRP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cap="none" baseline="0" dirty="0">
                          <a:solidFill>
                            <a:schemeClr val="tx1"/>
                          </a:solidFill>
                        </a:rPr>
                        <a:t>Benefit amount</a:t>
                      </a:r>
                      <a:endParaRPr lang="en-US" sz="1400" b="1" cap="none" baseline="0" dirty="0">
                        <a:solidFill>
                          <a:schemeClr val="tx1"/>
                        </a:solidFill>
                        <a:latin typeface="+mn-lt"/>
                        <a:ea typeface="Open Sans Light" pitchFamily="34" charset="0"/>
                        <a:cs typeface="Open Sans Light" pitchFamily="34" charset="0"/>
                      </a:endParaRP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086948298"/>
                  </a:ext>
                </a:extLst>
              </a:tr>
              <a:tr h="390552">
                <a:tc>
                  <a:txBody>
                    <a:bodyPr/>
                    <a:lstStyle/>
                    <a:p>
                      <a:pPr marL="0" algn="ctr" defTabSz="914400" rtl="0" eaLnBrk="1" latinLnBrk="0" hangingPunct="1"/>
                      <a:r>
                        <a:rPr lang="en-US" sz="1200" b="0" kern="1200" dirty="0">
                          <a:solidFill>
                            <a:srgbClr val="7F7F7F"/>
                          </a:solidFill>
                          <a:latin typeface="+mn-lt"/>
                          <a:ea typeface="Open Sans Light" pitchFamily="34" charset="0"/>
                          <a:cs typeface="Open Sans Light" pitchFamily="34" charset="0"/>
                        </a:rPr>
                        <a:t>Hospital admission</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400050" indent="0" algn="ctr">
                        <a:spcAft>
                          <a:spcPts val="600"/>
                        </a:spcAft>
                      </a:pPr>
                      <a:r>
                        <a:rPr lang="en-US" sz="1200" b="0" dirty="0">
                          <a:solidFill>
                            <a:srgbClr val="7F7F7F"/>
                          </a:solidFill>
                          <a:latin typeface="+mn-lt"/>
                          <a:ea typeface="Open Sans Light" pitchFamily="34" charset="0"/>
                          <a:cs typeface="Open Sans Light" pitchFamily="34" charset="0"/>
                        </a:rPr>
                        <a:t>$1,200</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253519315"/>
                  </a:ext>
                </a:extLst>
              </a:tr>
              <a:tr h="650919">
                <a:tc>
                  <a:txBody>
                    <a:bodyPr/>
                    <a:lstStyle/>
                    <a:p>
                      <a:pPr marL="0" algn="ctr" defTabSz="914400" rtl="0" eaLnBrk="1" latinLnBrk="0" hangingPunct="1"/>
                      <a:r>
                        <a:rPr lang="en-US" sz="1200" b="0" kern="1200" dirty="0">
                          <a:solidFill>
                            <a:srgbClr val="7F7F7F"/>
                          </a:solidFill>
                          <a:latin typeface="+mn-lt"/>
                          <a:ea typeface="Open Sans Light" pitchFamily="34" charset="0"/>
                          <a:cs typeface="Open Sans Light" pitchFamily="34" charset="0"/>
                        </a:rPr>
                        <a:t>Intensive Care Unit (ICU) confinement</a:t>
                      </a:r>
                      <a:br>
                        <a:rPr lang="en-US" sz="1200" b="0" kern="1200" dirty="0">
                          <a:solidFill>
                            <a:srgbClr val="7F7F7F"/>
                          </a:solidFill>
                          <a:latin typeface="+mn-lt"/>
                          <a:ea typeface="Open Sans Light" pitchFamily="34" charset="0"/>
                          <a:cs typeface="Open Sans Light" pitchFamily="34" charset="0"/>
                        </a:rPr>
                      </a:br>
                      <a:r>
                        <a:rPr lang="en-US" sz="1200" b="0" kern="1200" dirty="0">
                          <a:solidFill>
                            <a:srgbClr val="7F7F7F"/>
                          </a:solidFill>
                          <a:latin typeface="+mn-lt"/>
                          <a:ea typeface="Open Sans Light" pitchFamily="34" charset="0"/>
                          <a:cs typeface="Open Sans Light" pitchFamily="34" charset="0"/>
                        </a:rPr>
                        <a:t>(2 days @ $400 / day)</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tc>
                  <a:txBody>
                    <a:bodyPr/>
                    <a:lstStyle/>
                    <a:p>
                      <a:pPr marL="514350" indent="0" algn="ctr"/>
                      <a:r>
                        <a:rPr lang="en-US" sz="1200" b="0" dirty="0">
                          <a:solidFill>
                            <a:srgbClr val="7F7F7F"/>
                          </a:solidFill>
                          <a:latin typeface="+mn-lt"/>
                          <a:ea typeface="Open Sans Light" pitchFamily="34" charset="0"/>
                          <a:cs typeface="Open Sans Light" pitchFamily="34" charset="0"/>
                        </a:rPr>
                        <a:t>$800</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extLst>
                  <a:ext uri="{0D108BD9-81ED-4DB2-BD59-A6C34878D82A}">
                    <a16:rowId xmlns:a16="http://schemas.microsoft.com/office/drawing/2014/main" val="2334398639"/>
                  </a:ext>
                </a:extLst>
              </a:tr>
              <a:tr h="911285">
                <a:tc>
                  <a:txBody>
                    <a:bodyPr/>
                    <a:lstStyle/>
                    <a:p>
                      <a:pPr marL="0" algn="ctr" defTabSz="914400" rtl="0" eaLnBrk="1" latinLnBrk="0" hangingPunct="1"/>
                      <a:r>
                        <a:rPr lang="en-US" sz="1200" b="0" kern="1200" dirty="0">
                          <a:solidFill>
                            <a:srgbClr val="7F7F7F"/>
                          </a:solidFill>
                          <a:latin typeface="+mn-lt"/>
                          <a:ea typeface="Open Sans Light" pitchFamily="34" charset="0"/>
                          <a:cs typeface="Open Sans Light" pitchFamily="34" charset="0"/>
                        </a:rPr>
                        <a:t>Hospital confinement</a:t>
                      </a:r>
                      <a:br>
                        <a:rPr lang="en-US" sz="1200" b="0" kern="1200" dirty="0">
                          <a:solidFill>
                            <a:srgbClr val="7F7F7F"/>
                          </a:solidFill>
                          <a:latin typeface="+mn-lt"/>
                          <a:ea typeface="Open Sans Light" pitchFamily="34" charset="0"/>
                          <a:cs typeface="Open Sans Light" pitchFamily="34" charset="0"/>
                        </a:rPr>
                      </a:br>
                      <a:r>
                        <a:rPr lang="en-US" sz="1200" b="0" kern="1200" dirty="0">
                          <a:solidFill>
                            <a:srgbClr val="7F7F7F"/>
                          </a:solidFill>
                          <a:latin typeface="+mn-lt"/>
                          <a:ea typeface="Open Sans Light" pitchFamily="34" charset="0"/>
                          <a:cs typeface="Open Sans Light" pitchFamily="34" charset="0"/>
                        </a:rPr>
                        <a:t>(5 days @ $200 / day)</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400050" indent="0" algn="ctr"/>
                      <a:r>
                        <a:rPr lang="en-US" sz="1200" b="0" dirty="0">
                          <a:solidFill>
                            <a:srgbClr val="7F7F7F"/>
                          </a:solidFill>
                          <a:latin typeface="+mn-lt"/>
                          <a:ea typeface="Open Sans Light" pitchFamily="34" charset="0"/>
                          <a:cs typeface="Open Sans Light" pitchFamily="34" charset="0"/>
                        </a:rPr>
                        <a:t>$1,000</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8238000"/>
                  </a:ext>
                </a:extLst>
              </a:tr>
              <a:tr h="390552">
                <a:tc>
                  <a:txBody>
                    <a:bodyPr/>
                    <a:lstStyle/>
                    <a:p>
                      <a:pPr marL="0" algn="ctr" defTabSz="914400" rtl="0" eaLnBrk="1" latinLnBrk="0" hangingPunct="1"/>
                      <a:r>
                        <a:rPr lang="en-US" sz="1200" b="1" kern="1200" dirty="0">
                          <a:solidFill>
                            <a:schemeClr val="tx1"/>
                          </a:solidFill>
                          <a:latin typeface="+mn-lt"/>
                          <a:ea typeface="Open Sans Light" pitchFamily="34" charset="0"/>
                          <a:cs typeface="Open Sans Light" pitchFamily="34" charset="0"/>
                        </a:rPr>
                        <a:t>Total benefit</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marL="400050" indent="0" algn="ctr"/>
                      <a:r>
                        <a:rPr lang="en-US" sz="1200" b="1" dirty="0">
                          <a:solidFill>
                            <a:schemeClr val="tx1"/>
                          </a:solidFill>
                          <a:latin typeface="+mn-lt"/>
                          <a:ea typeface="Open Sans Light" pitchFamily="34" charset="0"/>
                          <a:cs typeface="Open Sans Light" pitchFamily="34" charset="0"/>
                        </a:rPr>
                        <a:t>$3,000</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137728437"/>
                  </a:ext>
                </a:extLst>
              </a:tr>
            </a:tbl>
          </a:graphicData>
        </a:graphic>
      </p:graphicFrame>
      <p:sp>
        <p:nvSpPr>
          <p:cNvPr id="2" name="Rectangle: Diagonal Corners Rounded 1">
            <a:extLst>
              <a:ext uri="{FF2B5EF4-FFF2-40B4-BE49-F238E27FC236}">
                <a16:creationId xmlns:a16="http://schemas.microsoft.com/office/drawing/2014/main" id="{5340C2F0-E048-15E5-6876-8EE92D06397A}"/>
              </a:ext>
              <a:ext uri="{C183D7F6-B498-43B3-948B-1728B52AA6E4}">
                <adec:decorative xmlns:adec="http://schemas.microsoft.com/office/drawing/2017/decorative" val="1"/>
              </a:ext>
            </a:extLst>
          </p:cNvPr>
          <p:cNvSpPr/>
          <p:nvPr/>
        </p:nvSpPr>
        <p:spPr>
          <a:xfrm>
            <a:off x="709763" y="1720378"/>
            <a:ext cx="3495918" cy="2304551"/>
          </a:xfrm>
          <a:prstGeom prst="round2DiagRect">
            <a:avLst>
              <a:gd name="adj1" fmla="val 8108"/>
              <a:gd name="adj2" fmla="val 0"/>
            </a:avLst>
          </a:prstGeom>
          <a:solidFill>
            <a:srgbClr val="D9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pic>
        <p:nvPicPr>
          <p:cNvPr id="4" name="Picture Placeholder 18">
            <a:extLst>
              <a:ext uri="{FF2B5EF4-FFF2-40B4-BE49-F238E27FC236}">
                <a16:creationId xmlns:a16="http://schemas.microsoft.com/office/drawing/2014/main" id="{4F08F319-F1A9-285C-0F96-9B3E8403BFD8}"/>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58471" y="1873402"/>
            <a:ext cx="1998502" cy="1998502"/>
          </a:xfrm>
          <a:prstGeom prst="ellipse">
            <a:avLst/>
          </a:prstGeom>
        </p:spPr>
      </p:pic>
    </p:spTree>
    <p:extLst>
      <p:ext uri="{BB962C8B-B14F-4D97-AF65-F5344CB8AC3E}">
        <p14:creationId xmlns:p14="http://schemas.microsoft.com/office/powerpoint/2010/main" val="1265209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
            <a:extLst>
              <a:ext uri="{FF2B5EF4-FFF2-40B4-BE49-F238E27FC236}">
                <a16:creationId xmlns:a16="http://schemas.microsoft.com/office/drawing/2014/main" id="{C8C46BEB-1C7F-7A04-6AC9-FE185ADB36C4}"/>
              </a:ext>
            </a:extLst>
          </p:cNvPr>
          <p:cNvSpPr txBox="1">
            <a:spLocks/>
          </p:cNvSpPr>
          <p:nvPr/>
        </p:nvSpPr>
        <p:spPr>
          <a:xfrm>
            <a:off x="726395" y="531265"/>
            <a:ext cx="8783105" cy="815487"/>
          </a:xfrm>
          <a:prstGeom prst="rect">
            <a:avLst/>
          </a:prstGeom>
        </p:spPr>
        <p:txBody>
          <a:bodyPr/>
          <a:lstStyle>
            <a:lvl1pPr algn="l" defTabSz="457200" rtl="0" eaLnBrk="1" latinLnBrk="0" hangingPunct="1">
              <a:spcBef>
                <a:spcPct val="0"/>
              </a:spcBef>
              <a:buNone/>
              <a:defRPr sz="4000" b="0" i="0" kern="1200">
                <a:solidFill>
                  <a:srgbClr val="676767"/>
                </a:solidFill>
                <a:latin typeface="Arial"/>
                <a:ea typeface="+mj-ea"/>
                <a:cs typeface="Kievit Offc Pro Medium"/>
              </a:defRPr>
            </a:lvl1pPr>
          </a:lstStyle>
          <a:p>
            <a:r>
              <a:rPr lang="en-US" sz="2800" b="1" dirty="0">
                <a:solidFill>
                  <a:srgbClr val="002245"/>
                </a:solidFill>
                <a:cs typeface="+mj-cs"/>
              </a:rPr>
              <a:t>Submit your claim online in 3 easy steps.</a:t>
            </a:r>
          </a:p>
          <a:p>
            <a:r>
              <a:rPr lang="en-US" sz="1600" dirty="0">
                <a:solidFill>
                  <a:srgbClr val="0D5680"/>
                </a:solidFill>
              </a:rPr>
              <a:t>Claims are effective January 1, 2025</a:t>
            </a:r>
            <a:endParaRPr lang="en-US" sz="1600" b="1" dirty="0">
              <a:solidFill>
                <a:srgbClr val="002245"/>
              </a:solidFill>
              <a:cs typeface="+mj-cs"/>
            </a:endParaRPr>
          </a:p>
          <a:p>
            <a:endParaRPr lang="en-US" sz="1800" dirty="0">
              <a:solidFill>
                <a:srgbClr val="002245"/>
              </a:solidFill>
              <a:cs typeface="+mj-cs"/>
            </a:endParaRPr>
          </a:p>
        </p:txBody>
      </p:sp>
      <p:pic>
        <p:nvPicPr>
          <p:cNvPr id="27" name="Graphic 26">
            <a:extLst>
              <a:ext uri="{FF2B5EF4-FFF2-40B4-BE49-F238E27FC236}">
                <a16:creationId xmlns:a16="http://schemas.microsoft.com/office/drawing/2014/main" id="{A42AE3B5-883A-036E-B002-8A90E26B541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295" y="1482748"/>
            <a:ext cx="395528" cy="395528"/>
          </a:xfrm>
          <a:prstGeom prst="rect">
            <a:avLst/>
          </a:prstGeom>
        </p:spPr>
      </p:pic>
      <p:sp>
        <p:nvSpPr>
          <p:cNvPr id="28" name="Content Placeholder 12" descr="No paper forms &#10;">
            <a:extLst>
              <a:ext uri="{FF2B5EF4-FFF2-40B4-BE49-F238E27FC236}">
                <a16:creationId xmlns:a16="http://schemas.microsoft.com/office/drawing/2014/main" id="{2E43D14C-F42A-711B-1527-5995388E49B5}"/>
              </a:ext>
            </a:extLst>
          </p:cNvPr>
          <p:cNvSpPr txBox="1">
            <a:spLocks/>
          </p:cNvSpPr>
          <p:nvPr/>
        </p:nvSpPr>
        <p:spPr>
          <a:xfrm>
            <a:off x="1230823" y="1487485"/>
            <a:ext cx="2192128" cy="550862"/>
          </a:xfrm>
          <a:prstGeom prst="rect">
            <a:avLst/>
          </a:prstGeom>
        </p:spPr>
        <p:txBody>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b="0" i="0" kern="1200">
                <a:solidFill>
                  <a:srgbClr val="6D6E71"/>
                </a:solidFill>
                <a:latin typeface="+mn-lt"/>
                <a:ea typeface="+mn-ea"/>
                <a:cs typeface="+mn-cs"/>
              </a:defRPr>
            </a:lvl1pPr>
            <a:lvl2pPr marL="685800" indent="-228600" algn="l" defTabSz="914400" rtl="0" eaLnBrk="1" latinLnBrk="0" hangingPunct="1">
              <a:lnSpc>
                <a:spcPct val="100000"/>
              </a:lnSpc>
              <a:spcBef>
                <a:spcPts val="500"/>
              </a:spcBef>
              <a:buClr>
                <a:schemeClr val="bg2"/>
              </a:buClr>
              <a:buFont typeface="Arial Narrow" panose="020B0606020202030204" pitchFamily="34" charset="0"/>
              <a:buChar char="–"/>
              <a:defRPr sz="2000" b="0" i="0" kern="1200">
                <a:solidFill>
                  <a:srgbClr val="6D6E71"/>
                </a:solidFill>
                <a:latin typeface="+mn-lt"/>
                <a:ea typeface="+mn-ea"/>
                <a:cs typeface="+mn-cs"/>
              </a:defRPr>
            </a:lvl2pPr>
            <a:lvl3pPr marL="1143000" indent="-228600" algn="l" defTabSz="914400" rtl="0" eaLnBrk="1" latinLnBrk="0" hangingPunct="1">
              <a:lnSpc>
                <a:spcPct val="100000"/>
              </a:lnSpc>
              <a:spcBef>
                <a:spcPts val="500"/>
              </a:spcBef>
              <a:buClr>
                <a:schemeClr val="bg2"/>
              </a:buClr>
              <a:buFont typeface="Wingdings" panose="05000000000000000000" pitchFamily="2" charset="2"/>
              <a:buChar char="§"/>
              <a:defRPr sz="2000" b="0" i="0" kern="1200">
                <a:solidFill>
                  <a:srgbClr val="6D6E71"/>
                </a:solidFill>
                <a:latin typeface="+mn-lt"/>
                <a:ea typeface="+mn-ea"/>
                <a:cs typeface="+mn-cs"/>
              </a:defRPr>
            </a:lvl3pPr>
            <a:lvl4pPr marL="1600200" indent="-228600" algn="l" defTabSz="914400" rtl="0" eaLnBrk="1" latinLnBrk="0" hangingPunct="1">
              <a:lnSpc>
                <a:spcPct val="100000"/>
              </a:lnSpc>
              <a:spcBef>
                <a:spcPts val="500"/>
              </a:spcBef>
              <a:buClr>
                <a:schemeClr val="bg2"/>
              </a:buClr>
              <a:buFont typeface="Wingdings" panose="05000000000000000000" pitchFamily="2" charset="2"/>
              <a:buChar char="w"/>
              <a:defRPr sz="2000" b="0" i="0" kern="1200">
                <a:solidFill>
                  <a:srgbClr val="6D6E71"/>
                </a:solidFill>
                <a:latin typeface="+mn-lt"/>
                <a:ea typeface="+mn-ea"/>
                <a:cs typeface="+mn-cs"/>
              </a:defRPr>
            </a:lvl4pPr>
            <a:lvl5pPr marL="2057400" indent="-228600" algn="l" defTabSz="914400" rtl="0" eaLnBrk="1" latinLnBrk="0" hangingPunct="1">
              <a:lnSpc>
                <a:spcPct val="100000"/>
              </a:lnSpc>
              <a:spcBef>
                <a:spcPts val="500"/>
              </a:spcBef>
              <a:buClr>
                <a:schemeClr val="bg2"/>
              </a:buClr>
              <a:buSzPct val="60000"/>
              <a:buFont typeface="Arial Narrow" panose="020B0606020202030204" pitchFamily="34" charset="0"/>
              <a:buChar char="►"/>
              <a:defRPr sz="2000" b="0" i="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1">
                    <a:lumMod val="50000"/>
                  </a:schemeClr>
                </a:solidFill>
              </a:rPr>
              <a:t>No paper forms </a:t>
            </a:r>
          </a:p>
        </p:txBody>
      </p:sp>
      <p:sp>
        <p:nvSpPr>
          <p:cNvPr id="30" name="Content Placeholder 12" descr=" No chasing medical records&#10;">
            <a:extLst>
              <a:ext uri="{FF2B5EF4-FFF2-40B4-BE49-F238E27FC236}">
                <a16:creationId xmlns:a16="http://schemas.microsoft.com/office/drawing/2014/main" id="{E111010B-0524-C14C-7DBB-1833BE363433}"/>
              </a:ext>
            </a:extLst>
          </p:cNvPr>
          <p:cNvSpPr txBox="1">
            <a:spLocks/>
          </p:cNvSpPr>
          <p:nvPr/>
        </p:nvSpPr>
        <p:spPr>
          <a:xfrm>
            <a:off x="4249394" y="1440537"/>
            <a:ext cx="1905402" cy="5508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b="0" i="0" kern="1200">
                <a:solidFill>
                  <a:srgbClr val="6D6E71"/>
                </a:solidFill>
                <a:latin typeface="+mn-lt"/>
                <a:ea typeface="+mn-ea"/>
                <a:cs typeface="+mn-cs"/>
              </a:defRPr>
            </a:lvl1pPr>
            <a:lvl2pPr marL="685800" indent="-228600" algn="l" defTabSz="914400" rtl="0" eaLnBrk="1" latinLnBrk="0" hangingPunct="1">
              <a:lnSpc>
                <a:spcPct val="100000"/>
              </a:lnSpc>
              <a:spcBef>
                <a:spcPts val="500"/>
              </a:spcBef>
              <a:buClr>
                <a:schemeClr val="bg2"/>
              </a:buClr>
              <a:buFont typeface="Arial Narrow" panose="020B0606020202030204" pitchFamily="34" charset="0"/>
              <a:buChar char="–"/>
              <a:defRPr sz="2000" b="0" i="0" kern="1200">
                <a:solidFill>
                  <a:srgbClr val="6D6E71"/>
                </a:solidFill>
                <a:latin typeface="+mn-lt"/>
                <a:ea typeface="+mn-ea"/>
                <a:cs typeface="+mn-cs"/>
              </a:defRPr>
            </a:lvl2pPr>
            <a:lvl3pPr marL="1143000" indent="-228600" algn="l" defTabSz="914400" rtl="0" eaLnBrk="1" latinLnBrk="0" hangingPunct="1">
              <a:lnSpc>
                <a:spcPct val="100000"/>
              </a:lnSpc>
              <a:spcBef>
                <a:spcPts val="500"/>
              </a:spcBef>
              <a:buClr>
                <a:schemeClr val="bg2"/>
              </a:buClr>
              <a:buFont typeface="Wingdings" panose="05000000000000000000" pitchFamily="2" charset="2"/>
              <a:buChar char="§"/>
              <a:defRPr sz="2000" b="0" i="0" kern="1200">
                <a:solidFill>
                  <a:srgbClr val="6D6E71"/>
                </a:solidFill>
                <a:latin typeface="+mn-lt"/>
                <a:ea typeface="+mn-ea"/>
                <a:cs typeface="+mn-cs"/>
              </a:defRPr>
            </a:lvl3pPr>
            <a:lvl4pPr marL="1600200" indent="-228600" algn="l" defTabSz="914400" rtl="0" eaLnBrk="1" latinLnBrk="0" hangingPunct="1">
              <a:lnSpc>
                <a:spcPct val="100000"/>
              </a:lnSpc>
              <a:spcBef>
                <a:spcPts val="500"/>
              </a:spcBef>
              <a:buClr>
                <a:schemeClr val="bg2"/>
              </a:buClr>
              <a:buFont typeface="Wingdings" panose="05000000000000000000" pitchFamily="2" charset="2"/>
              <a:buChar char="w"/>
              <a:defRPr sz="2000" b="0" i="0" kern="1200">
                <a:solidFill>
                  <a:srgbClr val="6D6E71"/>
                </a:solidFill>
                <a:latin typeface="+mn-lt"/>
                <a:ea typeface="+mn-ea"/>
                <a:cs typeface="+mn-cs"/>
              </a:defRPr>
            </a:lvl4pPr>
            <a:lvl5pPr marL="2057400" indent="-228600" algn="l" defTabSz="914400" rtl="0" eaLnBrk="1" latinLnBrk="0" hangingPunct="1">
              <a:lnSpc>
                <a:spcPct val="100000"/>
              </a:lnSpc>
              <a:spcBef>
                <a:spcPts val="500"/>
              </a:spcBef>
              <a:buClr>
                <a:schemeClr val="bg2"/>
              </a:buClr>
              <a:buSzPct val="60000"/>
              <a:buFont typeface="Arial Narrow" panose="020B0606020202030204" pitchFamily="34" charset="0"/>
              <a:buChar char="►"/>
              <a:defRPr sz="2000" b="0" i="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1">
                    <a:lumMod val="50000"/>
                  </a:schemeClr>
                </a:solidFill>
              </a:rPr>
              <a:t>No chasing medical records</a:t>
            </a:r>
          </a:p>
        </p:txBody>
      </p:sp>
      <p:sp>
        <p:nvSpPr>
          <p:cNvPr id="32" name="Content Placeholder 12">
            <a:extLst>
              <a:ext uri="{FF2B5EF4-FFF2-40B4-BE49-F238E27FC236}">
                <a16:creationId xmlns:a16="http://schemas.microsoft.com/office/drawing/2014/main" id="{073253A0-4E5D-322C-5EB3-2447244725FD}"/>
              </a:ext>
            </a:extLst>
          </p:cNvPr>
          <p:cNvSpPr txBox="1">
            <a:spLocks/>
          </p:cNvSpPr>
          <p:nvPr/>
        </p:nvSpPr>
        <p:spPr>
          <a:xfrm>
            <a:off x="7364203" y="1494174"/>
            <a:ext cx="1693862" cy="55086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b="0" i="0" kern="1200">
                <a:solidFill>
                  <a:srgbClr val="6D6E71"/>
                </a:solidFill>
                <a:latin typeface="+mn-lt"/>
                <a:ea typeface="+mn-ea"/>
                <a:cs typeface="+mn-cs"/>
              </a:defRPr>
            </a:lvl1pPr>
            <a:lvl2pPr marL="685800" indent="-228600" algn="l" defTabSz="914400" rtl="0" eaLnBrk="1" latinLnBrk="0" hangingPunct="1">
              <a:lnSpc>
                <a:spcPct val="100000"/>
              </a:lnSpc>
              <a:spcBef>
                <a:spcPts val="500"/>
              </a:spcBef>
              <a:buClr>
                <a:schemeClr val="bg2"/>
              </a:buClr>
              <a:buFont typeface="Arial Narrow" panose="020B0606020202030204" pitchFamily="34" charset="0"/>
              <a:buChar char="–"/>
              <a:defRPr sz="2000" b="0" i="0" kern="1200">
                <a:solidFill>
                  <a:srgbClr val="6D6E71"/>
                </a:solidFill>
                <a:latin typeface="+mn-lt"/>
                <a:ea typeface="+mn-ea"/>
                <a:cs typeface="+mn-cs"/>
              </a:defRPr>
            </a:lvl2pPr>
            <a:lvl3pPr marL="1143000" indent="-228600" algn="l" defTabSz="914400" rtl="0" eaLnBrk="1" latinLnBrk="0" hangingPunct="1">
              <a:lnSpc>
                <a:spcPct val="100000"/>
              </a:lnSpc>
              <a:spcBef>
                <a:spcPts val="500"/>
              </a:spcBef>
              <a:buClr>
                <a:schemeClr val="bg2"/>
              </a:buClr>
              <a:buFont typeface="Wingdings" panose="05000000000000000000" pitchFamily="2" charset="2"/>
              <a:buChar char="§"/>
              <a:defRPr sz="2000" b="0" i="0" kern="1200">
                <a:solidFill>
                  <a:srgbClr val="6D6E71"/>
                </a:solidFill>
                <a:latin typeface="+mn-lt"/>
                <a:ea typeface="+mn-ea"/>
                <a:cs typeface="+mn-cs"/>
              </a:defRPr>
            </a:lvl3pPr>
            <a:lvl4pPr marL="1600200" indent="-228600" algn="l" defTabSz="914400" rtl="0" eaLnBrk="1" latinLnBrk="0" hangingPunct="1">
              <a:lnSpc>
                <a:spcPct val="100000"/>
              </a:lnSpc>
              <a:spcBef>
                <a:spcPts val="500"/>
              </a:spcBef>
              <a:buClr>
                <a:schemeClr val="bg2"/>
              </a:buClr>
              <a:buFont typeface="Wingdings" panose="05000000000000000000" pitchFamily="2" charset="2"/>
              <a:buChar char="w"/>
              <a:defRPr sz="2000" b="0" i="0" kern="1200">
                <a:solidFill>
                  <a:srgbClr val="6D6E71"/>
                </a:solidFill>
                <a:latin typeface="+mn-lt"/>
                <a:ea typeface="+mn-ea"/>
                <a:cs typeface="+mn-cs"/>
              </a:defRPr>
            </a:lvl4pPr>
            <a:lvl5pPr marL="2057400" indent="-228600" algn="l" defTabSz="914400" rtl="0" eaLnBrk="1" latinLnBrk="0" hangingPunct="1">
              <a:lnSpc>
                <a:spcPct val="100000"/>
              </a:lnSpc>
              <a:spcBef>
                <a:spcPts val="500"/>
              </a:spcBef>
              <a:buClr>
                <a:schemeClr val="bg2"/>
              </a:buClr>
              <a:buSzPct val="60000"/>
              <a:buFont typeface="Arial Narrow" panose="020B0606020202030204" pitchFamily="34" charset="0"/>
              <a:buChar char="►"/>
              <a:defRPr sz="2000" b="0" i="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1">
                    <a:lumMod val="50000"/>
                  </a:schemeClr>
                </a:solidFill>
              </a:rPr>
              <a:t>No fine print</a:t>
            </a:r>
          </a:p>
        </p:txBody>
      </p:sp>
      <p:cxnSp>
        <p:nvCxnSpPr>
          <p:cNvPr id="33" name="Straight Connector 32">
            <a:extLst>
              <a:ext uri="{FF2B5EF4-FFF2-40B4-BE49-F238E27FC236}">
                <a16:creationId xmlns:a16="http://schemas.microsoft.com/office/drawing/2014/main" id="{FF3269DD-D12C-819F-B236-5C7E485DEA9C}"/>
              </a:ext>
              <a:ext uri="{C183D7F6-B498-43B3-948B-1728B52AA6E4}">
                <adec:decorative xmlns:adec="http://schemas.microsoft.com/office/drawing/2017/decorative" val="1"/>
              </a:ext>
            </a:extLst>
          </p:cNvPr>
          <p:cNvCxnSpPr>
            <a:cxnSpLocks/>
          </p:cNvCxnSpPr>
          <p:nvPr/>
        </p:nvCxnSpPr>
        <p:spPr>
          <a:xfrm>
            <a:off x="869886" y="2026904"/>
            <a:ext cx="8319592" cy="0"/>
          </a:xfrm>
          <a:prstGeom prst="line">
            <a:avLst/>
          </a:prstGeom>
          <a:ln/>
        </p:spPr>
        <p:style>
          <a:lnRef idx="1">
            <a:schemeClr val="accent5"/>
          </a:lnRef>
          <a:fillRef idx="0">
            <a:schemeClr val="accent5"/>
          </a:fillRef>
          <a:effectRef idx="0">
            <a:schemeClr val="accent5"/>
          </a:effectRef>
          <a:fontRef idx="minor">
            <a:schemeClr val="tx1"/>
          </a:fontRef>
        </p:style>
      </p:cxnSp>
      <p:pic>
        <p:nvPicPr>
          <p:cNvPr id="34" name="Graphic 33">
            <a:extLst>
              <a:ext uri="{FF2B5EF4-FFF2-40B4-BE49-F238E27FC236}">
                <a16:creationId xmlns:a16="http://schemas.microsoft.com/office/drawing/2014/main" id="{DECC099D-404A-6A41-1F0C-F685DC178F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3866" y="1482748"/>
            <a:ext cx="395528" cy="395528"/>
          </a:xfrm>
          <a:prstGeom prst="rect">
            <a:avLst/>
          </a:prstGeom>
        </p:spPr>
      </p:pic>
      <p:pic>
        <p:nvPicPr>
          <p:cNvPr id="35" name="Graphic 34">
            <a:extLst>
              <a:ext uri="{FF2B5EF4-FFF2-40B4-BE49-F238E27FC236}">
                <a16:creationId xmlns:a16="http://schemas.microsoft.com/office/drawing/2014/main" id="{0E58B1A1-19A7-EC38-A57F-059247C0C77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8675" y="1483088"/>
            <a:ext cx="395528" cy="395528"/>
          </a:xfrm>
          <a:prstGeom prst="rect">
            <a:avLst/>
          </a:prstGeom>
        </p:spPr>
      </p:pic>
      <p:pic>
        <p:nvPicPr>
          <p:cNvPr id="37" name="Content Placeholder 40">
            <a:extLst>
              <a:ext uri="{FF2B5EF4-FFF2-40B4-BE49-F238E27FC236}">
                <a16:creationId xmlns:a16="http://schemas.microsoft.com/office/drawing/2014/main" id="{E58E4D3D-2378-7EFF-17E2-1C6B7DBAD8D7}"/>
              </a:ext>
              <a:ext uri="{C183D7F6-B498-43B3-948B-1728B52AA6E4}">
                <adec:decorative xmlns:adec="http://schemas.microsoft.com/office/drawing/2017/decorative" val="1"/>
              </a:ext>
            </a:extLst>
          </p:cNvPr>
          <p:cNvPicPr preferRelativeResize="0">
            <a:picLocks/>
          </p:cNvPicPr>
          <p:nvPr/>
        </p:nvPicPr>
        <p:blipFill rotWithShape="1">
          <a:blip r:embed="rId4"/>
          <a:srcRect t="2918"/>
          <a:stretch/>
        </p:blipFill>
        <p:spPr>
          <a:xfrm>
            <a:off x="895771" y="2120168"/>
            <a:ext cx="7274846" cy="3391080"/>
          </a:xfrm>
          <a:prstGeom prst="rect">
            <a:avLst/>
          </a:prstGeom>
        </p:spPr>
      </p:pic>
      <p:sp>
        <p:nvSpPr>
          <p:cNvPr id="44" name="Content Placeholder 41">
            <a:extLst>
              <a:ext uri="{FF2B5EF4-FFF2-40B4-BE49-F238E27FC236}">
                <a16:creationId xmlns:a16="http://schemas.microsoft.com/office/drawing/2014/main" id="{A96E54F8-6DF2-D19F-B6BF-AD92043F6CCF}"/>
              </a:ext>
              <a:ext uri="{C183D7F6-B498-43B3-948B-1728B52AA6E4}">
                <adec:decorative xmlns:adec="http://schemas.microsoft.com/office/drawing/2017/decorative" val="0"/>
              </a:ext>
            </a:extLst>
          </p:cNvPr>
          <p:cNvSpPr txBox="1">
            <a:spLocks/>
          </p:cNvSpPr>
          <p:nvPr/>
        </p:nvSpPr>
        <p:spPr>
          <a:xfrm>
            <a:off x="8579744" y="2212848"/>
            <a:ext cx="3015949" cy="3874026"/>
          </a:xfrm>
          <a:prstGeom prst="round2DiagRect">
            <a:avLst>
              <a:gd name="adj1" fmla="val 10534"/>
              <a:gd name="adj2" fmla="val 0"/>
            </a:avLst>
          </a:prstGeom>
          <a:solidFill>
            <a:srgbClr val="E5F0F7"/>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48006" tIns="171450" rIns="91440" bIns="45720" rtlCol="0" anchor="t">
            <a:normAutofit/>
          </a:bodyPr>
          <a:lstStyle>
            <a:lvl1pPr marL="342900" indent="-342900" algn="l" defTabSz="457200" rtl="0" eaLnBrk="1" latinLnBrk="0" hangingPunct="1">
              <a:spcBef>
                <a:spcPct val="20000"/>
              </a:spcBef>
              <a:buFont typeface="Arial"/>
              <a:buChar char="•"/>
              <a:defRPr sz="2000" b="0" i="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000" b="0" i="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sz="1050" b="1" spc="-23" dirty="0">
                <a:solidFill>
                  <a:srgbClr val="6D6E71"/>
                </a:solidFill>
              </a:rPr>
              <a:t>Prudential takes everything from there</a:t>
            </a:r>
          </a:p>
        </p:txBody>
      </p:sp>
      <p:sp>
        <p:nvSpPr>
          <p:cNvPr id="45" name="Content Placeholder 16">
            <a:extLst>
              <a:ext uri="{FF2B5EF4-FFF2-40B4-BE49-F238E27FC236}">
                <a16:creationId xmlns:a16="http://schemas.microsoft.com/office/drawing/2014/main" id="{CCBC722A-22DC-7274-9970-25629CA5AA16}"/>
              </a:ext>
            </a:extLst>
          </p:cNvPr>
          <p:cNvSpPr txBox="1">
            <a:spLocks/>
          </p:cNvSpPr>
          <p:nvPr/>
        </p:nvSpPr>
        <p:spPr>
          <a:xfrm>
            <a:off x="8626730" y="2629745"/>
            <a:ext cx="3078265" cy="413147"/>
          </a:xfrm>
          <a:prstGeom prst="rect">
            <a:avLst/>
          </a:prstGeom>
        </p:spPr>
        <p:txBody>
          <a:bodyPr/>
          <a:lstStyle>
            <a:lvl1pPr marL="342900" indent="-342900" algn="l" defTabSz="457200" rtl="0" eaLnBrk="1" latinLnBrk="0" hangingPunct="1">
              <a:spcBef>
                <a:spcPct val="20000"/>
              </a:spcBef>
              <a:buFont typeface="Arial"/>
              <a:buChar char="•"/>
              <a:defRPr sz="2000" b="0" i="0" kern="1200">
                <a:solidFill>
                  <a:srgbClr val="676767"/>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100" dirty="0">
                <a:solidFill>
                  <a:prstClr val="white">
                    <a:lumMod val="50000"/>
                  </a:prstClr>
                </a:solidFill>
                <a:latin typeface="Arial Narrow"/>
              </a:rPr>
              <a:t>Members will need to go online to create a profile.</a:t>
            </a:r>
          </a:p>
          <a:p>
            <a:pPr marL="0" indent="0">
              <a:spcBef>
                <a:spcPts val="0"/>
              </a:spcBef>
              <a:buNone/>
              <a:defRPr/>
            </a:pPr>
            <a:r>
              <a:rPr lang="en-US" sz="1100" dirty="0">
                <a:solidFill>
                  <a:prstClr val="white">
                    <a:lumMod val="50000"/>
                  </a:prstClr>
                </a:solidFill>
                <a:latin typeface="Arial Narrow"/>
              </a:rPr>
              <a:t>Log in </a:t>
            </a:r>
            <a:r>
              <a:rPr lang="en-US" sz="1100" dirty="0">
                <a:solidFill>
                  <a:schemeClr val="bg1">
                    <a:lumMod val="75000"/>
                  </a:schemeClr>
                </a:solidFill>
                <a:latin typeface="Arial Narrow"/>
              </a:rPr>
              <a:t>to </a:t>
            </a:r>
            <a:r>
              <a:rPr lang="en-US" sz="1100" b="1" dirty="0">
                <a:solidFill>
                  <a:schemeClr val="bg1">
                    <a:lumMod val="75000"/>
                  </a:schemeClr>
                </a:solidFill>
                <a:latin typeface="Arial Narrow"/>
                <a:hlinkClick r:id="rId5">
                  <a:extLst>
                    <a:ext uri="{A12FA001-AC4F-418D-AE19-62706E023703}">
                      <ahyp:hlinkClr xmlns:ahyp="http://schemas.microsoft.com/office/drawing/2018/hyperlinkcolor" val="tx"/>
                    </a:ext>
                  </a:extLst>
                </a:hlinkClick>
              </a:rPr>
              <a:t>www.prudential.com/mybenefits</a:t>
            </a:r>
            <a:r>
              <a:rPr lang="en-US" sz="1100" b="1" dirty="0">
                <a:solidFill>
                  <a:schemeClr val="bg1">
                    <a:lumMod val="75000"/>
                  </a:schemeClr>
                </a:solidFill>
                <a:latin typeface="Arial Narrow"/>
              </a:rPr>
              <a:t> </a:t>
            </a:r>
            <a:r>
              <a:rPr lang="en-US" sz="1100" dirty="0">
                <a:solidFill>
                  <a:prstClr val="white">
                    <a:lumMod val="50000"/>
                  </a:prstClr>
                </a:solidFill>
                <a:latin typeface="Arial Narrow"/>
              </a:rPr>
              <a:t>or scan using your mobile device to access our Workplace Benefits site.</a:t>
            </a:r>
          </a:p>
          <a:p>
            <a:endParaRPr lang="en-US" dirty="0"/>
          </a:p>
        </p:txBody>
      </p:sp>
      <p:pic>
        <p:nvPicPr>
          <p:cNvPr id="46" name="Content Placeholder 42">
            <a:extLst>
              <a:ext uri="{FF2B5EF4-FFF2-40B4-BE49-F238E27FC236}">
                <a16:creationId xmlns:a16="http://schemas.microsoft.com/office/drawing/2014/main" id="{7FBC9A8E-D497-5504-E029-91F915E627BD}"/>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718" y="3579943"/>
            <a:ext cx="946544" cy="892465"/>
          </a:xfrm>
          <a:prstGeom prst="rect">
            <a:avLst/>
          </a:prstGeom>
        </p:spPr>
      </p:pic>
      <p:pic>
        <p:nvPicPr>
          <p:cNvPr id="47" name="Content Placeholder 43">
            <a:extLst>
              <a:ext uri="{FF2B5EF4-FFF2-40B4-BE49-F238E27FC236}">
                <a16:creationId xmlns:a16="http://schemas.microsoft.com/office/drawing/2014/main" id="{F20FFB16-73BB-3198-042E-B9E3971A202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058065" y="3429000"/>
            <a:ext cx="878533" cy="1187558"/>
          </a:xfrm>
          <a:prstGeom prst="rect">
            <a:avLst/>
          </a:prstGeom>
        </p:spPr>
      </p:pic>
      <p:pic>
        <p:nvPicPr>
          <p:cNvPr id="48" name="Content Placeholder 45">
            <a:hlinkClick r:id="rId8"/>
            <a:extLst>
              <a:ext uri="{FF2B5EF4-FFF2-40B4-BE49-F238E27FC236}">
                <a16:creationId xmlns:a16="http://schemas.microsoft.com/office/drawing/2014/main" id="{F705D2BD-92D6-3728-2441-B0BC3A932F8C}"/>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5408" y="5104782"/>
            <a:ext cx="1502891" cy="783489"/>
          </a:xfrm>
          <a:prstGeom prst="rect">
            <a:avLst/>
          </a:prstGeom>
        </p:spPr>
      </p:pic>
      <p:sp>
        <p:nvSpPr>
          <p:cNvPr id="2" name="Content Placeholder 16">
            <a:extLst>
              <a:ext uri="{FF2B5EF4-FFF2-40B4-BE49-F238E27FC236}">
                <a16:creationId xmlns:a16="http://schemas.microsoft.com/office/drawing/2014/main" id="{DAB560A9-01FA-FAC7-B5C5-C9C75636729B}"/>
              </a:ext>
            </a:extLst>
          </p:cNvPr>
          <p:cNvSpPr txBox="1">
            <a:spLocks/>
          </p:cNvSpPr>
          <p:nvPr/>
        </p:nvSpPr>
        <p:spPr>
          <a:xfrm>
            <a:off x="8720458" y="4681403"/>
            <a:ext cx="2875235" cy="413147"/>
          </a:xfrm>
          <a:prstGeom prst="rect">
            <a:avLst/>
          </a:prstGeom>
        </p:spPr>
        <p:txBody>
          <a:bodyPr/>
          <a:lstStyle>
            <a:lvl1pPr marL="342900" indent="-342900" algn="l" defTabSz="457200" rtl="0" eaLnBrk="1" latinLnBrk="0" hangingPunct="1">
              <a:spcBef>
                <a:spcPct val="20000"/>
              </a:spcBef>
              <a:buFont typeface="Arial"/>
              <a:buChar char="•"/>
              <a:defRPr sz="2000" b="0" i="0" kern="1200">
                <a:solidFill>
                  <a:srgbClr val="676767"/>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050" dirty="0">
                <a:solidFill>
                  <a:prstClr val="white">
                    <a:lumMod val="50000"/>
                  </a:prstClr>
                </a:solidFill>
                <a:latin typeface="Arial Narrow"/>
              </a:rPr>
              <a:t>Learn more with our claims video. Visit</a:t>
            </a:r>
          </a:p>
          <a:p>
            <a:pPr marL="0" indent="0">
              <a:spcBef>
                <a:spcPts val="0"/>
              </a:spcBef>
              <a:buNone/>
              <a:defRPr/>
            </a:pPr>
            <a:r>
              <a:rPr lang="en-US" sz="1050" b="1" dirty="0">
                <a:solidFill>
                  <a:schemeClr val="bg1">
                    <a:lumMod val="75000"/>
                  </a:schemeClr>
                </a:solidFill>
                <a:latin typeface="Arial Narrow"/>
              </a:rPr>
              <a:t>www.prudential.com/landing/voluntary-claims.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1ACC-2F97-CF34-55CC-6AC1B2C23BE8}"/>
              </a:ext>
            </a:extLst>
          </p:cNvPr>
          <p:cNvSpPr>
            <a:spLocks noGrp="1"/>
          </p:cNvSpPr>
          <p:nvPr>
            <p:ph type="title"/>
          </p:nvPr>
        </p:nvSpPr>
        <p:spPr>
          <a:xfrm>
            <a:off x="635001" y="2645725"/>
            <a:ext cx="6296151" cy="3739485"/>
          </a:xfrm>
        </p:spPr>
        <p:txBody>
          <a:bodyPr/>
          <a:lstStyle/>
          <a:p>
            <a:r>
              <a:rPr lang="en-US" dirty="0"/>
              <a:t>Life </a:t>
            </a:r>
            <a:br>
              <a:rPr lang="en-US" dirty="0"/>
            </a:br>
            <a:r>
              <a:rPr lang="en-US" dirty="0"/>
              <a:t>Accidental Death and Dismemberment</a:t>
            </a:r>
            <a:br>
              <a:rPr lang="en-US" dirty="0"/>
            </a:br>
            <a:br>
              <a:rPr lang="en-US" dirty="0"/>
            </a:br>
            <a:endParaRPr lang="en-US" dirty="0"/>
          </a:p>
        </p:txBody>
      </p:sp>
    </p:spTree>
    <p:extLst>
      <p:ext uri="{BB962C8B-B14F-4D97-AF65-F5344CB8AC3E}">
        <p14:creationId xmlns:p14="http://schemas.microsoft.com/office/powerpoint/2010/main" val="31423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F40CC9F9-6483-40F0-55ED-5A55C44D350C}"/>
              </a:ext>
            </a:extLst>
          </p:cNvPr>
          <p:cNvSpPr>
            <a:spLocks noGrp="1"/>
          </p:cNvSpPr>
          <p:nvPr>
            <p:ph type="chart" sz="quarter" idx="18"/>
          </p:nvPr>
        </p:nvSpPr>
        <p:spPr/>
        <p:txBody>
          <a:bodyPr/>
          <a:lstStyle/>
          <a:p>
            <a:endParaRPr lang="en-US"/>
          </a:p>
        </p:txBody>
      </p:sp>
      <p:pic>
        <p:nvPicPr>
          <p:cNvPr id="4" name="Content Placeholder 21">
            <a:extLst>
              <a:ext uri="{FF2B5EF4-FFF2-40B4-BE49-F238E27FC236}">
                <a16:creationId xmlns:a16="http://schemas.microsoft.com/office/drawing/2014/main" id="{70F5F200-0F8C-6255-0B25-2A03A4CEEE51}"/>
              </a:ext>
              <a:ext uri="{C183D7F6-B498-43B3-948B-1728B52AA6E4}">
                <adec:decorative xmlns:adec="http://schemas.microsoft.com/office/drawing/2017/decorative" val="1"/>
              </a:ext>
            </a:extLst>
          </p:cNvPr>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621793" y="1802556"/>
            <a:ext cx="4302748" cy="3071195"/>
          </a:xfrm>
          <a:prstGeom prst="round2DiagRect">
            <a:avLst>
              <a:gd name="adj1" fmla="val 10751"/>
              <a:gd name="adj2" fmla="val 12817"/>
            </a:avLst>
          </a:prstGeom>
          <a:ln w="88900" cap="sq">
            <a:noFill/>
            <a:miter lim="800000"/>
          </a:ln>
          <a:effectLst/>
        </p:spPr>
      </p:pic>
      <p:sp>
        <p:nvSpPr>
          <p:cNvPr id="5" name="Title 8">
            <a:extLst>
              <a:ext uri="{FF2B5EF4-FFF2-40B4-BE49-F238E27FC236}">
                <a16:creationId xmlns:a16="http://schemas.microsoft.com/office/drawing/2014/main" id="{C64F8737-953E-7648-9A7A-7B65022840BB}"/>
              </a:ext>
            </a:extLst>
          </p:cNvPr>
          <p:cNvSpPr txBox="1">
            <a:spLocks/>
          </p:cNvSpPr>
          <p:nvPr/>
        </p:nvSpPr>
        <p:spPr>
          <a:xfrm>
            <a:off x="539558" y="257800"/>
            <a:ext cx="8095156" cy="685800"/>
          </a:xfrm>
          <a:prstGeom prst="rect">
            <a:avLst/>
          </a:prstGeom>
        </p:spPr>
        <p:txBody>
          <a:bodyPr/>
          <a:lstStyle>
            <a:lvl1pPr algn="l" defTabSz="457200" rtl="0" eaLnBrk="1" latinLnBrk="0" hangingPunct="1">
              <a:spcBef>
                <a:spcPct val="0"/>
              </a:spcBef>
              <a:buNone/>
              <a:defRPr sz="3600" b="1" i="0" kern="1200">
                <a:solidFill>
                  <a:srgbClr val="20B2E7"/>
                </a:solidFill>
                <a:latin typeface="Arial" panose="020B0604020202020204" pitchFamily="34" charset="0"/>
                <a:ea typeface="Arial" panose="020B0604020202020204" pitchFamily="34" charset="0"/>
                <a:cs typeface="Arial" panose="020B0604020202020204" pitchFamily="34" charset="0"/>
              </a:defRPr>
            </a:lvl1pPr>
          </a:lstStyle>
          <a:p>
            <a:r>
              <a:rPr lang="en-US" dirty="0">
                <a:solidFill>
                  <a:srgbClr val="002060"/>
                </a:solidFill>
              </a:rPr>
              <a:t>Term Life Insurance </a:t>
            </a:r>
          </a:p>
        </p:txBody>
      </p:sp>
      <p:sp>
        <p:nvSpPr>
          <p:cNvPr id="6" name="Content Placeholder 4">
            <a:extLst>
              <a:ext uri="{FF2B5EF4-FFF2-40B4-BE49-F238E27FC236}">
                <a16:creationId xmlns:a16="http://schemas.microsoft.com/office/drawing/2014/main" id="{6EBC455F-CB5F-28F4-5AF6-675A1BAAE3D2}"/>
              </a:ext>
            </a:extLst>
          </p:cNvPr>
          <p:cNvSpPr txBox="1">
            <a:spLocks/>
          </p:cNvSpPr>
          <p:nvPr/>
        </p:nvSpPr>
        <p:spPr>
          <a:xfrm>
            <a:off x="5767523" y="2237959"/>
            <a:ext cx="5884919" cy="47132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b="0" i="0" kern="1200">
                <a:solidFill>
                  <a:srgbClr val="6D6E71"/>
                </a:solidFill>
                <a:latin typeface="+mn-lt"/>
                <a:ea typeface="+mn-ea"/>
                <a:cs typeface="+mn-cs"/>
              </a:defRPr>
            </a:lvl1pPr>
            <a:lvl2pPr marL="685800" indent="-228600" algn="l" defTabSz="914400" rtl="0" eaLnBrk="1" latinLnBrk="0" hangingPunct="1">
              <a:lnSpc>
                <a:spcPct val="100000"/>
              </a:lnSpc>
              <a:spcBef>
                <a:spcPts val="500"/>
              </a:spcBef>
              <a:buClr>
                <a:schemeClr val="bg2"/>
              </a:buClr>
              <a:buFont typeface="Arial Narrow" panose="020B0606020202030204" pitchFamily="34" charset="0"/>
              <a:buChar char="–"/>
              <a:defRPr sz="2000" b="0" i="0" kern="1200">
                <a:solidFill>
                  <a:srgbClr val="6D6E71"/>
                </a:solidFill>
                <a:latin typeface="+mn-lt"/>
                <a:ea typeface="+mn-ea"/>
                <a:cs typeface="+mn-cs"/>
              </a:defRPr>
            </a:lvl2pPr>
            <a:lvl3pPr marL="1143000" indent="-228600" algn="l" defTabSz="914400" rtl="0" eaLnBrk="1" latinLnBrk="0" hangingPunct="1">
              <a:lnSpc>
                <a:spcPct val="100000"/>
              </a:lnSpc>
              <a:spcBef>
                <a:spcPts val="500"/>
              </a:spcBef>
              <a:buClr>
                <a:schemeClr val="bg2"/>
              </a:buClr>
              <a:buFont typeface="Wingdings" panose="05000000000000000000" pitchFamily="2" charset="2"/>
              <a:buChar char="§"/>
              <a:defRPr sz="2000" b="0" i="0" kern="1200">
                <a:solidFill>
                  <a:srgbClr val="6D6E71"/>
                </a:solidFill>
                <a:latin typeface="+mn-lt"/>
                <a:ea typeface="+mn-ea"/>
                <a:cs typeface="+mn-cs"/>
              </a:defRPr>
            </a:lvl3pPr>
            <a:lvl4pPr marL="1600200" indent="-228600" algn="l" defTabSz="914400" rtl="0" eaLnBrk="1" latinLnBrk="0" hangingPunct="1">
              <a:lnSpc>
                <a:spcPct val="100000"/>
              </a:lnSpc>
              <a:spcBef>
                <a:spcPts val="500"/>
              </a:spcBef>
              <a:buClr>
                <a:schemeClr val="bg2"/>
              </a:buClr>
              <a:buFont typeface="Wingdings" panose="05000000000000000000" pitchFamily="2" charset="2"/>
              <a:buChar char="w"/>
              <a:defRPr sz="2000" b="0" i="0" kern="1200">
                <a:solidFill>
                  <a:srgbClr val="6D6E71"/>
                </a:solidFill>
                <a:latin typeface="+mn-lt"/>
                <a:ea typeface="+mn-ea"/>
                <a:cs typeface="+mn-cs"/>
              </a:defRPr>
            </a:lvl4pPr>
            <a:lvl5pPr marL="2057400" indent="-228600" algn="l" defTabSz="914400" rtl="0" eaLnBrk="1" latinLnBrk="0" hangingPunct="1">
              <a:lnSpc>
                <a:spcPct val="100000"/>
              </a:lnSpc>
              <a:spcBef>
                <a:spcPts val="500"/>
              </a:spcBef>
              <a:buClr>
                <a:schemeClr val="bg2"/>
              </a:buClr>
              <a:buSzPct val="60000"/>
              <a:buFont typeface="Arial Narrow" panose="020B0606020202030204" pitchFamily="34" charset="0"/>
              <a:buChar char="►"/>
              <a:defRPr sz="2000" b="0" i="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007BC1"/>
              </a:buClr>
              <a:defRPr/>
            </a:pPr>
            <a:r>
              <a:rPr lang="en-US" dirty="0">
                <a:solidFill>
                  <a:srgbClr val="005581"/>
                </a:solidFill>
              </a:rPr>
              <a:t>Could help pay living expenses if something happened to you or your covered loved one</a:t>
            </a:r>
          </a:p>
          <a:p>
            <a:pPr>
              <a:lnSpc>
                <a:spcPct val="110000"/>
              </a:lnSpc>
              <a:buClr>
                <a:srgbClr val="007BC1"/>
              </a:buClr>
              <a:defRPr/>
            </a:pPr>
            <a:r>
              <a:rPr lang="en-US" dirty="0">
                <a:solidFill>
                  <a:srgbClr val="005581"/>
                </a:solidFill>
              </a:rPr>
              <a:t>Typically income tax-free</a:t>
            </a:r>
          </a:p>
          <a:p>
            <a:pPr>
              <a:lnSpc>
                <a:spcPct val="110000"/>
              </a:lnSpc>
              <a:buClr>
                <a:srgbClr val="007BC1"/>
              </a:buClr>
              <a:defRPr/>
            </a:pPr>
            <a:r>
              <a:rPr lang="en-US" dirty="0">
                <a:solidFill>
                  <a:srgbClr val="005581"/>
                </a:solidFill>
              </a:rPr>
              <a:t>There’s no lapse in coverage if you leave the company  </a:t>
            </a:r>
          </a:p>
          <a:p>
            <a:pPr>
              <a:lnSpc>
                <a:spcPct val="110000"/>
              </a:lnSpc>
              <a:buClr>
                <a:srgbClr val="007BC1"/>
              </a:buClr>
              <a:defRPr/>
            </a:pPr>
            <a:r>
              <a:rPr lang="en-US" dirty="0">
                <a:solidFill>
                  <a:srgbClr val="005581"/>
                </a:solidFill>
              </a:rPr>
              <a:t>Provides extra financial security</a:t>
            </a:r>
          </a:p>
        </p:txBody>
      </p:sp>
      <p:sp>
        <p:nvSpPr>
          <p:cNvPr id="7" name="Content Placeholder 7">
            <a:extLst>
              <a:ext uri="{FF2B5EF4-FFF2-40B4-BE49-F238E27FC236}">
                <a16:creationId xmlns:a16="http://schemas.microsoft.com/office/drawing/2014/main" id="{8D941C55-65FB-62E0-3EFB-0E283FC2C085}"/>
              </a:ext>
            </a:extLst>
          </p:cNvPr>
          <p:cNvSpPr txBox="1">
            <a:spLocks/>
          </p:cNvSpPr>
          <p:nvPr/>
        </p:nvSpPr>
        <p:spPr>
          <a:xfrm>
            <a:off x="539558" y="5994130"/>
            <a:ext cx="11652442" cy="290050"/>
          </a:xfrm>
          <a:prstGeom prst="rect">
            <a:avLst/>
          </a:prstGeom>
        </p:spPr>
        <p:txBody>
          <a:bodyPr>
            <a:normAutofit/>
          </a:bodyPr>
          <a:lstStyle>
            <a:lvl1pPr marL="0" indent="0" algn="l" defTabSz="457200" rtl="0" eaLnBrk="1" latinLnBrk="0" hangingPunct="1">
              <a:spcBef>
                <a:spcPts val="0"/>
              </a:spcBef>
              <a:spcAft>
                <a:spcPts val="1000"/>
              </a:spcAft>
              <a:buFontTx/>
              <a:buNone/>
              <a:defRPr sz="2000" b="1" i="0" kern="1200" spc="0">
                <a:solidFill>
                  <a:schemeClr val="bg2"/>
                </a:solidFill>
                <a:latin typeface="+mj-lt"/>
                <a:ea typeface="PrudentialModern Bold SemiConde" charset="0"/>
                <a:cs typeface="PrudentialModern Bold SemiConde" charset="0"/>
              </a:defRPr>
            </a:lvl1pPr>
            <a:lvl2pPr marL="0" indent="0" algn="l" defTabSz="457200" rtl="0" eaLnBrk="1" latinLnBrk="0" hangingPunct="1">
              <a:lnSpc>
                <a:spcPct val="100000"/>
              </a:lnSpc>
              <a:spcBef>
                <a:spcPts val="0"/>
              </a:spcBef>
              <a:spcAft>
                <a:spcPts val="1000"/>
              </a:spcAft>
              <a:buFontTx/>
              <a:buNone/>
              <a:defRPr sz="1600" b="0" i="0" kern="1200" spc="0">
                <a:solidFill>
                  <a:schemeClr val="tx1"/>
                </a:solidFill>
                <a:latin typeface="+mn-lt"/>
                <a:ea typeface="PrudentialModern Medium" charset="0"/>
                <a:cs typeface="PrudentialModern Medium" charset="0"/>
              </a:defRPr>
            </a:lvl2pPr>
            <a:lvl3pPr marL="344488" indent="-223838" algn="l" defTabSz="457200" rtl="0" eaLnBrk="1" latinLnBrk="0" hangingPunct="1">
              <a:lnSpc>
                <a:spcPct val="100000"/>
              </a:lnSpc>
              <a:spcBef>
                <a:spcPts val="0"/>
              </a:spcBef>
              <a:spcAft>
                <a:spcPts val="1000"/>
              </a:spcAft>
              <a:buClr>
                <a:schemeClr val="bg2"/>
              </a:buClr>
              <a:buFont typeface="PrudentialModern Medium" pitchFamily="2" charset="0"/>
              <a:buChar char="•"/>
              <a:tabLst/>
              <a:defRPr sz="1600" b="0" i="0" kern="1200" spc="0">
                <a:solidFill>
                  <a:schemeClr val="tx1"/>
                </a:solidFill>
                <a:latin typeface="+mn-lt"/>
                <a:ea typeface="PrudentialModern Medium" charset="0"/>
                <a:cs typeface="PrudentialModern Medium" charset="0"/>
              </a:defRPr>
            </a:lvl3pPr>
            <a:lvl4pPr marL="534988" indent="-165100" algn="l" defTabSz="457200" rtl="0" eaLnBrk="1" latinLnBrk="0" hangingPunct="1">
              <a:lnSpc>
                <a:spcPct val="100000"/>
              </a:lnSpc>
              <a:spcBef>
                <a:spcPts val="0"/>
              </a:spcBef>
              <a:spcAft>
                <a:spcPts val="1000"/>
              </a:spcAft>
              <a:buClr>
                <a:schemeClr val="bg2"/>
              </a:buClr>
              <a:buFont typeface="Arial Narrow" panose="020B0606020202030204" pitchFamily="34" charset="0"/>
              <a:buChar char="–"/>
              <a:tabLst/>
              <a:defRPr sz="1600" b="0" i="0" kern="1200" spc="0">
                <a:solidFill>
                  <a:schemeClr val="tx1"/>
                </a:solidFill>
                <a:latin typeface="+mn-lt"/>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mn-lt"/>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spcAft>
                <a:spcPts val="100"/>
              </a:spcAft>
              <a:buClr>
                <a:srgbClr val="007BC1"/>
              </a:buClr>
              <a:buFont typeface="Arial" panose="020B0604020202020204" pitchFamily="34" charset="0"/>
              <a:buNone/>
              <a:defRPr/>
            </a:pPr>
            <a:r>
              <a:rPr lang="en-US" sz="1000" b="0" baseline="30000">
                <a:solidFill>
                  <a:schemeClr val="tx1"/>
                </a:solidFill>
                <a:latin typeface="PrudentialModern Medium" pitchFamily="2" charset="77"/>
                <a:ea typeface="+mn-ea"/>
                <a:cs typeface="+mn-cs"/>
              </a:rPr>
              <a:t>1</a:t>
            </a:r>
            <a:r>
              <a:rPr lang="en-US" sz="1000" b="0">
                <a:solidFill>
                  <a:schemeClr val="tx1"/>
                </a:solidFill>
                <a:latin typeface="PrudentialModern Medium" pitchFamily="2" charset="77"/>
                <a:ea typeface="+mn-ea"/>
                <a:cs typeface="+mn-cs"/>
              </a:rPr>
              <a:t> LIMRA 2021 Life Insurance Barometer Study.</a:t>
            </a:r>
          </a:p>
        </p:txBody>
      </p:sp>
    </p:spTree>
    <p:extLst>
      <p:ext uri="{BB962C8B-B14F-4D97-AF65-F5344CB8AC3E}">
        <p14:creationId xmlns:p14="http://schemas.microsoft.com/office/powerpoint/2010/main" val="2989790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CCE2C2-3A8F-A7BA-329A-601FBC2E8760}"/>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1792" y="1435608"/>
            <a:ext cx="5157216" cy="3438145"/>
          </a:xfrm>
          <a:prstGeom prst="round2DiagRect">
            <a:avLst>
              <a:gd name="adj1" fmla="val 16667"/>
              <a:gd name="adj2" fmla="val 0"/>
            </a:avLst>
          </a:prstGeom>
          <a:ln w="88900" cap="sq">
            <a:noFill/>
            <a:miter lim="800000"/>
          </a:ln>
          <a:effectLst/>
        </p:spPr>
      </p:pic>
      <p:sp>
        <p:nvSpPr>
          <p:cNvPr id="5" name="Title 8">
            <a:extLst>
              <a:ext uri="{FF2B5EF4-FFF2-40B4-BE49-F238E27FC236}">
                <a16:creationId xmlns:a16="http://schemas.microsoft.com/office/drawing/2014/main" id="{04D7896F-4698-9DD0-0F7B-B59AB639882E}"/>
              </a:ext>
            </a:extLst>
          </p:cNvPr>
          <p:cNvSpPr txBox="1">
            <a:spLocks/>
          </p:cNvSpPr>
          <p:nvPr/>
        </p:nvSpPr>
        <p:spPr>
          <a:xfrm>
            <a:off x="539558" y="257800"/>
            <a:ext cx="8095156" cy="685800"/>
          </a:xfrm>
          <a:prstGeom prst="rect">
            <a:avLst/>
          </a:prstGeom>
        </p:spPr>
        <p:txBody>
          <a:bodyPr vert="horz" wrap="square" lIns="0" tIns="0" rIns="0" bIns="0" rtlCol="0" anchor="b">
            <a:noAutofit/>
          </a:bodyPr>
          <a:lstStyle>
            <a:lvl1pPr marL="0" algn="l" defTabSz="457200" rtl="0" eaLnBrk="1" latinLnBrk="0" hangingPunct="1">
              <a:lnSpc>
                <a:spcPct val="85000"/>
              </a:lnSpc>
              <a:spcBef>
                <a:spcPct val="0"/>
              </a:spcBef>
              <a:buNone/>
              <a:defRPr kumimoji="0" lang="en-US" sz="2800" b="1" i="0" kern="1200" spc="0">
                <a:solidFill>
                  <a:schemeClr val="tx1"/>
                </a:solidFill>
                <a:latin typeface="+mj-lt"/>
                <a:ea typeface="PrudentialModern Bold SemiConde" charset="0"/>
                <a:cs typeface="PrudentialModern Bold SemiConde" charset="0"/>
              </a:defRPr>
            </a:lvl1pPr>
          </a:lstStyle>
          <a:p>
            <a:pPr marL="0" marR="0" lvl="0" indent="0" algn="l" defTabSz="457200" rtl="0" eaLnBrk="1" fontAlgn="auto" latinLnBrk="0" hangingPunct="1">
              <a:lnSpc>
                <a:spcPct val="85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1F45"/>
                </a:solidFill>
                <a:effectLst/>
                <a:uLnTx/>
                <a:uFillTx/>
                <a:latin typeface="PrudentialModern"/>
              </a:rPr>
              <a:t>AD&amp;D Insurance  </a:t>
            </a:r>
            <a:endParaRPr kumimoji="0" lang="en-US" sz="2800" b="1" i="0" u="none" strike="noStrike" kern="1200" cap="none" spc="0" normalizeH="0" baseline="0" noProof="0" dirty="0">
              <a:ln>
                <a:noFill/>
              </a:ln>
              <a:solidFill>
                <a:srgbClr val="001F45"/>
              </a:solidFill>
              <a:effectLst/>
              <a:uLnTx/>
              <a:uFillTx/>
              <a:latin typeface="PrudentialModern"/>
            </a:endParaRPr>
          </a:p>
        </p:txBody>
      </p:sp>
      <p:sp>
        <p:nvSpPr>
          <p:cNvPr id="6" name="Content Placeholder 4">
            <a:extLst>
              <a:ext uri="{FF2B5EF4-FFF2-40B4-BE49-F238E27FC236}">
                <a16:creationId xmlns:a16="http://schemas.microsoft.com/office/drawing/2014/main" id="{27768A6F-032F-FA96-BF06-D28220B6AF57}"/>
              </a:ext>
            </a:extLst>
          </p:cNvPr>
          <p:cNvSpPr txBox="1">
            <a:spLocks/>
          </p:cNvSpPr>
          <p:nvPr/>
        </p:nvSpPr>
        <p:spPr>
          <a:xfrm>
            <a:off x="5889625" y="1435608"/>
            <a:ext cx="5157216" cy="4522279"/>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spcAft>
                <a:spcPts val="1000"/>
              </a:spcAft>
              <a:buClr>
                <a:schemeClr val="bg2"/>
              </a:buClr>
              <a:buFont typeface="Arial" panose="020B0604020202020204" pitchFamily="34" charset="0"/>
              <a:buChar char="•"/>
              <a:defRPr sz="2000" b="1" i="0" kern="1200" spc="0">
                <a:solidFill>
                  <a:srgbClr val="6D6E7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bg2"/>
              </a:buClr>
              <a:buFont typeface="Arial Narrow" panose="020B0606020202030204" pitchFamily="34" charset="0"/>
              <a:buChar char="–"/>
              <a:defRPr sz="2000" b="0" i="0" kern="1200" spc="0">
                <a:solidFill>
                  <a:srgbClr val="6D6E7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bg2"/>
              </a:buClr>
              <a:buFont typeface="Wingdings" panose="05000000000000000000" pitchFamily="2" charset="2"/>
              <a:buChar char="§"/>
              <a:tabLst/>
              <a:defRPr sz="2000" b="0" i="0" kern="1200" spc="0">
                <a:solidFill>
                  <a:srgbClr val="6D6E7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bg2"/>
              </a:buClr>
              <a:buFont typeface="Wingdings" panose="05000000000000000000" pitchFamily="2" charset="2"/>
              <a:buChar char="w"/>
              <a:tabLst/>
              <a:defRPr sz="2000" b="0" i="0" kern="1200" spc="0">
                <a:solidFill>
                  <a:srgbClr val="6D6E71"/>
                </a:solidFill>
                <a:latin typeface="+mn-lt"/>
                <a:ea typeface="+mn-ea"/>
                <a:cs typeface="+mn-cs"/>
              </a:defRPr>
            </a:lvl4pPr>
            <a:lvl5pPr marL="2057400" indent="-228600" algn="l" defTabSz="914400" rtl="0" eaLnBrk="1" latinLnBrk="0" hangingPunct="1">
              <a:lnSpc>
                <a:spcPct val="100000"/>
              </a:lnSpc>
              <a:spcBef>
                <a:spcPts val="500"/>
              </a:spcBef>
              <a:buClr>
                <a:schemeClr val="bg2"/>
              </a:buClr>
              <a:buSzPct val="60000"/>
              <a:buFont typeface="Arial Narrow" panose="020B0606020202030204" pitchFamily="34" charset="0"/>
              <a:buChar char="►"/>
              <a:defRPr sz="2000" b="0" i="0" kern="1200" spc="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007B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1F45"/>
                </a:solidFill>
                <a:effectLst/>
                <a:uLnTx/>
                <a:uFillTx/>
                <a:latin typeface="PrudentialModern Medium"/>
                <a:ea typeface="+mn-ea"/>
                <a:cs typeface="+mn-cs"/>
              </a:rPr>
              <a:t>Could help pay living expenses if something happened to you</a:t>
            </a:r>
          </a:p>
          <a:p>
            <a:pPr marL="228600" marR="0" lvl="0" indent="-228600" algn="l" defTabSz="914400" rtl="0" eaLnBrk="1" fontAlgn="auto" latinLnBrk="0" hangingPunct="1">
              <a:lnSpc>
                <a:spcPct val="100000"/>
              </a:lnSpc>
              <a:spcBef>
                <a:spcPts val="600"/>
              </a:spcBef>
              <a:spcAft>
                <a:spcPts val="0"/>
              </a:spcAft>
              <a:buClr>
                <a:srgbClr val="007B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1F45"/>
                </a:solidFill>
                <a:effectLst/>
                <a:uLnTx/>
                <a:uFillTx/>
                <a:latin typeface="PrudentialModern Medium"/>
                <a:ea typeface="+mn-ea"/>
                <a:cs typeface="+mn-cs"/>
              </a:rPr>
              <a:t>Relatively inexpensive compared to</a:t>
            </a:r>
            <a:br>
              <a:rPr kumimoji="0" lang="en-US" sz="2000" b="0" i="0" u="none" strike="noStrike" kern="1200" cap="none" spc="0" normalizeH="0" baseline="0" noProof="0" dirty="0">
                <a:ln>
                  <a:noFill/>
                </a:ln>
                <a:solidFill>
                  <a:srgbClr val="6D6E71"/>
                </a:solidFill>
                <a:effectLst/>
                <a:uLnTx/>
                <a:uFillTx/>
                <a:latin typeface="PrudentialModern Medium"/>
                <a:ea typeface="+mn-ea"/>
                <a:cs typeface="+mn-cs"/>
              </a:rPr>
            </a:br>
            <a:r>
              <a:rPr kumimoji="0" lang="en-US" sz="2000" b="0" i="0" u="none" strike="noStrike" kern="1200" cap="none" spc="0" normalizeH="0" baseline="0" noProof="0" dirty="0">
                <a:ln>
                  <a:noFill/>
                </a:ln>
                <a:solidFill>
                  <a:srgbClr val="001F45"/>
                </a:solidFill>
                <a:effectLst/>
                <a:uLnTx/>
                <a:uFillTx/>
                <a:latin typeface="PrudentialModern Medium"/>
                <a:ea typeface="+mn-ea"/>
                <a:cs typeface="+mn-cs"/>
              </a:rPr>
              <a:t>other benefits </a:t>
            </a:r>
          </a:p>
          <a:p>
            <a:pPr marL="228600" marR="0" lvl="0" indent="-228600" algn="l" defTabSz="914400" rtl="0" eaLnBrk="1" fontAlgn="auto" latinLnBrk="0" hangingPunct="1">
              <a:lnSpc>
                <a:spcPct val="100000"/>
              </a:lnSpc>
              <a:spcBef>
                <a:spcPts val="600"/>
              </a:spcBef>
              <a:spcAft>
                <a:spcPts val="0"/>
              </a:spcAft>
              <a:buClr>
                <a:srgbClr val="007BC1"/>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1F45"/>
                </a:solidFill>
                <a:effectLst/>
                <a:uLnTx/>
                <a:uFillTx/>
                <a:latin typeface="PrudentialModern Medium"/>
                <a:ea typeface="+mn-ea"/>
                <a:cs typeface="+mn-cs"/>
              </a:rPr>
              <a:t>Benefits:</a:t>
            </a:r>
          </a:p>
          <a:p>
            <a:pPr marL="685800" marR="0" lvl="1" indent="-228600" algn="l" defTabSz="914400" rtl="0" eaLnBrk="1" fontAlgn="auto" latinLnBrk="0" hangingPunct="1">
              <a:lnSpc>
                <a:spcPct val="100000"/>
              </a:lnSpc>
              <a:spcBef>
                <a:spcPts val="600"/>
              </a:spcBef>
              <a:spcAft>
                <a:spcPts val="0"/>
              </a:spcAft>
              <a:buClr>
                <a:srgbClr val="007BC1"/>
              </a:buClr>
              <a:buSzTx/>
              <a:buFont typeface="Arial Narrow" panose="020B0606020202030204" pitchFamily="34" charset="0"/>
              <a:buChar char="–"/>
              <a:tabLst/>
              <a:defRPr/>
            </a:pPr>
            <a:r>
              <a:rPr kumimoji="0" lang="en-US" sz="1800" b="0" i="0" u="none" strike="noStrike" kern="1200" cap="none" spc="0" normalizeH="0" baseline="0" noProof="0" dirty="0">
                <a:ln>
                  <a:noFill/>
                </a:ln>
                <a:solidFill>
                  <a:srgbClr val="001F45"/>
                </a:solidFill>
                <a:effectLst/>
                <a:uLnTx/>
                <a:uFillTx/>
                <a:latin typeface="PrudentialModern Medium"/>
                <a:ea typeface="+mn-ea"/>
                <a:cs typeface="+mn-cs"/>
              </a:rPr>
              <a:t>For the designated beneficiary/beneficiaries if insured’s death results from an accident</a:t>
            </a:r>
          </a:p>
          <a:p>
            <a:pPr marL="685800" marR="0" lvl="1" indent="-228600" algn="l" defTabSz="914400" rtl="0" eaLnBrk="1" fontAlgn="auto" latinLnBrk="0" hangingPunct="1">
              <a:lnSpc>
                <a:spcPct val="100000"/>
              </a:lnSpc>
              <a:spcBef>
                <a:spcPts val="600"/>
              </a:spcBef>
              <a:spcAft>
                <a:spcPts val="0"/>
              </a:spcAft>
              <a:buClr>
                <a:srgbClr val="007BC1"/>
              </a:buClr>
              <a:buSzTx/>
              <a:buFont typeface="Arial Narrow" panose="020B0606020202030204" pitchFamily="34" charset="0"/>
              <a:buChar char="–"/>
              <a:tabLst/>
              <a:defRPr/>
            </a:pPr>
            <a:r>
              <a:rPr kumimoji="0" lang="en-US" sz="1800" b="0" i="0" u="none" strike="noStrike" kern="1200" cap="none" spc="0" normalizeH="0" baseline="0" noProof="0" dirty="0">
                <a:ln>
                  <a:noFill/>
                </a:ln>
                <a:solidFill>
                  <a:srgbClr val="001F45"/>
                </a:solidFill>
                <a:effectLst/>
                <a:uLnTx/>
                <a:uFillTx/>
                <a:latin typeface="PrudentialModern Medium"/>
                <a:ea typeface="+mn-ea"/>
                <a:cs typeface="+mn-cs"/>
              </a:rPr>
              <a:t>For a serious injury, a percentage of the coverage amount is paid to the insured</a:t>
            </a:r>
          </a:p>
          <a:p>
            <a:pPr marL="685800" marR="0" lvl="1" indent="-228600" algn="l" defTabSz="914400" rtl="0" eaLnBrk="1" fontAlgn="auto" latinLnBrk="0" hangingPunct="1">
              <a:lnSpc>
                <a:spcPct val="100000"/>
              </a:lnSpc>
              <a:spcBef>
                <a:spcPts val="600"/>
              </a:spcBef>
              <a:spcAft>
                <a:spcPts val="0"/>
              </a:spcAft>
              <a:buClr>
                <a:srgbClr val="007BC1"/>
              </a:buClr>
              <a:buSzTx/>
              <a:buFont typeface="Arial Narrow" panose="020B0606020202030204" pitchFamily="34" charset="0"/>
              <a:buChar char="–"/>
              <a:tabLst/>
              <a:defRPr/>
            </a:pPr>
            <a:r>
              <a:rPr kumimoji="0" lang="en-US" sz="1800" b="0" i="0" u="none" strike="noStrike" kern="1200" cap="none" spc="0" normalizeH="0" baseline="0" noProof="0" dirty="0">
                <a:ln>
                  <a:noFill/>
                </a:ln>
                <a:solidFill>
                  <a:srgbClr val="001F45"/>
                </a:solidFill>
                <a:effectLst/>
                <a:uLnTx/>
                <a:uFillTx/>
                <a:latin typeface="PrudentialModern Medium"/>
                <a:ea typeface="+mn-ea"/>
                <a:cs typeface="+mn-cs"/>
              </a:rPr>
              <a:t>Even if the insured has disability or life insurance</a:t>
            </a:r>
          </a:p>
        </p:txBody>
      </p:sp>
      <p:sp>
        <p:nvSpPr>
          <p:cNvPr id="7" name="Content Placeholder 8">
            <a:extLst>
              <a:ext uri="{FF2B5EF4-FFF2-40B4-BE49-F238E27FC236}">
                <a16:creationId xmlns:a16="http://schemas.microsoft.com/office/drawing/2014/main" id="{C4BB6161-FE2A-3D66-1BC1-7E71F1AA3143}"/>
              </a:ext>
            </a:extLst>
          </p:cNvPr>
          <p:cNvSpPr txBox="1">
            <a:spLocks/>
          </p:cNvSpPr>
          <p:nvPr/>
        </p:nvSpPr>
        <p:spPr>
          <a:xfrm>
            <a:off x="539558" y="5714413"/>
            <a:ext cx="7414410" cy="352395"/>
          </a:xfrm>
          <a:prstGeom prst="rect">
            <a:avLst/>
          </a:prstGeom>
        </p:spPr>
        <p:txBody>
          <a:bodyPr vert="horz" wrap="square" lIns="0" tIns="0" rIns="0" bIns="0" rtlCol="0">
            <a:normAutofit/>
          </a:bodyPr>
          <a:lstStyle>
            <a:lvl1pPr marL="0" indent="0" algn="l" defTabSz="457200" rtl="0" eaLnBrk="1" latinLnBrk="0" hangingPunct="1">
              <a:spcBef>
                <a:spcPts val="0"/>
              </a:spcBef>
              <a:spcAft>
                <a:spcPts val="1000"/>
              </a:spcAft>
              <a:buFontTx/>
              <a:buNone/>
              <a:defRPr sz="2000" b="1" i="0" kern="1200" spc="0">
                <a:solidFill>
                  <a:schemeClr val="bg2"/>
                </a:solidFill>
                <a:latin typeface="+mj-lt"/>
                <a:ea typeface="PrudentialModern Bold SemiConde" charset="0"/>
                <a:cs typeface="PrudentialModern Bold SemiConde" charset="0"/>
              </a:defRPr>
            </a:lvl1pPr>
            <a:lvl2pPr marL="0" indent="0" algn="l" defTabSz="457200" rtl="0" eaLnBrk="1" latinLnBrk="0" hangingPunct="1">
              <a:lnSpc>
                <a:spcPct val="100000"/>
              </a:lnSpc>
              <a:spcBef>
                <a:spcPts val="0"/>
              </a:spcBef>
              <a:spcAft>
                <a:spcPts val="1000"/>
              </a:spcAft>
              <a:buFontTx/>
              <a:buNone/>
              <a:defRPr sz="1600" b="0" i="0" kern="1200" spc="0">
                <a:solidFill>
                  <a:schemeClr val="tx1"/>
                </a:solidFill>
                <a:latin typeface="+mn-lt"/>
                <a:ea typeface="PrudentialModern Medium" charset="0"/>
                <a:cs typeface="PrudentialModern Medium" charset="0"/>
              </a:defRPr>
            </a:lvl2pPr>
            <a:lvl3pPr marL="344488" indent="-223838" algn="l" defTabSz="457200" rtl="0" eaLnBrk="1" latinLnBrk="0" hangingPunct="1">
              <a:lnSpc>
                <a:spcPct val="100000"/>
              </a:lnSpc>
              <a:spcBef>
                <a:spcPts val="0"/>
              </a:spcBef>
              <a:spcAft>
                <a:spcPts val="1000"/>
              </a:spcAft>
              <a:buClr>
                <a:schemeClr val="bg2"/>
              </a:buClr>
              <a:buFont typeface="PrudentialModern Medium" pitchFamily="2" charset="0"/>
              <a:buChar char="•"/>
              <a:tabLst/>
              <a:defRPr sz="1600" b="0" i="0" kern="1200" spc="0">
                <a:solidFill>
                  <a:schemeClr val="tx1"/>
                </a:solidFill>
                <a:latin typeface="+mn-lt"/>
                <a:ea typeface="PrudentialModern Medium" charset="0"/>
                <a:cs typeface="PrudentialModern Medium" charset="0"/>
              </a:defRPr>
            </a:lvl3pPr>
            <a:lvl4pPr marL="534988" indent="-165100" algn="l" defTabSz="457200" rtl="0" eaLnBrk="1" latinLnBrk="0" hangingPunct="1">
              <a:lnSpc>
                <a:spcPct val="100000"/>
              </a:lnSpc>
              <a:spcBef>
                <a:spcPts val="0"/>
              </a:spcBef>
              <a:spcAft>
                <a:spcPts val="1000"/>
              </a:spcAft>
              <a:buClr>
                <a:schemeClr val="bg2"/>
              </a:buClr>
              <a:buFont typeface="Arial Narrow" panose="020B0606020202030204" pitchFamily="34" charset="0"/>
              <a:buChar char="–"/>
              <a:tabLst/>
              <a:defRPr sz="1600" b="0" i="0" kern="1200" spc="0">
                <a:solidFill>
                  <a:schemeClr val="tx1"/>
                </a:solidFill>
                <a:latin typeface="+mn-lt"/>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mn-lt"/>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
              </a:spcAft>
              <a:buClr>
                <a:srgbClr val="007BC1"/>
              </a:buClr>
              <a:buSzTx/>
              <a:buFont typeface="Arial" panose="020B0604020202020204" pitchFamily="34" charset="0"/>
              <a:buNone/>
              <a:tabLst/>
              <a:defRPr/>
            </a:pPr>
            <a:r>
              <a:rPr kumimoji="0" lang="en-US" sz="1000" b="0" i="0" u="none" strike="noStrike" kern="1200" cap="none" spc="0" normalizeH="0" baseline="30000" noProof="0" dirty="0">
                <a:ln>
                  <a:noFill/>
                </a:ln>
                <a:solidFill>
                  <a:srgbClr val="001F45"/>
                </a:solidFill>
                <a:effectLst/>
                <a:uLnTx/>
                <a:uFillTx/>
                <a:latin typeface="PrudentialModern Medium" pitchFamily="2" charset="77"/>
                <a:ea typeface="+mn-ea"/>
                <a:cs typeface="+mn-cs"/>
              </a:rPr>
              <a:t>1 </a:t>
            </a:r>
            <a:r>
              <a:rPr kumimoji="0" lang="en-US" sz="1000" b="0" i="0" u="none" strike="noStrike" kern="1200" cap="none" spc="0" normalizeH="0" baseline="0" noProof="0" dirty="0">
                <a:ln>
                  <a:noFill/>
                </a:ln>
                <a:solidFill>
                  <a:srgbClr val="001F45"/>
                </a:solidFill>
                <a:effectLst/>
                <a:uLnTx/>
                <a:uFillTx/>
                <a:latin typeface="PrudentialModern Medium" pitchFamily="2" charset="77"/>
                <a:ea typeface="+mn-ea"/>
                <a:cs typeface="+mn-cs"/>
              </a:rPr>
              <a:t>Center for Disease Control and Prevention. Deaths and Mortality 2020. </a:t>
            </a:r>
            <a:r>
              <a:rPr kumimoji="0" lang="en-US" sz="1000" b="0" i="0" u="none" strike="noStrike" kern="1200" cap="none" spc="0" normalizeH="0" baseline="0" noProof="0" dirty="0">
                <a:ln>
                  <a:noFill/>
                </a:ln>
                <a:solidFill>
                  <a:srgbClr val="001F45"/>
                </a:solidFill>
                <a:effectLst/>
                <a:uLnTx/>
                <a:uFillTx/>
                <a:latin typeface="PrudentialModern Medium" pitchFamily="2" charset="77"/>
                <a:ea typeface="+mn-ea"/>
                <a:cs typeface="+mn-cs"/>
                <a:hlinkClick r:id="rId3">
                  <a:extLst>
                    <a:ext uri="{A12FA001-AC4F-418D-AE19-62706E023703}">
                      <ahyp:hlinkClr xmlns:ahyp="http://schemas.microsoft.com/office/drawing/2018/hyperlinkcolor" val="tx"/>
                    </a:ext>
                  </a:extLst>
                </a:hlinkClick>
              </a:rPr>
              <a:t>https://www.cdc.gov/nchs/fastats/deaths.htm</a:t>
            </a:r>
            <a:r>
              <a:rPr kumimoji="0" lang="en-US" sz="1000" b="0" i="0" u="none" strike="noStrike" kern="1200" cap="none" spc="0" normalizeH="0" baseline="0" noProof="0" dirty="0">
                <a:ln>
                  <a:noFill/>
                </a:ln>
                <a:solidFill>
                  <a:srgbClr val="001F45"/>
                </a:solidFill>
                <a:effectLst/>
                <a:uLnTx/>
                <a:uFillTx/>
                <a:latin typeface="PrudentialModern Medium" pitchFamily="2" charset="77"/>
                <a:ea typeface="+mn-ea"/>
                <a:cs typeface="+mn-cs"/>
              </a:rPr>
              <a:t>. </a:t>
            </a:r>
          </a:p>
          <a:p>
            <a:pPr marL="0" marR="0" lvl="0" indent="0" algn="l" defTabSz="914400" rtl="0" eaLnBrk="1" fontAlgn="auto" latinLnBrk="0" hangingPunct="1">
              <a:lnSpc>
                <a:spcPct val="100000"/>
              </a:lnSpc>
              <a:spcBef>
                <a:spcPts val="0"/>
              </a:spcBef>
              <a:spcAft>
                <a:spcPts val="100"/>
              </a:spcAft>
              <a:buClr>
                <a:srgbClr val="007BC1"/>
              </a:buClr>
              <a:buSzTx/>
              <a:buFont typeface="Arial" panose="020B0604020202020204" pitchFamily="34" charset="0"/>
              <a:buNone/>
              <a:tabLst/>
              <a:defRPr/>
            </a:pPr>
            <a:r>
              <a:rPr kumimoji="0" lang="en-US" sz="1000" b="0" i="0" u="none" strike="noStrike" kern="1200" cap="none" spc="0" normalizeH="0" baseline="30000" noProof="0" dirty="0">
                <a:ln>
                  <a:noFill/>
                </a:ln>
                <a:solidFill>
                  <a:srgbClr val="001F45"/>
                </a:solidFill>
                <a:effectLst/>
                <a:uLnTx/>
                <a:uFillTx/>
                <a:latin typeface="PrudentialModern Medium" pitchFamily="2" charset="77"/>
                <a:ea typeface="+mn-ea"/>
                <a:cs typeface="+mn-cs"/>
              </a:rPr>
              <a:t>2 </a:t>
            </a:r>
            <a:r>
              <a:rPr kumimoji="0" lang="en-US" sz="1000" b="0" i="0" u="none" strike="noStrike" kern="1200" cap="none" spc="0" normalizeH="0" baseline="0" noProof="0" dirty="0">
                <a:ln>
                  <a:noFill/>
                </a:ln>
                <a:solidFill>
                  <a:srgbClr val="001F45"/>
                </a:solidFill>
                <a:effectLst/>
                <a:uLnTx/>
                <a:uFillTx/>
                <a:latin typeface="PrudentialModern Medium" pitchFamily="2" charset="77"/>
                <a:ea typeface="+mn-ea"/>
                <a:cs typeface="+mn-cs"/>
              </a:rPr>
              <a:t>CDC,10 Leading Causes of Death by Age Group, United States, 2018.</a:t>
            </a:r>
          </a:p>
        </p:txBody>
      </p:sp>
    </p:spTree>
    <p:extLst>
      <p:ext uri="{BB962C8B-B14F-4D97-AF65-F5344CB8AC3E}">
        <p14:creationId xmlns:p14="http://schemas.microsoft.com/office/powerpoint/2010/main" val="3705167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742B63-03C6-260B-9BAA-4EAB4D5D26FC}"/>
              </a:ext>
            </a:extLst>
          </p:cNvPr>
          <p:cNvPicPr>
            <a:picLocks noChangeAspect="1"/>
          </p:cNvPicPr>
          <p:nvPr/>
        </p:nvPicPr>
        <p:blipFill>
          <a:blip r:embed="rId2"/>
          <a:stretch>
            <a:fillRect/>
          </a:stretch>
        </p:blipFill>
        <p:spPr>
          <a:xfrm>
            <a:off x="790445" y="976745"/>
            <a:ext cx="9870628" cy="4925291"/>
          </a:xfrm>
          <a:prstGeom prst="rect">
            <a:avLst/>
          </a:prstGeom>
        </p:spPr>
      </p:pic>
    </p:spTree>
    <p:extLst>
      <p:ext uri="{BB962C8B-B14F-4D97-AF65-F5344CB8AC3E}">
        <p14:creationId xmlns:p14="http://schemas.microsoft.com/office/powerpoint/2010/main" val="1839829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D6C293C3-6475-ED63-E27E-C444CBC05946}"/>
              </a:ext>
            </a:extLst>
          </p:cNvPr>
          <p:cNvSpPr txBox="1">
            <a:spLocks/>
          </p:cNvSpPr>
          <p:nvPr/>
        </p:nvSpPr>
        <p:spPr>
          <a:xfrm>
            <a:off x="539558" y="359400"/>
            <a:ext cx="8095156" cy="685800"/>
          </a:xfrm>
          <a:prstGeom prst="rect">
            <a:avLst/>
          </a:prstGeom>
        </p:spPr>
        <p:txBody>
          <a:bodyPr vert="horz" wrap="square" lIns="0" tIns="0" rIns="0" bIns="0" rtlCol="0" anchor="b">
            <a:noAutofit/>
          </a:bodyPr>
          <a:lstStyle>
            <a:lvl1pPr marL="0" algn="l" defTabSz="457200" rtl="0" eaLnBrk="1" latinLnBrk="0" hangingPunct="1">
              <a:lnSpc>
                <a:spcPct val="85000"/>
              </a:lnSpc>
              <a:spcBef>
                <a:spcPct val="0"/>
              </a:spcBef>
              <a:buNone/>
              <a:defRPr kumimoji="0" lang="en-US" sz="2800" b="1" i="0" kern="1200" spc="0">
                <a:solidFill>
                  <a:schemeClr val="tx1"/>
                </a:solidFill>
                <a:latin typeface="+mj-lt"/>
                <a:ea typeface="PrudentialModern Bold SemiConde" charset="0"/>
                <a:cs typeface="PrudentialModern Bold SemiConde" charset="0"/>
              </a:defRPr>
            </a:lvl1pPr>
          </a:lstStyle>
          <a:p>
            <a:pPr marL="0" marR="0" lvl="0" indent="0" algn="l" defTabSz="457200" rtl="0" eaLnBrk="1" fontAlgn="auto" latinLnBrk="0" hangingPunct="1">
              <a:lnSpc>
                <a:spcPct val="85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1F45"/>
                </a:solidFill>
                <a:effectLst/>
                <a:uLnTx/>
                <a:uFillTx/>
                <a:latin typeface="PrudentialModern"/>
              </a:rPr>
              <a:t>Employer Provided Coverage</a:t>
            </a:r>
            <a:endParaRPr kumimoji="0" lang="en-US" sz="2800" b="0" i="0" u="none" strike="noStrike" kern="1200" cap="none" spc="0" normalizeH="0" baseline="0" noProof="0" dirty="0">
              <a:ln>
                <a:noFill/>
              </a:ln>
              <a:solidFill>
                <a:srgbClr val="001F45"/>
              </a:solidFill>
              <a:effectLst/>
              <a:uLnTx/>
              <a:uFillTx/>
              <a:latin typeface="PrudentialModern Medium" pitchFamily="2" charset="77"/>
            </a:endParaRPr>
          </a:p>
        </p:txBody>
      </p:sp>
      <p:graphicFrame>
        <p:nvGraphicFramePr>
          <p:cNvPr id="5" name="Content Placeholder 35" descr="Basic Term Life Insurance&#10;">
            <a:extLst>
              <a:ext uri="{FF2B5EF4-FFF2-40B4-BE49-F238E27FC236}">
                <a16:creationId xmlns:a16="http://schemas.microsoft.com/office/drawing/2014/main" id="{6E27B2A7-EEB3-BA5B-454E-10402C62AA91}"/>
              </a:ext>
            </a:extLst>
          </p:cNvPr>
          <p:cNvGraphicFramePr>
            <a:graphicFrameLocks/>
          </p:cNvGraphicFramePr>
          <p:nvPr>
            <p:extLst>
              <p:ext uri="{D42A27DB-BD31-4B8C-83A1-F6EECF244321}">
                <p14:modId xmlns:p14="http://schemas.microsoft.com/office/powerpoint/2010/main" val="4071774946"/>
              </p:ext>
            </p:extLst>
          </p:nvPr>
        </p:nvGraphicFramePr>
        <p:xfrm>
          <a:off x="555625" y="1440619"/>
          <a:ext cx="5095667" cy="3909261"/>
        </p:xfrm>
        <a:graphic>
          <a:graphicData uri="http://schemas.openxmlformats.org/drawingml/2006/table">
            <a:tbl>
              <a:tblPr firstRow="1" bandRow="1"/>
              <a:tblGrid>
                <a:gridCol w="2606268">
                  <a:extLst>
                    <a:ext uri="{9D8B030D-6E8A-4147-A177-3AD203B41FA5}">
                      <a16:colId xmlns:a16="http://schemas.microsoft.com/office/drawing/2014/main" val="20000"/>
                    </a:ext>
                  </a:extLst>
                </a:gridCol>
                <a:gridCol w="2489399">
                  <a:extLst>
                    <a:ext uri="{9D8B030D-6E8A-4147-A177-3AD203B41FA5}">
                      <a16:colId xmlns:a16="http://schemas.microsoft.com/office/drawing/2014/main" val="20001"/>
                    </a:ext>
                  </a:extLst>
                </a:gridCol>
              </a:tblGrid>
              <a:tr h="422831">
                <a:tc>
                  <a:txBody>
                    <a:bodyPr/>
                    <a:lstStyle>
                      <a:lvl1pPr marL="0" algn="l" defTabSz="457200" rtl="0" eaLnBrk="1" latinLnBrk="0" hangingPunct="1">
                        <a:defRPr sz="1800" b="1" kern="1200">
                          <a:solidFill>
                            <a:schemeClr val="tx1"/>
                          </a:solidFill>
                          <a:latin typeface="PrudentialModern Medium"/>
                        </a:defRPr>
                      </a:lvl1pPr>
                      <a:lvl2pPr marL="457200" algn="l" defTabSz="457200" rtl="0" eaLnBrk="1" latinLnBrk="0" hangingPunct="1">
                        <a:defRPr sz="1800" b="1" kern="1200">
                          <a:solidFill>
                            <a:schemeClr val="tx1"/>
                          </a:solidFill>
                          <a:latin typeface="PrudentialModern Medium"/>
                        </a:defRPr>
                      </a:lvl2pPr>
                      <a:lvl3pPr marL="914400" algn="l" defTabSz="457200" rtl="0" eaLnBrk="1" latinLnBrk="0" hangingPunct="1">
                        <a:defRPr sz="1800" b="1" kern="1200">
                          <a:solidFill>
                            <a:schemeClr val="tx1"/>
                          </a:solidFill>
                          <a:latin typeface="PrudentialModern Medium"/>
                        </a:defRPr>
                      </a:lvl3pPr>
                      <a:lvl4pPr marL="1371600" algn="l" defTabSz="457200" rtl="0" eaLnBrk="1" latinLnBrk="0" hangingPunct="1">
                        <a:defRPr sz="1800" b="1" kern="1200">
                          <a:solidFill>
                            <a:schemeClr val="tx1"/>
                          </a:solidFill>
                          <a:latin typeface="PrudentialModern Medium"/>
                        </a:defRPr>
                      </a:lvl4pPr>
                      <a:lvl5pPr marL="1828800" algn="l" defTabSz="457200" rtl="0" eaLnBrk="1" latinLnBrk="0" hangingPunct="1">
                        <a:defRPr sz="1800" b="1" kern="1200">
                          <a:solidFill>
                            <a:schemeClr val="tx1"/>
                          </a:solidFill>
                          <a:latin typeface="PrudentialModern Medium"/>
                        </a:defRPr>
                      </a:lvl5pPr>
                      <a:lvl6pPr marL="2286000" algn="l" defTabSz="457200" rtl="0" eaLnBrk="1" latinLnBrk="0" hangingPunct="1">
                        <a:defRPr sz="1800" b="1" kern="1200">
                          <a:solidFill>
                            <a:schemeClr val="tx1"/>
                          </a:solidFill>
                          <a:latin typeface="PrudentialModern Medium"/>
                        </a:defRPr>
                      </a:lvl6pPr>
                      <a:lvl7pPr marL="2743200" algn="l" defTabSz="457200" rtl="0" eaLnBrk="1" latinLnBrk="0" hangingPunct="1">
                        <a:defRPr sz="1800" b="1" kern="1200">
                          <a:solidFill>
                            <a:schemeClr val="tx1"/>
                          </a:solidFill>
                          <a:latin typeface="PrudentialModern Medium"/>
                        </a:defRPr>
                      </a:lvl7pPr>
                      <a:lvl8pPr marL="3200400" algn="l" defTabSz="457200" rtl="0" eaLnBrk="1" latinLnBrk="0" hangingPunct="1">
                        <a:defRPr sz="1800" b="1" kern="1200">
                          <a:solidFill>
                            <a:schemeClr val="tx1"/>
                          </a:solidFill>
                          <a:latin typeface="PrudentialModern Medium"/>
                        </a:defRPr>
                      </a:lvl8pPr>
                      <a:lvl9pPr marL="3657600" algn="l" defTabSz="457200" rtl="0" eaLnBrk="1" latinLnBrk="0" hangingPunct="1">
                        <a:defRPr sz="1800" b="1" kern="1200">
                          <a:solidFill>
                            <a:schemeClr val="tx1"/>
                          </a:solidFill>
                          <a:latin typeface="PrudentialModern Medium"/>
                        </a:defRPr>
                      </a:lvl9pPr>
                    </a:lstStyle>
                    <a:p>
                      <a:pPr algn="l"/>
                      <a:r>
                        <a:rPr lang="en-US" sz="1600" b="1" i="0" cap="none" baseline="0" dirty="0">
                          <a:solidFill>
                            <a:schemeClr val="tx1"/>
                          </a:solidFill>
                          <a:latin typeface="PrudentialModern"/>
                        </a:rPr>
                        <a:t>Basic Term Life Insurance</a:t>
                      </a:r>
                      <a:endParaRPr lang="en-US" sz="1600" b="1" i="0" cap="none" baseline="0" dirty="0">
                        <a:solidFill>
                          <a:schemeClr val="tx1"/>
                        </a:solidFill>
                        <a:latin typeface="PrudentialModern"/>
                        <a:ea typeface="Open Sans Light" pitchFamily="34" charset="0"/>
                        <a:cs typeface="Open Sans Light" pitchFamily="34" charset="0"/>
                      </a:endParaRPr>
                    </a:p>
                  </a:txBody>
                  <a:tcPr marL="119618" marR="119618" marT="60960" marB="6096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mpd="sng">
                      <a:solidFill>
                        <a:srgbClr val="98C3DE"/>
                      </a:solidFill>
                    </a:lnB>
                    <a:lnTlToBr w="12700" cmpd="sng">
                      <a:noFill/>
                      <a:prstDash val="solid"/>
                    </a:lnTlToBr>
                    <a:lnBlToTr w="12700" cmpd="sng">
                      <a:noFill/>
                      <a:prstDash val="solid"/>
                    </a:lnBlToTr>
                    <a:solidFill>
                      <a:srgbClr val="001F45"/>
                    </a:solidFill>
                  </a:tcPr>
                </a:tc>
                <a:tc>
                  <a:txBody>
                    <a:bodyPr/>
                    <a:lstStyle>
                      <a:lvl1pPr marL="0" algn="l" defTabSz="457200" rtl="0" eaLnBrk="1" latinLnBrk="0" hangingPunct="1">
                        <a:defRPr sz="1800" b="1" kern="1200">
                          <a:solidFill>
                            <a:schemeClr val="tx1"/>
                          </a:solidFill>
                          <a:latin typeface="PrudentialModern Medium"/>
                        </a:defRPr>
                      </a:lvl1pPr>
                      <a:lvl2pPr marL="457200" algn="l" defTabSz="457200" rtl="0" eaLnBrk="1" latinLnBrk="0" hangingPunct="1">
                        <a:defRPr sz="1800" b="1" kern="1200">
                          <a:solidFill>
                            <a:schemeClr val="tx1"/>
                          </a:solidFill>
                          <a:latin typeface="PrudentialModern Medium"/>
                        </a:defRPr>
                      </a:lvl2pPr>
                      <a:lvl3pPr marL="914400" algn="l" defTabSz="457200" rtl="0" eaLnBrk="1" latinLnBrk="0" hangingPunct="1">
                        <a:defRPr sz="1800" b="1" kern="1200">
                          <a:solidFill>
                            <a:schemeClr val="tx1"/>
                          </a:solidFill>
                          <a:latin typeface="PrudentialModern Medium"/>
                        </a:defRPr>
                      </a:lvl3pPr>
                      <a:lvl4pPr marL="1371600" algn="l" defTabSz="457200" rtl="0" eaLnBrk="1" latinLnBrk="0" hangingPunct="1">
                        <a:defRPr sz="1800" b="1" kern="1200">
                          <a:solidFill>
                            <a:schemeClr val="tx1"/>
                          </a:solidFill>
                          <a:latin typeface="PrudentialModern Medium"/>
                        </a:defRPr>
                      </a:lvl4pPr>
                      <a:lvl5pPr marL="1828800" algn="l" defTabSz="457200" rtl="0" eaLnBrk="1" latinLnBrk="0" hangingPunct="1">
                        <a:defRPr sz="1800" b="1" kern="1200">
                          <a:solidFill>
                            <a:schemeClr val="tx1"/>
                          </a:solidFill>
                          <a:latin typeface="PrudentialModern Medium"/>
                        </a:defRPr>
                      </a:lvl5pPr>
                      <a:lvl6pPr marL="2286000" algn="l" defTabSz="457200" rtl="0" eaLnBrk="1" latinLnBrk="0" hangingPunct="1">
                        <a:defRPr sz="1800" b="1" kern="1200">
                          <a:solidFill>
                            <a:schemeClr val="tx1"/>
                          </a:solidFill>
                          <a:latin typeface="PrudentialModern Medium"/>
                        </a:defRPr>
                      </a:lvl6pPr>
                      <a:lvl7pPr marL="2743200" algn="l" defTabSz="457200" rtl="0" eaLnBrk="1" latinLnBrk="0" hangingPunct="1">
                        <a:defRPr sz="1800" b="1" kern="1200">
                          <a:solidFill>
                            <a:schemeClr val="tx1"/>
                          </a:solidFill>
                          <a:latin typeface="PrudentialModern Medium"/>
                        </a:defRPr>
                      </a:lvl7pPr>
                      <a:lvl8pPr marL="3200400" algn="l" defTabSz="457200" rtl="0" eaLnBrk="1" latinLnBrk="0" hangingPunct="1">
                        <a:defRPr sz="1800" b="1" kern="1200">
                          <a:solidFill>
                            <a:schemeClr val="tx1"/>
                          </a:solidFill>
                          <a:latin typeface="PrudentialModern Medium"/>
                        </a:defRPr>
                      </a:lvl8pPr>
                      <a:lvl9pPr marL="3657600" algn="l" defTabSz="457200" rtl="0" eaLnBrk="1" latinLnBrk="0" hangingPunct="1">
                        <a:defRPr sz="1800" b="1" kern="1200">
                          <a:solidFill>
                            <a:schemeClr val="tx1"/>
                          </a:solidFill>
                          <a:latin typeface="PrudentialModern Medium"/>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cap="none" baseline="0" dirty="0">
                          <a:solidFill>
                            <a:schemeClr val="tx1"/>
                          </a:solidFill>
                          <a:latin typeface="PrudentialModern"/>
                        </a:rPr>
                        <a:t>Coverage Offered (Employer Paid)</a:t>
                      </a:r>
                      <a:endParaRPr lang="en-US" sz="1600" b="1" i="0" cap="none" baseline="0" dirty="0">
                        <a:solidFill>
                          <a:schemeClr val="tx1"/>
                        </a:solidFill>
                        <a:latin typeface="PrudentialModern"/>
                        <a:ea typeface="Open Sans Light" pitchFamily="34" charset="0"/>
                        <a:cs typeface="Open Sans Light" pitchFamily="34" charset="0"/>
                      </a:endParaRPr>
                    </a:p>
                  </a:txBody>
                  <a:tcPr marL="119618" marR="119618"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mpd="sng">
                      <a:solidFill>
                        <a:srgbClr val="98C3DE"/>
                      </a:solidFill>
                    </a:lnB>
                    <a:lnTlToBr w="12700" cmpd="sng">
                      <a:noFill/>
                      <a:prstDash val="solid"/>
                    </a:lnTlToBr>
                    <a:lnBlToTr w="12700" cmpd="sng">
                      <a:noFill/>
                      <a:prstDash val="solid"/>
                    </a:lnBlToTr>
                    <a:solidFill>
                      <a:srgbClr val="001F45"/>
                    </a:solidFill>
                  </a:tcPr>
                </a:tc>
                <a:extLst>
                  <a:ext uri="{0D108BD9-81ED-4DB2-BD59-A6C34878D82A}">
                    <a16:rowId xmlns:a16="http://schemas.microsoft.com/office/drawing/2014/main" val="10000"/>
                  </a:ext>
                </a:extLst>
              </a:tr>
              <a:tr h="617421">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r>
                        <a:rPr lang="en-US" sz="1600" b="1" dirty="0">
                          <a:solidFill>
                            <a:srgbClr val="002060"/>
                          </a:solidFill>
                        </a:rPr>
                        <a:t>Core Plan</a:t>
                      </a:r>
                      <a:endParaRPr lang="en-US" sz="1600" b="1" dirty="0">
                        <a:solidFill>
                          <a:srgbClr val="002060"/>
                        </a:solidFill>
                        <a:latin typeface="+mn-lt"/>
                        <a:ea typeface="Open Sans Light" pitchFamily="34" charset="0"/>
                        <a:cs typeface="Open Sans Light" pitchFamily="34" charset="0"/>
                      </a:endParaRPr>
                    </a:p>
                  </a:txBody>
                  <a:tcPr marL="119618" marR="119618" marT="60960" marB="60960" anchor="ctr">
                    <a:lnL w="12700" cap="flat" cmpd="sng" algn="ctr">
                      <a:noFill/>
                      <a:prstDash val="solid"/>
                      <a:round/>
                      <a:headEnd type="none" w="med" len="med"/>
                      <a:tailEnd type="none" w="med" len="med"/>
                    </a:lnL>
                    <a:lnR>
                      <a:noFill/>
                    </a:lnR>
                    <a:lnT w="12700" cmpd="sng">
                      <a:solidFill>
                        <a:srgbClr val="98C3DE"/>
                      </a:solid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r>
                        <a:rPr lang="en-US" sz="1600" dirty="0">
                          <a:solidFill>
                            <a:srgbClr val="002060"/>
                          </a:solidFill>
                          <a:latin typeface="+mn-lt"/>
                          <a:ea typeface="Open Sans Light" pitchFamily="34" charset="0"/>
                          <a:cs typeface="Open Sans Light" pitchFamily="34" charset="0"/>
                        </a:rPr>
                        <a:t>A flat amount of $5,000</a:t>
                      </a:r>
                    </a:p>
                  </a:txBody>
                  <a:tcPr marL="119618" marR="119618" marT="60960" marB="60960" anchor="ctr">
                    <a:lnL>
                      <a:noFill/>
                    </a:lnL>
                    <a:lnR>
                      <a:noFill/>
                    </a:lnR>
                    <a:lnT w="12700" cmpd="sng">
                      <a:solidFill>
                        <a:srgbClr val="98C3DE"/>
                      </a:solid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7421">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r>
                        <a:rPr lang="en-US" sz="1600" b="1" dirty="0">
                          <a:solidFill>
                            <a:srgbClr val="002060"/>
                          </a:solidFill>
                        </a:rPr>
                        <a:t>Career Plan</a:t>
                      </a:r>
                      <a:endParaRPr lang="en-US" sz="1600" b="1" dirty="0">
                        <a:solidFill>
                          <a:srgbClr val="002060"/>
                        </a:solidFill>
                        <a:latin typeface="+mn-lt"/>
                        <a:ea typeface="Open Sans Light" pitchFamily="34" charset="0"/>
                        <a:cs typeface="Open Sans Light" pitchFamily="34" charset="0"/>
                      </a:endParaRPr>
                    </a:p>
                  </a:txBody>
                  <a:tcPr marL="119618" marR="119618" marT="60960" marB="6096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r>
                        <a:rPr lang="en-US" sz="1600" dirty="0">
                          <a:solidFill>
                            <a:srgbClr val="002060"/>
                          </a:solidFill>
                          <a:latin typeface="+mn-lt"/>
                          <a:ea typeface="Open Sans Light" pitchFamily="34" charset="0"/>
                          <a:cs typeface="Open Sans Light" pitchFamily="34" charset="0"/>
                        </a:rPr>
                        <a:t>1x covered annual earnings up to a maximum of $50,000, minus the $5,000 core benefit</a:t>
                      </a:r>
                    </a:p>
                  </a:txBody>
                  <a:tcPr marL="119618" marR="119618" marT="60960" marB="6096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78595066"/>
                  </a:ext>
                </a:extLst>
              </a:tr>
              <a:tr h="617421">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r>
                        <a:rPr lang="en-US" sz="1600" b="1" dirty="0">
                          <a:solidFill>
                            <a:srgbClr val="002060"/>
                          </a:solidFill>
                        </a:rPr>
                        <a:t>Senior Management Plan</a:t>
                      </a:r>
                      <a:endParaRPr lang="en-US" sz="1600" b="1" dirty="0">
                        <a:solidFill>
                          <a:srgbClr val="002060"/>
                        </a:solidFill>
                        <a:latin typeface="+mn-lt"/>
                        <a:ea typeface="Open Sans Light" pitchFamily="34" charset="0"/>
                        <a:cs typeface="Open Sans Light" pitchFamily="34" charset="0"/>
                      </a:endParaRPr>
                    </a:p>
                  </a:txBody>
                  <a:tcPr marL="119618" marR="119618" marT="60960" marB="60960" anchor="ctr">
                    <a:lnL w="12700" cap="flat" cmpd="sng" algn="ctr">
                      <a:noFill/>
                      <a:prstDash val="solid"/>
                      <a:round/>
                      <a:headEnd type="none" w="med" len="med"/>
                      <a:tailEnd type="none" w="med" len="med"/>
                    </a:lnL>
                    <a:lnR>
                      <a:noFill/>
                    </a:lnR>
                    <a:lnT>
                      <a:noFill/>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r>
                        <a:rPr lang="en-US" sz="1600" dirty="0">
                          <a:solidFill>
                            <a:srgbClr val="002060"/>
                          </a:solidFill>
                          <a:latin typeface="+mn-lt"/>
                          <a:ea typeface="Open Sans Light" pitchFamily="34" charset="0"/>
                          <a:cs typeface="Open Sans Light" pitchFamily="34" charset="0"/>
                        </a:rPr>
                        <a:t>2x covered annual earnings up to a maximum of $800,000. This is in addition to the Career Plan benefit</a:t>
                      </a:r>
                    </a:p>
                  </a:txBody>
                  <a:tcPr marL="119618" marR="119618" marT="60960" marB="60960" anchor="ctr">
                    <a:lnL>
                      <a:noFill/>
                    </a:lnL>
                    <a:lnR>
                      <a:noFill/>
                    </a:lnR>
                    <a:lnT>
                      <a:noFill/>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2694637"/>
                  </a:ext>
                </a:extLst>
              </a:tr>
            </a:tbl>
          </a:graphicData>
        </a:graphic>
      </p:graphicFrame>
      <p:sp>
        <p:nvSpPr>
          <p:cNvPr id="6" name="Content Placeholder 6">
            <a:extLst>
              <a:ext uri="{FF2B5EF4-FFF2-40B4-BE49-F238E27FC236}">
                <a16:creationId xmlns:a16="http://schemas.microsoft.com/office/drawing/2014/main" id="{F5706D7C-17D4-74FC-C222-E802F73A75AC}"/>
              </a:ext>
            </a:extLst>
          </p:cNvPr>
          <p:cNvSpPr txBox="1">
            <a:spLocks/>
          </p:cNvSpPr>
          <p:nvPr/>
        </p:nvSpPr>
        <p:spPr>
          <a:xfrm>
            <a:off x="6180009" y="2441257"/>
            <a:ext cx="2454705" cy="1450975"/>
          </a:xfrm>
          <a:prstGeom prst="rect">
            <a:avLst/>
          </a:prstGeom>
        </p:spPr>
        <p:txBody>
          <a:bodyPr vert="horz" wrap="square" lIns="0" tIns="0" rIns="0" bIns="0" rtlCol="0">
            <a:noAutofit/>
          </a:bodyPr>
          <a:lstStyle>
            <a:lvl1pPr marL="0" indent="0" algn="l" defTabSz="457200" rtl="0" eaLnBrk="1" latinLnBrk="0" hangingPunct="1">
              <a:spcBef>
                <a:spcPts val="0"/>
              </a:spcBef>
              <a:spcAft>
                <a:spcPts val="1000"/>
              </a:spcAft>
              <a:buFontTx/>
              <a:buNone/>
              <a:defRPr sz="2000" b="1" i="0" kern="1200" spc="0">
                <a:solidFill>
                  <a:schemeClr val="bg2"/>
                </a:solidFill>
                <a:latin typeface="+mj-lt"/>
                <a:ea typeface="PrudentialModern Bold SemiConde" charset="0"/>
                <a:cs typeface="PrudentialModern Bold SemiConde" charset="0"/>
              </a:defRPr>
            </a:lvl1pPr>
            <a:lvl2pPr marL="0" indent="0" algn="l" defTabSz="457200" rtl="0" eaLnBrk="1" latinLnBrk="0" hangingPunct="1">
              <a:lnSpc>
                <a:spcPct val="100000"/>
              </a:lnSpc>
              <a:spcBef>
                <a:spcPts val="0"/>
              </a:spcBef>
              <a:spcAft>
                <a:spcPts val="1000"/>
              </a:spcAft>
              <a:buFontTx/>
              <a:buNone/>
              <a:defRPr sz="1600" b="0" i="0" kern="1200" spc="0">
                <a:solidFill>
                  <a:schemeClr val="tx1"/>
                </a:solidFill>
                <a:latin typeface="+mn-lt"/>
                <a:ea typeface="PrudentialModern Medium" charset="0"/>
                <a:cs typeface="PrudentialModern Medium" charset="0"/>
              </a:defRPr>
            </a:lvl2pPr>
            <a:lvl3pPr marL="344488" indent="-223838" algn="l" defTabSz="457200" rtl="0" eaLnBrk="1" latinLnBrk="0" hangingPunct="1">
              <a:lnSpc>
                <a:spcPct val="100000"/>
              </a:lnSpc>
              <a:spcBef>
                <a:spcPts val="0"/>
              </a:spcBef>
              <a:spcAft>
                <a:spcPts val="1000"/>
              </a:spcAft>
              <a:buClr>
                <a:schemeClr val="bg2"/>
              </a:buClr>
              <a:buFont typeface="PrudentialModern Medium" pitchFamily="2" charset="0"/>
              <a:buChar char="•"/>
              <a:tabLst/>
              <a:defRPr sz="1600" b="0" i="0" kern="1200" spc="0">
                <a:solidFill>
                  <a:schemeClr val="tx1"/>
                </a:solidFill>
                <a:latin typeface="+mn-lt"/>
                <a:ea typeface="PrudentialModern Medium" charset="0"/>
                <a:cs typeface="PrudentialModern Medium" charset="0"/>
              </a:defRPr>
            </a:lvl3pPr>
            <a:lvl4pPr marL="534988" indent="-165100" algn="l" defTabSz="457200" rtl="0" eaLnBrk="1" latinLnBrk="0" hangingPunct="1">
              <a:lnSpc>
                <a:spcPct val="100000"/>
              </a:lnSpc>
              <a:spcBef>
                <a:spcPts val="0"/>
              </a:spcBef>
              <a:spcAft>
                <a:spcPts val="1000"/>
              </a:spcAft>
              <a:buClr>
                <a:schemeClr val="bg2"/>
              </a:buClr>
              <a:buFont typeface="Arial Narrow" panose="020B0606020202030204" pitchFamily="34" charset="0"/>
              <a:buChar char="–"/>
              <a:tabLst/>
              <a:defRPr sz="1600" b="0" i="0" kern="1200" spc="0">
                <a:solidFill>
                  <a:schemeClr val="tx1"/>
                </a:solidFill>
                <a:latin typeface="+mn-lt"/>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mn-lt"/>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spcAft>
                <a:spcPts val="0"/>
              </a:spcAft>
              <a:defRPr/>
            </a:pPr>
            <a:r>
              <a:rPr lang="en-US" sz="1600" b="0" dirty="0">
                <a:solidFill>
                  <a:srgbClr val="20B2E7"/>
                </a:solidFill>
                <a:latin typeface="PrudentialModern Medium" pitchFamily="2" charset="77"/>
                <a:ea typeface="+mn-ea"/>
                <a:cs typeface="+mn-cs"/>
              </a:rPr>
              <a:t>Scan using your mobile device to access our Life Needs Estimator Calculator</a:t>
            </a:r>
          </a:p>
        </p:txBody>
      </p:sp>
      <p:pic>
        <p:nvPicPr>
          <p:cNvPr id="7" name="Content Placeholder 22">
            <a:extLst>
              <a:ext uri="{FF2B5EF4-FFF2-40B4-BE49-F238E27FC236}">
                <a16:creationId xmlns:a16="http://schemas.microsoft.com/office/drawing/2014/main" id="{AA8A0580-22F7-1A30-3E87-C00CE3032B3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9163431" y="2557049"/>
            <a:ext cx="1188720" cy="1188720"/>
          </a:xfrm>
          <a:prstGeom prst="rect">
            <a:avLst/>
          </a:prstGeom>
        </p:spPr>
      </p:pic>
    </p:spTree>
    <p:extLst>
      <p:ext uri="{BB962C8B-B14F-4D97-AF65-F5344CB8AC3E}">
        <p14:creationId xmlns:p14="http://schemas.microsoft.com/office/powerpoint/2010/main" val="288332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8CF095C-ADDE-B265-418D-4D0DE63DED7B}"/>
              </a:ext>
            </a:extLst>
          </p:cNvPr>
          <p:cNvGraphicFramePr>
            <a:graphicFrameLocks noGrp="1"/>
          </p:cNvGraphicFramePr>
          <p:nvPr>
            <p:extLst>
              <p:ext uri="{D42A27DB-BD31-4B8C-83A1-F6EECF244321}">
                <p14:modId xmlns:p14="http://schemas.microsoft.com/office/powerpoint/2010/main" val="1252055482"/>
              </p:ext>
            </p:extLst>
          </p:nvPr>
        </p:nvGraphicFramePr>
        <p:xfrm>
          <a:off x="155966" y="671080"/>
          <a:ext cx="9836333" cy="5012174"/>
        </p:xfrm>
        <a:graphic>
          <a:graphicData uri="http://schemas.openxmlformats.org/drawingml/2006/table">
            <a:tbl>
              <a:tblPr firstRow="1" bandRow="1"/>
              <a:tblGrid>
                <a:gridCol w="2105971">
                  <a:extLst>
                    <a:ext uri="{9D8B030D-6E8A-4147-A177-3AD203B41FA5}">
                      <a16:colId xmlns:a16="http://schemas.microsoft.com/office/drawing/2014/main" val="1848006553"/>
                    </a:ext>
                  </a:extLst>
                </a:gridCol>
                <a:gridCol w="7730362">
                  <a:extLst>
                    <a:ext uri="{9D8B030D-6E8A-4147-A177-3AD203B41FA5}">
                      <a16:colId xmlns:a16="http://schemas.microsoft.com/office/drawing/2014/main" val="3890024209"/>
                    </a:ext>
                  </a:extLst>
                </a:gridCol>
              </a:tblGrid>
              <a:tr h="429482">
                <a:tc>
                  <a:txBody>
                    <a:bodyPr/>
                    <a:lstStyle>
                      <a:lvl1pPr marL="0" algn="l" defTabSz="457200" rtl="0" eaLnBrk="1" latinLnBrk="0" hangingPunct="1">
                        <a:defRPr sz="1800" b="1" kern="1200">
                          <a:solidFill>
                            <a:schemeClr val="tx1"/>
                          </a:solidFill>
                          <a:latin typeface="PrudentialModern Medium"/>
                        </a:defRPr>
                      </a:lvl1pPr>
                      <a:lvl2pPr marL="457200" algn="l" defTabSz="457200" rtl="0" eaLnBrk="1" latinLnBrk="0" hangingPunct="1">
                        <a:defRPr sz="1800" b="1" kern="1200">
                          <a:solidFill>
                            <a:schemeClr val="tx1"/>
                          </a:solidFill>
                          <a:latin typeface="PrudentialModern Medium"/>
                        </a:defRPr>
                      </a:lvl2pPr>
                      <a:lvl3pPr marL="914400" algn="l" defTabSz="457200" rtl="0" eaLnBrk="1" latinLnBrk="0" hangingPunct="1">
                        <a:defRPr sz="1800" b="1" kern="1200">
                          <a:solidFill>
                            <a:schemeClr val="tx1"/>
                          </a:solidFill>
                          <a:latin typeface="PrudentialModern Medium"/>
                        </a:defRPr>
                      </a:lvl3pPr>
                      <a:lvl4pPr marL="1371600" algn="l" defTabSz="457200" rtl="0" eaLnBrk="1" latinLnBrk="0" hangingPunct="1">
                        <a:defRPr sz="1800" b="1" kern="1200">
                          <a:solidFill>
                            <a:schemeClr val="tx1"/>
                          </a:solidFill>
                          <a:latin typeface="PrudentialModern Medium"/>
                        </a:defRPr>
                      </a:lvl4pPr>
                      <a:lvl5pPr marL="1828800" algn="l" defTabSz="457200" rtl="0" eaLnBrk="1" latinLnBrk="0" hangingPunct="1">
                        <a:defRPr sz="1800" b="1" kern="1200">
                          <a:solidFill>
                            <a:schemeClr val="tx1"/>
                          </a:solidFill>
                          <a:latin typeface="PrudentialModern Medium"/>
                        </a:defRPr>
                      </a:lvl5pPr>
                      <a:lvl6pPr marL="2286000" algn="l" defTabSz="457200" rtl="0" eaLnBrk="1" latinLnBrk="0" hangingPunct="1">
                        <a:defRPr sz="1800" b="1" kern="1200">
                          <a:solidFill>
                            <a:schemeClr val="tx1"/>
                          </a:solidFill>
                          <a:latin typeface="PrudentialModern Medium"/>
                        </a:defRPr>
                      </a:lvl6pPr>
                      <a:lvl7pPr marL="2743200" algn="l" defTabSz="457200" rtl="0" eaLnBrk="1" latinLnBrk="0" hangingPunct="1">
                        <a:defRPr sz="1800" b="1" kern="1200">
                          <a:solidFill>
                            <a:schemeClr val="tx1"/>
                          </a:solidFill>
                          <a:latin typeface="PrudentialModern Medium"/>
                        </a:defRPr>
                      </a:lvl7pPr>
                      <a:lvl8pPr marL="3200400" algn="l" defTabSz="457200" rtl="0" eaLnBrk="1" latinLnBrk="0" hangingPunct="1">
                        <a:defRPr sz="1800" b="1" kern="1200">
                          <a:solidFill>
                            <a:schemeClr val="tx1"/>
                          </a:solidFill>
                          <a:latin typeface="PrudentialModern Medium"/>
                        </a:defRPr>
                      </a:lvl8pPr>
                      <a:lvl9pPr marL="3657600" algn="l" defTabSz="457200" rtl="0" eaLnBrk="1" latinLnBrk="0" hangingPunct="1">
                        <a:defRPr sz="1800" b="1" kern="1200">
                          <a:solidFill>
                            <a:schemeClr val="tx1"/>
                          </a:solidFill>
                          <a:latin typeface="PrudentialModern Medium"/>
                        </a:defRPr>
                      </a:lvl9pPr>
                    </a:lstStyle>
                    <a:p>
                      <a:pPr algn="l"/>
                      <a:r>
                        <a:rPr lang="en-US" sz="1600" b="1" i="0" cap="none" baseline="0" dirty="0">
                          <a:solidFill>
                            <a:schemeClr val="tx1"/>
                          </a:solidFill>
                          <a:latin typeface="PrudentialModern"/>
                          <a:ea typeface="Open Sans Light"/>
                          <a:cs typeface="Open Sans Light"/>
                        </a:rPr>
                        <a:t>Optional Term Life</a:t>
                      </a:r>
                    </a:p>
                  </a:txBody>
                  <a:tcPr marL="119618" marR="119618" marT="60960" marB="6096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98C3DE"/>
                      </a:solidFill>
                    </a:lnT>
                    <a:lnB w="12700" cmpd="sng">
                      <a:solidFill>
                        <a:srgbClr val="98C3DE"/>
                      </a:solidFill>
                    </a:lnB>
                    <a:lnTlToBr w="12700" cmpd="sng">
                      <a:noFill/>
                      <a:prstDash val="solid"/>
                    </a:lnTlToBr>
                    <a:lnBlToTr w="12700" cmpd="sng">
                      <a:noFill/>
                      <a:prstDash val="solid"/>
                    </a:lnBlToTr>
                    <a:solidFill>
                      <a:srgbClr val="001F45"/>
                    </a:solidFill>
                  </a:tcPr>
                </a:tc>
                <a:tc>
                  <a:txBody>
                    <a:bodyPr/>
                    <a:lstStyle>
                      <a:lvl1pPr marL="0" algn="l" defTabSz="457200" rtl="0" eaLnBrk="1" latinLnBrk="0" hangingPunct="1">
                        <a:defRPr sz="1800" b="1" kern="1200">
                          <a:solidFill>
                            <a:schemeClr val="tx1"/>
                          </a:solidFill>
                          <a:latin typeface="PrudentialModern Medium"/>
                        </a:defRPr>
                      </a:lvl1pPr>
                      <a:lvl2pPr marL="457200" algn="l" defTabSz="457200" rtl="0" eaLnBrk="1" latinLnBrk="0" hangingPunct="1">
                        <a:defRPr sz="1800" b="1" kern="1200">
                          <a:solidFill>
                            <a:schemeClr val="tx1"/>
                          </a:solidFill>
                          <a:latin typeface="PrudentialModern Medium"/>
                        </a:defRPr>
                      </a:lvl2pPr>
                      <a:lvl3pPr marL="914400" algn="l" defTabSz="457200" rtl="0" eaLnBrk="1" latinLnBrk="0" hangingPunct="1">
                        <a:defRPr sz="1800" b="1" kern="1200">
                          <a:solidFill>
                            <a:schemeClr val="tx1"/>
                          </a:solidFill>
                          <a:latin typeface="PrudentialModern Medium"/>
                        </a:defRPr>
                      </a:lvl3pPr>
                      <a:lvl4pPr marL="1371600" algn="l" defTabSz="457200" rtl="0" eaLnBrk="1" latinLnBrk="0" hangingPunct="1">
                        <a:defRPr sz="1800" b="1" kern="1200">
                          <a:solidFill>
                            <a:schemeClr val="tx1"/>
                          </a:solidFill>
                          <a:latin typeface="PrudentialModern Medium"/>
                        </a:defRPr>
                      </a:lvl4pPr>
                      <a:lvl5pPr marL="1828800" algn="l" defTabSz="457200" rtl="0" eaLnBrk="1" latinLnBrk="0" hangingPunct="1">
                        <a:defRPr sz="1800" b="1" kern="1200">
                          <a:solidFill>
                            <a:schemeClr val="tx1"/>
                          </a:solidFill>
                          <a:latin typeface="PrudentialModern Medium"/>
                        </a:defRPr>
                      </a:lvl5pPr>
                      <a:lvl6pPr marL="2286000" algn="l" defTabSz="457200" rtl="0" eaLnBrk="1" latinLnBrk="0" hangingPunct="1">
                        <a:defRPr sz="1800" b="1" kern="1200">
                          <a:solidFill>
                            <a:schemeClr val="tx1"/>
                          </a:solidFill>
                          <a:latin typeface="PrudentialModern Medium"/>
                        </a:defRPr>
                      </a:lvl6pPr>
                      <a:lvl7pPr marL="2743200" algn="l" defTabSz="457200" rtl="0" eaLnBrk="1" latinLnBrk="0" hangingPunct="1">
                        <a:defRPr sz="1800" b="1" kern="1200">
                          <a:solidFill>
                            <a:schemeClr val="tx1"/>
                          </a:solidFill>
                          <a:latin typeface="PrudentialModern Medium"/>
                        </a:defRPr>
                      </a:lvl7pPr>
                      <a:lvl8pPr marL="3200400" algn="l" defTabSz="457200" rtl="0" eaLnBrk="1" latinLnBrk="0" hangingPunct="1">
                        <a:defRPr sz="1800" b="1" kern="1200">
                          <a:solidFill>
                            <a:schemeClr val="tx1"/>
                          </a:solidFill>
                          <a:latin typeface="PrudentialModern Medium"/>
                        </a:defRPr>
                      </a:lvl8pPr>
                      <a:lvl9pPr marL="3657600" algn="l" defTabSz="457200" rtl="0" eaLnBrk="1" latinLnBrk="0" hangingPunct="1">
                        <a:defRPr sz="1800" b="1" kern="1200">
                          <a:solidFill>
                            <a:schemeClr val="tx1"/>
                          </a:solidFill>
                          <a:latin typeface="PrudentialModern Medium"/>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cap="none" baseline="0" dirty="0">
                          <a:solidFill>
                            <a:schemeClr val="tx1"/>
                          </a:solidFill>
                          <a:latin typeface="PrudentialModern"/>
                        </a:rPr>
                        <a:t>Coverage Offered (Employee Paid)</a:t>
                      </a:r>
                      <a:endParaRPr lang="en-US" sz="1600" b="1" i="0" cap="none" baseline="0" dirty="0">
                        <a:solidFill>
                          <a:schemeClr val="tx1"/>
                        </a:solidFill>
                        <a:latin typeface="PrudentialModern"/>
                        <a:ea typeface="Open Sans Light" pitchFamily="34" charset="0"/>
                        <a:cs typeface="Open Sans Light" pitchFamily="34" charset="0"/>
                      </a:endParaRPr>
                    </a:p>
                  </a:txBody>
                  <a:tcPr marL="119618" marR="119618"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98C3DE"/>
                      </a:solidFill>
                    </a:lnT>
                    <a:lnB w="12700" cmpd="sng">
                      <a:solidFill>
                        <a:srgbClr val="98C3DE"/>
                      </a:solidFill>
                    </a:lnB>
                    <a:lnTlToBr w="12700" cmpd="sng">
                      <a:noFill/>
                      <a:prstDash val="solid"/>
                    </a:lnTlToBr>
                    <a:lnBlToTr w="12700" cmpd="sng">
                      <a:noFill/>
                      <a:prstDash val="solid"/>
                    </a:lnBlToTr>
                    <a:solidFill>
                      <a:srgbClr val="001F45"/>
                    </a:solidFill>
                  </a:tcPr>
                </a:tc>
                <a:extLst>
                  <a:ext uri="{0D108BD9-81ED-4DB2-BD59-A6C34878D82A}">
                    <a16:rowId xmlns:a16="http://schemas.microsoft.com/office/drawing/2014/main" val="4177188787"/>
                  </a:ext>
                </a:extLst>
              </a:tr>
              <a:tr h="1606543">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r>
                        <a:rPr lang="en-US" sz="1400" b="1" i="0" dirty="0">
                          <a:solidFill>
                            <a:srgbClr val="002060"/>
                          </a:solidFill>
                          <a:latin typeface="PrudentialModern"/>
                        </a:rPr>
                        <a:t>Employee</a:t>
                      </a:r>
                      <a:endParaRPr lang="en-US" sz="1400" b="1" i="0" dirty="0">
                        <a:solidFill>
                          <a:srgbClr val="002060"/>
                        </a:solidFill>
                        <a:latin typeface="PrudentialModern"/>
                        <a:ea typeface="Open Sans Light" pitchFamily="34" charset="0"/>
                        <a:cs typeface="Open Sans Light" pitchFamily="34" charset="0"/>
                      </a:endParaRPr>
                    </a:p>
                  </a:txBody>
                  <a:tcPr marL="119618" marR="119618" marT="60960" marB="60960" anchor="ctr">
                    <a:lnL w="12700" cap="flat" cmpd="sng" algn="ctr">
                      <a:noFill/>
                      <a:prstDash val="solid"/>
                      <a:round/>
                      <a:headEnd type="none" w="med" len="med"/>
                      <a:tailEnd type="none" w="med" len="med"/>
                    </a:lnL>
                    <a:lnR>
                      <a:noFill/>
                    </a:lnR>
                    <a:lnT w="12700" cmpd="sng">
                      <a:solidFill>
                        <a:srgbClr val="98C3DE"/>
                      </a:solidFill>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pPr>
                        <a:spcAft>
                          <a:spcPts val="0"/>
                        </a:spcAft>
                      </a:pPr>
                      <a:r>
                        <a:rPr lang="en-US" sz="1400" dirty="0">
                          <a:solidFill>
                            <a:srgbClr val="002060"/>
                          </a:solidFill>
                          <a:latin typeface="PrudentialModern Medium"/>
                        </a:rPr>
                        <a:t>You can enroll for the following options:</a:t>
                      </a:r>
                    </a:p>
                    <a:p>
                      <a:pPr marL="342900" indent="-342900">
                        <a:spcAft>
                          <a:spcPts val="0"/>
                        </a:spcAft>
                        <a:buAutoNum type="arabicPeriod"/>
                      </a:pPr>
                      <a:r>
                        <a:rPr lang="en-US" sz="1400" dirty="0">
                          <a:solidFill>
                            <a:srgbClr val="002060"/>
                          </a:solidFill>
                          <a:latin typeface="PrudentialModern Medium"/>
                        </a:rPr>
                        <a:t>Flat amount of $20,000</a:t>
                      </a:r>
                    </a:p>
                    <a:p>
                      <a:pPr marL="342900" indent="-342900">
                        <a:spcAft>
                          <a:spcPts val="0"/>
                        </a:spcAft>
                        <a:buAutoNum type="arabicPeriod"/>
                      </a:pPr>
                      <a:r>
                        <a:rPr lang="en-US" sz="1400" dirty="0">
                          <a:solidFill>
                            <a:srgbClr val="002060"/>
                          </a:solidFill>
                          <a:latin typeface="PrudentialModern Medium"/>
                        </a:rPr>
                        <a:t>1.0x covered annual earnings to a max of $250,000</a:t>
                      </a:r>
                    </a:p>
                    <a:p>
                      <a:pPr marL="342900" indent="-342900">
                        <a:spcAft>
                          <a:spcPts val="0"/>
                        </a:spcAft>
                        <a:buAutoNum type="arabicPeriod"/>
                      </a:pPr>
                      <a:r>
                        <a:rPr lang="en-US" sz="1400" dirty="0">
                          <a:solidFill>
                            <a:srgbClr val="002060"/>
                          </a:solidFill>
                          <a:latin typeface="PrudentialModern Medium"/>
                        </a:rPr>
                        <a:t>2.0x covered annual earnings to a max of $500,000</a:t>
                      </a:r>
                    </a:p>
                    <a:p>
                      <a:pPr marL="342900" indent="-342900">
                        <a:spcAft>
                          <a:spcPts val="0"/>
                        </a:spcAft>
                        <a:buAutoNum type="arabicPeriod"/>
                      </a:pPr>
                      <a:r>
                        <a:rPr lang="en-US" sz="1400" dirty="0">
                          <a:solidFill>
                            <a:srgbClr val="002060"/>
                          </a:solidFill>
                          <a:latin typeface="PrudentialModern Medium"/>
                        </a:rPr>
                        <a:t>3.0x covered annual earnings to a max of $750,000</a:t>
                      </a:r>
                    </a:p>
                    <a:p>
                      <a:pPr marL="342900" indent="-342900">
                        <a:spcAft>
                          <a:spcPts val="0"/>
                        </a:spcAft>
                        <a:buAutoNum type="arabicPeriod"/>
                      </a:pPr>
                      <a:r>
                        <a:rPr lang="en-US" sz="1400" dirty="0">
                          <a:solidFill>
                            <a:srgbClr val="002060"/>
                          </a:solidFill>
                          <a:latin typeface="PrudentialModern Medium"/>
                        </a:rPr>
                        <a:t>4.0x covered annual earnings to a max of $1,000,000</a:t>
                      </a:r>
                      <a:endParaRPr lang="en-US" dirty="0">
                        <a:solidFill>
                          <a:srgbClr val="002060"/>
                        </a:solidFill>
                      </a:endParaRPr>
                    </a:p>
                    <a:p>
                      <a:pPr>
                        <a:spcAft>
                          <a:spcPts val="0"/>
                        </a:spcAft>
                      </a:pPr>
                      <a:endParaRPr lang="en-US" dirty="0">
                        <a:solidFill>
                          <a:srgbClr val="002060"/>
                        </a:solidFill>
                      </a:endParaRPr>
                    </a:p>
                    <a:p>
                      <a:pPr>
                        <a:spcAft>
                          <a:spcPts val="0"/>
                        </a:spcAft>
                      </a:pPr>
                      <a:r>
                        <a:rPr lang="en-US" sz="1400" dirty="0">
                          <a:solidFill>
                            <a:srgbClr val="002060"/>
                          </a:solidFill>
                          <a:latin typeface="PrudentialModern Medium"/>
                        </a:rPr>
                        <a:t>If enrolling when first eligible, you may enroll for any amount without providing proof of good health to Prudential.</a:t>
                      </a:r>
                      <a:endParaRPr lang="en-US" dirty="0">
                        <a:solidFill>
                          <a:srgbClr val="002060"/>
                        </a:solidFill>
                      </a:endParaRPr>
                    </a:p>
                  </a:txBody>
                  <a:tcPr marL="119618" marR="119618" marT="60960" marB="60960" anchor="ctr">
                    <a:lnL>
                      <a:noFill/>
                    </a:lnL>
                    <a:lnR>
                      <a:noFill/>
                    </a:lnR>
                    <a:lnT w="12700" cmpd="sng">
                      <a:solidFill>
                        <a:srgbClr val="98C3DE"/>
                      </a:solidFill>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6155095"/>
                  </a:ext>
                </a:extLst>
              </a:tr>
              <a:tr h="1540078">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r>
                        <a:rPr kumimoji="0" lang="en-US" sz="1400" b="1" i="0" u="none" strike="noStrike" kern="1200" cap="none" spc="0" normalizeH="0" baseline="0" noProof="0" dirty="0">
                          <a:ln>
                            <a:noFill/>
                          </a:ln>
                          <a:solidFill>
                            <a:srgbClr val="002060"/>
                          </a:solidFill>
                          <a:effectLst/>
                          <a:uLnTx/>
                          <a:uFillTx/>
                          <a:latin typeface="PrudentialModern"/>
                          <a:ea typeface="+mn-ea"/>
                          <a:cs typeface="+mn-cs"/>
                        </a:rPr>
                        <a:t>Spouse/Domestic Partner</a:t>
                      </a:r>
                      <a:endParaRPr lang="en-US" sz="1400" b="1" i="0" dirty="0">
                        <a:solidFill>
                          <a:srgbClr val="002060"/>
                        </a:solidFill>
                        <a:latin typeface="PrudentialModern"/>
                        <a:ea typeface="Open Sans Light" pitchFamily="34" charset="0"/>
                        <a:cs typeface="Open Sans Light" pitchFamily="34" charset="0"/>
                      </a:endParaRPr>
                    </a:p>
                  </a:txBody>
                  <a:tcPr marL="119618" marR="119618" marT="60960" marB="60960" anchor="ctr">
                    <a:lnL w="12700" cap="flat" cmpd="sng" algn="ctr">
                      <a:noFill/>
                      <a:prstDash val="solid"/>
                      <a:round/>
                      <a:headEnd type="none" w="med" len="med"/>
                      <a:tailEnd type="none" w="med" len="med"/>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pPr>
                        <a:spcAft>
                          <a:spcPts val="0"/>
                        </a:spcAft>
                      </a:pPr>
                      <a:r>
                        <a:rPr kumimoji="0" lang="en-US" sz="1400" b="0" i="0" u="none" strike="noStrike" kern="1200" cap="none" spc="0" normalizeH="0" baseline="0" noProof="0" dirty="0">
                          <a:ln>
                            <a:noFill/>
                          </a:ln>
                          <a:solidFill>
                            <a:srgbClr val="002060"/>
                          </a:solidFill>
                          <a:effectLst/>
                          <a:uLnTx/>
                          <a:uFillTx/>
                          <a:latin typeface="PrudentialModern Medium"/>
                          <a:ea typeface="+mn-ea"/>
                          <a:cs typeface="+mn-cs"/>
                        </a:rPr>
                        <a:t>Enroll for 50% of your Optional Term Life amount up to a max of $200,000. If you elect Dependent Optional Term Life, your spouse/domestic partner will automatically be enrolled for $5,000 in Basic Dependent Term Life.</a:t>
                      </a:r>
                    </a:p>
                    <a:p>
                      <a:pPr>
                        <a:spcAft>
                          <a:spcPts val="0"/>
                        </a:spcAft>
                      </a:pPr>
                      <a:endParaRPr kumimoji="0" lang="en-US" sz="1400" b="0" i="0" u="none" strike="noStrike" kern="1200" cap="none" spc="0" normalizeH="0" baseline="0" noProof="0" dirty="0">
                        <a:ln>
                          <a:noFill/>
                        </a:ln>
                        <a:solidFill>
                          <a:srgbClr val="002060"/>
                        </a:solidFill>
                        <a:effectLst/>
                        <a:uLnTx/>
                        <a:uFillTx/>
                        <a:latin typeface="PrudentialModern Medium"/>
                        <a:ea typeface="+mn-ea"/>
                        <a:cs typeface="+mn-cs"/>
                      </a:endParaRPr>
                    </a:p>
                    <a:p>
                      <a:pPr>
                        <a:spcAft>
                          <a:spcPts val="0"/>
                        </a:spcAft>
                      </a:pPr>
                      <a:r>
                        <a:rPr kumimoji="0" lang="en-US" sz="1400" b="0" i="0" u="none" strike="noStrike" kern="1200" cap="none" spc="0" normalizeH="0" baseline="0" noProof="0" dirty="0">
                          <a:ln>
                            <a:noFill/>
                          </a:ln>
                          <a:solidFill>
                            <a:srgbClr val="002060"/>
                          </a:solidFill>
                          <a:effectLst/>
                          <a:uLnTx/>
                          <a:uFillTx/>
                          <a:latin typeface="PrudentialModern Medium"/>
                          <a:ea typeface="+mn-ea"/>
                          <a:cs typeface="+mn-cs"/>
                        </a:rPr>
                        <a:t>If enrolling when first eligible, you may elect any coverage amount without providing proof of good health to Prudential.</a:t>
                      </a:r>
                    </a:p>
                  </a:txBody>
                  <a:tcPr marL="119618" marR="119618" marT="60960" marB="60960" anchor="ctr">
                    <a:lnL>
                      <a:noFill/>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8760768"/>
                  </a:ext>
                </a:extLst>
              </a:tr>
              <a:tr h="939494">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r>
                        <a:rPr kumimoji="0" lang="en-US" sz="1400" b="1" i="0" u="none" strike="noStrike" kern="1200" cap="none" spc="0" normalizeH="0" baseline="0" noProof="0" dirty="0">
                          <a:ln>
                            <a:noFill/>
                          </a:ln>
                          <a:solidFill>
                            <a:srgbClr val="002060"/>
                          </a:solidFill>
                          <a:effectLst/>
                          <a:uLnTx/>
                          <a:uFillTx/>
                          <a:latin typeface="PrudentialModern"/>
                          <a:ea typeface="+mn-ea"/>
                          <a:cs typeface="+mn-cs"/>
                        </a:rPr>
                        <a:t>Dependent Child(ren)</a:t>
                      </a:r>
                    </a:p>
                    <a:p>
                      <a:r>
                        <a:rPr lang="en-US" sz="1200" dirty="0">
                          <a:solidFill>
                            <a:srgbClr val="002060"/>
                          </a:solidFill>
                          <a:latin typeface="PrudentialModern Medium"/>
                          <a:ea typeface="Open Sans Light"/>
                          <a:cs typeface="Open Sans Light"/>
                        </a:rPr>
                        <a:t>Child coverage begins from live birth to age 26</a:t>
                      </a:r>
                    </a:p>
                  </a:txBody>
                  <a:tcPr marL="119618" marR="119618" marT="60960" marB="60960" anchor="ctr">
                    <a:lnL w="12700" cap="flat" cmpd="sng" algn="ctr">
                      <a:noFill/>
                      <a:prstDash val="solid"/>
                      <a:round/>
                      <a:headEnd type="none" w="med" len="med"/>
                      <a:tailEnd type="none" w="med" len="med"/>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pPr>
                        <a:spcAft>
                          <a:spcPts val="0"/>
                        </a:spcAft>
                      </a:pPr>
                      <a:r>
                        <a:rPr kumimoji="0" lang="en-US" sz="1400" b="0" i="0" u="none" strike="noStrike" kern="1200" cap="none" spc="0" normalizeH="0" baseline="0" noProof="0" dirty="0">
                          <a:ln>
                            <a:noFill/>
                          </a:ln>
                          <a:solidFill>
                            <a:srgbClr val="002060"/>
                          </a:solidFill>
                          <a:effectLst/>
                          <a:uLnTx/>
                          <a:uFillTx/>
                          <a:latin typeface="+mn-lt"/>
                          <a:ea typeface="+mn-ea"/>
                          <a:cs typeface="+mn-cs"/>
                        </a:rPr>
                        <a:t>Enroll for a flat amount of $10,000. If you elect Dependent Optional Term Life, your dependent child(ren) will automatically be enrolled for $5,000 in Basic Dependent Term Life.</a:t>
                      </a:r>
                    </a:p>
                  </a:txBody>
                  <a:tcPr marL="119618" marR="119618" marT="60960" marB="60960" anchor="ctr">
                    <a:lnL>
                      <a:noFill/>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266729"/>
                  </a:ext>
                </a:extLst>
              </a:tr>
            </a:tbl>
          </a:graphicData>
        </a:graphic>
      </p:graphicFrame>
      <p:sp>
        <p:nvSpPr>
          <p:cNvPr id="7" name="Title 8">
            <a:extLst>
              <a:ext uri="{FF2B5EF4-FFF2-40B4-BE49-F238E27FC236}">
                <a16:creationId xmlns:a16="http://schemas.microsoft.com/office/drawing/2014/main" id="{2829408C-0552-45C2-0F32-6A673DD5E39F}"/>
              </a:ext>
            </a:extLst>
          </p:cNvPr>
          <p:cNvSpPr txBox="1">
            <a:spLocks/>
          </p:cNvSpPr>
          <p:nvPr/>
        </p:nvSpPr>
        <p:spPr>
          <a:xfrm>
            <a:off x="160018" y="335598"/>
            <a:ext cx="8095156" cy="685800"/>
          </a:xfrm>
          <a:prstGeom prst="rect">
            <a:avLst/>
          </a:prstGeom>
        </p:spPr>
        <p:txBody>
          <a:bodyPr vert="horz" wrap="square" lIns="0" tIns="0" rIns="0" bIns="0" rtlCol="0" anchor="b">
            <a:noAutofit/>
          </a:bodyPr>
          <a:lstStyle>
            <a:lvl1pPr marL="0" algn="l" defTabSz="457200" rtl="0" eaLnBrk="1" latinLnBrk="0" hangingPunct="1">
              <a:lnSpc>
                <a:spcPct val="85000"/>
              </a:lnSpc>
              <a:spcBef>
                <a:spcPct val="0"/>
              </a:spcBef>
              <a:buNone/>
              <a:defRPr kumimoji="0" lang="en-US" sz="2800" b="1" i="0" kern="1200" spc="0">
                <a:solidFill>
                  <a:schemeClr val="tx1"/>
                </a:solidFill>
                <a:latin typeface="+mj-lt"/>
                <a:ea typeface="PrudentialModern Bold SemiConde" charset="0"/>
                <a:cs typeface="PrudentialModern Bold SemiConde" charset="0"/>
              </a:defRPr>
            </a:lvl1pPr>
          </a:lstStyle>
          <a:p>
            <a:pPr marL="0" marR="0" lvl="0" indent="0" algn="l" defTabSz="457200" rtl="0" eaLnBrk="1" fontAlgn="auto" latinLnBrk="0" hangingPunct="1">
              <a:lnSpc>
                <a:spcPct val="85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1F45"/>
                </a:solidFill>
                <a:effectLst/>
                <a:uLnTx/>
                <a:uFillTx/>
                <a:latin typeface="PrudentialModern"/>
              </a:rPr>
              <a:t>Optional Term Life Insurance</a:t>
            </a:r>
            <a:br>
              <a:rPr kumimoji="0" lang="en-US" sz="2800" b="1" i="0" u="none" strike="noStrike" kern="1200" cap="none" spc="0" normalizeH="0" baseline="0" noProof="0">
                <a:ln>
                  <a:noFill/>
                </a:ln>
                <a:solidFill>
                  <a:srgbClr val="001F45"/>
                </a:solidFill>
                <a:effectLst/>
                <a:uLnTx/>
                <a:uFillTx/>
                <a:latin typeface="PrudentialModern"/>
              </a:rPr>
            </a:br>
            <a:endParaRPr kumimoji="0" lang="en-US" sz="2800" b="0" i="0" u="none" strike="noStrike" kern="1200" cap="none" spc="0" normalizeH="0" baseline="0" noProof="0" dirty="0">
              <a:ln>
                <a:noFill/>
              </a:ln>
              <a:solidFill>
                <a:srgbClr val="001F45"/>
              </a:solidFill>
              <a:effectLst/>
              <a:uLnTx/>
              <a:uFillTx/>
              <a:latin typeface="PrudentialModern Medium"/>
            </a:endParaRPr>
          </a:p>
        </p:txBody>
      </p:sp>
    </p:spTree>
    <p:extLst>
      <p:ext uri="{BB962C8B-B14F-4D97-AF65-F5344CB8AC3E}">
        <p14:creationId xmlns:p14="http://schemas.microsoft.com/office/powerpoint/2010/main" val="614950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FFE3E213-8140-32DC-1B31-E51280AB97C9}"/>
              </a:ext>
            </a:extLst>
          </p:cNvPr>
          <p:cNvSpPr txBox="1">
            <a:spLocks/>
          </p:cNvSpPr>
          <p:nvPr/>
        </p:nvSpPr>
        <p:spPr>
          <a:xfrm>
            <a:off x="142516" y="0"/>
            <a:ext cx="8095156" cy="685800"/>
          </a:xfrm>
          <a:prstGeom prst="rect">
            <a:avLst/>
          </a:prstGeom>
        </p:spPr>
        <p:txBody>
          <a:bodyPr vert="horz" wrap="square" lIns="0" tIns="0" rIns="0" bIns="0" rtlCol="0" anchor="b">
            <a:noAutofit/>
          </a:bodyPr>
          <a:lstStyle>
            <a:lvl1pPr marL="0" algn="l" defTabSz="457200" rtl="0" eaLnBrk="1" latinLnBrk="0" hangingPunct="1">
              <a:lnSpc>
                <a:spcPct val="85000"/>
              </a:lnSpc>
              <a:spcBef>
                <a:spcPct val="0"/>
              </a:spcBef>
              <a:buNone/>
              <a:defRPr kumimoji="0" lang="en-US" sz="2800" b="1" i="0" kern="1200" spc="0">
                <a:solidFill>
                  <a:schemeClr val="tx1"/>
                </a:solidFill>
                <a:latin typeface="+mj-lt"/>
                <a:ea typeface="PrudentialModern Bold SemiConde" charset="0"/>
                <a:cs typeface="PrudentialModern Bold SemiConde" charset="0"/>
              </a:defRPr>
            </a:lvl1pPr>
          </a:lstStyle>
          <a:p>
            <a:pPr marL="0" marR="0" lvl="0" indent="0" algn="l" defTabSz="457200" rtl="0" eaLnBrk="1" fontAlgn="auto" latinLnBrk="0" hangingPunct="1">
              <a:lnSpc>
                <a:spcPct val="85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1F45"/>
                </a:solidFill>
                <a:effectLst/>
                <a:uLnTx/>
                <a:uFillTx/>
                <a:latin typeface="PrudentialModern"/>
              </a:rPr>
              <a:t>Optional AD&amp;D Insurance</a:t>
            </a:r>
            <a:endParaRPr kumimoji="0" lang="en-US" sz="2800" b="0" i="0" u="none" strike="noStrike" kern="1200" cap="none" spc="0" normalizeH="0" baseline="0" noProof="0" dirty="0">
              <a:ln>
                <a:noFill/>
              </a:ln>
              <a:solidFill>
                <a:srgbClr val="001F45"/>
              </a:solidFill>
              <a:effectLst/>
              <a:uLnTx/>
              <a:uFillTx/>
              <a:latin typeface="PrudentialModern Medium" pitchFamily="2" charset="77"/>
            </a:endParaRPr>
          </a:p>
        </p:txBody>
      </p:sp>
      <p:graphicFrame>
        <p:nvGraphicFramePr>
          <p:cNvPr id="5" name="Content Placeholder 35" descr="Coverage information">
            <a:extLst>
              <a:ext uri="{FF2B5EF4-FFF2-40B4-BE49-F238E27FC236}">
                <a16:creationId xmlns:a16="http://schemas.microsoft.com/office/drawing/2014/main" id="{82A91A56-BB38-FC12-A779-FD06187C8CDD}"/>
              </a:ext>
            </a:extLst>
          </p:cNvPr>
          <p:cNvGraphicFramePr>
            <a:graphicFrameLocks/>
          </p:cNvGraphicFramePr>
          <p:nvPr>
            <p:extLst>
              <p:ext uri="{D42A27DB-BD31-4B8C-83A1-F6EECF244321}">
                <p14:modId xmlns:p14="http://schemas.microsoft.com/office/powerpoint/2010/main" val="734376742"/>
              </p:ext>
            </p:extLst>
          </p:nvPr>
        </p:nvGraphicFramePr>
        <p:xfrm>
          <a:off x="305061" y="867568"/>
          <a:ext cx="9720288" cy="4508663"/>
        </p:xfrm>
        <a:graphic>
          <a:graphicData uri="http://schemas.openxmlformats.org/drawingml/2006/table">
            <a:tbl>
              <a:tblPr firstRow="1" bandRow="1"/>
              <a:tblGrid>
                <a:gridCol w="3572206">
                  <a:extLst>
                    <a:ext uri="{9D8B030D-6E8A-4147-A177-3AD203B41FA5}">
                      <a16:colId xmlns:a16="http://schemas.microsoft.com/office/drawing/2014/main" val="20000"/>
                    </a:ext>
                  </a:extLst>
                </a:gridCol>
                <a:gridCol w="6148082">
                  <a:extLst>
                    <a:ext uri="{9D8B030D-6E8A-4147-A177-3AD203B41FA5}">
                      <a16:colId xmlns:a16="http://schemas.microsoft.com/office/drawing/2014/main" val="20001"/>
                    </a:ext>
                  </a:extLst>
                </a:gridCol>
              </a:tblGrid>
              <a:tr h="441723">
                <a:tc>
                  <a:txBody>
                    <a:bodyPr/>
                    <a:lstStyle>
                      <a:lvl1pPr marL="0" algn="l" defTabSz="457200" rtl="0" eaLnBrk="1" latinLnBrk="0" hangingPunct="1">
                        <a:defRPr sz="1800" b="1" kern="1200">
                          <a:solidFill>
                            <a:schemeClr val="tx1"/>
                          </a:solidFill>
                          <a:latin typeface="PrudentialModern Medium"/>
                        </a:defRPr>
                      </a:lvl1pPr>
                      <a:lvl2pPr marL="457200" algn="l" defTabSz="457200" rtl="0" eaLnBrk="1" latinLnBrk="0" hangingPunct="1">
                        <a:defRPr sz="1800" b="1" kern="1200">
                          <a:solidFill>
                            <a:schemeClr val="tx1"/>
                          </a:solidFill>
                          <a:latin typeface="PrudentialModern Medium"/>
                        </a:defRPr>
                      </a:lvl2pPr>
                      <a:lvl3pPr marL="914400" algn="l" defTabSz="457200" rtl="0" eaLnBrk="1" latinLnBrk="0" hangingPunct="1">
                        <a:defRPr sz="1800" b="1" kern="1200">
                          <a:solidFill>
                            <a:schemeClr val="tx1"/>
                          </a:solidFill>
                          <a:latin typeface="PrudentialModern Medium"/>
                        </a:defRPr>
                      </a:lvl3pPr>
                      <a:lvl4pPr marL="1371600" algn="l" defTabSz="457200" rtl="0" eaLnBrk="1" latinLnBrk="0" hangingPunct="1">
                        <a:defRPr sz="1800" b="1" kern="1200">
                          <a:solidFill>
                            <a:schemeClr val="tx1"/>
                          </a:solidFill>
                          <a:latin typeface="PrudentialModern Medium"/>
                        </a:defRPr>
                      </a:lvl4pPr>
                      <a:lvl5pPr marL="1828800" algn="l" defTabSz="457200" rtl="0" eaLnBrk="1" latinLnBrk="0" hangingPunct="1">
                        <a:defRPr sz="1800" b="1" kern="1200">
                          <a:solidFill>
                            <a:schemeClr val="tx1"/>
                          </a:solidFill>
                          <a:latin typeface="PrudentialModern Medium"/>
                        </a:defRPr>
                      </a:lvl5pPr>
                      <a:lvl6pPr marL="2286000" algn="l" defTabSz="457200" rtl="0" eaLnBrk="1" latinLnBrk="0" hangingPunct="1">
                        <a:defRPr sz="1800" b="1" kern="1200">
                          <a:solidFill>
                            <a:schemeClr val="tx1"/>
                          </a:solidFill>
                          <a:latin typeface="PrudentialModern Medium"/>
                        </a:defRPr>
                      </a:lvl6pPr>
                      <a:lvl7pPr marL="2743200" algn="l" defTabSz="457200" rtl="0" eaLnBrk="1" latinLnBrk="0" hangingPunct="1">
                        <a:defRPr sz="1800" b="1" kern="1200">
                          <a:solidFill>
                            <a:schemeClr val="tx1"/>
                          </a:solidFill>
                          <a:latin typeface="PrudentialModern Medium"/>
                        </a:defRPr>
                      </a:lvl7pPr>
                      <a:lvl8pPr marL="3200400" algn="l" defTabSz="457200" rtl="0" eaLnBrk="1" latinLnBrk="0" hangingPunct="1">
                        <a:defRPr sz="1800" b="1" kern="1200">
                          <a:solidFill>
                            <a:schemeClr val="tx1"/>
                          </a:solidFill>
                          <a:latin typeface="PrudentialModern Medium"/>
                        </a:defRPr>
                      </a:lvl8pPr>
                      <a:lvl9pPr marL="3657600" algn="l" defTabSz="457200" rtl="0" eaLnBrk="1" latinLnBrk="0" hangingPunct="1">
                        <a:defRPr sz="1800" b="1" kern="1200">
                          <a:solidFill>
                            <a:schemeClr val="tx1"/>
                          </a:solidFill>
                          <a:latin typeface="PrudentialModern Medium"/>
                        </a:defRPr>
                      </a:lvl9pPr>
                    </a:lstStyle>
                    <a:p>
                      <a:pPr algn="l"/>
                      <a:r>
                        <a:rPr lang="en-US" sz="1600" b="1" i="0" cap="none" baseline="0" dirty="0">
                          <a:solidFill>
                            <a:schemeClr val="tx1"/>
                          </a:solidFill>
                          <a:latin typeface="PrudentialModern"/>
                        </a:rPr>
                        <a:t>Optional AD&amp;D Insurance</a:t>
                      </a:r>
                      <a:endParaRPr lang="en-US" sz="1600" b="1" i="0" cap="none" baseline="0" dirty="0">
                        <a:solidFill>
                          <a:schemeClr val="tx1"/>
                        </a:solidFill>
                        <a:latin typeface="PrudentialModern"/>
                        <a:ea typeface="Open Sans Light" pitchFamily="34" charset="0"/>
                        <a:cs typeface="Open Sans Light" pitchFamily="34" charset="0"/>
                      </a:endParaRPr>
                    </a:p>
                  </a:txBody>
                  <a:tcPr marL="119618" marR="119618" marT="60960" marB="6096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solidFill>
                        <a:srgbClr val="98C3DE"/>
                      </a:solidFill>
                    </a:lnB>
                    <a:lnTlToBr w="12700" cmpd="sng">
                      <a:noFill/>
                      <a:prstDash val="solid"/>
                    </a:lnTlToBr>
                    <a:lnBlToTr w="12700" cmpd="sng">
                      <a:noFill/>
                      <a:prstDash val="solid"/>
                    </a:lnBlToTr>
                    <a:solidFill>
                      <a:srgbClr val="001F45"/>
                    </a:solidFill>
                  </a:tcPr>
                </a:tc>
                <a:tc>
                  <a:txBody>
                    <a:bodyPr/>
                    <a:lstStyle>
                      <a:lvl1pPr marL="0" algn="l" defTabSz="457200" rtl="0" eaLnBrk="1" latinLnBrk="0" hangingPunct="1">
                        <a:defRPr sz="1800" b="1" kern="1200">
                          <a:solidFill>
                            <a:schemeClr val="tx1"/>
                          </a:solidFill>
                          <a:latin typeface="PrudentialModern Medium"/>
                        </a:defRPr>
                      </a:lvl1pPr>
                      <a:lvl2pPr marL="457200" algn="l" defTabSz="457200" rtl="0" eaLnBrk="1" latinLnBrk="0" hangingPunct="1">
                        <a:defRPr sz="1800" b="1" kern="1200">
                          <a:solidFill>
                            <a:schemeClr val="tx1"/>
                          </a:solidFill>
                          <a:latin typeface="PrudentialModern Medium"/>
                        </a:defRPr>
                      </a:lvl2pPr>
                      <a:lvl3pPr marL="914400" algn="l" defTabSz="457200" rtl="0" eaLnBrk="1" latinLnBrk="0" hangingPunct="1">
                        <a:defRPr sz="1800" b="1" kern="1200">
                          <a:solidFill>
                            <a:schemeClr val="tx1"/>
                          </a:solidFill>
                          <a:latin typeface="PrudentialModern Medium"/>
                        </a:defRPr>
                      </a:lvl3pPr>
                      <a:lvl4pPr marL="1371600" algn="l" defTabSz="457200" rtl="0" eaLnBrk="1" latinLnBrk="0" hangingPunct="1">
                        <a:defRPr sz="1800" b="1" kern="1200">
                          <a:solidFill>
                            <a:schemeClr val="tx1"/>
                          </a:solidFill>
                          <a:latin typeface="PrudentialModern Medium"/>
                        </a:defRPr>
                      </a:lvl4pPr>
                      <a:lvl5pPr marL="1828800" algn="l" defTabSz="457200" rtl="0" eaLnBrk="1" latinLnBrk="0" hangingPunct="1">
                        <a:defRPr sz="1800" b="1" kern="1200">
                          <a:solidFill>
                            <a:schemeClr val="tx1"/>
                          </a:solidFill>
                          <a:latin typeface="PrudentialModern Medium"/>
                        </a:defRPr>
                      </a:lvl5pPr>
                      <a:lvl6pPr marL="2286000" algn="l" defTabSz="457200" rtl="0" eaLnBrk="1" latinLnBrk="0" hangingPunct="1">
                        <a:defRPr sz="1800" b="1" kern="1200">
                          <a:solidFill>
                            <a:schemeClr val="tx1"/>
                          </a:solidFill>
                          <a:latin typeface="PrudentialModern Medium"/>
                        </a:defRPr>
                      </a:lvl6pPr>
                      <a:lvl7pPr marL="2743200" algn="l" defTabSz="457200" rtl="0" eaLnBrk="1" latinLnBrk="0" hangingPunct="1">
                        <a:defRPr sz="1800" b="1" kern="1200">
                          <a:solidFill>
                            <a:schemeClr val="tx1"/>
                          </a:solidFill>
                          <a:latin typeface="PrudentialModern Medium"/>
                        </a:defRPr>
                      </a:lvl7pPr>
                      <a:lvl8pPr marL="3200400" algn="l" defTabSz="457200" rtl="0" eaLnBrk="1" latinLnBrk="0" hangingPunct="1">
                        <a:defRPr sz="1800" b="1" kern="1200">
                          <a:solidFill>
                            <a:schemeClr val="tx1"/>
                          </a:solidFill>
                          <a:latin typeface="PrudentialModern Medium"/>
                        </a:defRPr>
                      </a:lvl8pPr>
                      <a:lvl9pPr marL="3657600" algn="l" defTabSz="457200" rtl="0" eaLnBrk="1" latinLnBrk="0" hangingPunct="1">
                        <a:defRPr sz="1800" b="1" kern="1200">
                          <a:solidFill>
                            <a:schemeClr val="tx1"/>
                          </a:solidFill>
                          <a:latin typeface="PrudentialModern Medium"/>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cap="none" baseline="0" dirty="0">
                          <a:solidFill>
                            <a:schemeClr val="tx1"/>
                          </a:solidFill>
                          <a:latin typeface="PrudentialModern"/>
                        </a:rPr>
                        <a:t>Coverage Offered (Employee Paid)</a:t>
                      </a:r>
                      <a:endParaRPr lang="en-US" sz="1600" b="1" i="0" cap="none" baseline="0" dirty="0">
                        <a:solidFill>
                          <a:schemeClr val="tx1"/>
                        </a:solidFill>
                        <a:latin typeface="PrudentialModern"/>
                        <a:ea typeface="Open Sans Light" pitchFamily="34" charset="0"/>
                        <a:cs typeface="Open Sans Light" pitchFamily="34" charset="0"/>
                      </a:endParaRPr>
                    </a:p>
                  </a:txBody>
                  <a:tcPr marL="119618" marR="119618"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98C3DE"/>
                      </a:solidFill>
                    </a:lnB>
                    <a:lnTlToBr w="12700" cmpd="sng">
                      <a:noFill/>
                      <a:prstDash val="solid"/>
                    </a:lnTlToBr>
                    <a:lnBlToTr w="12700" cmpd="sng">
                      <a:noFill/>
                      <a:prstDash val="solid"/>
                    </a:lnBlToTr>
                    <a:solidFill>
                      <a:srgbClr val="001F45"/>
                    </a:solidFill>
                  </a:tcPr>
                </a:tc>
                <a:extLst>
                  <a:ext uri="{0D108BD9-81ED-4DB2-BD59-A6C34878D82A}">
                    <a16:rowId xmlns:a16="http://schemas.microsoft.com/office/drawing/2014/main" val="10000"/>
                  </a:ext>
                </a:extLst>
              </a:tr>
              <a:tr h="1398011">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r>
                        <a:rPr lang="en-US" sz="1600" b="1" dirty="0">
                          <a:solidFill>
                            <a:srgbClr val="002060"/>
                          </a:solidFill>
                        </a:rPr>
                        <a:t>Employee</a:t>
                      </a:r>
                      <a:endParaRPr lang="en-US" sz="1600" b="1" dirty="0">
                        <a:solidFill>
                          <a:srgbClr val="002060"/>
                        </a:solidFill>
                        <a:latin typeface="+mn-lt"/>
                        <a:ea typeface="Open Sans Light" pitchFamily="34" charset="0"/>
                        <a:cs typeface="Open Sans Light" pitchFamily="34" charset="0"/>
                      </a:endParaRPr>
                    </a:p>
                  </a:txBody>
                  <a:tcPr marL="119618" marR="119618" marT="60960" marB="60960" anchor="ctr">
                    <a:lnL w="12700" cap="flat" cmpd="sng" algn="ctr">
                      <a:noFill/>
                      <a:prstDash val="solid"/>
                      <a:round/>
                      <a:headEnd type="none" w="med" len="med"/>
                      <a:tailEnd type="none" w="med" len="med"/>
                    </a:lnL>
                    <a:lnR>
                      <a:noFill/>
                    </a:lnR>
                    <a:lnT w="12700" cmpd="sng">
                      <a:solidFill>
                        <a:srgbClr val="98C3DE"/>
                      </a:solidFill>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r>
                        <a:rPr lang="en-US" sz="1600" dirty="0">
                          <a:solidFill>
                            <a:srgbClr val="002060"/>
                          </a:solidFill>
                          <a:latin typeface="PrudentialModern Medium"/>
                        </a:rPr>
                        <a:t>You can enroll for the following options</a:t>
                      </a:r>
                    </a:p>
                    <a:p>
                      <a:pPr marL="342900" indent="-342900">
                        <a:buAutoNum type="arabicPeriod"/>
                      </a:pPr>
                      <a:r>
                        <a:rPr lang="en-US" sz="1600" dirty="0">
                          <a:solidFill>
                            <a:srgbClr val="002060"/>
                          </a:solidFill>
                          <a:latin typeface="PrudentialModern Medium"/>
                        </a:rPr>
                        <a:t>Enroll for coverage in increments of $10,000 to a maximum of $500,000.</a:t>
                      </a:r>
                    </a:p>
                    <a:p>
                      <a:pPr marL="342900" indent="-342900">
                        <a:buAutoNum type="arabicPeriod"/>
                      </a:pPr>
                      <a:r>
                        <a:rPr lang="en-US" sz="1600" dirty="0">
                          <a:solidFill>
                            <a:srgbClr val="002060"/>
                          </a:solidFill>
                          <a:latin typeface="PrudentialModern Medium"/>
                          <a:ea typeface="Open Sans Light"/>
                          <a:cs typeface="Open Sans Light"/>
                        </a:rPr>
                        <a:t>Purchase coverage for a flat amount of $125,000</a:t>
                      </a:r>
                    </a:p>
                    <a:p>
                      <a:pPr marL="342900" indent="-342900">
                        <a:buAutoNum type="arabicPeriod"/>
                      </a:pPr>
                      <a:r>
                        <a:rPr lang="en-US" sz="1600" dirty="0">
                          <a:solidFill>
                            <a:srgbClr val="002060"/>
                          </a:solidFill>
                          <a:latin typeface="PrudentialModern Medium"/>
                          <a:ea typeface="Open Sans Light"/>
                          <a:cs typeface="Open Sans Light"/>
                        </a:rPr>
                        <a:t>Purchase coverage for a flat amount of $175,000</a:t>
                      </a:r>
                    </a:p>
                  </a:txBody>
                  <a:tcPr marL="119618" marR="119618" marT="60960" marB="60960" anchor="ctr">
                    <a:lnL>
                      <a:noFill/>
                    </a:lnL>
                    <a:lnR>
                      <a:noFill/>
                    </a:lnR>
                    <a:lnT w="12700" cmpd="sng">
                      <a:solidFill>
                        <a:srgbClr val="98C3DE"/>
                      </a:solidFill>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68929">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pPr lvl="0">
                        <a:buNone/>
                      </a:pPr>
                      <a:r>
                        <a:rPr lang="en-US" sz="1600" b="1" dirty="0">
                          <a:solidFill>
                            <a:srgbClr val="002060"/>
                          </a:solidFill>
                          <a:latin typeface="+mn-lt"/>
                          <a:ea typeface="Open Sans Light"/>
                          <a:cs typeface="Open Sans Light"/>
                        </a:rPr>
                        <a:t>Family Plan</a:t>
                      </a:r>
                    </a:p>
                    <a:p>
                      <a:pPr lvl="0">
                        <a:buNone/>
                      </a:pPr>
                      <a:r>
                        <a:rPr lang="en-US" sz="1400" dirty="0">
                          <a:solidFill>
                            <a:srgbClr val="002060"/>
                          </a:solidFill>
                          <a:latin typeface="+mn-lt"/>
                          <a:ea typeface="Open Sans Light"/>
                          <a:cs typeface="Open Sans Light"/>
                        </a:rPr>
                        <a:t>Child coverage begins from live birth to age 26</a:t>
                      </a:r>
                    </a:p>
                  </a:txBody>
                  <a:tcPr marL="119618" marR="119618" marT="60959" marB="60959" anchor="ctr">
                    <a:lnL w="0">
                      <a:noFill/>
                    </a:lnL>
                    <a:lnR>
                      <a:noFill/>
                    </a:lnR>
                    <a:lnT w="12700" cap="flat" cmpd="sng" algn="ctr">
                      <a:solidFill>
                        <a:srgbClr val="FFFFFF">
                          <a:lumMod val="75000"/>
                        </a:srgbClr>
                      </a:solidFill>
                      <a:prstDash val="solid"/>
                      <a:round/>
                      <a:headEnd type="none" w="med" len="med"/>
                      <a:tailEnd type="none" w="med" len="med"/>
                    </a:lnT>
                    <a:lnB w="12700">
                      <a:solidFill>
                        <a:srgbClr val="FFFFFF">
                          <a:lumMod val="75000"/>
                        </a:srgbClr>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PrudentialModern Medium"/>
                        </a:defRPr>
                      </a:lvl1pPr>
                      <a:lvl2pPr marL="457200" algn="l" defTabSz="457200" rtl="0" eaLnBrk="1" latinLnBrk="0" hangingPunct="1">
                        <a:defRPr sz="1800" kern="1200">
                          <a:solidFill>
                            <a:schemeClr val="tx1"/>
                          </a:solidFill>
                          <a:latin typeface="PrudentialModern Medium"/>
                        </a:defRPr>
                      </a:lvl2pPr>
                      <a:lvl3pPr marL="914400" algn="l" defTabSz="457200" rtl="0" eaLnBrk="1" latinLnBrk="0" hangingPunct="1">
                        <a:defRPr sz="1800" kern="1200">
                          <a:solidFill>
                            <a:schemeClr val="tx1"/>
                          </a:solidFill>
                          <a:latin typeface="PrudentialModern Medium"/>
                        </a:defRPr>
                      </a:lvl3pPr>
                      <a:lvl4pPr marL="1371600" algn="l" defTabSz="457200" rtl="0" eaLnBrk="1" latinLnBrk="0" hangingPunct="1">
                        <a:defRPr sz="1800" kern="1200">
                          <a:solidFill>
                            <a:schemeClr val="tx1"/>
                          </a:solidFill>
                          <a:latin typeface="PrudentialModern Medium"/>
                        </a:defRPr>
                      </a:lvl4pPr>
                      <a:lvl5pPr marL="1828800" algn="l" defTabSz="457200" rtl="0" eaLnBrk="1" latinLnBrk="0" hangingPunct="1">
                        <a:defRPr sz="1800" kern="1200">
                          <a:solidFill>
                            <a:schemeClr val="tx1"/>
                          </a:solidFill>
                          <a:latin typeface="PrudentialModern Medium"/>
                        </a:defRPr>
                      </a:lvl5pPr>
                      <a:lvl6pPr marL="2286000" algn="l" defTabSz="457200" rtl="0" eaLnBrk="1" latinLnBrk="0" hangingPunct="1">
                        <a:defRPr sz="1800" kern="1200">
                          <a:solidFill>
                            <a:schemeClr val="tx1"/>
                          </a:solidFill>
                          <a:latin typeface="PrudentialModern Medium"/>
                        </a:defRPr>
                      </a:lvl6pPr>
                      <a:lvl7pPr marL="2743200" algn="l" defTabSz="457200" rtl="0" eaLnBrk="1" latinLnBrk="0" hangingPunct="1">
                        <a:defRPr sz="1800" kern="1200">
                          <a:solidFill>
                            <a:schemeClr val="tx1"/>
                          </a:solidFill>
                          <a:latin typeface="PrudentialModern Medium"/>
                        </a:defRPr>
                      </a:lvl7pPr>
                      <a:lvl8pPr marL="3200400" algn="l" defTabSz="457200" rtl="0" eaLnBrk="1" latinLnBrk="0" hangingPunct="1">
                        <a:defRPr sz="1800" kern="1200">
                          <a:solidFill>
                            <a:schemeClr val="tx1"/>
                          </a:solidFill>
                          <a:latin typeface="PrudentialModern Medium"/>
                        </a:defRPr>
                      </a:lvl8pPr>
                      <a:lvl9pPr marL="3657600" algn="l" defTabSz="457200" rtl="0" eaLnBrk="1" latinLnBrk="0" hangingPunct="1">
                        <a:defRPr sz="1800" kern="1200">
                          <a:solidFill>
                            <a:schemeClr val="tx1"/>
                          </a:solidFill>
                          <a:latin typeface="PrudentialModern Medium"/>
                        </a:defRPr>
                      </a:lvl9pPr>
                    </a:lstStyle>
                    <a:p>
                      <a:pPr lvl="0">
                        <a:spcAft>
                          <a:spcPts val="0"/>
                        </a:spcAft>
                        <a:buNone/>
                      </a:pPr>
                      <a:r>
                        <a:rPr lang="en-US" sz="1600" b="0" i="0" u="none" strike="noStrike" kern="1200" cap="none" spc="0" normalizeH="0" baseline="0" noProof="0" dirty="0">
                          <a:ln>
                            <a:noFill/>
                          </a:ln>
                          <a:solidFill>
                            <a:srgbClr val="002060"/>
                          </a:solidFill>
                          <a:effectLst/>
                          <a:uLnTx/>
                          <a:uFillTx/>
                          <a:latin typeface="PrudentialModern Medium"/>
                        </a:rPr>
                        <a:t>Spouse/Domestic partner only coverage amount: 60% of your Optional AD&amp;D amount, not to exceed $300,000.</a:t>
                      </a:r>
                      <a:endParaRPr lang="en-US" dirty="0">
                        <a:solidFill>
                          <a:srgbClr val="002060"/>
                        </a:solidFill>
                      </a:endParaRPr>
                    </a:p>
                    <a:p>
                      <a:pPr lvl="0">
                        <a:spcAft>
                          <a:spcPts val="0"/>
                        </a:spcAft>
                        <a:buNone/>
                      </a:pPr>
                      <a:r>
                        <a:rPr lang="en-US" sz="1600" b="0" i="0" u="none" strike="noStrike" kern="1200" cap="none" spc="0" normalizeH="0" baseline="0" noProof="0" dirty="0">
                          <a:ln>
                            <a:noFill/>
                          </a:ln>
                          <a:solidFill>
                            <a:srgbClr val="002060"/>
                          </a:solidFill>
                          <a:effectLst/>
                          <a:uLnTx/>
                          <a:uFillTx/>
                          <a:latin typeface="PrudentialModern Medium"/>
                        </a:rPr>
                        <a:t>Child only coverage amount: 20% of your Optional AD&amp;D amount, not to exceed $100,000.</a:t>
                      </a:r>
                    </a:p>
                    <a:p>
                      <a:pPr lvl="0">
                        <a:spcAft>
                          <a:spcPts val="0"/>
                        </a:spcAft>
                        <a:buNone/>
                      </a:pPr>
                      <a:endParaRPr lang="en-US" sz="1600" b="0" i="0" u="none" strike="noStrike" kern="1200" cap="none" spc="0" normalizeH="0" baseline="0" noProof="0" dirty="0">
                        <a:ln>
                          <a:noFill/>
                        </a:ln>
                        <a:solidFill>
                          <a:srgbClr val="002060"/>
                        </a:solidFill>
                        <a:effectLst/>
                        <a:uLnTx/>
                        <a:uFillTx/>
                        <a:latin typeface="PrudentialModern Medium"/>
                      </a:endParaRPr>
                    </a:p>
                    <a:p>
                      <a:pPr lvl="0">
                        <a:spcAft>
                          <a:spcPts val="0"/>
                        </a:spcAft>
                        <a:buNone/>
                      </a:pPr>
                      <a:r>
                        <a:rPr lang="en-US" sz="1600" b="0" i="0" u="none" strike="noStrike" kern="1200" cap="none" spc="0" normalizeH="0" baseline="0" noProof="0" dirty="0">
                          <a:ln>
                            <a:noFill/>
                          </a:ln>
                          <a:solidFill>
                            <a:srgbClr val="002060"/>
                          </a:solidFill>
                          <a:effectLst/>
                          <a:uLnTx/>
                          <a:uFillTx/>
                          <a:latin typeface="PrudentialModern Medium"/>
                        </a:rPr>
                        <a:t>Spouse/Domestic partner &amp; Child combined amount: 50% of your Optional AD&amp;D amount, not to exceed $300,000, for spouse/domestic partner, 20% of your Optional AD&amp;D amount, not to exceed $100,000 for dependent child(ren).</a:t>
                      </a:r>
                    </a:p>
                    <a:p>
                      <a:pPr lvl="0">
                        <a:spcAft>
                          <a:spcPts val="0"/>
                        </a:spcAft>
                        <a:buNone/>
                      </a:pPr>
                      <a:endParaRPr lang="en-US" sz="1600" b="0" i="0" u="none" strike="noStrike" kern="1200" cap="none" spc="0" normalizeH="0" baseline="0" noProof="0" dirty="0">
                        <a:ln>
                          <a:noFill/>
                        </a:ln>
                        <a:solidFill>
                          <a:srgbClr val="002060"/>
                        </a:solidFill>
                        <a:effectLst/>
                        <a:uLnTx/>
                        <a:uFillTx/>
                        <a:latin typeface="PrudentialModern Medium"/>
                      </a:endParaRPr>
                    </a:p>
                  </a:txBody>
                  <a:tcPr marL="119618" marR="119618" marT="60959" marB="60959" anchor="ctr">
                    <a:lnL>
                      <a:noFill/>
                    </a:lnL>
                    <a:lnR>
                      <a:noFill/>
                    </a:lnR>
                    <a:lnT w="12700" cap="flat" cmpd="sng" algn="ctr">
                      <a:solidFill>
                        <a:srgbClr val="FFFFFF">
                          <a:lumMod val="75000"/>
                        </a:srgbClr>
                      </a:solidFill>
                      <a:prstDash val="solid"/>
                      <a:round/>
                      <a:headEnd type="none" w="med" len="med"/>
                      <a:tailEnd type="none" w="med" len="med"/>
                    </a:lnT>
                    <a:lnB w="12700">
                      <a:solidFill>
                        <a:srgbClr val="FFFFFF">
                          <a:lumMod val="75000"/>
                        </a:srgbClr>
                      </a:solidFill>
                    </a:lnB>
                    <a:lnTlToBr w="12700" cmpd="sng">
                      <a:noFill/>
                      <a:prstDash val="solid"/>
                    </a:lnTlToBr>
                    <a:lnBlToTr w="12700" cmpd="sng">
                      <a:noFill/>
                      <a:prstDash val="solid"/>
                    </a:lnBlToTr>
                    <a:noFill/>
                  </a:tcPr>
                </a:tc>
                <a:extLst>
                  <a:ext uri="{0D108BD9-81ED-4DB2-BD59-A6C34878D82A}">
                    <a16:rowId xmlns:a16="http://schemas.microsoft.com/office/drawing/2014/main" val="1467944271"/>
                  </a:ext>
                </a:extLst>
              </a:tr>
            </a:tbl>
          </a:graphicData>
        </a:graphic>
      </p:graphicFrame>
    </p:spTree>
    <p:extLst>
      <p:ext uri="{BB962C8B-B14F-4D97-AF65-F5344CB8AC3E}">
        <p14:creationId xmlns:p14="http://schemas.microsoft.com/office/powerpoint/2010/main" val="3389629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0A14C8-6E01-313C-48D7-17F7CFBC0045}"/>
              </a:ext>
            </a:extLst>
          </p:cNvPr>
          <p:cNvSpPr txBox="1"/>
          <p:nvPr/>
        </p:nvSpPr>
        <p:spPr>
          <a:xfrm>
            <a:off x="664110" y="857650"/>
            <a:ext cx="6203034" cy="830997"/>
          </a:xfrm>
          <a:prstGeom prst="rect">
            <a:avLst/>
          </a:prstGeom>
          <a:noFill/>
        </p:spPr>
        <p:txBody>
          <a:bodyPr wrap="square">
            <a:spAutoFit/>
          </a:bodyPr>
          <a:lstStyle/>
          <a:p>
            <a:r>
              <a:rPr lang="en-US" sz="4800" b="1" dirty="0">
                <a:solidFill>
                  <a:srgbClr val="0D5680"/>
                </a:solidFill>
              </a:rPr>
              <a:t>Any Questions?</a:t>
            </a:r>
          </a:p>
        </p:txBody>
      </p:sp>
      <p:sp>
        <p:nvSpPr>
          <p:cNvPr id="6" name="TextBox 5">
            <a:extLst>
              <a:ext uri="{FF2B5EF4-FFF2-40B4-BE49-F238E27FC236}">
                <a16:creationId xmlns:a16="http://schemas.microsoft.com/office/drawing/2014/main" id="{67D8BD3E-1014-53C7-F7CC-E87D9B4791AF}"/>
              </a:ext>
            </a:extLst>
          </p:cNvPr>
          <p:cNvSpPr txBox="1"/>
          <p:nvPr/>
        </p:nvSpPr>
        <p:spPr>
          <a:xfrm>
            <a:off x="772668" y="3969024"/>
            <a:ext cx="6094476" cy="923330"/>
          </a:xfrm>
          <a:prstGeom prst="rect">
            <a:avLst/>
          </a:prstGeom>
          <a:noFill/>
        </p:spPr>
        <p:txBody>
          <a:bodyPr wrap="square">
            <a:spAutoFit/>
          </a:bodyPr>
          <a:lstStyle/>
          <a:p>
            <a:pPr marL="0" marR="0">
              <a:spcBef>
                <a:spcPts val="0"/>
              </a:spcBef>
              <a:spcAft>
                <a:spcPts val="0"/>
              </a:spcAft>
            </a:pPr>
            <a:r>
              <a:rPr lang="en-US" sz="1800" b="1" dirty="0">
                <a:solidFill>
                  <a:schemeClr val="bg1">
                    <a:lumMod val="75000"/>
                  </a:schemeClr>
                </a:solidFill>
                <a:effectLst/>
                <a:latin typeface="Arial" panose="020B0604020202020204" pitchFamily="34" charset="0"/>
                <a:ea typeface="Calibri" panose="020F0502020204030204" pitchFamily="34" charset="0"/>
              </a:rPr>
              <a:t>Donna Yockey </a:t>
            </a:r>
          </a:p>
          <a:p>
            <a:pPr marL="0" marR="0">
              <a:spcBef>
                <a:spcPts val="0"/>
              </a:spcBef>
              <a:spcAft>
                <a:spcPts val="0"/>
              </a:spcAft>
            </a:pPr>
            <a:r>
              <a:rPr lang="en-US" sz="1800" b="1" dirty="0">
                <a:solidFill>
                  <a:schemeClr val="bg1">
                    <a:lumMod val="75000"/>
                  </a:schemeClr>
                </a:solidFill>
                <a:effectLst/>
                <a:latin typeface="Arial" panose="020B0604020202020204" pitchFamily="34" charset="0"/>
                <a:ea typeface="Calibri" panose="020F0502020204030204" pitchFamily="34" charset="0"/>
              </a:rPr>
              <a:t>Prudential National Account Manager</a:t>
            </a:r>
          </a:p>
          <a:p>
            <a:r>
              <a:rPr lang="en-US" u="sng" dirty="0">
                <a:solidFill>
                  <a:srgbClr val="0D5680"/>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donna.yockey@prudential.com</a:t>
            </a:r>
            <a:endParaRPr lang="en-US" b="1" dirty="0">
              <a:solidFill>
                <a:srgbClr val="0D568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20301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9F192C2F-558B-765D-77B3-11BF73D6135E}"/>
              </a:ext>
              <a:ext uri="{C183D7F6-B498-43B3-948B-1728B52AA6E4}">
                <adec:decorative xmlns:adec="http://schemas.microsoft.com/office/drawing/2017/decorative" val="1"/>
              </a:ext>
            </a:extLst>
          </p:cNvPr>
          <p:cNvSpPr/>
          <p:nvPr/>
        </p:nvSpPr>
        <p:spPr>
          <a:xfrm rot="5400000">
            <a:off x="-338332" y="1755647"/>
            <a:ext cx="5440683" cy="4764026"/>
          </a:xfrm>
          <a:prstGeom prst="round2SameRect">
            <a:avLst>
              <a:gd name="adj1" fmla="val 0"/>
              <a:gd name="adj2" fmla="val 0"/>
            </a:avLst>
          </a:prstGeom>
          <a:blipFill dpi="0" rotWithShape="0">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Narrow"/>
            </a:endParaRPr>
          </a:p>
        </p:txBody>
      </p:sp>
      <p:sp>
        <p:nvSpPr>
          <p:cNvPr id="4" name="TextBox 3">
            <a:extLst>
              <a:ext uri="{FF2B5EF4-FFF2-40B4-BE49-F238E27FC236}">
                <a16:creationId xmlns:a16="http://schemas.microsoft.com/office/drawing/2014/main" id="{4B90BCA7-DE62-1E48-0A42-0DB204D06622}"/>
              </a:ext>
            </a:extLst>
          </p:cNvPr>
          <p:cNvSpPr txBox="1"/>
          <p:nvPr/>
        </p:nvSpPr>
        <p:spPr>
          <a:xfrm>
            <a:off x="5028110" y="4496520"/>
            <a:ext cx="6904810" cy="2123658"/>
          </a:xfrm>
          <a:prstGeom prst="rect">
            <a:avLst/>
          </a:prstGeom>
          <a:noFill/>
        </p:spPr>
        <p:txBody>
          <a:bodyPr wrap="square">
            <a:spAutoFit/>
          </a:bodyPr>
          <a:lstStyle/>
          <a:p>
            <a:pPr defTabSz="685800">
              <a:defRPr/>
            </a:pPr>
            <a:r>
              <a:rPr lang="en-US" sz="825" b="1" dirty="0">
                <a:latin typeface="Arial Narrow"/>
              </a:rPr>
              <a:t>This coverage is not health insurance coverage (often referred to as “Major Medical Coverage”). This type of plan is NOT considered “minimum essential coverage” under the Affordable Care Act and therefore does NOT satisfy the individual mandate that you have health insurance coverage.</a:t>
            </a:r>
          </a:p>
          <a:p>
            <a:pPr defTabSz="685800">
              <a:defRPr/>
            </a:pPr>
            <a:endParaRPr lang="en-US" sz="825" b="1" dirty="0">
              <a:latin typeface="Arial Narrow"/>
            </a:endParaRPr>
          </a:p>
          <a:p>
            <a:pPr defTabSz="685800">
              <a:defRPr/>
            </a:pPr>
            <a:r>
              <a:rPr lang="en-US" sz="825" dirty="0">
                <a:latin typeface="Arial Narrow"/>
              </a:rPr>
              <a:t>This policy provides ACCIDENT insurance only. It does NOT provide basic hospital, basic medical, or major medical insurance as defined by the New York State Department of Financial Services.</a:t>
            </a:r>
          </a:p>
          <a:p>
            <a:pPr defTabSz="685800">
              <a:defRPr/>
            </a:pPr>
            <a:endParaRPr lang="en-US" sz="825" dirty="0">
              <a:latin typeface="Arial Narrow"/>
            </a:endParaRPr>
          </a:p>
          <a:p>
            <a:pPr defTabSz="685800">
              <a:defRPr/>
            </a:pPr>
            <a:r>
              <a:rPr lang="en-US" sz="825" dirty="0">
                <a:latin typeface="Arial Narrow"/>
              </a:rPr>
              <a:t>Group Accident, Hospital Indemnity, and Group Critical Illness Insurance coverages are limited benefit policies issued by The Prudential Insurance Company of America, a Prudential Financial company, Newark, NJ. Prudential’s Group Accident, Hospital Indemnity, and Group Critical Illness Insurance coverages are not substitutes for medical coverage that provides benefits for medical treatment, including hospital, surgical, and medical expenses, and they do not provide reimbursement for such expenses. The Booklet-Certificate contains all details, including any policy exclusions, limitations, and restrictions which may apply. If there is a discrepancy between this document and the Booklet-Certificate/Group Contract issued by The Prudential Insurance Company of America, the Group Contract will govern. A more detailed description of the benefits, limitations, and exclusions applicable are contained in the Outline of Coverage provided at time of enrollment. Please contact Prudential for more information. Contract provisions may vary by state. Contract Series: 83500 and 114774. Products may not be available in all states at this time.</a:t>
            </a:r>
          </a:p>
          <a:p>
            <a:pPr defTabSz="685800">
              <a:defRPr/>
            </a:pPr>
            <a:endParaRPr lang="en-US" sz="825" dirty="0">
              <a:latin typeface="Arial Narrow"/>
            </a:endParaRPr>
          </a:p>
          <a:p>
            <a:pPr defTabSz="685800">
              <a:defRPr/>
            </a:pPr>
            <a:r>
              <a:rPr lang="en-US" sz="825" dirty="0">
                <a:latin typeface="Arial Narrow"/>
              </a:rPr>
              <a:t>© 2023 Prudential Financial, Inc. and its related entities. Prudential, the Prudential logo, and the Rock symbol are service marks of Prudential Financial, Inc. and its related entities, registered in many jurisdictions worldwide.</a:t>
            </a:r>
          </a:p>
        </p:txBody>
      </p:sp>
      <p:sp>
        <p:nvSpPr>
          <p:cNvPr id="5" name="Title 1">
            <a:extLst>
              <a:ext uri="{FF2B5EF4-FFF2-40B4-BE49-F238E27FC236}">
                <a16:creationId xmlns:a16="http://schemas.microsoft.com/office/drawing/2014/main" id="{BA46D4C5-D074-6CE0-84FE-186B479062CF}"/>
              </a:ext>
            </a:extLst>
          </p:cNvPr>
          <p:cNvSpPr>
            <a:spLocks noGrp="1"/>
          </p:cNvSpPr>
          <p:nvPr>
            <p:ph type="title"/>
          </p:nvPr>
        </p:nvSpPr>
        <p:spPr>
          <a:xfrm>
            <a:off x="5028110" y="1578149"/>
            <a:ext cx="6264730" cy="1277273"/>
          </a:xfrm>
        </p:spPr>
        <p:txBody>
          <a:bodyPr/>
          <a:lstStyle/>
          <a:p>
            <a:pPr>
              <a:lnSpc>
                <a:spcPct val="100000"/>
              </a:lnSpc>
            </a:pPr>
            <a:r>
              <a:rPr lang="en-US" sz="4000" dirty="0"/>
              <a:t>For more information:</a:t>
            </a:r>
            <a:endParaRPr lang="en-US" sz="4000" b="0" dirty="0"/>
          </a:p>
        </p:txBody>
      </p:sp>
      <p:sp>
        <p:nvSpPr>
          <p:cNvPr id="2" name="Title 1">
            <a:extLst>
              <a:ext uri="{FF2B5EF4-FFF2-40B4-BE49-F238E27FC236}">
                <a16:creationId xmlns:a16="http://schemas.microsoft.com/office/drawing/2014/main" id="{EB33168D-C458-B1EC-EDE8-6E6BFA5D0B29}"/>
              </a:ext>
            </a:extLst>
          </p:cNvPr>
          <p:cNvSpPr txBox="1">
            <a:spLocks/>
          </p:cNvSpPr>
          <p:nvPr/>
        </p:nvSpPr>
        <p:spPr>
          <a:xfrm>
            <a:off x="5028110" y="2652638"/>
            <a:ext cx="6904810" cy="907941"/>
          </a:xfrm>
          <a:prstGeom prst="rect">
            <a:avLst/>
          </a:prstGeom>
        </p:spPr>
        <p:txBody>
          <a:bodyPr vert="horz" wrap="square" lIns="0" tIns="0" rIns="91440" bIns="45720" rtlCol="0" anchor="ctr" anchorCtr="0">
            <a:spAutoFit/>
          </a:bodyPr>
          <a:lstStyle>
            <a:lvl1pPr algn="l" defTabSz="457200" rtl="0" eaLnBrk="1" latinLnBrk="0" hangingPunct="1">
              <a:lnSpc>
                <a:spcPct val="85000"/>
              </a:lnSpc>
              <a:spcBef>
                <a:spcPts val="1400"/>
              </a:spcBef>
              <a:buNone/>
              <a:defRPr sz="72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a:lnSpc>
                <a:spcPct val="100000"/>
              </a:lnSpc>
            </a:pPr>
            <a:r>
              <a:rPr lang="en-US" sz="2800" b="0" dirty="0"/>
              <a:t>Call (855) 483-1438 </a:t>
            </a:r>
            <a:br>
              <a:rPr lang="en-US" sz="2800" b="0" dirty="0"/>
            </a:br>
            <a:r>
              <a:rPr lang="en-US" sz="2800" b="0" dirty="0"/>
              <a:t>M-F, 8 a.m. to 9 p.m. ET.</a:t>
            </a:r>
          </a:p>
        </p:txBody>
      </p:sp>
    </p:spTree>
    <p:extLst>
      <p:ext uri="{BB962C8B-B14F-4D97-AF65-F5344CB8AC3E}">
        <p14:creationId xmlns:p14="http://schemas.microsoft.com/office/powerpoint/2010/main" val="134845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1ACC-2F97-CF34-55CC-6AC1B2C23BE8}"/>
              </a:ext>
            </a:extLst>
          </p:cNvPr>
          <p:cNvSpPr>
            <a:spLocks noGrp="1"/>
          </p:cNvSpPr>
          <p:nvPr>
            <p:ph type="title"/>
          </p:nvPr>
        </p:nvSpPr>
        <p:spPr>
          <a:xfrm>
            <a:off x="580137" y="2993197"/>
            <a:ext cx="5866383" cy="1030164"/>
          </a:xfrm>
        </p:spPr>
        <p:txBody>
          <a:bodyPr/>
          <a:lstStyle/>
          <a:p>
            <a:r>
              <a:rPr lang="en-US" dirty="0"/>
              <a:t>Accident Insurance</a:t>
            </a:r>
            <a:br>
              <a:rPr lang="en-US" dirty="0"/>
            </a:br>
            <a:br>
              <a:rPr lang="en-US" dirty="0"/>
            </a:br>
            <a:endParaRPr lang="en-US" dirty="0"/>
          </a:p>
        </p:txBody>
      </p:sp>
    </p:spTree>
    <p:extLst>
      <p:ext uri="{BB962C8B-B14F-4D97-AF65-F5344CB8AC3E}">
        <p14:creationId xmlns:p14="http://schemas.microsoft.com/office/powerpoint/2010/main" val="59083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F7364A-AB93-DFA0-E2B0-69B5D8BE051C}"/>
              </a:ext>
            </a:extLst>
          </p:cNvPr>
          <p:cNvSpPr txBox="1">
            <a:spLocks/>
          </p:cNvSpPr>
          <p:nvPr/>
        </p:nvSpPr>
        <p:spPr>
          <a:xfrm>
            <a:off x="876850" y="753172"/>
            <a:ext cx="6224379" cy="587410"/>
          </a:xfrm>
          <a:prstGeom prst="rect">
            <a:avLst/>
          </a:prstGeom>
        </p:spPr>
        <p:txBody>
          <a:bodyPr/>
          <a:lstStyle>
            <a:lvl1pPr algn="l" defTabSz="457200" rtl="0" eaLnBrk="1" latinLnBrk="0" hangingPunct="1">
              <a:spcBef>
                <a:spcPct val="0"/>
              </a:spcBef>
              <a:buNone/>
              <a:defRPr sz="4000" b="0" i="0" kern="1200">
                <a:solidFill>
                  <a:srgbClr val="676767"/>
                </a:solidFill>
                <a:latin typeface="Arial"/>
                <a:ea typeface="+mj-ea"/>
                <a:cs typeface="Kievit Offc Pro Medium"/>
              </a:defRPr>
            </a:lvl1pPr>
          </a:lstStyle>
          <a:p>
            <a:r>
              <a:rPr lang="en-US" sz="2800" b="1" dirty="0">
                <a:solidFill>
                  <a:srgbClr val="002245"/>
                </a:solidFill>
                <a:cs typeface="+mj-cs"/>
              </a:rPr>
              <a:t>Accident Insurance</a:t>
            </a:r>
          </a:p>
        </p:txBody>
      </p:sp>
      <p:sp>
        <p:nvSpPr>
          <p:cNvPr id="7" name="Content Placeholder 5">
            <a:extLst>
              <a:ext uri="{FF2B5EF4-FFF2-40B4-BE49-F238E27FC236}">
                <a16:creationId xmlns:a16="http://schemas.microsoft.com/office/drawing/2014/main" id="{8D20A6BC-75AD-9A92-C15D-3042B4316A3B}"/>
              </a:ext>
            </a:extLst>
          </p:cNvPr>
          <p:cNvSpPr txBox="1">
            <a:spLocks/>
          </p:cNvSpPr>
          <p:nvPr/>
        </p:nvSpPr>
        <p:spPr>
          <a:xfrm>
            <a:off x="6887020" y="2723156"/>
            <a:ext cx="2222597" cy="1839700"/>
          </a:xfrm>
          <a:prstGeom prst="rect">
            <a:avLst/>
          </a:prstGeom>
        </p:spPr>
        <p:txBody>
          <a:bodyPr>
            <a:noAutofit/>
          </a:bodyPr>
          <a:lstStyle>
            <a:lvl1pPr marL="342900" indent="-342900" algn="l" defTabSz="457200" rtl="0" eaLnBrk="1" latinLnBrk="0" hangingPunct="1">
              <a:spcBef>
                <a:spcPct val="20000"/>
              </a:spcBef>
              <a:buFont typeface="Arial"/>
              <a:buChar char="•"/>
              <a:defRPr sz="2000" b="0" i="0" kern="1200">
                <a:solidFill>
                  <a:srgbClr val="676767"/>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Fractures</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Burns</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Lacerations</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Concussions</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Ambulance</a:t>
            </a:r>
          </a:p>
          <a:p>
            <a:pPr marL="571500" lvl="1" indent="-228600" defTabSz="914400">
              <a:lnSpc>
                <a:spcPct val="110000"/>
              </a:lnSpc>
              <a:spcBef>
                <a:spcPts val="500"/>
              </a:spcBef>
              <a:buClr>
                <a:srgbClr val="007BC1"/>
              </a:buClr>
              <a:buFont typeface="Arial Narrow" panose="020B0606020202030204" pitchFamily="34" charset="0"/>
              <a:buChar char="–"/>
              <a:defRPr/>
            </a:pPr>
            <a:endParaRPr lang="en-US" sz="1600" dirty="0">
              <a:solidFill>
                <a:srgbClr val="6D6E71"/>
              </a:solidFill>
              <a:latin typeface="Arial Narrow"/>
              <a:cs typeface="+mn-cs"/>
            </a:endParaRPr>
          </a:p>
        </p:txBody>
      </p:sp>
      <p:sp>
        <p:nvSpPr>
          <p:cNvPr id="11" name="Content Placeholder 7">
            <a:extLst>
              <a:ext uri="{FF2B5EF4-FFF2-40B4-BE49-F238E27FC236}">
                <a16:creationId xmlns:a16="http://schemas.microsoft.com/office/drawing/2014/main" id="{89CA1619-95B0-02E3-C9A2-6073A4AA63BA}"/>
              </a:ext>
            </a:extLst>
          </p:cNvPr>
          <p:cNvSpPr txBox="1">
            <a:spLocks/>
          </p:cNvSpPr>
          <p:nvPr/>
        </p:nvSpPr>
        <p:spPr>
          <a:xfrm>
            <a:off x="6601011" y="2118499"/>
            <a:ext cx="4010962" cy="648363"/>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2000" b="0" i="0" kern="1200">
                <a:solidFill>
                  <a:srgbClr val="676767"/>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BC1"/>
              </a:buClr>
              <a:defRPr/>
            </a:pPr>
            <a:r>
              <a:rPr lang="en-US" sz="1600" dirty="0">
                <a:solidFill>
                  <a:srgbClr val="6D6E71"/>
                </a:solidFill>
                <a:latin typeface="+mn-lt"/>
                <a:cs typeface="+mn-cs"/>
              </a:rPr>
              <a:t>Pays for injuries and related medical services due to a covered accident including, but not limited to:</a:t>
            </a:r>
          </a:p>
          <a:p>
            <a:pPr marL="0" indent="0" defTabSz="914400">
              <a:spcBef>
                <a:spcPts val="1000"/>
              </a:spcBef>
              <a:buClr>
                <a:srgbClr val="007BC1"/>
              </a:buClr>
              <a:buNone/>
              <a:defRPr/>
            </a:pPr>
            <a:endParaRPr lang="en-US" sz="1600" dirty="0"/>
          </a:p>
        </p:txBody>
      </p:sp>
      <p:pic>
        <p:nvPicPr>
          <p:cNvPr id="4" name="Content Placeholder 21">
            <a:extLst>
              <a:ext uri="{FF2B5EF4-FFF2-40B4-BE49-F238E27FC236}">
                <a16:creationId xmlns:a16="http://schemas.microsoft.com/office/drawing/2014/main" id="{086C1560-1217-D82D-D437-452F48D202AB}"/>
              </a:ext>
              <a:ext uri="{C183D7F6-B498-43B3-948B-1728B52AA6E4}">
                <adec:decorative xmlns:adec="http://schemas.microsoft.com/office/drawing/2017/decorative" val="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5000" contrast="-30000"/>
                    </a14:imgEffect>
                  </a14:imgLayer>
                </a14:imgProps>
              </a:ext>
              <a:ext uri="{28A0092B-C50C-407E-A947-70E740481C1C}">
                <a14:useLocalDpi xmlns:a14="http://schemas.microsoft.com/office/drawing/2010/main"/>
              </a:ext>
            </a:extLst>
          </a:blip>
          <a:srcRect/>
          <a:stretch/>
        </p:blipFill>
        <p:spPr>
          <a:xfrm>
            <a:off x="876850" y="1595974"/>
            <a:ext cx="5537408" cy="3803634"/>
          </a:xfrm>
          <a:prstGeom prst="round2DiagRect">
            <a:avLst>
              <a:gd name="adj1" fmla="val 10751"/>
              <a:gd name="adj2" fmla="val 0"/>
            </a:avLst>
          </a:prstGeom>
          <a:ln w="88900" cap="sq">
            <a:noFill/>
            <a:miter lim="800000"/>
          </a:ln>
          <a:effectLst/>
        </p:spPr>
      </p:pic>
      <p:sp>
        <p:nvSpPr>
          <p:cNvPr id="2" name="Content Placeholder 19">
            <a:extLst>
              <a:ext uri="{FF2B5EF4-FFF2-40B4-BE49-F238E27FC236}">
                <a16:creationId xmlns:a16="http://schemas.microsoft.com/office/drawing/2014/main" id="{7713C11C-61BF-E20F-99EF-4926D3C42165}"/>
              </a:ext>
            </a:extLst>
          </p:cNvPr>
          <p:cNvSpPr txBox="1">
            <a:spLocks/>
          </p:cNvSpPr>
          <p:nvPr/>
        </p:nvSpPr>
        <p:spPr>
          <a:xfrm>
            <a:off x="3069084" y="4375529"/>
            <a:ext cx="3345174" cy="474982"/>
          </a:xfrm>
          <a:prstGeom prst="rect">
            <a:avLst/>
          </a:prstGeom>
          <a:solidFill>
            <a:srgbClr val="0D5680"/>
          </a:solidFill>
          <a:ln w="25400" cap="flat" cmpd="sng" algn="ctr">
            <a:noFill/>
            <a:prstDash val="solid"/>
          </a:ln>
          <a:effectLst/>
        </p:spPr>
        <p:txBody>
          <a:bodyPr rtlCol="0" anchor="ctr"/>
          <a:lstStyle>
            <a:lvl1pPr marL="342900" indent="-342900" algn="l" defTabSz="457200" rtl="0" eaLnBrk="1" latinLnBrk="0" hangingPunct="1">
              <a:spcBef>
                <a:spcPct val="20000"/>
              </a:spcBef>
              <a:buFont typeface="Arial"/>
              <a:buChar char="•"/>
              <a:defRPr sz="2000" b="0" i="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000" b="0" i="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85725"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WHAT’S IN IT FOR YOU</a:t>
            </a:r>
          </a:p>
        </p:txBody>
      </p:sp>
      <p:sp>
        <p:nvSpPr>
          <p:cNvPr id="3" name="Content Placeholder 5">
            <a:extLst>
              <a:ext uri="{FF2B5EF4-FFF2-40B4-BE49-F238E27FC236}">
                <a16:creationId xmlns:a16="http://schemas.microsoft.com/office/drawing/2014/main" id="{8F4645FC-2780-C33E-EA51-BABAC5717008}"/>
              </a:ext>
            </a:extLst>
          </p:cNvPr>
          <p:cNvSpPr txBox="1">
            <a:spLocks/>
          </p:cNvSpPr>
          <p:nvPr/>
        </p:nvSpPr>
        <p:spPr>
          <a:xfrm>
            <a:off x="8570645" y="2723156"/>
            <a:ext cx="2248398" cy="1409932"/>
          </a:xfrm>
          <a:prstGeom prst="rect">
            <a:avLst/>
          </a:prstGeom>
        </p:spPr>
        <p:txBody>
          <a:bodyPr>
            <a:noAutofit/>
          </a:bodyPr>
          <a:lstStyle>
            <a:lvl1pPr marL="342900" indent="-342900" algn="l" defTabSz="457200" rtl="0" eaLnBrk="1" latinLnBrk="0" hangingPunct="1">
              <a:spcBef>
                <a:spcPct val="20000"/>
              </a:spcBef>
              <a:buFont typeface="Arial"/>
              <a:buChar char="•"/>
              <a:defRPr sz="2000" b="0" i="0" kern="1200">
                <a:solidFill>
                  <a:srgbClr val="676767"/>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Dislocations</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ER visits</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Medical tests</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Eye Injury </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Pain management </a:t>
            </a:r>
          </a:p>
        </p:txBody>
      </p:sp>
    </p:spTree>
    <p:extLst>
      <p:ext uri="{BB962C8B-B14F-4D97-AF65-F5344CB8AC3E}">
        <p14:creationId xmlns:p14="http://schemas.microsoft.com/office/powerpoint/2010/main" val="1163055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F7364A-AB93-DFA0-E2B0-69B5D8BE051C}"/>
              </a:ext>
            </a:extLst>
          </p:cNvPr>
          <p:cNvSpPr txBox="1">
            <a:spLocks/>
          </p:cNvSpPr>
          <p:nvPr/>
        </p:nvSpPr>
        <p:spPr>
          <a:xfrm>
            <a:off x="1012734" y="520588"/>
            <a:ext cx="7390602" cy="587410"/>
          </a:xfrm>
          <a:prstGeom prst="rect">
            <a:avLst/>
          </a:prstGeom>
        </p:spPr>
        <p:txBody>
          <a:bodyPr/>
          <a:lstStyle>
            <a:lvl1pPr algn="l" defTabSz="457200" rtl="0" eaLnBrk="1" latinLnBrk="0" hangingPunct="1">
              <a:spcBef>
                <a:spcPct val="0"/>
              </a:spcBef>
              <a:buNone/>
              <a:defRPr sz="4000" b="0" i="0" kern="1200">
                <a:solidFill>
                  <a:srgbClr val="676767"/>
                </a:solidFill>
                <a:latin typeface="Arial"/>
                <a:ea typeface="+mj-ea"/>
                <a:cs typeface="Kievit Offc Pro Medium"/>
              </a:defRPr>
            </a:lvl1pPr>
          </a:lstStyle>
          <a:p>
            <a:r>
              <a:rPr lang="en-US" sz="2800" b="1" dirty="0">
                <a:solidFill>
                  <a:srgbClr val="002245"/>
                </a:solidFill>
                <a:cs typeface="+mj-cs"/>
              </a:rPr>
              <a:t>Accident Insurance</a:t>
            </a:r>
            <a:endParaRPr lang="en-US" sz="2800" b="1" dirty="0">
              <a:solidFill>
                <a:srgbClr val="005581"/>
              </a:solidFill>
              <a:latin typeface="Kievit Pro Light"/>
              <a:ea typeface="+mn-ea"/>
              <a:cs typeface="+mn-cs"/>
            </a:endParaRPr>
          </a:p>
        </p:txBody>
      </p:sp>
      <p:graphicFrame>
        <p:nvGraphicFramePr>
          <p:cNvPr id="2" name="Table 13">
            <a:extLst>
              <a:ext uri="{FF2B5EF4-FFF2-40B4-BE49-F238E27FC236}">
                <a16:creationId xmlns:a16="http://schemas.microsoft.com/office/drawing/2014/main" id="{6F7C5570-4231-F2A8-5E76-31D84C692DA3}"/>
              </a:ext>
            </a:extLst>
          </p:cNvPr>
          <p:cNvGraphicFramePr>
            <a:graphicFrameLocks noGrp="1"/>
          </p:cNvGraphicFramePr>
          <p:nvPr>
            <p:extLst>
              <p:ext uri="{D42A27DB-BD31-4B8C-83A1-F6EECF244321}">
                <p14:modId xmlns:p14="http://schemas.microsoft.com/office/powerpoint/2010/main" val="2153859981"/>
              </p:ext>
            </p:extLst>
          </p:nvPr>
        </p:nvGraphicFramePr>
        <p:xfrm>
          <a:off x="6992910" y="1722071"/>
          <a:ext cx="3275801" cy="1472183"/>
        </p:xfrm>
        <a:graphic>
          <a:graphicData uri="http://schemas.openxmlformats.org/drawingml/2006/table">
            <a:tbl>
              <a:tblPr firstRow="1" bandRow="1"/>
              <a:tblGrid>
                <a:gridCol w="1966317">
                  <a:extLst>
                    <a:ext uri="{9D8B030D-6E8A-4147-A177-3AD203B41FA5}">
                      <a16:colId xmlns:a16="http://schemas.microsoft.com/office/drawing/2014/main" val="411441218"/>
                    </a:ext>
                  </a:extLst>
                </a:gridCol>
                <a:gridCol w="1309484">
                  <a:extLst>
                    <a:ext uri="{9D8B030D-6E8A-4147-A177-3AD203B41FA5}">
                      <a16:colId xmlns:a16="http://schemas.microsoft.com/office/drawing/2014/main" val="2405442846"/>
                    </a:ext>
                  </a:extLst>
                </a:gridCol>
              </a:tblGrid>
              <a:tr h="298571">
                <a:tc>
                  <a:txBody>
                    <a:bodyPr/>
                    <a:lstStyle/>
                    <a:p>
                      <a:pPr algn="ctr" rtl="0" fontAlgn="ctr"/>
                      <a:r>
                        <a:rPr lang="en-US" sz="1600" b="1" i="0" u="none" strike="noStrike" dirty="0">
                          <a:solidFill>
                            <a:srgbClr val="FFFFFF"/>
                          </a:solidFill>
                          <a:effectLst/>
                          <a:latin typeface="Arial Narrow" panose="020B0606020202030204" pitchFamily="34" charset="0"/>
                        </a:rPr>
                        <a:t>Covered Member(s)</a:t>
                      </a: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Monthly Rate</a:t>
                      </a: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086948298"/>
                  </a:ext>
                </a:extLst>
              </a:tr>
              <a:tr h="292576">
                <a:tc>
                  <a:txBody>
                    <a:bodyPr/>
                    <a:lstStyle/>
                    <a:p>
                      <a:pPr marL="0" marR="0">
                        <a:lnSpc>
                          <a:spcPct val="115000"/>
                        </a:lnSpc>
                        <a:spcBef>
                          <a:spcPts val="0"/>
                        </a:spcBef>
                        <a:spcAft>
                          <a:spcPts val="0"/>
                        </a:spcAft>
                      </a:pPr>
                      <a:r>
                        <a:rPr lang="en-US" sz="16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Employee Only</a:t>
                      </a:r>
                      <a:endParaRPr lang="en-US" sz="16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$9.67</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extLst>
                  <a:ext uri="{0D108BD9-81ED-4DB2-BD59-A6C34878D82A}">
                    <a16:rowId xmlns:a16="http://schemas.microsoft.com/office/drawing/2014/main" val="2334398639"/>
                  </a:ext>
                </a:extLst>
              </a:tr>
              <a:tr h="267598">
                <a:tc>
                  <a:txBody>
                    <a:bodyPr/>
                    <a:lstStyle/>
                    <a:p>
                      <a:pPr marL="0" marR="0">
                        <a:lnSpc>
                          <a:spcPct val="115000"/>
                        </a:lnSpc>
                        <a:spcBef>
                          <a:spcPts val="0"/>
                        </a:spcBef>
                        <a:spcAft>
                          <a:spcPts val="0"/>
                        </a:spcAft>
                      </a:pPr>
                      <a:r>
                        <a:rPr lang="en-US" sz="16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Employee + Spouse</a:t>
                      </a:r>
                      <a:endParaRPr lang="en-US" sz="16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$15.86</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8238000"/>
                  </a:ext>
                </a:extLst>
              </a:tr>
              <a:tr h="306719">
                <a:tc>
                  <a:txBody>
                    <a:bodyPr/>
                    <a:lstStyle/>
                    <a:p>
                      <a:pPr marL="0" marR="0">
                        <a:lnSpc>
                          <a:spcPct val="115000"/>
                        </a:lnSpc>
                        <a:spcBef>
                          <a:spcPts val="0"/>
                        </a:spcBef>
                        <a:spcAft>
                          <a:spcPts val="0"/>
                        </a:spcAft>
                      </a:pPr>
                      <a:r>
                        <a:rPr lang="en-US" sz="16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Employee + Child(ren)</a:t>
                      </a:r>
                      <a:endParaRPr lang="en-US" sz="16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$19.85</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2907410608"/>
                  </a:ext>
                </a:extLst>
              </a:tr>
              <a:tr h="306719">
                <a:tc>
                  <a:txBody>
                    <a:bodyPr/>
                    <a:lstStyle/>
                    <a:p>
                      <a:pPr marL="0" marR="0">
                        <a:lnSpc>
                          <a:spcPct val="115000"/>
                        </a:lnSpc>
                        <a:spcBef>
                          <a:spcPts val="0"/>
                        </a:spcBef>
                        <a:spcAft>
                          <a:spcPts val="0"/>
                        </a:spcAft>
                      </a:pPr>
                      <a:r>
                        <a:rPr lang="en-US" sz="16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Family</a:t>
                      </a:r>
                      <a:endParaRPr lang="en-US" sz="16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$26.04</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extLst>
                  <a:ext uri="{0D108BD9-81ED-4DB2-BD59-A6C34878D82A}">
                    <a16:rowId xmlns:a16="http://schemas.microsoft.com/office/drawing/2014/main" val="3516190057"/>
                  </a:ext>
                </a:extLst>
              </a:tr>
            </a:tbl>
          </a:graphicData>
        </a:graphic>
      </p:graphicFrame>
      <p:sp>
        <p:nvSpPr>
          <p:cNvPr id="4" name="TextBox 3">
            <a:extLst>
              <a:ext uri="{FF2B5EF4-FFF2-40B4-BE49-F238E27FC236}">
                <a16:creationId xmlns:a16="http://schemas.microsoft.com/office/drawing/2014/main" id="{CD21DB53-E4E5-75ED-7244-CCD35F6D0350}"/>
              </a:ext>
            </a:extLst>
          </p:cNvPr>
          <p:cNvSpPr txBox="1"/>
          <p:nvPr/>
        </p:nvSpPr>
        <p:spPr>
          <a:xfrm>
            <a:off x="1012734" y="1154018"/>
            <a:ext cx="5470362" cy="4549964"/>
          </a:xfrm>
          <a:prstGeom prst="rect">
            <a:avLst/>
          </a:prstGeom>
          <a:noFill/>
        </p:spPr>
        <p:txBody>
          <a:bodyPr wrap="square">
            <a:spAutoFit/>
          </a:bodyPr>
          <a:lstStyle/>
          <a:p>
            <a:r>
              <a:rPr lang="en-US" sz="2800" b="1" dirty="0">
                <a:solidFill>
                  <a:srgbClr val="1295D8"/>
                </a:solidFill>
                <a:latin typeface="Kievit Pro Light"/>
              </a:rPr>
              <a:t>What’s Changing for 2025</a:t>
            </a:r>
          </a:p>
          <a:p>
            <a:pPr marL="285750" indent="-285750">
              <a:spcBef>
                <a:spcPts val="150"/>
              </a:spcBef>
              <a:spcAft>
                <a:spcPts val="150"/>
              </a:spcAft>
              <a:buFont typeface="Arial" panose="020B0604020202020204" pitchFamily="34" charset="0"/>
              <a:buChar char="•"/>
            </a:pPr>
            <a:r>
              <a:rPr lang="en-US" sz="1600" b="1" dirty="0">
                <a:solidFill>
                  <a:schemeClr val="bg1"/>
                </a:solidFill>
                <a:latin typeface="Kievit Pro Light"/>
              </a:rPr>
              <a:t> </a:t>
            </a:r>
            <a:r>
              <a:rPr lang="en-US" sz="1600" b="1" i="0" u="none" strike="noStrike" baseline="0" dirty="0">
                <a:solidFill>
                  <a:schemeClr val="accent3">
                    <a:lumMod val="50000"/>
                  </a:schemeClr>
                </a:solidFill>
                <a:latin typeface="Kievit Pro Light"/>
              </a:rPr>
              <a:t>NEW! </a:t>
            </a:r>
            <a:r>
              <a:rPr lang="en-US" sz="1600" b="0" i="0" u="none" strike="noStrike" baseline="0" dirty="0">
                <a:solidFill>
                  <a:schemeClr val="bg1"/>
                </a:solidFill>
                <a:latin typeface="Kievit Pro Light"/>
              </a:rPr>
              <a:t>$1,200 per intensive care unit (ICU) admission.</a:t>
            </a:r>
            <a:endParaRPr lang="en-US" sz="1600" dirty="0">
              <a:solidFill>
                <a:schemeClr val="bg1"/>
              </a:solidFill>
              <a:latin typeface="Kievit Pro Light"/>
            </a:endParaRPr>
          </a:p>
          <a:p>
            <a:pPr marL="285750" indent="-285750">
              <a:spcBef>
                <a:spcPts val="150"/>
              </a:spcBef>
              <a:spcAft>
                <a:spcPts val="150"/>
              </a:spcAft>
              <a:buFont typeface="Arial" panose="020B0604020202020204" pitchFamily="34" charset="0"/>
              <a:buChar char="•"/>
            </a:pPr>
            <a:r>
              <a:rPr lang="en-US" sz="1600" b="0" i="0" u="none" strike="noStrike" baseline="0" dirty="0">
                <a:solidFill>
                  <a:schemeClr val="bg1"/>
                </a:solidFill>
                <a:latin typeface="Kievit Pro Light"/>
              </a:rPr>
              <a:t>ICU hospital confinement benefit increasing from a maximum of three confinements per year to a maximum of 10 confinements per year.</a:t>
            </a:r>
          </a:p>
          <a:p>
            <a:pPr marL="285750" indent="-285750">
              <a:spcBef>
                <a:spcPts val="150"/>
              </a:spcBef>
              <a:spcAft>
                <a:spcPts val="150"/>
              </a:spcAft>
              <a:buFont typeface="Arial" panose="020B0604020202020204" pitchFamily="34" charset="0"/>
              <a:buChar char="•"/>
            </a:pPr>
            <a:r>
              <a:rPr lang="en-US" sz="1600" b="0" i="0" u="none" strike="noStrike" baseline="0" dirty="0">
                <a:solidFill>
                  <a:schemeClr val="bg1"/>
                </a:solidFill>
                <a:latin typeface="Kievit Pro Light"/>
              </a:rPr>
              <a:t>Non-ICU hospital confinement benefit increasing from a maximum of three confinements per year to a maximum of 10 confinements per year.</a:t>
            </a:r>
          </a:p>
          <a:p>
            <a:pPr marL="285750" indent="-285750">
              <a:spcBef>
                <a:spcPts val="150"/>
              </a:spcBef>
              <a:spcAft>
                <a:spcPts val="150"/>
              </a:spcAft>
              <a:buFont typeface="Arial" panose="020B0604020202020204" pitchFamily="34" charset="0"/>
              <a:buChar char="•"/>
            </a:pPr>
            <a:r>
              <a:rPr lang="en-US" sz="1600" b="0" i="0" u="none" strike="noStrike" baseline="0" dirty="0">
                <a:solidFill>
                  <a:schemeClr val="bg1"/>
                </a:solidFill>
                <a:latin typeface="Kievit Pro Light"/>
              </a:rPr>
              <a:t>Physician’s office visit benefit increasing from $75 per year to $100 per year.</a:t>
            </a:r>
          </a:p>
          <a:p>
            <a:pPr marL="285750" indent="-285750">
              <a:spcBef>
                <a:spcPts val="150"/>
              </a:spcBef>
              <a:spcAft>
                <a:spcPts val="150"/>
              </a:spcAft>
              <a:buFont typeface="Arial" panose="020B0604020202020204" pitchFamily="34" charset="0"/>
              <a:buChar char="•"/>
            </a:pPr>
            <a:r>
              <a:rPr lang="en-US" sz="1600" b="1" dirty="0">
                <a:solidFill>
                  <a:schemeClr val="bg1"/>
                </a:solidFill>
                <a:latin typeface="Kievit Pro Light"/>
              </a:rPr>
              <a:t> </a:t>
            </a:r>
            <a:r>
              <a:rPr lang="en-US" sz="1600" b="1" dirty="0">
                <a:solidFill>
                  <a:schemeClr val="accent3">
                    <a:lumMod val="50000"/>
                  </a:schemeClr>
                </a:solidFill>
                <a:latin typeface="Kievit Pro Light"/>
              </a:rPr>
              <a:t>NEW!</a:t>
            </a:r>
            <a:r>
              <a:rPr lang="en-US" sz="1600" b="1" dirty="0">
                <a:solidFill>
                  <a:schemeClr val="bg1"/>
                </a:solidFill>
                <a:latin typeface="Kievit Pro Light"/>
              </a:rPr>
              <a:t> </a:t>
            </a:r>
            <a:r>
              <a:rPr lang="en-US" sz="1600" dirty="0">
                <a:solidFill>
                  <a:schemeClr val="bg1"/>
                </a:solidFill>
                <a:latin typeface="Kievit Pro Light"/>
              </a:rPr>
              <a:t>Chiropractic or alternative therapy benefit of $50 per day.</a:t>
            </a:r>
          </a:p>
          <a:p>
            <a:pPr marL="285750" indent="-285750">
              <a:spcBef>
                <a:spcPts val="150"/>
              </a:spcBef>
              <a:spcAft>
                <a:spcPts val="150"/>
              </a:spcAft>
              <a:buFont typeface="Arial" panose="020B0604020202020204" pitchFamily="34" charset="0"/>
              <a:buChar char="•"/>
            </a:pPr>
            <a:r>
              <a:rPr lang="en-US" sz="1600" dirty="0">
                <a:solidFill>
                  <a:schemeClr val="bg1"/>
                </a:solidFill>
                <a:latin typeface="Kievit Pro Light"/>
              </a:rPr>
              <a:t>Outpatient surgery and anesthesia benefit increasing from $500 to $700.</a:t>
            </a:r>
          </a:p>
          <a:p>
            <a:pPr marL="285750" indent="-285750">
              <a:spcBef>
                <a:spcPts val="150"/>
              </a:spcBef>
              <a:spcAft>
                <a:spcPts val="150"/>
              </a:spcAft>
              <a:buFont typeface="Arial" panose="020B0604020202020204" pitchFamily="34" charset="0"/>
              <a:buChar char="•"/>
            </a:pPr>
            <a:r>
              <a:rPr lang="en-US" sz="1600" dirty="0">
                <a:solidFill>
                  <a:schemeClr val="bg1"/>
                </a:solidFill>
                <a:latin typeface="Kievit Pro Light"/>
              </a:rPr>
              <a:t>Covered spouse may elect to become the primary insured at the time of primary insured’s death.</a:t>
            </a:r>
          </a:p>
        </p:txBody>
      </p:sp>
      <p:sp>
        <p:nvSpPr>
          <p:cNvPr id="7" name="Title 1">
            <a:extLst>
              <a:ext uri="{FF2B5EF4-FFF2-40B4-BE49-F238E27FC236}">
                <a16:creationId xmlns:a16="http://schemas.microsoft.com/office/drawing/2014/main" id="{9B5F2C10-2224-8CA1-8B88-3780108CFBAA}"/>
              </a:ext>
            </a:extLst>
          </p:cNvPr>
          <p:cNvSpPr txBox="1">
            <a:spLocks/>
          </p:cNvSpPr>
          <p:nvPr/>
        </p:nvSpPr>
        <p:spPr>
          <a:xfrm>
            <a:off x="6928902" y="1248700"/>
            <a:ext cx="2343114" cy="338554"/>
          </a:xfrm>
          <a:prstGeom prst="rect">
            <a:avLst/>
          </a:prstGeom>
        </p:spPr>
        <p:txBody>
          <a:bodyPr/>
          <a:lstStyle>
            <a:lvl1pPr algn="l" defTabSz="457200" rtl="0" eaLnBrk="1" latinLnBrk="0" hangingPunct="1">
              <a:spcBef>
                <a:spcPct val="0"/>
              </a:spcBef>
              <a:buNone/>
              <a:defRPr sz="4000" b="0" i="0" kern="1200">
                <a:solidFill>
                  <a:srgbClr val="676767"/>
                </a:solidFill>
                <a:latin typeface="Arial"/>
                <a:ea typeface="+mj-ea"/>
                <a:cs typeface="Kievit Offc Pro Medium"/>
              </a:defRPr>
            </a:lvl1pPr>
          </a:lstStyle>
          <a:p>
            <a:r>
              <a:rPr lang="en-US" sz="2000" b="1" dirty="0">
                <a:solidFill>
                  <a:schemeClr val="bg1"/>
                </a:solidFill>
                <a:latin typeface="Kievit Pro Light"/>
                <a:ea typeface="+mn-ea"/>
                <a:cs typeface="+mn-cs"/>
              </a:rPr>
              <a:t>Coverage Details</a:t>
            </a:r>
          </a:p>
          <a:p>
            <a:endParaRPr lang="en-US" sz="2000" dirty="0">
              <a:solidFill>
                <a:schemeClr val="accent1">
                  <a:lumMod val="75000"/>
                </a:schemeClr>
              </a:solidFill>
            </a:endParaRPr>
          </a:p>
        </p:txBody>
      </p:sp>
      <p:sp>
        <p:nvSpPr>
          <p:cNvPr id="9" name="TextBox 8">
            <a:extLst>
              <a:ext uri="{FF2B5EF4-FFF2-40B4-BE49-F238E27FC236}">
                <a16:creationId xmlns:a16="http://schemas.microsoft.com/office/drawing/2014/main" id="{77875FB2-B200-2837-B5F9-C41209A52E2A}"/>
              </a:ext>
            </a:extLst>
          </p:cNvPr>
          <p:cNvSpPr txBox="1"/>
          <p:nvPr/>
        </p:nvSpPr>
        <p:spPr>
          <a:xfrm>
            <a:off x="4379977" y="6281393"/>
            <a:ext cx="4773168" cy="261610"/>
          </a:xfrm>
          <a:prstGeom prst="rect">
            <a:avLst/>
          </a:prstGeom>
          <a:noFill/>
        </p:spPr>
        <p:txBody>
          <a:bodyPr wrap="square">
            <a:spAutoFit/>
          </a:bodyPr>
          <a:lstStyle/>
          <a:p>
            <a:r>
              <a:rPr lang="en-US" sz="1100" b="0" i="1" u="none" strike="noStrike" baseline="0" dirty="0">
                <a:solidFill>
                  <a:schemeClr val="bg1"/>
                </a:solidFill>
                <a:latin typeface="Kievit Pro Light"/>
              </a:rPr>
              <a:t>There will be no change in supplemental health plan premiums for 2025. </a:t>
            </a:r>
            <a:endParaRPr lang="en-US" sz="1100" i="1" dirty="0">
              <a:solidFill>
                <a:schemeClr val="bg1"/>
              </a:solidFill>
            </a:endParaRPr>
          </a:p>
        </p:txBody>
      </p:sp>
    </p:spTree>
    <p:extLst>
      <p:ext uri="{BB962C8B-B14F-4D97-AF65-F5344CB8AC3E}">
        <p14:creationId xmlns:p14="http://schemas.microsoft.com/office/powerpoint/2010/main" val="319731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F7364A-AB93-DFA0-E2B0-69B5D8BE051C}"/>
              </a:ext>
            </a:extLst>
          </p:cNvPr>
          <p:cNvSpPr txBox="1">
            <a:spLocks/>
          </p:cNvSpPr>
          <p:nvPr/>
        </p:nvSpPr>
        <p:spPr>
          <a:xfrm>
            <a:off x="1012734" y="601546"/>
            <a:ext cx="6224379" cy="587410"/>
          </a:xfrm>
          <a:prstGeom prst="rect">
            <a:avLst/>
          </a:prstGeom>
        </p:spPr>
        <p:txBody>
          <a:bodyPr/>
          <a:lstStyle>
            <a:lvl1pPr algn="l" defTabSz="457200" rtl="0" eaLnBrk="1" latinLnBrk="0" hangingPunct="1">
              <a:spcBef>
                <a:spcPct val="0"/>
              </a:spcBef>
              <a:buNone/>
              <a:defRPr sz="4000" b="0" i="0" kern="1200">
                <a:solidFill>
                  <a:srgbClr val="676767"/>
                </a:solidFill>
                <a:latin typeface="Arial"/>
                <a:ea typeface="+mj-ea"/>
                <a:cs typeface="Kievit Offc Pro Medium"/>
              </a:defRPr>
            </a:lvl1pPr>
          </a:lstStyle>
          <a:p>
            <a:r>
              <a:rPr lang="en-US" sz="2400" b="1" dirty="0">
                <a:solidFill>
                  <a:srgbClr val="002245"/>
                </a:solidFill>
                <a:cs typeface="+mj-cs"/>
              </a:rPr>
              <a:t>Accident Insurance </a:t>
            </a:r>
          </a:p>
          <a:p>
            <a:r>
              <a:rPr lang="en-US" sz="2000" dirty="0">
                <a:solidFill>
                  <a:schemeClr val="accent1">
                    <a:lumMod val="75000"/>
                  </a:schemeClr>
                </a:solidFill>
              </a:rPr>
              <a:t>Benefits in action</a:t>
            </a:r>
          </a:p>
        </p:txBody>
      </p:sp>
      <p:sp>
        <p:nvSpPr>
          <p:cNvPr id="10" name="Content Placeholder 15">
            <a:extLst>
              <a:ext uri="{FF2B5EF4-FFF2-40B4-BE49-F238E27FC236}">
                <a16:creationId xmlns:a16="http://schemas.microsoft.com/office/drawing/2014/main" id="{608C8B3A-0AE5-94DD-96C0-A6C6700DF053}"/>
              </a:ext>
            </a:extLst>
          </p:cNvPr>
          <p:cNvSpPr txBox="1">
            <a:spLocks/>
          </p:cNvSpPr>
          <p:nvPr/>
        </p:nvSpPr>
        <p:spPr>
          <a:xfrm>
            <a:off x="1093869" y="4176378"/>
            <a:ext cx="3322894" cy="106548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kern="1200">
                <a:solidFill>
                  <a:srgbClr val="6D6E71"/>
                </a:solidFill>
                <a:latin typeface="+mn-lt"/>
                <a:ea typeface="+mn-ea"/>
                <a:cs typeface="+mn-cs"/>
              </a:defRPr>
            </a:lvl1pPr>
            <a:lvl2pPr marL="685800" indent="-228600" algn="l" defTabSz="914400" rtl="0" eaLnBrk="1" latinLnBrk="0" hangingPunct="1">
              <a:lnSpc>
                <a:spcPct val="100000"/>
              </a:lnSpc>
              <a:spcBef>
                <a:spcPts val="500"/>
              </a:spcBef>
              <a:buClr>
                <a:schemeClr val="bg2"/>
              </a:buClr>
              <a:buFont typeface="Arial Narrow" panose="020B0606020202030204" pitchFamily="34" charset="0"/>
              <a:buChar char="–"/>
              <a:defRPr sz="2000" kern="1200">
                <a:solidFill>
                  <a:srgbClr val="6D6E71"/>
                </a:solidFill>
                <a:latin typeface="+mn-lt"/>
                <a:ea typeface="+mn-ea"/>
                <a:cs typeface="+mn-cs"/>
              </a:defRPr>
            </a:lvl2pPr>
            <a:lvl3pPr marL="1143000" indent="-228600" algn="l" defTabSz="914400" rtl="0" eaLnBrk="1" latinLnBrk="0" hangingPunct="1">
              <a:lnSpc>
                <a:spcPct val="100000"/>
              </a:lnSpc>
              <a:spcBef>
                <a:spcPts val="500"/>
              </a:spcBef>
              <a:buClr>
                <a:schemeClr val="bg2"/>
              </a:buClr>
              <a:buFont typeface="Wingdings" panose="05000000000000000000" pitchFamily="2" charset="2"/>
              <a:buChar char="§"/>
              <a:defRPr sz="2000" kern="1200">
                <a:solidFill>
                  <a:srgbClr val="6D6E71"/>
                </a:solidFill>
                <a:latin typeface="+mn-lt"/>
                <a:ea typeface="+mn-ea"/>
                <a:cs typeface="+mn-cs"/>
              </a:defRPr>
            </a:lvl3pPr>
            <a:lvl4pPr marL="1600200" indent="-228600" algn="l" defTabSz="914400" rtl="0" eaLnBrk="1" latinLnBrk="0" hangingPunct="1">
              <a:lnSpc>
                <a:spcPct val="100000"/>
              </a:lnSpc>
              <a:spcBef>
                <a:spcPts val="500"/>
              </a:spcBef>
              <a:buClr>
                <a:schemeClr val="bg2"/>
              </a:buClr>
              <a:buFont typeface="Wingdings" panose="05000000000000000000" pitchFamily="2" charset="2"/>
              <a:buChar char="w"/>
              <a:defRPr sz="2000" kern="1200">
                <a:solidFill>
                  <a:srgbClr val="6D6E71"/>
                </a:solidFill>
                <a:latin typeface="+mn-lt"/>
                <a:ea typeface="+mn-ea"/>
                <a:cs typeface="+mn-cs"/>
              </a:defRPr>
            </a:lvl4pPr>
            <a:lvl5pPr marL="2057400" indent="-228600" algn="l" defTabSz="914400" rtl="0" eaLnBrk="1" latinLnBrk="0" hangingPunct="1">
              <a:lnSpc>
                <a:spcPct val="100000"/>
              </a:lnSpc>
              <a:spcBef>
                <a:spcPts val="500"/>
              </a:spcBef>
              <a:buClr>
                <a:schemeClr val="bg2"/>
              </a:buClr>
              <a:buSzPct val="60000"/>
              <a:buFont typeface="Arial Narrow" panose="020B0606020202030204" pitchFamily="34" charset="0"/>
              <a:buChar char="►"/>
              <a:defRPr sz="200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10000"/>
              </a:lnSpc>
              <a:spcBef>
                <a:spcPts val="0"/>
              </a:spcBef>
              <a:buClrTx/>
              <a:buNone/>
              <a:defRPr/>
            </a:pPr>
            <a:r>
              <a:rPr lang="en-US" sz="1400" b="1" dirty="0">
                <a:solidFill>
                  <a:srgbClr val="474747"/>
                </a:solidFill>
                <a:latin typeface="Arial Narrow"/>
              </a:rPr>
              <a:t>Meet Christine</a:t>
            </a:r>
          </a:p>
          <a:p>
            <a:pPr marL="0" indent="0" defTabSz="685800">
              <a:spcBef>
                <a:spcPts val="450"/>
              </a:spcBef>
              <a:buClrTx/>
              <a:buNone/>
              <a:defRPr/>
            </a:pPr>
            <a:r>
              <a:rPr lang="en-US" sz="1400" dirty="0">
                <a:solidFill>
                  <a:srgbClr val="474747"/>
                </a:solidFill>
                <a:latin typeface="Arial Narrow"/>
              </a:rPr>
              <a:t>Christine suffered serious injuries when she collided with a car at an intersection. Her Accident benefits helped pay for what her medical plan didn’t cover.</a:t>
            </a:r>
          </a:p>
        </p:txBody>
      </p:sp>
      <p:graphicFrame>
        <p:nvGraphicFramePr>
          <p:cNvPr id="4" name="Table 3">
            <a:extLst>
              <a:ext uri="{FF2B5EF4-FFF2-40B4-BE49-F238E27FC236}">
                <a16:creationId xmlns:a16="http://schemas.microsoft.com/office/drawing/2014/main" id="{143A73FC-C0AC-31BC-7955-CD01A82CA857}"/>
              </a:ext>
            </a:extLst>
          </p:cNvPr>
          <p:cNvGraphicFramePr>
            <a:graphicFrameLocks noGrp="1"/>
          </p:cNvGraphicFramePr>
          <p:nvPr>
            <p:extLst>
              <p:ext uri="{D42A27DB-BD31-4B8C-83A1-F6EECF244321}">
                <p14:modId xmlns:p14="http://schemas.microsoft.com/office/powerpoint/2010/main" val="1898908740"/>
              </p:ext>
            </p:extLst>
          </p:nvPr>
        </p:nvGraphicFramePr>
        <p:xfrm>
          <a:off x="5200042" y="1656121"/>
          <a:ext cx="5312664" cy="4092625"/>
        </p:xfrm>
        <a:graphic>
          <a:graphicData uri="http://schemas.openxmlformats.org/drawingml/2006/table">
            <a:tbl>
              <a:tblPr firstRow="1" bandRow="1"/>
              <a:tblGrid>
                <a:gridCol w="3443635">
                  <a:extLst>
                    <a:ext uri="{9D8B030D-6E8A-4147-A177-3AD203B41FA5}">
                      <a16:colId xmlns:a16="http://schemas.microsoft.com/office/drawing/2014/main" val="2334556306"/>
                    </a:ext>
                  </a:extLst>
                </a:gridCol>
                <a:gridCol w="1869029">
                  <a:extLst>
                    <a:ext uri="{9D8B030D-6E8A-4147-A177-3AD203B41FA5}">
                      <a16:colId xmlns:a16="http://schemas.microsoft.com/office/drawing/2014/main" val="1115068521"/>
                    </a:ext>
                  </a:extLst>
                </a:gridCol>
              </a:tblGrid>
              <a:tr h="496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cap="none" baseline="0" dirty="0">
                          <a:solidFill>
                            <a:schemeClr val="tx1"/>
                          </a:solidFill>
                          <a:latin typeface="Arial Narrow" panose="020B0606020202030204" pitchFamily="34" charset="0"/>
                        </a:rPr>
                        <a:t>Care received after injury</a:t>
                      </a:r>
                      <a:endParaRPr lang="en-US" sz="1400" b="1" cap="none" baseline="0" dirty="0">
                        <a:solidFill>
                          <a:schemeClr val="tx1"/>
                        </a:solidFill>
                        <a:latin typeface="Arial Narrow" panose="020B0606020202030204" pitchFamily="34" charset="0"/>
                        <a:ea typeface="Open Sans Light" pitchFamily="34" charset="0"/>
                        <a:cs typeface="Open Sans Light" pitchFamily="34" charset="0"/>
                      </a:endParaRP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cap="none" baseline="0" dirty="0">
                          <a:solidFill>
                            <a:schemeClr val="tx1"/>
                          </a:solidFill>
                          <a:latin typeface="Arial Narrow" panose="020B0606020202030204" pitchFamily="34" charset="0"/>
                        </a:rPr>
                        <a:t>Benefit amount*</a:t>
                      </a:r>
                      <a:endParaRPr lang="en-US" sz="1400" b="1" cap="none" baseline="0" dirty="0">
                        <a:solidFill>
                          <a:schemeClr val="tx1"/>
                        </a:solidFill>
                        <a:latin typeface="Arial Narrow" panose="020B0606020202030204" pitchFamily="34" charset="0"/>
                        <a:ea typeface="Open Sans Light" pitchFamily="34" charset="0"/>
                        <a:cs typeface="Open Sans Light" pitchFamily="34" charset="0"/>
                      </a:endParaRP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825134902"/>
                  </a:ext>
                </a:extLst>
              </a:tr>
              <a:tr h="301017">
                <a:tc>
                  <a:txBody>
                    <a:bodyPr/>
                    <a:lstStyle/>
                    <a:p>
                      <a:r>
                        <a:rPr lang="en-US" sz="1200" b="0" dirty="0">
                          <a:solidFill>
                            <a:srgbClr val="7F7F7F"/>
                          </a:solidFill>
                          <a:latin typeface="Arial Narrow" panose="020B0606020202030204" pitchFamily="34" charset="0"/>
                          <a:ea typeface="Open Sans Light" pitchFamily="34" charset="0"/>
                          <a:cs typeface="Open Sans Light" pitchFamily="34" charset="0"/>
                        </a:rPr>
                        <a:t>Ambulance (ground)</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573088" indent="0">
                        <a:spcAft>
                          <a:spcPts val="600"/>
                        </a:spcAft>
                      </a:pPr>
                      <a:r>
                        <a:rPr lang="en-US" sz="1200" b="0" dirty="0">
                          <a:solidFill>
                            <a:srgbClr val="7F7F7F"/>
                          </a:solidFill>
                          <a:latin typeface="Arial Narrow" panose="020B0606020202030204" pitchFamily="34" charset="0"/>
                          <a:ea typeface="Open Sans Light" pitchFamily="34" charset="0"/>
                          <a:cs typeface="Open Sans Light" pitchFamily="34" charset="0"/>
                        </a:rPr>
                        <a:t>$400</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92632487"/>
                  </a:ext>
                </a:extLst>
              </a:tr>
              <a:tr h="369964">
                <a:tc>
                  <a:txBody>
                    <a:bodyPr/>
                    <a:lstStyle/>
                    <a:p>
                      <a:r>
                        <a:rPr lang="en-US" sz="1200" b="0" dirty="0">
                          <a:solidFill>
                            <a:srgbClr val="7F7F7F"/>
                          </a:solidFill>
                          <a:latin typeface="Arial Narrow" panose="020B0606020202030204" pitchFamily="34" charset="0"/>
                          <a:ea typeface="Open Sans Light" pitchFamily="34" charset="0"/>
                          <a:cs typeface="Open Sans Light" pitchFamily="34" charset="0"/>
                        </a:rPr>
                        <a:t>Emergency room</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005581">
                        <a:alpha val="14902"/>
                      </a:srgbClr>
                    </a:solidFill>
                  </a:tcPr>
                </a:tc>
                <a:tc>
                  <a:txBody>
                    <a:bodyPr/>
                    <a:lstStyle/>
                    <a:p>
                      <a:pPr marL="573088"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Narrow" panose="020B0606020202030204" pitchFamily="34" charset="0"/>
                          <a:ea typeface="Open Sans Light" pitchFamily="34" charset="0"/>
                          <a:cs typeface="Open Sans Light" pitchFamily="34" charset="0"/>
                        </a:rPr>
                        <a:t>$350</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2095996560"/>
                  </a:ext>
                </a:extLst>
              </a:tr>
              <a:tr h="355682">
                <a:tc>
                  <a:txBody>
                    <a:bodyPr/>
                    <a:lstStyle/>
                    <a:p>
                      <a:r>
                        <a:rPr lang="en-US" sz="1200" b="0" dirty="0">
                          <a:solidFill>
                            <a:srgbClr val="7F7F7F"/>
                          </a:solidFill>
                          <a:latin typeface="Arial Narrow" panose="020B0606020202030204" pitchFamily="34" charset="0"/>
                          <a:ea typeface="Open Sans Light" pitchFamily="34" charset="0"/>
                          <a:cs typeface="Open Sans Light" pitchFamily="34" charset="0"/>
                        </a:rPr>
                        <a:t>Medical testing</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573088"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Narrow" panose="020B0606020202030204" pitchFamily="34" charset="0"/>
                          <a:ea typeface="Open Sans Light" pitchFamily="34" charset="0"/>
                          <a:cs typeface="Open Sans Light" pitchFamily="34" charset="0"/>
                        </a:rPr>
                        <a:t>$300</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9832728"/>
                  </a:ext>
                </a:extLst>
              </a:tr>
              <a:tr h="323745">
                <a:tc>
                  <a:txBody>
                    <a:bodyPr/>
                    <a:lstStyle/>
                    <a:p>
                      <a:r>
                        <a:rPr lang="en-US" sz="1200" b="0" dirty="0">
                          <a:solidFill>
                            <a:srgbClr val="7F7F7F"/>
                          </a:solidFill>
                          <a:latin typeface="Arial Narrow" panose="020B0606020202030204" pitchFamily="34" charset="0"/>
                          <a:ea typeface="Open Sans Light" pitchFamily="34" charset="0"/>
                          <a:cs typeface="Open Sans Light" pitchFamily="34" charset="0"/>
                        </a:rPr>
                        <a:t>Concussion</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tc>
                  <a:txBody>
                    <a:bodyPr/>
                    <a:lstStyle/>
                    <a:p>
                      <a:pPr marL="573088"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Narrow" panose="020B0606020202030204" pitchFamily="34" charset="0"/>
                          <a:ea typeface="Open Sans Light" pitchFamily="34" charset="0"/>
                          <a:cs typeface="Open Sans Light" pitchFamily="34" charset="0"/>
                        </a:rPr>
                        <a:t>$300</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extLst>
                  <a:ext uri="{0D108BD9-81ED-4DB2-BD59-A6C34878D82A}">
                    <a16:rowId xmlns:a16="http://schemas.microsoft.com/office/drawing/2014/main" val="2026595121"/>
                  </a:ext>
                </a:extLst>
              </a:tr>
              <a:tr h="371819">
                <a:tc>
                  <a:txBody>
                    <a:bodyPr/>
                    <a:lstStyle/>
                    <a:p>
                      <a:r>
                        <a:rPr lang="en-US" sz="1200" b="0" dirty="0">
                          <a:solidFill>
                            <a:srgbClr val="7F7F7F"/>
                          </a:solidFill>
                          <a:latin typeface="Arial Narrow" panose="020B0606020202030204" pitchFamily="34" charset="0"/>
                          <a:ea typeface="Open Sans Light" pitchFamily="34" charset="0"/>
                          <a:cs typeface="Open Sans Light" pitchFamily="34" charset="0"/>
                        </a:rPr>
                        <a:t>Hospital admission</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573088"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Narrow" panose="020B0606020202030204" pitchFamily="34" charset="0"/>
                          <a:ea typeface="Open Sans Light" pitchFamily="34" charset="0"/>
                          <a:cs typeface="Open Sans Light" pitchFamily="34" charset="0"/>
                        </a:rPr>
                        <a:t>$1,200</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61492602"/>
                  </a:ext>
                </a:extLst>
              </a:tr>
              <a:tr h="442475">
                <a:tc>
                  <a:txBody>
                    <a:bodyPr/>
                    <a:lstStyle/>
                    <a:p>
                      <a:r>
                        <a:rPr lang="en-US" sz="1200" b="0" dirty="0">
                          <a:solidFill>
                            <a:srgbClr val="7F7F7F"/>
                          </a:solidFill>
                          <a:latin typeface="Arial Narrow" panose="020B0606020202030204" pitchFamily="34" charset="0"/>
                          <a:ea typeface="Open Sans Light" pitchFamily="34" charset="0"/>
                          <a:cs typeface="Open Sans Light" pitchFamily="34" charset="0"/>
                        </a:rPr>
                        <a:t>Injury broken thigh bone</a:t>
                      </a:r>
                    </a:p>
                    <a:p>
                      <a:r>
                        <a:rPr lang="en-US" sz="1200" b="0" dirty="0">
                          <a:solidFill>
                            <a:srgbClr val="7F7F7F"/>
                          </a:solidFill>
                          <a:latin typeface="Arial Narrow" panose="020B0606020202030204" pitchFamily="34" charset="0"/>
                          <a:ea typeface="Open Sans Light" pitchFamily="34" charset="0"/>
                          <a:cs typeface="Open Sans Light" pitchFamily="34" charset="0"/>
                        </a:rPr>
                        <a:t>&amp; Anesthesia</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573088"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Narrow" panose="020B0606020202030204" pitchFamily="34" charset="0"/>
                          <a:ea typeface="Open Sans Light" pitchFamily="34" charset="0"/>
                          <a:cs typeface="Open Sans Light" pitchFamily="34" charset="0"/>
                        </a:rPr>
                        <a:t>$9,600</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2255719775"/>
                  </a:ext>
                </a:extLst>
              </a:tr>
              <a:tr h="371819">
                <a:tc>
                  <a:txBody>
                    <a:bodyPr/>
                    <a:lstStyle/>
                    <a:p>
                      <a:r>
                        <a:rPr lang="en-US" sz="1200" b="0" dirty="0">
                          <a:solidFill>
                            <a:srgbClr val="7F7F7F"/>
                          </a:solidFill>
                          <a:latin typeface="Arial Narrow" panose="020B0606020202030204" pitchFamily="34" charset="0"/>
                          <a:ea typeface="Open Sans Light" pitchFamily="34" charset="0"/>
                          <a:cs typeface="Open Sans Light" pitchFamily="34" charset="0"/>
                        </a:rPr>
                        <a:t>Hospital stay (2 additional days @$200/day)</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573088"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Narrow" panose="020B0606020202030204" pitchFamily="34" charset="0"/>
                          <a:ea typeface="Open Sans Light" pitchFamily="34" charset="0"/>
                          <a:cs typeface="Open Sans Light" pitchFamily="34" charset="0"/>
                        </a:rPr>
                        <a:t>$400</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21298425"/>
                  </a:ext>
                </a:extLst>
              </a:tr>
              <a:tr h="3718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7F7F7F"/>
                          </a:solidFill>
                          <a:latin typeface="Arial Narrow" panose="020B0606020202030204" pitchFamily="34" charset="0"/>
                          <a:ea typeface="Open Sans Light" pitchFamily="34" charset="0"/>
                          <a:cs typeface="Open Sans Light" pitchFamily="34" charset="0"/>
                        </a:rPr>
                        <a:t>Medical equipment (crutches)</a:t>
                      </a:r>
                      <a:endParaRPr lang="en-US" sz="1800" b="0" i="0" u="none" strike="noStrike" kern="1200" baseline="0" dirty="0">
                        <a:solidFill>
                          <a:schemeClr val="tx1"/>
                        </a:solidFill>
                        <a:latin typeface="+mn-lt"/>
                        <a:ea typeface="+mn-ea"/>
                        <a:cs typeface="+mn-cs"/>
                      </a:endParaRP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573088"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Narrow" panose="020B0606020202030204" pitchFamily="34" charset="0"/>
                          <a:ea typeface="Open Sans Light" pitchFamily="34" charset="0"/>
                          <a:cs typeface="Open Sans Light" pitchFamily="34" charset="0"/>
                        </a:rPr>
                        <a:t>$100</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4224511219"/>
                  </a:ext>
                </a:extLst>
              </a:tr>
              <a:tr h="371819">
                <a:tc>
                  <a:txBody>
                    <a:bodyPr/>
                    <a:lstStyle/>
                    <a:p>
                      <a:r>
                        <a:rPr lang="fr-FR" sz="1200" b="0" dirty="0">
                          <a:solidFill>
                            <a:srgbClr val="7F7F7F"/>
                          </a:solidFill>
                          <a:latin typeface="Arial Narrow" panose="020B0606020202030204" pitchFamily="34" charset="0"/>
                          <a:ea typeface="Open Sans Light" pitchFamily="34" charset="0"/>
                          <a:cs typeface="Open Sans Light" pitchFamily="34" charset="0"/>
                        </a:rPr>
                        <a:t>Physical Rehabilitation ($50 x 10 </a:t>
                      </a:r>
                      <a:r>
                        <a:rPr lang="fr-FR" sz="1200" b="0" dirty="0" err="1">
                          <a:solidFill>
                            <a:srgbClr val="7F7F7F"/>
                          </a:solidFill>
                          <a:latin typeface="Arial Narrow" panose="020B0606020202030204" pitchFamily="34" charset="0"/>
                          <a:ea typeface="Open Sans Light" pitchFamily="34" charset="0"/>
                          <a:cs typeface="Open Sans Light" pitchFamily="34" charset="0"/>
                        </a:rPr>
                        <a:t>visits</a:t>
                      </a:r>
                      <a:r>
                        <a:rPr lang="fr-FR" sz="1200" b="0" dirty="0">
                          <a:solidFill>
                            <a:srgbClr val="7F7F7F"/>
                          </a:solidFill>
                          <a:latin typeface="Arial Narrow" panose="020B0606020202030204" pitchFamily="34" charset="0"/>
                          <a:ea typeface="Open Sans Light" pitchFamily="34" charset="0"/>
                          <a:cs typeface="Open Sans Light" pitchFamily="34" charset="0"/>
                        </a:rPr>
                        <a:t>)</a:t>
                      </a:r>
                      <a:endParaRPr lang="en-US" sz="1200" b="0" dirty="0">
                        <a:solidFill>
                          <a:srgbClr val="7F7F7F"/>
                        </a:solidFill>
                        <a:latin typeface="Arial Narrow" panose="020B0606020202030204" pitchFamily="34" charset="0"/>
                        <a:ea typeface="Open Sans Light" pitchFamily="34" charset="0"/>
                        <a:cs typeface="Open Sans Light" pitchFamily="34" charset="0"/>
                      </a:endParaRP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573088"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Arial Narrow" panose="020B0606020202030204" pitchFamily="34" charset="0"/>
                          <a:ea typeface="Open Sans Light" pitchFamily="34" charset="0"/>
                          <a:cs typeface="Open Sans Light" pitchFamily="34" charset="0"/>
                        </a:rPr>
                        <a:t>$500</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951704218"/>
                  </a:ext>
                </a:extLst>
              </a:tr>
              <a:tr h="301017">
                <a:tc>
                  <a:txBody>
                    <a:bodyPr/>
                    <a:lstStyle/>
                    <a:p>
                      <a:r>
                        <a:rPr lang="en-US" sz="1200" b="1" dirty="0">
                          <a:solidFill>
                            <a:schemeClr val="tx1"/>
                          </a:solidFill>
                          <a:latin typeface="Arial Narrow" panose="020B0606020202030204" pitchFamily="34" charset="0"/>
                          <a:ea typeface="Open Sans Light" pitchFamily="34" charset="0"/>
                          <a:cs typeface="Open Sans Light" pitchFamily="34" charset="0"/>
                        </a:rPr>
                        <a:t>Total benefit</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marL="441325" indent="0"/>
                      <a:r>
                        <a:rPr lang="en-US" sz="1200" b="1" dirty="0">
                          <a:solidFill>
                            <a:schemeClr val="tx1"/>
                          </a:solidFill>
                          <a:latin typeface="Arial Narrow" panose="020B0606020202030204" pitchFamily="34" charset="0"/>
                          <a:ea typeface="Open Sans Light" pitchFamily="34" charset="0"/>
                          <a:cs typeface="Open Sans Light" pitchFamily="34" charset="0"/>
                        </a:rPr>
                        <a:t>$13,150</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61223803"/>
                  </a:ext>
                </a:extLst>
              </a:tr>
            </a:tbl>
          </a:graphicData>
        </a:graphic>
      </p:graphicFrame>
      <p:sp>
        <p:nvSpPr>
          <p:cNvPr id="5" name="Rectangle: Diagonal Corners Rounded 4">
            <a:extLst>
              <a:ext uri="{FF2B5EF4-FFF2-40B4-BE49-F238E27FC236}">
                <a16:creationId xmlns:a16="http://schemas.microsoft.com/office/drawing/2014/main" id="{611D9556-183C-82E9-FD1C-8C71D2440CF7}"/>
              </a:ext>
              <a:ext uri="{C183D7F6-B498-43B3-948B-1728B52AA6E4}">
                <adec:decorative xmlns:adec="http://schemas.microsoft.com/office/drawing/2017/decorative" val="1"/>
              </a:ext>
            </a:extLst>
          </p:cNvPr>
          <p:cNvSpPr/>
          <p:nvPr/>
        </p:nvSpPr>
        <p:spPr>
          <a:xfrm>
            <a:off x="1057795" y="1636513"/>
            <a:ext cx="3495918" cy="2304551"/>
          </a:xfrm>
          <a:prstGeom prst="round2DiagRect">
            <a:avLst>
              <a:gd name="adj1" fmla="val 8108"/>
              <a:gd name="adj2" fmla="val 0"/>
            </a:avLst>
          </a:prstGeom>
          <a:solidFill>
            <a:srgbClr val="D9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pic>
        <p:nvPicPr>
          <p:cNvPr id="7" name="Picture Placeholder 28">
            <a:extLst>
              <a:ext uri="{FF2B5EF4-FFF2-40B4-BE49-F238E27FC236}">
                <a16:creationId xmlns:a16="http://schemas.microsoft.com/office/drawing/2014/main" id="{57B0D7D8-DF20-9E2D-C488-56F25DE2D0D1}"/>
              </a:ext>
              <a:ext uri="{C183D7F6-B498-43B3-948B-1728B52AA6E4}">
                <adec:decorative xmlns:adec="http://schemas.microsoft.com/office/drawing/2017/decorative" val="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
                    </a14:imgEffect>
                  </a14:imgLayer>
                </a14:imgProps>
              </a:ext>
              <a:ext uri="{28A0092B-C50C-407E-A947-70E740481C1C}">
                <a14:useLocalDpi xmlns:a14="http://schemas.microsoft.com/office/drawing/2010/main"/>
              </a:ext>
            </a:extLst>
          </a:blip>
          <a:srcRect/>
          <a:stretch/>
        </p:blipFill>
        <p:spPr>
          <a:xfrm>
            <a:off x="1798167" y="1871803"/>
            <a:ext cx="1914298" cy="1914298"/>
          </a:xfrm>
          <a:prstGeom prst="ellipse">
            <a:avLst/>
          </a:prstGeom>
        </p:spPr>
      </p:pic>
    </p:spTree>
    <p:extLst>
      <p:ext uri="{BB962C8B-B14F-4D97-AF65-F5344CB8AC3E}">
        <p14:creationId xmlns:p14="http://schemas.microsoft.com/office/powerpoint/2010/main" val="247835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1ACC-2F97-CF34-55CC-6AC1B2C23BE8}"/>
              </a:ext>
            </a:extLst>
          </p:cNvPr>
          <p:cNvSpPr>
            <a:spLocks noGrp="1"/>
          </p:cNvSpPr>
          <p:nvPr>
            <p:ph type="title"/>
          </p:nvPr>
        </p:nvSpPr>
        <p:spPr>
          <a:xfrm>
            <a:off x="1073913" y="2764596"/>
            <a:ext cx="4814823" cy="1523494"/>
          </a:xfrm>
        </p:spPr>
        <p:txBody>
          <a:bodyPr/>
          <a:lstStyle/>
          <a:p>
            <a:r>
              <a:rPr lang="en-US" dirty="0"/>
              <a:t>Critical Illness Insurance</a:t>
            </a:r>
            <a:br>
              <a:rPr lang="en-US" dirty="0"/>
            </a:br>
            <a:endParaRPr lang="en-US" dirty="0"/>
          </a:p>
        </p:txBody>
      </p:sp>
    </p:spTree>
    <p:extLst>
      <p:ext uri="{BB962C8B-B14F-4D97-AF65-F5344CB8AC3E}">
        <p14:creationId xmlns:p14="http://schemas.microsoft.com/office/powerpoint/2010/main" val="3100758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F7364A-AB93-DFA0-E2B0-69B5D8BE051C}"/>
              </a:ext>
            </a:extLst>
          </p:cNvPr>
          <p:cNvSpPr txBox="1">
            <a:spLocks/>
          </p:cNvSpPr>
          <p:nvPr/>
        </p:nvSpPr>
        <p:spPr>
          <a:xfrm>
            <a:off x="678646" y="596728"/>
            <a:ext cx="6224379" cy="587410"/>
          </a:xfrm>
          <a:prstGeom prst="rect">
            <a:avLst/>
          </a:prstGeom>
        </p:spPr>
        <p:txBody>
          <a:bodyPr/>
          <a:lstStyle>
            <a:lvl1pPr algn="l" defTabSz="457200" rtl="0" eaLnBrk="1" latinLnBrk="0" hangingPunct="1">
              <a:spcBef>
                <a:spcPct val="0"/>
              </a:spcBef>
              <a:buNone/>
              <a:defRPr sz="4000" b="0" i="0" kern="1200">
                <a:solidFill>
                  <a:srgbClr val="676767"/>
                </a:solidFill>
                <a:latin typeface="Arial"/>
                <a:ea typeface="+mj-ea"/>
                <a:cs typeface="Kievit Offc Pro Medium"/>
              </a:defRPr>
            </a:lvl1pPr>
          </a:lstStyle>
          <a:p>
            <a:r>
              <a:rPr lang="en-US" sz="2800" b="1" dirty="0">
                <a:solidFill>
                  <a:srgbClr val="002245"/>
                </a:solidFill>
                <a:cs typeface="+mj-cs"/>
              </a:rPr>
              <a:t>Critical Illness Insurance</a:t>
            </a:r>
            <a:endParaRPr lang="en-US" sz="2000" b="1" dirty="0">
              <a:solidFill>
                <a:srgbClr val="002245"/>
              </a:solidFill>
              <a:cs typeface="+mj-cs"/>
            </a:endParaRPr>
          </a:p>
          <a:p>
            <a:r>
              <a:rPr lang="en-US" sz="2000" dirty="0">
                <a:solidFill>
                  <a:srgbClr val="0D5680"/>
                </a:solidFill>
              </a:rPr>
              <a:t>Coverage Details</a:t>
            </a:r>
          </a:p>
          <a:p>
            <a:r>
              <a:rPr lang="en-US" sz="2800" b="1" dirty="0">
                <a:solidFill>
                  <a:srgbClr val="002245"/>
                </a:solidFill>
                <a:cs typeface="+mj-cs"/>
              </a:rPr>
              <a:t> </a:t>
            </a:r>
          </a:p>
        </p:txBody>
      </p:sp>
      <p:sp>
        <p:nvSpPr>
          <p:cNvPr id="7" name="Content Placeholder 5">
            <a:extLst>
              <a:ext uri="{FF2B5EF4-FFF2-40B4-BE49-F238E27FC236}">
                <a16:creationId xmlns:a16="http://schemas.microsoft.com/office/drawing/2014/main" id="{8D20A6BC-75AD-9A92-C15D-3042B4316A3B}"/>
              </a:ext>
            </a:extLst>
          </p:cNvPr>
          <p:cNvSpPr txBox="1">
            <a:spLocks/>
          </p:cNvSpPr>
          <p:nvPr/>
        </p:nvSpPr>
        <p:spPr>
          <a:xfrm>
            <a:off x="6572251" y="2091123"/>
            <a:ext cx="3424237" cy="2503180"/>
          </a:xfrm>
          <a:prstGeom prst="rect">
            <a:avLst/>
          </a:prstGeom>
        </p:spPr>
        <p:txBody>
          <a:bodyPr>
            <a:noAutofit/>
          </a:bodyPr>
          <a:lstStyle>
            <a:lvl1pPr marL="342900" indent="-342900" algn="l" defTabSz="457200" rtl="0" eaLnBrk="1" latinLnBrk="0" hangingPunct="1">
              <a:spcBef>
                <a:spcPct val="20000"/>
              </a:spcBef>
              <a:buFont typeface="Arial"/>
              <a:buChar char="•"/>
              <a:defRPr sz="2000" b="0" i="0" kern="1200">
                <a:solidFill>
                  <a:srgbClr val="676767"/>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Alzheimer’s Disease</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Cancer</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Coma</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Coronary Artery Disease (severe)</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Heart Attack </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Major Organ failure</a:t>
            </a:r>
          </a:p>
          <a:p>
            <a:pPr marL="571500" lvl="1" indent="-228600" defTabSz="914400">
              <a:lnSpc>
                <a:spcPct val="110000"/>
              </a:lnSpc>
              <a:spcBef>
                <a:spcPts val="500"/>
              </a:spcBef>
              <a:buClr>
                <a:srgbClr val="007BC1"/>
              </a:buClr>
              <a:buFont typeface="Arial Narrow" panose="020B0606020202030204" pitchFamily="34" charset="0"/>
              <a:buChar char="–"/>
              <a:defRPr/>
            </a:pPr>
            <a:r>
              <a:rPr lang="en-US" sz="1600" dirty="0">
                <a:solidFill>
                  <a:srgbClr val="6D6E71"/>
                </a:solidFill>
                <a:latin typeface="Arial Narrow"/>
                <a:cs typeface="+mn-cs"/>
              </a:rPr>
              <a:t>Paralysis</a:t>
            </a:r>
          </a:p>
        </p:txBody>
      </p:sp>
      <p:sp>
        <p:nvSpPr>
          <p:cNvPr id="9" name="Content Placeholder 7">
            <a:extLst>
              <a:ext uri="{FF2B5EF4-FFF2-40B4-BE49-F238E27FC236}">
                <a16:creationId xmlns:a16="http://schemas.microsoft.com/office/drawing/2014/main" id="{D65A5076-79A9-BC10-805F-7619D4D53E6A}"/>
              </a:ext>
            </a:extLst>
          </p:cNvPr>
          <p:cNvSpPr txBox="1">
            <a:spLocks/>
          </p:cNvSpPr>
          <p:nvPr/>
        </p:nvSpPr>
        <p:spPr>
          <a:xfrm>
            <a:off x="6350251" y="4526881"/>
            <a:ext cx="4860293" cy="1344160"/>
          </a:xfrm>
          <a:prstGeom prst="rect">
            <a:avLst/>
          </a:prstGeom>
        </p:spPr>
        <p:txBody>
          <a:bodyPr>
            <a:normAutofit/>
          </a:bodyPr>
          <a:lstStyle>
            <a:lvl1pPr marL="342900" indent="-342900" algn="l" defTabSz="457200" rtl="0" eaLnBrk="1" latinLnBrk="0" hangingPunct="1">
              <a:spcBef>
                <a:spcPct val="20000"/>
              </a:spcBef>
              <a:buFont typeface="Arial"/>
              <a:buChar char="•"/>
              <a:defRPr sz="2000" b="0" i="0" kern="1200">
                <a:solidFill>
                  <a:srgbClr val="676767"/>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BC1"/>
              </a:buClr>
              <a:defRPr/>
            </a:pPr>
            <a:r>
              <a:rPr lang="en-US" sz="1600" b="1" dirty="0">
                <a:latin typeface="Arial Narrow"/>
              </a:rPr>
              <a:t>Employee coverage up to $30,000</a:t>
            </a:r>
          </a:p>
          <a:p>
            <a:pPr>
              <a:buClr>
                <a:srgbClr val="007BC1"/>
              </a:buClr>
              <a:defRPr/>
            </a:pPr>
            <a:r>
              <a:rPr lang="en-US" sz="1600" b="1" dirty="0">
                <a:latin typeface="Arial Narrow"/>
              </a:rPr>
              <a:t>Spouse/domestic partner coverage up to $30,000</a:t>
            </a:r>
          </a:p>
          <a:p>
            <a:pPr>
              <a:buClr>
                <a:srgbClr val="007BC1"/>
              </a:buClr>
              <a:defRPr/>
            </a:pPr>
            <a:r>
              <a:rPr lang="en-US" sz="1600" b="1" dirty="0">
                <a:latin typeface="Arial Narrow"/>
              </a:rPr>
              <a:t>Children coverage up to $15,000</a:t>
            </a:r>
          </a:p>
          <a:p>
            <a:pPr>
              <a:buClr>
                <a:srgbClr val="007BC1"/>
              </a:buClr>
              <a:defRPr/>
            </a:pPr>
            <a:r>
              <a:rPr lang="en-US" sz="1600" dirty="0">
                <a:latin typeface="Arial Narrow"/>
              </a:rPr>
              <a:t>Includes reoccurrence benefit</a:t>
            </a:r>
          </a:p>
          <a:p>
            <a:pPr>
              <a:buClr>
                <a:srgbClr val="007BC1"/>
              </a:buClr>
              <a:defRPr/>
            </a:pPr>
            <a:endParaRPr lang="en-US" sz="1600" b="1" dirty="0">
              <a:latin typeface="Arial Narrow"/>
            </a:endParaRPr>
          </a:p>
          <a:p>
            <a:pPr>
              <a:buClr>
                <a:srgbClr val="007BC1"/>
              </a:buClr>
              <a:defRPr/>
            </a:pPr>
            <a:endParaRPr lang="en-US" sz="1600" dirty="0"/>
          </a:p>
        </p:txBody>
      </p:sp>
      <p:sp>
        <p:nvSpPr>
          <p:cNvPr id="11" name="Content Placeholder 7">
            <a:extLst>
              <a:ext uri="{FF2B5EF4-FFF2-40B4-BE49-F238E27FC236}">
                <a16:creationId xmlns:a16="http://schemas.microsoft.com/office/drawing/2014/main" id="{89CA1619-95B0-02E3-C9A2-6073A4AA63BA}"/>
              </a:ext>
            </a:extLst>
          </p:cNvPr>
          <p:cNvSpPr txBox="1">
            <a:spLocks/>
          </p:cNvSpPr>
          <p:nvPr/>
        </p:nvSpPr>
        <p:spPr>
          <a:xfrm>
            <a:off x="6350250" y="1486466"/>
            <a:ext cx="4010962" cy="648363"/>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2000" b="0" i="0" kern="1200">
                <a:solidFill>
                  <a:srgbClr val="676767"/>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BC1"/>
              </a:buClr>
              <a:defRPr/>
            </a:pPr>
            <a:r>
              <a:rPr lang="en-US" sz="1600" dirty="0">
                <a:solidFill>
                  <a:srgbClr val="6D6E71"/>
                </a:solidFill>
                <a:latin typeface="+mn-lt"/>
                <a:cs typeface="+mn-cs"/>
              </a:rPr>
              <a:t>Pays you a benefit for diagnosis of medical conditions, including, but not limited to:</a:t>
            </a:r>
            <a:endParaRPr lang="en-US" sz="1600" dirty="0"/>
          </a:p>
          <a:p>
            <a:pPr marL="0" indent="0" defTabSz="914400">
              <a:spcBef>
                <a:spcPts val="1000"/>
              </a:spcBef>
              <a:buClr>
                <a:srgbClr val="007BC1"/>
              </a:buClr>
              <a:buNone/>
              <a:defRPr/>
            </a:pPr>
            <a:endParaRPr lang="en-US" sz="1600" dirty="0"/>
          </a:p>
        </p:txBody>
      </p:sp>
      <p:pic>
        <p:nvPicPr>
          <p:cNvPr id="2" name="Content Placeholder 21">
            <a:extLst>
              <a:ext uri="{FF2B5EF4-FFF2-40B4-BE49-F238E27FC236}">
                <a16:creationId xmlns:a16="http://schemas.microsoft.com/office/drawing/2014/main" id="{4099D3DD-C428-2AC8-3A39-94C7F8755F2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552" y="1563998"/>
            <a:ext cx="5395711" cy="3666370"/>
          </a:xfrm>
          <a:prstGeom prst="round2DiagRect">
            <a:avLst>
              <a:gd name="adj1" fmla="val 10751"/>
              <a:gd name="adj2" fmla="val 0"/>
            </a:avLst>
          </a:prstGeom>
          <a:ln w="88900" cap="sq">
            <a:noFill/>
            <a:miter lim="800000"/>
          </a:ln>
          <a:effectLst/>
        </p:spPr>
      </p:pic>
      <p:sp>
        <p:nvSpPr>
          <p:cNvPr id="3" name="Content Placeholder 19">
            <a:extLst>
              <a:ext uri="{FF2B5EF4-FFF2-40B4-BE49-F238E27FC236}">
                <a16:creationId xmlns:a16="http://schemas.microsoft.com/office/drawing/2014/main" id="{E9DDCC43-48E4-2B57-DF17-89BA532AF035}"/>
              </a:ext>
            </a:extLst>
          </p:cNvPr>
          <p:cNvSpPr txBox="1">
            <a:spLocks/>
          </p:cNvSpPr>
          <p:nvPr/>
        </p:nvSpPr>
        <p:spPr>
          <a:xfrm>
            <a:off x="2894077" y="4219237"/>
            <a:ext cx="3345174" cy="474982"/>
          </a:xfrm>
          <a:prstGeom prst="rect">
            <a:avLst/>
          </a:prstGeom>
          <a:solidFill>
            <a:srgbClr val="0D5680"/>
          </a:solidFill>
          <a:ln w="25400" cap="flat" cmpd="sng" algn="ctr">
            <a:noFill/>
            <a:prstDash val="solid"/>
          </a:ln>
          <a:effectLst/>
        </p:spPr>
        <p:txBody>
          <a:bodyPr rtlCol="0" anchor="ctr"/>
          <a:lstStyle>
            <a:lvl1pPr marL="342900" indent="-342900" algn="l" defTabSz="457200" rtl="0" eaLnBrk="1" latinLnBrk="0" hangingPunct="1">
              <a:spcBef>
                <a:spcPct val="20000"/>
              </a:spcBef>
              <a:buFont typeface="Arial"/>
              <a:buChar char="•"/>
              <a:defRPr sz="2000" b="0" i="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000" b="0" i="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85725"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WHAT’S IN IT FOR YOU</a:t>
            </a:r>
          </a:p>
        </p:txBody>
      </p:sp>
    </p:spTree>
    <p:extLst>
      <p:ext uri="{BB962C8B-B14F-4D97-AF65-F5344CB8AC3E}">
        <p14:creationId xmlns:p14="http://schemas.microsoft.com/office/powerpoint/2010/main" val="4199133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F7364A-AB93-DFA0-E2B0-69B5D8BE051C}"/>
              </a:ext>
            </a:extLst>
          </p:cNvPr>
          <p:cNvSpPr txBox="1">
            <a:spLocks/>
          </p:cNvSpPr>
          <p:nvPr/>
        </p:nvSpPr>
        <p:spPr>
          <a:xfrm>
            <a:off x="678646" y="596728"/>
            <a:ext cx="6224379" cy="587410"/>
          </a:xfrm>
          <a:prstGeom prst="rect">
            <a:avLst/>
          </a:prstGeom>
        </p:spPr>
        <p:txBody>
          <a:bodyPr/>
          <a:lstStyle>
            <a:lvl1pPr algn="l" defTabSz="457200" rtl="0" eaLnBrk="1" latinLnBrk="0" hangingPunct="1">
              <a:spcBef>
                <a:spcPct val="0"/>
              </a:spcBef>
              <a:buNone/>
              <a:defRPr sz="4000" b="0" i="0" kern="1200">
                <a:solidFill>
                  <a:srgbClr val="676767"/>
                </a:solidFill>
                <a:latin typeface="Arial"/>
                <a:ea typeface="+mj-ea"/>
                <a:cs typeface="Kievit Offc Pro Medium"/>
              </a:defRPr>
            </a:lvl1pPr>
          </a:lstStyle>
          <a:p>
            <a:r>
              <a:rPr lang="en-US" sz="2800" b="1" dirty="0">
                <a:solidFill>
                  <a:srgbClr val="002245"/>
                </a:solidFill>
                <a:cs typeface="+mj-cs"/>
              </a:rPr>
              <a:t>Critical Illness Insurance</a:t>
            </a:r>
            <a:endParaRPr lang="en-US" sz="2000" dirty="0">
              <a:solidFill>
                <a:srgbClr val="0D5680"/>
              </a:solidFill>
            </a:endParaRPr>
          </a:p>
          <a:p>
            <a:endParaRPr lang="en-US" sz="2000" dirty="0">
              <a:solidFill>
                <a:srgbClr val="0D5680"/>
              </a:solidFill>
            </a:endParaRPr>
          </a:p>
          <a:p>
            <a:r>
              <a:rPr lang="en-US" sz="2800" b="1" dirty="0">
                <a:solidFill>
                  <a:srgbClr val="002245"/>
                </a:solidFill>
                <a:cs typeface="+mj-cs"/>
              </a:rPr>
              <a:t> </a:t>
            </a:r>
          </a:p>
        </p:txBody>
      </p:sp>
      <p:graphicFrame>
        <p:nvGraphicFramePr>
          <p:cNvPr id="4" name="Table 13">
            <a:extLst>
              <a:ext uri="{FF2B5EF4-FFF2-40B4-BE49-F238E27FC236}">
                <a16:creationId xmlns:a16="http://schemas.microsoft.com/office/drawing/2014/main" id="{7A7A01A2-2640-BF1A-80F8-3074FB7F515B}"/>
              </a:ext>
            </a:extLst>
          </p:cNvPr>
          <p:cNvGraphicFramePr>
            <a:graphicFrameLocks noGrp="1"/>
          </p:cNvGraphicFramePr>
          <p:nvPr>
            <p:extLst>
              <p:ext uri="{D42A27DB-BD31-4B8C-83A1-F6EECF244321}">
                <p14:modId xmlns:p14="http://schemas.microsoft.com/office/powerpoint/2010/main" val="1571321270"/>
              </p:ext>
            </p:extLst>
          </p:nvPr>
        </p:nvGraphicFramePr>
        <p:xfrm>
          <a:off x="5390786" y="1807197"/>
          <a:ext cx="2537060" cy="3820743"/>
        </p:xfrm>
        <a:graphic>
          <a:graphicData uri="http://schemas.openxmlformats.org/drawingml/2006/table">
            <a:tbl>
              <a:tblPr firstRow="1" bandRow="1"/>
              <a:tblGrid>
                <a:gridCol w="643781">
                  <a:extLst>
                    <a:ext uri="{9D8B030D-6E8A-4147-A177-3AD203B41FA5}">
                      <a16:colId xmlns:a16="http://schemas.microsoft.com/office/drawing/2014/main" val="411441218"/>
                    </a:ext>
                  </a:extLst>
                </a:gridCol>
                <a:gridCol w="926709">
                  <a:extLst>
                    <a:ext uri="{9D8B030D-6E8A-4147-A177-3AD203B41FA5}">
                      <a16:colId xmlns:a16="http://schemas.microsoft.com/office/drawing/2014/main" val="2405442846"/>
                    </a:ext>
                  </a:extLst>
                </a:gridCol>
                <a:gridCol w="966570">
                  <a:extLst>
                    <a:ext uri="{9D8B030D-6E8A-4147-A177-3AD203B41FA5}">
                      <a16:colId xmlns:a16="http://schemas.microsoft.com/office/drawing/2014/main" val="414236119"/>
                    </a:ext>
                  </a:extLst>
                </a:gridCol>
              </a:tblGrid>
              <a:tr h="33814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Arial Narrow" panose="020B0606020202030204" pitchFamily="34" charset="0"/>
                          <a:ea typeface="Arial Narrow" panose="020B0606020202030204" pitchFamily="34" charset="0"/>
                          <a:cs typeface="Times New Roman" panose="02020603050405020304" pitchFamily="18" charset="0"/>
                        </a:rPr>
                        <a:t>Per $10,000 of Coverage</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1629080"/>
                  </a:ext>
                </a:extLst>
              </a:tr>
              <a:tr h="823017">
                <a:tc>
                  <a:txBody>
                    <a:bodyPr/>
                    <a:lstStyle/>
                    <a:p>
                      <a:pPr marL="0" marR="0">
                        <a:lnSpc>
                          <a:spcPct val="115000"/>
                        </a:lnSpc>
                        <a:spcBef>
                          <a:spcPts val="0"/>
                        </a:spcBef>
                        <a:spcAft>
                          <a:spcPts val="0"/>
                        </a:spcAft>
                      </a:pPr>
                      <a:r>
                        <a:rPr lang="en-US" sz="16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Age </a:t>
                      </a:r>
                      <a:endParaRPr lang="en-US" sz="16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Employee (includes child)</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Spouse</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extLst>
                  <a:ext uri="{0D108BD9-81ED-4DB2-BD59-A6C34878D82A}">
                    <a16:rowId xmlns:a16="http://schemas.microsoft.com/office/drawing/2014/main" val="2334398639"/>
                  </a:ext>
                </a:extLst>
              </a:tr>
              <a:tr h="257389">
                <a:tc>
                  <a:txBody>
                    <a:bodyPr/>
                    <a:lstStyle/>
                    <a:p>
                      <a:pPr marL="0" marR="0">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&lt;26</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4.87</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algn="ctr">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4.87</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8238000"/>
                  </a:ext>
                </a:extLst>
              </a:tr>
              <a:tr h="266910">
                <a:tc>
                  <a:txBody>
                    <a:bodyPr/>
                    <a:lstStyle/>
                    <a:p>
                      <a:pPr marL="0" marR="0">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26-30</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5.84</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5.84</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2907410608"/>
                  </a:ext>
                </a:extLst>
              </a:tr>
              <a:tr h="266910">
                <a:tc>
                  <a:txBody>
                    <a:bodyPr/>
                    <a:lstStyle/>
                    <a:p>
                      <a:pPr marL="0" marR="0">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31-35</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6.51</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6.51</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extLst>
                  <a:ext uri="{0D108BD9-81ED-4DB2-BD59-A6C34878D82A}">
                    <a16:rowId xmlns:a16="http://schemas.microsoft.com/office/drawing/2014/main" val="3516190057"/>
                  </a:ext>
                </a:extLst>
              </a:tr>
              <a:tr h="266910">
                <a:tc>
                  <a:txBody>
                    <a:bodyPr/>
                    <a:lstStyle/>
                    <a:p>
                      <a:pPr marL="0" marR="0">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36-40</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8.01</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8.01</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4129280991"/>
                  </a:ext>
                </a:extLst>
              </a:tr>
              <a:tr h="266910">
                <a:tc>
                  <a:txBody>
                    <a:bodyPr/>
                    <a:lstStyle/>
                    <a:p>
                      <a:pPr marL="0" marR="0">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41-45</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9.66</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9.66</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extLst>
                  <a:ext uri="{0D108BD9-81ED-4DB2-BD59-A6C34878D82A}">
                    <a16:rowId xmlns:a16="http://schemas.microsoft.com/office/drawing/2014/main" val="4136730488"/>
                  </a:ext>
                </a:extLst>
              </a:tr>
              <a:tr h="266910">
                <a:tc>
                  <a:txBody>
                    <a:bodyPr/>
                    <a:lstStyle/>
                    <a:p>
                      <a:pPr marL="0" marR="0">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46-50</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10.19</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10.19</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2256068243"/>
                  </a:ext>
                </a:extLst>
              </a:tr>
              <a:tr h="266910">
                <a:tc>
                  <a:txBody>
                    <a:bodyPr/>
                    <a:lstStyle/>
                    <a:p>
                      <a:pPr marL="0" marR="0">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51-55</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16.86</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16.86</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extLst>
                  <a:ext uri="{0D108BD9-81ED-4DB2-BD59-A6C34878D82A}">
                    <a16:rowId xmlns:a16="http://schemas.microsoft.com/office/drawing/2014/main" val="3553214642"/>
                  </a:ext>
                </a:extLst>
              </a:tr>
              <a:tr h="266910">
                <a:tc>
                  <a:txBody>
                    <a:bodyPr/>
                    <a:lstStyle/>
                    <a:p>
                      <a:pPr marL="0" marR="0">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56-60</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15.91</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15.91</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222529023"/>
                  </a:ext>
                </a:extLst>
              </a:tr>
              <a:tr h="266910">
                <a:tc>
                  <a:txBody>
                    <a:bodyPr/>
                    <a:lstStyle/>
                    <a:p>
                      <a:pPr marL="0" marR="0">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61-65</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26.17</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26.17</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extLst>
                  <a:ext uri="{0D108BD9-81ED-4DB2-BD59-A6C34878D82A}">
                    <a16:rowId xmlns:a16="http://schemas.microsoft.com/office/drawing/2014/main" val="422847552"/>
                  </a:ext>
                </a:extLst>
              </a:tr>
              <a:tr h="266910">
                <a:tc>
                  <a:txBody>
                    <a:bodyPr/>
                    <a:lstStyle/>
                    <a:p>
                      <a:pPr marL="0" marR="0">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66-99</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54.36</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54.36</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218329152"/>
                  </a:ext>
                </a:extLst>
              </a:tr>
            </a:tbl>
          </a:graphicData>
        </a:graphic>
      </p:graphicFrame>
      <p:graphicFrame>
        <p:nvGraphicFramePr>
          <p:cNvPr id="13" name="Table 13">
            <a:extLst>
              <a:ext uri="{FF2B5EF4-FFF2-40B4-BE49-F238E27FC236}">
                <a16:creationId xmlns:a16="http://schemas.microsoft.com/office/drawing/2014/main" id="{ADAA3A04-0F97-0FF1-EF89-3360EB8480A4}"/>
              </a:ext>
            </a:extLst>
          </p:cNvPr>
          <p:cNvGraphicFramePr>
            <a:graphicFrameLocks noGrp="1"/>
          </p:cNvGraphicFramePr>
          <p:nvPr>
            <p:extLst>
              <p:ext uri="{D42A27DB-BD31-4B8C-83A1-F6EECF244321}">
                <p14:modId xmlns:p14="http://schemas.microsoft.com/office/powerpoint/2010/main" val="2220967268"/>
              </p:ext>
            </p:extLst>
          </p:nvPr>
        </p:nvGraphicFramePr>
        <p:xfrm>
          <a:off x="8005968" y="1807197"/>
          <a:ext cx="2537060" cy="3820744"/>
        </p:xfrm>
        <a:graphic>
          <a:graphicData uri="http://schemas.openxmlformats.org/drawingml/2006/table">
            <a:tbl>
              <a:tblPr firstRow="1" bandRow="1"/>
              <a:tblGrid>
                <a:gridCol w="565270">
                  <a:extLst>
                    <a:ext uri="{9D8B030D-6E8A-4147-A177-3AD203B41FA5}">
                      <a16:colId xmlns:a16="http://schemas.microsoft.com/office/drawing/2014/main" val="411441218"/>
                    </a:ext>
                  </a:extLst>
                </a:gridCol>
                <a:gridCol w="952166">
                  <a:extLst>
                    <a:ext uri="{9D8B030D-6E8A-4147-A177-3AD203B41FA5}">
                      <a16:colId xmlns:a16="http://schemas.microsoft.com/office/drawing/2014/main" val="2405442846"/>
                    </a:ext>
                  </a:extLst>
                </a:gridCol>
                <a:gridCol w="1019624">
                  <a:extLst>
                    <a:ext uri="{9D8B030D-6E8A-4147-A177-3AD203B41FA5}">
                      <a16:colId xmlns:a16="http://schemas.microsoft.com/office/drawing/2014/main" val="414236119"/>
                    </a:ext>
                  </a:extLst>
                </a:gridCol>
              </a:tblGrid>
              <a:tr h="34001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Arial Narrow" panose="020B0606020202030204" pitchFamily="34" charset="0"/>
                          <a:ea typeface="Arial Narrow" panose="020B0606020202030204" pitchFamily="34" charset="0"/>
                          <a:cs typeface="Times New Roman" panose="02020603050405020304" pitchFamily="18" charset="0"/>
                        </a:rPr>
                        <a:t>Per $30,000 of Coverage</a:t>
                      </a:r>
                    </a:p>
                  </a:txBody>
                  <a:tcPr marL="89714" marR="89714"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1629080"/>
                  </a:ext>
                </a:extLst>
              </a:tr>
              <a:tr h="805157">
                <a:tc>
                  <a:txBody>
                    <a:bodyPr/>
                    <a:lstStyle/>
                    <a:p>
                      <a:pPr marL="0" marR="0">
                        <a:lnSpc>
                          <a:spcPct val="115000"/>
                        </a:lnSpc>
                        <a:spcBef>
                          <a:spcPts val="0"/>
                        </a:spcBef>
                        <a:spcAft>
                          <a:spcPts val="0"/>
                        </a:spcAft>
                      </a:pPr>
                      <a:r>
                        <a:rPr lang="en-US" sz="1600" b="1"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Age </a:t>
                      </a:r>
                      <a:endParaRPr lang="en-US" sz="16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Employee (includes child)</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Spouse</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15000"/>
                      </a:schemeClr>
                    </a:solidFill>
                  </a:tcPr>
                </a:tc>
                <a:extLst>
                  <a:ext uri="{0D108BD9-81ED-4DB2-BD59-A6C34878D82A}">
                    <a16:rowId xmlns:a16="http://schemas.microsoft.com/office/drawing/2014/main" val="2334398639"/>
                  </a:ext>
                </a:extLst>
              </a:tr>
              <a:tr h="258810">
                <a:tc>
                  <a:txBody>
                    <a:bodyPr/>
                    <a:lstStyle/>
                    <a:p>
                      <a:pPr marL="0" marR="0" algn="l" defTabSz="457200" rtl="0" eaLnBrk="1" latinLnBrk="0" hangingPunct="1">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&lt;26</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9.46</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9.46</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8238000"/>
                  </a:ext>
                </a:extLst>
              </a:tr>
              <a:tr h="268384">
                <a:tc>
                  <a:txBody>
                    <a:bodyPr/>
                    <a:lstStyle/>
                    <a:p>
                      <a:pPr marL="0" marR="0" algn="l" defTabSz="457200" rtl="0" eaLnBrk="1" latinLnBrk="0" hangingPunct="1">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26-30</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defTabSz="457200" rtl="0" eaLnBrk="1" latinLnBrk="0" hangingPunct="1">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12.35</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defTabSz="457200" rtl="0" eaLnBrk="1" latinLnBrk="0" hangingPunct="1">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12.35</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2907410608"/>
                  </a:ext>
                </a:extLst>
              </a:tr>
              <a:tr h="268384">
                <a:tc>
                  <a:txBody>
                    <a:bodyPr/>
                    <a:lstStyle/>
                    <a:p>
                      <a:pPr marL="0" marR="0" algn="l" defTabSz="457200" rtl="0" eaLnBrk="1" latinLnBrk="0" hangingPunct="1">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31-35</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defTabSz="457200" rtl="0" eaLnBrk="1" latinLnBrk="0" hangingPunct="1">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14.37</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defTabSz="457200" rtl="0" eaLnBrk="1" latinLnBrk="0" hangingPunct="1">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14.37</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extLst>
                  <a:ext uri="{0D108BD9-81ED-4DB2-BD59-A6C34878D82A}">
                    <a16:rowId xmlns:a16="http://schemas.microsoft.com/office/drawing/2014/main" val="3516190057"/>
                  </a:ext>
                </a:extLst>
              </a:tr>
              <a:tr h="268384">
                <a:tc>
                  <a:txBody>
                    <a:bodyPr/>
                    <a:lstStyle/>
                    <a:p>
                      <a:pPr marL="0" marR="0" algn="l" defTabSz="457200" rtl="0" eaLnBrk="1" latinLnBrk="0" hangingPunct="1">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36-40</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defTabSz="457200" rtl="0" eaLnBrk="1" latinLnBrk="0" hangingPunct="1">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18.86</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defTabSz="457200" rtl="0" eaLnBrk="1" latinLnBrk="0" hangingPunct="1">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18.86</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4129280991"/>
                  </a:ext>
                </a:extLst>
              </a:tr>
              <a:tr h="268384">
                <a:tc>
                  <a:txBody>
                    <a:bodyPr/>
                    <a:lstStyle/>
                    <a:p>
                      <a:pPr marL="0" marR="0" algn="l" defTabSz="457200" rtl="0" eaLnBrk="1" latinLnBrk="0" hangingPunct="1">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41-45</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defTabSz="457200" rtl="0" eaLnBrk="1" latinLnBrk="0" hangingPunct="1">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23.81</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defTabSz="457200" rtl="0" eaLnBrk="1" latinLnBrk="0" hangingPunct="1">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23.81</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extLst>
                  <a:ext uri="{0D108BD9-81ED-4DB2-BD59-A6C34878D82A}">
                    <a16:rowId xmlns:a16="http://schemas.microsoft.com/office/drawing/2014/main" val="4136730488"/>
                  </a:ext>
                </a:extLst>
              </a:tr>
              <a:tr h="268384">
                <a:tc>
                  <a:txBody>
                    <a:bodyPr/>
                    <a:lstStyle/>
                    <a:p>
                      <a:pPr marL="0" marR="0" algn="l" defTabSz="457200" rtl="0" eaLnBrk="1" latinLnBrk="0" hangingPunct="1">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46-50</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defTabSz="457200" rtl="0" eaLnBrk="1" latinLnBrk="0" hangingPunct="1">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25.41</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defTabSz="457200" rtl="0" eaLnBrk="1" latinLnBrk="0" hangingPunct="1">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25.41</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2256068243"/>
                  </a:ext>
                </a:extLst>
              </a:tr>
              <a:tr h="268384">
                <a:tc>
                  <a:txBody>
                    <a:bodyPr/>
                    <a:lstStyle/>
                    <a:p>
                      <a:pPr marL="0" marR="0" algn="l" defTabSz="457200" rtl="0" eaLnBrk="1" latinLnBrk="0" hangingPunct="1">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51-55</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defTabSz="457200" rtl="0" eaLnBrk="1" latinLnBrk="0" hangingPunct="1">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45.43</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defTabSz="457200" rtl="0" eaLnBrk="1" latinLnBrk="0" hangingPunct="1">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45.43</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extLst>
                  <a:ext uri="{0D108BD9-81ED-4DB2-BD59-A6C34878D82A}">
                    <a16:rowId xmlns:a16="http://schemas.microsoft.com/office/drawing/2014/main" val="3553214642"/>
                  </a:ext>
                </a:extLst>
              </a:tr>
              <a:tr h="268384">
                <a:tc>
                  <a:txBody>
                    <a:bodyPr/>
                    <a:lstStyle/>
                    <a:p>
                      <a:pPr marL="0" marR="0" algn="l" defTabSz="457200" rtl="0" eaLnBrk="1" latinLnBrk="0" hangingPunct="1">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56-60</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defTabSz="457200" rtl="0" eaLnBrk="1" latinLnBrk="0" hangingPunct="1">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42.57</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defTabSz="457200" rtl="0" eaLnBrk="1" latinLnBrk="0" hangingPunct="1">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42.57</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222529023"/>
                  </a:ext>
                </a:extLst>
              </a:tr>
              <a:tr h="258810">
                <a:tc>
                  <a:txBody>
                    <a:bodyPr/>
                    <a:lstStyle/>
                    <a:p>
                      <a:pPr marL="0" marR="0" algn="l" defTabSz="457200" rtl="0" eaLnBrk="1" latinLnBrk="0" hangingPunct="1">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61-65</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defTabSz="457200" rtl="0" eaLnBrk="1" latinLnBrk="0" hangingPunct="1">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73.34</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tc>
                  <a:txBody>
                    <a:bodyPr/>
                    <a:lstStyle/>
                    <a:p>
                      <a:pPr marL="0" marR="0" algn="ctr" defTabSz="457200" rtl="0" eaLnBrk="1" latinLnBrk="0" hangingPunct="1">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73.34</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1"/>
                    </a:solidFill>
                  </a:tcPr>
                </a:tc>
                <a:extLst>
                  <a:ext uri="{0D108BD9-81ED-4DB2-BD59-A6C34878D82A}">
                    <a16:rowId xmlns:a16="http://schemas.microsoft.com/office/drawing/2014/main" val="422847552"/>
                  </a:ext>
                </a:extLst>
              </a:tr>
              <a:tr h="268384">
                <a:tc>
                  <a:txBody>
                    <a:bodyPr/>
                    <a:lstStyle/>
                    <a:p>
                      <a:pPr marL="0" marR="0" algn="l" defTabSz="457200" rtl="0" eaLnBrk="1" latinLnBrk="0" hangingPunct="1">
                        <a:lnSpc>
                          <a:spcPct val="115000"/>
                        </a:lnSpc>
                        <a:spcBef>
                          <a:spcPts val="0"/>
                        </a:spcBef>
                        <a:spcAft>
                          <a:spcPts val="0"/>
                        </a:spcAft>
                      </a:pPr>
                      <a:r>
                        <a:rPr lang="en-US" sz="1600" b="1" kern="120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66-99</a:t>
                      </a:r>
                    </a:p>
                  </a:txBody>
                  <a:tcPr marL="68580" marR="6858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157.93</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tc>
                  <a:txBody>
                    <a:bodyPr/>
                    <a:lstStyle/>
                    <a:p>
                      <a:pPr marL="0" marR="0" algn="ctr" defTabSz="457200" rtl="0" eaLnBrk="1" latinLnBrk="0" hangingPunct="1">
                        <a:spcBef>
                          <a:spcPts val="0"/>
                        </a:spcBef>
                        <a:spcAft>
                          <a:spcPts val="0"/>
                        </a:spcAft>
                      </a:pPr>
                      <a:r>
                        <a:rPr lang="en-US" sz="1600" b="1" kern="1200" dirty="0">
                          <a:solidFill>
                            <a:schemeClr val="bg1"/>
                          </a:solidFill>
                          <a:effectLst/>
                          <a:latin typeface="Arial Narrow" panose="020B0606020202030204" pitchFamily="34" charset="0"/>
                          <a:ea typeface="Arial Narrow" panose="020B0606020202030204" pitchFamily="34" charset="0"/>
                          <a:cs typeface="Times New Roman" panose="02020603050405020304" pitchFamily="18" charset="0"/>
                        </a:rPr>
                        <a:t>157.93</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9E6EC"/>
                    </a:solidFill>
                  </a:tcPr>
                </a:tc>
                <a:extLst>
                  <a:ext uri="{0D108BD9-81ED-4DB2-BD59-A6C34878D82A}">
                    <a16:rowId xmlns:a16="http://schemas.microsoft.com/office/drawing/2014/main" val="218329152"/>
                  </a:ext>
                </a:extLst>
              </a:tr>
            </a:tbl>
          </a:graphicData>
        </a:graphic>
      </p:graphicFrame>
      <p:sp>
        <p:nvSpPr>
          <p:cNvPr id="2" name="Title 1">
            <a:extLst>
              <a:ext uri="{FF2B5EF4-FFF2-40B4-BE49-F238E27FC236}">
                <a16:creationId xmlns:a16="http://schemas.microsoft.com/office/drawing/2014/main" id="{864E98E4-8ABF-8351-D341-F1C39A7A89B0}"/>
              </a:ext>
            </a:extLst>
          </p:cNvPr>
          <p:cNvSpPr txBox="1">
            <a:spLocks/>
          </p:cNvSpPr>
          <p:nvPr/>
        </p:nvSpPr>
        <p:spPr>
          <a:xfrm>
            <a:off x="5293590" y="1347014"/>
            <a:ext cx="4389906" cy="398905"/>
          </a:xfrm>
          <a:prstGeom prst="rect">
            <a:avLst/>
          </a:prstGeom>
        </p:spPr>
        <p:txBody>
          <a:bodyPr/>
          <a:lstStyle>
            <a:lvl1pPr algn="l" defTabSz="457200" rtl="0" eaLnBrk="1" latinLnBrk="0" hangingPunct="1">
              <a:spcBef>
                <a:spcPct val="0"/>
              </a:spcBef>
              <a:buNone/>
              <a:defRPr sz="4000" b="0" i="0" kern="1200">
                <a:solidFill>
                  <a:srgbClr val="676767"/>
                </a:solidFill>
                <a:latin typeface="Arial"/>
                <a:ea typeface="+mj-ea"/>
                <a:cs typeface="Kievit Offc Pro Medium"/>
              </a:defRPr>
            </a:lvl1pPr>
          </a:lstStyle>
          <a:p>
            <a:r>
              <a:rPr lang="en-US" sz="2000" b="1" dirty="0">
                <a:solidFill>
                  <a:schemeClr val="bg1"/>
                </a:solidFill>
                <a:latin typeface="Kievit Pro Light"/>
                <a:ea typeface="+mn-ea"/>
                <a:cs typeface="+mn-cs"/>
              </a:rPr>
              <a:t>Monthly Rate Coverage Details By Age</a:t>
            </a:r>
          </a:p>
          <a:p>
            <a:r>
              <a:rPr lang="en-US" sz="2000" b="1" dirty="0">
                <a:solidFill>
                  <a:srgbClr val="1295D8"/>
                </a:solidFill>
                <a:latin typeface="Kievit Pro Light"/>
                <a:ea typeface="+mn-ea"/>
                <a:cs typeface="+mn-cs"/>
              </a:rPr>
              <a:t> </a:t>
            </a:r>
          </a:p>
        </p:txBody>
      </p:sp>
      <p:sp>
        <p:nvSpPr>
          <p:cNvPr id="3" name="TextBox 2">
            <a:extLst>
              <a:ext uri="{FF2B5EF4-FFF2-40B4-BE49-F238E27FC236}">
                <a16:creationId xmlns:a16="http://schemas.microsoft.com/office/drawing/2014/main" id="{6471879F-7EAB-9AC5-7E70-129F5F81087B}"/>
              </a:ext>
            </a:extLst>
          </p:cNvPr>
          <p:cNvSpPr txBox="1"/>
          <p:nvPr/>
        </p:nvSpPr>
        <p:spPr>
          <a:xfrm>
            <a:off x="691185" y="1250848"/>
            <a:ext cx="4292295" cy="3954929"/>
          </a:xfrm>
          <a:prstGeom prst="rect">
            <a:avLst/>
          </a:prstGeom>
          <a:noFill/>
        </p:spPr>
        <p:txBody>
          <a:bodyPr wrap="square">
            <a:spAutoFit/>
          </a:bodyPr>
          <a:lstStyle/>
          <a:p>
            <a:r>
              <a:rPr lang="en-US" sz="2800" b="1" i="0" u="none" strike="noStrike" baseline="0" dirty="0">
                <a:solidFill>
                  <a:srgbClr val="1295D8"/>
                </a:solidFill>
                <a:latin typeface="Kievit Pro Light"/>
              </a:rPr>
              <a:t>What’s Changing for 2025</a:t>
            </a:r>
          </a:p>
          <a:p>
            <a:pPr>
              <a:spcBef>
                <a:spcPts val="150"/>
              </a:spcBef>
              <a:spcAft>
                <a:spcPts val="150"/>
              </a:spcAft>
            </a:pPr>
            <a:r>
              <a:rPr lang="en-US" sz="1600" b="0" i="0" u="none" strike="noStrike" baseline="0" dirty="0">
                <a:solidFill>
                  <a:srgbClr val="221E1F"/>
                </a:solidFill>
                <a:latin typeface="Kievit Pro Light"/>
              </a:rPr>
              <a:t>• Mammography benefit of $200 per year</a:t>
            </a:r>
          </a:p>
          <a:p>
            <a:pPr>
              <a:spcBef>
                <a:spcPts val="150"/>
              </a:spcBef>
              <a:spcAft>
                <a:spcPts val="150"/>
              </a:spcAft>
            </a:pPr>
            <a:r>
              <a:rPr lang="en-US" sz="1600" b="0" i="0" u="none" strike="noStrike" baseline="0" dirty="0">
                <a:solidFill>
                  <a:srgbClr val="221E1F"/>
                </a:solidFill>
                <a:latin typeface="Kievit Pro Light"/>
              </a:rPr>
              <a:t>• </a:t>
            </a:r>
            <a:r>
              <a:rPr lang="en-US" sz="1600" b="1" i="0" u="none" strike="noStrike" baseline="0" dirty="0">
                <a:solidFill>
                  <a:schemeClr val="accent3">
                    <a:lumMod val="75000"/>
                  </a:schemeClr>
                </a:solidFill>
                <a:latin typeface="Kievit Pro Light"/>
              </a:rPr>
              <a:t>NEW! </a:t>
            </a:r>
            <a:r>
              <a:rPr lang="en-US" sz="1600" b="0" i="0" u="none" strike="noStrike" baseline="0" dirty="0">
                <a:solidFill>
                  <a:srgbClr val="221E1F"/>
                </a:solidFill>
                <a:latin typeface="Kievit Pro Light"/>
              </a:rPr>
              <a:t>Dependent child benefits payable for autism, juvenile diabetes Type I, and Phenylalanine Hydroxylase Deficiency</a:t>
            </a:r>
          </a:p>
          <a:p>
            <a:pPr>
              <a:spcBef>
                <a:spcPts val="150"/>
              </a:spcBef>
              <a:spcAft>
                <a:spcPts val="150"/>
              </a:spcAft>
            </a:pPr>
            <a:r>
              <a:rPr lang="en-US" sz="1600" b="0" i="0" u="none" strike="noStrike" baseline="0" dirty="0">
                <a:solidFill>
                  <a:srgbClr val="221E1F"/>
                </a:solidFill>
                <a:latin typeface="Kievit Pro Light"/>
              </a:rPr>
              <a:t>• </a:t>
            </a:r>
            <a:r>
              <a:rPr lang="en-US" sz="1600" b="1" dirty="0">
                <a:solidFill>
                  <a:schemeClr val="accent3">
                    <a:lumMod val="75000"/>
                  </a:schemeClr>
                </a:solidFill>
                <a:latin typeface="Kievit Pro Light"/>
              </a:rPr>
              <a:t>NEW!</a:t>
            </a:r>
            <a:r>
              <a:rPr lang="en-US" sz="1600" b="0" i="0" u="none" strike="noStrike" baseline="0" dirty="0">
                <a:solidFill>
                  <a:srgbClr val="221E1F"/>
                </a:solidFill>
                <a:latin typeface="Kievit Pro Light"/>
              </a:rPr>
              <a:t> $100 per year payable for new cancer screenings, including bone mass density, spiral CT, </a:t>
            </a:r>
            <a:r>
              <a:rPr lang="en-US" sz="1600" b="0" i="0" u="none" strike="noStrike" baseline="0" dirty="0" err="1">
                <a:solidFill>
                  <a:srgbClr val="221E1F"/>
                </a:solidFill>
                <a:latin typeface="Kievit Pro Light"/>
              </a:rPr>
              <a:t>ctyological</a:t>
            </a:r>
            <a:r>
              <a:rPr lang="en-US" sz="1600" b="0" i="0" u="none" strike="noStrike" baseline="0" dirty="0">
                <a:solidFill>
                  <a:srgbClr val="221E1F"/>
                </a:solidFill>
                <a:latin typeface="Kievit Pro Light"/>
              </a:rPr>
              <a:t> screening, DNA stool analysis, and HIV test via nucleic acid</a:t>
            </a:r>
          </a:p>
          <a:p>
            <a:pPr>
              <a:spcBef>
                <a:spcPts val="150"/>
              </a:spcBef>
              <a:spcAft>
                <a:spcPts val="150"/>
              </a:spcAft>
            </a:pPr>
            <a:r>
              <a:rPr lang="en-US" sz="1600" b="0" i="0" u="none" strike="noStrike" baseline="0" dirty="0">
                <a:solidFill>
                  <a:srgbClr val="221E1F"/>
                </a:solidFill>
                <a:latin typeface="Kievit Pro Light"/>
              </a:rPr>
              <a:t>• Illness recurrence provision changing from 6 months to 90 days</a:t>
            </a:r>
          </a:p>
          <a:p>
            <a:pPr>
              <a:spcBef>
                <a:spcPts val="150"/>
              </a:spcBef>
              <a:spcAft>
                <a:spcPts val="150"/>
              </a:spcAft>
            </a:pPr>
            <a:r>
              <a:rPr lang="en-US" sz="1600" b="0" i="0" u="none" strike="noStrike" baseline="0" dirty="0">
                <a:solidFill>
                  <a:srgbClr val="221E1F"/>
                </a:solidFill>
                <a:latin typeface="Kievit Pro Light"/>
              </a:rPr>
              <a:t>• Covered spouse may elect to become the primary insured at the time of primary insured’s death</a:t>
            </a:r>
            <a:endParaRPr lang="en-US" sz="1600" dirty="0"/>
          </a:p>
        </p:txBody>
      </p:sp>
      <p:sp>
        <p:nvSpPr>
          <p:cNvPr id="7" name="TextBox 6">
            <a:extLst>
              <a:ext uri="{FF2B5EF4-FFF2-40B4-BE49-F238E27FC236}">
                <a16:creationId xmlns:a16="http://schemas.microsoft.com/office/drawing/2014/main" id="{2C7BC279-B3FC-38DA-631B-F97530E34062}"/>
              </a:ext>
            </a:extLst>
          </p:cNvPr>
          <p:cNvSpPr txBox="1"/>
          <p:nvPr/>
        </p:nvSpPr>
        <p:spPr>
          <a:xfrm>
            <a:off x="4379977" y="6281393"/>
            <a:ext cx="4773168" cy="261610"/>
          </a:xfrm>
          <a:prstGeom prst="rect">
            <a:avLst/>
          </a:prstGeom>
          <a:noFill/>
        </p:spPr>
        <p:txBody>
          <a:bodyPr wrap="square">
            <a:spAutoFit/>
          </a:bodyPr>
          <a:lstStyle/>
          <a:p>
            <a:r>
              <a:rPr lang="en-US" sz="1100" b="0" i="1" u="none" strike="noStrike" baseline="0" dirty="0">
                <a:solidFill>
                  <a:schemeClr val="bg1"/>
                </a:solidFill>
                <a:latin typeface="Kievit Pro Light"/>
              </a:rPr>
              <a:t>There will be no change in supplemental health plan premiums for 2025. </a:t>
            </a:r>
            <a:endParaRPr lang="en-US" sz="1100" i="1" dirty="0">
              <a:solidFill>
                <a:schemeClr val="bg1"/>
              </a:solidFill>
            </a:endParaRPr>
          </a:p>
        </p:txBody>
      </p:sp>
    </p:spTree>
    <p:extLst>
      <p:ext uri="{BB962C8B-B14F-4D97-AF65-F5344CB8AC3E}">
        <p14:creationId xmlns:p14="http://schemas.microsoft.com/office/powerpoint/2010/main" val="3251299300"/>
      </p:ext>
    </p:extLst>
  </p:cSld>
  <p:clrMapOvr>
    <a:masterClrMapping/>
  </p:clrMapOvr>
</p:sld>
</file>

<file path=ppt/theme/theme1.xml><?xml version="1.0" encoding="utf-8"?>
<a:theme xmlns:a="http://schemas.openxmlformats.org/drawingml/2006/main" name="UC-Care-intro">
  <a:themeElements>
    <a:clrScheme name="Custom 1">
      <a:dk1>
        <a:srgbClr val="535353"/>
      </a:dk1>
      <a:lt1>
        <a:srgbClr val="FFFFFF"/>
      </a:lt1>
      <a:dk2>
        <a:srgbClr val="535353"/>
      </a:dk2>
      <a:lt2>
        <a:srgbClr val="FFFFFF"/>
      </a:lt2>
      <a:accent1>
        <a:srgbClr val="1295D8"/>
      </a:accent1>
      <a:accent2>
        <a:srgbClr val="005581"/>
      </a:accent2>
      <a:accent3>
        <a:srgbClr val="FF8F28"/>
      </a:accent3>
      <a:accent4>
        <a:srgbClr val="FFB511"/>
      </a:accent4>
      <a:accent5>
        <a:srgbClr val="918577"/>
      </a:accent5>
      <a:accent6>
        <a:srgbClr val="00A3AD"/>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043856-9397-4be4-af02-bb850c7134bd">
      <Terms xmlns="http://schemas.microsoft.com/office/infopath/2007/PartnerControls"/>
    </lcf76f155ced4ddcb4097134ff3c332f>
    <TaxCatchAll xmlns="31b36ac0-3ca5-4360-b55c-c31c2dc7055d" xsi:nil="true"/>
    <Comment xmlns="12043856-9397-4be4-af02-bb850c7134b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F1923DFAE4BC46AA4645C6DDE071AB" ma:contentTypeVersion="18" ma:contentTypeDescription="Create a new document." ma:contentTypeScope="" ma:versionID="e2c0c38d3cd0f04f2b5362b8293da0f2">
  <xsd:schema xmlns:xsd="http://www.w3.org/2001/XMLSchema" xmlns:xs="http://www.w3.org/2001/XMLSchema" xmlns:p="http://schemas.microsoft.com/office/2006/metadata/properties" xmlns:ns2="12043856-9397-4be4-af02-bb850c7134bd" xmlns:ns3="31b36ac0-3ca5-4360-b55c-c31c2dc7055d" targetNamespace="http://schemas.microsoft.com/office/2006/metadata/properties" ma:root="true" ma:fieldsID="12d93123401021b3d7c1b5a0aea44b4d" ns2:_="" ns3:_="">
    <xsd:import namespace="12043856-9397-4be4-af02-bb850c7134bd"/>
    <xsd:import namespace="31b36ac0-3ca5-4360-b55c-c31c2dc705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Comment"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043856-9397-4be4-af02-bb850c7134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3d05499-0ede-448b-a09e-1f67d98e1bb4"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Comment" ma:index="24" nillable="true" ma:displayName="Comment" ma:format="Dropdown" ma:internalName="Comment">
      <xsd:simpleType>
        <xsd:restriction base="dms:Text">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b36ac0-3ca5-4360-b55c-c31c2dc7055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3402003-2fb9-44ae-9296-806ea0f9112d}" ma:internalName="TaxCatchAll" ma:showField="CatchAllData" ma:web="31b36ac0-3ca5-4360-b55c-c31c2dc705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818946-8C5B-463F-9B3B-0E89FD3598D7}">
  <ds:schemaRefs>
    <ds:schemaRef ds:uri="http://schemas.microsoft.com/sharepoint/v3/contenttype/forms"/>
  </ds:schemaRefs>
</ds:datastoreItem>
</file>

<file path=customXml/itemProps2.xml><?xml version="1.0" encoding="utf-8"?>
<ds:datastoreItem xmlns:ds="http://schemas.openxmlformats.org/officeDocument/2006/customXml" ds:itemID="{35AD061E-8444-4506-9CA8-2A4C38FEB3DE}">
  <ds:schemaRefs>
    <ds:schemaRef ds:uri="http://schemas.microsoft.com/office/2006/metadata/properties"/>
    <ds:schemaRef ds:uri="http://schemas.microsoft.com/office/infopath/2007/PartnerControls"/>
    <ds:schemaRef ds:uri="12043856-9397-4be4-af02-bb850c7134bd"/>
    <ds:schemaRef ds:uri="31b36ac0-3ca5-4360-b55c-c31c2dc7055d"/>
  </ds:schemaRefs>
</ds:datastoreItem>
</file>

<file path=customXml/itemProps3.xml><?xml version="1.0" encoding="utf-8"?>
<ds:datastoreItem xmlns:ds="http://schemas.openxmlformats.org/officeDocument/2006/customXml" ds:itemID="{20F7486B-41ED-40E2-B723-95CF08C89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043856-9397-4be4-af02-bb850c7134bd"/>
    <ds:schemaRef ds:uri="31b36ac0-3ca5-4360-b55c-c31c2dc705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24099</TotalTime>
  <Words>2215</Words>
  <Application>Microsoft Office PowerPoint</Application>
  <PresentationFormat>Widescreen</PresentationFormat>
  <Paragraphs>342</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 Narrow</vt:lpstr>
      <vt:lpstr>Calibri</vt:lpstr>
      <vt:lpstr>Kievit Pro Light</vt:lpstr>
      <vt:lpstr>PrudentialModern</vt:lpstr>
      <vt:lpstr>PrudentialModern Medium</vt:lpstr>
      <vt:lpstr>Trade Gothic LT Std</vt:lpstr>
      <vt:lpstr>TradeGothicLTStd</vt:lpstr>
      <vt:lpstr>TradeGothicLTStd-Bd2</vt:lpstr>
      <vt:lpstr>UC-Care-intro</vt:lpstr>
      <vt:lpstr>PowerPoint Presentation</vt:lpstr>
      <vt:lpstr>PowerPoint Presentation</vt:lpstr>
      <vt:lpstr>Accident Insurance  </vt:lpstr>
      <vt:lpstr>PowerPoint Presentation</vt:lpstr>
      <vt:lpstr>PowerPoint Presentation</vt:lpstr>
      <vt:lpstr>PowerPoint Presentation</vt:lpstr>
      <vt:lpstr>Critical Illness Insurance </vt:lpstr>
      <vt:lpstr>PowerPoint Presentation</vt:lpstr>
      <vt:lpstr>PowerPoint Presentation</vt:lpstr>
      <vt:lpstr>PowerPoint Presentation</vt:lpstr>
      <vt:lpstr>PowerPoint Presentation</vt:lpstr>
      <vt:lpstr>Hospital Indemnity Insurance   </vt:lpstr>
      <vt:lpstr>PowerPoint Presentation</vt:lpstr>
      <vt:lpstr>PowerPoint Presentation</vt:lpstr>
      <vt:lpstr>PowerPoint Presentation</vt:lpstr>
      <vt:lpstr>PowerPoint Presentation</vt:lpstr>
      <vt:lpstr>Life  Accidental Death and Dismemberment  </vt:lpstr>
      <vt:lpstr>PowerPoint Presentation</vt:lpstr>
      <vt:lpstr>PowerPoint Presentation</vt:lpstr>
      <vt:lpstr>PowerPoint Presentation</vt:lpstr>
      <vt:lpstr>PowerPoint Presentation</vt:lpstr>
      <vt:lpstr>PowerPoint Presentation</vt:lpstr>
      <vt:lpstr>PowerPoint Presentation</vt:lpstr>
      <vt:lpstr>For more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Kristen Bingaman</dc:creator>
  <cp:keywords/>
  <dc:description/>
  <cp:lastModifiedBy>Tina Rodriguez</cp:lastModifiedBy>
  <cp:revision>658</cp:revision>
  <cp:lastPrinted>2017-10-25T18:11:05Z</cp:lastPrinted>
  <dcterms:created xsi:type="dcterms:W3CDTF">2013-01-23T16:45:29Z</dcterms:created>
  <dcterms:modified xsi:type="dcterms:W3CDTF">2025-01-13T22:41:03Z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0x01010075F1923DFAE4BC46AA4645C6DDE071AB</vt:lpwstr>
  </property>
  <property fmtid="{D5CDD505-2E9C-101B-9397-08002B2CF9AE}" pid="3" name="MediaServiceImageTags">
    <vt:lpwstr/>
  </property>
</Properties>
</file>