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5"/>
  </p:notesMasterIdLst>
  <p:handoutMasterIdLst>
    <p:handoutMasterId r:id="rId46"/>
  </p:handoutMasterIdLst>
  <p:sldIdLst>
    <p:sldId id="256" r:id="rId5"/>
    <p:sldId id="429" r:id="rId6"/>
    <p:sldId id="428" r:id="rId7"/>
    <p:sldId id="270" r:id="rId8"/>
    <p:sldId id="275" r:id="rId9"/>
    <p:sldId id="338" r:id="rId10"/>
    <p:sldId id="394" r:id="rId11"/>
    <p:sldId id="417" r:id="rId12"/>
    <p:sldId id="418" r:id="rId13"/>
    <p:sldId id="419" r:id="rId14"/>
    <p:sldId id="351" r:id="rId15"/>
    <p:sldId id="384" r:id="rId16"/>
    <p:sldId id="420" r:id="rId17"/>
    <p:sldId id="366" r:id="rId18"/>
    <p:sldId id="369" r:id="rId19"/>
    <p:sldId id="421" r:id="rId20"/>
    <p:sldId id="402" r:id="rId21"/>
    <p:sldId id="371" r:id="rId22"/>
    <p:sldId id="416" r:id="rId23"/>
    <p:sldId id="410" r:id="rId24"/>
    <p:sldId id="406" r:id="rId25"/>
    <p:sldId id="375" r:id="rId26"/>
    <p:sldId id="409" r:id="rId27"/>
    <p:sldId id="437" r:id="rId28"/>
    <p:sldId id="438" r:id="rId29"/>
    <p:sldId id="383" r:id="rId30"/>
    <p:sldId id="277" r:id="rId31"/>
    <p:sldId id="413" r:id="rId32"/>
    <p:sldId id="414" r:id="rId33"/>
    <p:sldId id="415" r:id="rId34"/>
    <p:sldId id="284" r:id="rId35"/>
    <p:sldId id="357" r:id="rId36"/>
    <p:sldId id="390" r:id="rId37"/>
    <p:sldId id="391" r:id="rId38"/>
    <p:sldId id="392" r:id="rId39"/>
    <p:sldId id="432" r:id="rId40"/>
    <p:sldId id="263" r:id="rId41"/>
    <p:sldId id="436" r:id="rId42"/>
    <p:sldId id="433" r:id="rId43"/>
    <p:sldId id="274" r:id="rId4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547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434D28-380B-D987-EFF6-F352A5394E2B}" name="Monica Currie" initials="MC" userId="TSe//rZ4XYbrojMLQedYyup+YH21D75vxLmNTvS4PUA=" providerId="None"/>
  <p188:author id="{87DA8284-B60D-E38C-C46C-3467CD3E0D9F}" name="Heather McHugh" initials="HM" userId="S::hmchugh@UCOP.edu::d47c413a-ffcd-453b-a0a0-aaa9361f74b6" providerId="AD"/>
  <p188:author id="{325395A9-FC3B-8A18-F21E-3AAE0DA2C35B}" name="Arlene Chan-Galvez" initials="AC" userId="2k2636lZHuk/p8aNb+bqWhVaUNqDOtLT/ZiPP/NmEnM=" providerId="None"/>
</p188: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40A"/>
    <a:srgbClr val="C732B5"/>
    <a:srgbClr val="0058A6"/>
    <a:srgbClr val="FBE5EF"/>
    <a:srgbClr val="E64F94"/>
    <a:srgbClr val="2493D7"/>
    <a:srgbClr val="528EC3"/>
    <a:srgbClr val="4D4B4B"/>
    <a:srgbClr val="CE2D75"/>
    <a:srgbClr val="009D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F86902-338E-4089-9622-82E3CD191D9F}" v="541" dt="2024-10-25T02:01:08.2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59" autoAdjust="0"/>
    <p:restoredTop sz="84783" autoAdjust="0"/>
  </p:normalViewPr>
  <p:slideViewPr>
    <p:cSldViewPr snapToGrid="0">
      <p:cViewPr varScale="1">
        <p:scale>
          <a:sx n="125" d="100"/>
          <a:sy n="125" d="100"/>
        </p:scale>
        <p:origin x="1200" y="96"/>
      </p:cViewPr>
      <p:guideLst>
        <p:guide orient="horz" pos="1620"/>
        <p:guide pos="5474"/>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45" d="100"/>
          <a:sy n="45" d="100"/>
        </p:scale>
        <p:origin x="2760" y="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CE7B80-1072-4C04-94EA-17D9A84141F3}" type="doc">
      <dgm:prSet loTypeId="urn:microsoft.com/office/officeart/2005/8/layout/chevron2" loCatId="process" qsTypeId="urn:microsoft.com/office/officeart/2005/8/quickstyle/simple1" qsCatId="simple" csTypeId="urn:microsoft.com/office/officeart/2005/8/colors/accent0_1" csCatId="mainScheme" phldr="1"/>
      <dgm:spPr/>
      <dgm:t>
        <a:bodyPr/>
        <a:lstStyle/>
        <a:p>
          <a:endParaRPr lang="en-US"/>
        </a:p>
      </dgm:t>
    </dgm:pt>
    <dgm:pt modelId="{84A88FF3-7660-4B75-8201-7175E2EA050F}">
      <dgm:prSet custT="1"/>
      <dgm:spPr/>
      <dgm:t>
        <a:bodyPr/>
        <a:lstStyle/>
        <a:p>
          <a:r>
            <a:rPr lang="en-US" sz="1200" b="1" dirty="0">
              <a:solidFill>
                <a:schemeClr val="tx2">
                  <a:lumMod val="50000"/>
                </a:schemeClr>
              </a:solidFill>
            </a:rPr>
            <a:t>Benefit Changes</a:t>
          </a:r>
        </a:p>
      </dgm:t>
    </dgm:pt>
    <dgm:pt modelId="{CC2A7040-6AA9-401C-B636-42BEE020E7DF}" type="parTrans" cxnId="{396B12B3-A03D-4AFB-9410-D87BE9369589}">
      <dgm:prSet/>
      <dgm:spPr/>
      <dgm:t>
        <a:bodyPr/>
        <a:lstStyle/>
        <a:p>
          <a:endParaRPr lang="en-US"/>
        </a:p>
      </dgm:t>
    </dgm:pt>
    <dgm:pt modelId="{87FFA7D5-95FF-40B6-9FE5-09DBC82264C5}" type="sibTrans" cxnId="{396B12B3-A03D-4AFB-9410-D87BE9369589}">
      <dgm:prSet/>
      <dgm:spPr/>
      <dgm:t>
        <a:bodyPr/>
        <a:lstStyle/>
        <a:p>
          <a:endParaRPr lang="en-US"/>
        </a:p>
      </dgm:t>
    </dgm:pt>
    <dgm:pt modelId="{0A3DFAE2-6A6C-4E9A-8D48-340140F005EC}">
      <dgm:prSet custT="1"/>
      <dgm:spPr/>
      <dgm:t>
        <a:bodyPr/>
        <a:lstStyle/>
        <a:p>
          <a:r>
            <a:rPr lang="en-US" sz="1400" dirty="0">
              <a:solidFill>
                <a:schemeClr val="tx2">
                  <a:lumMod val="50000"/>
                </a:schemeClr>
              </a:solidFill>
            </a:rPr>
            <a:t>There are no benefit changes for either the DPPO or DHMO Plans</a:t>
          </a:r>
        </a:p>
      </dgm:t>
    </dgm:pt>
    <dgm:pt modelId="{25E50F24-E6CA-45FD-9BEB-D09B370A3C4C}" type="parTrans" cxnId="{2A2EF262-9E58-43D3-BFAE-E1B27335A062}">
      <dgm:prSet/>
      <dgm:spPr/>
      <dgm:t>
        <a:bodyPr/>
        <a:lstStyle/>
        <a:p>
          <a:endParaRPr lang="en-US"/>
        </a:p>
      </dgm:t>
    </dgm:pt>
    <dgm:pt modelId="{92374685-CF48-4B2D-8D93-4A323827E431}" type="sibTrans" cxnId="{2A2EF262-9E58-43D3-BFAE-E1B27335A062}">
      <dgm:prSet/>
      <dgm:spPr/>
      <dgm:t>
        <a:bodyPr/>
        <a:lstStyle/>
        <a:p>
          <a:endParaRPr lang="en-US"/>
        </a:p>
      </dgm:t>
    </dgm:pt>
    <dgm:pt modelId="{214C954B-7B3F-4118-99BB-E166BEB7D863}">
      <dgm:prSet custT="1"/>
      <dgm:spPr/>
      <dgm:t>
        <a:bodyPr/>
        <a:lstStyle/>
        <a:p>
          <a:r>
            <a:rPr lang="en-US" sz="1200" b="1" dirty="0">
              <a:solidFill>
                <a:schemeClr val="tx2">
                  <a:lumMod val="50000"/>
                </a:schemeClr>
              </a:solidFill>
            </a:rPr>
            <a:t>Premium Changes</a:t>
          </a:r>
        </a:p>
      </dgm:t>
    </dgm:pt>
    <dgm:pt modelId="{314B97CE-AEE4-4B4C-BC82-8CF27CE82DD3}" type="parTrans" cxnId="{2595B17B-64BA-40B8-8960-5076D121E85B}">
      <dgm:prSet/>
      <dgm:spPr/>
      <dgm:t>
        <a:bodyPr/>
        <a:lstStyle/>
        <a:p>
          <a:endParaRPr lang="en-US"/>
        </a:p>
      </dgm:t>
    </dgm:pt>
    <dgm:pt modelId="{1254186F-E80A-433B-AEE1-CDC25E934F5D}" type="sibTrans" cxnId="{2595B17B-64BA-40B8-8960-5076D121E85B}">
      <dgm:prSet/>
      <dgm:spPr/>
      <dgm:t>
        <a:bodyPr/>
        <a:lstStyle/>
        <a:p>
          <a:endParaRPr lang="en-US"/>
        </a:p>
      </dgm:t>
    </dgm:pt>
    <dgm:pt modelId="{005B2BB0-D6F8-434F-A302-FA1DBF735BF9}">
      <dgm:prSet custT="1"/>
      <dgm:spPr/>
      <dgm:t>
        <a:bodyPr/>
        <a:lstStyle/>
        <a:p>
          <a:r>
            <a:rPr lang="en-US" sz="1400" dirty="0">
              <a:solidFill>
                <a:schemeClr val="tx2">
                  <a:lumMod val="50000"/>
                </a:schemeClr>
              </a:solidFill>
            </a:rPr>
            <a:t>No premium changes for the Delta Dental PPO Plan</a:t>
          </a:r>
        </a:p>
      </dgm:t>
    </dgm:pt>
    <dgm:pt modelId="{9CE7A302-20D8-417A-8DB9-D0ACAD322A89}" type="parTrans" cxnId="{0D25D5B9-EE33-4F52-AFC1-F6C6A9950C9A}">
      <dgm:prSet/>
      <dgm:spPr/>
      <dgm:t>
        <a:bodyPr/>
        <a:lstStyle/>
        <a:p>
          <a:endParaRPr lang="en-US"/>
        </a:p>
      </dgm:t>
    </dgm:pt>
    <dgm:pt modelId="{C0499D96-6574-45F6-8881-52FDB6BC32FC}" type="sibTrans" cxnId="{0D25D5B9-EE33-4F52-AFC1-F6C6A9950C9A}">
      <dgm:prSet/>
      <dgm:spPr/>
      <dgm:t>
        <a:bodyPr/>
        <a:lstStyle/>
        <a:p>
          <a:endParaRPr lang="en-US"/>
        </a:p>
      </dgm:t>
    </dgm:pt>
    <dgm:pt modelId="{65D2F6B1-EBF9-485C-847C-E12B93FD7BFB}">
      <dgm:prSet custT="1"/>
      <dgm:spPr/>
      <dgm:t>
        <a:bodyPr/>
        <a:lstStyle/>
        <a:p>
          <a:r>
            <a:rPr lang="en-US" sz="1400" dirty="0">
              <a:solidFill>
                <a:schemeClr val="tx2">
                  <a:lumMod val="50000"/>
                </a:schemeClr>
              </a:solidFill>
            </a:rPr>
            <a:t>Delta Dental HMO premium is increasing by 3.4%, applied based on graduated </a:t>
          </a:r>
          <a:r>
            <a:rPr lang="en-US" sz="1400" dirty="0" err="1">
              <a:solidFill>
                <a:schemeClr val="tx2">
                  <a:lumMod val="50000"/>
                </a:schemeClr>
              </a:solidFill>
            </a:rPr>
            <a:t>eligilbity</a:t>
          </a:r>
          <a:endParaRPr lang="en-US" sz="1400" dirty="0">
            <a:solidFill>
              <a:schemeClr val="tx2">
                <a:lumMod val="50000"/>
              </a:schemeClr>
            </a:solidFill>
          </a:endParaRPr>
        </a:p>
      </dgm:t>
    </dgm:pt>
    <dgm:pt modelId="{94EA1282-A7A5-4E88-A1A0-4A1A75465915}" type="parTrans" cxnId="{7B933518-E2AA-4ADE-AECB-FD0A8B8D82CD}">
      <dgm:prSet/>
      <dgm:spPr/>
      <dgm:t>
        <a:bodyPr/>
        <a:lstStyle/>
        <a:p>
          <a:endParaRPr lang="en-US"/>
        </a:p>
      </dgm:t>
    </dgm:pt>
    <dgm:pt modelId="{D7F3E045-9936-497A-9ABF-753E699F0E0C}" type="sibTrans" cxnId="{7B933518-E2AA-4ADE-AECB-FD0A8B8D82CD}">
      <dgm:prSet/>
      <dgm:spPr/>
      <dgm:t>
        <a:bodyPr/>
        <a:lstStyle/>
        <a:p>
          <a:endParaRPr lang="en-US"/>
        </a:p>
      </dgm:t>
    </dgm:pt>
    <dgm:pt modelId="{0B5FBAA7-0407-4C6F-9A5D-E6122D2DE70D}">
      <dgm:prSet custT="1"/>
      <dgm:spPr/>
      <dgm:t>
        <a:bodyPr/>
        <a:lstStyle/>
        <a:p>
          <a:r>
            <a:rPr lang="en-US" sz="1150" b="1" dirty="0">
              <a:solidFill>
                <a:schemeClr val="tx2">
                  <a:lumMod val="50000"/>
                </a:schemeClr>
              </a:solidFill>
            </a:rPr>
            <a:t>Enrollment</a:t>
          </a:r>
        </a:p>
      </dgm:t>
    </dgm:pt>
    <dgm:pt modelId="{E79C9C43-552F-467D-98D8-05A4F6A3AF3C}" type="parTrans" cxnId="{29E32047-1CB1-41D2-83CE-74887C0B3179}">
      <dgm:prSet/>
      <dgm:spPr/>
      <dgm:t>
        <a:bodyPr/>
        <a:lstStyle/>
        <a:p>
          <a:endParaRPr lang="en-US"/>
        </a:p>
      </dgm:t>
    </dgm:pt>
    <dgm:pt modelId="{0BC29A38-10FF-41B7-8E66-5ED1203E7C9E}" type="sibTrans" cxnId="{29E32047-1CB1-41D2-83CE-74887C0B3179}">
      <dgm:prSet/>
      <dgm:spPr/>
      <dgm:t>
        <a:bodyPr/>
        <a:lstStyle/>
        <a:p>
          <a:endParaRPr lang="en-US"/>
        </a:p>
      </dgm:t>
    </dgm:pt>
    <dgm:pt modelId="{A612856A-F3DA-40FA-9858-4FC4D4D060C7}">
      <dgm:prSet custT="1"/>
      <dgm:spPr/>
      <dgm:t>
        <a:bodyPr/>
        <a:lstStyle/>
        <a:p>
          <a:r>
            <a:rPr lang="en-US" sz="1400" dirty="0">
              <a:solidFill>
                <a:schemeClr val="tx2">
                  <a:lumMod val="50000"/>
                </a:schemeClr>
              </a:solidFill>
            </a:rPr>
            <a:t>Both plans are open for enrollment</a:t>
          </a:r>
        </a:p>
      </dgm:t>
    </dgm:pt>
    <dgm:pt modelId="{9A0715D8-FCE6-488F-8832-4373BF925E45}" type="parTrans" cxnId="{F18613C2-8EE1-494A-8E63-E9FF55D467BE}">
      <dgm:prSet/>
      <dgm:spPr/>
      <dgm:t>
        <a:bodyPr/>
        <a:lstStyle/>
        <a:p>
          <a:endParaRPr lang="en-US"/>
        </a:p>
      </dgm:t>
    </dgm:pt>
    <dgm:pt modelId="{EED534FF-B26A-45C3-A802-50A1D9927D43}" type="sibTrans" cxnId="{F18613C2-8EE1-494A-8E63-E9FF55D467BE}">
      <dgm:prSet/>
      <dgm:spPr/>
      <dgm:t>
        <a:bodyPr/>
        <a:lstStyle/>
        <a:p>
          <a:endParaRPr lang="en-US"/>
        </a:p>
      </dgm:t>
    </dgm:pt>
    <dgm:pt modelId="{8FAFC209-933A-49E3-92DB-46EB500F86AC}">
      <dgm:prSet custT="1"/>
      <dgm:spPr/>
      <dgm:t>
        <a:bodyPr/>
        <a:lstStyle/>
        <a:p>
          <a:r>
            <a:rPr lang="en-US" sz="1400" dirty="0">
              <a:solidFill>
                <a:schemeClr val="tx2">
                  <a:lumMod val="50000"/>
                </a:schemeClr>
              </a:solidFill>
            </a:rPr>
            <a:t>There are no benefit changes for the VSP Vision coverage</a:t>
          </a:r>
        </a:p>
      </dgm:t>
    </dgm:pt>
    <dgm:pt modelId="{C4B36809-A25A-4AA4-8FC9-BC50FA1EF310}" type="parTrans" cxnId="{A93B5F1F-9E0F-423A-9AE3-D4AAC3C53C73}">
      <dgm:prSet/>
      <dgm:spPr/>
      <dgm:t>
        <a:bodyPr/>
        <a:lstStyle/>
        <a:p>
          <a:endParaRPr lang="en-US"/>
        </a:p>
      </dgm:t>
    </dgm:pt>
    <dgm:pt modelId="{BF73C08A-24F4-41B4-AD16-2CBEEA956373}" type="sibTrans" cxnId="{A93B5F1F-9E0F-423A-9AE3-D4AAC3C53C73}">
      <dgm:prSet/>
      <dgm:spPr/>
      <dgm:t>
        <a:bodyPr/>
        <a:lstStyle/>
        <a:p>
          <a:endParaRPr lang="en-US"/>
        </a:p>
      </dgm:t>
    </dgm:pt>
    <dgm:pt modelId="{8D69EFB5-22E4-4E3A-B4CD-3432EABC6D27}">
      <dgm:prSet custT="1"/>
      <dgm:spPr/>
      <dgm:t>
        <a:bodyPr/>
        <a:lstStyle/>
        <a:p>
          <a:r>
            <a:rPr lang="en-US" sz="1400" dirty="0">
              <a:solidFill>
                <a:schemeClr val="tx2">
                  <a:lumMod val="50000"/>
                </a:schemeClr>
              </a:solidFill>
            </a:rPr>
            <a:t>VSP Vision premium is increasing by 5%</a:t>
          </a:r>
        </a:p>
      </dgm:t>
    </dgm:pt>
    <dgm:pt modelId="{589B7400-3DB6-410F-997F-CF5726F2663F}" type="parTrans" cxnId="{609F5992-2167-454E-9B93-E46F9D201BE2}">
      <dgm:prSet/>
      <dgm:spPr/>
      <dgm:t>
        <a:bodyPr/>
        <a:lstStyle/>
        <a:p>
          <a:endParaRPr lang="en-US"/>
        </a:p>
      </dgm:t>
    </dgm:pt>
    <dgm:pt modelId="{DA59B531-29EB-42F1-BB87-DD989AD3DFC9}" type="sibTrans" cxnId="{609F5992-2167-454E-9B93-E46F9D201BE2}">
      <dgm:prSet/>
      <dgm:spPr/>
      <dgm:t>
        <a:bodyPr/>
        <a:lstStyle/>
        <a:p>
          <a:endParaRPr lang="en-US"/>
        </a:p>
      </dgm:t>
    </dgm:pt>
    <dgm:pt modelId="{534B5836-72E3-48CC-98B0-6E528820BD3D}">
      <dgm:prSet custT="1"/>
      <dgm:spPr/>
      <dgm:t>
        <a:bodyPr/>
        <a:lstStyle/>
        <a:p>
          <a:endParaRPr lang="en-US" sz="1400" dirty="0">
            <a:solidFill>
              <a:schemeClr val="tx2">
                <a:lumMod val="50000"/>
              </a:schemeClr>
            </a:solidFill>
          </a:endParaRPr>
        </a:p>
      </dgm:t>
    </dgm:pt>
    <dgm:pt modelId="{78F335AC-D455-4CCE-8746-E3C1065F6B21}" type="parTrans" cxnId="{2EF3B600-C86F-485C-A689-B1A32A3FD018}">
      <dgm:prSet/>
      <dgm:spPr/>
      <dgm:t>
        <a:bodyPr/>
        <a:lstStyle/>
        <a:p>
          <a:endParaRPr lang="en-US"/>
        </a:p>
      </dgm:t>
    </dgm:pt>
    <dgm:pt modelId="{2DF63DD5-43D4-472B-8883-E28724BFBDD0}" type="sibTrans" cxnId="{2EF3B600-C86F-485C-A689-B1A32A3FD018}">
      <dgm:prSet/>
      <dgm:spPr/>
      <dgm:t>
        <a:bodyPr/>
        <a:lstStyle/>
        <a:p>
          <a:endParaRPr lang="en-US"/>
        </a:p>
      </dgm:t>
    </dgm:pt>
    <dgm:pt modelId="{A214F64B-B89B-43EF-85B3-C85A370186CE}" type="pres">
      <dgm:prSet presAssocID="{4ECE7B80-1072-4C04-94EA-17D9A84141F3}" presName="linearFlow" presStyleCnt="0">
        <dgm:presLayoutVars>
          <dgm:dir/>
          <dgm:animLvl val="lvl"/>
          <dgm:resizeHandles val="exact"/>
        </dgm:presLayoutVars>
      </dgm:prSet>
      <dgm:spPr/>
    </dgm:pt>
    <dgm:pt modelId="{1450657C-39CF-4CDC-936B-66F48779C7DB}" type="pres">
      <dgm:prSet presAssocID="{84A88FF3-7660-4B75-8201-7175E2EA050F}" presName="composite" presStyleCnt="0"/>
      <dgm:spPr/>
    </dgm:pt>
    <dgm:pt modelId="{7C689D05-54BA-49EE-9472-47769C351B51}" type="pres">
      <dgm:prSet presAssocID="{84A88FF3-7660-4B75-8201-7175E2EA050F}" presName="parentText" presStyleLbl="alignNode1" presStyleIdx="0" presStyleCnt="3">
        <dgm:presLayoutVars>
          <dgm:chMax val="1"/>
          <dgm:bulletEnabled val="1"/>
        </dgm:presLayoutVars>
      </dgm:prSet>
      <dgm:spPr/>
    </dgm:pt>
    <dgm:pt modelId="{7483DC57-1D9B-4C01-B862-A92C6768B5DC}" type="pres">
      <dgm:prSet presAssocID="{84A88FF3-7660-4B75-8201-7175E2EA050F}" presName="descendantText" presStyleLbl="alignAcc1" presStyleIdx="0" presStyleCnt="3" custLinFactNeighborX="256" custLinFactNeighborY="-13184">
        <dgm:presLayoutVars>
          <dgm:bulletEnabled val="1"/>
        </dgm:presLayoutVars>
      </dgm:prSet>
      <dgm:spPr/>
    </dgm:pt>
    <dgm:pt modelId="{2B50275C-3D79-4F9B-A535-06FDBA0FDE56}" type="pres">
      <dgm:prSet presAssocID="{87FFA7D5-95FF-40B6-9FE5-09DBC82264C5}" presName="sp" presStyleCnt="0"/>
      <dgm:spPr/>
    </dgm:pt>
    <dgm:pt modelId="{273AD738-D334-4DA6-9EFF-D88507FF5B27}" type="pres">
      <dgm:prSet presAssocID="{214C954B-7B3F-4118-99BB-E166BEB7D863}" presName="composite" presStyleCnt="0"/>
      <dgm:spPr/>
    </dgm:pt>
    <dgm:pt modelId="{E3CE95DC-D292-4A0E-8E3C-42BDB5F4ABA0}" type="pres">
      <dgm:prSet presAssocID="{214C954B-7B3F-4118-99BB-E166BEB7D863}" presName="parentText" presStyleLbl="alignNode1" presStyleIdx="1" presStyleCnt="3">
        <dgm:presLayoutVars>
          <dgm:chMax val="1"/>
          <dgm:bulletEnabled val="1"/>
        </dgm:presLayoutVars>
      </dgm:prSet>
      <dgm:spPr/>
    </dgm:pt>
    <dgm:pt modelId="{6BF37CBF-04FE-4A85-AB64-71887F1AF47D}" type="pres">
      <dgm:prSet presAssocID="{214C954B-7B3F-4118-99BB-E166BEB7D863}" presName="descendantText" presStyleLbl="alignAcc1" presStyleIdx="1" presStyleCnt="3">
        <dgm:presLayoutVars>
          <dgm:bulletEnabled val="1"/>
        </dgm:presLayoutVars>
      </dgm:prSet>
      <dgm:spPr/>
    </dgm:pt>
    <dgm:pt modelId="{4D5D02F5-615B-4C8F-A1A9-077089147E99}" type="pres">
      <dgm:prSet presAssocID="{1254186F-E80A-433B-AEE1-CDC25E934F5D}" presName="sp" presStyleCnt="0"/>
      <dgm:spPr/>
    </dgm:pt>
    <dgm:pt modelId="{4EECB8BF-F4BF-4D34-9A9F-C4E37B53955E}" type="pres">
      <dgm:prSet presAssocID="{0B5FBAA7-0407-4C6F-9A5D-E6122D2DE70D}" presName="composite" presStyleCnt="0"/>
      <dgm:spPr/>
    </dgm:pt>
    <dgm:pt modelId="{DF824788-9160-4112-844A-26C264E41A8A}" type="pres">
      <dgm:prSet presAssocID="{0B5FBAA7-0407-4C6F-9A5D-E6122D2DE70D}" presName="parentText" presStyleLbl="alignNode1" presStyleIdx="2" presStyleCnt="3" custScaleX="109789">
        <dgm:presLayoutVars>
          <dgm:chMax val="1"/>
          <dgm:bulletEnabled val="1"/>
        </dgm:presLayoutVars>
      </dgm:prSet>
      <dgm:spPr/>
    </dgm:pt>
    <dgm:pt modelId="{3DCFD9D6-E2A7-4A3F-836D-267F8F5AC24E}" type="pres">
      <dgm:prSet presAssocID="{0B5FBAA7-0407-4C6F-9A5D-E6122D2DE70D}" presName="descendantText" presStyleLbl="alignAcc1" presStyleIdx="2" presStyleCnt="3" custScaleX="98637" custLinFactNeighborX="497" custLinFactNeighborY="-989">
        <dgm:presLayoutVars>
          <dgm:bulletEnabled val="1"/>
        </dgm:presLayoutVars>
      </dgm:prSet>
      <dgm:spPr/>
    </dgm:pt>
  </dgm:ptLst>
  <dgm:cxnLst>
    <dgm:cxn modelId="{2EF3B600-C86F-485C-A689-B1A32A3FD018}" srcId="{214C954B-7B3F-4118-99BB-E166BEB7D863}" destId="{534B5836-72E3-48CC-98B0-6E528820BD3D}" srcOrd="2" destOrd="0" parTransId="{78F335AC-D455-4CCE-8746-E3C1065F6B21}" sibTransId="{2DF63DD5-43D4-472B-8883-E28724BFBDD0}"/>
    <dgm:cxn modelId="{494D3103-4A1F-46F5-AA36-1ED0D11CB5D9}" type="presOf" srcId="{214C954B-7B3F-4118-99BB-E166BEB7D863}" destId="{E3CE95DC-D292-4A0E-8E3C-42BDB5F4ABA0}" srcOrd="0" destOrd="0" presId="urn:microsoft.com/office/officeart/2005/8/layout/chevron2"/>
    <dgm:cxn modelId="{AB13110B-BE50-453D-835F-527D540E519E}" type="presOf" srcId="{84A88FF3-7660-4B75-8201-7175E2EA050F}" destId="{7C689D05-54BA-49EE-9472-47769C351B51}" srcOrd="0" destOrd="0" presId="urn:microsoft.com/office/officeart/2005/8/layout/chevron2"/>
    <dgm:cxn modelId="{7B933518-E2AA-4ADE-AECB-FD0A8B8D82CD}" srcId="{214C954B-7B3F-4118-99BB-E166BEB7D863}" destId="{65D2F6B1-EBF9-485C-847C-E12B93FD7BFB}" srcOrd="1" destOrd="0" parTransId="{94EA1282-A7A5-4E88-A1A0-4A1A75465915}" sibTransId="{D7F3E045-9936-497A-9ABF-753E699F0E0C}"/>
    <dgm:cxn modelId="{FEBE4D1D-B345-49D4-8FA3-8F105A33A07A}" type="presOf" srcId="{65D2F6B1-EBF9-485C-847C-E12B93FD7BFB}" destId="{6BF37CBF-04FE-4A85-AB64-71887F1AF47D}" srcOrd="0" destOrd="1" presId="urn:microsoft.com/office/officeart/2005/8/layout/chevron2"/>
    <dgm:cxn modelId="{A93B5F1F-9E0F-423A-9AE3-D4AAC3C53C73}" srcId="{84A88FF3-7660-4B75-8201-7175E2EA050F}" destId="{8FAFC209-933A-49E3-92DB-46EB500F86AC}" srcOrd="1" destOrd="0" parTransId="{C4B36809-A25A-4AA4-8FC9-BC50FA1EF310}" sibTransId="{BF73C08A-24F4-41B4-AD16-2CBEEA956373}"/>
    <dgm:cxn modelId="{24ABC722-2DE5-4A0B-82D8-471E52429D2C}" type="presOf" srcId="{005B2BB0-D6F8-434F-A302-FA1DBF735BF9}" destId="{6BF37CBF-04FE-4A85-AB64-71887F1AF47D}" srcOrd="0" destOrd="0" presId="urn:microsoft.com/office/officeart/2005/8/layout/chevron2"/>
    <dgm:cxn modelId="{F6EE1D62-35B4-4156-8A80-3BEDFC898F5B}" type="presOf" srcId="{0B5FBAA7-0407-4C6F-9A5D-E6122D2DE70D}" destId="{DF824788-9160-4112-844A-26C264E41A8A}" srcOrd="0" destOrd="0" presId="urn:microsoft.com/office/officeart/2005/8/layout/chevron2"/>
    <dgm:cxn modelId="{2A2EF262-9E58-43D3-BFAE-E1B27335A062}" srcId="{84A88FF3-7660-4B75-8201-7175E2EA050F}" destId="{0A3DFAE2-6A6C-4E9A-8D48-340140F005EC}" srcOrd="0" destOrd="0" parTransId="{25E50F24-E6CA-45FD-9BEB-D09B370A3C4C}" sibTransId="{92374685-CF48-4B2D-8D93-4A323827E431}"/>
    <dgm:cxn modelId="{29E32047-1CB1-41D2-83CE-74887C0B3179}" srcId="{4ECE7B80-1072-4C04-94EA-17D9A84141F3}" destId="{0B5FBAA7-0407-4C6F-9A5D-E6122D2DE70D}" srcOrd="2" destOrd="0" parTransId="{E79C9C43-552F-467D-98D8-05A4F6A3AF3C}" sibTransId="{0BC29A38-10FF-41B7-8E66-5ED1203E7C9E}"/>
    <dgm:cxn modelId="{406A716D-E9F8-48C5-8081-93132DB807DF}" type="presOf" srcId="{4ECE7B80-1072-4C04-94EA-17D9A84141F3}" destId="{A214F64B-B89B-43EF-85B3-C85A370186CE}" srcOrd="0" destOrd="0" presId="urn:microsoft.com/office/officeart/2005/8/layout/chevron2"/>
    <dgm:cxn modelId="{2595B17B-64BA-40B8-8960-5076D121E85B}" srcId="{4ECE7B80-1072-4C04-94EA-17D9A84141F3}" destId="{214C954B-7B3F-4118-99BB-E166BEB7D863}" srcOrd="1" destOrd="0" parTransId="{314B97CE-AEE4-4B4C-BC82-8CF27CE82DD3}" sibTransId="{1254186F-E80A-433B-AEE1-CDC25E934F5D}"/>
    <dgm:cxn modelId="{609F5992-2167-454E-9B93-E46F9D201BE2}" srcId="{214C954B-7B3F-4118-99BB-E166BEB7D863}" destId="{8D69EFB5-22E4-4E3A-B4CD-3432EABC6D27}" srcOrd="3" destOrd="0" parTransId="{589B7400-3DB6-410F-997F-CF5726F2663F}" sibTransId="{DA59B531-29EB-42F1-BB87-DD989AD3DFC9}"/>
    <dgm:cxn modelId="{B465419F-630A-4917-A724-C29390E3D2CF}" type="presOf" srcId="{0A3DFAE2-6A6C-4E9A-8D48-340140F005EC}" destId="{7483DC57-1D9B-4C01-B862-A92C6768B5DC}" srcOrd="0" destOrd="0" presId="urn:microsoft.com/office/officeart/2005/8/layout/chevron2"/>
    <dgm:cxn modelId="{02515EAA-8E5C-4EA3-A8AC-E4836D72D77B}" type="presOf" srcId="{534B5836-72E3-48CC-98B0-6E528820BD3D}" destId="{6BF37CBF-04FE-4A85-AB64-71887F1AF47D}" srcOrd="0" destOrd="2" presId="urn:microsoft.com/office/officeart/2005/8/layout/chevron2"/>
    <dgm:cxn modelId="{EA0EF8AB-EA47-4778-9DA9-1329EE81BD7B}" type="presOf" srcId="{8FAFC209-933A-49E3-92DB-46EB500F86AC}" destId="{7483DC57-1D9B-4C01-B862-A92C6768B5DC}" srcOrd="0" destOrd="1" presId="urn:microsoft.com/office/officeart/2005/8/layout/chevron2"/>
    <dgm:cxn modelId="{D78BB9AC-BBE2-4318-8B42-902DA1906E91}" type="presOf" srcId="{A612856A-F3DA-40FA-9858-4FC4D4D060C7}" destId="{3DCFD9D6-E2A7-4A3F-836D-267F8F5AC24E}" srcOrd="0" destOrd="0" presId="urn:microsoft.com/office/officeart/2005/8/layout/chevron2"/>
    <dgm:cxn modelId="{396B12B3-A03D-4AFB-9410-D87BE9369589}" srcId="{4ECE7B80-1072-4C04-94EA-17D9A84141F3}" destId="{84A88FF3-7660-4B75-8201-7175E2EA050F}" srcOrd="0" destOrd="0" parTransId="{CC2A7040-6AA9-401C-B636-42BEE020E7DF}" sibTransId="{87FFA7D5-95FF-40B6-9FE5-09DBC82264C5}"/>
    <dgm:cxn modelId="{0D25D5B9-EE33-4F52-AFC1-F6C6A9950C9A}" srcId="{214C954B-7B3F-4118-99BB-E166BEB7D863}" destId="{005B2BB0-D6F8-434F-A302-FA1DBF735BF9}" srcOrd="0" destOrd="0" parTransId="{9CE7A302-20D8-417A-8DB9-D0ACAD322A89}" sibTransId="{C0499D96-6574-45F6-8881-52FDB6BC32FC}"/>
    <dgm:cxn modelId="{F18613C2-8EE1-494A-8E63-E9FF55D467BE}" srcId="{0B5FBAA7-0407-4C6F-9A5D-E6122D2DE70D}" destId="{A612856A-F3DA-40FA-9858-4FC4D4D060C7}" srcOrd="0" destOrd="0" parTransId="{9A0715D8-FCE6-488F-8832-4373BF925E45}" sibTransId="{EED534FF-B26A-45C3-A802-50A1D9927D43}"/>
    <dgm:cxn modelId="{0449AAD3-79F4-4ADE-89B2-57511ACC2E95}" type="presOf" srcId="{8D69EFB5-22E4-4E3A-B4CD-3432EABC6D27}" destId="{6BF37CBF-04FE-4A85-AB64-71887F1AF47D}" srcOrd="0" destOrd="3" presId="urn:microsoft.com/office/officeart/2005/8/layout/chevron2"/>
    <dgm:cxn modelId="{BE17DDDB-D835-4585-AA0B-64764EA545E1}" type="presParOf" srcId="{A214F64B-B89B-43EF-85B3-C85A370186CE}" destId="{1450657C-39CF-4CDC-936B-66F48779C7DB}" srcOrd="0" destOrd="0" presId="urn:microsoft.com/office/officeart/2005/8/layout/chevron2"/>
    <dgm:cxn modelId="{992E34EF-B07F-4520-819F-FF33F7154433}" type="presParOf" srcId="{1450657C-39CF-4CDC-936B-66F48779C7DB}" destId="{7C689D05-54BA-49EE-9472-47769C351B51}" srcOrd="0" destOrd="0" presId="urn:microsoft.com/office/officeart/2005/8/layout/chevron2"/>
    <dgm:cxn modelId="{36353B6D-3450-47C6-82B8-ACBD41017F4E}" type="presParOf" srcId="{1450657C-39CF-4CDC-936B-66F48779C7DB}" destId="{7483DC57-1D9B-4C01-B862-A92C6768B5DC}" srcOrd="1" destOrd="0" presId="urn:microsoft.com/office/officeart/2005/8/layout/chevron2"/>
    <dgm:cxn modelId="{088D85CB-8B99-4C9B-9F81-56B5C5D2CD55}" type="presParOf" srcId="{A214F64B-B89B-43EF-85B3-C85A370186CE}" destId="{2B50275C-3D79-4F9B-A535-06FDBA0FDE56}" srcOrd="1" destOrd="0" presId="urn:microsoft.com/office/officeart/2005/8/layout/chevron2"/>
    <dgm:cxn modelId="{B05B9706-51A0-4BAA-AEF7-3BCBCA5CAD0E}" type="presParOf" srcId="{A214F64B-B89B-43EF-85B3-C85A370186CE}" destId="{273AD738-D334-4DA6-9EFF-D88507FF5B27}" srcOrd="2" destOrd="0" presId="urn:microsoft.com/office/officeart/2005/8/layout/chevron2"/>
    <dgm:cxn modelId="{C80A4AE7-937F-4713-B424-2840CE444083}" type="presParOf" srcId="{273AD738-D334-4DA6-9EFF-D88507FF5B27}" destId="{E3CE95DC-D292-4A0E-8E3C-42BDB5F4ABA0}" srcOrd="0" destOrd="0" presId="urn:microsoft.com/office/officeart/2005/8/layout/chevron2"/>
    <dgm:cxn modelId="{736ABFCF-D4CC-478D-A755-3D65E4606B1F}" type="presParOf" srcId="{273AD738-D334-4DA6-9EFF-D88507FF5B27}" destId="{6BF37CBF-04FE-4A85-AB64-71887F1AF47D}" srcOrd="1" destOrd="0" presId="urn:microsoft.com/office/officeart/2005/8/layout/chevron2"/>
    <dgm:cxn modelId="{321D3E73-61E0-4ABF-967A-C597B6EB93F8}" type="presParOf" srcId="{A214F64B-B89B-43EF-85B3-C85A370186CE}" destId="{4D5D02F5-615B-4C8F-A1A9-077089147E99}" srcOrd="3" destOrd="0" presId="urn:microsoft.com/office/officeart/2005/8/layout/chevron2"/>
    <dgm:cxn modelId="{3ACA4B67-052D-48B6-AABA-4810B65A9583}" type="presParOf" srcId="{A214F64B-B89B-43EF-85B3-C85A370186CE}" destId="{4EECB8BF-F4BF-4D34-9A9F-C4E37B53955E}" srcOrd="4" destOrd="0" presId="urn:microsoft.com/office/officeart/2005/8/layout/chevron2"/>
    <dgm:cxn modelId="{13893472-8556-401E-8C11-6B6D6655E018}" type="presParOf" srcId="{4EECB8BF-F4BF-4D34-9A9F-C4E37B53955E}" destId="{DF824788-9160-4112-844A-26C264E41A8A}" srcOrd="0" destOrd="0" presId="urn:microsoft.com/office/officeart/2005/8/layout/chevron2"/>
    <dgm:cxn modelId="{E243323A-FAC3-4C3E-9718-16AC8D6E50F1}" type="presParOf" srcId="{4EECB8BF-F4BF-4D34-9A9F-C4E37B53955E}" destId="{3DCFD9D6-E2A7-4A3F-836D-267F8F5AC24E}"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CE7B80-1072-4C04-94EA-17D9A84141F3}" type="doc">
      <dgm:prSet loTypeId="urn:microsoft.com/office/officeart/2005/8/layout/chevron2" loCatId="process" qsTypeId="urn:microsoft.com/office/officeart/2005/8/quickstyle/simple1" qsCatId="simple" csTypeId="urn:microsoft.com/office/officeart/2005/8/colors/accent0_1" csCatId="mainScheme" phldr="1"/>
      <dgm:spPr/>
      <dgm:t>
        <a:bodyPr/>
        <a:lstStyle/>
        <a:p>
          <a:endParaRPr lang="en-US"/>
        </a:p>
      </dgm:t>
    </dgm:pt>
    <dgm:pt modelId="{84A88FF3-7660-4B75-8201-7175E2EA050F}">
      <dgm:prSet custT="1"/>
      <dgm:spPr/>
      <dgm:t>
        <a:bodyPr/>
        <a:lstStyle/>
        <a:p>
          <a:r>
            <a:rPr lang="en-US" sz="1200" b="1" dirty="0">
              <a:solidFill>
                <a:schemeClr val="tx2">
                  <a:lumMod val="50000"/>
                </a:schemeClr>
              </a:solidFill>
            </a:rPr>
            <a:t>Enhanced </a:t>
          </a:r>
          <a:r>
            <a:rPr lang="en-US" sz="1150" b="1" dirty="0">
              <a:solidFill>
                <a:schemeClr val="tx2">
                  <a:lumMod val="50000"/>
                </a:schemeClr>
              </a:solidFill>
            </a:rPr>
            <a:t>Benefits</a:t>
          </a:r>
        </a:p>
      </dgm:t>
    </dgm:pt>
    <dgm:pt modelId="{CC2A7040-6AA9-401C-B636-42BEE020E7DF}" type="parTrans" cxnId="{396B12B3-A03D-4AFB-9410-D87BE9369589}">
      <dgm:prSet/>
      <dgm:spPr/>
      <dgm:t>
        <a:bodyPr/>
        <a:lstStyle/>
        <a:p>
          <a:endParaRPr lang="en-US"/>
        </a:p>
      </dgm:t>
    </dgm:pt>
    <dgm:pt modelId="{87FFA7D5-95FF-40B6-9FE5-09DBC82264C5}" type="sibTrans" cxnId="{396B12B3-A03D-4AFB-9410-D87BE9369589}">
      <dgm:prSet/>
      <dgm:spPr/>
      <dgm:t>
        <a:bodyPr/>
        <a:lstStyle/>
        <a:p>
          <a:endParaRPr lang="en-US"/>
        </a:p>
      </dgm:t>
    </dgm:pt>
    <dgm:pt modelId="{214C954B-7B3F-4118-99BB-E166BEB7D863}">
      <dgm:prSet custT="1"/>
      <dgm:spPr/>
      <dgm:t>
        <a:bodyPr/>
        <a:lstStyle/>
        <a:p>
          <a:r>
            <a:rPr lang="en-US" sz="1200" b="1" dirty="0">
              <a:solidFill>
                <a:schemeClr val="tx2">
                  <a:lumMod val="50000"/>
                </a:schemeClr>
              </a:solidFill>
            </a:rPr>
            <a:t>Premium </a:t>
          </a:r>
          <a:r>
            <a:rPr lang="en-US" sz="1150" b="1" dirty="0">
              <a:solidFill>
                <a:schemeClr val="tx2">
                  <a:lumMod val="50000"/>
                </a:schemeClr>
              </a:solidFill>
            </a:rPr>
            <a:t>Changes</a:t>
          </a:r>
        </a:p>
      </dgm:t>
    </dgm:pt>
    <dgm:pt modelId="{314B97CE-AEE4-4B4C-BC82-8CF27CE82DD3}" type="parTrans" cxnId="{2595B17B-64BA-40B8-8960-5076D121E85B}">
      <dgm:prSet/>
      <dgm:spPr/>
      <dgm:t>
        <a:bodyPr/>
        <a:lstStyle/>
        <a:p>
          <a:endParaRPr lang="en-US"/>
        </a:p>
      </dgm:t>
    </dgm:pt>
    <dgm:pt modelId="{1254186F-E80A-433B-AEE1-CDC25E934F5D}" type="sibTrans" cxnId="{2595B17B-64BA-40B8-8960-5076D121E85B}">
      <dgm:prSet/>
      <dgm:spPr/>
      <dgm:t>
        <a:bodyPr/>
        <a:lstStyle/>
        <a:p>
          <a:endParaRPr lang="en-US"/>
        </a:p>
      </dgm:t>
    </dgm:pt>
    <dgm:pt modelId="{005B2BB0-D6F8-434F-A302-FA1DBF735BF9}">
      <dgm:prSet custT="1"/>
      <dgm:spPr/>
      <dgm:t>
        <a:bodyPr/>
        <a:lstStyle/>
        <a:p>
          <a:r>
            <a:rPr lang="en-US" sz="1400" dirty="0">
              <a:solidFill>
                <a:schemeClr val="tx2">
                  <a:lumMod val="50000"/>
                </a:schemeClr>
              </a:solidFill>
            </a:rPr>
            <a:t>No rate changes for 2025</a:t>
          </a:r>
        </a:p>
      </dgm:t>
    </dgm:pt>
    <dgm:pt modelId="{9CE7A302-20D8-417A-8DB9-D0ACAD322A89}" type="parTrans" cxnId="{0D25D5B9-EE33-4F52-AFC1-F6C6A9950C9A}">
      <dgm:prSet/>
      <dgm:spPr/>
      <dgm:t>
        <a:bodyPr/>
        <a:lstStyle/>
        <a:p>
          <a:endParaRPr lang="en-US"/>
        </a:p>
      </dgm:t>
    </dgm:pt>
    <dgm:pt modelId="{C0499D96-6574-45F6-8881-52FDB6BC32FC}" type="sibTrans" cxnId="{0D25D5B9-EE33-4F52-AFC1-F6C6A9950C9A}">
      <dgm:prSet/>
      <dgm:spPr/>
      <dgm:t>
        <a:bodyPr/>
        <a:lstStyle/>
        <a:p>
          <a:endParaRPr lang="en-US"/>
        </a:p>
      </dgm:t>
    </dgm:pt>
    <dgm:pt modelId="{0B5FBAA7-0407-4C6F-9A5D-E6122D2DE70D}">
      <dgm:prSet custT="1"/>
      <dgm:spPr/>
      <dgm:t>
        <a:bodyPr/>
        <a:lstStyle/>
        <a:p>
          <a:r>
            <a:rPr lang="en-US" sz="1150" b="1" dirty="0">
              <a:solidFill>
                <a:schemeClr val="tx2">
                  <a:lumMod val="50000"/>
                </a:schemeClr>
              </a:solidFill>
            </a:rPr>
            <a:t>Enrollment</a:t>
          </a:r>
        </a:p>
      </dgm:t>
    </dgm:pt>
    <dgm:pt modelId="{E79C9C43-552F-467D-98D8-05A4F6A3AF3C}" type="parTrans" cxnId="{29E32047-1CB1-41D2-83CE-74887C0B3179}">
      <dgm:prSet/>
      <dgm:spPr/>
      <dgm:t>
        <a:bodyPr/>
        <a:lstStyle/>
        <a:p>
          <a:endParaRPr lang="en-US"/>
        </a:p>
      </dgm:t>
    </dgm:pt>
    <dgm:pt modelId="{0BC29A38-10FF-41B7-8E66-5ED1203E7C9E}" type="sibTrans" cxnId="{29E32047-1CB1-41D2-83CE-74887C0B3179}">
      <dgm:prSet/>
      <dgm:spPr/>
      <dgm:t>
        <a:bodyPr/>
        <a:lstStyle/>
        <a:p>
          <a:endParaRPr lang="en-US"/>
        </a:p>
      </dgm:t>
    </dgm:pt>
    <dgm:pt modelId="{A612856A-F3DA-40FA-9858-4FC4D4D060C7}">
      <dgm:prSet custT="1"/>
      <dgm:spPr/>
      <dgm:t>
        <a:bodyPr/>
        <a:lstStyle/>
        <a:p>
          <a:r>
            <a:rPr lang="en-US" sz="1400" dirty="0">
              <a:solidFill>
                <a:schemeClr val="tx2">
                  <a:lumMod val="50000"/>
                </a:schemeClr>
              </a:solidFill>
            </a:rPr>
            <a:t>Open for enrollment</a:t>
          </a:r>
        </a:p>
      </dgm:t>
    </dgm:pt>
    <dgm:pt modelId="{9A0715D8-FCE6-488F-8832-4373BF925E45}" type="parTrans" cxnId="{F18613C2-8EE1-494A-8E63-E9FF55D467BE}">
      <dgm:prSet/>
      <dgm:spPr/>
      <dgm:t>
        <a:bodyPr/>
        <a:lstStyle/>
        <a:p>
          <a:endParaRPr lang="en-US"/>
        </a:p>
      </dgm:t>
    </dgm:pt>
    <dgm:pt modelId="{EED534FF-B26A-45C3-A802-50A1D9927D43}" type="sibTrans" cxnId="{F18613C2-8EE1-494A-8E63-E9FF55D467BE}">
      <dgm:prSet/>
      <dgm:spPr/>
      <dgm:t>
        <a:bodyPr/>
        <a:lstStyle/>
        <a:p>
          <a:endParaRPr lang="en-US"/>
        </a:p>
      </dgm:t>
    </dgm:pt>
    <dgm:pt modelId="{365D4254-4DDE-4968-BE49-0F2D26BC7A8A}">
      <dgm:prSet/>
      <dgm:spPr/>
      <dgm:t>
        <a:bodyPr/>
        <a:lstStyle/>
        <a:p>
          <a:r>
            <a:rPr lang="en-US" b="1" i="0">
              <a:solidFill>
                <a:schemeClr val="tx2">
                  <a:lumMod val="50000"/>
                </a:schemeClr>
              </a:solidFill>
            </a:rPr>
            <a:t>Identity Theft Coverage Enhancements</a:t>
          </a:r>
          <a:endParaRPr lang="en-US"/>
        </a:p>
      </dgm:t>
    </dgm:pt>
    <dgm:pt modelId="{8CF14657-0F94-409E-B65F-561D750CDD8C}" type="parTrans" cxnId="{C8B2DD64-97CD-49BF-8061-FEC50F5E4F25}">
      <dgm:prSet/>
      <dgm:spPr/>
      <dgm:t>
        <a:bodyPr/>
        <a:lstStyle/>
        <a:p>
          <a:endParaRPr lang="en-US"/>
        </a:p>
      </dgm:t>
    </dgm:pt>
    <dgm:pt modelId="{F2AAC16C-1E3E-4B95-B7B0-697902D8A855}" type="sibTrans" cxnId="{C8B2DD64-97CD-49BF-8061-FEC50F5E4F25}">
      <dgm:prSet/>
      <dgm:spPr/>
      <dgm:t>
        <a:bodyPr/>
        <a:lstStyle/>
        <a:p>
          <a:endParaRPr lang="en-US"/>
        </a:p>
      </dgm:t>
    </dgm:pt>
    <dgm:pt modelId="{9FEA4EF4-F242-4729-ABA3-BF7120C87158}">
      <dgm:prSet/>
      <dgm:spPr/>
      <dgm:t>
        <a:bodyPr/>
        <a:lstStyle/>
        <a:p>
          <a:r>
            <a:rPr lang="en-US" b="0" i="0">
              <a:solidFill>
                <a:schemeClr val="tx2">
                  <a:lumMod val="50000"/>
                </a:schemeClr>
              </a:solidFill>
            </a:rPr>
            <a:t>Cash recovery is now </a:t>
          </a:r>
          <a:r>
            <a:rPr lang="en-US" b="0" i="0" u="none">
              <a:solidFill>
                <a:schemeClr val="tx2">
                  <a:lumMod val="50000"/>
                </a:schemeClr>
              </a:solidFill>
            </a:rPr>
            <a:t>included</a:t>
          </a:r>
          <a:r>
            <a:rPr lang="en-US" b="0" i="0">
              <a:solidFill>
                <a:schemeClr val="tx2">
                  <a:lumMod val="50000"/>
                </a:schemeClr>
              </a:solidFill>
            </a:rPr>
            <a:t> as part of the $1 million restoration coverage</a:t>
          </a:r>
          <a:endParaRPr lang="en-US" dirty="0">
            <a:solidFill>
              <a:schemeClr val="tx2">
                <a:lumMod val="50000"/>
              </a:schemeClr>
            </a:solidFill>
          </a:endParaRPr>
        </a:p>
      </dgm:t>
    </dgm:pt>
    <dgm:pt modelId="{5587971F-051C-442F-821A-B8DD4AD8A157}" type="parTrans" cxnId="{2105A1A7-593A-421F-8906-C2D6BAFB5BE2}">
      <dgm:prSet/>
      <dgm:spPr/>
      <dgm:t>
        <a:bodyPr/>
        <a:lstStyle/>
        <a:p>
          <a:endParaRPr lang="en-US"/>
        </a:p>
      </dgm:t>
    </dgm:pt>
    <dgm:pt modelId="{8EB09B9F-A9F1-4DC6-90C5-E754F696B606}" type="sibTrans" cxnId="{2105A1A7-593A-421F-8906-C2D6BAFB5BE2}">
      <dgm:prSet/>
      <dgm:spPr/>
      <dgm:t>
        <a:bodyPr/>
        <a:lstStyle/>
        <a:p>
          <a:endParaRPr lang="en-US"/>
        </a:p>
      </dgm:t>
    </dgm:pt>
    <dgm:pt modelId="{154E61A2-2DAF-4149-A8DB-DD64098D56D0}">
      <dgm:prSet/>
      <dgm:spPr/>
      <dgm:t>
        <a:bodyPr/>
        <a:lstStyle/>
        <a:p>
          <a:r>
            <a:rPr lang="en-US" b="0" i="0" dirty="0">
              <a:solidFill>
                <a:schemeClr val="tx2">
                  <a:lumMod val="50000"/>
                </a:schemeClr>
              </a:solidFill>
              <a:latin typeface="+mn-lt"/>
            </a:rPr>
            <a:t>Option to add up to four senior adults to Identity Theft Protection, which includes the following services: Identity Theft Monitoring </a:t>
          </a:r>
          <a:r>
            <a:rPr lang="en-US" b="0" i="0" dirty="0">
              <a:solidFill>
                <a:schemeClr val="tx2">
                  <a:lumMod val="50000"/>
                </a:schemeClr>
              </a:solidFill>
              <a:latin typeface="+mn-lt"/>
              <a:ea typeface="Cambria Math" panose="02040503050406030204" pitchFamily="18" charset="0"/>
            </a:rPr>
            <a:t>•</a:t>
          </a:r>
          <a:r>
            <a:rPr lang="en-US" b="0" i="0" dirty="0">
              <a:solidFill>
                <a:schemeClr val="tx2">
                  <a:lumMod val="50000"/>
                </a:schemeClr>
              </a:solidFill>
              <a:latin typeface="+mn-lt"/>
            </a:rPr>
            <a:t> Full-Service Identity Restoration </a:t>
          </a:r>
          <a:r>
            <a:rPr lang="en-US" b="0" i="0" dirty="0">
              <a:solidFill>
                <a:schemeClr val="tx2">
                  <a:lumMod val="50000"/>
                </a:schemeClr>
              </a:solidFill>
              <a:latin typeface="+mn-lt"/>
              <a:ea typeface="Cambria Math" panose="02040503050406030204" pitchFamily="18" charset="0"/>
            </a:rPr>
            <a:t>•</a:t>
          </a:r>
          <a:r>
            <a:rPr lang="en-US" b="0" i="0" dirty="0">
              <a:solidFill>
                <a:schemeClr val="tx2">
                  <a:lumMod val="50000"/>
                </a:schemeClr>
              </a:solidFill>
              <a:latin typeface="+mn-lt"/>
            </a:rPr>
            <a:t> Lost Wallet services </a:t>
          </a:r>
          <a:r>
            <a:rPr lang="en-US" b="0" i="0" dirty="0">
              <a:solidFill>
                <a:schemeClr val="tx2">
                  <a:lumMod val="50000"/>
                </a:schemeClr>
              </a:solidFill>
              <a:latin typeface="+mn-lt"/>
              <a:ea typeface="Cambria Math" panose="02040503050406030204" pitchFamily="18" charset="0"/>
            </a:rPr>
            <a:t>•</a:t>
          </a:r>
          <a:r>
            <a:rPr lang="en-US" b="0" i="0" dirty="0">
              <a:solidFill>
                <a:schemeClr val="tx2">
                  <a:lumMod val="50000"/>
                </a:schemeClr>
              </a:solidFill>
              <a:latin typeface="+mn-lt"/>
            </a:rPr>
            <a:t> Identity Theft Insurance</a:t>
          </a:r>
          <a:endParaRPr lang="en-US" dirty="0">
            <a:solidFill>
              <a:schemeClr val="tx2">
                <a:lumMod val="50000"/>
              </a:schemeClr>
            </a:solidFill>
            <a:latin typeface="+mn-lt"/>
          </a:endParaRPr>
        </a:p>
      </dgm:t>
    </dgm:pt>
    <dgm:pt modelId="{48349B91-B1F9-4523-9D78-66781177E952}" type="parTrans" cxnId="{0F80740B-AF92-4FB7-B25A-504B72266443}">
      <dgm:prSet/>
      <dgm:spPr/>
      <dgm:t>
        <a:bodyPr/>
        <a:lstStyle/>
        <a:p>
          <a:endParaRPr lang="en-US"/>
        </a:p>
      </dgm:t>
    </dgm:pt>
    <dgm:pt modelId="{BAF458A7-15E2-46C0-A31E-27ABC2B5F9B4}" type="sibTrans" cxnId="{0F80740B-AF92-4FB7-B25A-504B72266443}">
      <dgm:prSet/>
      <dgm:spPr/>
      <dgm:t>
        <a:bodyPr/>
        <a:lstStyle/>
        <a:p>
          <a:endParaRPr lang="en-US"/>
        </a:p>
      </dgm:t>
    </dgm:pt>
    <dgm:pt modelId="{A214F64B-B89B-43EF-85B3-C85A370186CE}" type="pres">
      <dgm:prSet presAssocID="{4ECE7B80-1072-4C04-94EA-17D9A84141F3}" presName="linearFlow" presStyleCnt="0">
        <dgm:presLayoutVars>
          <dgm:dir/>
          <dgm:animLvl val="lvl"/>
          <dgm:resizeHandles val="exact"/>
        </dgm:presLayoutVars>
      </dgm:prSet>
      <dgm:spPr/>
    </dgm:pt>
    <dgm:pt modelId="{1450657C-39CF-4CDC-936B-66F48779C7DB}" type="pres">
      <dgm:prSet presAssocID="{84A88FF3-7660-4B75-8201-7175E2EA050F}" presName="composite" presStyleCnt="0"/>
      <dgm:spPr/>
    </dgm:pt>
    <dgm:pt modelId="{7C689D05-54BA-49EE-9472-47769C351B51}" type="pres">
      <dgm:prSet presAssocID="{84A88FF3-7660-4B75-8201-7175E2EA050F}" presName="parentText" presStyleLbl="alignNode1" presStyleIdx="0" presStyleCnt="3" custLinFactNeighborX="-14500" custLinFactNeighborY="67657">
        <dgm:presLayoutVars>
          <dgm:chMax val="1"/>
          <dgm:bulletEnabled val="1"/>
        </dgm:presLayoutVars>
      </dgm:prSet>
      <dgm:spPr/>
    </dgm:pt>
    <dgm:pt modelId="{7483DC57-1D9B-4C01-B862-A92C6768B5DC}" type="pres">
      <dgm:prSet presAssocID="{84A88FF3-7660-4B75-8201-7175E2EA050F}" presName="descendantText" presStyleLbl="alignAcc1" presStyleIdx="0" presStyleCnt="3" custScaleX="89749" custScaleY="172403" custLinFactY="31010" custLinFactNeighborX="-140" custLinFactNeighborY="100000">
        <dgm:presLayoutVars>
          <dgm:bulletEnabled val="1"/>
        </dgm:presLayoutVars>
      </dgm:prSet>
      <dgm:spPr/>
    </dgm:pt>
    <dgm:pt modelId="{2B50275C-3D79-4F9B-A535-06FDBA0FDE56}" type="pres">
      <dgm:prSet presAssocID="{87FFA7D5-95FF-40B6-9FE5-09DBC82264C5}" presName="sp" presStyleCnt="0"/>
      <dgm:spPr/>
    </dgm:pt>
    <dgm:pt modelId="{273AD738-D334-4DA6-9EFF-D88507FF5B27}" type="pres">
      <dgm:prSet presAssocID="{214C954B-7B3F-4118-99BB-E166BEB7D863}" presName="composite" presStyleCnt="0"/>
      <dgm:spPr/>
    </dgm:pt>
    <dgm:pt modelId="{E3CE95DC-D292-4A0E-8E3C-42BDB5F4ABA0}" type="pres">
      <dgm:prSet presAssocID="{214C954B-7B3F-4118-99BB-E166BEB7D863}" presName="parentText" presStyleLbl="alignNode1" presStyleIdx="1" presStyleCnt="3" custLinFactNeighborX="-13159" custLinFactNeighborY="-97878">
        <dgm:presLayoutVars>
          <dgm:chMax val="1"/>
          <dgm:bulletEnabled val="1"/>
        </dgm:presLayoutVars>
      </dgm:prSet>
      <dgm:spPr/>
    </dgm:pt>
    <dgm:pt modelId="{6BF37CBF-04FE-4A85-AB64-71887F1AF47D}" type="pres">
      <dgm:prSet presAssocID="{214C954B-7B3F-4118-99BB-E166BEB7D863}" presName="descendantText" presStyleLbl="alignAcc1" presStyleIdx="1" presStyleCnt="3" custScaleX="89460" custLinFactY="-52805" custLinFactNeighborX="-117" custLinFactNeighborY="-100000">
        <dgm:presLayoutVars>
          <dgm:bulletEnabled val="1"/>
        </dgm:presLayoutVars>
      </dgm:prSet>
      <dgm:spPr/>
    </dgm:pt>
    <dgm:pt modelId="{4D5D02F5-615B-4C8F-A1A9-077089147E99}" type="pres">
      <dgm:prSet presAssocID="{1254186F-E80A-433B-AEE1-CDC25E934F5D}" presName="sp" presStyleCnt="0"/>
      <dgm:spPr/>
    </dgm:pt>
    <dgm:pt modelId="{4EECB8BF-F4BF-4D34-9A9F-C4E37B53955E}" type="pres">
      <dgm:prSet presAssocID="{0B5FBAA7-0407-4C6F-9A5D-E6122D2DE70D}" presName="composite" presStyleCnt="0"/>
      <dgm:spPr/>
    </dgm:pt>
    <dgm:pt modelId="{DF824788-9160-4112-844A-26C264E41A8A}" type="pres">
      <dgm:prSet presAssocID="{0B5FBAA7-0407-4C6F-9A5D-E6122D2DE70D}" presName="parentText" presStyleLbl="alignNode1" presStyleIdx="2" presStyleCnt="3" custScaleX="105684" custLinFactNeighborX="-16862" custLinFactNeighborY="-5263">
        <dgm:presLayoutVars>
          <dgm:chMax val="1"/>
          <dgm:bulletEnabled val="1"/>
        </dgm:presLayoutVars>
      </dgm:prSet>
      <dgm:spPr/>
    </dgm:pt>
    <dgm:pt modelId="{3DCFD9D6-E2A7-4A3F-836D-267F8F5AC24E}" type="pres">
      <dgm:prSet presAssocID="{0B5FBAA7-0407-4C6F-9A5D-E6122D2DE70D}" presName="descendantText" presStyleLbl="alignAcc1" presStyleIdx="2" presStyleCnt="3" custScaleX="88912" custLinFactNeighborX="-622" custLinFactNeighborY="22739">
        <dgm:presLayoutVars>
          <dgm:bulletEnabled val="1"/>
        </dgm:presLayoutVars>
      </dgm:prSet>
      <dgm:spPr/>
    </dgm:pt>
  </dgm:ptLst>
  <dgm:cxnLst>
    <dgm:cxn modelId="{494D3103-4A1F-46F5-AA36-1ED0D11CB5D9}" type="presOf" srcId="{214C954B-7B3F-4118-99BB-E166BEB7D863}" destId="{E3CE95DC-D292-4A0E-8E3C-42BDB5F4ABA0}" srcOrd="0" destOrd="0" presId="urn:microsoft.com/office/officeart/2005/8/layout/chevron2"/>
    <dgm:cxn modelId="{AB13110B-BE50-453D-835F-527D540E519E}" type="presOf" srcId="{84A88FF3-7660-4B75-8201-7175E2EA050F}" destId="{7C689D05-54BA-49EE-9472-47769C351B51}" srcOrd="0" destOrd="0" presId="urn:microsoft.com/office/officeart/2005/8/layout/chevron2"/>
    <dgm:cxn modelId="{0F80740B-AF92-4FB7-B25A-504B72266443}" srcId="{365D4254-4DDE-4968-BE49-0F2D26BC7A8A}" destId="{154E61A2-2DAF-4149-A8DB-DD64098D56D0}" srcOrd="1" destOrd="0" parTransId="{48349B91-B1F9-4523-9D78-66781177E952}" sibTransId="{BAF458A7-15E2-46C0-A31E-27ABC2B5F9B4}"/>
    <dgm:cxn modelId="{24ABC722-2DE5-4A0B-82D8-471E52429D2C}" type="presOf" srcId="{005B2BB0-D6F8-434F-A302-FA1DBF735BF9}" destId="{6BF37CBF-04FE-4A85-AB64-71887F1AF47D}" srcOrd="0" destOrd="0" presId="urn:microsoft.com/office/officeart/2005/8/layout/chevron2"/>
    <dgm:cxn modelId="{84CD052C-3B1E-4727-A77F-17F72CC5CD9D}" type="presOf" srcId="{9FEA4EF4-F242-4729-ABA3-BF7120C87158}" destId="{7483DC57-1D9B-4C01-B862-A92C6768B5DC}" srcOrd="0" destOrd="1" presId="urn:microsoft.com/office/officeart/2005/8/layout/chevron2"/>
    <dgm:cxn modelId="{F6EE1D62-35B4-4156-8A80-3BEDFC898F5B}" type="presOf" srcId="{0B5FBAA7-0407-4C6F-9A5D-E6122D2DE70D}" destId="{DF824788-9160-4112-844A-26C264E41A8A}" srcOrd="0" destOrd="0" presId="urn:microsoft.com/office/officeart/2005/8/layout/chevron2"/>
    <dgm:cxn modelId="{C8B2DD64-97CD-49BF-8061-FEC50F5E4F25}" srcId="{84A88FF3-7660-4B75-8201-7175E2EA050F}" destId="{365D4254-4DDE-4968-BE49-0F2D26BC7A8A}" srcOrd="0" destOrd="0" parTransId="{8CF14657-0F94-409E-B65F-561D750CDD8C}" sibTransId="{F2AAC16C-1E3E-4B95-B7B0-697902D8A855}"/>
    <dgm:cxn modelId="{29E32047-1CB1-41D2-83CE-74887C0B3179}" srcId="{4ECE7B80-1072-4C04-94EA-17D9A84141F3}" destId="{0B5FBAA7-0407-4C6F-9A5D-E6122D2DE70D}" srcOrd="2" destOrd="0" parTransId="{E79C9C43-552F-467D-98D8-05A4F6A3AF3C}" sibTransId="{0BC29A38-10FF-41B7-8E66-5ED1203E7C9E}"/>
    <dgm:cxn modelId="{406A716D-E9F8-48C5-8081-93132DB807DF}" type="presOf" srcId="{4ECE7B80-1072-4C04-94EA-17D9A84141F3}" destId="{A214F64B-B89B-43EF-85B3-C85A370186CE}" srcOrd="0" destOrd="0" presId="urn:microsoft.com/office/officeart/2005/8/layout/chevron2"/>
    <dgm:cxn modelId="{7A2F714E-EB89-43E6-B4B6-492E216AB0A7}" type="presOf" srcId="{154E61A2-2DAF-4149-A8DB-DD64098D56D0}" destId="{7483DC57-1D9B-4C01-B862-A92C6768B5DC}" srcOrd="0" destOrd="2" presId="urn:microsoft.com/office/officeart/2005/8/layout/chevron2"/>
    <dgm:cxn modelId="{2595B17B-64BA-40B8-8960-5076D121E85B}" srcId="{4ECE7B80-1072-4C04-94EA-17D9A84141F3}" destId="{214C954B-7B3F-4118-99BB-E166BEB7D863}" srcOrd="1" destOrd="0" parTransId="{314B97CE-AEE4-4B4C-BC82-8CF27CE82DD3}" sibTransId="{1254186F-E80A-433B-AEE1-CDC25E934F5D}"/>
    <dgm:cxn modelId="{2105A1A7-593A-421F-8906-C2D6BAFB5BE2}" srcId="{365D4254-4DDE-4968-BE49-0F2D26BC7A8A}" destId="{9FEA4EF4-F242-4729-ABA3-BF7120C87158}" srcOrd="0" destOrd="0" parTransId="{5587971F-051C-442F-821A-B8DD4AD8A157}" sibTransId="{8EB09B9F-A9F1-4DC6-90C5-E754F696B606}"/>
    <dgm:cxn modelId="{D78BB9AC-BBE2-4318-8B42-902DA1906E91}" type="presOf" srcId="{A612856A-F3DA-40FA-9858-4FC4D4D060C7}" destId="{3DCFD9D6-E2A7-4A3F-836D-267F8F5AC24E}" srcOrd="0" destOrd="0" presId="urn:microsoft.com/office/officeart/2005/8/layout/chevron2"/>
    <dgm:cxn modelId="{396B12B3-A03D-4AFB-9410-D87BE9369589}" srcId="{4ECE7B80-1072-4C04-94EA-17D9A84141F3}" destId="{84A88FF3-7660-4B75-8201-7175E2EA050F}" srcOrd="0" destOrd="0" parTransId="{CC2A7040-6AA9-401C-B636-42BEE020E7DF}" sibTransId="{87FFA7D5-95FF-40B6-9FE5-09DBC82264C5}"/>
    <dgm:cxn modelId="{0D25D5B9-EE33-4F52-AFC1-F6C6A9950C9A}" srcId="{214C954B-7B3F-4118-99BB-E166BEB7D863}" destId="{005B2BB0-D6F8-434F-A302-FA1DBF735BF9}" srcOrd="0" destOrd="0" parTransId="{9CE7A302-20D8-417A-8DB9-D0ACAD322A89}" sibTransId="{C0499D96-6574-45F6-8881-52FDB6BC32FC}"/>
    <dgm:cxn modelId="{F18613C2-8EE1-494A-8E63-E9FF55D467BE}" srcId="{0B5FBAA7-0407-4C6F-9A5D-E6122D2DE70D}" destId="{A612856A-F3DA-40FA-9858-4FC4D4D060C7}" srcOrd="0" destOrd="0" parTransId="{9A0715D8-FCE6-488F-8832-4373BF925E45}" sibTransId="{EED534FF-B26A-45C3-A802-50A1D9927D43}"/>
    <dgm:cxn modelId="{671FDAD6-92A5-4D8C-A0C6-C2563E18087A}" type="presOf" srcId="{365D4254-4DDE-4968-BE49-0F2D26BC7A8A}" destId="{7483DC57-1D9B-4C01-B862-A92C6768B5DC}" srcOrd="0" destOrd="0" presId="urn:microsoft.com/office/officeart/2005/8/layout/chevron2"/>
    <dgm:cxn modelId="{BE17DDDB-D835-4585-AA0B-64764EA545E1}" type="presParOf" srcId="{A214F64B-B89B-43EF-85B3-C85A370186CE}" destId="{1450657C-39CF-4CDC-936B-66F48779C7DB}" srcOrd="0" destOrd="0" presId="urn:microsoft.com/office/officeart/2005/8/layout/chevron2"/>
    <dgm:cxn modelId="{992E34EF-B07F-4520-819F-FF33F7154433}" type="presParOf" srcId="{1450657C-39CF-4CDC-936B-66F48779C7DB}" destId="{7C689D05-54BA-49EE-9472-47769C351B51}" srcOrd="0" destOrd="0" presId="urn:microsoft.com/office/officeart/2005/8/layout/chevron2"/>
    <dgm:cxn modelId="{36353B6D-3450-47C6-82B8-ACBD41017F4E}" type="presParOf" srcId="{1450657C-39CF-4CDC-936B-66F48779C7DB}" destId="{7483DC57-1D9B-4C01-B862-A92C6768B5DC}" srcOrd="1" destOrd="0" presId="urn:microsoft.com/office/officeart/2005/8/layout/chevron2"/>
    <dgm:cxn modelId="{088D85CB-8B99-4C9B-9F81-56B5C5D2CD55}" type="presParOf" srcId="{A214F64B-B89B-43EF-85B3-C85A370186CE}" destId="{2B50275C-3D79-4F9B-A535-06FDBA0FDE56}" srcOrd="1" destOrd="0" presId="urn:microsoft.com/office/officeart/2005/8/layout/chevron2"/>
    <dgm:cxn modelId="{B05B9706-51A0-4BAA-AEF7-3BCBCA5CAD0E}" type="presParOf" srcId="{A214F64B-B89B-43EF-85B3-C85A370186CE}" destId="{273AD738-D334-4DA6-9EFF-D88507FF5B27}" srcOrd="2" destOrd="0" presId="urn:microsoft.com/office/officeart/2005/8/layout/chevron2"/>
    <dgm:cxn modelId="{C80A4AE7-937F-4713-B424-2840CE444083}" type="presParOf" srcId="{273AD738-D334-4DA6-9EFF-D88507FF5B27}" destId="{E3CE95DC-D292-4A0E-8E3C-42BDB5F4ABA0}" srcOrd="0" destOrd="0" presId="urn:microsoft.com/office/officeart/2005/8/layout/chevron2"/>
    <dgm:cxn modelId="{736ABFCF-D4CC-478D-A755-3D65E4606B1F}" type="presParOf" srcId="{273AD738-D334-4DA6-9EFF-D88507FF5B27}" destId="{6BF37CBF-04FE-4A85-AB64-71887F1AF47D}" srcOrd="1" destOrd="0" presId="urn:microsoft.com/office/officeart/2005/8/layout/chevron2"/>
    <dgm:cxn modelId="{321D3E73-61E0-4ABF-967A-C597B6EB93F8}" type="presParOf" srcId="{A214F64B-B89B-43EF-85B3-C85A370186CE}" destId="{4D5D02F5-615B-4C8F-A1A9-077089147E99}" srcOrd="3" destOrd="0" presId="urn:microsoft.com/office/officeart/2005/8/layout/chevron2"/>
    <dgm:cxn modelId="{3ACA4B67-052D-48B6-AABA-4810B65A9583}" type="presParOf" srcId="{A214F64B-B89B-43EF-85B3-C85A370186CE}" destId="{4EECB8BF-F4BF-4D34-9A9F-C4E37B53955E}" srcOrd="4" destOrd="0" presId="urn:microsoft.com/office/officeart/2005/8/layout/chevron2"/>
    <dgm:cxn modelId="{13893472-8556-401E-8C11-6B6D6655E018}" type="presParOf" srcId="{4EECB8BF-F4BF-4D34-9A9F-C4E37B53955E}" destId="{DF824788-9160-4112-844A-26C264E41A8A}" srcOrd="0" destOrd="0" presId="urn:microsoft.com/office/officeart/2005/8/layout/chevron2"/>
    <dgm:cxn modelId="{E243323A-FAC3-4C3E-9718-16AC8D6E50F1}" type="presParOf" srcId="{4EECB8BF-F4BF-4D34-9A9F-C4E37B53955E}" destId="{3DCFD9D6-E2A7-4A3F-836D-267F8F5AC24E}"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689D05-54BA-49EE-9472-47769C351B51}">
      <dsp:nvSpPr>
        <dsp:cNvPr id="0" name=""/>
        <dsp:cNvSpPr/>
      </dsp:nvSpPr>
      <dsp:spPr>
        <a:xfrm rot="5400000">
          <a:off x="-192506" y="194893"/>
          <a:ext cx="1283379" cy="898365"/>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2">
                  <a:lumMod val="50000"/>
                </a:schemeClr>
              </a:solidFill>
            </a:rPr>
            <a:t>Benefit Changes</a:t>
          </a:r>
        </a:p>
      </dsp:txBody>
      <dsp:txXfrm rot="-5400000">
        <a:off x="2" y="451569"/>
        <a:ext cx="898365" cy="385014"/>
      </dsp:txXfrm>
    </dsp:sp>
    <dsp:sp modelId="{7483DC57-1D9B-4C01-B862-A92C6768B5DC}">
      <dsp:nvSpPr>
        <dsp:cNvPr id="0" name=""/>
        <dsp:cNvSpPr/>
      </dsp:nvSpPr>
      <dsp:spPr>
        <a:xfrm rot="5400000">
          <a:off x="4197125" y="-3298760"/>
          <a:ext cx="834196" cy="7431717"/>
        </a:xfrm>
        <a:prstGeom prst="round2Same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chemeClr val="tx2">
                  <a:lumMod val="50000"/>
                </a:schemeClr>
              </a:solidFill>
            </a:rPr>
            <a:t>There are no benefit changes for either the DPPO or DHMO Plans</a:t>
          </a:r>
        </a:p>
        <a:p>
          <a:pPr marL="114300" lvl="1" indent="-114300" algn="l" defTabSz="622300">
            <a:lnSpc>
              <a:spcPct val="90000"/>
            </a:lnSpc>
            <a:spcBef>
              <a:spcPct val="0"/>
            </a:spcBef>
            <a:spcAft>
              <a:spcPct val="15000"/>
            </a:spcAft>
            <a:buChar char="•"/>
          </a:pPr>
          <a:r>
            <a:rPr lang="en-US" sz="1400" kern="1200" dirty="0">
              <a:solidFill>
                <a:schemeClr val="tx2">
                  <a:lumMod val="50000"/>
                </a:schemeClr>
              </a:solidFill>
            </a:rPr>
            <a:t>There are no benefit changes for the VSP Vision coverage</a:t>
          </a:r>
        </a:p>
      </dsp:txBody>
      <dsp:txXfrm rot="-5400000">
        <a:off x="898365" y="40722"/>
        <a:ext cx="7390995" cy="752752"/>
      </dsp:txXfrm>
    </dsp:sp>
    <dsp:sp modelId="{E3CE95DC-D292-4A0E-8E3C-42BDB5F4ABA0}">
      <dsp:nvSpPr>
        <dsp:cNvPr id="0" name=""/>
        <dsp:cNvSpPr/>
      </dsp:nvSpPr>
      <dsp:spPr>
        <a:xfrm rot="5400000">
          <a:off x="-192506" y="1279418"/>
          <a:ext cx="1283379" cy="898365"/>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2">
                  <a:lumMod val="50000"/>
                </a:schemeClr>
              </a:solidFill>
            </a:rPr>
            <a:t>Premium Changes</a:t>
          </a:r>
        </a:p>
      </dsp:txBody>
      <dsp:txXfrm rot="-5400000">
        <a:off x="2" y="1536094"/>
        <a:ext cx="898365" cy="385014"/>
      </dsp:txXfrm>
    </dsp:sp>
    <dsp:sp modelId="{6BF37CBF-04FE-4A85-AB64-71887F1AF47D}">
      <dsp:nvSpPr>
        <dsp:cNvPr id="0" name=""/>
        <dsp:cNvSpPr/>
      </dsp:nvSpPr>
      <dsp:spPr>
        <a:xfrm rot="5400000">
          <a:off x="4197125" y="-2211849"/>
          <a:ext cx="834196" cy="7431717"/>
        </a:xfrm>
        <a:prstGeom prst="round2Same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chemeClr val="tx2">
                  <a:lumMod val="50000"/>
                </a:schemeClr>
              </a:solidFill>
            </a:rPr>
            <a:t>No premium changes for the Delta Dental PPO Plan</a:t>
          </a:r>
        </a:p>
        <a:p>
          <a:pPr marL="114300" lvl="1" indent="-114300" algn="l" defTabSz="622300">
            <a:lnSpc>
              <a:spcPct val="90000"/>
            </a:lnSpc>
            <a:spcBef>
              <a:spcPct val="0"/>
            </a:spcBef>
            <a:spcAft>
              <a:spcPct val="15000"/>
            </a:spcAft>
            <a:buChar char="•"/>
          </a:pPr>
          <a:r>
            <a:rPr lang="en-US" sz="1400" kern="1200" dirty="0">
              <a:solidFill>
                <a:schemeClr val="tx2">
                  <a:lumMod val="50000"/>
                </a:schemeClr>
              </a:solidFill>
            </a:rPr>
            <a:t>Delta Dental HMO premium is increasing by 3.4%, applied based on graduated </a:t>
          </a:r>
          <a:r>
            <a:rPr lang="en-US" sz="1400" kern="1200" dirty="0" err="1">
              <a:solidFill>
                <a:schemeClr val="tx2">
                  <a:lumMod val="50000"/>
                </a:schemeClr>
              </a:solidFill>
            </a:rPr>
            <a:t>eligilbity</a:t>
          </a:r>
          <a:endParaRPr lang="en-US" sz="1400" kern="1200" dirty="0">
            <a:solidFill>
              <a:schemeClr val="tx2">
                <a:lumMod val="50000"/>
              </a:schemeClr>
            </a:solidFill>
          </a:endParaRPr>
        </a:p>
        <a:p>
          <a:pPr marL="114300" lvl="1" indent="-114300" algn="l" defTabSz="622300">
            <a:lnSpc>
              <a:spcPct val="90000"/>
            </a:lnSpc>
            <a:spcBef>
              <a:spcPct val="0"/>
            </a:spcBef>
            <a:spcAft>
              <a:spcPct val="15000"/>
            </a:spcAft>
            <a:buChar char="•"/>
          </a:pPr>
          <a:endParaRPr lang="en-US" sz="1400" kern="1200" dirty="0">
            <a:solidFill>
              <a:schemeClr val="tx2">
                <a:lumMod val="50000"/>
              </a:schemeClr>
            </a:solidFill>
          </a:endParaRPr>
        </a:p>
        <a:p>
          <a:pPr marL="114300" lvl="1" indent="-114300" algn="l" defTabSz="622300">
            <a:lnSpc>
              <a:spcPct val="90000"/>
            </a:lnSpc>
            <a:spcBef>
              <a:spcPct val="0"/>
            </a:spcBef>
            <a:spcAft>
              <a:spcPct val="15000"/>
            </a:spcAft>
            <a:buChar char="•"/>
          </a:pPr>
          <a:r>
            <a:rPr lang="en-US" sz="1400" kern="1200" dirty="0">
              <a:solidFill>
                <a:schemeClr val="tx2">
                  <a:lumMod val="50000"/>
                </a:schemeClr>
              </a:solidFill>
            </a:rPr>
            <a:t>VSP Vision premium is increasing by 5%</a:t>
          </a:r>
        </a:p>
      </dsp:txBody>
      <dsp:txXfrm rot="-5400000">
        <a:off x="898365" y="1127633"/>
        <a:ext cx="7390995" cy="752752"/>
      </dsp:txXfrm>
    </dsp:sp>
    <dsp:sp modelId="{DF824788-9160-4112-844A-26C264E41A8A}">
      <dsp:nvSpPr>
        <dsp:cNvPr id="0" name=""/>
        <dsp:cNvSpPr/>
      </dsp:nvSpPr>
      <dsp:spPr>
        <a:xfrm rot="5400000">
          <a:off x="-148536" y="2319972"/>
          <a:ext cx="1283379" cy="986306"/>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11175">
            <a:lnSpc>
              <a:spcPct val="90000"/>
            </a:lnSpc>
            <a:spcBef>
              <a:spcPct val="0"/>
            </a:spcBef>
            <a:spcAft>
              <a:spcPct val="35000"/>
            </a:spcAft>
            <a:buNone/>
          </a:pPr>
          <a:r>
            <a:rPr lang="en-US" sz="1150" b="1" kern="1200" dirty="0">
              <a:solidFill>
                <a:schemeClr val="tx2">
                  <a:lumMod val="50000"/>
                </a:schemeClr>
              </a:solidFill>
            </a:rPr>
            <a:t>Enrollment</a:t>
          </a:r>
        </a:p>
      </dsp:txBody>
      <dsp:txXfrm rot="-5400000">
        <a:off x="1" y="2664588"/>
        <a:ext cx="986306" cy="297073"/>
      </dsp:txXfrm>
    </dsp:sp>
    <dsp:sp modelId="{3DCFD9D6-E2A7-4A3F-836D-267F8F5AC24E}">
      <dsp:nvSpPr>
        <dsp:cNvPr id="0" name=""/>
        <dsp:cNvSpPr/>
      </dsp:nvSpPr>
      <dsp:spPr>
        <a:xfrm rot="5400000">
          <a:off x="4247773" y="-1084927"/>
          <a:ext cx="834196" cy="7330422"/>
        </a:xfrm>
        <a:prstGeom prst="round2Same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chemeClr val="tx2">
                  <a:lumMod val="50000"/>
                </a:schemeClr>
              </a:solidFill>
            </a:rPr>
            <a:t>Both plans are open for enrollment</a:t>
          </a:r>
        </a:p>
      </dsp:txBody>
      <dsp:txXfrm rot="-5400000">
        <a:off x="999660" y="2203908"/>
        <a:ext cx="7289700" cy="7527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689D05-54BA-49EE-9472-47769C351B51}">
      <dsp:nvSpPr>
        <dsp:cNvPr id="0" name=""/>
        <dsp:cNvSpPr/>
      </dsp:nvSpPr>
      <dsp:spPr>
        <a:xfrm rot="5400000">
          <a:off x="-85620" y="1249460"/>
          <a:ext cx="1175601" cy="822920"/>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2">
                  <a:lumMod val="50000"/>
                </a:schemeClr>
              </a:solidFill>
            </a:rPr>
            <a:t>Enhanced </a:t>
          </a:r>
          <a:r>
            <a:rPr lang="en-US" sz="1150" b="1" kern="1200" dirty="0">
              <a:solidFill>
                <a:schemeClr val="tx2">
                  <a:lumMod val="50000"/>
                </a:schemeClr>
              </a:solidFill>
            </a:rPr>
            <a:t>Benefits</a:t>
          </a:r>
        </a:p>
      </dsp:txBody>
      <dsp:txXfrm rot="-5400000">
        <a:off x="90721" y="1484579"/>
        <a:ext cx="822920" cy="352681"/>
      </dsp:txXfrm>
    </dsp:sp>
    <dsp:sp modelId="{7483DC57-1D9B-4C01-B862-A92C6768B5DC}">
      <dsp:nvSpPr>
        <dsp:cNvPr id="0" name=""/>
        <dsp:cNvSpPr/>
      </dsp:nvSpPr>
      <dsp:spPr>
        <a:xfrm rot="5400000">
          <a:off x="4188284" y="-1794605"/>
          <a:ext cx="1317401" cy="6911040"/>
        </a:xfrm>
        <a:prstGeom prst="round2Same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b="1" i="0" kern="1200">
              <a:solidFill>
                <a:schemeClr val="tx2">
                  <a:lumMod val="50000"/>
                </a:schemeClr>
              </a:solidFill>
            </a:rPr>
            <a:t>Identity Theft Coverage Enhancements</a:t>
          </a:r>
          <a:endParaRPr lang="en-US" sz="1400" kern="1200"/>
        </a:p>
        <a:p>
          <a:pPr marL="228600" lvl="2" indent="-114300" algn="l" defTabSz="622300">
            <a:lnSpc>
              <a:spcPct val="90000"/>
            </a:lnSpc>
            <a:spcBef>
              <a:spcPct val="0"/>
            </a:spcBef>
            <a:spcAft>
              <a:spcPct val="15000"/>
            </a:spcAft>
            <a:buChar char="•"/>
          </a:pPr>
          <a:r>
            <a:rPr lang="en-US" sz="1400" b="0" i="0" kern="1200">
              <a:solidFill>
                <a:schemeClr val="tx2">
                  <a:lumMod val="50000"/>
                </a:schemeClr>
              </a:solidFill>
            </a:rPr>
            <a:t>Cash recovery is now </a:t>
          </a:r>
          <a:r>
            <a:rPr lang="en-US" sz="1400" b="0" i="0" u="none" kern="1200">
              <a:solidFill>
                <a:schemeClr val="tx2">
                  <a:lumMod val="50000"/>
                </a:schemeClr>
              </a:solidFill>
            </a:rPr>
            <a:t>included</a:t>
          </a:r>
          <a:r>
            <a:rPr lang="en-US" sz="1400" b="0" i="0" kern="1200">
              <a:solidFill>
                <a:schemeClr val="tx2">
                  <a:lumMod val="50000"/>
                </a:schemeClr>
              </a:solidFill>
            </a:rPr>
            <a:t> as part of the $1 million restoration coverage</a:t>
          </a:r>
          <a:endParaRPr lang="en-US" sz="1400" kern="1200" dirty="0">
            <a:solidFill>
              <a:schemeClr val="tx2">
                <a:lumMod val="50000"/>
              </a:schemeClr>
            </a:solidFill>
          </a:endParaRPr>
        </a:p>
        <a:p>
          <a:pPr marL="228600" lvl="2" indent="-114300" algn="l" defTabSz="622300">
            <a:lnSpc>
              <a:spcPct val="90000"/>
            </a:lnSpc>
            <a:spcBef>
              <a:spcPct val="0"/>
            </a:spcBef>
            <a:spcAft>
              <a:spcPct val="15000"/>
            </a:spcAft>
            <a:buChar char="•"/>
          </a:pPr>
          <a:r>
            <a:rPr lang="en-US" sz="1400" b="0" i="0" kern="1200" dirty="0">
              <a:solidFill>
                <a:schemeClr val="tx2">
                  <a:lumMod val="50000"/>
                </a:schemeClr>
              </a:solidFill>
              <a:latin typeface="+mn-lt"/>
            </a:rPr>
            <a:t>Option to add up to four senior adults to Identity Theft Protection, which includes the following services: Identity Theft Monitoring </a:t>
          </a:r>
          <a:r>
            <a:rPr lang="en-US" sz="1400" b="0" i="0" kern="1200" dirty="0">
              <a:solidFill>
                <a:schemeClr val="tx2">
                  <a:lumMod val="50000"/>
                </a:schemeClr>
              </a:solidFill>
              <a:latin typeface="+mn-lt"/>
              <a:ea typeface="Cambria Math" panose="02040503050406030204" pitchFamily="18" charset="0"/>
            </a:rPr>
            <a:t>•</a:t>
          </a:r>
          <a:r>
            <a:rPr lang="en-US" sz="1400" b="0" i="0" kern="1200" dirty="0">
              <a:solidFill>
                <a:schemeClr val="tx2">
                  <a:lumMod val="50000"/>
                </a:schemeClr>
              </a:solidFill>
              <a:latin typeface="+mn-lt"/>
            </a:rPr>
            <a:t> Full-Service Identity Restoration </a:t>
          </a:r>
          <a:r>
            <a:rPr lang="en-US" sz="1400" b="0" i="0" kern="1200" dirty="0">
              <a:solidFill>
                <a:schemeClr val="tx2">
                  <a:lumMod val="50000"/>
                </a:schemeClr>
              </a:solidFill>
              <a:latin typeface="+mn-lt"/>
              <a:ea typeface="Cambria Math" panose="02040503050406030204" pitchFamily="18" charset="0"/>
            </a:rPr>
            <a:t>•</a:t>
          </a:r>
          <a:r>
            <a:rPr lang="en-US" sz="1400" b="0" i="0" kern="1200" dirty="0">
              <a:solidFill>
                <a:schemeClr val="tx2">
                  <a:lumMod val="50000"/>
                </a:schemeClr>
              </a:solidFill>
              <a:latin typeface="+mn-lt"/>
            </a:rPr>
            <a:t> Lost Wallet services </a:t>
          </a:r>
          <a:r>
            <a:rPr lang="en-US" sz="1400" b="0" i="0" kern="1200" dirty="0">
              <a:solidFill>
                <a:schemeClr val="tx2">
                  <a:lumMod val="50000"/>
                </a:schemeClr>
              </a:solidFill>
              <a:latin typeface="+mn-lt"/>
              <a:ea typeface="Cambria Math" panose="02040503050406030204" pitchFamily="18" charset="0"/>
            </a:rPr>
            <a:t>•</a:t>
          </a:r>
          <a:r>
            <a:rPr lang="en-US" sz="1400" b="0" i="0" kern="1200" dirty="0">
              <a:solidFill>
                <a:schemeClr val="tx2">
                  <a:lumMod val="50000"/>
                </a:schemeClr>
              </a:solidFill>
              <a:latin typeface="+mn-lt"/>
            </a:rPr>
            <a:t> Identity Theft Insurance</a:t>
          </a:r>
          <a:endParaRPr lang="en-US" sz="1400" kern="1200" dirty="0">
            <a:solidFill>
              <a:schemeClr val="tx2">
                <a:lumMod val="50000"/>
              </a:schemeClr>
            </a:solidFill>
            <a:latin typeface="+mn-lt"/>
          </a:endParaRPr>
        </a:p>
      </dsp:txBody>
      <dsp:txXfrm rot="-5400000">
        <a:off x="1391465" y="1066524"/>
        <a:ext cx="6846730" cy="1188781"/>
      </dsp:txXfrm>
    </dsp:sp>
    <dsp:sp modelId="{E3CE95DC-D292-4A0E-8E3C-42BDB5F4ABA0}">
      <dsp:nvSpPr>
        <dsp:cNvPr id="0" name=""/>
        <dsp:cNvSpPr/>
      </dsp:nvSpPr>
      <dsp:spPr>
        <a:xfrm rot="5400000">
          <a:off x="-74584" y="295936"/>
          <a:ext cx="1175601" cy="822920"/>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2">
                  <a:lumMod val="50000"/>
                </a:schemeClr>
              </a:solidFill>
            </a:rPr>
            <a:t>Premium </a:t>
          </a:r>
          <a:r>
            <a:rPr lang="en-US" sz="1150" b="1" kern="1200" dirty="0">
              <a:solidFill>
                <a:schemeClr val="tx2">
                  <a:lumMod val="50000"/>
                </a:schemeClr>
              </a:solidFill>
            </a:rPr>
            <a:t>Changes</a:t>
          </a:r>
        </a:p>
      </dsp:txBody>
      <dsp:txXfrm rot="-5400000">
        <a:off x="101757" y="531055"/>
        <a:ext cx="822920" cy="352681"/>
      </dsp:txXfrm>
    </dsp:sp>
    <dsp:sp modelId="{6BF37CBF-04FE-4A85-AB64-71887F1AF47D}">
      <dsp:nvSpPr>
        <dsp:cNvPr id="0" name=""/>
        <dsp:cNvSpPr/>
      </dsp:nvSpPr>
      <dsp:spPr>
        <a:xfrm rot="5400000">
          <a:off x="4454370" y="-2959716"/>
          <a:ext cx="764140" cy="6888786"/>
        </a:xfrm>
        <a:prstGeom prst="round2Same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chemeClr val="tx2">
                  <a:lumMod val="50000"/>
                </a:schemeClr>
              </a:solidFill>
            </a:rPr>
            <a:t>No rate changes for 2025</a:t>
          </a:r>
        </a:p>
      </dsp:txBody>
      <dsp:txXfrm rot="-5400000">
        <a:off x="1392047" y="139909"/>
        <a:ext cx="6851484" cy="689536"/>
      </dsp:txXfrm>
    </dsp:sp>
    <dsp:sp modelId="{DF824788-9160-4112-844A-26C264E41A8A}">
      <dsp:nvSpPr>
        <dsp:cNvPr id="0" name=""/>
        <dsp:cNvSpPr/>
      </dsp:nvSpPr>
      <dsp:spPr>
        <a:xfrm rot="5400000">
          <a:off x="-81669" y="2353839"/>
          <a:ext cx="1175601" cy="869695"/>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11175">
            <a:lnSpc>
              <a:spcPct val="90000"/>
            </a:lnSpc>
            <a:spcBef>
              <a:spcPct val="0"/>
            </a:spcBef>
            <a:spcAft>
              <a:spcPct val="35000"/>
            </a:spcAft>
            <a:buNone/>
          </a:pPr>
          <a:r>
            <a:rPr lang="en-US" sz="1150" b="1" kern="1200" dirty="0">
              <a:solidFill>
                <a:schemeClr val="tx2">
                  <a:lumMod val="50000"/>
                </a:schemeClr>
              </a:solidFill>
            </a:rPr>
            <a:t>Enrollment</a:t>
          </a:r>
        </a:p>
      </dsp:txBody>
      <dsp:txXfrm rot="-5400000">
        <a:off x="71285" y="2635734"/>
        <a:ext cx="869695" cy="305906"/>
      </dsp:txXfrm>
    </dsp:sp>
    <dsp:sp modelId="{3DCFD9D6-E2A7-4A3F-836D-267F8F5AC24E}">
      <dsp:nvSpPr>
        <dsp:cNvPr id="0" name=""/>
        <dsp:cNvSpPr/>
      </dsp:nvSpPr>
      <dsp:spPr>
        <a:xfrm rot="5400000">
          <a:off x="4415516" y="-604707"/>
          <a:ext cx="764140" cy="6846587"/>
        </a:xfrm>
        <a:prstGeom prst="round2Same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chemeClr val="tx2">
                  <a:lumMod val="50000"/>
                </a:schemeClr>
              </a:solidFill>
            </a:rPr>
            <a:t>Open for enrollment</a:t>
          </a:r>
        </a:p>
      </dsp:txBody>
      <dsp:txXfrm rot="-5400000">
        <a:off x="1374293" y="2473818"/>
        <a:ext cx="6809285" cy="689536"/>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3CBBD65-146B-EC4C-83B5-8EBFCB408712}" type="datetimeFigureOut">
              <a:rPr lang="en-US" smtClean="0"/>
              <a:pPr/>
              <a:t>10/30/2024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DC9DDE9-F6B5-BA4A-B655-C30707047FB1}" type="slidenum">
              <a:rPr lang="en-US" smtClean="0"/>
              <a:pPr/>
              <a:t>‹#›</a:t>
            </a:fld>
            <a:endParaRPr lang="en-US"/>
          </a:p>
        </p:txBody>
      </p:sp>
    </p:spTree>
    <p:extLst>
      <p:ext uri="{BB962C8B-B14F-4D97-AF65-F5344CB8AC3E}">
        <p14:creationId xmlns:p14="http://schemas.microsoft.com/office/powerpoint/2010/main" val="9714970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06CC86-58EB-5F4B-A4A2-39B6E15C8016}" type="datetimeFigureOut">
              <a:rPr lang="en-US"/>
              <a:pPr/>
              <a:t>10/30/2024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2D5646-A00B-3942-B201-4EB41B9B77BE}" type="slidenum">
              <a:rPr/>
              <a:pPr/>
              <a:t>‹#›</a:t>
            </a:fld>
            <a:endParaRPr lang="en-US"/>
          </a:p>
        </p:txBody>
      </p:sp>
    </p:spTree>
    <p:extLst>
      <p:ext uri="{BB962C8B-B14F-4D97-AF65-F5344CB8AC3E}">
        <p14:creationId xmlns:p14="http://schemas.microsoft.com/office/powerpoint/2010/main" val="107071861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uchealthplans.com/document/72"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2D5646-A00B-3942-B201-4EB41B9B77BE}" type="slidenum">
              <a:rPr lang="en-US"/>
              <a:pPr/>
              <a:t>1</a:t>
            </a:fld>
            <a:endParaRPr lang="en-US"/>
          </a:p>
        </p:txBody>
      </p:sp>
    </p:spTree>
    <p:extLst>
      <p:ext uri="{BB962C8B-B14F-4D97-AF65-F5344CB8AC3E}">
        <p14:creationId xmlns:p14="http://schemas.microsoft.com/office/powerpoint/2010/main" val="659973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914400" marR="0">
              <a:lnSpc>
                <a:spcPct val="107000"/>
              </a:lnSpc>
              <a:spcBef>
                <a:spcPts val="0"/>
              </a:spcBef>
              <a:spcAft>
                <a:spcPts val="800"/>
              </a:spcAft>
            </a:pPr>
            <a:endParaRPr lang="en-US"/>
          </a:p>
        </p:txBody>
      </p:sp>
      <p:sp>
        <p:nvSpPr>
          <p:cNvPr id="4" name="Slide Number Placeholder 3"/>
          <p:cNvSpPr>
            <a:spLocks noGrp="1"/>
          </p:cNvSpPr>
          <p:nvPr>
            <p:ph type="sldNum" sz="quarter" idx="5"/>
          </p:nvPr>
        </p:nvSpPr>
        <p:spPr/>
        <p:txBody>
          <a:bodyPr/>
          <a:lstStyle/>
          <a:p>
            <a:fld id="{3C2D5646-A00B-3942-B201-4EB41B9B77BE}" type="slidenum">
              <a:rPr lang="en-US"/>
              <a:pPr/>
              <a:t>10</a:t>
            </a:fld>
            <a:endParaRPr lang="en-US"/>
          </a:p>
        </p:txBody>
      </p:sp>
    </p:spTree>
    <p:extLst>
      <p:ext uri="{BB962C8B-B14F-4D97-AF65-F5344CB8AC3E}">
        <p14:creationId xmlns:p14="http://schemas.microsoft.com/office/powerpoint/2010/main" val="3664223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07000"/>
              </a:lnSpc>
              <a:spcBef>
                <a:spcPts val="0"/>
              </a:spcBef>
              <a:spcAft>
                <a:spcPts val="800"/>
              </a:spcAft>
            </a:pPr>
            <a:endParaRPr lang="en-US"/>
          </a:p>
        </p:txBody>
      </p:sp>
      <p:sp>
        <p:nvSpPr>
          <p:cNvPr id="4" name="Slide Number Placeholder 3"/>
          <p:cNvSpPr>
            <a:spLocks noGrp="1"/>
          </p:cNvSpPr>
          <p:nvPr>
            <p:ph type="sldNum" sz="quarter" idx="5"/>
          </p:nvPr>
        </p:nvSpPr>
        <p:spPr/>
        <p:txBody>
          <a:bodyPr/>
          <a:lstStyle/>
          <a:p>
            <a:fld id="{3C2D5646-A00B-3942-B201-4EB41B9B77BE}" type="slidenum">
              <a:rPr lang="en-US"/>
              <a:pPr/>
              <a:t>11</a:t>
            </a:fld>
            <a:endParaRPr lang="en-US"/>
          </a:p>
        </p:txBody>
      </p:sp>
    </p:spTree>
    <p:extLst>
      <p:ext uri="{BB962C8B-B14F-4D97-AF65-F5344CB8AC3E}">
        <p14:creationId xmlns:p14="http://schemas.microsoft.com/office/powerpoint/2010/main" val="927037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3C2D5646-A00B-3942-B201-4EB41B9B77BE}" type="slidenum">
              <a:rPr lang="en-US"/>
              <a:pPr/>
              <a:t>12</a:t>
            </a:fld>
            <a:endParaRPr lang="en-US"/>
          </a:p>
        </p:txBody>
      </p:sp>
    </p:spTree>
    <p:extLst>
      <p:ext uri="{BB962C8B-B14F-4D97-AF65-F5344CB8AC3E}">
        <p14:creationId xmlns:p14="http://schemas.microsoft.com/office/powerpoint/2010/main" val="1661470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fld id="{3C2D5646-A00B-3942-B201-4EB41B9B77BE}" type="slidenum">
              <a:rPr lang="en-US"/>
              <a:pPr/>
              <a:t>13</a:t>
            </a:fld>
            <a:endParaRPr lang="en-US"/>
          </a:p>
        </p:txBody>
      </p:sp>
    </p:spTree>
    <p:extLst>
      <p:ext uri="{BB962C8B-B14F-4D97-AF65-F5344CB8AC3E}">
        <p14:creationId xmlns:p14="http://schemas.microsoft.com/office/powerpoint/2010/main" val="1951023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2D5646-A00B-3942-B201-4EB41B9B77BE}" type="slidenum">
              <a:rPr lang="en-US"/>
              <a:pPr/>
              <a:t>14</a:t>
            </a:fld>
            <a:endParaRPr lang="en-US"/>
          </a:p>
        </p:txBody>
      </p:sp>
    </p:spTree>
    <p:extLst>
      <p:ext uri="{BB962C8B-B14F-4D97-AF65-F5344CB8AC3E}">
        <p14:creationId xmlns:p14="http://schemas.microsoft.com/office/powerpoint/2010/main" val="514971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fld id="{3C2D5646-A00B-3942-B201-4EB41B9B77BE}" type="slidenum">
              <a:rPr lang="en-US" smtClean="0"/>
              <a:pPr/>
              <a:t>15</a:t>
            </a:fld>
            <a:endParaRPr lang="en-US"/>
          </a:p>
        </p:txBody>
      </p:sp>
    </p:spTree>
    <p:extLst>
      <p:ext uri="{BB962C8B-B14F-4D97-AF65-F5344CB8AC3E}">
        <p14:creationId xmlns:p14="http://schemas.microsoft.com/office/powerpoint/2010/main" val="2144004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normAutofit/>
          </a:bodyPr>
          <a:lstStyle/>
          <a:p>
            <a:pPr marL="171450" indent="-171450" defTabSz="465521">
              <a:buFont typeface="Arial,Sans-Serif"/>
              <a:buChar char="•"/>
              <a:defRPr/>
            </a:pPr>
            <a:endParaRPr lang="en-US" dirty="0"/>
          </a:p>
        </p:txBody>
      </p:sp>
      <p:sp>
        <p:nvSpPr>
          <p:cNvPr id="4" name="Slide Number Placeholder 3"/>
          <p:cNvSpPr>
            <a:spLocks noGrp="1"/>
          </p:cNvSpPr>
          <p:nvPr>
            <p:ph type="sldNum" sz="quarter" idx="10"/>
          </p:nvPr>
        </p:nvSpPr>
        <p:spPr/>
        <p:txBody>
          <a:bodyPr/>
          <a:lstStyle/>
          <a:p>
            <a:fld id="{3C2D5646-A00B-3942-B201-4EB41B9B77BE}" type="slidenum">
              <a:rPr lang="en-US" smtClean="0"/>
              <a:pPr/>
              <a:t>16</a:t>
            </a:fld>
            <a:endParaRPr lang="en-US"/>
          </a:p>
        </p:txBody>
      </p:sp>
    </p:spTree>
    <p:extLst>
      <p:ext uri="{BB962C8B-B14F-4D97-AF65-F5344CB8AC3E}">
        <p14:creationId xmlns:p14="http://schemas.microsoft.com/office/powerpoint/2010/main" val="3503638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2D5646-A00B-3942-B201-4EB41B9B77BE}" type="slidenum">
              <a:rPr lang="en-US" smtClean="0"/>
              <a:pPr/>
              <a:t>17</a:t>
            </a:fld>
            <a:endParaRPr lang="en-US"/>
          </a:p>
        </p:txBody>
      </p:sp>
    </p:spTree>
    <p:extLst>
      <p:ext uri="{BB962C8B-B14F-4D97-AF65-F5344CB8AC3E}">
        <p14:creationId xmlns:p14="http://schemas.microsoft.com/office/powerpoint/2010/main" val="2658276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2D5646-A00B-3942-B201-4EB41B9B77BE}" type="slidenum">
              <a:rPr lang="en-US" smtClean="0"/>
              <a:pPr/>
              <a:t>18</a:t>
            </a:fld>
            <a:endParaRPr lang="en-US"/>
          </a:p>
        </p:txBody>
      </p:sp>
    </p:spTree>
    <p:extLst>
      <p:ext uri="{BB962C8B-B14F-4D97-AF65-F5344CB8AC3E}">
        <p14:creationId xmlns:p14="http://schemas.microsoft.com/office/powerpoint/2010/main" val="3068303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hlinkClick r:id="rId3"/>
            </a:endParaRPr>
          </a:p>
        </p:txBody>
      </p:sp>
      <p:sp>
        <p:nvSpPr>
          <p:cNvPr id="4" name="Slide Number Placeholder 3"/>
          <p:cNvSpPr>
            <a:spLocks noGrp="1"/>
          </p:cNvSpPr>
          <p:nvPr>
            <p:ph type="sldNum" sz="quarter" idx="5"/>
          </p:nvPr>
        </p:nvSpPr>
        <p:spPr/>
        <p:txBody>
          <a:bodyPr/>
          <a:lstStyle/>
          <a:p>
            <a:fld id="{3C2D5646-A00B-3942-B201-4EB41B9B77BE}" type="slidenum">
              <a:rPr lang="en-US" smtClean="0"/>
              <a:pPr/>
              <a:t>19</a:t>
            </a:fld>
            <a:endParaRPr lang="en-US"/>
          </a:p>
        </p:txBody>
      </p:sp>
    </p:spTree>
    <p:extLst>
      <p:ext uri="{BB962C8B-B14F-4D97-AF65-F5344CB8AC3E}">
        <p14:creationId xmlns:p14="http://schemas.microsoft.com/office/powerpoint/2010/main" val="1909700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2D5646-A00B-3942-B201-4EB41B9B77BE}" type="slidenum">
              <a:rPr lang="en-US"/>
              <a:pPr/>
              <a:t>2</a:t>
            </a:fld>
            <a:endParaRPr lang="en-US"/>
          </a:p>
        </p:txBody>
      </p:sp>
    </p:spTree>
    <p:extLst>
      <p:ext uri="{BB962C8B-B14F-4D97-AF65-F5344CB8AC3E}">
        <p14:creationId xmlns:p14="http://schemas.microsoft.com/office/powerpoint/2010/main" val="3188700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2D5646-A00B-3942-B201-4EB41B9B77BE}" type="slidenum">
              <a:rPr lang="en-US" smtClean="0"/>
              <a:pPr/>
              <a:t>20</a:t>
            </a:fld>
            <a:endParaRPr lang="en-US"/>
          </a:p>
        </p:txBody>
      </p:sp>
    </p:spTree>
    <p:extLst>
      <p:ext uri="{BB962C8B-B14F-4D97-AF65-F5344CB8AC3E}">
        <p14:creationId xmlns:p14="http://schemas.microsoft.com/office/powerpoint/2010/main" val="9002983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2D5646-A00B-3942-B201-4EB41B9B77BE}" type="slidenum">
              <a:rPr lang="en-US" smtClean="0"/>
              <a:pPr/>
              <a:t>21</a:t>
            </a:fld>
            <a:endParaRPr lang="en-US"/>
          </a:p>
        </p:txBody>
      </p:sp>
    </p:spTree>
    <p:extLst>
      <p:ext uri="{BB962C8B-B14F-4D97-AF65-F5344CB8AC3E}">
        <p14:creationId xmlns:p14="http://schemas.microsoft.com/office/powerpoint/2010/main" val="3174096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fld id="{3C2D5646-A00B-3942-B201-4EB41B9B77BE}" type="slidenum">
              <a:rPr lang="en-US" smtClean="0"/>
              <a:pPr/>
              <a:t>22</a:t>
            </a:fld>
            <a:endParaRPr lang="en-US"/>
          </a:p>
        </p:txBody>
      </p:sp>
    </p:spTree>
    <p:extLst>
      <p:ext uri="{BB962C8B-B14F-4D97-AF65-F5344CB8AC3E}">
        <p14:creationId xmlns:p14="http://schemas.microsoft.com/office/powerpoint/2010/main" val="42314189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a:p>
        </p:txBody>
      </p:sp>
      <p:sp>
        <p:nvSpPr>
          <p:cNvPr id="4" name="Slide Number Placeholder 3"/>
          <p:cNvSpPr>
            <a:spLocks noGrp="1"/>
          </p:cNvSpPr>
          <p:nvPr>
            <p:ph type="sldNum" sz="quarter" idx="5"/>
          </p:nvPr>
        </p:nvSpPr>
        <p:spPr/>
        <p:txBody>
          <a:bodyPr/>
          <a:lstStyle/>
          <a:p>
            <a:fld id="{3C2D5646-A00B-3942-B201-4EB41B9B77BE}" type="slidenum">
              <a:rPr lang="en-US" smtClean="0"/>
              <a:pPr/>
              <a:t>23</a:t>
            </a:fld>
            <a:endParaRPr lang="en-US"/>
          </a:p>
        </p:txBody>
      </p:sp>
    </p:spTree>
    <p:extLst>
      <p:ext uri="{BB962C8B-B14F-4D97-AF65-F5344CB8AC3E}">
        <p14:creationId xmlns:p14="http://schemas.microsoft.com/office/powerpoint/2010/main" val="25821877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fld id="{3C2D5646-A00B-3942-B201-4EB41B9B77BE}" type="slidenum">
              <a:rPr lang="en-US" smtClean="0"/>
              <a:pPr/>
              <a:t>24</a:t>
            </a:fld>
            <a:endParaRPr lang="en-US"/>
          </a:p>
        </p:txBody>
      </p:sp>
    </p:spTree>
    <p:extLst>
      <p:ext uri="{BB962C8B-B14F-4D97-AF65-F5344CB8AC3E}">
        <p14:creationId xmlns:p14="http://schemas.microsoft.com/office/powerpoint/2010/main" val="23604959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fld id="{3C2D5646-A00B-3942-B201-4EB41B9B77BE}" type="slidenum">
              <a:rPr lang="en-US" smtClean="0"/>
              <a:pPr/>
              <a:t>25</a:t>
            </a:fld>
            <a:endParaRPr lang="en-US"/>
          </a:p>
        </p:txBody>
      </p:sp>
    </p:spTree>
    <p:extLst>
      <p:ext uri="{BB962C8B-B14F-4D97-AF65-F5344CB8AC3E}">
        <p14:creationId xmlns:p14="http://schemas.microsoft.com/office/powerpoint/2010/main" val="3315198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3C2D5646-A00B-3942-B201-4EB41B9B77BE}" type="slidenum">
              <a:rPr lang="en-US" smtClean="0"/>
              <a:pPr/>
              <a:t>26</a:t>
            </a:fld>
            <a:endParaRPr lang="en-US"/>
          </a:p>
        </p:txBody>
      </p:sp>
    </p:spTree>
    <p:extLst>
      <p:ext uri="{BB962C8B-B14F-4D97-AF65-F5344CB8AC3E}">
        <p14:creationId xmlns:p14="http://schemas.microsoft.com/office/powerpoint/2010/main" val="42314189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2D5646-A00B-3942-B201-4EB41B9B77BE}" type="slidenum">
              <a:rPr lang="en-US" smtClean="0"/>
              <a:pPr/>
              <a:t>27</a:t>
            </a:fld>
            <a:endParaRPr lang="en-US"/>
          </a:p>
        </p:txBody>
      </p:sp>
    </p:spTree>
    <p:extLst>
      <p:ext uri="{BB962C8B-B14F-4D97-AF65-F5344CB8AC3E}">
        <p14:creationId xmlns:p14="http://schemas.microsoft.com/office/powerpoint/2010/main" val="3347985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2D5646-A00B-3942-B201-4EB41B9B77BE}" type="slidenum">
              <a:rPr lang="en-US"/>
              <a:pPr/>
              <a:t>28</a:t>
            </a:fld>
            <a:endParaRPr lang="en-US"/>
          </a:p>
        </p:txBody>
      </p:sp>
    </p:spTree>
    <p:extLst>
      <p:ext uri="{BB962C8B-B14F-4D97-AF65-F5344CB8AC3E}">
        <p14:creationId xmlns:p14="http://schemas.microsoft.com/office/powerpoint/2010/main" val="42291926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2D5646-A00B-3942-B201-4EB41B9B77BE}" type="slidenum">
              <a:rPr lang="en-US"/>
              <a:pPr/>
              <a:t>29</a:t>
            </a:fld>
            <a:endParaRPr lang="en-US"/>
          </a:p>
        </p:txBody>
      </p:sp>
    </p:spTree>
    <p:extLst>
      <p:ext uri="{BB962C8B-B14F-4D97-AF65-F5344CB8AC3E}">
        <p14:creationId xmlns:p14="http://schemas.microsoft.com/office/powerpoint/2010/main" val="2198431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2D5646-A00B-3942-B201-4EB41B9B77BE}" type="slidenum">
              <a:rPr lang="en-US"/>
              <a:pPr/>
              <a:t>3</a:t>
            </a:fld>
            <a:endParaRPr lang="en-US"/>
          </a:p>
        </p:txBody>
      </p:sp>
    </p:spTree>
    <p:extLst>
      <p:ext uri="{BB962C8B-B14F-4D97-AF65-F5344CB8AC3E}">
        <p14:creationId xmlns:p14="http://schemas.microsoft.com/office/powerpoint/2010/main" val="22562932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2D5646-A00B-3942-B201-4EB41B9B77BE}" type="slidenum">
              <a:rPr lang="en-US"/>
              <a:pPr/>
              <a:t>30</a:t>
            </a:fld>
            <a:endParaRPr lang="en-US"/>
          </a:p>
        </p:txBody>
      </p:sp>
    </p:spTree>
    <p:extLst>
      <p:ext uri="{BB962C8B-B14F-4D97-AF65-F5344CB8AC3E}">
        <p14:creationId xmlns:p14="http://schemas.microsoft.com/office/powerpoint/2010/main" val="29929457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2D5646-A00B-3942-B201-4EB41B9B77BE}" type="slidenum">
              <a:rPr lang="en-US"/>
              <a:pPr/>
              <a:t>31</a:t>
            </a:fld>
            <a:endParaRPr lang="en-US"/>
          </a:p>
        </p:txBody>
      </p:sp>
    </p:spTree>
    <p:extLst>
      <p:ext uri="{BB962C8B-B14F-4D97-AF65-F5344CB8AC3E}">
        <p14:creationId xmlns:p14="http://schemas.microsoft.com/office/powerpoint/2010/main" val="11137698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465521">
              <a:defRPr/>
            </a:pPr>
            <a:fld id="{3C2D5646-A00B-3942-B201-4EB41B9B77BE}" type="slidenum">
              <a:rPr lang="en-US">
                <a:solidFill>
                  <a:prstClr val="black"/>
                </a:solidFill>
                <a:latin typeface="Calibri"/>
              </a:rPr>
              <a:pPr defTabSz="465521">
                <a:defRPr/>
              </a:pPr>
              <a:t>32</a:t>
            </a:fld>
            <a:endParaRPr lang="en-US">
              <a:solidFill>
                <a:prstClr val="black"/>
              </a:solidFill>
              <a:latin typeface="Calibri"/>
            </a:endParaRPr>
          </a:p>
        </p:txBody>
      </p:sp>
    </p:spTree>
    <p:extLst>
      <p:ext uri="{BB962C8B-B14F-4D97-AF65-F5344CB8AC3E}">
        <p14:creationId xmlns:p14="http://schemas.microsoft.com/office/powerpoint/2010/main" val="22768179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normAutofit/>
          </a:bodyPr>
          <a:lstStyle/>
          <a:p>
            <a:pPr defTabSz="465521">
              <a:defRPr/>
            </a:pPr>
            <a:endParaRPr lang="en-US" dirty="0"/>
          </a:p>
        </p:txBody>
      </p:sp>
      <p:sp>
        <p:nvSpPr>
          <p:cNvPr id="4" name="Slide Number Placeholder 3"/>
          <p:cNvSpPr>
            <a:spLocks noGrp="1"/>
          </p:cNvSpPr>
          <p:nvPr>
            <p:ph type="sldNum" sz="quarter" idx="10"/>
          </p:nvPr>
        </p:nvSpPr>
        <p:spPr/>
        <p:txBody>
          <a:bodyPr/>
          <a:lstStyle/>
          <a:p>
            <a:pPr defTabSz="465521">
              <a:defRPr/>
            </a:pPr>
            <a:fld id="{3C2D5646-A00B-3942-B201-4EB41B9B77BE}" type="slidenum">
              <a:rPr lang="en-US">
                <a:solidFill>
                  <a:prstClr val="black"/>
                </a:solidFill>
                <a:latin typeface="Calibri"/>
              </a:rPr>
              <a:pPr defTabSz="465521">
                <a:defRPr/>
              </a:pPr>
              <a:t>33</a:t>
            </a:fld>
            <a:endParaRPr lang="en-US">
              <a:solidFill>
                <a:prstClr val="black"/>
              </a:solidFill>
              <a:latin typeface="Calibri"/>
            </a:endParaRPr>
          </a:p>
        </p:txBody>
      </p:sp>
    </p:spTree>
    <p:extLst>
      <p:ext uri="{BB962C8B-B14F-4D97-AF65-F5344CB8AC3E}">
        <p14:creationId xmlns:p14="http://schemas.microsoft.com/office/powerpoint/2010/main" val="31325876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normAutofit/>
          </a:bodyPr>
          <a:lstStyle/>
          <a:p>
            <a:pPr marL="174570" indent="-17457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defTabSz="465521">
              <a:defRPr/>
            </a:pPr>
            <a:fld id="{3C2D5646-A00B-3942-B201-4EB41B9B77BE}" type="slidenum">
              <a:rPr lang="en-US">
                <a:solidFill>
                  <a:prstClr val="black"/>
                </a:solidFill>
                <a:latin typeface="Calibri"/>
              </a:rPr>
              <a:pPr defTabSz="465521">
                <a:defRPr/>
              </a:pPr>
              <a:t>34</a:t>
            </a:fld>
            <a:endParaRPr lang="en-US">
              <a:solidFill>
                <a:prstClr val="black"/>
              </a:solidFill>
              <a:latin typeface="Calibri"/>
            </a:endParaRPr>
          </a:p>
        </p:txBody>
      </p:sp>
    </p:spTree>
    <p:extLst>
      <p:ext uri="{BB962C8B-B14F-4D97-AF65-F5344CB8AC3E}">
        <p14:creationId xmlns:p14="http://schemas.microsoft.com/office/powerpoint/2010/main" val="29491400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1160463"/>
            <a:ext cx="5575300" cy="3136900"/>
          </a:xfrm>
        </p:spPr>
      </p:sp>
      <p:sp>
        <p:nvSpPr>
          <p:cNvPr id="3" name="Notes Placeholder 2"/>
          <p:cNvSpPr>
            <a:spLocks noGrp="1"/>
          </p:cNvSpPr>
          <p:nvPr>
            <p:ph type="body" idx="1"/>
          </p:nvPr>
        </p:nvSpPr>
        <p:spPr/>
        <p:txBody>
          <a:bodyPr>
            <a:normAutofit/>
          </a:bodyPr>
          <a:lstStyle/>
          <a:p>
            <a:pPr defTabSz="465521">
              <a:defRPr/>
            </a:pPr>
            <a:endParaRPr lang="en-US" dirty="0"/>
          </a:p>
        </p:txBody>
      </p:sp>
      <p:sp>
        <p:nvSpPr>
          <p:cNvPr id="4" name="Slide Number Placeholder 3"/>
          <p:cNvSpPr>
            <a:spLocks noGrp="1"/>
          </p:cNvSpPr>
          <p:nvPr>
            <p:ph type="sldNum" sz="quarter" idx="10"/>
          </p:nvPr>
        </p:nvSpPr>
        <p:spPr/>
        <p:txBody>
          <a:bodyPr/>
          <a:lstStyle/>
          <a:p>
            <a:pPr defTabSz="465521">
              <a:defRPr/>
            </a:pPr>
            <a:fld id="{3C2D5646-A00B-3942-B201-4EB41B9B77BE}" type="slidenum">
              <a:rPr lang="en-US">
                <a:solidFill>
                  <a:prstClr val="black"/>
                </a:solidFill>
                <a:latin typeface="Calibri"/>
              </a:rPr>
              <a:pPr defTabSz="465521">
                <a:defRPr/>
              </a:pPr>
              <a:t>35</a:t>
            </a:fld>
            <a:endParaRPr lang="en-US">
              <a:solidFill>
                <a:prstClr val="black"/>
              </a:solidFill>
              <a:latin typeface="Calibri"/>
            </a:endParaRPr>
          </a:p>
        </p:txBody>
      </p:sp>
    </p:spTree>
    <p:extLst>
      <p:ext uri="{BB962C8B-B14F-4D97-AF65-F5344CB8AC3E}">
        <p14:creationId xmlns:p14="http://schemas.microsoft.com/office/powerpoint/2010/main" val="3322700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2D5646-A00B-3942-B201-4EB41B9B77BE}" type="slidenum">
              <a:rPr lang="en-US" smtClean="0"/>
              <a:pPr/>
              <a:t>36</a:t>
            </a:fld>
            <a:endParaRPr lang="en-US"/>
          </a:p>
        </p:txBody>
      </p:sp>
    </p:spTree>
    <p:extLst>
      <p:ext uri="{BB962C8B-B14F-4D97-AF65-F5344CB8AC3E}">
        <p14:creationId xmlns:p14="http://schemas.microsoft.com/office/powerpoint/2010/main" val="18579883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2D5646-A00B-3942-B201-4EB41B9B77BE}" type="slidenum">
              <a:rPr lang="en-US" smtClean="0"/>
              <a:pPr/>
              <a:t>37</a:t>
            </a:fld>
            <a:endParaRPr lang="en-US"/>
          </a:p>
        </p:txBody>
      </p:sp>
    </p:spTree>
    <p:extLst>
      <p:ext uri="{BB962C8B-B14F-4D97-AF65-F5344CB8AC3E}">
        <p14:creationId xmlns:p14="http://schemas.microsoft.com/office/powerpoint/2010/main" val="392477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2D5646-A00B-3942-B201-4EB41B9B77BE}" type="slidenum">
              <a:rPr lang="en-US" smtClean="0"/>
              <a:pPr/>
              <a:t>38</a:t>
            </a:fld>
            <a:endParaRPr lang="en-US"/>
          </a:p>
        </p:txBody>
      </p:sp>
    </p:spTree>
    <p:extLst>
      <p:ext uri="{BB962C8B-B14F-4D97-AF65-F5344CB8AC3E}">
        <p14:creationId xmlns:p14="http://schemas.microsoft.com/office/powerpoint/2010/main" val="40828880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3C2D5646-A00B-3942-B201-4EB41B9B77BE}" type="slidenum">
              <a:rPr lang="en-US" smtClean="0"/>
              <a:pPr/>
              <a:t>39</a:t>
            </a:fld>
            <a:endParaRPr lang="en-US"/>
          </a:p>
        </p:txBody>
      </p:sp>
    </p:spTree>
    <p:extLst>
      <p:ext uri="{BB962C8B-B14F-4D97-AF65-F5344CB8AC3E}">
        <p14:creationId xmlns:p14="http://schemas.microsoft.com/office/powerpoint/2010/main" val="4108661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3C2D5646-A00B-3942-B201-4EB41B9B77BE}" type="slidenum">
              <a:rPr lang="en-US"/>
              <a:pPr/>
              <a:t>4</a:t>
            </a:fld>
            <a:endParaRPr lang="en-US"/>
          </a:p>
        </p:txBody>
      </p:sp>
    </p:spTree>
    <p:extLst>
      <p:ext uri="{BB962C8B-B14F-4D97-AF65-F5344CB8AC3E}">
        <p14:creationId xmlns:p14="http://schemas.microsoft.com/office/powerpoint/2010/main" val="7842972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2D5646-A00B-3942-B201-4EB41B9B77BE}" type="slidenum">
              <a:rPr lang="en-US" smtClean="0"/>
              <a:pPr/>
              <a:t>40</a:t>
            </a:fld>
            <a:endParaRPr lang="en-US"/>
          </a:p>
        </p:txBody>
      </p:sp>
    </p:spTree>
    <p:extLst>
      <p:ext uri="{BB962C8B-B14F-4D97-AF65-F5344CB8AC3E}">
        <p14:creationId xmlns:p14="http://schemas.microsoft.com/office/powerpoint/2010/main" val="489387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2D5646-A00B-3942-B201-4EB41B9B77BE}" type="slidenum">
              <a:rPr lang="en-US" smtClean="0"/>
              <a:pPr/>
              <a:t>5</a:t>
            </a:fld>
            <a:endParaRPr lang="en-US"/>
          </a:p>
        </p:txBody>
      </p:sp>
    </p:spTree>
    <p:extLst>
      <p:ext uri="{BB962C8B-B14F-4D97-AF65-F5344CB8AC3E}">
        <p14:creationId xmlns:p14="http://schemas.microsoft.com/office/powerpoint/2010/main" val="4199712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5521">
              <a:defRPr/>
            </a:pPr>
            <a:endParaRPr lang="en-US"/>
          </a:p>
        </p:txBody>
      </p:sp>
      <p:sp>
        <p:nvSpPr>
          <p:cNvPr id="4" name="Slide Number Placeholder 3"/>
          <p:cNvSpPr>
            <a:spLocks noGrp="1"/>
          </p:cNvSpPr>
          <p:nvPr>
            <p:ph type="sldNum" sz="quarter" idx="5"/>
          </p:nvPr>
        </p:nvSpPr>
        <p:spPr/>
        <p:txBody>
          <a:bodyPr/>
          <a:lstStyle/>
          <a:p>
            <a:fld id="{3C2D5646-A00B-3942-B201-4EB41B9B77BE}" type="slidenum">
              <a:rPr lang="en-US"/>
              <a:pPr/>
              <a:t>6</a:t>
            </a:fld>
            <a:endParaRPr lang="en-US"/>
          </a:p>
        </p:txBody>
      </p:sp>
    </p:spTree>
    <p:extLst>
      <p:ext uri="{BB962C8B-B14F-4D97-AF65-F5344CB8AC3E}">
        <p14:creationId xmlns:p14="http://schemas.microsoft.com/office/powerpoint/2010/main" val="3676863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US"/>
          </a:p>
        </p:txBody>
      </p:sp>
      <p:sp>
        <p:nvSpPr>
          <p:cNvPr id="4" name="Slide Number Placeholder 3"/>
          <p:cNvSpPr>
            <a:spLocks noGrp="1"/>
          </p:cNvSpPr>
          <p:nvPr>
            <p:ph type="sldNum" sz="quarter" idx="5"/>
          </p:nvPr>
        </p:nvSpPr>
        <p:spPr/>
        <p:txBody>
          <a:bodyPr/>
          <a:lstStyle/>
          <a:p>
            <a:fld id="{3C2D5646-A00B-3942-B201-4EB41B9B77BE}" type="slidenum">
              <a:rPr lang="en-US"/>
              <a:pPr/>
              <a:t>7</a:t>
            </a:fld>
            <a:endParaRPr lang="en-US"/>
          </a:p>
        </p:txBody>
      </p:sp>
    </p:spTree>
    <p:extLst>
      <p:ext uri="{BB962C8B-B14F-4D97-AF65-F5344CB8AC3E}">
        <p14:creationId xmlns:p14="http://schemas.microsoft.com/office/powerpoint/2010/main" val="1845971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07000"/>
              </a:lnSpc>
              <a:spcBef>
                <a:spcPts val="0"/>
              </a:spcBef>
              <a:spcAft>
                <a:spcPts val="800"/>
              </a:spcAft>
            </a:pPr>
            <a:endParaRPr lang="en-US"/>
          </a:p>
        </p:txBody>
      </p:sp>
      <p:sp>
        <p:nvSpPr>
          <p:cNvPr id="4" name="Slide Number Placeholder 3"/>
          <p:cNvSpPr>
            <a:spLocks noGrp="1"/>
          </p:cNvSpPr>
          <p:nvPr>
            <p:ph type="sldNum" sz="quarter" idx="5"/>
          </p:nvPr>
        </p:nvSpPr>
        <p:spPr/>
        <p:txBody>
          <a:bodyPr/>
          <a:lstStyle/>
          <a:p>
            <a:fld id="{3C2D5646-A00B-3942-B201-4EB41B9B77BE}" type="slidenum">
              <a:rPr lang="en-US"/>
              <a:pPr/>
              <a:t>8</a:t>
            </a:fld>
            <a:endParaRPr lang="en-US"/>
          </a:p>
        </p:txBody>
      </p:sp>
    </p:spTree>
    <p:extLst>
      <p:ext uri="{BB962C8B-B14F-4D97-AF65-F5344CB8AC3E}">
        <p14:creationId xmlns:p14="http://schemas.microsoft.com/office/powerpoint/2010/main" val="1792474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2D5646-A00B-3942-B201-4EB41B9B77BE}" type="slidenum">
              <a:rPr lang="en-US"/>
              <a:pPr/>
              <a:t>9</a:t>
            </a:fld>
            <a:endParaRPr lang="en-US"/>
          </a:p>
        </p:txBody>
      </p:sp>
    </p:spTree>
    <p:extLst>
      <p:ext uri="{BB962C8B-B14F-4D97-AF65-F5344CB8AC3E}">
        <p14:creationId xmlns:p14="http://schemas.microsoft.com/office/powerpoint/2010/main" val="41926135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4" name="TextBox 3"/>
          <p:cNvSpPr txBox="1"/>
          <p:nvPr userDrawn="1"/>
        </p:nvSpPr>
        <p:spPr>
          <a:xfrm>
            <a:off x="5956301" y="3631590"/>
            <a:ext cx="2847863" cy="207749"/>
          </a:xfrm>
          <a:prstGeom prst="rect">
            <a:avLst/>
          </a:prstGeom>
          <a:noFill/>
        </p:spPr>
        <p:txBody>
          <a:bodyPr wrap="square" lIns="0" tIns="0" rIns="0" bIns="0" rtlCol="0">
            <a:spAutoFit/>
          </a:bodyPr>
          <a:lstStyle/>
          <a:p>
            <a:pPr algn="r"/>
            <a:r>
              <a:rPr lang="en-US" sz="1350">
                <a:solidFill>
                  <a:schemeClr val="bg1"/>
                </a:solidFill>
              </a:rPr>
              <a:t>Fall Benefits</a:t>
            </a:r>
            <a:r>
              <a:rPr lang="en-US" sz="1350" baseline="0">
                <a:solidFill>
                  <a:schemeClr val="bg1"/>
                </a:solidFill>
              </a:rPr>
              <a:t> Training</a:t>
            </a:r>
            <a:endParaRPr lang="en-US" sz="1350">
              <a:solidFill>
                <a:schemeClr val="bg1"/>
              </a:solidFill>
            </a:endParaRPr>
          </a:p>
        </p:txBody>
      </p:sp>
      <p:pic>
        <p:nvPicPr>
          <p:cNvPr id="7" name="Picture 6"/>
          <p:cNvPicPr>
            <a:picLocks noChangeAspect="1"/>
          </p:cNvPicPr>
          <p:nvPr userDrawn="1"/>
        </p:nvPicPr>
        <p:blipFill>
          <a:blip r:embed="rId2"/>
          <a:srcRect/>
          <a:stretch/>
        </p:blipFill>
        <p:spPr>
          <a:xfrm>
            <a:off x="0" y="0"/>
            <a:ext cx="9144000" cy="5143500"/>
          </a:xfrm>
          <a:prstGeom prst="rect">
            <a:avLst/>
          </a:prstGeom>
        </p:spPr>
      </p:pic>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lumns text">
    <p:spTree>
      <p:nvGrpSpPr>
        <p:cNvPr id="1" name=""/>
        <p:cNvGrpSpPr/>
        <p:nvPr/>
      </p:nvGrpSpPr>
      <p:grpSpPr>
        <a:xfrm>
          <a:off x="0" y="0"/>
          <a:ext cx="0" cy="0"/>
          <a:chOff x="0" y="0"/>
          <a:chExt cx="0" cy="0"/>
        </a:xfrm>
      </p:grpSpPr>
      <p:sp>
        <p:nvSpPr>
          <p:cNvPr id="17" name="Content Placeholder 5"/>
          <p:cNvSpPr>
            <a:spLocks noGrp="1"/>
          </p:cNvSpPr>
          <p:nvPr>
            <p:ph sz="quarter" idx="13" hasCustomPrompt="1"/>
          </p:nvPr>
        </p:nvSpPr>
        <p:spPr>
          <a:xfrm>
            <a:off x="454881" y="660419"/>
            <a:ext cx="2651760" cy="2808487"/>
          </a:xfrm>
          <a:prstGeom prst="rect">
            <a:avLst/>
          </a:prstGeom>
        </p:spPr>
        <p:txBody>
          <a:bodyPr lIns="0" tIns="0" rIns="0" bIns="0">
            <a:noAutofit/>
          </a:bodyPr>
          <a:lstStyle>
            <a:lvl1pPr marL="0" indent="0">
              <a:buNone/>
              <a:defRPr sz="2100" baseline="0">
                <a:solidFill>
                  <a:srgbClr val="666666"/>
                </a:solidFill>
                <a:latin typeface="Arial"/>
                <a:cs typeface="Arial"/>
              </a:defRPr>
            </a:lvl1pPr>
            <a:lvl2pPr>
              <a:defRPr sz="1500">
                <a:solidFill>
                  <a:srgbClr val="0F7FC5"/>
                </a:solidFill>
              </a:defRPr>
            </a:lvl2pPr>
            <a:lvl3pPr>
              <a:defRPr sz="1350">
                <a:solidFill>
                  <a:srgbClr val="0F7FC5"/>
                </a:solidFill>
              </a:defRPr>
            </a:lvl3pPr>
            <a:lvl4pPr>
              <a:defRPr sz="1200">
                <a:solidFill>
                  <a:srgbClr val="0F7FC5"/>
                </a:solidFill>
              </a:defRPr>
            </a:lvl4pPr>
            <a:lvl5pPr>
              <a:defRPr sz="1200">
                <a:solidFill>
                  <a:srgbClr val="0F7FC5"/>
                </a:solidFill>
              </a:defRPr>
            </a:lvl5pPr>
            <a:lvl6pPr>
              <a:defRPr sz="1200"/>
            </a:lvl6pPr>
            <a:lvl7pPr>
              <a:defRPr sz="1200"/>
            </a:lvl7pPr>
            <a:lvl8pPr>
              <a:defRPr sz="1200"/>
            </a:lvl8pPr>
            <a:lvl9pPr>
              <a:defRPr sz="1200"/>
            </a:lvl9pPr>
          </a:lstStyle>
          <a:p>
            <a:pPr lvl="0"/>
            <a:r>
              <a:rPr lang="en-US"/>
              <a:t>Add your copy</a:t>
            </a:r>
          </a:p>
        </p:txBody>
      </p:sp>
      <p:sp>
        <p:nvSpPr>
          <p:cNvPr id="28" name="Content Placeholder 5"/>
          <p:cNvSpPr>
            <a:spLocks noGrp="1"/>
          </p:cNvSpPr>
          <p:nvPr>
            <p:ph sz="quarter" idx="19" hasCustomPrompt="1"/>
          </p:nvPr>
        </p:nvSpPr>
        <p:spPr>
          <a:xfrm>
            <a:off x="3245372" y="660419"/>
            <a:ext cx="2651760" cy="2808487"/>
          </a:xfrm>
          <a:prstGeom prst="rect">
            <a:avLst/>
          </a:prstGeom>
        </p:spPr>
        <p:txBody>
          <a:bodyPr lIns="0" tIns="0" rIns="0" bIns="0">
            <a:noAutofit/>
          </a:bodyPr>
          <a:lstStyle>
            <a:lvl1pPr marL="0" indent="0">
              <a:buNone/>
              <a:defRPr sz="2100">
                <a:solidFill>
                  <a:srgbClr val="666666"/>
                </a:solidFill>
                <a:latin typeface="Arial"/>
                <a:cs typeface="Arial"/>
              </a:defRPr>
            </a:lvl1pPr>
            <a:lvl2pPr>
              <a:defRPr sz="1500">
                <a:solidFill>
                  <a:srgbClr val="0F7FC5"/>
                </a:solidFill>
              </a:defRPr>
            </a:lvl2pPr>
            <a:lvl3pPr>
              <a:defRPr sz="1350">
                <a:solidFill>
                  <a:srgbClr val="0F7FC5"/>
                </a:solidFill>
              </a:defRPr>
            </a:lvl3pPr>
            <a:lvl4pPr>
              <a:defRPr sz="1200">
                <a:solidFill>
                  <a:srgbClr val="0F7FC5"/>
                </a:solidFill>
              </a:defRPr>
            </a:lvl4pPr>
            <a:lvl5pPr>
              <a:defRPr sz="1200">
                <a:solidFill>
                  <a:srgbClr val="0F7FC5"/>
                </a:solidFill>
              </a:defRPr>
            </a:lvl5pPr>
            <a:lvl6pPr>
              <a:defRPr sz="1200"/>
            </a:lvl6pPr>
            <a:lvl7pPr>
              <a:defRPr sz="1200"/>
            </a:lvl7pPr>
            <a:lvl8pPr>
              <a:defRPr sz="1200"/>
            </a:lvl8pPr>
            <a:lvl9pPr>
              <a:defRPr sz="1200"/>
            </a:lvl9pPr>
          </a:lstStyle>
          <a:p>
            <a:pPr lvl="0"/>
            <a:r>
              <a:rPr lang="en-US"/>
              <a:t>Add your copy</a:t>
            </a:r>
          </a:p>
        </p:txBody>
      </p:sp>
      <p:sp>
        <p:nvSpPr>
          <p:cNvPr id="29" name="Content Placeholder 5"/>
          <p:cNvSpPr>
            <a:spLocks noGrp="1"/>
          </p:cNvSpPr>
          <p:nvPr>
            <p:ph sz="quarter" idx="20" hasCustomPrompt="1"/>
          </p:nvPr>
        </p:nvSpPr>
        <p:spPr>
          <a:xfrm>
            <a:off x="6035863" y="660419"/>
            <a:ext cx="2651760" cy="2808487"/>
          </a:xfrm>
          <a:prstGeom prst="rect">
            <a:avLst/>
          </a:prstGeom>
        </p:spPr>
        <p:txBody>
          <a:bodyPr lIns="0" tIns="0" rIns="0" bIns="0">
            <a:noAutofit/>
          </a:bodyPr>
          <a:lstStyle>
            <a:lvl1pPr marL="0" indent="0">
              <a:buNone/>
              <a:defRPr sz="2100" b="0" i="0">
                <a:solidFill>
                  <a:srgbClr val="666666"/>
                </a:solidFill>
                <a:latin typeface="Arial"/>
                <a:cs typeface="Arial"/>
              </a:defRPr>
            </a:lvl1pPr>
            <a:lvl2pPr>
              <a:defRPr sz="1500">
                <a:solidFill>
                  <a:srgbClr val="0F7FC5"/>
                </a:solidFill>
              </a:defRPr>
            </a:lvl2pPr>
            <a:lvl3pPr>
              <a:defRPr sz="1350">
                <a:solidFill>
                  <a:srgbClr val="0F7FC5"/>
                </a:solidFill>
              </a:defRPr>
            </a:lvl3pPr>
            <a:lvl4pPr>
              <a:defRPr sz="1200">
                <a:solidFill>
                  <a:srgbClr val="0F7FC5"/>
                </a:solidFill>
              </a:defRPr>
            </a:lvl4pPr>
            <a:lvl5pPr>
              <a:defRPr sz="1200">
                <a:solidFill>
                  <a:srgbClr val="0F7FC5"/>
                </a:solidFill>
              </a:defRPr>
            </a:lvl5pPr>
            <a:lvl6pPr>
              <a:defRPr sz="1200"/>
            </a:lvl6pPr>
            <a:lvl7pPr>
              <a:defRPr sz="1200"/>
            </a:lvl7pPr>
            <a:lvl8pPr>
              <a:defRPr sz="1200"/>
            </a:lvl8pPr>
            <a:lvl9pPr>
              <a:defRPr sz="1200"/>
            </a:lvl9pPr>
          </a:lstStyle>
          <a:p>
            <a:pPr lvl="0"/>
            <a:r>
              <a:rPr lang="en-US"/>
              <a:t>Add your copy</a:t>
            </a:r>
          </a:p>
        </p:txBody>
      </p:sp>
    </p:spTree>
    <p:extLst>
      <p:ext uri="{BB962C8B-B14F-4D97-AF65-F5344CB8AC3E}">
        <p14:creationId xmlns:p14="http://schemas.microsoft.com/office/powerpoint/2010/main" val="582935023"/>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A pink and blue background&#10;&#10;Description automatically generated">
            <a:extLst>
              <a:ext uri="{FF2B5EF4-FFF2-40B4-BE49-F238E27FC236}">
                <a16:creationId xmlns:a16="http://schemas.microsoft.com/office/drawing/2014/main" id="{7A20F325-8189-375E-4FF1-BBCC0A17C2D1}"/>
              </a:ext>
            </a:extLst>
          </p:cNvPr>
          <p:cNvPicPr>
            <a:picLocks noChangeAspect="1"/>
          </p:cNvPicPr>
          <p:nvPr userDrawn="1"/>
        </p:nvPicPr>
        <p:blipFill>
          <a:blip r:embed="rId2"/>
          <a:stretch>
            <a:fillRect/>
          </a:stretch>
        </p:blipFill>
        <p:spPr>
          <a:xfrm>
            <a:off x="0" y="0"/>
            <a:ext cx="9144000" cy="5143500"/>
          </a:xfrm>
          <a:prstGeom prst="rect">
            <a:avLst/>
          </a:prstGeom>
        </p:spPr>
      </p:pic>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7267B7-46C3-45C4-B1FB-D960467467B4}" type="slidenum">
              <a:rPr lang="en-US" smtClean="0"/>
              <a:t>‹#›</a:t>
            </a:fld>
            <a:endParaRPr lang="en-US"/>
          </a:p>
        </p:txBody>
      </p:sp>
    </p:spTree>
    <p:extLst>
      <p:ext uri="{BB962C8B-B14F-4D97-AF65-F5344CB8AC3E}">
        <p14:creationId xmlns:p14="http://schemas.microsoft.com/office/powerpoint/2010/main" val="2424175390"/>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rcRect/>
          <a:stretch/>
        </p:blipFill>
        <p:spPr>
          <a:xfrm>
            <a:off x="0" y="1716"/>
            <a:ext cx="9144000" cy="5141784"/>
          </a:xfrm>
          <a:prstGeom prst="rect">
            <a:avLst/>
          </a:prstGeom>
        </p:spPr>
      </p:pic>
      <p:sp>
        <p:nvSpPr>
          <p:cNvPr id="6" name="Content Placeholder 5"/>
          <p:cNvSpPr>
            <a:spLocks noGrp="1"/>
          </p:cNvSpPr>
          <p:nvPr>
            <p:ph sz="quarter" idx="13" hasCustomPrompt="1"/>
          </p:nvPr>
        </p:nvSpPr>
        <p:spPr>
          <a:xfrm>
            <a:off x="454881" y="401701"/>
            <a:ext cx="5031519" cy="681437"/>
          </a:xfrm>
          <a:prstGeom prst="rect">
            <a:avLst/>
          </a:prstGeom>
        </p:spPr>
        <p:txBody>
          <a:bodyPr wrap="square" lIns="0" tIns="0" rIns="0" bIns="0">
            <a:spAutoFit/>
          </a:bodyPr>
          <a:lstStyle>
            <a:lvl1pPr marL="0" indent="0">
              <a:lnSpc>
                <a:spcPct val="82000"/>
              </a:lnSpc>
              <a:buNone/>
              <a:defRPr lang="en-US" sz="2700" b="1" i="0" baseline="0" smtClean="0">
                <a:solidFill>
                  <a:schemeClr val="bg1"/>
                </a:solidFill>
                <a:latin typeface="Arial" charset="0"/>
                <a:ea typeface="Arial" charset="0"/>
                <a:cs typeface="Arial" charset="0"/>
              </a:defRPr>
            </a:lvl1pPr>
            <a:lvl2pPr>
              <a:defRPr sz="1500">
                <a:solidFill>
                  <a:srgbClr val="0F7FC5"/>
                </a:solidFill>
              </a:defRPr>
            </a:lvl2pPr>
            <a:lvl3pPr>
              <a:defRPr sz="1350">
                <a:solidFill>
                  <a:srgbClr val="0F7FC5"/>
                </a:solidFill>
              </a:defRPr>
            </a:lvl3pPr>
            <a:lvl4pPr>
              <a:defRPr sz="1200">
                <a:solidFill>
                  <a:srgbClr val="0F7FC5"/>
                </a:solidFill>
              </a:defRPr>
            </a:lvl4pPr>
            <a:lvl5pPr>
              <a:defRPr sz="1200">
                <a:solidFill>
                  <a:srgbClr val="0F7FC5"/>
                </a:solidFill>
              </a:defRPr>
            </a:lvl5pPr>
            <a:lvl6pPr>
              <a:defRPr sz="1200"/>
            </a:lvl6pPr>
            <a:lvl7pPr>
              <a:defRPr sz="1200"/>
            </a:lvl7pPr>
            <a:lvl8pPr>
              <a:defRPr sz="1200"/>
            </a:lvl8pPr>
            <a:lvl9pPr>
              <a:defRPr sz="1200"/>
            </a:lvl9pPr>
          </a:lstStyle>
          <a:p>
            <a:pPr lvl="0"/>
            <a:r>
              <a:rPr lang="en-US"/>
              <a:t>Divider Title Goes Here</a:t>
            </a:r>
            <a:br>
              <a:rPr lang="en-US"/>
            </a:br>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17" name="Content Placeholder 5"/>
          <p:cNvSpPr>
            <a:spLocks noGrp="1"/>
          </p:cNvSpPr>
          <p:nvPr>
            <p:ph sz="quarter" idx="13" hasCustomPrompt="1"/>
          </p:nvPr>
        </p:nvSpPr>
        <p:spPr>
          <a:xfrm>
            <a:off x="454881" y="672180"/>
            <a:ext cx="5448080" cy="1135696"/>
          </a:xfrm>
          <a:prstGeom prst="rect">
            <a:avLst/>
          </a:prstGeom>
        </p:spPr>
        <p:txBody>
          <a:bodyPr lIns="0" tIns="0" rIns="0" bIns="0">
            <a:spAutoFit/>
          </a:bodyPr>
          <a:lstStyle>
            <a:lvl1pPr marL="0" indent="0">
              <a:lnSpc>
                <a:spcPct val="82000"/>
              </a:lnSpc>
              <a:buNone/>
              <a:defRPr lang="en-US" sz="3000" b="0" i="0" baseline="0" smtClean="0">
                <a:solidFill>
                  <a:srgbClr val="666666"/>
                </a:solidFill>
                <a:latin typeface="Arial"/>
                <a:cs typeface="Arial"/>
              </a:defRPr>
            </a:lvl1pPr>
            <a:lvl2pPr>
              <a:defRPr sz="1500">
                <a:solidFill>
                  <a:srgbClr val="0F7FC5"/>
                </a:solidFill>
              </a:defRPr>
            </a:lvl2pPr>
            <a:lvl3pPr>
              <a:defRPr sz="1350">
                <a:solidFill>
                  <a:srgbClr val="0F7FC5"/>
                </a:solidFill>
              </a:defRPr>
            </a:lvl3pPr>
            <a:lvl4pPr>
              <a:defRPr sz="1200">
                <a:solidFill>
                  <a:srgbClr val="0F7FC5"/>
                </a:solidFill>
              </a:defRPr>
            </a:lvl4pPr>
            <a:lvl5pPr>
              <a:defRPr sz="1200">
                <a:solidFill>
                  <a:srgbClr val="0F7FC5"/>
                </a:solidFill>
              </a:defRPr>
            </a:lvl5pPr>
            <a:lvl6pPr>
              <a:defRPr sz="1200"/>
            </a:lvl6pPr>
            <a:lvl7pPr>
              <a:defRPr sz="1200"/>
            </a:lvl7pPr>
            <a:lvl8pPr>
              <a:defRPr sz="1200"/>
            </a:lvl8pPr>
            <a:lvl9pPr>
              <a:defRPr sz="1200"/>
            </a:lvl9pPr>
          </a:lstStyle>
          <a:p>
            <a:pPr lvl="0"/>
            <a:r>
              <a:rPr lang="en-US"/>
              <a:t>Type your highly motivational phrase here and impress </a:t>
            </a:r>
            <a:br>
              <a:rPr lang="en-US"/>
            </a:br>
            <a:r>
              <a:rPr lang="en-US"/>
              <a:t>all who see your presentation.</a:t>
            </a:r>
          </a:p>
        </p:txBody>
      </p:sp>
    </p:spTree>
    <p:extLst>
      <p:ext uri="{BB962C8B-B14F-4D97-AF65-F5344CB8AC3E}">
        <p14:creationId xmlns:p14="http://schemas.microsoft.com/office/powerpoint/2010/main" val="1679102334"/>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7" name="Content Placeholder 5"/>
          <p:cNvSpPr>
            <a:spLocks noGrp="1"/>
          </p:cNvSpPr>
          <p:nvPr>
            <p:ph sz="quarter" idx="13" hasCustomPrompt="1"/>
          </p:nvPr>
        </p:nvSpPr>
        <p:spPr>
          <a:xfrm>
            <a:off x="454881" y="672181"/>
            <a:ext cx="5448080" cy="770981"/>
          </a:xfrm>
          <a:prstGeom prst="rect">
            <a:avLst/>
          </a:prstGeom>
        </p:spPr>
        <p:txBody>
          <a:bodyPr lIns="0" tIns="0" rIns="0" bIns="0">
            <a:spAutoFit/>
          </a:bodyPr>
          <a:lstStyle>
            <a:lvl1pPr marL="0" indent="0">
              <a:lnSpc>
                <a:spcPct val="82000"/>
              </a:lnSpc>
              <a:buNone/>
              <a:defRPr lang="en-US" sz="3000" b="0" i="0" baseline="0" smtClean="0">
                <a:solidFill>
                  <a:srgbClr val="666666"/>
                </a:solidFill>
                <a:latin typeface="Arial"/>
                <a:cs typeface="Arial"/>
              </a:defRPr>
            </a:lvl1pPr>
            <a:lvl2pPr>
              <a:defRPr sz="1500">
                <a:solidFill>
                  <a:srgbClr val="0F7FC5"/>
                </a:solidFill>
              </a:defRPr>
            </a:lvl2pPr>
            <a:lvl3pPr>
              <a:defRPr sz="1350">
                <a:solidFill>
                  <a:srgbClr val="0F7FC5"/>
                </a:solidFill>
              </a:defRPr>
            </a:lvl3pPr>
            <a:lvl4pPr>
              <a:defRPr sz="1200">
                <a:solidFill>
                  <a:srgbClr val="0F7FC5"/>
                </a:solidFill>
              </a:defRPr>
            </a:lvl4pPr>
            <a:lvl5pPr>
              <a:defRPr sz="1200">
                <a:solidFill>
                  <a:srgbClr val="0F7FC5"/>
                </a:solidFill>
              </a:defRPr>
            </a:lvl5pPr>
            <a:lvl6pPr>
              <a:defRPr sz="1200"/>
            </a:lvl6pPr>
            <a:lvl7pPr>
              <a:defRPr sz="1200"/>
            </a:lvl7pPr>
            <a:lvl8pPr>
              <a:defRPr sz="1200"/>
            </a:lvl8pPr>
            <a:lvl9pPr>
              <a:defRPr sz="1200"/>
            </a:lvl9pPr>
          </a:lstStyle>
          <a:p>
            <a:pPr lvl="0"/>
            <a:r>
              <a:rPr lang="en-US"/>
              <a:t>This slide has an important chart.</a:t>
            </a:r>
          </a:p>
        </p:txBody>
      </p:sp>
      <p:sp>
        <p:nvSpPr>
          <p:cNvPr id="10" name="Chart Placeholder 12"/>
          <p:cNvSpPr>
            <a:spLocks noGrp="1"/>
          </p:cNvSpPr>
          <p:nvPr>
            <p:ph type="chart" sz="quarter" idx="18"/>
          </p:nvPr>
        </p:nvSpPr>
        <p:spPr>
          <a:xfrm>
            <a:off x="463824" y="1661035"/>
            <a:ext cx="5439486" cy="2190345"/>
          </a:xfrm>
          <a:prstGeom prst="rect">
            <a:avLst/>
          </a:prstGeom>
        </p:spPr>
        <p:txBody>
          <a:bodyPr lIns="0" tIns="0" rIns="0" bIns="0">
            <a:normAutofit/>
          </a:bodyPr>
          <a:lstStyle>
            <a:lvl1pPr marL="0" indent="0">
              <a:buNone/>
              <a:defRPr sz="1500">
                <a:solidFill>
                  <a:srgbClr val="999999"/>
                </a:solidFill>
              </a:defRPr>
            </a:lvl1pPr>
          </a:lstStyle>
          <a:p>
            <a:endParaRPr lang="en-US"/>
          </a:p>
        </p:txBody>
      </p:sp>
    </p:spTree>
    <p:extLst>
      <p:ext uri="{BB962C8B-B14F-4D97-AF65-F5344CB8AC3E}">
        <p14:creationId xmlns:p14="http://schemas.microsoft.com/office/powerpoint/2010/main" val="58247496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harts">
    <p:spTree>
      <p:nvGrpSpPr>
        <p:cNvPr id="1" name=""/>
        <p:cNvGrpSpPr/>
        <p:nvPr/>
      </p:nvGrpSpPr>
      <p:grpSpPr>
        <a:xfrm>
          <a:off x="0" y="0"/>
          <a:ext cx="0" cy="0"/>
          <a:chOff x="0" y="0"/>
          <a:chExt cx="0" cy="0"/>
        </a:xfrm>
      </p:grpSpPr>
      <p:sp>
        <p:nvSpPr>
          <p:cNvPr id="17" name="Content Placeholder 5"/>
          <p:cNvSpPr>
            <a:spLocks noGrp="1"/>
          </p:cNvSpPr>
          <p:nvPr>
            <p:ph sz="quarter" idx="13" hasCustomPrompt="1"/>
          </p:nvPr>
        </p:nvSpPr>
        <p:spPr>
          <a:xfrm>
            <a:off x="454881" y="683938"/>
            <a:ext cx="5448080" cy="770981"/>
          </a:xfrm>
          <a:prstGeom prst="rect">
            <a:avLst/>
          </a:prstGeom>
        </p:spPr>
        <p:txBody>
          <a:bodyPr wrap="square" lIns="0" tIns="0" rIns="0" bIns="0">
            <a:spAutoFit/>
          </a:bodyPr>
          <a:lstStyle>
            <a:lvl1pPr marL="0" indent="0">
              <a:lnSpc>
                <a:spcPct val="82000"/>
              </a:lnSpc>
              <a:buNone/>
              <a:defRPr lang="en-US" sz="3000" b="0" i="0" baseline="0" smtClean="0">
                <a:solidFill>
                  <a:srgbClr val="666666"/>
                </a:solidFill>
                <a:latin typeface="Arial"/>
                <a:cs typeface="Arial"/>
              </a:defRPr>
            </a:lvl1pPr>
            <a:lvl2pPr>
              <a:defRPr sz="1500">
                <a:solidFill>
                  <a:srgbClr val="0F7FC5"/>
                </a:solidFill>
              </a:defRPr>
            </a:lvl2pPr>
            <a:lvl3pPr>
              <a:defRPr sz="1350">
                <a:solidFill>
                  <a:srgbClr val="0F7FC5"/>
                </a:solidFill>
              </a:defRPr>
            </a:lvl3pPr>
            <a:lvl4pPr>
              <a:defRPr sz="1200">
                <a:solidFill>
                  <a:srgbClr val="0F7FC5"/>
                </a:solidFill>
              </a:defRPr>
            </a:lvl4pPr>
            <a:lvl5pPr>
              <a:defRPr sz="1200">
                <a:solidFill>
                  <a:srgbClr val="0F7FC5"/>
                </a:solidFill>
              </a:defRPr>
            </a:lvl5pPr>
            <a:lvl6pPr>
              <a:defRPr sz="1200"/>
            </a:lvl6pPr>
            <a:lvl7pPr>
              <a:defRPr sz="1200"/>
            </a:lvl7pPr>
            <a:lvl8pPr>
              <a:defRPr sz="1200"/>
            </a:lvl8pPr>
            <a:lvl9pPr>
              <a:defRPr sz="1200"/>
            </a:lvl9pPr>
          </a:lstStyle>
          <a:p>
            <a:pPr lvl="0"/>
            <a:r>
              <a:rPr lang="en-US"/>
              <a:t>Here are some charts </a:t>
            </a:r>
            <a:br>
              <a:rPr lang="en-US"/>
            </a:br>
            <a:r>
              <a:rPr lang="en-US"/>
              <a:t>for comparison.</a:t>
            </a:r>
          </a:p>
        </p:txBody>
      </p:sp>
      <p:sp>
        <p:nvSpPr>
          <p:cNvPr id="10" name="Chart Placeholder 12"/>
          <p:cNvSpPr>
            <a:spLocks noGrp="1"/>
          </p:cNvSpPr>
          <p:nvPr>
            <p:ph type="chart" sz="quarter" idx="18"/>
          </p:nvPr>
        </p:nvSpPr>
        <p:spPr>
          <a:xfrm>
            <a:off x="463824" y="1713952"/>
            <a:ext cx="4043989" cy="2402024"/>
          </a:xfrm>
          <a:prstGeom prst="rect">
            <a:avLst/>
          </a:prstGeom>
        </p:spPr>
        <p:txBody>
          <a:bodyPr lIns="0" tIns="0" rIns="0" bIns="0">
            <a:normAutofit/>
          </a:bodyPr>
          <a:lstStyle>
            <a:lvl1pPr marL="0" indent="0">
              <a:buNone/>
              <a:defRPr sz="1500">
                <a:solidFill>
                  <a:srgbClr val="999999"/>
                </a:solidFill>
              </a:defRPr>
            </a:lvl1pPr>
          </a:lstStyle>
          <a:p>
            <a:endParaRPr lang="en-US"/>
          </a:p>
        </p:txBody>
      </p:sp>
      <p:sp>
        <p:nvSpPr>
          <p:cNvPr id="16" name="Chart Placeholder 12"/>
          <p:cNvSpPr>
            <a:spLocks noGrp="1"/>
          </p:cNvSpPr>
          <p:nvPr>
            <p:ph type="chart" sz="quarter" idx="19"/>
          </p:nvPr>
        </p:nvSpPr>
        <p:spPr>
          <a:xfrm>
            <a:off x="4624552" y="1713952"/>
            <a:ext cx="4043438" cy="2402024"/>
          </a:xfrm>
          <a:prstGeom prst="rect">
            <a:avLst/>
          </a:prstGeom>
        </p:spPr>
        <p:txBody>
          <a:bodyPr lIns="0" tIns="0" rIns="0" bIns="0">
            <a:normAutofit/>
          </a:bodyPr>
          <a:lstStyle>
            <a:lvl1pPr marL="0" indent="0">
              <a:buNone/>
              <a:defRPr sz="1500">
                <a:solidFill>
                  <a:srgbClr val="999999"/>
                </a:solidFill>
              </a:defRPr>
            </a:lvl1pPr>
          </a:lstStyle>
          <a:p>
            <a:endParaRPr lang="en-US"/>
          </a:p>
        </p:txBody>
      </p:sp>
      <p:cxnSp>
        <p:nvCxnSpPr>
          <p:cNvPr id="33" name="Straight Connector 32"/>
          <p:cNvCxnSpPr/>
          <p:nvPr userDrawn="1"/>
        </p:nvCxnSpPr>
        <p:spPr>
          <a:xfrm rot="5400000" flipH="1" flipV="1">
            <a:off x="8435199" y="4850628"/>
            <a:ext cx="102394" cy="1588"/>
          </a:xfrm>
          <a:prstGeom prst="line">
            <a:avLst/>
          </a:prstGeom>
          <a:ln w="9525" cap="flat" cmpd="sng" algn="ctr">
            <a:solidFill>
              <a:schemeClr val="bg2">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282106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w/ info">
    <p:spTree>
      <p:nvGrpSpPr>
        <p:cNvPr id="1" name=""/>
        <p:cNvGrpSpPr/>
        <p:nvPr/>
      </p:nvGrpSpPr>
      <p:grpSpPr>
        <a:xfrm>
          <a:off x="0" y="0"/>
          <a:ext cx="0" cy="0"/>
          <a:chOff x="0" y="0"/>
          <a:chExt cx="0" cy="0"/>
        </a:xfrm>
      </p:grpSpPr>
      <p:sp>
        <p:nvSpPr>
          <p:cNvPr id="17" name="Content Placeholder 5"/>
          <p:cNvSpPr>
            <a:spLocks noGrp="1"/>
          </p:cNvSpPr>
          <p:nvPr>
            <p:ph sz="quarter" idx="13" hasCustomPrompt="1"/>
          </p:nvPr>
        </p:nvSpPr>
        <p:spPr>
          <a:xfrm>
            <a:off x="454881" y="678058"/>
            <a:ext cx="5448080" cy="770981"/>
          </a:xfrm>
          <a:prstGeom prst="rect">
            <a:avLst/>
          </a:prstGeom>
        </p:spPr>
        <p:txBody>
          <a:bodyPr lIns="0" tIns="0" rIns="0" bIns="0">
            <a:spAutoFit/>
          </a:bodyPr>
          <a:lstStyle>
            <a:lvl1pPr marL="0" indent="0">
              <a:lnSpc>
                <a:spcPct val="82000"/>
              </a:lnSpc>
              <a:buNone/>
              <a:defRPr lang="en-US" sz="3000" b="0" i="0" baseline="0" smtClean="0">
                <a:solidFill>
                  <a:srgbClr val="666666"/>
                </a:solidFill>
                <a:latin typeface="Arial"/>
                <a:cs typeface="Arial"/>
              </a:defRPr>
            </a:lvl1pPr>
            <a:lvl2pPr>
              <a:defRPr sz="1500">
                <a:solidFill>
                  <a:srgbClr val="0F7FC5"/>
                </a:solidFill>
              </a:defRPr>
            </a:lvl2pPr>
            <a:lvl3pPr>
              <a:defRPr sz="1350">
                <a:solidFill>
                  <a:srgbClr val="0F7FC5"/>
                </a:solidFill>
              </a:defRPr>
            </a:lvl3pPr>
            <a:lvl4pPr>
              <a:defRPr sz="1200">
                <a:solidFill>
                  <a:srgbClr val="0F7FC5"/>
                </a:solidFill>
              </a:defRPr>
            </a:lvl4pPr>
            <a:lvl5pPr>
              <a:defRPr sz="1200">
                <a:solidFill>
                  <a:srgbClr val="0F7FC5"/>
                </a:solidFill>
              </a:defRPr>
            </a:lvl5pPr>
            <a:lvl6pPr>
              <a:defRPr sz="1200"/>
            </a:lvl6pPr>
            <a:lvl7pPr>
              <a:defRPr sz="1200"/>
            </a:lvl7pPr>
            <a:lvl8pPr>
              <a:defRPr sz="1200"/>
            </a:lvl8pPr>
            <a:lvl9pPr>
              <a:defRPr sz="1200"/>
            </a:lvl9pPr>
          </a:lstStyle>
          <a:p>
            <a:pPr lvl="0"/>
            <a:r>
              <a:rPr lang="en-US"/>
              <a:t>This chart has </a:t>
            </a:r>
            <a:br>
              <a:rPr lang="en-US"/>
            </a:br>
            <a:r>
              <a:rPr lang="en-US"/>
              <a:t>additional notes.</a:t>
            </a:r>
          </a:p>
        </p:txBody>
      </p:sp>
      <p:sp>
        <p:nvSpPr>
          <p:cNvPr id="10" name="Chart Placeholder 12"/>
          <p:cNvSpPr>
            <a:spLocks noGrp="1"/>
          </p:cNvSpPr>
          <p:nvPr>
            <p:ph type="chart" sz="quarter" idx="18"/>
          </p:nvPr>
        </p:nvSpPr>
        <p:spPr>
          <a:xfrm>
            <a:off x="463825" y="1708072"/>
            <a:ext cx="5448080" cy="2407904"/>
          </a:xfrm>
          <a:prstGeom prst="rect">
            <a:avLst/>
          </a:prstGeom>
        </p:spPr>
        <p:txBody>
          <a:bodyPr lIns="0" tIns="0" rIns="0" bIns="0">
            <a:normAutofit/>
          </a:bodyPr>
          <a:lstStyle>
            <a:lvl1pPr marL="0" indent="0">
              <a:buNone/>
              <a:defRPr sz="1500">
                <a:solidFill>
                  <a:srgbClr val="999999"/>
                </a:solidFill>
              </a:defRPr>
            </a:lvl1pPr>
          </a:lstStyle>
          <a:p>
            <a:endParaRPr lang="en-US"/>
          </a:p>
        </p:txBody>
      </p:sp>
      <p:sp>
        <p:nvSpPr>
          <p:cNvPr id="14" name="Content Placeholder 5"/>
          <p:cNvSpPr>
            <a:spLocks noGrp="1"/>
          </p:cNvSpPr>
          <p:nvPr>
            <p:ph sz="quarter" idx="20" hasCustomPrompt="1"/>
          </p:nvPr>
        </p:nvSpPr>
        <p:spPr>
          <a:xfrm>
            <a:off x="6035863" y="1708072"/>
            <a:ext cx="2651760" cy="2407904"/>
          </a:xfrm>
          <a:prstGeom prst="rect">
            <a:avLst/>
          </a:prstGeom>
        </p:spPr>
        <p:txBody>
          <a:bodyPr lIns="0" tIns="0" rIns="0" bIns="0">
            <a:noAutofit/>
          </a:bodyPr>
          <a:lstStyle>
            <a:lvl1pPr marL="0" indent="0">
              <a:spcBef>
                <a:spcPts val="0"/>
              </a:spcBef>
              <a:buNone/>
              <a:defRPr sz="1500" b="0" i="0" baseline="0">
                <a:solidFill>
                  <a:srgbClr val="666666"/>
                </a:solidFill>
                <a:latin typeface="Arial"/>
                <a:cs typeface="Arial"/>
              </a:defRPr>
            </a:lvl1pPr>
            <a:lvl2pPr>
              <a:defRPr sz="1500">
                <a:solidFill>
                  <a:srgbClr val="0F7FC5"/>
                </a:solidFill>
              </a:defRPr>
            </a:lvl2pPr>
            <a:lvl3pPr>
              <a:defRPr sz="1350">
                <a:solidFill>
                  <a:srgbClr val="0F7FC5"/>
                </a:solidFill>
              </a:defRPr>
            </a:lvl3pPr>
            <a:lvl4pPr>
              <a:defRPr sz="1200">
                <a:solidFill>
                  <a:srgbClr val="0F7FC5"/>
                </a:solidFill>
              </a:defRPr>
            </a:lvl4pPr>
            <a:lvl5pPr>
              <a:defRPr sz="1200">
                <a:solidFill>
                  <a:srgbClr val="0F7FC5"/>
                </a:solidFill>
              </a:defRPr>
            </a:lvl5pPr>
            <a:lvl6pPr>
              <a:defRPr sz="1200"/>
            </a:lvl6pPr>
            <a:lvl7pPr>
              <a:defRPr sz="1200"/>
            </a:lvl7pPr>
            <a:lvl8pPr>
              <a:defRPr sz="1200"/>
            </a:lvl8pPr>
            <a:lvl9pPr>
              <a:defRPr sz="1200"/>
            </a:lvl9pPr>
          </a:lstStyle>
          <a:p>
            <a:pPr lvl="0"/>
            <a:r>
              <a:rPr lang="en-US"/>
              <a:t>Go ahead and mention some details.</a:t>
            </a:r>
          </a:p>
        </p:txBody>
      </p:sp>
    </p:spTree>
    <p:extLst>
      <p:ext uri="{BB962C8B-B14F-4D97-AF65-F5344CB8AC3E}">
        <p14:creationId xmlns:p14="http://schemas.microsoft.com/office/powerpoint/2010/main" val="1215912571"/>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sp>
        <p:nvSpPr>
          <p:cNvPr id="17" name="Content Placeholder 5"/>
          <p:cNvSpPr>
            <a:spLocks noGrp="1"/>
          </p:cNvSpPr>
          <p:nvPr>
            <p:ph sz="quarter" idx="13" hasCustomPrompt="1"/>
          </p:nvPr>
        </p:nvSpPr>
        <p:spPr>
          <a:xfrm>
            <a:off x="454881" y="678059"/>
            <a:ext cx="5448080" cy="770981"/>
          </a:xfrm>
          <a:prstGeom prst="rect">
            <a:avLst/>
          </a:prstGeom>
        </p:spPr>
        <p:txBody>
          <a:bodyPr lIns="0" tIns="0" rIns="0" bIns="0">
            <a:spAutoFit/>
          </a:bodyPr>
          <a:lstStyle>
            <a:lvl1pPr marL="0" indent="0">
              <a:lnSpc>
                <a:spcPct val="82000"/>
              </a:lnSpc>
              <a:buNone/>
              <a:defRPr lang="en-US" sz="3000" b="0" i="0" baseline="0" smtClean="0">
                <a:solidFill>
                  <a:srgbClr val="666666"/>
                </a:solidFill>
                <a:latin typeface="Arial"/>
                <a:cs typeface="Arial"/>
              </a:defRPr>
            </a:lvl1pPr>
            <a:lvl2pPr>
              <a:defRPr sz="1500">
                <a:solidFill>
                  <a:srgbClr val="0F7FC5"/>
                </a:solidFill>
              </a:defRPr>
            </a:lvl2pPr>
            <a:lvl3pPr>
              <a:defRPr sz="1350">
                <a:solidFill>
                  <a:srgbClr val="0F7FC5"/>
                </a:solidFill>
              </a:defRPr>
            </a:lvl3pPr>
            <a:lvl4pPr>
              <a:defRPr sz="1200">
                <a:solidFill>
                  <a:srgbClr val="0F7FC5"/>
                </a:solidFill>
              </a:defRPr>
            </a:lvl4pPr>
            <a:lvl5pPr>
              <a:defRPr sz="1200">
                <a:solidFill>
                  <a:srgbClr val="0F7FC5"/>
                </a:solidFill>
              </a:defRPr>
            </a:lvl5pPr>
            <a:lvl6pPr>
              <a:defRPr sz="1200"/>
            </a:lvl6pPr>
            <a:lvl7pPr>
              <a:defRPr sz="1200"/>
            </a:lvl7pPr>
            <a:lvl8pPr>
              <a:defRPr sz="1200"/>
            </a:lvl8pPr>
            <a:lvl9pPr>
              <a:defRPr sz="1200"/>
            </a:lvl9pPr>
          </a:lstStyle>
          <a:p>
            <a:pPr lvl="0"/>
            <a:r>
              <a:rPr lang="en-US"/>
              <a:t>This slide has an interesting photo.</a:t>
            </a:r>
          </a:p>
        </p:txBody>
      </p:sp>
      <p:sp>
        <p:nvSpPr>
          <p:cNvPr id="14" name="Picture Placeholder 6"/>
          <p:cNvSpPr>
            <a:spLocks noGrp="1"/>
          </p:cNvSpPr>
          <p:nvPr>
            <p:ph type="pic" sz="quarter" idx="19"/>
          </p:nvPr>
        </p:nvSpPr>
        <p:spPr>
          <a:xfrm>
            <a:off x="463125" y="1701503"/>
            <a:ext cx="5439836" cy="2479153"/>
          </a:xfrm>
          <a:prstGeom prst="rect">
            <a:avLst/>
          </a:prstGeom>
        </p:spPr>
        <p:txBody>
          <a:bodyPr lIns="0" tIns="0" rIns="0" bIns="0">
            <a:normAutofit/>
          </a:bodyPr>
          <a:lstStyle>
            <a:lvl1pPr marL="0" indent="0">
              <a:buFontTx/>
              <a:buNone/>
              <a:defRPr sz="1500" b="0" i="0" baseline="0">
                <a:solidFill>
                  <a:schemeClr val="tx2">
                    <a:lumMod val="50000"/>
                    <a:lumOff val="50000"/>
                  </a:schemeClr>
                </a:solidFill>
              </a:defRPr>
            </a:lvl1pPr>
          </a:lstStyle>
          <a:p>
            <a:endParaRPr lang="en-US"/>
          </a:p>
        </p:txBody>
      </p:sp>
    </p:spTree>
    <p:extLst>
      <p:ext uri="{BB962C8B-B14F-4D97-AF65-F5344CB8AC3E}">
        <p14:creationId xmlns:p14="http://schemas.microsoft.com/office/powerpoint/2010/main" val="3588632705"/>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16" name="Content Placeholder 2"/>
          <p:cNvSpPr>
            <a:spLocks noGrp="1"/>
          </p:cNvSpPr>
          <p:nvPr>
            <p:ph idx="1" hasCustomPrompt="1"/>
          </p:nvPr>
        </p:nvSpPr>
        <p:spPr>
          <a:xfrm>
            <a:off x="457199" y="672180"/>
            <a:ext cx="5489903" cy="3654847"/>
          </a:xfrm>
          <a:prstGeom prst="rect">
            <a:avLst/>
          </a:prstGeom>
        </p:spPr>
        <p:txBody>
          <a:bodyPr wrap="square" lIns="0" tIns="0" rIns="0" bIns="0">
            <a:spAutoFit/>
          </a:bodyPr>
          <a:lstStyle>
            <a:lvl1pPr marL="0" indent="0">
              <a:spcBef>
                <a:spcPts val="1650"/>
              </a:spcBef>
              <a:spcAft>
                <a:spcPts val="0"/>
              </a:spcAft>
              <a:buNone/>
              <a:defRPr sz="2100" b="0" i="0">
                <a:solidFill>
                  <a:srgbClr val="666666"/>
                </a:solidFill>
                <a:latin typeface="Arial"/>
                <a:cs typeface="Arial"/>
              </a:defRPr>
            </a:lvl1pPr>
            <a:lvl2pPr marL="215504" marR="0" indent="-214313" algn="l" defTabSz="342900" rtl="0" eaLnBrk="1" fontAlgn="auto" latinLnBrk="0" hangingPunct="1">
              <a:lnSpc>
                <a:spcPct val="100000"/>
              </a:lnSpc>
              <a:spcBef>
                <a:spcPts val="0"/>
              </a:spcBef>
              <a:spcAft>
                <a:spcPts val="0"/>
              </a:spcAft>
              <a:buClrTx/>
              <a:buSzTx/>
              <a:buFont typeface="Arial"/>
              <a:buChar char="•"/>
              <a:tabLst/>
              <a:defRPr sz="2100">
                <a:solidFill>
                  <a:srgbClr val="666666"/>
                </a:solidFill>
              </a:defRPr>
            </a:lvl2pPr>
            <a:lvl3pPr>
              <a:defRPr sz="1500">
                <a:solidFill>
                  <a:schemeClr val="bg2">
                    <a:lumMod val="75000"/>
                    <a:lumOff val="25000"/>
                  </a:schemeClr>
                </a:solidFill>
              </a:defRPr>
            </a:lvl3pPr>
            <a:lvl4pPr>
              <a:defRPr sz="1500">
                <a:solidFill>
                  <a:schemeClr val="bg2">
                    <a:lumMod val="75000"/>
                    <a:lumOff val="25000"/>
                  </a:schemeClr>
                </a:solidFill>
              </a:defRPr>
            </a:lvl4pPr>
            <a:lvl5pPr>
              <a:defRPr sz="1500">
                <a:solidFill>
                  <a:schemeClr val="bg2">
                    <a:lumMod val="75000"/>
                    <a:lumOff val="25000"/>
                  </a:schemeClr>
                </a:solidFill>
              </a:defRPr>
            </a:lvl5pPr>
          </a:lstStyle>
          <a:p>
            <a:pPr lvl="0"/>
            <a:r>
              <a:rPr lang="en-US"/>
              <a:t>Item 1</a:t>
            </a:r>
          </a:p>
          <a:p>
            <a:pPr lvl="1"/>
            <a:r>
              <a:rPr lang="en-US"/>
              <a:t>Bullet</a:t>
            </a:r>
          </a:p>
          <a:p>
            <a:pPr lvl="1"/>
            <a:r>
              <a:rPr lang="en-US"/>
              <a:t>Bullet</a:t>
            </a:r>
          </a:p>
          <a:p>
            <a:pPr lvl="0"/>
            <a:r>
              <a:rPr lang="en-US"/>
              <a:t>Item 2</a:t>
            </a:r>
          </a:p>
          <a:p>
            <a:pPr lvl="1"/>
            <a:r>
              <a:rPr lang="en-US"/>
              <a:t>Bullet</a:t>
            </a:r>
          </a:p>
          <a:p>
            <a:pPr lvl="1"/>
            <a:r>
              <a:rPr lang="en-US"/>
              <a:t>Bullet</a:t>
            </a:r>
          </a:p>
          <a:p>
            <a:pPr lvl="0"/>
            <a:r>
              <a:rPr lang="en-US"/>
              <a:t>Item 3</a:t>
            </a:r>
          </a:p>
          <a:p>
            <a:pPr lvl="1"/>
            <a:r>
              <a:rPr lang="en-US"/>
              <a:t>Bullet</a:t>
            </a:r>
          </a:p>
          <a:p>
            <a:pPr lvl="1"/>
            <a:r>
              <a:rPr lang="en-US"/>
              <a:t>Bullet</a:t>
            </a:r>
          </a:p>
          <a:p>
            <a:pPr lvl="1"/>
            <a:endParaRPr lang="en-US"/>
          </a:p>
        </p:txBody>
      </p:sp>
    </p:spTree>
    <p:extLst>
      <p:ext uri="{BB962C8B-B14F-4D97-AF65-F5344CB8AC3E}">
        <p14:creationId xmlns:p14="http://schemas.microsoft.com/office/powerpoint/2010/main" val="2569693773"/>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list columns">
    <p:spTree>
      <p:nvGrpSpPr>
        <p:cNvPr id="1" name=""/>
        <p:cNvGrpSpPr/>
        <p:nvPr/>
      </p:nvGrpSpPr>
      <p:grpSpPr>
        <a:xfrm>
          <a:off x="0" y="0"/>
          <a:ext cx="0" cy="0"/>
          <a:chOff x="0" y="0"/>
          <a:chExt cx="0" cy="0"/>
        </a:xfrm>
      </p:grpSpPr>
      <p:sp>
        <p:nvSpPr>
          <p:cNvPr id="16" name="Content Placeholder 2"/>
          <p:cNvSpPr>
            <a:spLocks noGrp="1"/>
          </p:cNvSpPr>
          <p:nvPr>
            <p:ph idx="1" hasCustomPrompt="1"/>
          </p:nvPr>
        </p:nvSpPr>
        <p:spPr>
          <a:xfrm>
            <a:off x="457200" y="672178"/>
            <a:ext cx="2651760" cy="2811780"/>
          </a:xfrm>
          <a:prstGeom prst="rect">
            <a:avLst/>
          </a:prstGeom>
        </p:spPr>
        <p:txBody>
          <a:bodyPr lIns="0" tIns="0" rIns="0" bIns="0">
            <a:noAutofit/>
          </a:bodyPr>
          <a:lstStyle>
            <a:lvl1pPr marL="0" indent="0">
              <a:spcBef>
                <a:spcPts val="750"/>
              </a:spcBef>
              <a:buNone/>
              <a:defRPr sz="2100" b="0" i="0">
                <a:solidFill>
                  <a:srgbClr val="666666"/>
                </a:solidFill>
                <a:latin typeface="Arial"/>
                <a:cs typeface="Arial"/>
              </a:defRPr>
            </a:lvl1pPr>
            <a:lvl2pPr marL="215504" marR="0" indent="-214313" algn="l" defTabSz="342900" rtl="0" eaLnBrk="1" fontAlgn="auto" latinLnBrk="0" hangingPunct="1">
              <a:lnSpc>
                <a:spcPct val="100000"/>
              </a:lnSpc>
              <a:spcBef>
                <a:spcPts val="0"/>
              </a:spcBef>
              <a:spcAft>
                <a:spcPts val="0"/>
              </a:spcAft>
              <a:buClrTx/>
              <a:buSzTx/>
              <a:buFont typeface="Arial"/>
              <a:buChar char="•"/>
              <a:tabLst/>
              <a:defRPr sz="2100">
                <a:solidFill>
                  <a:srgbClr val="666666"/>
                </a:solidFill>
              </a:defRPr>
            </a:lvl2pPr>
            <a:lvl3pPr>
              <a:defRPr sz="1500">
                <a:solidFill>
                  <a:schemeClr val="bg2">
                    <a:lumMod val="75000"/>
                    <a:lumOff val="25000"/>
                  </a:schemeClr>
                </a:solidFill>
              </a:defRPr>
            </a:lvl3pPr>
            <a:lvl4pPr>
              <a:defRPr sz="1500">
                <a:solidFill>
                  <a:schemeClr val="bg2">
                    <a:lumMod val="75000"/>
                    <a:lumOff val="25000"/>
                  </a:schemeClr>
                </a:solidFill>
              </a:defRPr>
            </a:lvl4pPr>
            <a:lvl5pPr>
              <a:defRPr sz="1500">
                <a:solidFill>
                  <a:schemeClr val="bg2">
                    <a:lumMod val="75000"/>
                    <a:lumOff val="25000"/>
                  </a:schemeClr>
                </a:solidFill>
              </a:defRPr>
            </a:lvl5pPr>
          </a:lstStyle>
          <a:p>
            <a:pPr lvl="0"/>
            <a:r>
              <a:rPr lang="en-US"/>
              <a:t>Item 1</a:t>
            </a:r>
          </a:p>
          <a:p>
            <a:pPr lvl="1"/>
            <a:r>
              <a:rPr lang="en-US"/>
              <a:t>Bullet</a:t>
            </a:r>
          </a:p>
          <a:p>
            <a:pPr lvl="1"/>
            <a:r>
              <a:rPr lang="en-US"/>
              <a:t>Bullet</a:t>
            </a:r>
          </a:p>
        </p:txBody>
      </p:sp>
      <p:sp>
        <p:nvSpPr>
          <p:cNvPr id="12" name="Content Placeholder 2"/>
          <p:cNvSpPr>
            <a:spLocks noGrp="1"/>
          </p:cNvSpPr>
          <p:nvPr>
            <p:ph idx="21" hasCustomPrompt="1"/>
          </p:nvPr>
        </p:nvSpPr>
        <p:spPr>
          <a:xfrm>
            <a:off x="3246532" y="672178"/>
            <a:ext cx="2651760" cy="2811780"/>
          </a:xfrm>
          <a:prstGeom prst="rect">
            <a:avLst/>
          </a:prstGeom>
        </p:spPr>
        <p:txBody>
          <a:bodyPr lIns="0" tIns="0" rIns="0" bIns="0">
            <a:noAutofit/>
          </a:bodyPr>
          <a:lstStyle>
            <a:lvl1pPr marL="0" indent="0">
              <a:spcBef>
                <a:spcPts val="750"/>
              </a:spcBef>
              <a:buNone/>
              <a:defRPr sz="2100" b="0" i="0">
                <a:solidFill>
                  <a:srgbClr val="666666"/>
                </a:solidFill>
                <a:latin typeface="Arial"/>
                <a:cs typeface="Arial"/>
              </a:defRPr>
            </a:lvl1pPr>
            <a:lvl2pPr marL="215504" marR="0" indent="-214313" algn="l" defTabSz="342900" rtl="0" eaLnBrk="1" fontAlgn="auto" latinLnBrk="0" hangingPunct="1">
              <a:lnSpc>
                <a:spcPct val="100000"/>
              </a:lnSpc>
              <a:spcBef>
                <a:spcPts val="0"/>
              </a:spcBef>
              <a:spcAft>
                <a:spcPts val="0"/>
              </a:spcAft>
              <a:buClrTx/>
              <a:buSzTx/>
              <a:buFont typeface="Arial"/>
              <a:buChar char="•"/>
              <a:tabLst/>
              <a:defRPr sz="2100">
                <a:solidFill>
                  <a:srgbClr val="666666"/>
                </a:solidFill>
              </a:defRPr>
            </a:lvl2pPr>
            <a:lvl3pPr>
              <a:defRPr sz="1500">
                <a:solidFill>
                  <a:schemeClr val="bg2">
                    <a:lumMod val="75000"/>
                    <a:lumOff val="25000"/>
                  </a:schemeClr>
                </a:solidFill>
              </a:defRPr>
            </a:lvl3pPr>
            <a:lvl4pPr>
              <a:defRPr sz="1500">
                <a:solidFill>
                  <a:schemeClr val="bg2">
                    <a:lumMod val="75000"/>
                    <a:lumOff val="25000"/>
                  </a:schemeClr>
                </a:solidFill>
              </a:defRPr>
            </a:lvl4pPr>
            <a:lvl5pPr>
              <a:defRPr sz="1500">
                <a:solidFill>
                  <a:schemeClr val="bg2">
                    <a:lumMod val="75000"/>
                    <a:lumOff val="25000"/>
                  </a:schemeClr>
                </a:solidFill>
              </a:defRPr>
            </a:lvl5pPr>
          </a:lstStyle>
          <a:p>
            <a:pPr lvl="0"/>
            <a:r>
              <a:rPr lang="en-US"/>
              <a:t>Item 2</a:t>
            </a:r>
          </a:p>
          <a:p>
            <a:pPr lvl="1"/>
            <a:r>
              <a:rPr lang="en-US"/>
              <a:t>Bullet</a:t>
            </a:r>
          </a:p>
          <a:p>
            <a:pPr lvl="1"/>
            <a:r>
              <a:rPr lang="en-US"/>
              <a:t>Bullet</a:t>
            </a:r>
          </a:p>
        </p:txBody>
      </p:sp>
      <p:sp>
        <p:nvSpPr>
          <p:cNvPr id="14" name="Content Placeholder 2"/>
          <p:cNvSpPr>
            <a:spLocks noGrp="1"/>
          </p:cNvSpPr>
          <p:nvPr>
            <p:ph idx="22" hasCustomPrompt="1"/>
          </p:nvPr>
        </p:nvSpPr>
        <p:spPr>
          <a:xfrm>
            <a:off x="6035863" y="672178"/>
            <a:ext cx="2651760" cy="2811780"/>
          </a:xfrm>
          <a:prstGeom prst="rect">
            <a:avLst/>
          </a:prstGeom>
        </p:spPr>
        <p:txBody>
          <a:bodyPr lIns="0" tIns="0" rIns="0" bIns="0">
            <a:noAutofit/>
          </a:bodyPr>
          <a:lstStyle>
            <a:lvl1pPr marL="0" indent="0">
              <a:spcBef>
                <a:spcPts val="750"/>
              </a:spcBef>
              <a:buNone/>
              <a:defRPr sz="2100" b="0" i="0">
                <a:solidFill>
                  <a:srgbClr val="666666"/>
                </a:solidFill>
                <a:latin typeface="Arial"/>
                <a:cs typeface="Arial"/>
              </a:defRPr>
            </a:lvl1pPr>
            <a:lvl2pPr marL="215504" marR="0" indent="-214313" algn="l" defTabSz="342900" rtl="0" eaLnBrk="1" fontAlgn="auto" latinLnBrk="0" hangingPunct="1">
              <a:lnSpc>
                <a:spcPct val="100000"/>
              </a:lnSpc>
              <a:spcBef>
                <a:spcPts val="0"/>
              </a:spcBef>
              <a:spcAft>
                <a:spcPts val="0"/>
              </a:spcAft>
              <a:buClrTx/>
              <a:buSzTx/>
              <a:buFont typeface="Arial"/>
              <a:buChar char="•"/>
              <a:tabLst/>
              <a:defRPr sz="2100">
                <a:solidFill>
                  <a:srgbClr val="666666"/>
                </a:solidFill>
              </a:defRPr>
            </a:lvl2pPr>
            <a:lvl3pPr>
              <a:defRPr sz="1500">
                <a:solidFill>
                  <a:schemeClr val="bg2">
                    <a:lumMod val="75000"/>
                    <a:lumOff val="25000"/>
                  </a:schemeClr>
                </a:solidFill>
              </a:defRPr>
            </a:lvl3pPr>
            <a:lvl4pPr>
              <a:defRPr sz="1500">
                <a:solidFill>
                  <a:schemeClr val="bg2">
                    <a:lumMod val="75000"/>
                    <a:lumOff val="25000"/>
                  </a:schemeClr>
                </a:solidFill>
              </a:defRPr>
            </a:lvl4pPr>
            <a:lvl5pPr>
              <a:defRPr sz="1500">
                <a:solidFill>
                  <a:schemeClr val="bg2">
                    <a:lumMod val="75000"/>
                    <a:lumOff val="25000"/>
                  </a:schemeClr>
                </a:solidFill>
              </a:defRPr>
            </a:lvl5pPr>
          </a:lstStyle>
          <a:p>
            <a:pPr lvl="0"/>
            <a:r>
              <a:rPr lang="en-US"/>
              <a:t>Item 3</a:t>
            </a:r>
          </a:p>
          <a:p>
            <a:pPr lvl="1"/>
            <a:r>
              <a:rPr lang="en-US"/>
              <a:t>Bullet</a:t>
            </a:r>
          </a:p>
          <a:p>
            <a:pPr lvl="1"/>
            <a:r>
              <a:rPr lang="en-US"/>
              <a:t>Bullet</a:t>
            </a:r>
          </a:p>
        </p:txBody>
      </p:sp>
    </p:spTree>
    <p:extLst>
      <p:ext uri="{BB962C8B-B14F-4D97-AF65-F5344CB8AC3E}">
        <p14:creationId xmlns:p14="http://schemas.microsoft.com/office/powerpoint/2010/main" val="1886580554"/>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654303"/>
            <a:ext cx="8229600" cy="507831"/>
          </a:xfrm>
          <a:prstGeom prst="rect">
            <a:avLst/>
          </a:prstGeom>
        </p:spPr>
        <p:txBody>
          <a:bodyPr vert="horz" lIns="0" tIns="0" rIns="91440" bIns="45720" rtlCol="0" anchor="t" anchorCtr="0">
            <a:spAutoFit/>
          </a:bodyPr>
          <a:lstStyle/>
          <a:p>
            <a:r>
              <a:rPr lang="en-US"/>
              <a:t>Click to edit Master title style</a:t>
            </a:r>
          </a:p>
        </p:txBody>
      </p:sp>
      <p:sp>
        <p:nvSpPr>
          <p:cNvPr id="8" name="Text Placeholder 2"/>
          <p:cNvSpPr>
            <a:spLocks noGrp="1"/>
          </p:cNvSpPr>
          <p:nvPr>
            <p:ph type="body" idx="1"/>
          </p:nvPr>
        </p:nvSpPr>
        <p:spPr>
          <a:xfrm>
            <a:off x="457200" y="1625347"/>
            <a:ext cx="8229600" cy="2556129"/>
          </a:xfrm>
          <a:prstGeom prst="rect">
            <a:avLst/>
          </a:prstGeom>
        </p:spPr>
        <p:txBody>
          <a:bodyPr vert="horz" lIns="0" tIns="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54" r:id="rId1"/>
    <p:sldLayoutId id="2147483678" r:id="rId2"/>
    <p:sldLayoutId id="2147483669" r:id="rId3"/>
    <p:sldLayoutId id="2147483670" r:id="rId4"/>
    <p:sldLayoutId id="2147483677" r:id="rId5"/>
    <p:sldLayoutId id="2147483675" r:id="rId6"/>
    <p:sldLayoutId id="2147483674" r:id="rId7"/>
    <p:sldLayoutId id="2147483673" r:id="rId8"/>
    <p:sldLayoutId id="2147483672" r:id="rId9"/>
    <p:sldLayoutId id="2147483671" r:id="rId10"/>
    <p:sldLayoutId id="2147483679" r:id="rId11"/>
    <p:sldLayoutId id="2147483680" r:id="rId12"/>
  </p:sldLayoutIdLst>
  <p:transition spd="slow">
    <p:wipe/>
  </p:transition>
  <p:hf hdr="0" ftr="0"/>
  <p:txStyles>
    <p:titleStyle>
      <a:lvl1pPr algn="l" defTabSz="342900" rtl="0" eaLnBrk="1" latinLnBrk="0" hangingPunct="1">
        <a:spcBef>
          <a:spcPct val="0"/>
        </a:spcBef>
        <a:buNone/>
        <a:defRPr sz="3000" b="0" i="0" kern="1200">
          <a:solidFill>
            <a:srgbClr val="676767"/>
          </a:solidFill>
          <a:latin typeface="Arial"/>
          <a:ea typeface="+mj-ea"/>
          <a:cs typeface="Kievit Offc Pro Medium"/>
        </a:defRPr>
      </a:lvl1pPr>
    </p:titleStyle>
    <p:bodyStyle>
      <a:lvl1pPr marL="257175" indent="-257175" algn="l" defTabSz="342900" rtl="0" eaLnBrk="1" latinLnBrk="0" hangingPunct="1">
        <a:spcBef>
          <a:spcPct val="20000"/>
        </a:spcBef>
        <a:buFont typeface="Arial"/>
        <a:buChar char="•"/>
        <a:defRPr sz="1500" b="0" i="0" kern="1200">
          <a:solidFill>
            <a:srgbClr val="676767"/>
          </a:solidFill>
          <a:latin typeface="Arial"/>
          <a:ea typeface="+mn-ea"/>
          <a:cs typeface="Arial"/>
        </a:defRPr>
      </a:lvl1pPr>
      <a:lvl2pPr marL="557213" indent="-214313" algn="l" defTabSz="342900" rtl="0" eaLnBrk="1" latinLnBrk="0" hangingPunct="1">
        <a:spcBef>
          <a:spcPct val="20000"/>
        </a:spcBef>
        <a:buFont typeface="Arial"/>
        <a:buChar char="–"/>
        <a:defRPr sz="1500" b="0" i="0" kern="1200">
          <a:solidFill>
            <a:srgbClr val="666666"/>
          </a:solidFill>
          <a:latin typeface="Arial"/>
          <a:ea typeface="+mn-ea"/>
          <a:cs typeface="Arial"/>
        </a:defRPr>
      </a:lvl2pPr>
      <a:lvl3pPr marL="857250" indent="-171450" algn="l" defTabSz="342900" rtl="0" eaLnBrk="1" latinLnBrk="0" hangingPunct="1">
        <a:spcBef>
          <a:spcPct val="20000"/>
        </a:spcBef>
        <a:buFont typeface="Arial"/>
        <a:buChar char="•"/>
        <a:defRPr sz="1500" b="0" i="0" kern="1200">
          <a:solidFill>
            <a:srgbClr val="666666"/>
          </a:solidFill>
          <a:latin typeface="Arial"/>
          <a:ea typeface="+mn-ea"/>
          <a:cs typeface="Arial"/>
        </a:defRPr>
      </a:lvl3pPr>
      <a:lvl4pPr marL="1200150" indent="-171450" algn="l" defTabSz="342900" rtl="0" eaLnBrk="1" latinLnBrk="0" hangingPunct="1">
        <a:spcBef>
          <a:spcPct val="20000"/>
        </a:spcBef>
        <a:buFont typeface="Arial"/>
        <a:buChar char="–"/>
        <a:defRPr sz="1500" b="0" i="0" kern="1200">
          <a:solidFill>
            <a:srgbClr val="666666"/>
          </a:solidFill>
          <a:latin typeface="Arial"/>
          <a:ea typeface="+mn-ea"/>
          <a:cs typeface="Arial"/>
        </a:defRPr>
      </a:lvl4pPr>
      <a:lvl5pPr marL="1543050" indent="-171450" algn="l" defTabSz="342900" rtl="0" eaLnBrk="1" latinLnBrk="0" hangingPunct="1">
        <a:spcBef>
          <a:spcPct val="20000"/>
        </a:spcBef>
        <a:buFont typeface="Arial"/>
        <a:buChar char="»"/>
        <a:defRPr sz="1500" b="0" i="0" kern="1200">
          <a:solidFill>
            <a:srgbClr val="666666"/>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8.xml"/><Relationship Id="rId7" Type="http://schemas.openxmlformats.org/officeDocument/2006/relationships/image" Target="../media/image8.sv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8.xml"/><Relationship Id="rId7" Type="http://schemas.openxmlformats.org/officeDocument/2006/relationships/image" Target="../media/image8.sv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8.xml"/><Relationship Id="rId7" Type="http://schemas.openxmlformats.org/officeDocument/2006/relationships/image" Target="../media/image8.svg"/><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8.xml"/><Relationship Id="rId7" Type="http://schemas.openxmlformats.org/officeDocument/2006/relationships/image" Target="../media/image8.svg"/><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4.mp4"/><Relationship Id="rId1" Type="http://schemas.microsoft.com/office/2007/relationships/media" Target="../media/media14.mp4"/><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8.xml"/><Relationship Id="rId7" Type="http://schemas.openxmlformats.org/officeDocument/2006/relationships/image" Target="../media/image8.svg"/><Relationship Id="rId2" Type="http://schemas.openxmlformats.org/officeDocument/2006/relationships/video" Target="../media/media15.mp4"/><Relationship Id="rId1" Type="http://schemas.microsoft.com/office/2007/relationships/media" Target="../media/media15.mp4"/><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8.svg"/><Relationship Id="rId2" Type="http://schemas.openxmlformats.org/officeDocument/2006/relationships/video" Target="../media/media16.mp4"/><Relationship Id="rId1" Type="http://schemas.microsoft.com/office/2007/relationships/media" Target="../media/media16.mp4"/><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8.xml"/><Relationship Id="rId7" Type="http://schemas.openxmlformats.org/officeDocument/2006/relationships/image" Target="../media/image8.svg"/><Relationship Id="rId2" Type="http://schemas.openxmlformats.org/officeDocument/2006/relationships/video" Target="../media/media17.mp4"/><Relationship Id="rId1" Type="http://schemas.microsoft.com/office/2007/relationships/media" Target="../media/media17.mp4"/><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8.svg"/><Relationship Id="rId2" Type="http://schemas.openxmlformats.org/officeDocument/2006/relationships/video" Target="../media/media18.mp4"/><Relationship Id="rId1" Type="http://schemas.microsoft.com/office/2007/relationships/media" Target="../media/media18.mp4"/><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8.svg"/><Relationship Id="rId2" Type="http://schemas.openxmlformats.org/officeDocument/2006/relationships/video" Target="../media/media19.mp4"/><Relationship Id="rId1" Type="http://schemas.microsoft.com/office/2007/relationships/media" Target="../media/media19.mp4"/><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8.svg"/><Relationship Id="rId2" Type="http://schemas.openxmlformats.org/officeDocument/2006/relationships/video" Target="../media/media20.mp4"/><Relationship Id="rId1" Type="http://schemas.microsoft.com/office/2007/relationships/media" Target="../media/media20.mp4"/><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8.svg"/><Relationship Id="rId2" Type="http://schemas.openxmlformats.org/officeDocument/2006/relationships/video" Target="../media/media21.mp4"/><Relationship Id="rId1" Type="http://schemas.microsoft.com/office/2007/relationships/media" Target="../media/media21.mp4"/><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8.svg"/><Relationship Id="rId2" Type="http://schemas.openxmlformats.org/officeDocument/2006/relationships/video" Target="../media/media22.mp4"/><Relationship Id="rId1" Type="http://schemas.microsoft.com/office/2007/relationships/media" Target="../media/media22.mp4"/><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8.svg"/><Relationship Id="rId2" Type="http://schemas.openxmlformats.org/officeDocument/2006/relationships/video" Target="../media/media23.mp4"/><Relationship Id="rId1" Type="http://schemas.microsoft.com/office/2007/relationships/media" Target="../media/media23.mp4"/><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2.xml"/><Relationship Id="rId7" Type="http://schemas.openxmlformats.org/officeDocument/2006/relationships/image" Target="../media/image8.svg"/><Relationship Id="rId2" Type="http://schemas.openxmlformats.org/officeDocument/2006/relationships/video" Target="../media/media24.mp4"/><Relationship Id="rId1" Type="http://schemas.microsoft.com/office/2007/relationships/media" Target="../media/media24.mp4"/><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24.xml"/><Relationship Id="rId9"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video" Target="../media/media25.mp4"/><Relationship Id="rId1" Type="http://schemas.microsoft.com/office/2007/relationships/media" Target="../media/media25.mp4"/><Relationship Id="rId6" Type="http://schemas.openxmlformats.org/officeDocument/2006/relationships/hyperlink" Target="https://my.viabenefits.com/uc" TargetMode="External"/><Relationship Id="rId5" Type="http://schemas.openxmlformats.org/officeDocument/2006/relationships/hyperlink" Target="https://ucnet.universityofcalifornia.edu/retirees/retiree-benefits/retiree-health/medical-plans-for-retirees/medicare-coordinator-program/" TargetMode="External"/><Relationship Id="rId10" Type="http://schemas.openxmlformats.org/officeDocument/2006/relationships/image" Target="../media/image6.png"/><Relationship Id="rId4" Type="http://schemas.openxmlformats.org/officeDocument/2006/relationships/notesSlide" Target="../notesSlides/notesSlide25.xml"/><Relationship Id="rId9" Type="http://schemas.openxmlformats.org/officeDocument/2006/relationships/image" Target="../media/image8.sv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8.svg"/><Relationship Id="rId2" Type="http://schemas.openxmlformats.org/officeDocument/2006/relationships/video" Target="../media/media26.mp4"/><Relationship Id="rId1" Type="http://schemas.microsoft.com/office/2007/relationships/media" Target="../media/media26.mp4"/><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7.mp4"/><Relationship Id="rId1" Type="http://schemas.microsoft.com/office/2007/relationships/media" Target="../media/media27.mp4"/><Relationship Id="rId5" Type="http://schemas.openxmlformats.org/officeDocument/2006/relationships/image" Target="../media/image6.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8.svg"/><Relationship Id="rId2" Type="http://schemas.openxmlformats.org/officeDocument/2006/relationships/video" Target="../media/media28.mp4"/><Relationship Id="rId1" Type="http://schemas.microsoft.com/office/2007/relationships/media" Target="../media/media28.mp4"/><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8.svg"/><Relationship Id="rId2" Type="http://schemas.openxmlformats.org/officeDocument/2006/relationships/video" Target="../media/media29.mp4"/><Relationship Id="rId1" Type="http://schemas.microsoft.com/office/2007/relationships/media" Target="../media/media29.mp4"/><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8.xml"/><Relationship Id="rId7" Type="http://schemas.openxmlformats.org/officeDocument/2006/relationships/image" Target="../media/image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hyperlink" Target="https://ucnet.universityofcalifornia.edu/benefits/understanding-your-benefits/details-about-your-benefits/oe-2025-benefits-faq/" TargetMode="External"/><Relationship Id="rId5" Type="http://schemas.openxmlformats.org/officeDocument/2006/relationships/hyperlink" Target="https://ucnet.universityofcalifornia.edu/employee-news/letter-from-systemwide-hr-vp-cheryl-lloyd/" TargetMode="External"/><Relationship Id="rId10" Type="http://schemas.openxmlformats.org/officeDocument/2006/relationships/image" Target="../media/image6.png"/><Relationship Id="rId4" Type="http://schemas.openxmlformats.org/officeDocument/2006/relationships/notesSlide" Target="../notesSlides/notesSlide3.xml"/><Relationship Id="rId9" Type="http://schemas.openxmlformats.org/officeDocument/2006/relationships/image" Target="../media/image8.svg"/></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8.svg"/><Relationship Id="rId2" Type="http://schemas.openxmlformats.org/officeDocument/2006/relationships/video" Target="../media/media30.mp4"/><Relationship Id="rId1" Type="http://schemas.microsoft.com/office/2007/relationships/media" Target="../media/media30.mp4"/><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1.mp4"/><Relationship Id="rId1" Type="http://schemas.microsoft.com/office/2007/relationships/media" Target="../media/media31.mp4"/><Relationship Id="rId5" Type="http://schemas.openxmlformats.org/officeDocument/2006/relationships/image" Target="../media/image6.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image" Target="../media/image8.svg"/><Relationship Id="rId2" Type="http://schemas.openxmlformats.org/officeDocument/2006/relationships/video" Target="../media/media32.mp4"/><Relationship Id="rId1" Type="http://schemas.microsoft.com/office/2007/relationships/media" Target="../media/media32.mp4"/><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Layout" Target="../slideLayouts/slideLayout9.xml"/><Relationship Id="rId7" Type="http://schemas.openxmlformats.org/officeDocument/2006/relationships/image" Target="../media/image7.png"/><Relationship Id="rId2" Type="http://schemas.openxmlformats.org/officeDocument/2006/relationships/video" Target="../media/media33.mp4"/><Relationship Id="rId1" Type="http://schemas.microsoft.com/office/2007/relationships/media" Target="../media/media33.mp4"/><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notesSlide" Target="../notesSlides/notesSlide33.xml"/><Relationship Id="rId9" Type="http://schemas.openxmlformats.org/officeDocument/2006/relationships/image" Target="../media/image6.png"/></Relationships>
</file>

<file path=ppt/slides/_rels/slide3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Layout" Target="../slideLayouts/slideLayout9.xml"/><Relationship Id="rId7" Type="http://schemas.openxmlformats.org/officeDocument/2006/relationships/image" Target="../media/image7.png"/><Relationship Id="rId2" Type="http://schemas.openxmlformats.org/officeDocument/2006/relationships/video" Target="../media/media34.mp4"/><Relationship Id="rId1" Type="http://schemas.microsoft.com/office/2007/relationships/media" Target="../media/media34.mp4"/><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34.xml"/><Relationship Id="rId9" Type="http://schemas.openxmlformats.org/officeDocument/2006/relationships/image" Target="../media/image6.png"/></Relationships>
</file>

<file path=ppt/slides/_rels/slide3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Layout" Target="../slideLayouts/slideLayout10.xml"/><Relationship Id="rId7" Type="http://schemas.openxmlformats.org/officeDocument/2006/relationships/image" Target="../media/image7.png"/><Relationship Id="rId2" Type="http://schemas.openxmlformats.org/officeDocument/2006/relationships/video" Target="../media/media35.mp4"/><Relationship Id="rId1" Type="http://schemas.microsoft.com/office/2007/relationships/media" Target="../media/media35.mp4"/><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35.xml"/><Relationship Id="rId9"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6.mp4"/><Relationship Id="rId1" Type="http://schemas.microsoft.com/office/2007/relationships/media" Target="../media/media36.mp4"/><Relationship Id="rId5" Type="http://schemas.openxmlformats.org/officeDocument/2006/relationships/image" Target="../media/image6.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image" Target="../media/image8.svg"/><Relationship Id="rId12" Type="http://schemas.microsoft.com/office/2007/relationships/diagramDrawing" Target="../diagrams/drawing1.xml"/><Relationship Id="rId2" Type="http://schemas.openxmlformats.org/officeDocument/2006/relationships/video" Target="../media/media37.mp4"/><Relationship Id="rId1" Type="http://schemas.microsoft.com/office/2007/relationships/media" Target="../media/media37.mp4"/><Relationship Id="rId6" Type="http://schemas.openxmlformats.org/officeDocument/2006/relationships/image" Target="../media/image7.png"/><Relationship Id="rId11" Type="http://schemas.openxmlformats.org/officeDocument/2006/relationships/diagramColors" Target="../diagrams/colors1.xml"/><Relationship Id="rId5" Type="http://schemas.openxmlformats.org/officeDocument/2006/relationships/image" Target="../media/image5.png"/><Relationship Id="rId10" Type="http://schemas.openxmlformats.org/officeDocument/2006/relationships/diagramQuickStyle" Target="../diagrams/quickStyle1.xml"/><Relationship Id="rId4" Type="http://schemas.openxmlformats.org/officeDocument/2006/relationships/notesSlide" Target="../notesSlides/notesSlide37.xml"/><Relationship Id="rId9" Type="http://schemas.openxmlformats.org/officeDocument/2006/relationships/diagramLayout" Target="../diagrams/layout1.xml"/></Relationships>
</file>

<file path=ppt/slides/_rels/slide38.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image" Target="../media/image8.svg"/><Relationship Id="rId12" Type="http://schemas.microsoft.com/office/2007/relationships/diagramDrawing" Target="../diagrams/drawing2.xml"/><Relationship Id="rId2" Type="http://schemas.openxmlformats.org/officeDocument/2006/relationships/video" Target="../media/media38.mp4"/><Relationship Id="rId1" Type="http://schemas.microsoft.com/office/2007/relationships/media" Target="../media/media38.mp4"/><Relationship Id="rId6" Type="http://schemas.openxmlformats.org/officeDocument/2006/relationships/image" Target="../media/image7.png"/><Relationship Id="rId11" Type="http://schemas.openxmlformats.org/officeDocument/2006/relationships/diagramColors" Target="../diagrams/colors2.xml"/><Relationship Id="rId5" Type="http://schemas.openxmlformats.org/officeDocument/2006/relationships/image" Target="../media/image5.png"/><Relationship Id="rId10" Type="http://schemas.openxmlformats.org/officeDocument/2006/relationships/diagramQuickStyle" Target="../diagrams/quickStyle2.xml"/><Relationship Id="rId4" Type="http://schemas.openxmlformats.org/officeDocument/2006/relationships/notesSlide" Target="../notesSlides/notesSlide38.xml"/><Relationship Id="rId9"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video" Target="../media/media39.mp4"/><Relationship Id="rId1" Type="http://schemas.microsoft.com/office/2007/relationships/media" Target="../media/media39.mp4"/><Relationship Id="rId6" Type="http://schemas.openxmlformats.org/officeDocument/2006/relationships/hyperlink" Target="https://ucnet.universityofcalifornia.edu/retirees/retiree-benefits/retiree-health/for-retirees-pets/" TargetMode="External"/><Relationship Id="rId5" Type="http://schemas.openxmlformats.org/officeDocument/2006/relationships/hyperlink" Target="https://ucnet.universityofcalifornia.edu/benefits/home-family/identity-theft-protection/" TargetMode="External"/><Relationship Id="rId10" Type="http://schemas.openxmlformats.org/officeDocument/2006/relationships/image" Target="../media/image6.png"/><Relationship Id="rId4" Type="http://schemas.openxmlformats.org/officeDocument/2006/relationships/notesSlide" Target="../notesSlides/notesSlide39.xml"/><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8.sv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0.mp4"/><Relationship Id="rId1" Type="http://schemas.microsoft.com/office/2007/relationships/media" Target="../media/media40.mp4"/><Relationship Id="rId6" Type="http://schemas.openxmlformats.org/officeDocument/2006/relationships/image" Target="../media/image6.png"/><Relationship Id="rId5" Type="http://schemas.openxmlformats.org/officeDocument/2006/relationships/hyperlink" Target="mailto:benefits@ucr.edu" TargetMode="External"/><Relationship Id="rId4"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8.xml"/><Relationship Id="rId7" Type="http://schemas.openxmlformats.org/officeDocument/2006/relationships/image" Target="../media/image8.sv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8.xml"/><Relationship Id="rId7" Type="http://schemas.openxmlformats.org/officeDocument/2006/relationships/image" Target="../media/image8.sv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8.xml"/><Relationship Id="rId7" Type="http://schemas.openxmlformats.org/officeDocument/2006/relationships/image" Target="../media/image8.sv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8.xml"/><Relationship Id="rId7" Type="http://schemas.openxmlformats.org/officeDocument/2006/relationships/image" Target="../media/image8.sv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206CFC-2B1E-2E33-EDE6-F8C22FA9F3BA}"/>
              </a:ext>
            </a:extLst>
          </p:cNvPr>
          <p:cNvSpPr/>
          <p:nvPr/>
        </p:nvSpPr>
        <p:spPr>
          <a:xfrm>
            <a:off x="316821" y="291961"/>
            <a:ext cx="1092593" cy="594938"/>
          </a:xfrm>
          <a:prstGeom prst="rect">
            <a:avLst/>
          </a:prstGeom>
          <a:solidFill>
            <a:srgbClr val="DE68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B63E438-DA0C-DF3C-3980-1EB248BB92E7}"/>
              </a:ext>
            </a:extLst>
          </p:cNvPr>
          <p:cNvPicPr>
            <a:picLocks noChangeAspect="1"/>
          </p:cNvPicPr>
          <p:nvPr/>
        </p:nvPicPr>
        <p:blipFill>
          <a:blip r:embed="rId5"/>
          <a:stretch>
            <a:fillRect/>
          </a:stretch>
        </p:blipFill>
        <p:spPr>
          <a:xfrm>
            <a:off x="316821" y="421663"/>
            <a:ext cx="1759486" cy="666513"/>
          </a:xfrm>
          <a:prstGeom prst="rect">
            <a:avLst/>
          </a:prstGeom>
        </p:spPr>
      </p:pic>
      <p:pic>
        <p:nvPicPr>
          <p:cNvPr id="27" name="Video 26">
            <a:hlinkClick r:id="" action="ppaction://media"/>
            <a:extLst>
              <a:ext uri="{FF2B5EF4-FFF2-40B4-BE49-F238E27FC236}">
                <a16:creationId xmlns:a16="http://schemas.microsoft.com/office/drawing/2014/main" id="{4CED20F9-D5D0-B8FA-5D9D-047A4B95568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8663034" y="4662534"/>
            <a:ext cx="419243" cy="419243"/>
          </a:xfrm>
          <a:prstGeom prst="ellipse">
            <a:avLst/>
          </a:prstGeom>
        </p:spPr>
      </p:pic>
    </p:spTree>
  </p:cSld>
  <p:clrMapOvr>
    <a:masterClrMapping/>
  </p:clrMapOvr>
  <p:transition spd="slow" advTm="7578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7"/>
                </p:tgtEl>
              </p:cMediaNode>
            </p:video>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7"/>
                                        </p:tgtEl>
                                      </p:cBhvr>
                                    </p:cmd>
                                  </p:childTnLst>
                                </p:cTn>
                              </p:par>
                            </p:childTnLst>
                          </p:cTn>
                        </p:par>
                      </p:childTnLst>
                    </p:cTn>
                  </p:par>
                </p:childTnLst>
              </p:cTn>
              <p:nextCondLst>
                <p:cond evt="onClick" delay="0">
                  <p:tgtEl>
                    <p:spTgt spid="2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397" y="399755"/>
            <a:ext cx="5480216" cy="800219"/>
          </a:xfrm>
        </p:spPr>
        <p:txBody>
          <a:bodyPr vert="horz" wrap="square" lIns="0" tIns="0" rIns="0" bIns="0" rtlCol="0" anchor="t">
            <a:spAutoFit/>
          </a:bodyPr>
          <a:lstStyle/>
          <a:p>
            <a:r>
              <a:rPr lang="en-US" sz="2800" b="1" dirty="0">
                <a:solidFill>
                  <a:srgbClr val="0058A6"/>
                </a:solidFill>
              </a:rPr>
              <a:t>Kaiser HMO</a:t>
            </a:r>
            <a:br>
              <a:rPr lang="en-US" sz="2800" dirty="0">
                <a:solidFill>
                  <a:srgbClr val="3F3F3F"/>
                </a:solidFill>
              </a:rPr>
            </a:br>
            <a:r>
              <a:rPr lang="en-US" sz="2400" i="1" dirty="0">
                <a:solidFill>
                  <a:srgbClr val="3F3F3F"/>
                </a:solidFill>
              </a:rPr>
              <a:t>Plan Design Changes </a:t>
            </a:r>
            <a:endParaRPr lang="en-US" sz="2800" dirty="0">
              <a:solidFill>
                <a:srgbClr val="3F3F3F"/>
              </a:solidFill>
            </a:endParaRPr>
          </a:p>
        </p:txBody>
      </p:sp>
      <p:grpSp>
        <p:nvGrpSpPr>
          <p:cNvPr id="4" name="Group 3">
            <a:extLst>
              <a:ext uri="{FF2B5EF4-FFF2-40B4-BE49-F238E27FC236}">
                <a16:creationId xmlns:a16="http://schemas.microsoft.com/office/drawing/2014/main" id="{82FA199D-27D8-7B60-3C6E-FFE0F5BF3989}"/>
              </a:ext>
            </a:extLst>
          </p:cNvPr>
          <p:cNvGrpSpPr/>
          <p:nvPr/>
        </p:nvGrpSpPr>
        <p:grpSpPr>
          <a:xfrm>
            <a:off x="135434" y="4296992"/>
            <a:ext cx="1408929" cy="602947"/>
            <a:chOff x="204186" y="5734975"/>
            <a:chExt cx="2032987" cy="870011"/>
          </a:xfrm>
        </p:grpSpPr>
        <p:sp>
          <p:nvSpPr>
            <p:cNvPr id="5" name="Rectangle 4">
              <a:extLst>
                <a:ext uri="{FF2B5EF4-FFF2-40B4-BE49-F238E27FC236}">
                  <a16:creationId xmlns:a16="http://schemas.microsoft.com/office/drawing/2014/main" id="{46C1AE17-D0E4-DB77-8CE1-DEB36A86A707}"/>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0DDC145-C78A-ABC0-4A44-F721A7AE4CE9}"/>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7" name="Graphic 6">
            <a:extLst>
              <a:ext uri="{FF2B5EF4-FFF2-40B4-BE49-F238E27FC236}">
                <a16:creationId xmlns:a16="http://schemas.microsoft.com/office/drawing/2014/main" id="{2F8B3200-7C67-DB0F-38D2-37A803B0918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04100"/>
            <a:ext cx="280946" cy="128525"/>
          </a:xfrm>
          <a:prstGeom prst="rect">
            <a:avLst/>
          </a:prstGeom>
        </p:spPr>
      </p:pic>
      <p:graphicFrame>
        <p:nvGraphicFramePr>
          <p:cNvPr id="3" name="Table 2">
            <a:extLst>
              <a:ext uri="{FF2B5EF4-FFF2-40B4-BE49-F238E27FC236}">
                <a16:creationId xmlns:a16="http://schemas.microsoft.com/office/drawing/2014/main" id="{D768D0B2-0A5E-123A-42A9-59A320E5224E}"/>
              </a:ext>
            </a:extLst>
          </p:cNvPr>
          <p:cNvGraphicFramePr>
            <a:graphicFrameLocks noGrp="1"/>
          </p:cNvGraphicFramePr>
          <p:nvPr>
            <p:extLst>
              <p:ext uri="{D42A27DB-BD31-4B8C-83A1-F6EECF244321}">
                <p14:modId xmlns:p14="http://schemas.microsoft.com/office/powerpoint/2010/main" val="87108988"/>
              </p:ext>
            </p:extLst>
          </p:nvPr>
        </p:nvGraphicFramePr>
        <p:xfrm>
          <a:off x="358397" y="1227572"/>
          <a:ext cx="8438517" cy="3169920"/>
        </p:xfrm>
        <a:graphic>
          <a:graphicData uri="http://schemas.openxmlformats.org/drawingml/2006/table">
            <a:tbl>
              <a:tblPr firstRow="1" bandRow="1">
                <a:tableStyleId>{5202B0CA-FC54-4496-8BCA-5EF66A818D29}</a:tableStyleId>
              </a:tblPr>
              <a:tblGrid>
                <a:gridCol w="1410313">
                  <a:extLst>
                    <a:ext uri="{9D8B030D-6E8A-4147-A177-3AD203B41FA5}">
                      <a16:colId xmlns:a16="http://schemas.microsoft.com/office/drawing/2014/main" val="775656244"/>
                    </a:ext>
                  </a:extLst>
                </a:gridCol>
                <a:gridCol w="3410564">
                  <a:extLst>
                    <a:ext uri="{9D8B030D-6E8A-4147-A177-3AD203B41FA5}">
                      <a16:colId xmlns:a16="http://schemas.microsoft.com/office/drawing/2014/main" val="270163768"/>
                    </a:ext>
                  </a:extLst>
                </a:gridCol>
                <a:gridCol w="3617640">
                  <a:extLst>
                    <a:ext uri="{9D8B030D-6E8A-4147-A177-3AD203B41FA5}">
                      <a16:colId xmlns:a16="http://schemas.microsoft.com/office/drawing/2014/main" val="437772983"/>
                    </a:ext>
                  </a:extLst>
                </a:gridCol>
              </a:tblGrid>
              <a:tr h="290593">
                <a:tc>
                  <a:txBody>
                    <a:bodyPr/>
                    <a:lstStyle/>
                    <a:p>
                      <a:pPr marL="0" algn="l" rtl="0" eaLnBrk="1" latinLnBrk="0" hangingPunct="1">
                        <a:spcBef>
                          <a:spcPts val="0"/>
                        </a:spcBef>
                        <a:spcAft>
                          <a:spcPts val="0"/>
                        </a:spcAft>
                      </a:pPr>
                      <a:endParaRPr lang="en-US" sz="1400">
                        <a:solidFill>
                          <a:srgbClr val="3F3F3F"/>
                        </a:solidFill>
                        <a:effectLst/>
                      </a:endParaRPr>
                    </a:p>
                  </a:txBody>
                  <a:tcPr anchor="ctr">
                    <a:lnR w="12700" cap="flat" cmpd="sng" algn="ctr">
                      <a:solidFill>
                        <a:schemeClr val="bg1"/>
                      </a:solidFill>
                      <a:prstDash val="solid"/>
                      <a:round/>
                      <a:headEnd type="none" w="med" len="med"/>
                      <a:tailEnd type="none" w="med" len="med"/>
                    </a:lnR>
                    <a:lnT w="0">
                      <a:noFill/>
                    </a:lnT>
                    <a:lnB w="12700">
                      <a:solidFill>
                        <a:schemeClr val="bg1"/>
                      </a:solidFill>
                    </a:lnB>
                  </a:tcPr>
                </a:tc>
                <a:tc>
                  <a:txBody>
                    <a:bodyPr/>
                    <a:lstStyle/>
                    <a:p>
                      <a:pPr marL="0" algn="ctr" rtl="0" eaLnBrk="1" latinLnBrk="0" hangingPunct="1">
                        <a:spcBef>
                          <a:spcPts val="0"/>
                        </a:spcBef>
                        <a:spcAft>
                          <a:spcPts val="0"/>
                        </a:spcAft>
                      </a:pPr>
                      <a:r>
                        <a:rPr lang="en-US" sz="1400" kern="1200">
                          <a:solidFill>
                            <a:schemeClr val="bg1"/>
                          </a:solidFill>
                          <a:effectLst/>
                        </a:rPr>
                        <a:t>2024</a:t>
                      </a:r>
                      <a:endParaRPr lang="en-US" sz="140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marL="0" algn="ctr" rtl="0" eaLnBrk="1" latinLnBrk="0" hangingPunct="1">
                        <a:spcBef>
                          <a:spcPts val="0"/>
                        </a:spcBef>
                        <a:spcAft>
                          <a:spcPts val="0"/>
                        </a:spcAft>
                      </a:pPr>
                      <a:r>
                        <a:rPr lang="en-US" sz="1400" b="1" kern="1200">
                          <a:solidFill>
                            <a:schemeClr val="bg1"/>
                          </a:solidFill>
                          <a:effectLst/>
                        </a:rPr>
                        <a:t>2025</a:t>
                      </a:r>
                      <a:endParaRPr lang="en-US" sz="1400" b="1">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5486294"/>
                  </a:ext>
                </a:extLst>
              </a:tr>
              <a:tr h="584216">
                <a:tc>
                  <a:txBody>
                    <a:bodyPr/>
                    <a:lstStyle/>
                    <a:p>
                      <a:pPr marL="0" algn="l" rtl="0" eaLnBrk="1" latinLnBrk="0" hangingPunct="1">
                        <a:spcBef>
                          <a:spcPts val="0"/>
                        </a:spcBef>
                        <a:spcAft>
                          <a:spcPts val="0"/>
                        </a:spcAft>
                      </a:pPr>
                      <a:r>
                        <a:rPr lang="en-US" sz="1400" b="1" dirty="0">
                          <a:solidFill>
                            <a:srgbClr val="4D4B4B"/>
                          </a:solidFill>
                          <a:effectLst/>
                        </a:rPr>
                        <a:t>Pharmacy Benefit</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algn="l" rtl="0" eaLnBrk="1" latinLnBrk="0" hangingPunct="1">
                        <a:spcBef>
                          <a:spcPts val="0"/>
                        </a:spcBef>
                        <a:spcAft>
                          <a:spcPts val="0"/>
                        </a:spcAft>
                      </a:pPr>
                      <a:r>
                        <a:rPr lang="en-US" sz="1400" kern="1200" dirty="0">
                          <a:solidFill>
                            <a:srgbClr val="4D4B4B"/>
                          </a:solidFill>
                          <a:effectLst/>
                        </a:rPr>
                        <a:t>Kaiser Pharmacy</a:t>
                      </a:r>
                    </a:p>
                    <a:p>
                      <a:pPr marL="0" lvl="0" algn="l">
                        <a:spcBef>
                          <a:spcPts val="0"/>
                        </a:spcBef>
                        <a:spcAft>
                          <a:spcPts val="0"/>
                        </a:spcAft>
                        <a:buNone/>
                      </a:pPr>
                      <a:r>
                        <a:rPr lang="en-US" sz="1400" kern="1200" dirty="0">
                          <a:solidFill>
                            <a:srgbClr val="4D4B4B"/>
                          </a:solidFill>
                          <a:effectLst/>
                        </a:rPr>
                        <a:t>Tier 1/Tier 2</a:t>
                      </a:r>
                    </a:p>
                    <a:p>
                      <a:pPr marL="0" algn="l" rtl="0" eaLnBrk="1" latinLnBrk="0" hangingPunct="1">
                        <a:spcBef>
                          <a:spcPts val="0"/>
                        </a:spcBef>
                        <a:spcAft>
                          <a:spcPts val="0"/>
                        </a:spcAft>
                      </a:pPr>
                      <a:r>
                        <a:rPr lang="en-US" sz="1400" kern="1200" dirty="0">
                          <a:solidFill>
                            <a:srgbClr val="4D4B4B"/>
                          </a:solidFill>
                          <a:effectLst/>
                        </a:rPr>
                        <a:t>     $5/$25 – 30-day supply</a:t>
                      </a:r>
                    </a:p>
                    <a:p>
                      <a:pPr marL="0" algn="l" rtl="0" eaLnBrk="1" latinLnBrk="0" hangingPunct="1">
                        <a:spcBef>
                          <a:spcPts val="0"/>
                        </a:spcBef>
                        <a:spcAft>
                          <a:spcPts val="0"/>
                        </a:spcAft>
                      </a:pPr>
                      <a:r>
                        <a:rPr lang="en-US" sz="1400" kern="1200" dirty="0">
                          <a:solidFill>
                            <a:srgbClr val="4D4B4B"/>
                          </a:solidFill>
                          <a:effectLst/>
                        </a:rPr>
                        <a:t>     $10/$50 – 31-60 day supply</a:t>
                      </a:r>
                    </a:p>
                    <a:p>
                      <a:pPr marL="0" algn="l" rtl="0" eaLnBrk="1" latinLnBrk="0" hangingPunct="1">
                        <a:spcBef>
                          <a:spcPts val="0"/>
                        </a:spcBef>
                        <a:spcAft>
                          <a:spcPts val="0"/>
                        </a:spcAft>
                      </a:pPr>
                      <a:r>
                        <a:rPr lang="en-US" sz="1400" kern="1200" dirty="0">
                          <a:solidFill>
                            <a:srgbClr val="4D4B4B"/>
                          </a:solidFill>
                          <a:effectLst/>
                        </a:rPr>
                        <a:t>     $15/$75 – 61-100 day supply</a:t>
                      </a:r>
                    </a:p>
                    <a:p>
                      <a:pPr marL="0" algn="l" rtl="0" eaLnBrk="1" latinLnBrk="0" hangingPunct="1">
                        <a:spcBef>
                          <a:spcPts val="0"/>
                        </a:spcBef>
                        <a:spcAft>
                          <a:spcPts val="0"/>
                        </a:spcAft>
                      </a:pPr>
                      <a:endParaRPr lang="en-US" sz="1400" kern="1200" dirty="0">
                        <a:solidFill>
                          <a:srgbClr val="4D4B4B"/>
                        </a:solidFill>
                        <a:effectLst/>
                      </a:endParaRPr>
                    </a:p>
                    <a:p>
                      <a:pPr marL="0" algn="l" rtl="0" eaLnBrk="1" latinLnBrk="0" hangingPunct="1">
                        <a:spcBef>
                          <a:spcPts val="0"/>
                        </a:spcBef>
                        <a:spcAft>
                          <a:spcPts val="0"/>
                        </a:spcAft>
                      </a:pPr>
                      <a:r>
                        <a:rPr lang="en-US" sz="1400" kern="1200" dirty="0">
                          <a:solidFill>
                            <a:srgbClr val="4D4B4B"/>
                          </a:solidFill>
                          <a:effectLst/>
                        </a:rPr>
                        <a:t>     Mail Order</a:t>
                      </a:r>
                    </a:p>
                    <a:p>
                      <a:pPr marL="0" algn="l" rtl="0" eaLnBrk="1" latinLnBrk="0" hangingPunct="1">
                        <a:spcBef>
                          <a:spcPts val="0"/>
                        </a:spcBef>
                        <a:spcAft>
                          <a:spcPts val="0"/>
                        </a:spcAft>
                      </a:pPr>
                      <a:r>
                        <a:rPr lang="en-US" sz="1400" kern="1200" dirty="0">
                          <a:solidFill>
                            <a:srgbClr val="4D4B4B"/>
                          </a:solidFill>
                          <a:effectLst/>
                        </a:rPr>
                        <a:t>     $5/$25 – 30-day supply</a:t>
                      </a:r>
                    </a:p>
                    <a:p>
                      <a:pPr marL="0" algn="l" rtl="0" eaLnBrk="1" latinLnBrk="0" hangingPunct="1">
                        <a:spcBef>
                          <a:spcPts val="0"/>
                        </a:spcBef>
                        <a:spcAft>
                          <a:spcPts val="0"/>
                        </a:spcAft>
                      </a:pPr>
                      <a:r>
                        <a:rPr lang="en-US" sz="1400" kern="1200" dirty="0">
                          <a:solidFill>
                            <a:srgbClr val="4D4B4B"/>
                          </a:solidFill>
                          <a:effectLst/>
                        </a:rPr>
                        <a:t>     $10/$50 – 31-60 day supply</a:t>
                      </a:r>
                    </a:p>
                    <a:p>
                      <a:pPr marL="0" algn="l" rtl="0" eaLnBrk="1" latinLnBrk="0" hangingPunct="1">
                        <a:spcBef>
                          <a:spcPts val="0"/>
                        </a:spcBef>
                        <a:spcAft>
                          <a:spcPts val="0"/>
                        </a:spcAft>
                      </a:pPr>
                      <a:endParaRPr lang="en-US" sz="1400" kern="1200" dirty="0">
                        <a:solidFill>
                          <a:srgbClr val="4D4B4B"/>
                        </a:solidFill>
                        <a:effectLs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algn="l" rtl="0" eaLnBrk="1" latinLnBrk="0" hangingPunct="1">
                        <a:spcBef>
                          <a:spcPts val="0"/>
                        </a:spcBef>
                        <a:spcAft>
                          <a:spcPts val="0"/>
                        </a:spcAft>
                      </a:pPr>
                      <a:r>
                        <a:rPr lang="en-US" sz="1400" b="1" kern="1200" dirty="0">
                          <a:solidFill>
                            <a:srgbClr val="4D4B4B"/>
                          </a:solidFill>
                          <a:effectLst/>
                        </a:rPr>
                        <a:t>Kaiser Pharmacy</a:t>
                      </a:r>
                    </a:p>
                    <a:p>
                      <a:pPr marL="0" lvl="0" algn="l">
                        <a:spcBef>
                          <a:spcPts val="0"/>
                        </a:spcBef>
                        <a:spcAft>
                          <a:spcPts val="0"/>
                        </a:spcAft>
                        <a:buNone/>
                      </a:pPr>
                      <a:r>
                        <a:rPr lang="en-US" sz="1400" b="1" kern="1200" dirty="0">
                          <a:solidFill>
                            <a:srgbClr val="4D4B4B"/>
                          </a:solidFill>
                          <a:effectLst/>
                        </a:rPr>
                        <a:t>Tier 1/Tier 2</a:t>
                      </a:r>
                    </a:p>
                    <a:p>
                      <a:pPr marL="0" algn="l" rtl="0" eaLnBrk="1" latinLnBrk="0" hangingPunct="1">
                        <a:spcBef>
                          <a:spcPts val="0"/>
                        </a:spcBef>
                        <a:spcAft>
                          <a:spcPts val="0"/>
                        </a:spcAft>
                      </a:pPr>
                      <a:r>
                        <a:rPr lang="en-US" sz="1400" b="1" kern="1200" dirty="0">
                          <a:solidFill>
                            <a:srgbClr val="4D4B4B"/>
                          </a:solidFill>
                          <a:effectLst/>
                        </a:rPr>
                        <a:t>     $10/$30 – 30-day supply</a:t>
                      </a:r>
                    </a:p>
                    <a:p>
                      <a:pPr marL="0" algn="l" rtl="0" eaLnBrk="1" latinLnBrk="0" hangingPunct="1">
                        <a:spcBef>
                          <a:spcPts val="0"/>
                        </a:spcBef>
                        <a:spcAft>
                          <a:spcPts val="0"/>
                        </a:spcAft>
                      </a:pPr>
                      <a:r>
                        <a:rPr lang="en-US" sz="1400" b="1" kern="1200" dirty="0">
                          <a:solidFill>
                            <a:srgbClr val="4D4B4B"/>
                          </a:solidFill>
                          <a:effectLst/>
                        </a:rPr>
                        <a:t>     $20/$60 – 31-60-day supply</a:t>
                      </a:r>
                    </a:p>
                    <a:p>
                      <a:pPr marL="0" algn="l" rtl="0" eaLnBrk="1" latinLnBrk="0" hangingPunct="1">
                        <a:spcBef>
                          <a:spcPts val="0"/>
                        </a:spcBef>
                        <a:spcAft>
                          <a:spcPts val="0"/>
                        </a:spcAft>
                      </a:pPr>
                      <a:r>
                        <a:rPr lang="en-US" sz="1400" b="1" kern="1200" dirty="0">
                          <a:solidFill>
                            <a:srgbClr val="4D4B4B"/>
                          </a:solidFill>
                          <a:effectLst/>
                        </a:rPr>
                        <a:t>     $30/$90 – 61-100-day supply</a:t>
                      </a:r>
                    </a:p>
                    <a:p>
                      <a:pPr marL="0" algn="l" rtl="0" eaLnBrk="1" latinLnBrk="0" hangingPunct="1">
                        <a:spcBef>
                          <a:spcPts val="0"/>
                        </a:spcBef>
                        <a:spcAft>
                          <a:spcPts val="0"/>
                        </a:spcAft>
                      </a:pPr>
                      <a:endParaRPr lang="en-US" sz="1400" b="1" kern="1200" dirty="0">
                        <a:solidFill>
                          <a:srgbClr val="4D4B4B"/>
                        </a:solidFill>
                        <a:effectLst/>
                      </a:endParaRPr>
                    </a:p>
                    <a:p>
                      <a:pPr marL="0" algn="l" rtl="0" eaLnBrk="1" latinLnBrk="0" hangingPunct="1">
                        <a:spcBef>
                          <a:spcPts val="0"/>
                        </a:spcBef>
                        <a:spcAft>
                          <a:spcPts val="0"/>
                        </a:spcAft>
                      </a:pPr>
                      <a:r>
                        <a:rPr lang="en-US" sz="1400" b="1" kern="1200" dirty="0">
                          <a:solidFill>
                            <a:srgbClr val="4D4B4B"/>
                          </a:solidFill>
                          <a:effectLst/>
                        </a:rPr>
                        <a:t>     Mail Order</a:t>
                      </a:r>
                    </a:p>
                    <a:p>
                      <a:pPr marL="0" algn="l" rtl="0" eaLnBrk="1" latinLnBrk="0" hangingPunct="1">
                        <a:spcBef>
                          <a:spcPts val="0"/>
                        </a:spcBef>
                        <a:spcAft>
                          <a:spcPts val="0"/>
                        </a:spcAft>
                      </a:pPr>
                      <a:r>
                        <a:rPr lang="en-US" sz="1400" b="1" kern="1200" dirty="0">
                          <a:solidFill>
                            <a:srgbClr val="4D4B4B"/>
                          </a:solidFill>
                          <a:effectLst/>
                        </a:rPr>
                        <a:t>     $10/$30 – 30-day supply</a:t>
                      </a:r>
                    </a:p>
                    <a:p>
                      <a:pPr marL="0" algn="l" rtl="0" eaLnBrk="1" latinLnBrk="0" hangingPunct="1">
                        <a:spcBef>
                          <a:spcPts val="0"/>
                        </a:spcBef>
                        <a:spcAft>
                          <a:spcPts val="0"/>
                        </a:spcAft>
                      </a:pPr>
                      <a:r>
                        <a:rPr lang="en-US" sz="1400" b="1" kern="1200" dirty="0">
                          <a:solidFill>
                            <a:srgbClr val="4D4B4B"/>
                          </a:solidFill>
                          <a:effectLst/>
                        </a:rPr>
                        <a:t>     $20/$60 – 31-60-day supply</a:t>
                      </a:r>
                    </a:p>
                    <a:p>
                      <a:pPr marL="0" algn="l" rtl="0" eaLnBrk="1" latinLnBrk="0" hangingPunct="1">
                        <a:spcBef>
                          <a:spcPts val="0"/>
                        </a:spcBef>
                        <a:spcAft>
                          <a:spcPts val="0"/>
                        </a:spcAft>
                      </a:pPr>
                      <a:endParaRPr lang="en-US" sz="1400" b="1" kern="1200" dirty="0">
                        <a:solidFill>
                          <a:srgbClr val="4D4B4B"/>
                        </a:solidFill>
                        <a:effectLst/>
                      </a:endParaRPr>
                    </a:p>
                    <a:p>
                      <a:pPr marL="0" algn="l" rtl="0" eaLnBrk="1" latinLnBrk="0" hangingPunct="1">
                        <a:spcBef>
                          <a:spcPts val="0"/>
                        </a:spcBef>
                        <a:spcAft>
                          <a:spcPts val="0"/>
                        </a:spcAft>
                      </a:pPr>
                      <a:r>
                        <a:rPr lang="en-US" sz="1400" b="1" kern="1200" dirty="0">
                          <a:solidFill>
                            <a:srgbClr val="4D4B4B"/>
                          </a:solidFill>
                          <a:effectLst/>
                        </a:rPr>
                        <a:t>Tier 4: Specialty Drugs (Oral and Injectable) 30% coinsurance up to $150 maximum per prescription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572326454"/>
                  </a:ext>
                </a:extLst>
              </a:tr>
            </a:tbl>
          </a:graphicData>
        </a:graphic>
      </p:graphicFrame>
      <p:pic>
        <p:nvPicPr>
          <p:cNvPr id="15" name="Video 14">
            <a:hlinkClick r:id="" action="ppaction://media"/>
            <a:extLst>
              <a:ext uri="{FF2B5EF4-FFF2-40B4-BE49-F238E27FC236}">
                <a16:creationId xmlns:a16="http://schemas.microsoft.com/office/drawing/2014/main" id="{A9C574BE-1310-8BAC-DEE6-1F2B31AB5AF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8801998" y="4801498"/>
            <a:ext cx="280279" cy="280279"/>
          </a:xfrm>
          <a:prstGeom prst="ellipse">
            <a:avLst/>
          </a:prstGeom>
        </p:spPr>
      </p:pic>
    </p:spTree>
    <p:extLst>
      <p:ext uri="{BB962C8B-B14F-4D97-AF65-F5344CB8AC3E}">
        <p14:creationId xmlns:p14="http://schemas.microsoft.com/office/powerpoint/2010/main" val="3056356982"/>
      </p:ext>
    </p:extLst>
  </p:cSld>
  <p:clrMapOvr>
    <a:masterClrMapping/>
  </p:clrMapOvr>
  <p:transition spd="slow" advTm="1848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2604" y="493325"/>
            <a:ext cx="5489903" cy="800219"/>
          </a:xfrm>
        </p:spPr>
        <p:txBody>
          <a:bodyPr vert="horz" lIns="0" tIns="0" rIns="0" bIns="0" rtlCol="0" anchor="t">
            <a:spAutoFit/>
          </a:bodyPr>
          <a:lstStyle/>
          <a:p>
            <a:r>
              <a:rPr lang="en-US" sz="2800" b="1" dirty="0">
                <a:solidFill>
                  <a:srgbClr val="0058A6"/>
                </a:solidFill>
              </a:rPr>
              <a:t>Optum Behavioral Health</a:t>
            </a:r>
            <a:br>
              <a:rPr lang="en-US" sz="2800" dirty="0">
                <a:solidFill>
                  <a:srgbClr val="3F3F3F"/>
                </a:solidFill>
              </a:rPr>
            </a:br>
            <a:r>
              <a:rPr lang="en-US" sz="2400" i="1" dirty="0">
                <a:solidFill>
                  <a:srgbClr val="3F3F3F"/>
                </a:solidFill>
              </a:rPr>
              <a:t>Plan Design Changes </a:t>
            </a:r>
            <a:endParaRPr lang="en-US" sz="2400" dirty="0">
              <a:solidFill>
                <a:srgbClr val="3F3F3F"/>
              </a:solidFill>
            </a:endParaRPr>
          </a:p>
        </p:txBody>
      </p:sp>
      <p:graphicFrame>
        <p:nvGraphicFramePr>
          <p:cNvPr id="3" name="Table 2">
            <a:extLst>
              <a:ext uri="{FF2B5EF4-FFF2-40B4-BE49-F238E27FC236}">
                <a16:creationId xmlns:a16="http://schemas.microsoft.com/office/drawing/2014/main" id="{FCA83487-02C9-90CD-9269-469E4FBC5876}"/>
              </a:ext>
            </a:extLst>
          </p:cNvPr>
          <p:cNvGraphicFramePr>
            <a:graphicFrameLocks noGrp="1"/>
          </p:cNvGraphicFramePr>
          <p:nvPr>
            <p:extLst>
              <p:ext uri="{D42A27DB-BD31-4B8C-83A1-F6EECF244321}">
                <p14:modId xmlns:p14="http://schemas.microsoft.com/office/powerpoint/2010/main" val="2371555688"/>
              </p:ext>
            </p:extLst>
          </p:nvPr>
        </p:nvGraphicFramePr>
        <p:xfrm>
          <a:off x="362603" y="1370522"/>
          <a:ext cx="8385805" cy="2849492"/>
        </p:xfrm>
        <a:graphic>
          <a:graphicData uri="http://schemas.openxmlformats.org/drawingml/2006/table">
            <a:tbl>
              <a:tblPr firstRow="1" bandRow="1">
                <a:tableStyleId>{5202B0CA-FC54-4496-8BCA-5EF66A818D29}</a:tableStyleId>
              </a:tblPr>
              <a:tblGrid>
                <a:gridCol w="2619956">
                  <a:extLst>
                    <a:ext uri="{9D8B030D-6E8A-4147-A177-3AD203B41FA5}">
                      <a16:colId xmlns:a16="http://schemas.microsoft.com/office/drawing/2014/main" val="775656244"/>
                    </a:ext>
                  </a:extLst>
                </a:gridCol>
                <a:gridCol w="2732123">
                  <a:extLst>
                    <a:ext uri="{9D8B030D-6E8A-4147-A177-3AD203B41FA5}">
                      <a16:colId xmlns:a16="http://schemas.microsoft.com/office/drawing/2014/main" val="270163768"/>
                    </a:ext>
                  </a:extLst>
                </a:gridCol>
                <a:gridCol w="3033726">
                  <a:extLst>
                    <a:ext uri="{9D8B030D-6E8A-4147-A177-3AD203B41FA5}">
                      <a16:colId xmlns:a16="http://schemas.microsoft.com/office/drawing/2014/main" val="437772983"/>
                    </a:ext>
                  </a:extLst>
                </a:gridCol>
              </a:tblGrid>
              <a:tr h="319652">
                <a:tc>
                  <a:txBody>
                    <a:bodyPr/>
                    <a:lstStyle/>
                    <a:p>
                      <a:pPr marL="0" algn="l" rtl="0" eaLnBrk="1" latinLnBrk="0" hangingPunct="1">
                        <a:spcBef>
                          <a:spcPts val="0"/>
                        </a:spcBef>
                        <a:spcAft>
                          <a:spcPts val="0"/>
                        </a:spcAft>
                      </a:pPr>
                      <a:endParaRPr lang="en-US" sz="1400">
                        <a:solidFill>
                          <a:srgbClr val="3F3F3F"/>
                        </a:solidFill>
                        <a:effectLst/>
                      </a:endParaRPr>
                    </a:p>
                  </a:txBody>
                  <a:tcPr anchor="ctr">
                    <a:lnR w="12700" cap="flat" cmpd="sng" algn="ctr">
                      <a:solidFill>
                        <a:schemeClr val="bg1"/>
                      </a:solidFill>
                      <a:prstDash val="solid"/>
                      <a:round/>
                      <a:headEnd type="none" w="med" len="med"/>
                      <a:tailEnd type="none" w="med" len="med"/>
                    </a:lnR>
                    <a:lnT w="0">
                      <a:noFill/>
                    </a:lnT>
                    <a:lnB w="12700">
                      <a:solidFill>
                        <a:schemeClr val="bg1"/>
                      </a:solidFill>
                    </a:lnB>
                  </a:tcPr>
                </a:tc>
                <a:tc>
                  <a:txBody>
                    <a:bodyPr/>
                    <a:lstStyle/>
                    <a:p>
                      <a:pPr marL="0" algn="ctr" rtl="0" eaLnBrk="1" latinLnBrk="0" hangingPunct="1">
                        <a:spcBef>
                          <a:spcPts val="0"/>
                        </a:spcBef>
                        <a:spcAft>
                          <a:spcPts val="0"/>
                        </a:spcAft>
                      </a:pPr>
                      <a:r>
                        <a:rPr lang="en-US" sz="1400" kern="1200">
                          <a:solidFill>
                            <a:schemeClr val="bg1"/>
                          </a:solidFill>
                          <a:effectLst/>
                        </a:rPr>
                        <a:t>2024</a:t>
                      </a:r>
                      <a:endParaRPr lang="en-US" sz="140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marL="0" algn="ctr" rtl="0" eaLnBrk="1" latinLnBrk="0" hangingPunct="1">
                        <a:spcBef>
                          <a:spcPts val="0"/>
                        </a:spcBef>
                        <a:spcAft>
                          <a:spcPts val="0"/>
                        </a:spcAft>
                      </a:pPr>
                      <a:r>
                        <a:rPr lang="en-US" sz="1400" b="1" kern="1200">
                          <a:solidFill>
                            <a:schemeClr val="bg1"/>
                          </a:solidFill>
                          <a:effectLst/>
                        </a:rPr>
                        <a:t>2025</a:t>
                      </a:r>
                      <a:endParaRPr lang="en-US" sz="1400" b="1">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5486294"/>
                  </a:ext>
                </a:extLst>
              </a:tr>
              <a:tr h="1108386">
                <a:tc>
                  <a:txBody>
                    <a:bodyPr/>
                    <a:lstStyle/>
                    <a:p>
                      <a:pPr marL="0" algn="l" rtl="0" eaLnBrk="1" latinLnBrk="0" hangingPunct="1">
                        <a:spcBef>
                          <a:spcPts val="0"/>
                        </a:spcBef>
                        <a:spcAft>
                          <a:spcPts val="0"/>
                        </a:spcAft>
                      </a:pPr>
                      <a:r>
                        <a:rPr lang="en-US" sz="1400" b="1" kern="1200" dirty="0">
                          <a:solidFill>
                            <a:srgbClr val="3F3F3F"/>
                          </a:solidFill>
                          <a:effectLst/>
                        </a:rPr>
                        <a:t>Office Visits and Urgent Care</a:t>
                      </a:r>
                      <a:endParaRPr lang="en-US" sz="1400" b="1" dirty="0">
                        <a:solidFill>
                          <a:srgbClr val="3F3F3F"/>
                        </a:solidFill>
                        <a:effectLst/>
                      </a:endParaRPr>
                    </a:p>
                  </a:txBody>
                  <a:tcPr anchor="ctr">
                    <a:lnR w="12700">
                      <a:solidFill>
                        <a:schemeClr val="bg1"/>
                      </a:solidFill>
                    </a:lnR>
                    <a:lnT w="12700">
                      <a:solidFill>
                        <a:schemeClr val="bg1"/>
                      </a:solidFill>
                    </a:lnT>
                    <a:lnB w="12700" cap="flat" cmpd="sng" algn="ctr">
                      <a:solidFill>
                        <a:schemeClr val="bg1"/>
                      </a:solidFill>
                      <a:prstDash val="solid"/>
                      <a:round/>
                      <a:headEnd type="none" w="med" len="med"/>
                      <a:tailEnd type="none" w="med" len="med"/>
                    </a:lnB>
                  </a:tcPr>
                </a:tc>
                <a:tc>
                  <a:txBody>
                    <a:bodyPr/>
                    <a:lstStyle/>
                    <a:p>
                      <a:pPr marL="0" algn="l" rtl="0" eaLnBrk="1" latinLnBrk="0" hangingPunct="1">
                        <a:spcBef>
                          <a:spcPts val="0"/>
                        </a:spcBef>
                        <a:spcAft>
                          <a:spcPts val="0"/>
                        </a:spcAft>
                      </a:pPr>
                      <a:endParaRPr lang="en-US" sz="1400" kern="1200">
                        <a:solidFill>
                          <a:srgbClr val="3F3F3F"/>
                        </a:solidFill>
                        <a:effectLst/>
                      </a:endParaRPr>
                    </a:p>
                    <a:p>
                      <a:pPr marL="0" lvl="0" algn="l">
                        <a:spcBef>
                          <a:spcPts val="0"/>
                        </a:spcBef>
                        <a:spcAft>
                          <a:spcPts val="0"/>
                        </a:spcAft>
                        <a:buNone/>
                      </a:pPr>
                      <a:r>
                        <a:rPr lang="en-US" sz="1400" kern="1200">
                          <a:solidFill>
                            <a:srgbClr val="3F3F3F"/>
                          </a:solidFill>
                          <a:effectLst/>
                        </a:rPr>
                        <a:t>Medical: </a:t>
                      </a:r>
                    </a:p>
                    <a:p>
                      <a:pPr marL="0" algn="l" rtl="0" eaLnBrk="1" latinLnBrk="0" hangingPunct="1">
                        <a:spcBef>
                          <a:spcPts val="0"/>
                        </a:spcBef>
                        <a:spcAft>
                          <a:spcPts val="0"/>
                        </a:spcAft>
                      </a:pPr>
                      <a:r>
                        <a:rPr lang="en-US" sz="1400" kern="1200">
                          <a:solidFill>
                            <a:srgbClr val="3F3F3F"/>
                          </a:solidFill>
                          <a:effectLst/>
                        </a:rPr>
                        <a:t>$20 Copay</a:t>
                      </a:r>
                    </a:p>
                    <a:p>
                      <a:pPr marL="0" algn="l" rtl="0" eaLnBrk="1" latinLnBrk="0" hangingPunct="1">
                        <a:spcBef>
                          <a:spcPts val="0"/>
                        </a:spcBef>
                        <a:spcAft>
                          <a:spcPts val="0"/>
                        </a:spcAft>
                      </a:pPr>
                      <a:endParaRPr lang="en-US" sz="1400" kern="1200">
                        <a:solidFill>
                          <a:srgbClr val="3F3F3F"/>
                        </a:solidFill>
                        <a:effectLst/>
                      </a:endParaRPr>
                    </a:p>
                    <a:p>
                      <a:pPr marL="0" algn="l" rtl="0" eaLnBrk="1" latinLnBrk="0" hangingPunct="1">
                        <a:spcBef>
                          <a:spcPts val="0"/>
                        </a:spcBef>
                        <a:spcAft>
                          <a:spcPts val="0"/>
                        </a:spcAft>
                      </a:pPr>
                      <a:r>
                        <a:rPr lang="en-US" sz="1400" kern="1200">
                          <a:solidFill>
                            <a:srgbClr val="3F3F3F"/>
                          </a:solidFill>
                          <a:effectLst/>
                        </a:rPr>
                        <a:t>Behavioral Health: </a:t>
                      </a:r>
                    </a:p>
                    <a:p>
                      <a:pPr marL="0" algn="l" rtl="0" eaLnBrk="1" latinLnBrk="0" hangingPunct="1">
                        <a:spcBef>
                          <a:spcPts val="0"/>
                        </a:spcBef>
                        <a:spcAft>
                          <a:spcPts val="0"/>
                        </a:spcAft>
                      </a:pPr>
                      <a:r>
                        <a:rPr lang="en-US" sz="1400" kern="1200">
                          <a:solidFill>
                            <a:srgbClr val="3F3F3F"/>
                          </a:solidFill>
                          <a:effectLst/>
                        </a:rPr>
                        <a:t>Visits 1-3: No Copay</a:t>
                      </a:r>
                    </a:p>
                    <a:p>
                      <a:pPr marL="0" algn="l" rtl="0" eaLnBrk="1" latinLnBrk="0" hangingPunct="1">
                        <a:spcBef>
                          <a:spcPts val="0"/>
                        </a:spcBef>
                        <a:spcAft>
                          <a:spcPts val="0"/>
                        </a:spcAft>
                      </a:pPr>
                      <a:r>
                        <a:rPr lang="en-US" sz="1400" kern="1200">
                          <a:solidFill>
                            <a:srgbClr val="3F3F3F"/>
                          </a:solidFill>
                          <a:effectLst/>
                        </a:rPr>
                        <a:t>Visits 4+: $20 Copay</a:t>
                      </a:r>
                    </a:p>
                  </a:txBody>
                  <a:tcPr>
                    <a:lnL w="12700" cap="flat" cmpd="sng" algn="ctr">
                      <a:solidFill>
                        <a:schemeClr val="bg1"/>
                      </a:solidFill>
                      <a:prstDash val="solid"/>
                      <a:round/>
                      <a:headEnd type="none" w="med" len="med"/>
                      <a:tailEnd type="none" w="med" len="med"/>
                    </a:lnL>
                    <a:lnR w="12700">
                      <a:solidFill>
                        <a:schemeClr val="bg1"/>
                      </a:solid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rtl="0" eaLnBrk="1" latinLnBrk="0" hangingPunct="1">
                        <a:spcBef>
                          <a:spcPts val="0"/>
                        </a:spcBef>
                        <a:spcAft>
                          <a:spcPts val="0"/>
                        </a:spcAft>
                      </a:pPr>
                      <a:endParaRPr lang="en-US" sz="1400" b="1" kern="1200">
                        <a:solidFill>
                          <a:srgbClr val="3F3F3F"/>
                        </a:solidFill>
                        <a:effectLst/>
                      </a:endParaRPr>
                    </a:p>
                    <a:p>
                      <a:pPr marL="0" lvl="0" algn="l">
                        <a:spcBef>
                          <a:spcPts val="0"/>
                        </a:spcBef>
                        <a:spcAft>
                          <a:spcPts val="0"/>
                        </a:spcAft>
                        <a:buNone/>
                      </a:pPr>
                      <a:r>
                        <a:rPr lang="en-US" sz="1400" b="1" kern="1200">
                          <a:solidFill>
                            <a:srgbClr val="3F3F3F"/>
                          </a:solidFill>
                          <a:effectLst/>
                        </a:rPr>
                        <a:t>Medical: </a:t>
                      </a:r>
                    </a:p>
                    <a:p>
                      <a:pPr marL="0" algn="l" rtl="0" eaLnBrk="1" latinLnBrk="0" hangingPunct="1">
                        <a:spcBef>
                          <a:spcPts val="0"/>
                        </a:spcBef>
                        <a:spcAft>
                          <a:spcPts val="0"/>
                        </a:spcAft>
                      </a:pPr>
                      <a:r>
                        <a:rPr lang="en-US" sz="1400" b="1" kern="1200">
                          <a:solidFill>
                            <a:srgbClr val="3F3F3F"/>
                          </a:solidFill>
                          <a:effectLst/>
                        </a:rPr>
                        <a:t>$30 Copay</a:t>
                      </a:r>
                    </a:p>
                    <a:p>
                      <a:pPr marL="0" algn="l" rtl="0" eaLnBrk="1" latinLnBrk="0" hangingPunct="1">
                        <a:spcBef>
                          <a:spcPts val="0"/>
                        </a:spcBef>
                        <a:spcAft>
                          <a:spcPts val="0"/>
                        </a:spcAft>
                      </a:pPr>
                      <a:endParaRPr lang="en-US" sz="1400" b="1" kern="1200">
                        <a:solidFill>
                          <a:srgbClr val="3F3F3F"/>
                        </a:solidFill>
                        <a:effectLst/>
                      </a:endParaRPr>
                    </a:p>
                    <a:p>
                      <a:pPr marL="0" algn="l" rtl="0" eaLnBrk="1" latinLnBrk="0" hangingPunct="1">
                        <a:spcBef>
                          <a:spcPts val="0"/>
                        </a:spcBef>
                        <a:spcAft>
                          <a:spcPts val="0"/>
                        </a:spcAft>
                      </a:pPr>
                      <a:r>
                        <a:rPr lang="en-US" sz="1400" b="1" kern="1200">
                          <a:solidFill>
                            <a:srgbClr val="3F3F3F"/>
                          </a:solidFill>
                          <a:effectLst/>
                        </a:rPr>
                        <a:t>Behavioral Health: </a:t>
                      </a:r>
                    </a:p>
                    <a:p>
                      <a:pPr marL="0" algn="l" rtl="0" eaLnBrk="1" latinLnBrk="0" hangingPunct="1">
                        <a:spcBef>
                          <a:spcPts val="0"/>
                        </a:spcBef>
                        <a:spcAft>
                          <a:spcPts val="0"/>
                        </a:spcAft>
                      </a:pPr>
                      <a:r>
                        <a:rPr lang="en-US" sz="1400" b="0" kern="1200">
                          <a:solidFill>
                            <a:srgbClr val="3F3F3F"/>
                          </a:solidFill>
                          <a:effectLst/>
                        </a:rPr>
                        <a:t>Visits 1-3: No Copay</a:t>
                      </a:r>
                    </a:p>
                    <a:p>
                      <a:pPr marL="0" algn="l" rtl="0" eaLnBrk="1" latinLnBrk="0" hangingPunct="1">
                        <a:spcBef>
                          <a:spcPts val="0"/>
                        </a:spcBef>
                        <a:spcAft>
                          <a:spcPts val="0"/>
                        </a:spcAft>
                      </a:pPr>
                      <a:r>
                        <a:rPr lang="en-US" sz="1400" b="1" kern="1200">
                          <a:solidFill>
                            <a:srgbClr val="3F3F3F"/>
                          </a:solidFill>
                          <a:effectLst/>
                        </a:rPr>
                        <a:t>Visits 4+: $30 Copay</a:t>
                      </a:r>
                    </a:p>
                    <a:p>
                      <a:pPr marL="0" algn="l" rtl="0" eaLnBrk="1" latinLnBrk="0" hangingPunct="1">
                        <a:spcBef>
                          <a:spcPts val="0"/>
                        </a:spcBef>
                        <a:spcAft>
                          <a:spcPts val="0"/>
                        </a:spcAft>
                      </a:pPr>
                      <a:endParaRPr lang="en-US" sz="1400" b="1" kern="1200">
                        <a:solidFill>
                          <a:srgbClr val="3F3F3F"/>
                        </a:solidFill>
                        <a:effectLs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86406381"/>
                  </a:ext>
                </a:extLst>
              </a:tr>
              <a:tr h="551809">
                <a:tc>
                  <a:txBody>
                    <a:bodyPr/>
                    <a:lstStyle/>
                    <a:p>
                      <a:pPr marL="0" algn="l" rtl="0" eaLnBrk="1" latinLnBrk="0" hangingPunct="1">
                        <a:spcBef>
                          <a:spcPts val="0"/>
                        </a:spcBef>
                        <a:spcAft>
                          <a:spcPts val="0"/>
                        </a:spcAft>
                      </a:pPr>
                      <a:r>
                        <a:rPr lang="en-US" sz="1400" b="1">
                          <a:solidFill>
                            <a:srgbClr val="3F3F3F"/>
                          </a:solidFill>
                          <a:effectLst/>
                        </a:rPr>
                        <a:t>Emergency Room</a:t>
                      </a:r>
                    </a:p>
                  </a:txBody>
                  <a:tcPr anchor="ctr">
                    <a:lnR w="12700" cap="flat" cmpd="sng" algn="ctr">
                      <a:solidFill>
                        <a:schemeClr val="bg1"/>
                      </a:solidFill>
                      <a:prstDash val="solid"/>
                      <a:round/>
                      <a:headEnd type="none" w="med" len="med"/>
                      <a:tailEnd type="none" w="med" len="med"/>
                    </a:lnR>
                    <a:lnT w="12700">
                      <a:solidFill>
                        <a:schemeClr val="bg1"/>
                      </a:solidFill>
                    </a:lnT>
                  </a:tcPr>
                </a:tc>
                <a:tc>
                  <a:txBody>
                    <a:bodyPr/>
                    <a:lstStyle/>
                    <a:p>
                      <a:pPr marL="0" algn="l" rtl="0" eaLnBrk="1" latinLnBrk="0" hangingPunct="1">
                        <a:spcBef>
                          <a:spcPts val="0"/>
                        </a:spcBef>
                        <a:spcAft>
                          <a:spcPts val="0"/>
                        </a:spcAft>
                      </a:pPr>
                      <a:endParaRPr lang="en-US" sz="1400" kern="1200">
                        <a:solidFill>
                          <a:srgbClr val="3F3F3F"/>
                        </a:solidFill>
                        <a:effectLst/>
                      </a:endParaRPr>
                    </a:p>
                    <a:p>
                      <a:pPr marL="0" lvl="0" algn="l">
                        <a:spcBef>
                          <a:spcPts val="0"/>
                        </a:spcBef>
                        <a:spcAft>
                          <a:spcPts val="0"/>
                        </a:spcAft>
                        <a:buNone/>
                      </a:pPr>
                      <a:r>
                        <a:rPr lang="en-US" sz="1400" kern="1200">
                          <a:solidFill>
                            <a:srgbClr val="3F3F3F"/>
                          </a:solidFill>
                          <a:effectLst/>
                        </a:rPr>
                        <a:t>$75</a:t>
                      </a:r>
                    </a:p>
                    <a:p>
                      <a:pPr marL="0" algn="l" rtl="0" eaLnBrk="1" latinLnBrk="0" hangingPunct="1">
                        <a:spcBef>
                          <a:spcPts val="0"/>
                        </a:spcBef>
                        <a:spcAft>
                          <a:spcPts val="0"/>
                        </a:spcAft>
                      </a:pPr>
                      <a:endParaRPr lang="en-US" sz="1400" kern="1200">
                        <a:solidFill>
                          <a:srgbClr val="3F3F3F"/>
                        </a:solidFill>
                        <a:effectLs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algn="l" rtl="0" eaLnBrk="1" latinLnBrk="0" hangingPunct="1">
                        <a:spcBef>
                          <a:spcPts val="0"/>
                        </a:spcBef>
                        <a:spcAft>
                          <a:spcPts val="0"/>
                        </a:spcAft>
                      </a:pPr>
                      <a:r>
                        <a:rPr lang="en-US" sz="1400" b="1" kern="1200" dirty="0">
                          <a:solidFill>
                            <a:srgbClr val="3F3F3F"/>
                          </a:solidFill>
                          <a:effectLst/>
                        </a:rPr>
                        <a:t>$125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572326454"/>
                  </a:ext>
                </a:extLst>
              </a:tr>
            </a:tbl>
          </a:graphicData>
        </a:graphic>
      </p:graphicFrame>
      <p:grpSp>
        <p:nvGrpSpPr>
          <p:cNvPr id="4" name="Group 3">
            <a:extLst>
              <a:ext uri="{FF2B5EF4-FFF2-40B4-BE49-F238E27FC236}">
                <a16:creationId xmlns:a16="http://schemas.microsoft.com/office/drawing/2014/main" id="{F1706648-7BE6-DDAB-FD41-57876A03865F}"/>
              </a:ext>
            </a:extLst>
          </p:cNvPr>
          <p:cNvGrpSpPr/>
          <p:nvPr/>
        </p:nvGrpSpPr>
        <p:grpSpPr>
          <a:xfrm>
            <a:off x="135434" y="4296992"/>
            <a:ext cx="1408929" cy="602947"/>
            <a:chOff x="204186" y="5734975"/>
            <a:chExt cx="2032987" cy="870011"/>
          </a:xfrm>
        </p:grpSpPr>
        <p:sp>
          <p:nvSpPr>
            <p:cNvPr id="5" name="Rectangle 4">
              <a:extLst>
                <a:ext uri="{FF2B5EF4-FFF2-40B4-BE49-F238E27FC236}">
                  <a16:creationId xmlns:a16="http://schemas.microsoft.com/office/drawing/2014/main" id="{91D39863-6685-06B2-A9E3-0609931D2B40}"/>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199E9CA-4249-7B68-987C-78B6B2800AA3}"/>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7" name="Graphic 6">
            <a:extLst>
              <a:ext uri="{FF2B5EF4-FFF2-40B4-BE49-F238E27FC236}">
                <a16:creationId xmlns:a16="http://schemas.microsoft.com/office/drawing/2014/main" id="{127030EA-7C2C-6D49-F633-87644ACF21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04100"/>
            <a:ext cx="280946" cy="128525"/>
          </a:xfrm>
          <a:prstGeom prst="rect">
            <a:avLst/>
          </a:prstGeom>
        </p:spPr>
      </p:pic>
      <p:pic>
        <p:nvPicPr>
          <p:cNvPr id="15" name="Video 14">
            <a:hlinkClick r:id="" action="ppaction://media"/>
            <a:extLst>
              <a:ext uri="{FF2B5EF4-FFF2-40B4-BE49-F238E27FC236}">
                <a16:creationId xmlns:a16="http://schemas.microsoft.com/office/drawing/2014/main" id="{EE46DEFE-7005-EE81-9741-AEA6690BA44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8801998" y="4801498"/>
            <a:ext cx="280279" cy="280279"/>
          </a:xfrm>
          <a:prstGeom prst="ellipse">
            <a:avLst/>
          </a:prstGeom>
        </p:spPr>
      </p:pic>
    </p:spTree>
    <p:extLst>
      <p:ext uri="{BB962C8B-B14F-4D97-AF65-F5344CB8AC3E}">
        <p14:creationId xmlns:p14="http://schemas.microsoft.com/office/powerpoint/2010/main" val="3177944229"/>
      </p:ext>
    </p:extLst>
  </p:cSld>
  <p:clrMapOvr>
    <a:masterClrMapping/>
  </p:clrMapOvr>
  <p:transition spd="slow" advTm="123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3495" y="432625"/>
            <a:ext cx="5489903" cy="800219"/>
          </a:xfrm>
        </p:spPr>
        <p:txBody>
          <a:bodyPr vert="horz" lIns="0" tIns="0" rIns="0" bIns="0" rtlCol="0" anchor="t">
            <a:spAutoFit/>
          </a:bodyPr>
          <a:lstStyle/>
          <a:p>
            <a:r>
              <a:rPr lang="en-US" sz="2800" b="1" dirty="0">
                <a:solidFill>
                  <a:srgbClr val="0058A6"/>
                </a:solidFill>
              </a:rPr>
              <a:t>Kaiser Senior Advantage</a:t>
            </a:r>
            <a:br>
              <a:rPr lang="en-US" sz="2800" dirty="0">
                <a:solidFill>
                  <a:srgbClr val="3F3F3F"/>
                </a:solidFill>
              </a:rPr>
            </a:br>
            <a:r>
              <a:rPr lang="en-US" sz="2400" i="1" dirty="0">
                <a:solidFill>
                  <a:srgbClr val="3F3F3F"/>
                </a:solidFill>
              </a:rPr>
              <a:t>Plan Design Changes</a:t>
            </a:r>
            <a:endParaRPr lang="en-US" sz="2800" dirty="0">
              <a:solidFill>
                <a:srgbClr val="3F3F3F"/>
              </a:solidFill>
            </a:endParaRPr>
          </a:p>
        </p:txBody>
      </p:sp>
      <p:graphicFrame>
        <p:nvGraphicFramePr>
          <p:cNvPr id="3" name="Table 4">
            <a:extLst>
              <a:ext uri="{FF2B5EF4-FFF2-40B4-BE49-F238E27FC236}">
                <a16:creationId xmlns:a16="http://schemas.microsoft.com/office/drawing/2014/main" id="{E4A22D33-C5EE-28A3-B1D1-53D9E91F1D26}"/>
              </a:ext>
            </a:extLst>
          </p:cNvPr>
          <p:cNvGraphicFramePr>
            <a:graphicFrameLocks noGrp="1"/>
          </p:cNvGraphicFramePr>
          <p:nvPr>
            <p:extLst>
              <p:ext uri="{D42A27DB-BD31-4B8C-83A1-F6EECF244321}">
                <p14:modId xmlns:p14="http://schemas.microsoft.com/office/powerpoint/2010/main" val="1121656227"/>
              </p:ext>
            </p:extLst>
          </p:nvPr>
        </p:nvGraphicFramePr>
        <p:xfrm>
          <a:off x="363495" y="1303892"/>
          <a:ext cx="8412938" cy="2988250"/>
        </p:xfrm>
        <a:graphic>
          <a:graphicData uri="http://schemas.openxmlformats.org/drawingml/2006/table">
            <a:tbl>
              <a:tblPr firstRow="1" bandRow="1">
                <a:tableStyleId>{073A0DAA-6AF3-43AB-8588-CEC1D06C72B9}</a:tableStyleId>
              </a:tblPr>
              <a:tblGrid>
                <a:gridCol w="2286000">
                  <a:extLst>
                    <a:ext uri="{9D8B030D-6E8A-4147-A177-3AD203B41FA5}">
                      <a16:colId xmlns:a16="http://schemas.microsoft.com/office/drawing/2014/main" val="3908586787"/>
                    </a:ext>
                  </a:extLst>
                </a:gridCol>
                <a:gridCol w="2923502">
                  <a:extLst>
                    <a:ext uri="{9D8B030D-6E8A-4147-A177-3AD203B41FA5}">
                      <a16:colId xmlns:a16="http://schemas.microsoft.com/office/drawing/2014/main" val="2654838397"/>
                    </a:ext>
                  </a:extLst>
                </a:gridCol>
                <a:gridCol w="3203436">
                  <a:extLst>
                    <a:ext uri="{9D8B030D-6E8A-4147-A177-3AD203B41FA5}">
                      <a16:colId xmlns:a16="http://schemas.microsoft.com/office/drawing/2014/main" val="92503299"/>
                    </a:ext>
                  </a:extLst>
                </a:gridCol>
              </a:tblGrid>
              <a:tr h="280906">
                <a:tc>
                  <a:txBody>
                    <a:bodyPr/>
                    <a:lstStyle/>
                    <a:p>
                      <a:endParaRPr lang="en-US" sz="1400"/>
                    </a:p>
                  </a:txBody>
                  <a:tcPr marL="68580" marR="68580" marT="34290" marB="34290"/>
                </a:tc>
                <a:tc>
                  <a:txBody>
                    <a:bodyPr/>
                    <a:lstStyle/>
                    <a:p>
                      <a:pPr algn="ctr"/>
                      <a:r>
                        <a:rPr lang="en-US" sz="1400">
                          <a:solidFill>
                            <a:schemeClr val="bg1"/>
                          </a:solidFill>
                        </a:rPr>
                        <a:t>2024</a:t>
                      </a:r>
                    </a:p>
                  </a:txBody>
                  <a:tcPr marL="68580" marR="68580" marT="34290" marB="34290"/>
                </a:tc>
                <a:tc>
                  <a:txBody>
                    <a:bodyPr/>
                    <a:lstStyle/>
                    <a:p>
                      <a:pPr algn="ctr"/>
                      <a:r>
                        <a:rPr lang="en-US" sz="1400">
                          <a:solidFill>
                            <a:schemeClr val="bg1"/>
                          </a:solidFill>
                        </a:rPr>
                        <a:t>2025</a:t>
                      </a:r>
                    </a:p>
                  </a:txBody>
                  <a:tcPr marL="68580" marR="68580" marT="34290" marB="34290"/>
                </a:tc>
                <a:extLst>
                  <a:ext uri="{0D108BD9-81ED-4DB2-BD59-A6C34878D82A}">
                    <a16:rowId xmlns:a16="http://schemas.microsoft.com/office/drawing/2014/main" val="1897461411"/>
                  </a:ext>
                </a:extLst>
              </a:tr>
              <a:tr h="879237">
                <a:tc>
                  <a:txBody>
                    <a:bodyPr/>
                    <a:lstStyle/>
                    <a:p>
                      <a:pPr algn="l"/>
                      <a:r>
                        <a:rPr lang="en-US" sz="1400" b="1">
                          <a:solidFill>
                            <a:srgbClr val="4D4B4B"/>
                          </a:solidFill>
                        </a:rPr>
                        <a:t>Office Visit &amp; Urgent Care Copay</a:t>
                      </a:r>
                    </a:p>
                  </a:txBody>
                  <a:tcPr marL="68580" marR="68580" marT="34290" marB="34290" anchor="ctr"/>
                </a:tc>
                <a:tc>
                  <a:txBody>
                    <a:bodyPr/>
                    <a:lstStyle/>
                    <a:p>
                      <a:pPr algn="l"/>
                      <a:r>
                        <a:rPr lang="en-US" sz="1400" dirty="0">
                          <a:solidFill>
                            <a:srgbClr val="4D4B4B"/>
                          </a:solidFill>
                        </a:rPr>
                        <a:t>Medical and Behavioral Health</a:t>
                      </a:r>
                    </a:p>
                    <a:p>
                      <a:pPr lvl="0" algn="l">
                        <a:buNone/>
                      </a:pPr>
                      <a:r>
                        <a:rPr lang="en-US" sz="1400" dirty="0">
                          <a:solidFill>
                            <a:srgbClr val="4D4B4B"/>
                          </a:solidFill>
                        </a:rPr>
                        <a:t>$20 Copay</a:t>
                      </a:r>
                    </a:p>
                    <a:p>
                      <a:pPr lvl="0" algn="l">
                        <a:buNone/>
                      </a:pPr>
                      <a:endParaRPr lang="en-US" sz="1400" dirty="0">
                        <a:solidFill>
                          <a:srgbClr val="4D4B4B"/>
                        </a:solidFill>
                      </a:endParaRPr>
                    </a:p>
                    <a:p>
                      <a:pPr lvl="0" algn="l">
                        <a:buNone/>
                      </a:pPr>
                      <a:r>
                        <a:rPr lang="en-US" sz="1400" dirty="0">
                          <a:solidFill>
                            <a:srgbClr val="4D4B4B"/>
                          </a:solidFill>
                        </a:rPr>
                        <a:t>Manual manipulation of the spine</a:t>
                      </a:r>
                    </a:p>
                    <a:p>
                      <a:pPr lvl="0" algn="l">
                        <a:buNone/>
                      </a:pPr>
                      <a:r>
                        <a:rPr lang="en-US" sz="1400" dirty="0">
                          <a:solidFill>
                            <a:srgbClr val="4D4B4B"/>
                          </a:solidFill>
                        </a:rPr>
                        <a:t>$20 Copay</a:t>
                      </a:r>
                    </a:p>
                  </a:txBody>
                  <a:tcPr marL="68580" marR="68580" marT="34290" marB="34290" anchor="ctr"/>
                </a:tc>
                <a:tc>
                  <a:txBody>
                    <a:bodyPr/>
                    <a:lstStyle/>
                    <a:p>
                      <a:pPr algn="l"/>
                      <a:endParaRPr lang="en-US" sz="1400" b="1">
                        <a:solidFill>
                          <a:srgbClr val="4D4B4B"/>
                        </a:solidFill>
                      </a:endParaRPr>
                    </a:p>
                    <a:p>
                      <a:pPr lvl="0" algn="l">
                        <a:buNone/>
                      </a:pPr>
                      <a:r>
                        <a:rPr lang="en-US" sz="1400" b="1">
                          <a:solidFill>
                            <a:srgbClr val="4D4B4B"/>
                          </a:solidFill>
                        </a:rPr>
                        <a:t>Medical and Behavioral Health</a:t>
                      </a:r>
                    </a:p>
                    <a:p>
                      <a:pPr lvl="0" algn="l">
                        <a:buNone/>
                      </a:pPr>
                      <a:r>
                        <a:rPr lang="en-US" sz="1400" b="1">
                          <a:solidFill>
                            <a:srgbClr val="4D4B4B"/>
                          </a:solidFill>
                        </a:rPr>
                        <a:t>$30 Copay</a:t>
                      </a:r>
                    </a:p>
                    <a:p>
                      <a:pPr lvl="0" algn="l">
                        <a:buNone/>
                      </a:pPr>
                      <a:endParaRPr lang="en-US" sz="1400" b="1">
                        <a:solidFill>
                          <a:srgbClr val="4D4B4B"/>
                        </a:solidFill>
                      </a:endParaRPr>
                    </a:p>
                    <a:p>
                      <a:pPr lvl="0" algn="l">
                        <a:buNone/>
                      </a:pPr>
                      <a:r>
                        <a:rPr lang="en-US" sz="1400" b="0">
                          <a:solidFill>
                            <a:srgbClr val="4D4B4B"/>
                          </a:solidFill>
                        </a:rPr>
                        <a:t>Manual manipulation of the spine </a:t>
                      </a:r>
                    </a:p>
                    <a:p>
                      <a:pPr lvl="0" algn="l">
                        <a:buNone/>
                      </a:pPr>
                      <a:r>
                        <a:rPr lang="en-US" sz="1400" b="0">
                          <a:solidFill>
                            <a:srgbClr val="4D4B4B"/>
                          </a:solidFill>
                        </a:rPr>
                        <a:t>$20 Copay</a:t>
                      </a:r>
                    </a:p>
                    <a:p>
                      <a:pPr lvl="0" algn="l">
                        <a:buNone/>
                      </a:pPr>
                      <a:endParaRPr lang="en-US" sz="1400" b="1">
                        <a:solidFill>
                          <a:srgbClr val="4D4B4B"/>
                        </a:solidFill>
                      </a:endParaRPr>
                    </a:p>
                  </a:txBody>
                  <a:tcPr marL="68580" marR="68580" marT="34290" marB="34290" anchor="ctr"/>
                </a:tc>
                <a:extLst>
                  <a:ext uri="{0D108BD9-81ED-4DB2-BD59-A6C34878D82A}">
                    <a16:rowId xmlns:a16="http://schemas.microsoft.com/office/drawing/2014/main" val="1121923863"/>
                  </a:ext>
                </a:extLst>
              </a:tr>
              <a:tr h="1144210">
                <a:tc>
                  <a:txBody>
                    <a:bodyPr/>
                    <a:lstStyle/>
                    <a:p>
                      <a:pPr lvl="0" algn="l">
                        <a:buNone/>
                      </a:pPr>
                      <a:r>
                        <a:rPr lang="en-US" sz="1400" b="1">
                          <a:solidFill>
                            <a:srgbClr val="4D4B4B"/>
                          </a:solidFill>
                        </a:rPr>
                        <a:t>Fitness Benefit</a:t>
                      </a:r>
                    </a:p>
                  </a:txBody>
                  <a:tcPr marL="68580" marR="68580" marT="34290" marB="34290" anchor="ctr"/>
                </a:tc>
                <a:tc>
                  <a:txBody>
                    <a:bodyPr/>
                    <a:lstStyle/>
                    <a:p>
                      <a:pPr lvl="0" algn="l">
                        <a:buNone/>
                      </a:pPr>
                      <a:r>
                        <a:rPr lang="en-US" sz="1400" b="0">
                          <a:solidFill>
                            <a:srgbClr val="4D4B4B"/>
                          </a:solidFill>
                        </a:rPr>
                        <a:t>N/A</a:t>
                      </a:r>
                    </a:p>
                  </a:txBody>
                  <a:tcPr marL="68580" marR="68580" marT="34290" marB="34290" anchor="ctr"/>
                </a:tc>
                <a:tc>
                  <a:txBody>
                    <a:bodyPr/>
                    <a:lstStyle/>
                    <a:p>
                      <a:pPr lvl="0" algn="l">
                        <a:buNone/>
                      </a:pPr>
                      <a:r>
                        <a:rPr lang="en-US" sz="1400" b="1" i="0" u="none" strike="noStrike" noProof="0" dirty="0">
                          <a:solidFill>
                            <a:srgbClr val="4D4B4B"/>
                          </a:solidFill>
                          <a:latin typeface="Arial"/>
                        </a:rPr>
                        <a:t>Adding One Pass</a:t>
                      </a:r>
                    </a:p>
                    <a:p>
                      <a:pPr lvl="0" algn="l">
                        <a:buNone/>
                      </a:pPr>
                      <a:r>
                        <a:rPr lang="en-US" sz="1400" b="1" i="0" u="none" strike="noStrike" noProof="0" dirty="0">
                          <a:solidFill>
                            <a:srgbClr val="4D4B4B"/>
                          </a:solidFill>
                          <a:latin typeface="Arial"/>
                        </a:rPr>
                        <a:t>Membership with access to a wide variety of in-network gyms through the premium network</a:t>
                      </a:r>
                    </a:p>
                  </a:txBody>
                  <a:tcPr marL="68580" marR="68580" marT="34290" marB="34290" anchor="ctr"/>
                </a:tc>
                <a:extLst>
                  <a:ext uri="{0D108BD9-81ED-4DB2-BD59-A6C34878D82A}">
                    <a16:rowId xmlns:a16="http://schemas.microsoft.com/office/drawing/2014/main" val="2931829149"/>
                  </a:ext>
                </a:extLst>
              </a:tr>
            </a:tbl>
          </a:graphicData>
        </a:graphic>
      </p:graphicFrame>
      <p:grpSp>
        <p:nvGrpSpPr>
          <p:cNvPr id="4" name="Group 3">
            <a:extLst>
              <a:ext uri="{FF2B5EF4-FFF2-40B4-BE49-F238E27FC236}">
                <a16:creationId xmlns:a16="http://schemas.microsoft.com/office/drawing/2014/main" id="{1DDCDF7E-32E0-BD66-717E-87904D60EE5A}"/>
              </a:ext>
            </a:extLst>
          </p:cNvPr>
          <p:cNvGrpSpPr/>
          <p:nvPr/>
        </p:nvGrpSpPr>
        <p:grpSpPr>
          <a:xfrm>
            <a:off x="135434" y="4296992"/>
            <a:ext cx="1408929" cy="602947"/>
            <a:chOff x="204186" y="5734975"/>
            <a:chExt cx="2032987" cy="870011"/>
          </a:xfrm>
        </p:grpSpPr>
        <p:sp>
          <p:nvSpPr>
            <p:cNvPr id="5" name="Rectangle 4">
              <a:extLst>
                <a:ext uri="{FF2B5EF4-FFF2-40B4-BE49-F238E27FC236}">
                  <a16:creationId xmlns:a16="http://schemas.microsoft.com/office/drawing/2014/main" id="{08A8AD05-F20B-4254-EC33-B90B5A4CCBD9}"/>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B3226EE-4AEC-ADD5-7538-E21245902148}"/>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7" name="Graphic 6">
            <a:extLst>
              <a:ext uri="{FF2B5EF4-FFF2-40B4-BE49-F238E27FC236}">
                <a16:creationId xmlns:a16="http://schemas.microsoft.com/office/drawing/2014/main" id="{CF61562B-968F-7D47-B18C-2001199E8AE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04100"/>
            <a:ext cx="280946" cy="128525"/>
          </a:xfrm>
          <a:prstGeom prst="rect">
            <a:avLst/>
          </a:prstGeom>
        </p:spPr>
      </p:pic>
      <p:pic>
        <p:nvPicPr>
          <p:cNvPr id="15" name="Video 14">
            <a:hlinkClick r:id="" action="ppaction://media"/>
            <a:extLst>
              <a:ext uri="{FF2B5EF4-FFF2-40B4-BE49-F238E27FC236}">
                <a16:creationId xmlns:a16="http://schemas.microsoft.com/office/drawing/2014/main" id="{848C8C22-012A-1054-736C-ADD417756C7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8776432" y="4775932"/>
            <a:ext cx="305845" cy="305845"/>
          </a:xfrm>
          <a:prstGeom prst="ellipse">
            <a:avLst/>
          </a:prstGeom>
        </p:spPr>
      </p:pic>
    </p:spTree>
    <p:extLst>
      <p:ext uri="{BB962C8B-B14F-4D97-AF65-F5344CB8AC3E}">
        <p14:creationId xmlns:p14="http://schemas.microsoft.com/office/powerpoint/2010/main" val="3990589863"/>
      </p:ext>
    </p:extLst>
  </p:cSld>
  <p:clrMapOvr>
    <a:masterClrMapping/>
  </p:clrMapOvr>
  <p:transition spd="slow" advTm="2232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1598" y="432625"/>
            <a:ext cx="5489903" cy="800219"/>
          </a:xfrm>
        </p:spPr>
        <p:txBody>
          <a:bodyPr vert="horz" lIns="0" tIns="0" rIns="0" bIns="0" rtlCol="0" anchor="t">
            <a:spAutoFit/>
          </a:bodyPr>
          <a:lstStyle/>
          <a:p>
            <a:r>
              <a:rPr lang="en-US" sz="2800" b="1" dirty="0">
                <a:solidFill>
                  <a:srgbClr val="0058A6"/>
                </a:solidFill>
              </a:rPr>
              <a:t>Kaiser Senior Advantage</a:t>
            </a:r>
            <a:br>
              <a:rPr lang="en-US" sz="2800" dirty="0"/>
            </a:br>
            <a:r>
              <a:rPr lang="en-US" sz="2400" i="1" dirty="0">
                <a:solidFill>
                  <a:srgbClr val="3F3F3F"/>
                </a:solidFill>
              </a:rPr>
              <a:t>Plan Design Changes</a:t>
            </a:r>
            <a:endParaRPr lang="en-US" sz="2800" dirty="0">
              <a:solidFill>
                <a:srgbClr val="3F3F3F"/>
              </a:solidFill>
            </a:endParaRPr>
          </a:p>
        </p:txBody>
      </p:sp>
      <p:graphicFrame>
        <p:nvGraphicFramePr>
          <p:cNvPr id="3" name="Table 4">
            <a:extLst>
              <a:ext uri="{FF2B5EF4-FFF2-40B4-BE49-F238E27FC236}">
                <a16:creationId xmlns:a16="http://schemas.microsoft.com/office/drawing/2014/main" id="{E4A22D33-C5EE-28A3-B1D1-53D9E91F1D26}"/>
              </a:ext>
            </a:extLst>
          </p:cNvPr>
          <p:cNvGraphicFramePr>
            <a:graphicFrameLocks noGrp="1"/>
          </p:cNvGraphicFramePr>
          <p:nvPr>
            <p:extLst>
              <p:ext uri="{D42A27DB-BD31-4B8C-83A1-F6EECF244321}">
                <p14:modId xmlns:p14="http://schemas.microsoft.com/office/powerpoint/2010/main" val="4061763543"/>
              </p:ext>
            </p:extLst>
          </p:nvPr>
        </p:nvGraphicFramePr>
        <p:xfrm>
          <a:off x="361599" y="1442553"/>
          <a:ext cx="8465678" cy="2447314"/>
        </p:xfrm>
        <a:graphic>
          <a:graphicData uri="http://schemas.openxmlformats.org/drawingml/2006/table">
            <a:tbl>
              <a:tblPr firstRow="1" bandRow="1">
                <a:tableStyleId>{073A0DAA-6AF3-43AB-8588-CEC1D06C72B9}</a:tableStyleId>
              </a:tblPr>
              <a:tblGrid>
                <a:gridCol w="2286918">
                  <a:extLst>
                    <a:ext uri="{9D8B030D-6E8A-4147-A177-3AD203B41FA5}">
                      <a16:colId xmlns:a16="http://schemas.microsoft.com/office/drawing/2014/main" val="3908586787"/>
                    </a:ext>
                  </a:extLst>
                </a:gridCol>
                <a:gridCol w="2955242">
                  <a:extLst>
                    <a:ext uri="{9D8B030D-6E8A-4147-A177-3AD203B41FA5}">
                      <a16:colId xmlns:a16="http://schemas.microsoft.com/office/drawing/2014/main" val="2654838397"/>
                    </a:ext>
                  </a:extLst>
                </a:gridCol>
                <a:gridCol w="3223518">
                  <a:extLst>
                    <a:ext uri="{9D8B030D-6E8A-4147-A177-3AD203B41FA5}">
                      <a16:colId xmlns:a16="http://schemas.microsoft.com/office/drawing/2014/main" val="92503299"/>
                    </a:ext>
                  </a:extLst>
                </a:gridCol>
              </a:tblGrid>
              <a:tr h="280906">
                <a:tc>
                  <a:txBody>
                    <a:bodyPr/>
                    <a:lstStyle/>
                    <a:p>
                      <a:endParaRPr lang="en-US" sz="1400"/>
                    </a:p>
                  </a:txBody>
                  <a:tcPr marL="68580" marR="68580" marT="34290" marB="34290"/>
                </a:tc>
                <a:tc>
                  <a:txBody>
                    <a:bodyPr/>
                    <a:lstStyle/>
                    <a:p>
                      <a:pPr algn="ctr"/>
                      <a:r>
                        <a:rPr lang="en-US" sz="1400" dirty="0">
                          <a:solidFill>
                            <a:schemeClr val="bg1"/>
                          </a:solidFill>
                        </a:rPr>
                        <a:t>2024</a:t>
                      </a:r>
                    </a:p>
                  </a:txBody>
                  <a:tcPr marL="68580" marR="68580" marT="34290" marB="34290"/>
                </a:tc>
                <a:tc>
                  <a:txBody>
                    <a:bodyPr/>
                    <a:lstStyle/>
                    <a:p>
                      <a:pPr algn="ctr"/>
                      <a:r>
                        <a:rPr lang="en-US" sz="1400" dirty="0">
                          <a:solidFill>
                            <a:schemeClr val="bg1"/>
                          </a:solidFill>
                        </a:rPr>
                        <a:t>2025</a:t>
                      </a:r>
                    </a:p>
                  </a:txBody>
                  <a:tcPr marL="68580" marR="68580" marT="34290" marB="34290"/>
                </a:tc>
                <a:extLst>
                  <a:ext uri="{0D108BD9-81ED-4DB2-BD59-A6C34878D82A}">
                    <a16:rowId xmlns:a16="http://schemas.microsoft.com/office/drawing/2014/main" val="1897461411"/>
                  </a:ext>
                </a:extLst>
              </a:tr>
              <a:tr h="2165374">
                <a:tc>
                  <a:txBody>
                    <a:bodyPr/>
                    <a:lstStyle/>
                    <a:p>
                      <a:pPr lvl="0" algn="l">
                        <a:buNone/>
                      </a:pPr>
                      <a:r>
                        <a:rPr lang="en-US" sz="1400" b="1" dirty="0">
                          <a:solidFill>
                            <a:srgbClr val="4D4B4B"/>
                          </a:solidFill>
                        </a:rPr>
                        <a:t>Pharmacy Benefit</a:t>
                      </a:r>
                    </a:p>
                  </a:txBody>
                  <a:tcPr marL="68580" marR="68580" marT="34290" marB="34290" anchor="ctr"/>
                </a:tc>
                <a:tc>
                  <a:txBody>
                    <a:bodyPr/>
                    <a:lstStyle/>
                    <a:p>
                      <a:pPr lvl="0" algn="l">
                        <a:buNone/>
                      </a:pPr>
                      <a:r>
                        <a:rPr lang="en-US" sz="1400" b="1" dirty="0">
                          <a:solidFill>
                            <a:srgbClr val="4D4B4B"/>
                          </a:solidFill>
                        </a:rPr>
                        <a:t>Pharmacy</a:t>
                      </a:r>
                    </a:p>
                    <a:p>
                      <a:pPr lvl="0" algn="l">
                        <a:buNone/>
                      </a:pPr>
                      <a:r>
                        <a:rPr lang="en-US" sz="1400" dirty="0">
                          <a:solidFill>
                            <a:srgbClr val="4D4B4B"/>
                          </a:solidFill>
                        </a:rPr>
                        <a:t>$5/$25 for up to a 30-day supply</a:t>
                      </a:r>
                    </a:p>
                    <a:p>
                      <a:pPr lvl="0" algn="l">
                        <a:buNone/>
                      </a:pPr>
                      <a:r>
                        <a:rPr lang="en-US" sz="1400" dirty="0">
                          <a:solidFill>
                            <a:srgbClr val="4D4B4B"/>
                          </a:solidFill>
                        </a:rPr>
                        <a:t>$10/$50 for a 31-to-60-day supply</a:t>
                      </a:r>
                    </a:p>
                    <a:p>
                      <a:pPr lvl="0" algn="l">
                        <a:buNone/>
                      </a:pPr>
                      <a:r>
                        <a:rPr lang="en-US" sz="1400" dirty="0">
                          <a:solidFill>
                            <a:srgbClr val="4D4B4B"/>
                          </a:solidFill>
                        </a:rPr>
                        <a:t>$15/$75 for 61-to-100-day supply</a:t>
                      </a:r>
                    </a:p>
                    <a:p>
                      <a:pPr lvl="0" algn="l">
                        <a:buNone/>
                      </a:pPr>
                      <a:endParaRPr lang="en-US" sz="1400">
                        <a:solidFill>
                          <a:srgbClr val="4D4B4B"/>
                        </a:solidFill>
                      </a:endParaRPr>
                    </a:p>
                    <a:p>
                      <a:pPr lvl="0" algn="l">
                        <a:buNone/>
                      </a:pPr>
                      <a:r>
                        <a:rPr lang="en-US" sz="1400" b="1" dirty="0">
                          <a:solidFill>
                            <a:srgbClr val="4D4B4B"/>
                          </a:solidFill>
                        </a:rPr>
                        <a:t>Mail Order</a:t>
                      </a:r>
                    </a:p>
                    <a:p>
                      <a:pPr lvl="0" algn="l">
                        <a:buNone/>
                      </a:pPr>
                      <a:r>
                        <a:rPr lang="en-US" sz="1400" b="0" i="0" u="none" strike="noStrike" noProof="0" dirty="0">
                          <a:solidFill>
                            <a:srgbClr val="4D4B4B"/>
                          </a:solidFill>
                          <a:latin typeface="Arial"/>
                        </a:rPr>
                        <a:t>$5/$25 for up to a 30-day supply</a:t>
                      </a:r>
                    </a:p>
                    <a:p>
                      <a:pPr lvl="0" algn="l">
                        <a:buNone/>
                      </a:pPr>
                      <a:r>
                        <a:rPr lang="en-US" sz="1400" b="0" i="0" u="none" strike="noStrike" noProof="0" dirty="0">
                          <a:solidFill>
                            <a:srgbClr val="4D4B4B"/>
                          </a:solidFill>
                          <a:latin typeface="Arial"/>
                        </a:rPr>
                        <a:t>$10/$50 for a 31-to-100-day supply</a:t>
                      </a:r>
                    </a:p>
                  </a:txBody>
                  <a:tcPr marL="68580" marR="68580" marT="34290" marB="34290" anchor="ctr"/>
                </a:tc>
                <a:tc>
                  <a:txBody>
                    <a:bodyPr/>
                    <a:lstStyle/>
                    <a:p>
                      <a:pPr lvl="0" algn="l">
                        <a:buNone/>
                      </a:pPr>
                      <a:r>
                        <a:rPr lang="en-US" sz="1400" b="1" i="0" u="none" strike="noStrike" noProof="0" dirty="0">
                          <a:solidFill>
                            <a:srgbClr val="4D4B4B"/>
                          </a:solidFill>
                          <a:latin typeface="Arial"/>
                        </a:rPr>
                        <a:t>Pharmacy</a:t>
                      </a:r>
                      <a:endParaRPr lang="en-US" sz="1400" b="0" i="0" u="none" strike="noStrike" noProof="0" dirty="0">
                        <a:solidFill>
                          <a:srgbClr val="4D4B4B"/>
                        </a:solidFill>
                        <a:latin typeface="Arial"/>
                      </a:endParaRPr>
                    </a:p>
                    <a:p>
                      <a:pPr lvl="0" algn="l">
                        <a:buNone/>
                      </a:pPr>
                      <a:r>
                        <a:rPr lang="en-US" sz="1400" b="1" i="0" u="none" strike="noStrike" noProof="0" dirty="0">
                          <a:solidFill>
                            <a:srgbClr val="4D4B4B"/>
                          </a:solidFill>
                          <a:latin typeface="Arial"/>
                        </a:rPr>
                        <a:t>$10/$30 for up to a 30-day supply</a:t>
                      </a:r>
                    </a:p>
                    <a:p>
                      <a:pPr lvl="0" algn="l">
                        <a:buNone/>
                      </a:pPr>
                      <a:r>
                        <a:rPr lang="en-US" sz="1400" b="1" i="0" u="none" strike="noStrike" noProof="0" dirty="0">
                          <a:solidFill>
                            <a:srgbClr val="4D4B4B"/>
                          </a:solidFill>
                          <a:latin typeface="Arial"/>
                        </a:rPr>
                        <a:t>$20/$60 for a 31-to-60-day supply</a:t>
                      </a:r>
                    </a:p>
                    <a:p>
                      <a:pPr lvl="0" algn="l">
                        <a:buNone/>
                      </a:pPr>
                      <a:r>
                        <a:rPr lang="en-US" sz="1400" b="1" i="0" u="none" strike="noStrike" noProof="0" dirty="0">
                          <a:solidFill>
                            <a:srgbClr val="4D4B4B"/>
                          </a:solidFill>
                          <a:latin typeface="Arial"/>
                        </a:rPr>
                        <a:t>$30/$90 for 61-to-100-day supply</a:t>
                      </a:r>
                    </a:p>
                    <a:p>
                      <a:pPr lvl="0" algn="l">
                        <a:buNone/>
                      </a:pPr>
                      <a:endParaRPr lang="en-US" sz="1400" b="1" i="0" u="none" strike="noStrike" noProof="0" dirty="0">
                        <a:solidFill>
                          <a:srgbClr val="4D4B4B"/>
                        </a:solidFill>
                        <a:latin typeface="Arial"/>
                      </a:endParaRPr>
                    </a:p>
                    <a:p>
                      <a:pPr lvl="0" algn="l">
                        <a:buNone/>
                      </a:pPr>
                      <a:r>
                        <a:rPr lang="en-US" sz="1400" b="1" i="0" u="none" strike="noStrike" noProof="0" dirty="0">
                          <a:solidFill>
                            <a:srgbClr val="4D4B4B"/>
                          </a:solidFill>
                          <a:latin typeface="Arial"/>
                        </a:rPr>
                        <a:t>Mail Order</a:t>
                      </a:r>
                    </a:p>
                    <a:p>
                      <a:pPr lvl="0" algn="l">
                        <a:buNone/>
                      </a:pPr>
                      <a:r>
                        <a:rPr lang="en-US" sz="1400" b="1" i="0" u="none" strike="noStrike" noProof="0" dirty="0">
                          <a:solidFill>
                            <a:srgbClr val="4D4B4B"/>
                          </a:solidFill>
                          <a:latin typeface="Arial"/>
                        </a:rPr>
                        <a:t>$10/$30 for up to 30-day supply</a:t>
                      </a:r>
                    </a:p>
                    <a:p>
                      <a:pPr lvl="0" algn="l">
                        <a:buNone/>
                      </a:pPr>
                      <a:r>
                        <a:rPr lang="en-US" sz="1400" b="1" i="0" u="none" strike="noStrike" noProof="0" dirty="0">
                          <a:solidFill>
                            <a:srgbClr val="4D4B4B"/>
                          </a:solidFill>
                          <a:latin typeface="Arial"/>
                        </a:rPr>
                        <a:t>$20/$60 for a 31-to-100-day supply</a:t>
                      </a:r>
                    </a:p>
                  </a:txBody>
                  <a:tcPr marL="68580" marR="68580" marT="34290" marB="34290" anchor="ctr"/>
                </a:tc>
                <a:extLst>
                  <a:ext uri="{0D108BD9-81ED-4DB2-BD59-A6C34878D82A}">
                    <a16:rowId xmlns:a16="http://schemas.microsoft.com/office/drawing/2014/main" val="2931829149"/>
                  </a:ext>
                </a:extLst>
              </a:tr>
            </a:tbl>
          </a:graphicData>
        </a:graphic>
      </p:graphicFrame>
      <p:grpSp>
        <p:nvGrpSpPr>
          <p:cNvPr id="4" name="Group 3">
            <a:extLst>
              <a:ext uri="{FF2B5EF4-FFF2-40B4-BE49-F238E27FC236}">
                <a16:creationId xmlns:a16="http://schemas.microsoft.com/office/drawing/2014/main" id="{AE716607-3A18-6ACE-3447-06DBBEF31DAB}"/>
              </a:ext>
            </a:extLst>
          </p:cNvPr>
          <p:cNvGrpSpPr/>
          <p:nvPr/>
        </p:nvGrpSpPr>
        <p:grpSpPr>
          <a:xfrm>
            <a:off x="135434" y="4296992"/>
            <a:ext cx="1408929" cy="602947"/>
            <a:chOff x="204186" y="5734975"/>
            <a:chExt cx="2032987" cy="870011"/>
          </a:xfrm>
        </p:grpSpPr>
        <p:sp>
          <p:nvSpPr>
            <p:cNvPr id="5" name="Rectangle 4">
              <a:extLst>
                <a:ext uri="{FF2B5EF4-FFF2-40B4-BE49-F238E27FC236}">
                  <a16:creationId xmlns:a16="http://schemas.microsoft.com/office/drawing/2014/main" id="{B75D45AF-EF45-D122-0910-F9DDB42AC582}"/>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381E3D4-8189-23EA-A23E-8D476B57805A}"/>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7" name="Graphic 6">
            <a:extLst>
              <a:ext uri="{FF2B5EF4-FFF2-40B4-BE49-F238E27FC236}">
                <a16:creationId xmlns:a16="http://schemas.microsoft.com/office/drawing/2014/main" id="{6A7FE402-7968-1650-A0D1-A8948A1727F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04100"/>
            <a:ext cx="280946" cy="128525"/>
          </a:xfrm>
          <a:prstGeom prst="rect">
            <a:avLst/>
          </a:prstGeom>
        </p:spPr>
      </p:pic>
      <p:pic>
        <p:nvPicPr>
          <p:cNvPr id="11" name="Video 10">
            <a:hlinkClick r:id="" action="ppaction://media"/>
            <a:extLst>
              <a:ext uri="{FF2B5EF4-FFF2-40B4-BE49-F238E27FC236}">
                <a16:creationId xmlns:a16="http://schemas.microsoft.com/office/drawing/2014/main" id="{815CC749-3AA5-D051-E627-F2D4DB8E6E0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8780504" y="4780004"/>
            <a:ext cx="301773" cy="301773"/>
          </a:xfrm>
          <a:prstGeom prst="ellipse">
            <a:avLst/>
          </a:prstGeom>
        </p:spPr>
      </p:pic>
    </p:spTree>
    <p:extLst>
      <p:ext uri="{BB962C8B-B14F-4D97-AF65-F5344CB8AC3E}">
        <p14:creationId xmlns:p14="http://schemas.microsoft.com/office/powerpoint/2010/main" val="3025760904"/>
      </p:ext>
    </p:extLst>
  </p:cSld>
  <p:clrMapOvr>
    <a:masterClrMapping/>
  </p:clrMapOvr>
  <p:transition spd="slow" advTm="939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a:t>2025 PPO Medical Plans for Emeriti and Retirees</a:t>
            </a:r>
          </a:p>
        </p:txBody>
      </p:sp>
      <p:sp>
        <p:nvSpPr>
          <p:cNvPr id="5" name="TextBox 4">
            <a:extLst>
              <a:ext uri="{FF2B5EF4-FFF2-40B4-BE49-F238E27FC236}">
                <a16:creationId xmlns:a16="http://schemas.microsoft.com/office/drawing/2014/main" id="{0968ADD9-3FE0-3365-F57C-3BE8D3238374}"/>
              </a:ext>
            </a:extLst>
          </p:cNvPr>
          <p:cNvSpPr txBox="1"/>
          <p:nvPr/>
        </p:nvSpPr>
        <p:spPr>
          <a:xfrm>
            <a:off x="2109457" y="2109519"/>
            <a:ext cx="4748543" cy="2031325"/>
          </a:xfrm>
          <a:prstGeom prst="rect">
            <a:avLst/>
          </a:prstGeom>
          <a:noFill/>
        </p:spPr>
        <p:txBody>
          <a:bodyPr wrap="square">
            <a:spAutoFit/>
          </a:bodyPr>
          <a:lstStyle/>
          <a:p>
            <a:pPr algn="ctr"/>
            <a:r>
              <a:rPr lang="en-US" b="1" dirty="0">
                <a:solidFill>
                  <a:schemeClr val="bg1"/>
                </a:solidFill>
              </a:rPr>
              <a:t>Anthem </a:t>
            </a:r>
            <a:r>
              <a:rPr lang="en-US" sz="1800" b="1" dirty="0">
                <a:solidFill>
                  <a:schemeClr val="bg1"/>
                </a:solidFill>
              </a:rPr>
              <a:t>UC Care, CORE, and </a:t>
            </a:r>
          </a:p>
          <a:p>
            <a:pPr algn="ctr"/>
            <a:r>
              <a:rPr lang="en-US" sz="1800" b="1" dirty="0">
                <a:solidFill>
                  <a:schemeClr val="bg1"/>
                </a:solidFill>
              </a:rPr>
              <a:t>UC Health Savings Plan</a:t>
            </a:r>
          </a:p>
          <a:p>
            <a:pPr algn="ctr"/>
            <a:endParaRPr lang="en-US" b="1" dirty="0">
              <a:solidFill>
                <a:schemeClr val="bg1"/>
              </a:solidFill>
              <a:cs typeface="Arial"/>
            </a:endParaRPr>
          </a:p>
          <a:p>
            <a:pPr algn="ctr"/>
            <a:r>
              <a:rPr lang="en-US" sz="1800" b="1" dirty="0">
                <a:solidFill>
                  <a:schemeClr val="bg1"/>
                </a:solidFill>
                <a:cs typeface="Arial"/>
              </a:rPr>
              <a:t>Anthem UC Medicare PPO Plan</a:t>
            </a:r>
          </a:p>
          <a:p>
            <a:pPr algn="ctr"/>
            <a:r>
              <a:rPr lang="en-US" sz="1800" b="1" dirty="0">
                <a:solidFill>
                  <a:schemeClr val="bg1"/>
                </a:solidFill>
              </a:rPr>
              <a:t>Anthem High Option Supplement Plan</a:t>
            </a:r>
            <a:endParaRPr lang="en-US" sz="1800" b="1" dirty="0">
              <a:solidFill>
                <a:schemeClr val="bg1"/>
              </a:solidFill>
              <a:cs typeface="Arial"/>
            </a:endParaRPr>
          </a:p>
          <a:p>
            <a:pPr algn="ctr"/>
            <a:r>
              <a:rPr lang="en-US" b="1" dirty="0">
                <a:solidFill>
                  <a:schemeClr val="bg1"/>
                </a:solidFill>
              </a:rPr>
              <a:t>United Healthcare </a:t>
            </a:r>
            <a:r>
              <a:rPr lang="en-US" sz="1800" b="1" dirty="0">
                <a:solidFill>
                  <a:schemeClr val="bg1"/>
                </a:solidFill>
              </a:rPr>
              <a:t>UC Medicare Choice</a:t>
            </a:r>
            <a:endParaRPr lang="en-US" sz="1400" b="1" dirty="0">
              <a:solidFill>
                <a:schemeClr val="bg1"/>
              </a:solidFill>
              <a:cs typeface="Arial"/>
            </a:endParaRPr>
          </a:p>
          <a:p>
            <a:pPr algn="ctr"/>
            <a:endParaRPr lang="en-US" b="1" dirty="0">
              <a:solidFill>
                <a:schemeClr val="bg1"/>
              </a:solidFill>
              <a:cs typeface="Arial"/>
            </a:endParaRPr>
          </a:p>
        </p:txBody>
      </p:sp>
      <p:pic>
        <p:nvPicPr>
          <p:cNvPr id="7" name="Video 6">
            <a:hlinkClick r:id="" action="ppaction://media"/>
            <a:extLst>
              <a:ext uri="{FF2B5EF4-FFF2-40B4-BE49-F238E27FC236}">
                <a16:creationId xmlns:a16="http://schemas.microsoft.com/office/drawing/2014/main" id="{F89EAF55-18C8-F733-A680-55505DF6BCD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8827128" y="4826628"/>
            <a:ext cx="255149" cy="255149"/>
          </a:xfrm>
          <a:prstGeom prst="ellipse">
            <a:avLst/>
          </a:prstGeom>
        </p:spPr>
      </p:pic>
    </p:spTree>
    <p:extLst>
      <p:ext uri="{BB962C8B-B14F-4D97-AF65-F5344CB8AC3E}">
        <p14:creationId xmlns:p14="http://schemas.microsoft.com/office/powerpoint/2010/main" val="244964451"/>
      </p:ext>
    </p:extLst>
  </p:cSld>
  <p:clrMapOvr>
    <a:masterClrMapping/>
  </p:clrMapOvr>
  <p:transition spd="slow" advTm="2408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325F023-6D9B-1322-4908-7FBA8C3D9680}"/>
              </a:ext>
            </a:extLst>
          </p:cNvPr>
          <p:cNvSpPr txBox="1">
            <a:spLocks/>
          </p:cNvSpPr>
          <p:nvPr/>
        </p:nvSpPr>
        <p:spPr>
          <a:xfrm>
            <a:off x="262455" y="400670"/>
            <a:ext cx="6172200" cy="496290"/>
          </a:xfrm>
          <a:prstGeom prst="rect">
            <a:avLst/>
          </a:prstGeom>
        </p:spPr>
        <p:txBody>
          <a:bodyPr/>
          <a:lstStyle>
            <a:lvl1pPr algn="l" defTabSz="457200" rtl="0" eaLnBrk="1" latinLnBrk="0" hangingPunct="1">
              <a:spcBef>
                <a:spcPct val="0"/>
              </a:spcBef>
              <a:buNone/>
              <a:defRPr sz="4000" b="0" i="0" kern="1200">
                <a:solidFill>
                  <a:srgbClr val="676767"/>
                </a:solidFill>
                <a:latin typeface="Arial"/>
                <a:ea typeface="+mj-ea"/>
                <a:cs typeface="Kievit Offc Pro Medium"/>
              </a:defRPr>
            </a:lvl1pPr>
          </a:lstStyle>
          <a:p>
            <a:r>
              <a:rPr lang="en-US" sz="2800" b="1" dirty="0">
                <a:solidFill>
                  <a:srgbClr val="0058A6"/>
                </a:solidFill>
              </a:rPr>
              <a:t>UC Health Savings Plan (HSP)</a:t>
            </a:r>
          </a:p>
        </p:txBody>
      </p:sp>
      <p:sp>
        <p:nvSpPr>
          <p:cNvPr id="2" name="TextBox 1">
            <a:extLst>
              <a:ext uri="{FF2B5EF4-FFF2-40B4-BE49-F238E27FC236}">
                <a16:creationId xmlns:a16="http://schemas.microsoft.com/office/drawing/2014/main" id="{42D8B7FC-258B-C478-7D1D-265A2C8CE576}"/>
              </a:ext>
            </a:extLst>
          </p:cNvPr>
          <p:cNvSpPr txBox="1"/>
          <p:nvPr/>
        </p:nvSpPr>
        <p:spPr>
          <a:xfrm>
            <a:off x="512567" y="995400"/>
            <a:ext cx="6967163" cy="3151632"/>
          </a:xfrm>
          <a:prstGeom prst="rect">
            <a:avLst/>
          </a:prstGeom>
          <a:noFill/>
        </p:spPr>
        <p:txBody>
          <a:bodyPr wrap="square" lIns="91440" tIns="45720" rIns="91440" bIns="45720" rtlCol="0" anchor="t">
            <a:spAutoFit/>
          </a:bodyPr>
          <a:lstStyle/>
          <a:p>
            <a:pPr marL="257175" indent="-257175" defTabSz="342900">
              <a:spcBef>
                <a:spcPct val="20000"/>
              </a:spcBef>
              <a:buFont typeface="Wingdings" panose="05000000000000000000" pitchFamily="2" charset="2"/>
              <a:buChar char="Ø"/>
              <a:defRPr/>
            </a:pPr>
            <a:r>
              <a:rPr lang="en-US" sz="1400" b="1" dirty="0">
                <a:solidFill>
                  <a:srgbClr val="3F3F3F"/>
                </a:solidFill>
                <a:latin typeface="Arial"/>
                <a:cs typeface="Arial"/>
              </a:rPr>
              <a:t>In-Network Deductible</a:t>
            </a:r>
            <a:endParaRPr lang="en-US" sz="1400" dirty="0">
              <a:solidFill>
                <a:srgbClr val="3F3F3F"/>
              </a:solidFill>
              <a:latin typeface="Arial"/>
              <a:cs typeface="Arial"/>
            </a:endParaRPr>
          </a:p>
          <a:p>
            <a:pPr marL="600075" lvl="1" indent="-257175" defTabSz="342900">
              <a:spcBef>
                <a:spcPct val="20000"/>
              </a:spcBef>
              <a:buFont typeface="Wingdings" panose="05000000000000000000" pitchFamily="2" charset="2"/>
              <a:buChar char="§"/>
              <a:defRPr/>
            </a:pPr>
            <a:r>
              <a:rPr lang="en-US" sz="1400" b="1" dirty="0">
                <a:solidFill>
                  <a:srgbClr val="3F3F3F"/>
                </a:solidFill>
                <a:latin typeface="Arial"/>
                <a:cs typeface="Arial"/>
              </a:rPr>
              <a:t>$1,650</a:t>
            </a:r>
            <a:r>
              <a:rPr lang="en-US" sz="1400" dirty="0">
                <a:solidFill>
                  <a:srgbClr val="3F3F3F"/>
                </a:solidFill>
                <a:latin typeface="Arial"/>
                <a:cs typeface="Arial"/>
              </a:rPr>
              <a:t> for self-only coverage (from $1,600)</a:t>
            </a:r>
          </a:p>
          <a:p>
            <a:pPr marL="600075" lvl="1" indent="-257175" defTabSz="342900">
              <a:spcBef>
                <a:spcPct val="20000"/>
              </a:spcBef>
              <a:buFont typeface="Wingdings" panose="05000000000000000000" pitchFamily="2" charset="2"/>
              <a:buChar char="§"/>
              <a:defRPr/>
            </a:pPr>
            <a:r>
              <a:rPr lang="en-US" sz="1400" b="1" dirty="0">
                <a:solidFill>
                  <a:srgbClr val="3F3F3F"/>
                </a:solidFill>
                <a:latin typeface="Arial"/>
                <a:cs typeface="Arial"/>
              </a:rPr>
              <a:t>$3,300</a:t>
            </a:r>
            <a:r>
              <a:rPr lang="en-US" sz="1400" dirty="0">
                <a:solidFill>
                  <a:srgbClr val="3F3F3F"/>
                </a:solidFill>
                <a:latin typeface="Arial"/>
                <a:cs typeface="Arial"/>
              </a:rPr>
              <a:t> for family coverage (from $3,200)</a:t>
            </a:r>
          </a:p>
          <a:p>
            <a:pPr lvl="1" defTabSz="342900">
              <a:spcBef>
                <a:spcPct val="20000"/>
              </a:spcBef>
              <a:defRPr/>
            </a:pPr>
            <a:endParaRPr lang="en-US" sz="1400" dirty="0">
              <a:solidFill>
                <a:srgbClr val="3F3F3F"/>
              </a:solidFill>
              <a:latin typeface="Arial"/>
              <a:cs typeface="Arial"/>
            </a:endParaRPr>
          </a:p>
          <a:p>
            <a:pPr marL="257175" indent="-257175" defTabSz="342900">
              <a:spcBef>
                <a:spcPct val="20000"/>
              </a:spcBef>
              <a:buFont typeface="Wingdings" panose="05000000000000000000" pitchFamily="2" charset="2"/>
              <a:buChar char="Ø"/>
              <a:defRPr/>
            </a:pPr>
            <a:r>
              <a:rPr lang="en-US" sz="1400" b="1" dirty="0">
                <a:solidFill>
                  <a:srgbClr val="3F3F3F"/>
                </a:solidFill>
                <a:latin typeface="Arial"/>
                <a:cs typeface="Arial"/>
              </a:rPr>
              <a:t>Out-of-Network Deductible (remains the same)</a:t>
            </a:r>
          </a:p>
          <a:p>
            <a:pPr marL="600075" lvl="1" indent="-257175" defTabSz="342900">
              <a:spcBef>
                <a:spcPct val="20000"/>
              </a:spcBef>
              <a:buFont typeface="Wingdings" panose="05000000000000000000" pitchFamily="2" charset="2"/>
              <a:buChar char="§"/>
              <a:defRPr/>
            </a:pPr>
            <a:r>
              <a:rPr lang="en-US" sz="1400" dirty="0">
                <a:solidFill>
                  <a:srgbClr val="3F3F3F"/>
                </a:solidFill>
                <a:latin typeface="Arial"/>
                <a:cs typeface="Arial"/>
              </a:rPr>
              <a:t>$2,600 for self-only coverage </a:t>
            </a:r>
          </a:p>
          <a:p>
            <a:pPr marL="600075" lvl="1" indent="-257175" defTabSz="342900">
              <a:spcBef>
                <a:spcPct val="20000"/>
              </a:spcBef>
              <a:buFont typeface="Wingdings" panose="05000000000000000000" pitchFamily="2" charset="2"/>
              <a:buChar char="§"/>
              <a:defRPr/>
            </a:pPr>
            <a:r>
              <a:rPr lang="en-US" sz="1400" dirty="0">
                <a:solidFill>
                  <a:srgbClr val="3F3F3F"/>
                </a:solidFill>
                <a:latin typeface="Arial"/>
                <a:cs typeface="Arial"/>
              </a:rPr>
              <a:t>$5,200 for family coverage</a:t>
            </a:r>
          </a:p>
          <a:p>
            <a:pPr marL="342900" lvl="1" defTabSz="342900">
              <a:spcBef>
                <a:spcPct val="20000"/>
              </a:spcBef>
              <a:defRPr/>
            </a:pPr>
            <a:endParaRPr lang="en-US" sz="1400" dirty="0">
              <a:solidFill>
                <a:srgbClr val="3F3F3F"/>
              </a:solidFill>
              <a:latin typeface="Arial"/>
              <a:cs typeface="Arial"/>
            </a:endParaRPr>
          </a:p>
          <a:p>
            <a:pPr marL="285750" indent="-285750" defTabSz="342900">
              <a:spcBef>
                <a:spcPct val="20000"/>
              </a:spcBef>
              <a:buFont typeface="Wingdings"/>
              <a:buChar char="Ø"/>
              <a:defRPr/>
            </a:pPr>
            <a:r>
              <a:rPr lang="en-US" sz="1400" b="1" dirty="0">
                <a:solidFill>
                  <a:srgbClr val="3F3F3F"/>
                </a:solidFill>
                <a:latin typeface="Arial"/>
                <a:cs typeface="Arial"/>
              </a:rPr>
              <a:t>Copay for Accolade Care Telehealth &amp; Virtual Visits</a:t>
            </a:r>
          </a:p>
          <a:p>
            <a:pPr marL="342900" lvl="1" defTabSz="342900">
              <a:spcBef>
                <a:spcPct val="20000"/>
              </a:spcBef>
              <a:buFont typeface="Wingdings"/>
              <a:buChar char="§"/>
              <a:defRPr/>
            </a:pPr>
            <a:r>
              <a:rPr lang="en-US" sz="1400" dirty="0">
                <a:solidFill>
                  <a:srgbClr val="3F3F3F"/>
                </a:solidFill>
                <a:latin typeface="Arial"/>
                <a:cs typeface="Arial"/>
              </a:rPr>
              <a:t>   From $0 copay for first 12 visits to $30/visit for all visits </a:t>
            </a:r>
            <a:endParaRPr lang="en-US" sz="1400" dirty="0">
              <a:solidFill>
                <a:srgbClr val="000000"/>
              </a:solidFill>
              <a:latin typeface="Arial"/>
              <a:cs typeface="Arial"/>
            </a:endParaRPr>
          </a:p>
          <a:p>
            <a:pPr marL="342900" lvl="1" defTabSz="342900">
              <a:spcBef>
                <a:spcPct val="20000"/>
              </a:spcBef>
              <a:buFont typeface="Wingdings"/>
              <a:buChar char="§"/>
              <a:defRPr/>
            </a:pPr>
            <a:r>
              <a:rPr lang="en-US" sz="1400" dirty="0">
                <a:solidFill>
                  <a:srgbClr val="3F3F3F"/>
                </a:solidFill>
                <a:latin typeface="Arial"/>
                <a:cs typeface="Arial"/>
              </a:rPr>
              <a:t>   $115 copay eliminated</a:t>
            </a:r>
            <a:endParaRPr lang="en-US" sz="1400" dirty="0">
              <a:solidFill>
                <a:srgbClr val="000000"/>
              </a:solidFill>
              <a:latin typeface="Arial"/>
              <a:cs typeface="Arial"/>
            </a:endParaRPr>
          </a:p>
          <a:p>
            <a:pPr marL="342900" lvl="1" defTabSz="342900">
              <a:spcBef>
                <a:spcPct val="20000"/>
              </a:spcBef>
              <a:buFont typeface="Wingdings"/>
              <a:buChar char="§"/>
              <a:defRPr/>
            </a:pPr>
            <a:r>
              <a:rPr lang="en-US" sz="1400" dirty="0">
                <a:solidFill>
                  <a:srgbClr val="3F3F3F"/>
                </a:solidFill>
                <a:latin typeface="Arial"/>
                <a:cs typeface="Arial"/>
              </a:rPr>
              <a:t>   Counts toward deductible</a:t>
            </a:r>
            <a:endParaRPr lang="en-US" dirty="0">
              <a:cs typeface="Arial"/>
            </a:endParaRPr>
          </a:p>
        </p:txBody>
      </p:sp>
      <p:grpSp>
        <p:nvGrpSpPr>
          <p:cNvPr id="4" name="Group 3">
            <a:extLst>
              <a:ext uri="{FF2B5EF4-FFF2-40B4-BE49-F238E27FC236}">
                <a16:creationId xmlns:a16="http://schemas.microsoft.com/office/drawing/2014/main" id="{81ACF358-76FB-7EBB-B3AA-BC952A4DD0FC}"/>
              </a:ext>
            </a:extLst>
          </p:cNvPr>
          <p:cNvGrpSpPr/>
          <p:nvPr/>
        </p:nvGrpSpPr>
        <p:grpSpPr>
          <a:xfrm>
            <a:off x="135434" y="4296992"/>
            <a:ext cx="1408929" cy="602947"/>
            <a:chOff x="204186" y="5734975"/>
            <a:chExt cx="2032987" cy="870011"/>
          </a:xfrm>
        </p:grpSpPr>
        <p:sp>
          <p:nvSpPr>
            <p:cNvPr id="5" name="Rectangle 4">
              <a:extLst>
                <a:ext uri="{FF2B5EF4-FFF2-40B4-BE49-F238E27FC236}">
                  <a16:creationId xmlns:a16="http://schemas.microsoft.com/office/drawing/2014/main" id="{F1BB35F2-CA74-E457-2237-B7B33427CF77}"/>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8F1F994-3A44-10B7-8156-E6A17F47E5D5}"/>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7" name="Graphic 6">
            <a:extLst>
              <a:ext uri="{FF2B5EF4-FFF2-40B4-BE49-F238E27FC236}">
                <a16:creationId xmlns:a16="http://schemas.microsoft.com/office/drawing/2014/main" id="{52859D09-87E4-E163-F1D5-9EA2C21BE56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04100"/>
            <a:ext cx="280946" cy="128525"/>
          </a:xfrm>
          <a:prstGeom prst="rect">
            <a:avLst/>
          </a:prstGeom>
        </p:spPr>
      </p:pic>
      <p:pic>
        <p:nvPicPr>
          <p:cNvPr id="27" name="Video 26">
            <a:hlinkClick r:id="" action="ppaction://media"/>
            <a:extLst>
              <a:ext uri="{FF2B5EF4-FFF2-40B4-BE49-F238E27FC236}">
                <a16:creationId xmlns:a16="http://schemas.microsoft.com/office/drawing/2014/main" id="{87EA3DD0-EE77-AB50-C901-92FC30F2102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8801998" y="4801498"/>
            <a:ext cx="280279" cy="280279"/>
          </a:xfrm>
          <a:prstGeom prst="ellipse">
            <a:avLst/>
          </a:prstGeom>
        </p:spPr>
      </p:pic>
    </p:spTree>
    <p:extLst>
      <p:ext uri="{BB962C8B-B14F-4D97-AF65-F5344CB8AC3E}">
        <p14:creationId xmlns:p14="http://schemas.microsoft.com/office/powerpoint/2010/main" val="4083080186"/>
      </p:ext>
    </p:extLst>
  </p:cSld>
  <p:clrMapOvr>
    <a:masterClrMapping/>
  </p:clrMapOvr>
  <p:transition spd="slow" advTm="311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7"/>
                </p:tgtEl>
              </p:cMediaNode>
            </p:video>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7"/>
                                        </p:tgtEl>
                                      </p:cBhvr>
                                    </p:cmd>
                                  </p:childTnLst>
                                </p:cTn>
                              </p:par>
                            </p:childTnLst>
                          </p:cTn>
                        </p:par>
                      </p:childTnLst>
                    </p:cTn>
                  </p:par>
                </p:childTnLst>
              </p:cTn>
              <p:nextCondLst>
                <p:cond evt="onClick" delay="0">
                  <p:tgtEl>
                    <p:spTgt spid="2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301406" y="380632"/>
            <a:ext cx="7169870" cy="802289"/>
          </a:xfrm>
          <a:prstGeom prst="rect">
            <a:avLst/>
          </a:prstGeom>
        </p:spPr>
        <p:txBody>
          <a:bodyPr lIns="68580" tIns="34290" rIns="68580" bIns="34290" anchor="t"/>
          <a:lstStyle>
            <a:lvl1pPr algn="l" defTabSz="457200" rtl="0" eaLnBrk="1" latinLnBrk="0" hangingPunct="1">
              <a:spcBef>
                <a:spcPct val="0"/>
              </a:spcBef>
              <a:buNone/>
              <a:defRPr sz="4000" b="0" i="0" kern="1200">
                <a:solidFill>
                  <a:srgbClr val="676767"/>
                </a:solidFill>
                <a:latin typeface="Arial"/>
                <a:ea typeface="+mj-ea"/>
                <a:cs typeface="Kievit Offc Pro Medium"/>
              </a:defRPr>
            </a:lvl1pPr>
          </a:lstStyle>
          <a:p>
            <a:r>
              <a:rPr lang="en-US" sz="2800" b="1" dirty="0">
                <a:solidFill>
                  <a:srgbClr val="C74D97"/>
                </a:solidFill>
              </a:rPr>
              <a:t>NEW </a:t>
            </a:r>
            <a:r>
              <a:rPr lang="en-US" sz="2800" b="1" dirty="0">
                <a:solidFill>
                  <a:srgbClr val="0058A6"/>
                </a:solidFill>
              </a:rPr>
              <a:t>for 2025</a:t>
            </a:r>
            <a:endParaRPr lang="en-US" sz="2800" b="1" i="1" dirty="0">
              <a:solidFill>
                <a:srgbClr val="0058A6"/>
              </a:solidFill>
            </a:endParaRPr>
          </a:p>
          <a:p>
            <a:r>
              <a:rPr lang="en-US" sz="2400" i="1" dirty="0">
                <a:solidFill>
                  <a:srgbClr val="00040A"/>
                </a:solidFill>
              </a:rPr>
              <a:t>Contribution to CORE PPO</a:t>
            </a:r>
            <a:br>
              <a:rPr lang="en-US" sz="2800" dirty="0"/>
            </a:br>
            <a:endParaRPr lang="en-US" sz="2800" i="1" dirty="0">
              <a:solidFill>
                <a:srgbClr val="00040A"/>
              </a:solidFill>
            </a:endParaRPr>
          </a:p>
        </p:txBody>
      </p:sp>
      <p:sp>
        <p:nvSpPr>
          <p:cNvPr id="6" name="TextBox 5">
            <a:extLst>
              <a:ext uri="{FF2B5EF4-FFF2-40B4-BE49-F238E27FC236}">
                <a16:creationId xmlns:a16="http://schemas.microsoft.com/office/drawing/2014/main" id="{915B817C-FA96-86AF-3A32-E53CD0666707}"/>
              </a:ext>
            </a:extLst>
          </p:cNvPr>
          <p:cNvSpPr txBox="1"/>
          <p:nvPr/>
        </p:nvSpPr>
        <p:spPr>
          <a:xfrm>
            <a:off x="301406" y="1408103"/>
            <a:ext cx="8184695"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Ø"/>
            </a:pPr>
            <a:r>
              <a:rPr lang="en-US" sz="1600" dirty="0">
                <a:solidFill>
                  <a:srgbClr val="4D4B4B"/>
                </a:solidFill>
                <a:cs typeface="Arial"/>
              </a:rPr>
              <a:t>CORE will have a contribution starting Jan 1, 2025</a:t>
            </a:r>
          </a:p>
          <a:p>
            <a:endParaRPr lang="en-US" sz="1600" dirty="0">
              <a:solidFill>
                <a:srgbClr val="4D4B4B"/>
              </a:solidFill>
              <a:cs typeface="Arial"/>
            </a:endParaRPr>
          </a:p>
          <a:p>
            <a:pPr marL="742950" lvl="1" indent="-285750">
              <a:buFont typeface="Wingdings"/>
              <a:buChar char="§"/>
            </a:pPr>
            <a:r>
              <a:rPr lang="en-US" sz="1600" dirty="0">
                <a:solidFill>
                  <a:srgbClr val="4D4B4B"/>
                </a:solidFill>
                <a:cs typeface="Arial"/>
              </a:rPr>
              <a:t>Rates are subject to graduated eligibility</a:t>
            </a:r>
          </a:p>
          <a:p>
            <a:pPr lvl="1"/>
            <a:endParaRPr lang="en-US" sz="1600" dirty="0">
              <a:solidFill>
                <a:srgbClr val="4D4B4B"/>
              </a:solidFill>
              <a:cs typeface="Arial"/>
            </a:endParaRPr>
          </a:p>
          <a:p>
            <a:pPr marL="742950" lvl="1" indent="-285750">
              <a:buFont typeface="Wingdings"/>
              <a:buChar char="§"/>
            </a:pPr>
            <a:r>
              <a:rPr lang="en-US" sz="1600" dirty="0">
                <a:solidFill>
                  <a:srgbClr val="4D4B4B"/>
                </a:solidFill>
                <a:cs typeface="Arial"/>
              </a:rPr>
              <a:t>Remains the lowest cost plan</a:t>
            </a:r>
          </a:p>
          <a:p>
            <a:pPr marL="742950" lvl="1" indent="-285750">
              <a:buFont typeface="Wingdings"/>
              <a:buChar char="§"/>
            </a:pPr>
            <a:endParaRPr lang="en-US" sz="1600" dirty="0">
              <a:solidFill>
                <a:srgbClr val="4D4B4B"/>
              </a:solidFill>
              <a:cs typeface="Arial"/>
            </a:endParaRPr>
          </a:p>
          <a:p>
            <a:pPr marL="742950" lvl="1" indent="-285750">
              <a:buFont typeface="Wingdings"/>
              <a:buChar char="§"/>
            </a:pPr>
            <a:r>
              <a:rPr lang="en-US" sz="1600" dirty="0">
                <a:solidFill>
                  <a:srgbClr val="4D4B4B"/>
                </a:solidFill>
                <a:cs typeface="Arial"/>
              </a:rPr>
              <a:t>No changes to coverage and benefits</a:t>
            </a:r>
            <a:endParaRPr lang="en-US" dirty="0">
              <a:solidFill>
                <a:srgbClr val="4D4B4B"/>
              </a:solidFill>
              <a:cs typeface="Arial"/>
            </a:endParaRPr>
          </a:p>
          <a:p>
            <a:pPr marL="285750" indent="-285750">
              <a:buFont typeface="Wingdings"/>
              <a:buChar char="Ø"/>
            </a:pPr>
            <a:endParaRPr lang="en-US" dirty="0">
              <a:solidFill>
                <a:srgbClr val="4D4B4B"/>
              </a:solidFill>
              <a:cs typeface="Arial"/>
            </a:endParaRPr>
          </a:p>
        </p:txBody>
      </p:sp>
      <p:grpSp>
        <p:nvGrpSpPr>
          <p:cNvPr id="2" name="Group 1">
            <a:extLst>
              <a:ext uri="{FF2B5EF4-FFF2-40B4-BE49-F238E27FC236}">
                <a16:creationId xmlns:a16="http://schemas.microsoft.com/office/drawing/2014/main" id="{61D395B0-DAFB-0875-E7A7-6AC5AA5020EA}"/>
              </a:ext>
            </a:extLst>
          </p:cNvPr>
          <p:cNvGrpSpPr/>
          <p:nvPr/>
        </p:nvGrpSpPr>
        <p:grpSpPr>
          <a:xfrm>
            <a:off x="135434" y="4296992"/>
            <a:ext cx="1408929" cy="602947"/>
            <a:chOff x="204186" y="5734975"/>
            <a:chExt cx="2032987" cy="870011"/>
          </a:xfrm>
        </p:grpSpPr>
        <p:sp>
          <p:nvSpPr>
            <p:cNvPr id="3" name="Rectangle 2">
              <a:extLst>
                <a:ext uri="{FF2B5EF4-FFF2-40B4-BE49-F238E27FC236}">
                  <a16:creationId xmlns:a16="http://schemas.microsoft.com/office/drawing/2014/main" id="{EC9D034F-EEB2-386D-8279-E4E6693B3F04}"/>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E86BCF2-4505-4B31-C9D9-072AC97F97C3}"/>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5" name="Graphic 4">
            <a:extLst>
              <a:ext uri="{FF2B5EF4-FFF2-40B4-BE49-F238E27FC236}">
                <a16:creationId xmlns:a16="http://schemas.microsoft.com/office/drawing/2014/main" id="{CFEC32CA-1D3D-476D-60A8-7DB954EEEF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04100"/>
            <a:ext cx="280946" cy="128525"/>
          </a:xfrm>
          <a:prstGeom prst="rect">
            <a:avLst/>
          </a:prstGeom>
        </p:spPr>
      </p:pic>
      <p:pic>
        <p:nvPicPr>
          <p:cNvPr id="19" name="Video 18">
            <a:hlinkClick r:id="" action="ppaction://media"/>
            <a:extLst>
              <a:ext uri="{FF2B5EF4-FFF2-40B4-BE49-F238E27FC236}">
                <a16:creationId xmlns:a16="http://schemas.microsoft.com/office/drawing/2014/main" id="{FB6E5D48-E269-0A0B-4C37-7B4EEEF4D5A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8801998" y="4801498"/>
            <a:ext cx="280279" cy="280279"/>
          </a:xfrm>
          <a:prstGeom prst="ellipse">
            <a:avLst/>
          </a:prstGeom>
        </p:spPr>
      </p:pic>
    </p:spTree>
    <p:extLst>
      <p:ext uri="{BB962C8B-B14F-4D97-AF65-F5344CB8AC3E}">
        <p14:creationId xmlns:p14="http://schemas.microsoft.com/office/powerpoint/2010/main" val="2434589933"/>
      </p:ext>
    </p:extLst>
  </p:cSld>
  <p:clrMapOvr>
    <a:masterClrMapping/>
  </p:clrMapOvr>
  <p:transition spd="slow" advTm="2251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325F023-6D9B-1322-4908-7FBA8C3D9680}"/>
              </a:ext>
            </a:extLst>
          </p:cNvPr>
          <p:cNvSpPr txBox="1">
            <a:spLocks/>
          </p:cNvSpPr>
          <p:nvPr/>
        </p:nvSpPr>
        <p:spPr>
          <a:xfrm>
            <a:off x="245256" y="398322"/>
            <a:ext cx="6172200" cy="496290"/>
          </a:xfrm>
          <a:prstGeom prst="rect">
            <a:avLst/>
          </a:prstGeom>
        </p:spPr>
        <p:txBody>
          <a:bodyPr lIns="91440" tIns="45720" rIns="91440" bIns="45720" anchor="t"/>
          <a:lstStyle>
            <a:lvl1pPr algn="l" defTabSz="457200" rtl="0" eaLnBrk="1" latinLnBrk="0" hangingPunct="1">
              <a:spcBef>
                <a:spcPct val="0"/>
              </a:spcBef>
              <a:buNone/>
              <a:defRPr sz="4000" b="0" i="0" kern="1200">
                <a:solidFill>
                  <a:srgbClr val="676767"/>
                </a:solidFill>
                <a:latin typeface="Arial"/>
                <a:ea typeface="+mj-ea"/>
                <a:cs typeface="Kievit Offc Pro Medium"/>
              </a:defRPr>
            </a:lvl1pPr>
          </a:lstStyle>
          <a:p>
            <a:r>
              <a:rPr lang="en-US" sz="2800" b="1" dirty="0">
                <a:solidFill>
                  <a:srgbClr val="0058A6"/>
                </a:solidFill>
              </a:rPr>
              <a:t>CORE PPO </a:t>
            </a:r>
          </a:p>
        </p:txBody>
      </p:sp>
      <p:sp>
        <p:nvSpPr>
          <p:cNvPr id="2" name="TextBox 1">
            <a:extLst>
              <a:ext uri="{FF2B5EF4-FFF2-40B4-BE49-F238E27FC236}">
                <a16:creationId xmlns:a16="http://schemas.microsoft.com/office/drawing/2014/main" id="{42D8B7FC-258B-C478-7D1D-265A2C8CE576}"/>
              </a:ext>
            </a:extLst>
          </p:cNvPr>
          <p:cNvSpPr txBox="1"/>
          <p:nvPr/>
        </p:nvSpPr>
        <p:spPr>
          <a:xfrm>
            <a:off x="363495" y="1056034"/>
            <a:ext cx="7563258" cy="1938992"/>
          </a:xfrm>
          <a:prstGeom prst="rect">
            <a:avLst/>
          </a:prstGeom>
          <a:noFill/>
        </p:spPr>
        <p:txBody>
          <a:bodyPr wrap="square" lIns="91440" tIns="45720" rIns="91440" bIns="45720" rtlCol="0" anchor="t">
            <a:spAutoFit/>
          </a:bodyPr>
          <a:lstStyle/>
          <a:p>
            <a:pPr marL="257175" indent="-257175" defTabSz="342900">
              <a:spcBef>
                <a:spcPct val="20000"/>
              </a:spcBef>
              <a:buFont typeface="Wingdings" panose="05000000000000000000" pitchFamily="2" charset="2"/>
              <a:buChar char="Ø"/>
              <a:defRPr/>
            </a:pPr>
            <a:r>
              <a:rPr lang="en-US" sz="1500" b="1" dirty="0">
                <a:solidFill>
                  <a:srgbClr val="3F3F3F"/>
                </a:solidFill>
                <a:latin typeface="Arial"/>
                <a:cs typeface="Arial"/>
              </a:rPr>
              <a:t>Not an HSA-compatible plan</a:t>
            </a:r>
            <a:endParaRPr lang="en-US" sz="1500" dirty="0">
              <a:solidFill>
                <a:srgbClr val="3F3F3F"/>
              </a:solidFill>
              <a:latin typeface="Arial"/>
              <a:cs typeface="Arial"/>
            </a:endParaRPr>
          </a:p>
          <a:p>
            <a:pPr defTabSz="342900">
              <a:spcBef>
                <a:spcPct val="20000"/>
              </a:spcBef>
              <a:defRPr/>
            </a:pPr>
            <a:endParaRPr lang="en-US" sz="1500" dirty="0">
              <a:solidFill>
                <a:srgbClr val="3F3F3F"/>
              </a:solidFill>
              <a:latin typeface="Arial"/>
              <a:cs typeface="Arial"/>
            </a:endParaRPr>
          </a:p>
          <a:p>
            <a:pPr marL="257175" indent="-257175" defTabSz="342900">
              <a:spcBef>
                <a:spcPct val="20000"/>
              </a:spcBef>
              <a:buFont typeface="Wingdings" panose="05000000000000000000" pitchFamily="2" charset="2"/>
              <a:buChar char="Ø"/>
              <a:defRPr/>
            </a:pPr>
            <a:r>
              <a:rPr lang="en-US" sz="1500" b="1" dirty="0">
                <a:solidFill>
                  <a:srgbClr val="3F3F3F"/>
                </a:solidFill>
                <a:latin typeface="Arial"/>
                <a:cs typeface="Arial"/>
              </a:rPr>
              <a:t>Calendar Year Deductible $3,000/individual (no change)</a:t>
            </a:r>
            <a:endParaRPr lang="en-US" sz="1500" dirty="0">
              <a:solidFill>
                <a:srgbClr val="3F3F3F"/>
              </a:solidFill>
              <a:latin typeface="Arial"/>
              <a:cs typeface="Arial"/>
            </a:endParaRPr>
          </a:p>
          <a:p>
            <a:pPr marL="600075" lvl="1" indent="-257175" defTabSz="342900">
              <a:spcBef>
                <a:spcPct val="20000"/>
              </a:spcBef>
              <a:buFont typeface="Wingdings" panose="05000000000000000000" pitchFamily="2" charset="2"/>
              <a:buChar char="§"/>
              <a:defRPr/>
            </a:pPr>
            <a:r>
              <a:rPr lang="en-US" sz="1500" b="1" dirty="0">
                <a:solidFill>
                  <a:srgbClr val="3F3F3F"/>
                </a:solidFill>
                <a:latin typeface="Arial"/>
                <a:cs typeface="Arial"/>
              </a:rPr>
              <a:t>Less than the $3,300 that IRS requires</a:t>
            </a:r>
            <a:endParaRPr lang="en-US" dirty="0"/>
          </a:p>
          <a:p>
            <a:pPr lvl="1" defTabSz="342900">
              <a:spcBef>
                <a:spcPct val="20000"/>
              </a:spcBef>
              <a:defRPr/>
            </a:pPr>
            <a:endParaRPr lang="en-US" sz="1500" dirty="0">
              <a:solidFill>
                <a:srgbClr val="3F3F3F"/>
              </a:solidFill>
              <a:latin typeface="Arial"/>
              <a:cs typeface="Arial"/>
            </a:endParaRPr>
          </a:p>
          <a:p>
            <a:pPr marL="257175" indent="-257175" defTabSz="342900">
              <a:spcBef>
                <a:spcPct val="20000"/>
              </a:spcBef>
              <a:buFont typeface="Wingdings" panose="05000000000000000000" pitchFamily="2" charset="2"/>
              <a:buChar char="Ø"/>
              <a:defRPr/>
            </a:pPr>
            <a:r>
              <a:rPr lang="en-US" sz="1500" b="1" dirty="0">
                <a:solidFill>
                  <a:srgbClr val="3F3F3F"/>
                </a:solidFill>
                <a:latin typeface="Arial"/>
                <a:cs typeface="Arial"/>
              </a:rPr>
              <a:t>Ambulance Benefit waives a member's deductible - not compliant with IRS requirement </a:t>
            </a:r>
            <a:endParaRPr lang="en-US" dirty="0"/>
          </a:p>
        </p:txBody>
      </p:sp>
      <p:grpSp>
        <p:nvGrpSpPr>
          <p:cNvPr id="4" name="Group 3">
            <a:extLst>
              <a:ext uri="{FF2B5EF4-FFF2-40B4-BE49-F238E27FC236}">
                <a16:creationId xmlns:a16="http://schemas.microsoft.com/office/drawing/2014/main" id="{5E8F75BC-12F9-C8B1-EC91-32BF7D4FE5CF}"/>
              </a:ext>
            </a:extLst>
          </p:cNvPr>
          <p:cNvGrpSpPr/>
          <p:nvPr/>
        </p:nvGrpSpPr>
        <p:grpSpPr>
          <a:xfrm>
            <a:off x="135434" y="4296992"/>
            <a:ext cx="1408929" cy="602947"/>
            <a:chOff x="204186" y="5734975"/>
            <a:chExt cx="2032987" cy="870011"/>
          </a:xfrm>
        </p:grpSpPr>
        <p:sp>
          <p:nvSpPr>
            <p:cNvPr id="5" name="Rectangle 4">
              <a:extLst>
                <a:ext uri="{FF2B5EF4-FFF2-40B4-BE49-F238E27FC236}">
                  <a16:creationId xmlns:a16="http://schemas.microsoft.com/office/drawing/2014/main" id="{2514FE5C-C63D-613C-CB9B-FFD37FF4371D}"/>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D400D87-F5C2-D325-D7FA-E25F065CFB30}"/>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7" name="Graphic 6">
            <a:extLst>
              <a:ext uri="{FF2B5EF4-FFF2-40B4-BE49-F238E27FC236}">
                <a16:creationId xmlns:a16="http://schemas.microsoft.com/office/drawing/2014/main" id="{7CD9C75D-7C61-2890-986D-383F9B712F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04100"/>
            <a:ext cx="280946" cy="128525"/>
          </a:xfrm>
          <a:prstGeom prst="rect">
            <a:avLst/>
          </a:prstGeom>
        </p:spPr>
      </p:pic>
      <p:pic>
        <p:nvPicPr>
          <p:cNvPr id="26" name="Video 25">
            <a:hlinkClick r:id="" action="ppaction://media"/>
            <a:extLst>
              <a:ext uri="{FF2B5EF4-FFF2-40B4-BE49-F238E27FC236}">
                <a16:creationId xmlns:a16="http://schemas.microsoft.com/office/drawing/2014/main" id="{1AA6BB23-5E3D-E1BE-355F-77C5253FD3C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8801998" y="4801498"/>
            <a:ext cx="280279" cy="280279"/>
          </a:xfrm>
          <a:prstGeom prst="ellipse">
            <a:avLst/>
          </a:prstGeom>
        </p:spPr>
      </p:pic>
    </p:spTree>
    <p:extLst>
      <p:ext uri="{BB962C8B-B14F-4D97-AF65-F5344CB8AC3E}">
        <p14:creationId xmlns:p14="http://schemas.microsoft.com/office/powerpoint/2010/main" val="1328136001"/>
      </p:ext>
    </p:extLst>
  </p:cSld>
  <p:clrMapOvr>
    <a:masterClrMapping/>
  </p:clrMapOvr>
  <p:transition spd="slow" advTm="1731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6"/>
                </p:tgtEl>
              </p:cMediaNode>
            </p:video>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6"/>
                                        </p:tgtEl>
                                      </p:cBhvr>
                                    </p:cmd>
                                  </p:childTnLst>
                                </p:cTn>
                              </p:par>
                            </p:childTnLst>
                          </p:cTn>
                        </p:par>
                      </p:childTnLst>
                    </p:cTn>
                  </p:par>
                </p:childTnLst>
              </p:cTn>
              <p:nextCondLst>
                <p:cond evt="onClick" delay="0">
                  <p:tgtEl>
                    <p:spTgt spid="2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F34D0-E65E-FFF6-211C-3577CC1254CF}"/>
              </a:ext>
            </a:extLst>
          </p:cNvPr>
          <p:cNvSpPr>
            <a:spLocks noGrp="1"/>
          </p:cNvSpPr>
          <p:nvPr>
            <p:ph type="title"/>
          </p:nvPr>
        </p:nvSpPr>
        <p:spPr>
          <a:xfrm>
            <a:off x="363495" y="517194"/>
            <a:ext cx="8251300" cy="907941"/>
          </a:xfrm>
        </p:spPr>
        <p:txBody>
          <a:bodyPr/>
          <a:lstStyle/>
          <a:p>
            <a:r>
              <a:rPr lang="en-US" sz="2800" b="1" dirty="0">
                <a:solidFill>
                  <a:srgbClr val="0058A6"/>
                </a:solidFill>
              </a:rPr>
              <a:t>UC Care – Tier 1 (UC Select) Office Visit Copay</a:t>
            </a:r>
            <a:br>
              <a:rPr lang="en-US" sz="2800" b="1" dirty="0">
                <a:solidFill>
                  <a:srgbClr val="0058A6"/>
                </a:solidFill>
              </a:rPr>
            </a:br>
            <a:endParaRPr lang="en-US" sz="2800" b="1" dirty="0">
              <a:solidFill>
                <a:srgbClr val="0058A6"/>
              </a:solidFill>
            </a:endParaRPr>
          </a:p>
        </p:txBody>
      </p:sp>
      <p:sp>
        <p:nvSpPr>
          <p:cNvPr id="5" name="TextBox 4">
            <a:extLst>
              <a:ext uri="{FF2B5EF4-FFF2-40B4-BE49-F238E27FC236}">
                <a16:creationId xmlns:a16="http://schemas.microsoft.com/office/drawing/2014/main" id="{5B1D6C98-F53F-9A11-6F22-8F29BC003F22}"/>
              </a:ext>
            </a:extLst>
          </p:cNvPr>
          <p:cNvSpPr txBox="1"/>
          <p:nvPr/>
        </p:nvSpPr>
        <p:spPr>
          <a:xfrm>
            <a:off x="363495" y="1086724"/>
            <a:ext cx="6776048" cy="1858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57175" indent="-257175">
              <a:spcBef>
                <a:spcPct val="20000"/>
              </a:spcBef>
              <a:buFont typeface="Wingdings,Sans-Serif"/>
              <a:buChar char="Ø"/>
            </a:pPr>
            <a:r>
              <a:rPr lang="en-US" sz="1400" b="1" dirty="0">
                <a:solidFill>
                  <a:srgbClr val="3F3F3F"/>
                </a:solidFill>
                <a:latin typeface="Arial"/>
                <a:ea typeface="Calibri"/>
                <a:cs typeface="Arial"/>
              </a:rPr>
              <a:t>Office Visits  </a:t>
            </a:r>
            <a:endParaRPr lang="en-US" sz="1400" dirty="0">
              <a:latin typeface="Arial"/>
              <a:ea typeface="Calibri"/>
              <a:cs typeface="Arial"/>
            </a:endParaRPr>
          </a:p>
          <a:p>
            <a:pPr marL="600075" lvl="1" indent="-257175">
              <a:spcBef>
                <a:spcPct val="20000"/>
              </a:spcBef>
              <a:buFont typeface="Wingdings,Sans-Serif"/>
              <a:buChar char="§"/>
            </a:pPr>
            <a:r>
              <a:rPr lang="en-US" sz="1400" dirty="0">
                <a:solidFill>
                  <a:srgbClr val="3F3F3F"/>
                </a:solidFill>
                <a:latin typeface="Arial"/>
                <a:ea typeface="Calibri"/>
                <a:cs typeface="Arial"/>
              </a:rPr>
              <a:t>From $20 to $30</a:t>
            </a:r>
          </a:p>
          <a:p>
            <a:pPr marL="600075" lvl="1" indent="-257175">
              <a:spcBef>
                <a:spcPct val="20000"/>
              </a:spcBef>
              <a:buFont typeface="Wingdings,Sans-Serif"/>
              <a:buChar char="§"/>
            </a:pPr>
            <a:r>
              <a:rPr lang="en-US" sz="1400" dirty="0">
                <a:solidFill>
                  <a:srgbClr val="3F3F3F"/>
                </a:solidFill>
                <a:latin typeface="Arial"/>
                <a:ea typeface="Calibri"/>
                <a:cs typeface="Arial"/>
              </a:rPr>
              <a:t>Includes all visits to Specialists, Rehabilitation and Behavioral Health.</a:t>
            </a:r>
          </a:p>
          <a:p>
            <a:pPr marL="600075" lvl="1" indent="-257175">
              <a:spcBef>
                <a:spcPct val="20000"/>
              </a:spcBef>
              <a:buFont typeface="Wingdings,Sans-Serif"/>
              <a:buChar char="§"/>
            </a:pPr>
            <a:r>
              <a:rPr lang="en-US" sz="1400" dirty="0">
                <a:solidFill>
                  <a:srgbClr val="3F3F3F"/>
                </a:solidFill>
                <a:latin typeface="Arial"/>
                <a:ea typeface="Calibri"/>
                <a:cs typeface="Arial"/>
              </a:rPr>
              <a:t>Chiropractic &amp; Acupuncture copays remain the same</a:t>
            </a:r>
          </a:p>
          <a:p>
            <a:pPr lvl="1">
              <a:spcBef>
                <a:spcPct val="20000"/>
              </a:spcBef>
            </a:pPr>
            <a:endParaRPr lang="en-US" sz="1400" dirty="0">
              <a:solidFill>
                <a:srgbClr val="A54399"/>
              </a:solidFill>
              <a:latin typeface="Arial"/>
              <a:ea typeface="Calibri"/>
              <a:cs typeface="Arial"/>
            </a:endParaRPr>
          </a:p>
          <a:p>
            <a:pPr marL="257175" indent="-257175">
              <a:spcBef>
                <a:spcPct val="20000"/>
              </a:spcBef>
              <a:buFont typeface="Wingdings,Sans-Serif"/>
              <a:buChar char="Ø"/>
            </a:pPr>
            <a:r>
              <a:rPr lang="en-US" sz="1400" b="1" dirty="0">
                <a:solidFill>
                  <a:srgbClr val="3F3F3F"/>
                </a:solidFill>
                <a:latin typeface="Arial"/>
                <a:ea typeface="Calibri"/>
                <a:cs typeface="Arial"/>
              </a:rPr>
              <a:t>Urgent Care for Tier 1 and Tier 2</a:t>
            </a:r>
            <a:endParaRPr lang="en-US" sz="1400" dirty="0">
              <a:solidFill>
                <a:srgbClr val="A54399"/>
              </a:solidFill>
              <a:latin typeface="Arial"/>
              <a:ea typeface="Calibri"/>
              <a:cs typeface="Arial"/>
            </a:endParaRPr>
          </a:p>
          <a:p>
            <a:pPr marL="600075" lvl="1" indent="-257175">
              <a:spcBef>
                <a:spcPct val="20000"/>
              </a:spcBef>
              <a:buFont typeface="Wingdings,Sans-Serif"/>
              <a:buChar char="§"/>
            </a:pPr>
            <a:r>
              <a:rPr lang="en-US" sz="1400" dirty="0">
                <a:solidFill>
                  <a:srgbClr val="3F3F3F"/>
                </a:solidFill>
                <a:latin typeface="Arial"/>
                <a:ea typeface="Calibri"/>
                <a:cs typeface="Arial"/>
              </a:rPr>
              <a:t>From $20 to $30</a:t>
            </a:r>
            <a:endParaRPr lang="en-US" sz="1400" dirty="0">
              <a:solidFill>
                <a:srgbClr val="A54399"/>
              </a:solidFill>
              <a:latin typeface="Arial"/>
              <a:ea typeface="Calibri"/>
              <a:cs typeface="Arial"/>
            </a:endParaRPr>
          </a:p>
        </p:txBody>
      </p:sp>
      <p:grpSp>
        <p:nvGrpSpPr>
          <p:cNvPr id="3" name="Group 2">
            <a:extLst>
              <a:ext uri="{FF2B5EF4-FFF2-40B4-BE49-F238E27FC236}">
                <a16:creationId xmlns:a16="http://schemas.microsoft.com/office/drawing/2014/main" id="{1121868D-35EC-8A8E-6B0A-8F6E65DD2ADB}"/>
              </a:ext>
            </a:extLst>
          </p:cNvPr>
          <p:cNvGrpSpPr/>
          <p:nvPr/>
        </p:nvGrpSpPr>
        <p:grpSpPr>
          <a:xfrm>
            <a:off x="135434" y="4296992"/>
            <a:ext cx="1408929" cy="602947"/>
            <a:chOff x="204186" y="5734975"/>
            <a:chExt cx="2032987" cy="870011"/>
          </a:xfrm>
        </p:grpSpPr>
        <p:sp>
          <p:nvSpPr>
            <p:cNvPr id="4" name="Rectangle 3">
              <a:extLst>
                <a:ext uri="{FF2B5EF4-FFF2-40B4-BE49-F238E27FC236}">
                  <a16:creationId xmlns:a16="http://schemas.microsoft.com/office/drawing/2014/main" id="{06774F44-2AE3-6804-535C-7D828873A21D}"/>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59FC9BE-0B54-59A5-F848-4872D4194F0E}"/>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7" name="Graphic 6">
            <a:extLst>
              <a:ext uri="{FF2B5EF4-FFF2-40B4-BE49-F238E27FC236}">
                <a16:creationId xmlns:a16="http://schemas.microsoft.com/office/drawing/2014/main" id="{24EB0D19-CAD0-9377-C0AA-F1B378E288A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04100"/>
            <a:ext cx="280946" cy="128525"/>
          </a:xfrm>
          <a:prstGeom prst="rect">
            <a:avLst/>
          </a:prstGeom>
        </p:spPr>
      </p:pic>
      <p:pic>
        <p:nvPicPr>
          <p:cNvPr id="10" name="Video 9">
            <a:hlinkClick r:id="" action="ppaction://media"/>
            <a:extLst>
              <a:ext uri="{FF2B5EF4-FFF2-40B4-BE49-F238E27FC236}">
                <a16:creationId xmlns:a16="http://schemas.microsoft.com/office/drawing/2014/main" id="{DFADC3E9-10D7-48E3-7EF7-4031C2FDC9F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8780504" y="4780004"/>
            <a:ext cx="301773" cy="301773"/>
          </a:xfrm>
          <a:prstGeom prst="ellipse">
            <a:avLst/>
          </a:prstGeom>
        </p:spPr>
      </p:pic>
    </p:spTree>
    <p:extLst>
      <p:ext uri="{BB962C8B-B14F-4D97-AF65-F5344CB8AC3E}">
        <p14:creationId xmlns:p14="http://schemas.microsoft.com/office/powerpoint/2010/main" val="2129876862"/>
      </p:ext>
    </p:extLst>
  </p:cSld>
  <p:clrMapOvr>
    <a:masterClrMapping/>
  </p:clrMapOvr>
  <p:transition spd="slow" advTm="2201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F34D0-E65E-FFF6-211C-3577CC1254CF}"/>
              </a:ext>
            </a:extLst>
          </p:cNvPr>
          <p:cNvSpPr>
            <a:spLocks noGrp="1"/>
          </p:cNvSpPr>
          <p:nvPr>
            <p:ph type="title"/>
          </p:nvPr>
        </p:nvSpPr>
        <p:spPr>
          <a:xfrm>
            <a:off x="363495" y="432625"/>
            <a:ext cx="8251300" cy="907941"/>
          </a:xfrm>
        </p:spPr>
        <p:txBody>
          <a:bodyPr/>
          <a:lstStyle/>
          <a:p>
            <a:r>
              <a:rPr lang="en-US" sz="2800" b="1" dirty="0">
                <a:solidFill>
                  <a:srgbClr val="0058A6"/>
                </a:solidFill>
              </a:rPr>
              <a:t>UC Care – Pharmacy Benefit Structure</a:t>
            </a:r>
            <a:br>
              <a:rPr lang="en-US" sz="2800" b="1" dirty="0">
                <a:solidFill>
                  <a:srgbClr val="0058A6"/>
                </a:solidFill>
              </a:rPr>
            </a:br>
            <a:endParaRPr lang="en-US" sz="2800" b="1" dirty="0">
              <a:solidFill>
                <a:srgbClr val="0058A6"/>
              </a:solidFill>
            </a:endParaRPr>
          </a:p>
        </p:txBody>
      </p:sp>
      <p:sp>
        <p:nvSpPr>
          <p:cNvPr id="4" name="TextBox 3">
            <a:extLst>
              <a:ext uri="{FF2B5EF4-FFF2-40B4-BE49-F238E27FC236}">
                <a16:creationId xmlns:a16="http://schemas.microsoft.com/office/drawing/2014/main" id="{9D93D30C-ACB4-B574-097D-A9FEF680B329}"/>
              </a:ext>
            </a:extLst>
          </p:cNvPr>
          <p:cNvSpPr txBox="1"/>
          <p:nvPr/>
        </p:nvSpPr>
        <p:spPr>
          <a:xfrm>
            <a:off x="290714" y="903536"/>
            <a:ext cx="8210189" cy="1668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400" b="1" dirty="0">
                <a:solidFill>
                  <a:srgbClr val="000000"/>
                </a:solidFill>
                <a:cs typeface="Arial"/>
              </a:rPr>
              <a:t>Prescription Drug Tiers</a:t>
            </a:r>
            <a:endParaRPr lang="en-US" b="1" dirty="0"/>
          </a:p>
          <a:p>
            <a:pPr marL="285750" indent="-285750">
              <a:lnSpc>
                <a:spcPct val="150000"/>
              </a:lnSpc>
              <a:buFont typeface="Wingdings"/>
              <a:buChar char="§"/>
            </a:pPr>
            <a:r>
              <a:rPr lang="en-US" sz="1400" dirty="0">
                <a:solidFill>
                  <a:srgbClr val="000000"/>
                </a:solidFill>
                <a:cs typeface="Arial"/>
              </a:rPr>
              <a:t>Tier 1 - Preferred generics and some lower-cost brand products</a:t>
            </a:r>
            <a:endParaRPr lang="en-US" dirty="0"/>
          </a:p>
          <a:p>
            <a:pPr marL="285750" indent="-285750">
              <a:lnSpc>
                <a:spcPct val="150000"/>
              </a:lnSpc>
              <a:buFont typeface="Wingdings"/>
              <a:buChar char="§"/>
            </a:pPr>
            <a:r>
              <a:rPr lang="en-US" sz="1400" dirty="0">
                <a:solidFill>
                  <a:srgbClr val="000000"/>
                </a:solidFill>
                <a:cs typeface="Arial"/>
              </a:rPr>
              <a:t>Tier 2 - Preferred brand products and some higher-cost non-preferred generics</a:t>
            </a:r>
            <a:endParaRPr lang="en-US" dirty="0"/>
          </a:p>
          <a:p>
            <a:pPr marL="285750" indent="-285750">
              <a:lnSpc>
                <a:spcPct val="150000"/>
              </a:lnSpc>
              <a:buFont typeface="Wingdings"/>
              <a:buChar char="§"/>
            </a:pPr>
            <a:r>
              <a:rPr lang="en-US" sz="1400" dirty="0">
                <a:solidFill>
                  <a:srgbClr val="000000"/>
                </a:solidFill>
                <a:cs typeface="Arial"/>
              </a:rPr>
              <a:t>Tier 3 - Non-preferred products (could include some higher-cost non-preferred generics)</a:t>
            </a:r>
            <a:endParaRPr lang="en-US" dirty="0"/>
          </a:p>
          <a:p>
            <a:pPr marL="285750" indent="-285750">
              <a:lnSpc>
                <a:spcPct val="150000"/>
              </a:lnSpc>
              <a:buFont typeface="Wingdings"/>
              <a:buChar char="§"/>
            </a:pPr>
            <a:r>
              <a:rPr lang="en-US" sz="1400" dirty="0">
                <a:solidFill>
                  <a:srgbClr val="000000"/>
                </a:solidFill>
                <a:cs typeface="Arial"/>
              </a:rPr>
              <a:t>Tier 4 - Specialty products</a:t>
            </a:r>
            <a:endParaRPr lang="en-US" dirty="0"/>
          </a:p>
        </p:txBody>
      </p:sp>
      <p:graphicFrame>
        <p:nvGraphicFramePr>
          <p:cNvPr id="7" name="Table 6">
            <a:extLst>
              <a:ext uri="{FF2B5EF4-FFF2-40B4-BE49-F238E27FC236}">
                <a16:creationId xmlns:a16="http://schemas.microsoft.com/office/drawing/2014/main" id="{C6E6F9A0-55E5-05B7-B23F-B7AF1A70EFAF}"/>
              </a:ext>
            </a:extLst>
          </p:cNvPr>
          <p:cNvGraphicFramePr>
            <a:graphicFrameLocks noGrp="1"/>
          </p:cNvGraphicFramePr>
          <p:nvPr>
            <p:extLst>
              <p:ext uri="{D42A27DB-BD31-4B8C-83A1-F6EECF244321}">
                <p14:modId xmlns:p14="http://schemas.microsoft.com/office/powerpoint/2010/main" val="3851255036"/>
              </p:ext>
            </p:extLst>
          </p:nvPr>
        </p:nvGraphicFramePr>
        <p:xfrm>
          <a:off x="2219017" y="2762602"/>
          <a:ext cx="4540256" cy="1695812"/>
        </p:xfrm>
        <a:graphic>
          <a:graphicData uri="http://schemas.openxmlformats.org/drawingml/2006/table">
            <a:tbl>
              <a:tblPr firstRow="1" bandRow="1">
                <a:tableStyleId>{5C22544A-7EE6-4342-B048-85BDC9FD1C3A}</a:tableStyleId>
              </a:tblPr>
              <a:tblGrid>
                <a:gridCol w="4540256">
                  <a:extLst>
                    <a:ext uri="{9D8B030D-6E8A-4147-A177-3AD203B41FA5}">
                      <a16:colId xmlns:a16="http://schemas.microsoft.com/office/drawing/2014/main" val="1851564139"/>
                    </a:ext>
                  </a:extLst>
                </a:gridCol>
              </a:tblGrid>
              <a:tr h="1695812">
                <a:tc>
                  <a:txBody>
                    <a:bodyPr/>
                    <a:lstStyle/>
                    <a:p>
                      <a:pPr marL="0" indent="0">
                        <a:buNone/>
                      </a:pPr>
                      <a:r>
                        <a:rPr lang="en-US" sz="1400" dirty="0">
                          <a:solidFill>
                            <a:schemeClr val="bg1"/>
                          </a:solidFill>
                        </a:rPr>
                        <a:t>Pharmacies</a:t>
                      </a:r>
                    </a:p>
                    <a:p>
                      <a:pPr marL="285750" lvl="0" indent="-285750">
                        <a:lnSpc>
                          <a:spcPct val="150000"/>
                        </a:lnSpc>
                        <a:spcBef>
                          <a:spcPts val="200"/>
                        </a:spcBef>
                        <a:buFont typeface="Arial"/>
                        <a:buChar char="•"/>
                      </a:pPr>
                      <a:r>
                        <a:rPr lang="en-US" sz="1400" dirty="0">
                          <a:solidFill>
                            <a:schemeClr val="bg1"/>
                          </a:solidFill>
                        </a:rPr>
                        <a:t>Retail Pharmacies:  Preferred or Participating</a:t>
                      </a:r>
                    </a:p>
                    <a:p>
                      <a:pPr marL="628650" lvl="1" indent="-285750">
                        <a:lnSpc>
                          <a:spcPct val="150000"/>
                        </a:lnSpc>
                        <a:spcBef>
                          <a:spcPts val="200"/>
                        </a:spcBef>
                        <a:buFont typeface="Arial"/>
                        <a:buChar char="•"/>
                      </a:pPr>
                      <a:r>
                        <a:rPr lang="en-US" sz="1400" dirty="0">
                          <a:solidFill>
                            <a:schemeClr val="bg1"/>
                          </a:solidFill>
                        </a:rPr>
                        <a:t>Mail Order Pharmacy</a:t>
                      </a:r>
                    </a:p>
                    <a:p>
                      <a:pPr marL="971550" lvl="2" indent="-285750">
                        <a:lnSpc>
                          <a:spcPct val="150000"/>
                        </a:lnSpc>
                        <a:spcBef>
                          <a:spcPts val="200"/>
                        </a:spcBef>
                        <a:buFont typeface="Arial"/>
                        <a:buChar char="•"/>
                      </a:pPr>
                      <a:r>
                        <a:rPr lang="en-US" sz="1400" dirty="0">
                          <a:solidFill>
                            <a:schemeClr val="bg1"/>
                          </a:solidFill>
                        </a:rPr>
                        <a:t>Specialty Pharmacy</a:t>
                      </a:r>
                    </a:p>
                    <a:p>
                      <a:pPr marL="1314450" lvl="3" indent="-285750">
                        <a:lnSpc>
                          <a:spcPct val="150000"/>
                        </a:lnSpc>
                        <a:spcBef>
                          <a:spcPts val="200"/>
                        </a:spcBef>
                        <a:buFont typeface="Arial"/>
                        <a:buChar char="•"/>
                      </a:pPr>
                      <a:r>
                        <a:rPr lang="en-US" sz="1400" dirty="0">
                          <a:solidFill>
                            <a:schemeClr val="bg1"/>
                          </a:solidFill>
                        </a:rPr>
                        <a:t>Out-of-Network Pharmacy</a:t>
                      </a:r>
                    </a:p>
                  </a:txBody>
                  <a:tcPr>
                    <a:solidFill>
                      <a:srgbClr val="2493D7"/>
                    </a:solidFill>
                  </a:tcPr>
                </a:tc>
                <a:extLst>
                  <a:ext uri="{0D108BD9-81ED-4DB2-BD59-A6C34878D82A}">
                    <a16:rowId xmlns:a16="http://schemas.microsoft.com/office/drawing/2014/main" val="3970211794"/>
                  </a:ext>
                </a:extLst>
              </a:tr>
            </a:tbl>
          </a:graphicData>
        </a:graphic>
      </p:graphicFrame>
      <p:grpSp>
        <p:nvGrpSpPr>
          <p:cNvPr id="3" name="Group 2">
            <a:extLst>
              <a:ext uri="{FF2B5EF4-FFF2-40B4-BE49-F238E27FC236}">
                <a16:creationId xmlns:a16="http://schemas.microsoft.com/office/drawing/2014/main" id="{89E229C7-96D0-74A5-AC78-9E7D96681350}"/>
              </a:ext>
            </a:extLst>
          </p:cNvPr>
          <p:cNvGrpSpPr/>
          <p:nvPr/>
        </p:nvGrpSpPr>
        <p:grpSpPr>
          <a:xfrm>
            <a:off x="135434" y="4296992"/>
            <a:ext cx="1408929" cy="602947"/>
            <a:chOff x="204186" y="5734975"/>
            <a:chExt cx="2032987" cy="870011"/>
          </a:xfrm>
        </p:grpSpPr>
        <p:sp>
          <p:nvSpPr>
            <p:cNvPr id="5" name="Rectangle 4">
              <a:extLst>
                <a:ext uri="{FF2B5EF4-FFF2-40B4-BE49-F238E27FC236}">
                  <a16:creationId xmlns:a16="http://schemas.microsoft.com/office/drawing/2014/main" id="{C94B9BEC-1C83-CFB4-D1A8-53B8EFF7A706}"/>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77F8031-927F-E7A6-19D4-DD4515FDB109}"/>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8" name="Graphic 7">
            <a:extLst>
              <a:ext uri="{FF2B5EF4-FFF2-40B4-BE49-F238E27FC236}">
                <a16:creationId xmlns:a16="http://schemas.microsoft.com/office/drawing/2014/main" id="{D8FC5208-3693-69E1-2FF7-FD61B2D4C2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04100"/>
            <a:ext cx="280946" cy="128525"/>
          </a:xfrm>
          <a:prstGeom prst="rect">
            <a:avLst/>
          </a:prstGeom>
        </p:spPr>
      </p:pic>
      <p:pic>
        <p:nvPicPr>
          <p:cNvPr id="32" name="Video 31">
            <a:hlinkClick r:id="" action="ppaction://media"/>
            <a:extLst>
              <a:ext uri="{FF2B5EF4-FFF2-40B4-BE49-F238E27FC236}">
                <a16:creationId xmlns:a16="http://schemas.microsoft.com/office/drawing/2014/main" id="{500F5017-4549-B94D-3CF7-2E5B5CD3499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8780504" y="4780004"/>
            <a:ext cx="301773" cy="301773"/>
          </a:xfrm>
          <a:prstGeom prst="ellipse">
            <a:avLst/>
          </a:prstGeom>
        </p:spPr>
      </p:pic>
    </p:spTree>
    <p:extLst>
      <p:ext uri="{BB962C8B-B14F-4D97-AF65-F5344CB8AC3E}">
        <p14:creationId xmlns:p14="http://schemas.microsoft.com/office/powerpoint/2010/main" val="1344850536"/>
      </p:ext>
    </p:extLst>
  </p:cSld>
  <p:clrMapOvr>
    <a:masterClrMapping/>
  </p:clrMapOvr>
  <p:transition spd="slow" advTm="3302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2"/>
                </p:tgtEl>
              </p:cMediaNode>
            </p:video>
            <p:seq concurrent="1" nextAc="seek">
              <p:cTn id="8" restart="whenNotActive" fill="hold" evtFilter="cancelBubble" nodeType="interactiveSeq">
                <p:stCondLst>
                  <p:cond evt="onClick" delay="0">
                    <p:tgtEl>
                      <p:spTgt spid="3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2"/>
                                        </p:tgtEl>
                                      </p:cBhvr>
                                    </p:cmd>
                                  </p:childTnLst>
                                </p:cTn>
                              </p:par>
                            </p:childTnLst>
                          </p:cTn>
                        </p:par>
                      </p:childTnLst>
                    </p:cTn>
                  </p:par>
                </p:childTnLst>
              </p:cTn>
              <p:nextCondLst>
                <p:cond evt="onClick" delay="0">
                  <p:tgtEl>
                    <p:spTgt spid="3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198223" y="2153589"/>
            <a:ext cx="5031519" cy="340734"/>
          </a:xfrm>
        </p:spPr>
        <p:txBody>
          <a:bodyPr/>
          <a:lstStyle/>
          <a:p>
            <a:r>
              <a:rPr lang="en-US" dirty="0"/>
              <a:t>2025 Medical Plans Review</a:t>
            </a:r>
          </a:p>
        </p:txBody>
      </p:sp>
      <p:pic>
        <p:nvPicPr>
          <p:cNvPr id="6" name="Graphic 5">
            <a:extLst>
              <a:ext uri="{FF2B5EF4-FFF2-40B4-BE49-F238E27FC236}">
                <a16:creationId xmlns:a16="http://schemas.microsoft.com/office/drawing/2014/main" id="{3CCF06E6-CD3C-477C-0E27-D6D963795F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91054" y="1871643"/>
            <a:ext cx="280946" cy="128525"/>
          </a:xfrm>
          <a:prstGeom prst="rect">
            <a:avLst/>
          </a:prstGeom>
        </p:spPr>
      </p:pic>
      <p:pic>
        <p:nvPicPr>
          <p:cNvPr id="8" name="Video 7">
            <a:hlinkClick r:id="" action="ppaction://media"/>
            <a:extLst>
              <a:ext uri="{FF2B5EF4-FFF2-40B4-BE49-F238E27FC236}">
                <a16:creationId xmlns:a16="http://schemas.microsoft.com/office/drawing/2014/main" id="{D2032FD4-E832-23F2-CE1D-E53CB8DAA597}"/>
              </a:ext>
            </a:extLst>
          </p:cNvPr>
          <p:cNvPicPr>
            <a:picLocks noChangeAspect="1"/>
          </p:cNvPicPr>
          <p:nvPr>
            <a:videoFile r:link="rId1"/>
            <p:extLst>
              <p:ext uri="{DAA4B4D4-6D71-4841-9C94-3DE7FCFB9230}">
                <p14:media xmlns:p14="http://schemas.microsoft.com/office/powerpoint/2010/main" r:embed="rId2">
                  <p14:trim st="740" end="988.5306"/>
                </p14:media>
              </p:ext>
              <p:ext uri="{42D2F446-02D8-4167-A562-619A0277C38B}">
                <p15:isNarration xmlns:p15="http://schemas.microsoft.com/office/powerpoint/2012/main" val="1"/>
              </p:ext>
            </p:extLst>
          </p:nvPr>
        </p:nvPicPr>
        <p:blipFill>
          <a:blip r:embed="rId7"/>
          <a:srcRect l="21875" r="21875"/>
          <a:stretch>
            <a:fillRect/>
          </a:stretch>
        </p:blipFill>
        <p:spPr>
          <a:xfrm>
            <a:off x="8780730" y="4780230"/>
            <a:ext cx="301548" cy="301548"/>
          </a:xfrm>
          <a:prstGeom prst="ellipse">
            <a:avLst/>
          </a:prstGeom>
        </p:spPr>
      </p:pic>
    </p:spTree>
    <p:extLst>
      <p:ext uri="{BB962C8B-B14F-4D97-AF65-F5344CB8AC3E}">
        <p14:creationId xmlns:p14="http://schemas.microsoft.com/office/powerpoint/2010/main" val="1405932537"/>
      </p:ext>
    </p:extLst>
  </p:cSld>
  <p:clrMapOvr>
    <a:masterClrMapping/>
  </p:clrMapOvr>
  <p:transition spd="slow" advTm="433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F34D0-E65E-FFF6-211C-3577CC1254CF}"/>
              </a:ext>
            </a:extLst>
          </p:cNvPr>
          <p:cNvSpPr>
            <a:spLocks noGrp="1"/>
          </p:cNvSpPr>
          <p:nvPr>
            <p:ph type="title"/>
          </p:nvPr>
        </p:nvSpPr>
        <p:spPr>
          <a:xfrm>
            <a:off x="363495" y="380632"/>
            <a:ext cx="8280753" cy="907941"/>
          </a:xfrm>
        </p:spPr>
        <p:txBody>
          <a:bodyPr/>
          <a:lstStyle/>
          <a:p>
            <a:r>
              <a:rPr lang="en-US" sz="2800" b="1" dirty="0">
                <a:solidFill>
                  <a:srgbClr val="0058A6"/>
                </a:solidFill>
              </a:rPr>
              <a:t>UC Care – Change to Pharmacy Benefit Copays </a:t>
            </a:r>
            <a:br>
              <a:rPr lang="en-US" sz="2800" b="1" dirty="0">
                <a:solidFill>
                  <a:srgbClr val="0058A6"/>
                </a:solidFill>
              </a:rPr>
            </a:br>
            <a:endParaRPr lang="en-US" sz="2800" b="1" dirty="0">
              <a:solidFill>
                <a:srgbClr val="0058A6"/>
              </a:solidFill>
            </a:endParaRPr>
          </a:p>
        </p:txBody>
      </p:sp>
      <p:grpSp>
        <p:nvGrpSpPr>
          <p:cNvPr id="3" name="Group 2">
            <a:extLst>
              <a:ext uri="{FF2B5EF4-FFF2-40B4-BE49-F238E27FC236}">
                <a16:creationId xmlns:a16="http://schemas.microsoft.com/office/drawing/2014/main" id="{A5254285-AB75-5211-31C5-CCE6B0A93BE5}"/>
              </a:ext>
            </a:extLst>
          </p:cNvPr>
          <p:cNvGrpSpPr/>
          <p:nvPr/>
        </p:nvGrpSpPr>
        <p:grpSpPr>
          <a:xfrm>
            <a:off x="135434" y="4296992"/>
            <a:ext cx="1408929" cy="602947"/>
            <a:chOff x="204186" y="5734975"/>
            <a:chExt cx="2032987" cy="870011"/>
          </a:xfrm>
        </p:grpSpPr>
        <p:sp>
          <p:nvSpPr>
            <p:cNvPr id="4" name="Rectangle 3">
              <a:extLst>
                <a:ext uri="{FF2B5EF4-FFF2-40B4-BE49-F238E27FC236}">
                  <a16:creationId xmlns:a16="http://schemas.microsoft.com/office/drawing/2014/main" id="{802B6085-125A-92CC-6410-F3EAB8F25303}"/>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0C72AA5-DBF1-A74E-C139-DD6DB4C231D1}"/>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7" name="Graphic 6">
            <a:extLst>
              <a:ext uri="{FF2B5EF4-FFF2-40B4-BE49-F238E27FC236}">
                <a16:creationId xmlns:a16="http://schemas.microsoft.com/office/drawing/2014/main" id="{1EC84C08-8A6C-7AAE-C7FA-E2297D066A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04100"/>
            <a:ext cx="280946" cy="128525"/>
          </a:xfrm>
          <a:prstGeom prst="rect">
            <a:avLst/>
          </a:prstGeom>
        </p:spPr>
      </p:pic>
      <p:graphicFrame>
        <p:nvGraphicFramePr>
          <p:cNvPr id="13" name="Table 12">
            <a:extLst>
              <a:ext uri="{FF2B5EF4-FFF2-40B4-BE49-F238E27FC236}">
                <a16:creationId xmlns:a16="http://schemas.microsoft.com/office/drawing/2014/main" id="{30C1356C-76EB-B92D-7507-FD1F0E864C01}"/>
              </a:ext>
            </a:extLst>
          </p:cNvPr>
          <p:cNvGraphicFramePr>
            <a:graphicFrameLocks noGrp="1"/>
          </p:cNvGraphicFramePr>
          <p:nvPr>
            <p:extLst>
              <p:ext uri="{D42A27DB-BD31-4B8C-83A1-F6EECF244321}">
                <p14:modId xmlns:p14="http://schemas.microsoft.com/office/powerpoint/2010/main" val="1841378918"/>
              </p:ext>
            </p:extLst>
          </p:nvPr>
        </p:nvGraphicFramePr>
        <p:xfrm>
          <a:off x="290512" y="840582"/>
          <a:ext cx="8562975" cy="3443912"/>
        </p:xfrm>
        <a:graphic>
          <a:graphicData uri="http://schemas.openxmlformats.org/drawingml/2006/table">
            <a:tbl>
              <a:tblPr bandRow="1">
                <a:tableStyleId>{5C22544A-7EE6-4342-B048-85BDC9FD1C3A}</a:tableStyleId>
              </a:tblPr>
              <a:tblGrid>
                <a:gridCol w="4095750">
                  <a:extLst>
                    <a:ext uri="{9D8B030D-6E8A-4147-A177-3AD203B41FA5}">
                      <a16:colId xmlns:a16="http://schemas.microsoft.com/office/drawing/2014/main" val="1745615069"/>
                    </a:ext>
                  </a:extLst>
                </a:gridCol>
                <a:gridCol w="1143000">
                  <a:extLst>
                    <a:ext uri="{9D8B030D-6E8A-4147-A177-3AD203B41FA5}">
                      <a16:colId xmlns:a16="http://schemas.microsoft.com/office/drawing/2014/main" val="2505566582"/>
                    </a:ext>
                  </a:extLst>
                </a:gridCol>
                <a:gridCol w="1066800">
                  <a:extLst>
                    <a:ext uri="{9D8B030D-6E8A-4147-A177-3AD203B41FA5}">
                      <a16:colId xmlns:a16="http://schemas.microsoft.com/office/drawing/2014/main" val="1196568056"/>
                    </a:ext>
                  </a:extLst>
                </a:gridCol>
                <a:gridCol w="1247775">
                  <a:extLst>
                    <a:ext uri="{9D8B030D-6E8A-4147-A177-3AD203B41FA5}">
                      <a16:colId xmlns:a16="http://schemas.microsoft.com/office/drawing/2014/main" val="1191020679"/>
                    </a:ext>
                  </a:extLst>
                </a:gridCol>
                <a:gridCol w="1009650">
                  <a:extLst>
                    <a:ext uri="{9D8B030D-6E8A-4147-A177-3AD203B41FA5}">
                      <a16:colId xmlns:a16="http://schemas.microsoft.com/office/drawing/2014/main" val="2999448817"/>
                    </a:ext>
                  </a:extLst>
                </a:gridCol>
              </a:tblGrid>
              <a:tr h="302041">
                <a:tc>
                  <a:txBody>
                    <a:bodyPr/>
                    <a:lstStyle/>
                    <a:p>
                      <a:pPr fontAlgn="base"/>
                      <a:r>
                        <a:rPr lang="en-US" sz="1400" b="1">
                          <a:solidFill>
                            <a:srgbClr val="FFFFFF"/>
                          </a:solidFill>
                          <a:effectLst/>
                          <a:latin typeface="Arial"/>
                        </a:rPr>
                        <a:t>Pharmacies / Drug Type</a:t>
                      </a:r>
                    </a:p>
                  </a:txBody>
                  <a:tcPr anchor="ctr">
                    <a:lnL w="11306" cap="flat" cmpd="sng" algn="ctr">
                      <a:solidFill>
                        <a:srgbClr val="FFFFFF"/>
                      </a:solidFill>
                      <a:prstDash val="solid"/>
                      <a:round/>
                      <a:headEnd type="none" w="med" len="med"/>
                      <a:tailEnd type="none" w="med" len="med"/>
                    </a:lnL>
                    <a:lnR w="11306" cap="flat" cmpd="sng" algn="ctr">
                      <a:solidFill>
                        <a:srgbClr val="FFFFFF"/>
                      </a:solidFill>
                      <a:prstDash val="solid"/>
                      <a:round/>
                      <a:headEnd type="none" w="med" len="med"/>
                      <a:tailEnd type="none" w="med" len="med"/>
                    </a:lnR>
                    <a:lnT w="11306" cap="flat" cmpd="sng" algn="ctr">
                      <a:solidFill>
                        <a:srgbClr val="FFFFFF"/>
                      </a:solidFill>
                      <a:prstDash val="solid"/>
                      <a:round/>
                      <a:headEnd type="none" w="med" len="med"/>
                      <a:tailEnd type="none" w="med" len="med"/>
                    </a:lnT>
                    <a:lnB w="33919" cap="flat" cmpd="sng" algn="ctr">
                      <a:solidFill>
                        <a:srgbClr val="FFFFFF"/>
                      </a:solidFill>
                      <a:prstDash val="solid"/>
                      <a:round/>
                      <a:headEnd type="none" w="med" len="med"/>
                      <a:tailEnd type="none" w="med" len="med"/>
                    </a:lnB>
                    <a:solidFill>
                      <a:srgbClr val="4F81BD"/>
                    </a:solidFill>
                  </a:tcPr>
                </a:tc>
                <a:tc>
                  <a:txBody>
                    <a:bodyPr/>
                    <a:lstStyle/>
                    <a:p>
                      <a:pPr algn="ctr" fontAlgn="base"/>
                      <a:r>
                        <a:rPr lang="en-US" sz="1400" b="1">
                          <a:solidFill>
                            <a:srgbClr val="FFFFFF"/>
                          </a:solidFill>
                          <a:effectLst/>
                          <a:latin typeface="Arial"/>
                        </a:rPr>
                        <a:t>Tier 1</a:t>
                      </a:r>
                    </a:p>
                  </a:txBody>
                  <a:tcPr anchor="ctr">
                    <a:lnL w="11306" cap="flat" cmpd="sng" algn="ctr">
                      <a:solidFill>
                        <a:srgbClr val="FFFFFF"/>
                      </a:solidFill>
                      <a:prstDash val="solid"/>
                      <a:round/>
                      <a:headEnd type="none" w="med" len="med"/>
                      <a:tailEnd type="none" w="med" len="med"/>
                    </a:lnL>
                    <a:lnR w="11306" cap="flat" cmpd="sng" algn="ctr">
                      <a:solidFill>
                        <a:srgbClr val="FFFFFF"/>
                      </a:solidFill>
                      <a:prstDash val="solid"/>
                      <a:round/>
                      <a:headEnd type="none" w="med" len="med"/>
                      <a:tailEnd type="none" w="med" len="med"/>
                    </a:lnR>
                    <a:lnT w="11306" cap="flat" cmpd="sng" algn="ctr">
                      <a:solidFill>
                        <a:srgbClr val="FFFFFF"/>
                      </a:solidFill>
                      <a:prstDash val="solid"/>
                      <a:round/>
                      <a:headEnd type="none" w="med" len="med"/>
                      <a:tailEnd type="none" w="med" len="med"/>
                    </a:lnT>
                    <a:lnB w="33919" cap="flat" cmpd="sng" algn="ctr">
                      <a:solidFill>
                        <a:srgbClr val="FFFFFF"/>
                      </a:solidFill>
                      <a:prstDash val="solid"/>
                      <a:round/>
                      <a:headEnd type="none" w="med" len="med"/>
                      <a:tailEnd type="none" w="med" len="med"/>
                    </a:lnB>
                    <a:solidFill>
                      <a:srgbClr val="4F81BD"/>
                    </a:solidFill>
                  </a:tcPr>
                </a:tc>
                <a:tc>
                  <a:txBody>
                    <a:bodyPr/>
                    <a:lstStyle/>
                    <a:p>
                      <a:pPr algn="ctr" fontAlgn="base"/>
                      <a:r>
                        <a:rPr lang="en-US" sz="1400" b="1">
                          <a:solidFill>
                            <a:srgbClr val="FFFFFF"/>
                          </a:solidFill>
                          <a:effectLst/>
                          <a:latin typeface="Arial"/>
                        </a:rPr>
                        <a:t>Tier 2</a:t>
                      </a:r>
                    </a:p>
                  </a:txBody>
                  <a:tcPr anchor="ctr">
                    <a:lnL w="11306" cap="flat" cmpd="sng" algn="ctr">
                      <a:solidFill>
                        <a:srgbClr val="FFFFFF"/>
                      </a:solidFill>
                      <a:prstDash val="solid"/>
                      <a:round/>
                      <a:headEnd type="none" w="med" len="med"/>
                      <a:tailEnd type="none" w="med" len="med"/>
                    </a:lnL>
                    <a:lnR w="11306" cap="flat" cmpd="sng" algn="ctr">
                      <a:solidFill>
                        <a:srgbClr val="FFFFFF"/>
                      </a:solidFill>
                      <a:prstDash val="solid"/>
                      <a:round/>
                      <a:headEnd type="none" w="med" len="med"/>
                      <a:tailEnd type="none" w="med" len="med"/>
                    </a:lnR>
                    <a:lnT w="11306" cap="flat" cmpd="sng" algn="ctr">
                      <a:solidFill>
                        <a:srgbClr val="FFFFFF"/>
                      </a:solidFill>
                      <a:prstDash val="solid"/>
                      <a:round/>
                      <a:headEnd type="none" w="med" len="med"/>
                      <a:tailEnd type="none" w="med" len="med"/>
                    </a:lnT>
                    <a:lnB w="33919" cap="flat" cmpd="sng" algn="ctr">
                      <a:solidFill>
                        <a:srgbClr val="FFFFFF"/>
                      </a:solidFill>
                      <a:prstDash val="solid"/>
                      <a:round/>
                      <a:headEnd type="none" w="med" len="med"/>
                      <a:tailEnd type="none" w="med" len="med"/>
                    </a:lnB>
                    <a:solidFill>
                      <a:srgbClr val="4F81BD"/>
                    </a:solidFill>
                  </a:tcPr>
                </a:tc>
                <a:tc>
                  <a:txBody>
                    <a:bodyPr/>
                    <a:lstStyle/>
                    <a:p>
                      <a:pPr algn="ctr" fontAlgn="base"/>
                      <a:r>
                        <a:rPr lang="en-US" sz="1400" b="1">
                          <a:solidFill>
                            <a:srgbClr val="FFFFFF"/>
                          </a:solidFill>
                          <a:effectLst/>
                          <a:latin typeface="Arial"/>
                        </a:rPr>
                        <a:t>Tier 3</a:t>
                      </a:r>
                    </a:p>
                  </a:txBody>
                  <a:tcPr anchor="ctr">
                    <a:lnL w="11306" cap="flat" cmpd="sng" algn="ctr">
                      <a:solidFill>
                        <a:srgbClr val="FFFFFF"/>
                      </a:solidFill>
                      <a:prstDash val="solid"/>
                      <a:round/>
                      <a:headEnd type="none" w="med" len="med"/>
                      <a:tailEnd type="none" w="med" len="med"/>
                    </a:lnL>
                    <a:lnR w="11306" cap="flat" cmpd="sng" algn="ctr">
                      <a:solidFill>
                        <a:srgbClr val="FFFFFF"/>
                      </a:solidFill>
                      <a:prstDash val="solid"/>
                      <a:round/>
                      <a:headEnd type="none" w="med" len="med"/>
                      <a:tailEnd type="none" w="med" len="med"/>
                    </a:lnR>
                    <a:lnT w="11306" cap="flat" cmpd="sng" algn="ctr">
                      <a:solidFill>
                        <a:srgbClr val="FFFFFF"/>
                      </a:solidFill>
                      <a:prstDash val="solid"/>
                      <a:round/>
                      <a:headEnd type="none" w="med" len="med"/>
                      <a:tailEnd type="none" w="med" len="med"/>
                    </a:lnT>
                    <a:lnB w="33919" cap="flat" cmpd="sng" algn="ctr">
                      <a:solidFill>
                        <a:srgbClr val="FFFFFF"/>
                      </a:solidFill>
                      <a:prstDash val="solid"/>
                      <a:round/>
                      <a:headEnd type="none" w="med" len="med"/>
                      <a:tailEnd type="none" w="med" len="med"/>
                    </a:lnB>
                    <a:solidFill>
                      <a:srgbClr val="4F81BD"/>
                    </a:solidFill>
                  </a:tcPr>
                </a:tc>
                <a:tc>
                  <a:txBody>
                    <a:bodyPr/>
                    <a:lstStyle/>
                    <a:p>
                      <a:pPr algn="ctr" fontAlgn="base"/>
                      <a:r>
                        <a:rPr lang="en-US" sz="1400" b="1">
                          <a:solidFill>
                            <a:srgbClr val="FFFFFF"/>
                          </a:solidFill>
                          <a:effectLst/>
                          <a:latin typeface="Arial"/>
                        </a:rPr>
                        <a:t>Tier 4</a:t>
                      </a:r>
                    </a:p>
                  </a:txBody>
                  <a:tcPr anchor="ctr">
                    <a:lnL w="11306" cap="flat" cmpd="sng" algn="ctr">
                      <a:solidFill>
                        <a:srgbClr val="FFFFFF"/>
                      </a:solidFill>
                      <a:prstDash val="solid"/>
                      <a:round/>
                      <a:headEnd type="none" w="med" len="med"/>
                      <a:tailEnd type="none" w="med" len="med"/>
                    </a:lnL>
                    <a:lnR w="11306" cap="flat" cmpd="sng" algn="ctr">
                      <a:solidFill>
                        <a:srgbClr val="FFFFFF"/>
                      </a:solidFill>
                      <a:prstDash val="solid"/>
                      <a:round/>
                      <a:headEnd type="none" w="med" len="med"/>
                      <a:tailEnd type="none" w="med" len="med"/>
                    </a:lnR>
                    <a:lnT w="11306" cap="flat" cmpd="sng" algn="ctr">
                      <a:solidFill>
                        <a:srgbClr val="FFFFFF"/>
                      </a:solidFill>
                      <a:prstDash val="solid"/>
                      <a:round/>
                      <a:headEnd type="none" w="med" len="med"/>
                      <a:tailEnd type="none" w="med" len="med"/>
                    </a:lnT>
                    <a:lnB w="33919"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2331692491"/>
                  </a:ext>
                </a:extLst>
              </a:tr>
              <a:tr h="512159">
                <a:tc>
                  <a:txBody>
                    <a:bodyPr/>
                    <a:lstStyle/>
                    <a:p>
                      <a:pPr fontAlgn="base"/>
                      <a:r>
                        <a:rPr lang="en-US" sz="1400">
                          <a:solidFill>
                            <a:srgbClr val="00040A"/>
                          </a:solidFill>
                          <a:effectLst/>
                          <a:latin typeface="Arial"/>
                        </a:rPr>
                        <a:t>Preferred Retail, Participating Retail</a:t>
                      </a:r>
                      <a:endParaRPr lang="en-US" sz="1400">
                        <a:solidFill>
                          <a:srgbClr val="A54399"/>
                        </a:solidFill>
                        <a:effectLst/>
                        <a:latin typeface="Arial"/>
                      </a:endParaRPr>
                    </a:p>
                    <a:p>
                      <a:pPr fontAlgn="base"/>
                      <a:r>
                        <a:rPr lang="en-US" sz="1400">
                          <a:solidFill>
                            <a:srgbClr val="00040A"/>
                          </a:solidFill>
                          <a:effectLst/>
                          <a:latin typeface="Arial"/>
                        </a:rPr>
                        <a:t>Mail Order up to </a:t>
                      </a:r>
                      <a:r>
                        <a:rPr lang="en-US" sz="1400" b="1">
                          <a:solidFill>
                            <a:srgbClr val="00040A"/>
                          </a:solidFill>
                          <a:effectLst/>
                          <a:latin typeface="Arial"/>
                        </a:rPr>
                        <a:t>30-day</a:t>
                      </a:r>
                      <a:r>
                        <a:rPr lang="en-US" sz="1400">
                          <a:solidFill>
                            <a:srgbClr val="00040A"/>
                          </a:solidFill>
                          <a:effectLst/>
                          <a:latin typeface="Arial"/>
                        </a:rPr>
                        <a:t> supply</a:t>
                      </a:r>
                      <a:endParaRPr lang="en-US" sz="1400">
                        <a:solidFill>
                          <a:srgbClr val="A54399"/>
                        </a:solidFill>
                        <a:effectLst/>
                        <a:latin typeface="Arial"/>
                      </a:endParaRPr>
                    </a:p>
                  </a:txBody>
                  <a:tcPr anchor="ctr">
                    <a:lnL w="11306" cap="flat" cmpd="sng" algn="ctr">
                      <a:solidFill>
                        <a:srgbClr val="FFFFFF"/>
                      </a:solidFill>
                      <a:prstDash val="solid"/>
                      <a:round/>
                      <a:headEnd type="none" w="med" len="med"/>
                      <a:tailEnd type="none" w="med" len="med"/>
                    </a:lnL>
                    <a:lnR w="11306" cap="flat" cmpd="sng" algn="ctr">
                      <a:solidFill>
                        <a:srgbClr val="FFFFFF"/>
                      </a:solidFill>
                      <a:prstDash val="solid"/>
                      <a:round/>
                      <a:headEnd type="none" w="med" len="med"/>
                      <a:tailEnd type="none" w="med" len="med"/>
                    </a:lnR>
                    <a:lnT w="33919" cap="flat" cmpd="sng" algn="ctr">
                      <a:solidFill>
                        <a:srgbClr val="FFFFFF"/>
                      </a:solidFill>
                      <a:prstDash val="solid"/>
                      <a:round/>
                      <a:headEnd type="none" w="med" len="med"/>
                      <a:tailEnd type="none" w="med" len="med"/>
                    </a:lnT>
                    <a:lnB w="11306" cap="flat" cmpd="sng" algn="ctr">
                      <a:solidFill>
                        <a:srgbClr val="FFFFFF"/>
                      </a:solidFill>
                      <a:prstDash val="solid"/>
                      <a:round/>
                      <a:headEnd type="none" w="med" len="med"/>
                      <a:tailEnd type="none" w="med" len="med"/>
                    </a:lnB>
                    <a:solidFill>
                      <a:srgbClr val="D0D8E8"/>
                    </a:solidFill>
                  </a:tcPr>
                </a:tc>
                <a:tc>
                  <a:txBody>
                    <a:bodyPr/>
                    <a:lstStyle/>
                    <a:p>
                      <a:pPr algn="ctr" fontAlgn="base"/>
                      <a:r>
                        <a:rPr lang="en-US" sz="1400">
                          <a:solidFill>
                            <a:srgbClr val="00040A"/>
                          </a:solidFill>
                          <a:effectLst/>
                          <a:latin typeface="Arial"/>
                        </a:rPr>
                        <a:t>$5 to </a:t>
                      </a:r>
                      <a:r>
                        <a:rPr lang="en-US" sz="1400" b="1">
                          <a:solidFill>
                            <a:srgbClr val="00040A"/>
                          </a:solidFill>
                          <a:effectLst/>
                          <a:latin typeface="Arial"/>
                        </a:rPr>
                        <a:t>$10</a:t>
                      </a:r>
                      <a:endParaRPr lang="en-US" sz="1400" b="1">
                        <a:solidFill>
                          <a:srgbClr val="A54399"/>
                        </a:solidFill>
                        <a:effectLst/>
                        <a:latin typeface="Arial"/>
                      </a:endParaRPr>
                    </a:p>
                  </a:txBody>
                  <a:tcPr anchor="ctr">
                    <a:lnL w="11306" cap="flat" cmpd="sng" algn="ctr">
                      <a:solidFill>
                        <a:srgbClr val="FFFFFF"/>
                      </a:solidFill>
                      <a:prstDash val="solid"/>
                      <a:round/>
                      <a:headEnd type="none" w="med" len="med"/>
                      <a:tailEnd type="none" w="med" len="med"/>
                    </a:lnL>
                    <a:lnR w="11306" cap="flat" cmpd="sng" algn="ctr">
                      <a:solidFill>
                        <a:srgbClr val="FFFFFF"/>
                      </a:solidFill>
                      <a:prstDash val="solid"/>
                      <a:round/>
                      <a:headEnd type="none" w="med" len="med"/>
                      <a:tailEnd type="none" w="med" len="med"/>
                    </a:lnR>
                    <a:lnT w="33919" cap="flat" cmpd="sng" algn="ctr">
                      <a:solidFill>
                        <a:srgbClr val="FFFFFF"/>
                      </a:solidFill>
                      <a:prstDash val="solid"/>
                      <a:round/>
                      <a:headEnd type="none" w="med" len="med"/>
                      <a:tailEnd type="none" w="med" len="med"/>
                    </a:lnT>
                    <a:lnB w="11306" cap="flat" cmpd="sng" algn="ctr">
                      <a:solidFill>
                        <a:srgbClr val="FFFFFF"/>
                      </a:solidFill>
                      <a:prstDash val="solid"/>
                      <a:round/>
                      <a:headEnd type="none" w="med" len="med"/>
                      <a:tailEnd type="none" w="med" len="med"/>
                    </a:lnB>
                    <a:solidFill>
                      <a:srgbClr val="D0D8E8"/>
                    </a:solidFill>
                  </a:tcPr>
                </a:tc>
                <a:tc>
                  <a:txBody>
                    <a:bodyPr/>
                    <a:lstStyle/>
                    <a:p>
                      <a:pPr algn="ctr" fontAlgn="base"/>
                      <a:r>
                        <a:rPr lang="en-US" sz="1400">
                          <a:solidFill>
                            <a:srgbClr val="00040A"/>
                          </a:solidFill>
                          <a:effectLst/>
                          <a:latin typeface="Arial"/>
                        </a:rPr>
                        <a:t>$25 to </a:t>
                      </a:r>
                      <a:r>
                        <a:rPr lang="en-US" sz="1400" b="1">
                          <a:solidFill>
                            <a:srgbClr val="00040A"/>
                          </a:solidFill>
                          <a:effectLst/>
                          <a:latin typeface="Arial"/>
                        </a:rPr>
                        <a:t>$30</a:t>
                      </a:r>
                      <a:endParaRPr lang="en-US" sz="1400" b="1">
                        <a:solidFill>
                          <a:srgbClr val="A54399"/>
                        </a:solidFill>
                        <a:effectLst/>
                        <a:latin typeface="Arial"/>
                      </a:endParaRPr>
                    </a:p>
                  </a:txBody>
                  <a:tcPr anchor="ctr">
                    <a:lnL w="11306" cap="flat" cmpd="sng" algn="ctr">
                      <a:solidFill>
                        <a:srgbClr val="FFFFFF"/>
                      </a:solidFill>
                      <a:prstDash val="solid"/>
                      <a:round/>
                      <a:headEnd type="none" w="med" len="med"/>
                      <a:tailEnd type="none" w="med" len="med"/>
                    </a:lnL>
                    <a:lnR w="11306" cap="flat" cmpd="sng" algn="ctr">
                      <a:solidFill>
                        <a:srgbClr val="FFFFFF"/>
                      </a:solidFill>
                      <a:prstDash val="solid"/>
                      <a:round/>
                      <a:headEnd type="none" w="med" len="med"/>
                      <a:tailEnd type="none" w="med" len="med"/>
                    </a:lnR>
                    <a:lnT w="33919" cap="flat" cmpd="sng" algn="ctr">
                      <a:solidFill>
                        <a:srgbClr val="FFFFFF"/>
                      </a:solidFill>
                      <a:prstDash val="solid"/>
                      <a:round/>
                      <a:headEnd type="none" w="med" len="med"/>
                      <a:tailEnd type="none" w="med" len="med"/>
                    </a:lnT>
                    <a:lnB w="11306" cap="flat" cmpd="sng" algn="ctr">
                      <a:solidFill>
                        <a:srgbClr val="FFFFFF"/>
                      </a:solidFill>
                      <a:prstDash val="solid"/>
                      <a:round/>
                      <a:headEnd type="none" w="med" len="med"/>
                      <a:tailEnd type="none" w="med" len="med"/>
                    </a:lnB>
                    <a:solidFill>
                      <a:srgbClr val="D0D8E8"/>
                    </a:solidFill>
                  </a:tcPr>
                </a:tc>
                <a:tc>
                  <a:txBody>
                    <a:bodyPr/>
                    <a:lstStyle/>
                    <a:p>
                      <a:pPr algn="ctr" fontAlgn="base"/>
                      <a:r>
                        <a:rPr lang="en-US" sz="1400">
                          <a:solidFill>
                            <a:srgbClr val="00040A"/>
                          </a:solidFill>
                          <a:effectLst/>
                          <a:latin typeface="Arial"/>
                        </a:rPr>
                        <a:t>$40 to </a:t>
                      </a:r>
                      <a:r>
                        <a:rPr lang="en-US" sz="1400" b="1">
                          <a:solidFill>
                            <a:srgbClr val="00040A"/>
                          </a:solidFill>
                          <a:effectLst/>
                          <a:latin typeface="Arial"/>
                        </a:rPr>
                        <a:t>$50</a:t>
                      </a:r>
                      <a:endParaRPr lang="en-US" sz="1400" b="1">
                        <a:solidFill>
                          <a:srgbClr val="A54399"/>
                        </a:solidFill>
                        <a:effectLst/>
                        <a:latin typeface="Arial"/>
                      </a:endParaRPr>
                    </a:p>
                  </a:txBody>
                  <a:tcPr anchor="ctr">
                    <a:lnL w="11306" cap="flat" cmpd="sng" algn="ctr">
                      <a:solidFill>
                        <a:srgbClr val="FFFFFF"/>
                      </a:solidFill>
                      <a:prstDash val="solid"/>
                      <a:round/>
                      <a:headEnd type="none" w="med" len="med"/>
                      <a:tailEnd type="none" w="med" len="med"/>
                    </a:lnL>
                    <a:lnR w="11306" cap="flat" cmpd="sng" algn="ctr">
                      <a:solidFill>
                        <a:srgbClr val="FFFFFF"/>
                      </a:solidFill>
                      <a:prstDash val="solid"/>
                      <a:round/>
                      <a:headEnd type="none" w="med" len="med"/>
                      <a:tailEnd type="none" w="med" len="med"/>
                    </a:lnR>
                    <a:lnT w="33919" cap="flat" cmpd="sng" algn="ctr">
                      <a:solidFill>
                        <a:srgbClr val="FFFFFF"/>
                      </a:solidFill>
                      <a:prstDash val="solid"/>
                      <a:round/>
                      <a:headEnd type="none" w="med" len="med"/>
                      <a:tailEnd type="none" w="med" len="med"/>
                    </a:lnT>
                    <a:lnB w="11306" cap="flat" cmpd="sng" algn="ctr">
                      <a:solidFill>
                        <a:srgbClr val="FFFFFF"/>
                      </a:solidFill>
                      <a:prstDash val="solid"/>
                      <a:round/>
                      <a:headEnd type="none" w="med" len="med"/>
                      <a:tailEnd type="none" w="med" len="med"/>
                    </a:lnB>
                    <a:solidFill>
                      <a:srgbClr val="D0D8E8"/>
                    </a:solidFill>
                  </a:tcPr>
                </a:tc>
                <a:tc>
                  <a:txBody>
                    <a:bodyPr/>
                    <a:lstStyle/>
                    <a:p>
                      <a:pPr algn="ctr" fontAlgn="base"/>
                      <a:r>
                        <a:rPr lang="en-US" sz="1400">
                          <a:solidFill>
                            <a:srgbClr val="00040A"/>
                          </a:solidFill>
                          <a:effectLst/>
                          <a:latin typeface="Arial"/>
                        </a:rPr>
                        <a:t>N/A</a:t>
                      </a:r>
                      <a:endParaRPr lang="en-US" sz="1400">
                        <a:solidFill>
                          <a:srgbClr val="A54399"/>
                        </a:solidFill>
                        <a:effectLst/>
                        <a:latin typeface="Arial"/>
                      </a:endParaRPr>
                    </a:p>
                  </a:txBody>
                  <a:tcPr anchor="ctr">
                    <a:lnL w="11306" cap="flat" cmpd="sng" algn="ctr">
                      <a:solidFill>
                        <a:srgbClr val="FFFFFF"/>
                      </a:solidFill>
                      <a:prstDash val="solid"/>
                      <a:round/>
                      <a:headEnd type="none" w="med" len="med"/>
                      <a:tailEnd type="none" w="med" len="med"/>
                    </a:lnL>
                    <a:lnR w="11306" cap="flat" cmpd="sng" algn="ctr">
                      <a:solidFill>
                        <a:srgbClr val="FFFFFF"/>
                      </a:solidFill>
                      <a:prstDash val="solid"/>
                      <a:round/>
                      <a:headEnd type="none" w="med" len="med"/>
                      <a:tailEnd type="none" w="med" len="med"/>
                    </a:lnR>
                    <a:lnT w="33919" cap="flat" cmpd="sng" algn="ctr">
                      <a:solidFill>
                        <a:srgbClr val="FFFFFF"/>
                      </a:solidFill>
                      <a:prstDash val="solid"/>
                      <a:round/>
                      <a:headEnd type="none" w="med" len="med"/>
                      <a:tailEnd type="none" w="med" len="med"/>
                    </a:lnT>
                    <a:lnB w="11306"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936813598"/>
                  </a:ext>
                </a:extLst>
              </a:tr>
              <a:tr h="512159">
                <a:tc>
                  <a:txBody>
                    <a:bodyPr/>
                    <a:lstStyle/>
                    <a:p>
                      <a:pPr fontAlgn="base"/>
                      <a:r>
                        <a:rPr lang="en-US" sz="1400">
                          <a:solidFill>
                            <a:srgbClr val="00040A"/>
                          </a:solidFill>
                          <a:effectLst/>
                          <a:latin typeface="Arial"/>
                        </a:rPr>
                        <a:t>Preferred Retail, Participating Retail</a:t>
                      </a:r>
                      <a:endParaRPr lang="en-US" sz="1400">
                        <a:solidFill>
                          <a:srgbClr val="A54399"/>
                        </a:solidFill>
                        <a:effectLst/>
                        <a:latin typeface="Arial"/>
                      </a:endParaRPr>
                    </a:p>
                    <a:p>
                      <a:pPr fontAlgn="base"/>
                      <a:r>
                        <a:rPr lang="en-US" sz="1400">
                          <a:solidFill>
                            <a:srgbClr val="00040A"/>
                          </a:solidFill>
                          <a:effectLst/>
                          <a:latin typeface="Arial"/>
                        </a:rPr>
                        <a:t>Mail Order up to </a:t>
                      </a:r>
                      <a:r>
                        <a:rPr lang="en-US" sz="1400" b="1">
                          <a:solidFill>
                            <a:srgbClr val="00040A"/>
                          </a:solidFill>
                          <a:effectLst/>
                          <a:latin typeface="Arial"/>
                        </a:rPr>
                        <a:t>31 to 60-day</a:t>
                      </a:r>
                      <a:r>
                        <a:rPr lang="en-US" sz="1400">
                          <a:solidFill>
                            <a:srgbClr val="00040A"/>
                          </a:solidFill>
                          <a:effectLst/>
                          <a:latin typeface="Arial"/>
                        </a:rPr>
                        <a:t> supply</a:t>
                      </a:r>
                      <a:endParaRPr lang="en-US" sz="1400">
                        <a:solidFill>
                          <a:srgbClr val="A54399"/>
                        </a:solidFill>
                        <a:effectLst/>
                        <a:latin typeface="Arial"/>
                      </a:endParaRPr>
                    </a:p>
                  </a:txBody>
                  <a:tcPr anchor="ctr">
                    <a:lnL w="11306" cap="flat" cmpd="sng" algn="ctr">
                      <a:solidFill>
                        <a:srgbClr val="FFFFFF"/>
                      </a:solidFill>
                      <a:prstDash val="solid"/>
                      <a:round/>
                      <a:headEnd type="none" w="med" len="med"/>
                      <a:tailEnd type="none" w="med" len="med"/>
                    </a:lnL>
                    <a:lnR w="11306" cap="flat" cmpd="sng" algn="ctr">
                      <a:solidFill>
                        <a:srgbClr val="FFFFFF"/>
                      </a:solidFill>
                      <a:prstDash val="solid"/>
                      <a:round/>
                      <a:headEnd type="none" w="med" len="med"/>
                      <a:tailEnd type="none" w="med" len="med"/>
                    </a:lnR>
                    <a:lnT w="11306" cap="flat" cmpd="sng" algn="ctr">
                      <a:solidFill>
                        <a:srgbClr val="FFFFFF"/>
                      </a:solidFill>
                      <a:prstDash val="solid"/>
                      <a:round/>
                      <a:headEnd type="none" w="med" len="med"/>
                      <a:tailEnd type="none" w="med" len="med"/>
                    </a:lnT>
                    <a:lnB w="11306" cap="flat" cmpd="sng" algn="ctr">
                      <a:solidFill>
                        <a:srgbClr val="FFFFFF"/>
                      </a:solidFill>
                      <a:prstDash val="solid"/>
                      <a:round/>
                      <a:headEnd type="none" w="med" len="med"/>
                      <a:tailEnd type="none" w="med" len="med"/>
                    </a:lnB>
                    <a:solidFill>
                      <a:srgbClr val="E9EDF4"/>
                    </a:solidFill>
                  </a:tcPr>
                </a:tc>
                <a:tc>
                  <a:txBody>
                    <a:bodyPr/>
                    <a:lstStyle/>
                    <a:p>
                      <a:pPr algn="ctr" fontAlgn="base"/>
                      <a:r>
                        <a:rPr lang="en-US" sz="1400">
                          <a:solidFill>
                            <a:srgbClr val="00040A"/>
                          </a:solidFill>
                          <a:effectLst/>
                          <a:latin typeface="Arial"/>
                        </a:rPr>
                        <a:t>$10 to </a:t>
                      </a:r>
                      <a:r>
                        <a:rPr lang="en-US" sz="1400" b="1">
                          <a:solidFill>
                            <a:srgbClr val="00040A"/>
                          </a:solidFill>
                          <a:effectLst/>
                          <a:latin typeface="Arial"/>
                        </a:rPr>
                        <a:t>$20</a:t>
                      </a:r>
                      <a:endParaRPr lang="en-US" sz="1400" b="1">
                        <a:solidFill>
                          <a:srgbClr val="A54399"/>
                        </a:solidFill>
                        <a:effectLst/>
                        <a:latin typeface="Arial"/>
                      </a:endParaRPr>
                    </a:p>
                  </a:txBody>
                  <a:tcPr anchor="ctr">
                    <a:lnL w="11306" cap="flat" cmpd="sng" algn="ctr">
                      <a:solidFill>
                        <a:srgbClr val="FFFFFF"/>
                      </a:solidFill>
                      <a:prstDash val="solid"/>
                      <a:round/>
                      <a:headEnd type="none" w="med" len="med"/>
                      <a:tailEnd type="none" w="med" len="med"/>
                    </a:lnL>
                    <a:lnR w="11306" cap="flat" cmpd="sng" algn="ctr">
                      <a:solidFill>
                        <a:srgbClr val="FFFFFF"/>
                      </a:solidFill>
                      <a:prstDash val="solid"/>
                      <a:round/>
                      <a:headEnd type="none" w="med" len="med"/>
                      <a:tailEnd type="none" w="med" len="med"/>
                    </a:lnR>
                    <a:lnT w="11306" cap="flat" cmpd="sng" algn="ctr">
                      <a:solidFill>
                        <a:srgbClr val="FFFFFF"/>
                      </a:solidFill>
                      <a:prstDash val="solid"/>
                      <a:round/>
                      <a:headEnd type="none" w="med" len="med"/>
                      <a:tailEnd type="none" w="med" len="med"/>
                    </a:lnT>
                    <a:lnB w="11306" cap="flat" cmpd="sng" algn="ctr">
                      <a:solidFill>
                        <a:srgbClr val="FFFFFF"/>
                      </a:solidFill>
                      <a:prstDash val="solid"/>
                      <a:round/>
                      <a:headEnd type="none" w="med" len="med"/>
                      <a:tailEnd type="none" w="med" len="med"/>
                    </a:lnB>
                    <a:solidFill>
                      <a:srgbClr val="E9EDF4"/>
                    </a:solidFill>
                  </a:tcPr>
                </a:tc>
                <a:tc>
                  <a:txBody>
                    <a:bodyPr/>
                    <a:lstStyle/>
                    <a:p>
                      <a:pPr algn="ctr" fontAlgn="base"/>
                      <a:r>
                        <a:rPr lang="en-US" sz="1400">
                          <a:solidFill>
                            <a:srgbClr val="00040A"/>
                          </a:solidFill>
                          <a:effectLst/>
                          <a:latin typeface="Arial"/>
                        </a:rPr>
                        <a:t>$50 to </a:t>
                      </a:r>
                      <a:r>
                        <a:rPr lang="en-US" sz="1400" b="1">
                          <a:solidFill>
                            <a:srgbClr val="00040A"/>
                          </a:solidFill>
                          <a:effectLst/>
                          <a:latin typeface="Arial"/>
                        </a:rPr>
                        <a:t>$60</a:t>
                      </a:r>
                      <a:endParaRPr lang="en-US" sz="1400" b="1">
                        <a:solidFill>
                          <a:srgbClr val="A54399"/>
                        </a:solidFill>
                        <a:effectLst/>
                        <a:latin typeface="Arial"/>
                      </a:endParaRPr>
                    </a:p>
                  </a:txBody>
                  <a:tcPr anchor="ctr">
                    <a:lnL w="11306" cap="flat" cmpd="sng" algn="ctr">
                      <a:solidFill>
                        <a:srgbClr val="FFFFFF"/>
                      </a:solidFill>
                      <a:prstDash val="solid"/>
                      <a:round/>
                      <a:headEnd type="none" w="med" len="med"/>
                      <a:tailEnd type="none" w="med" len="med"/>
                    </a:lnL>
                    <a:lnR w="11306" cap="flat" cmpd="sng" algn="ctr">
                      <a:solidFill>
                        <a:srgbClr val="FFFFFF"/>
                      </a:solidFill>
                      <a:prstDash val="solid"/>
                      <a:round/>
                      <a:headEnd type="none" w="med" len="med"/>
                      <a:tailEnd type="none" w="med" len="med"/>
                    </a:lnR>
                    <a:lnT w="11306" cap="flat" cmpd="sng" algn="ctr">
                      <a:solidFill>
                        <a:srgbClr val="FFFFFF"/>
                      </a:solidFill>
                      <a:prstDash val="solid"/>
                      <a:round/>
                      <a:headEnd type="none" w="med" len="med"/>
                      <a:tailEnd type="none" w="med" len="med"/>
                    </a:lnT>
                    <a:lnB w="11306" cap="flat" cmpd="sng" algn="ctr">
                      <a:solidFill>
                        <a:srgbClr val="FFFFFF"/>
                      </a:solidFill>
                      <a:prstDash val="solid"/>
                      <a:round/>
                      <a:headEnd type="none" w="med" len="med"/>
                      <a:tailEnd type="none" w="med" len="med"/>
                    </a:lnB>
                    <a:solidFill>
                      <a:srgbClr val="E9EDF4"/>
                    </a:solidFill>
                  </a:tcPr>
                </a:tc>
                <a:tc>
                  <a:txBody>
                    <a:bodyPr/>
                    <a:lstStyle/>
                    <a:p>
                      <a:pPr algn="ctr" fontAlgn="base"/>
                      <a:r>
                        <a:rPr lang="en-US" sz="1400">
                          <a:solidFill>
                            <a:srgbClr val="00040A"/>
                          </a:solidFill>
                          <a:effectLst/>
                          <a:latin typeface="Arial"/>
                        </a:rPr>
                        <a:t>$80 to </a:t>
                      </a:r>
                      <a:r>
                        <a:rPr lang="en-US" sz="1400" b="1">
                          <a:solidFill>
                            <a:srgbClr val="00040A"/>
                          </a:solidFill>
                          <a:effectLst/>
                          <a:latin typeface="Arial"/>
                        </a:rPr>
                        <a:t>$100</a:t>
                      </a:r>
                      <a:endParaRPr lang="en-US" sz="1400" b="1">
                        <a:solidFill>
                          <a:srgbClr val="A54399"/>
                        </a:solidFill>
                        <a:effectLst/>
                        <a:latin typeface="Arial"/>
                      </a:endParaRPr>
                    </a:p>
                  </a:txBody>
                  <a:tcPr anchor="ctr">
                    <a:lnL w="11306" cap="flat" cmpd="sng" algn="ctr">
                      <a:solidFill>
                        <a:srgbClr val="FFFFFF"/>
                      </a:solidFill>
                      <a:prstDash val="solid"/>
                      <a:round/>
                      <a:headEnd type="none" w="med" len="med"/>
                      <a:tailEnd type="none" w="med" len="med"/>
                    </a:lnL>
                    <a:lnR w="11306" cap="flat" cmpd="sng" algn="ctr">
                      <a:solidFill>
                        <a:srgbClr val="FFFFFF"/>
                      </a:solidFill>
                      <a:prstDash val="solid"/>
                      <a:round/>
                      <a:headEnd type="none" w="med" len="med"/>
                      <a:tailEnd type="none" w="med" len="med"/>
                    </a:lnR>
                    <a:lnT w="11306" cap="flat" cmpd="sng" algn="ctr">
                      <a:solidFill>
                        <a:srgbClr val="FFFFFF"/>
                      </a:solidFill>
                      <a:prstDash val="solid"/>
                      <a:round/>
                      <a:headEnd type="none" w="med" len="med"/>
                      <a:tailEnd type="none" w="med" len="med"/>
                    </a:lnT>
                    <a:lnB w="11306" cap="flat" cmpd="sng" algn="ctr">
                      <a:solidFill>
                        <a:srgbClr val="FFFFFF"/>
                      </a:solidFill>
                      <a:prstDash val="solid"/>
                      <a:round/>
                      <a:headEnd type="none" w="med" len="med"/>
                      <a:tailEnd type="none" w="med" len="med"/>
                    </a:lnB>
                    <a:solidFill>
                      <a:srgbClr val="E9EDF4"/>
                    </a:solidFill>
                  </a:tcPr>
                </a:tc>
                <a:tc>
                  <a:txBody>
                    <a:bodyPr/>
                    <a:lstStyle/>
                    <a:p>
                      <a:pPr algn="ctr" fontAlgn="base"/>
                      <a:r>
                        <a:rPr lang="en-US" sz="1400">
                          <a:solidFill>
                            <a:srgbClr val="00040A"/>
                          </a:solidFill>
                          <a:effectLst/>
                          <a:latin typeface="Arial"/>
                        </a:rPr>
                        <a:t>N/A</a:t>
                      </a:r>
                      <a:endParaRPr lang="en-US" sz="1400">
                        <a:solidFill>
                          <a:srgbClr val="A54399"/>
                        </a:solidFill>
                        <a:effectLst/>
                        <a:latin typeface="Arial"/>
                      </a:endParaRPr>
                    </a:p>
                  </a:txBody>
                  <a:tcPr anchor="ctr">
                    <a:lnL w="11306" cap="flat" cmpd="sng" algn="ctr">
                      <a:solidFill>
                        <a:srgbClr val="FFFFFF"/>
                      </a:solidFill>
                      <a:prstDash val="solid"/>
                      <a:round/>
                      <a:headEnd type="none" w="med" len="med"/>
                      <a:tailEnd type="none" w="med" len="med"/>
                    </a:lnL>
                    <a:lnR w="11306" cap="flat" cmpd="sng" algn="ctr">
                      <a:solidFill>
                        <a:srgbClr val="FFFFFF"/>
                      </a:solidFill>
                      <a:prstDash val="solid"/>
                      <a:round/>
                      <a:headEnd type="none" w="med" len="med"/>
                      <a:tailEnd type="none" w="med" len="med"/>
                    </a:lnR>
                    <a:lnT w="11306" cap="flat" cmpd="sng" algn="ctr">
                      <a:solidFill>
                        <a:srgbClr val="FFFFFF"/>
                      </a:solidFill>
                      <a:prstDash val="solid"/>
                      <a:round/>
                      <a:headEnd type="none" w="med" len="med"/>
                      <a:tailEnd type="none" w="med" len="med"/>
                    </a:lnT>
                    <a:lnB w="11306"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4110414331"/>
                  </a:ext>
                </a:extLst>
              </a:tr>
              <a:tr h="512159">
                <a:tc>
                  <a:txBody>
                    <a:bodyPr/>
                    <a:lstStyle/>
                    <a:p>
                      <a:pPr fontAlgn="base"/>
                      <a:r>
                        <a:rPr lang="en-US" sz="1400" dirty="0">
                          <a:solidFill>
                            <a:srgbClr val="00040A"/>
                          </a:solidFill>
                          <a:effectLst/>
                          <a:latin typeface="Arial"/>
                        </a:rPr>
                        <a:t>Preferred Retail &amp; Mail Order </a:t>
                      </a:r>
                      <a:endParaRPr lang="en-US" sz="1400" dirty="0">
                        <a:solidFill>
                          <a:srgbClr val="A54399"/>
                        </a:solidFill>
                        <a:effectLst/>
                        <a:latin typeface="Arial"/>
                      </a:endParaRPr>
                    </a:p>
                    <a:p>
                      <a:pPr fontAlgn="base"/>
                      <a:r>
                        <a:rPr lang="en-US" sz="1400" dirty="0">
                          <a:solidFill>
                            <a:srgbClr val="00040A"/>
                          </a:solidFill>
                          <a:effectLst/>
                          <a:latin typeface="Arial"/>
                        </a:rPr>
                        <a:t>up to </a:t>
                      </a:r>
                      <a:r>
                        <a:rPr lang="en-US" sz="1400" b="1" dirty="0">
                          <a:solidFill>
                            <a:srgbClr val="00040A"/>
                          </a:solidFill>
                          <a:effectLst/>
                          <a:latin typeface="Arial"/>
                        </a:rPr>
                        <a:t>61 to 90-day</a:t>
                      </a:r>
                      <a:r>
                        <a:rPr lang="en-US" sz="1400" dirty="0">
                          <a:solidFill>
                            <a:srgbClr val="00040A"/>
                          </a:solidFill>
                          <a:effectLst/>
                          <a:latin typeface="Arial"/>
                        </a:rPr>
                        <a:t> supply</a:t>
                      </a:r>
                      <a:endParaRPr lang="en-US" sz="1400" dirty="0">
                        <a:solidFill>
                          <a:srgbClr val="A54399"/>
                        </a:solidFill>
                        <a:effectLst/>
                        <a:latin typeface="Arial"/>
                      </a:endParaRPr>
                    </a:p>
                  </a:txBody>
                  <a:tcPr anchor="ctr">
                    <a:lnL w="11306" cap="flat" cmpd="sng" algn="ctr">
                      <a:solidFill>
                        <a:srgbClr val="FFFFFF"/>
                      </a:solidFill>
                      <a:prstDash val="solid"/>
                      <a:round/>
                      <a:headEnd type="none" w="med" len="med"/>
                      <a:tailEnd type="none" w="med" len="med"/>
                    </a:lnL>
                    <a:lnR w="11306" cap="flat" cmpd="sng" algn="ctr">
                      <a:solidFill>
                        <a:srgbClr val="FFFFFF"/>
                      </a:solidFill>
                      <a:prstDash val="solid"/>
                      <a:round/>
                      <a:headEnd type="none" w="med" len="med"/>
                      <a:tailEnd type="none" w="med" len="med"/>
                    </a:lnR>
                    <a:lnT w="11306" cap="flat" cmpd="sng" algn="ctr">
                      <a:solidFill>
                        <a:srgbClr val="FFFFFF"/>
                      </a:solidFill>
                      <a:prstDash val="solid"/>
                      <a:round/>
                      <a:headEnd type="none" w="med" len="med"/>
                      <a:tailEnd type="none" w="med" len="med"/>
                    </a:lnT>
                    <a:lnB w="11306" cap="flat" cmpd="sng" algn="ctr">
                      <a:solidFill>
                        <a:srgbClr val="FFFFFF"/>
                      </a:solidFill>
                      <a:prstDash val="solid"/>
                      <a:round/>
                      <a:headEnd type="none" w="med" len="med"/>
                      <a:tailEnd type="none" w="med" len="med"/>
                    </a:lnB>
                    <a:solidFill>
                      <a:srgbClr val="D0D8E8"/>
                    </a:solidFill>
                  </a:tcPr>
                </a:tc>
                <a:tc>
                  <a:txBody>
                    <a:bodyPr/>
                    <a:lstStyle/>
                    <a:p>
                      <a:pPr algn="ctr" fontAlgn="base"/>
                      <a:r>
                        <a:rPr lang="en-US" sz="1400">
                          <a:solidFill>
                            <a:srgbClr val="00040A"/>
                          </a:solidFill>
                          <a:effectLst/>
                          <a:latin typeface="Arial"/>
                        </a:rPr>
                        <a:t>$10 to </a:t>
                      </a:r>
                      <a:r>
                        <a:rPr lang="en-US" sz="1400" b="1">
                          <a:solidFill>
                            <a:srgbClr val="00040A"/>
                          </a:solidFill>
                          <a:effectLst/>
                          <a:latin typeface="Arial"/>
                        </a:rPr>
                        <a:t>$20</a:t>
                      </a:r>
                      <a:endParaRPr lang="en-US" sz="1400" b="1">
                        <a:solidFill>
                          <a:srgbClr val="A54399"/>
                        </a:solidFill>
                        <a:effectLst/>
                        <a:latin typeface="Arial"/>
                      </a:endParaRPr>
                    </a:p>
                  </a:txBody>
                  <a:tcPr anchor="ctr">
                    <a:lnL w="11306" cap="flat" cmpd="sng" algn="ctr">
                      <a:solidFill>
                        <a:srgbClr val="FFFFFF"/>
                      </a:solidFill>
                      <a:prstDash val="solid"/>
                      <a:round/>
                      <a:headEnd type="none" w="med" len="med"/>
                      <a:tailEnd type="none" w="med" len="med"/>
                    </a:lnL>
                    <a:lnR w="11306" cap="flat" cmpd="sng" algn="ctr">
                      <a:solidFill>
                        <a:srgbClr val="FFFFFF"/>
                      </a:solidFill>
                      <a:prstDash val="solid"/>
                      <a:round/>
                      <a:headEnd type="none" w="med" len="med"/>
                      <a:tailEnd type="none" w="med" len="med"/>
                    </a:lnR>
                    <a:lnT w="11306" cap="flat" cmpd="sng" algn="ctr">
                      <a:solidFill>
                        <a:srgbClr val="FFFFFF"/>
                      </a:solidFill>
                      <a:prstDash val="solid"/>
                      <a:round/>
                      <a:headEnd type="none" w="med" len="med"/>
                      <a:tailEnd type="none" w="med" len="med"/>
                    </a:lnT>
                    <a:lnB w="11306" cap="flat" cmpd="sng" algn="ctr">
                      <a:solidFill>
                        <a:srgbClr val="FFFFFF"/>
                      </a:solidFill>
                      <a:prstDash val="solid"/>
                      <a:round/>
                      <a:headEnd type="none" w="med" len="med"/>
                      <a:tailEnd type="none" w="med" len="med"/>
                    </a:lnB>
                    <a:solidFill>
                      <a:srgbClr val="D0D8E8"/>
                    </a:solidFill>
                  </a:tcPr>
                </a:tc>
                <a:tc>
                  <a:txBody>
                    <a:bodyPr/>
                    <a:lstStyle/>
                    <a:p>
                      <a:pPr algn="ctr" fontAlgn="base"/>
                      <a:r>
                        <a:rPr lang="en-US" sz="1400">
                          <a:solidFill>
                            <a:srgbClr val="00040A"/>
                          </a:solidFill>
                          <a:effectLst/>
                          <a:latin typeface="Arial"/>
                        </a:rPr>
                        <a:t>$50 to </a:t>
                      </a:r>
                      <a:r>
                        <a:rPr lang="en-US" sz="1400" b="1">
                          <a:solidFill>
                            <a:srgbClr val="00040A"/>
                          </a:solidFill>
                          <a:effectLst/>
                          <a:latin typeface="Arial"/>
                        </a:rPr>
                        <a:t>$60</a:t>
                      </a:r>
                      <a:endParaRPr lang="en-US" sz="1400" b="1">
                        <a:solidFill>
                          <a:srgbClr val="A54399"/>
                        </a:solidFill>
                        <a:effectLst/>
                        <a:latin typeface="Arial"/>
                      </a:endParaRPr>
                    </a:p>
                  </a:txBody>
                  <a:tcPr anchor="ctr">
                    <a:lnL w="11306" cap="flat" cmpd="sng" algn="ctr">
                      <a:solidFill>
                        <a:srgbClr val="FFFFFF"/>
                      </a:solidFill>
                      <a:prstDash val="solid"/>
                      <a:round/>
                      <a:headEnd type="none" w="med" len="med"/>
                      <a:tailEnd type="none" w="med" len="med"/>
                    </a:lnL>
                    <a:lnR w="11306" cap="flat" cmpd="sng" algn="ctr">
                      <a:solidFill>
                        <a:srgbClr val="FFFFFF"/>
                      </a:solidFill>
                      <a:prstDash val="solid"/>
                      <a:round/>
                      <a:headEnd type="none" w="med" len="med"/>
                      <a:tailEnd type="none" w="med" len="med"/>
                    </a:lnR>
                    <a:lnT w="11306" cap="flat" cmpd="sng" algn="ctr">
                      <a:solidFill>
                        <a:srgbClr val="FFFFFF"/>
                      </a:solidFill>
                      <a:prstDash val="solid"/>
                      <a:round/>
                      <a:headEnd type="none" w="med" len="med"/>
                      <a:tailEnd type="none" w="med" len="med"/>
                    </a:lnT>
                    <a:lnB w="11306" cap="flat" cmpd="sng" algn="ctr">
                      <a:solidFill>
                        <a:srgbClr val="FFFFFF"/>
                      </a:solidFill>
                      <a:prstDash val="solid"/>
                      <a:round/>
                      <a:headEnd type="none" w="med" len="med"/>
                      <a:tailEnd type="none" w="med" len="med"/>
                    </a:lnB>
                    <a:solidFill>
                      <a:srgbClr val="D0D8E8"/>
                    </a:solidFill>
                  </a:tcPr>
                </a:tc>
                <a:tc>
                  <a:txBody>
                    <a:bodyPr/>
                    <a:lstStyle/>
                    <a:p>
                      <a:pPr algn="ctr" fontAlgn="base"/>
                      <a:r>
                        <a:rPr lang="en-US" sz="1400">
                          <a:solidFill>
                            <a:srgbClr val="00040A"/>
                          </a:solidFill>
                          <a:effectLst/>
                          <a:latin typeface="Arial"/>
                        </a:rPr>
                        <a:t>$80 to </a:t>
                      </a:r>
                      <a:r>
                        <a:rPr lang="en-US" sz="1400" b="1">
                          <a:solidFill>
                            <a:srgbClr val="00040A"/>
                          </a:solidFill>
                          <a:effectLst/>
                          <a:latin typeface="Arial"/>
                        </a:rPr>
                        <a:t>$100</a:t>
                      </a:r>
                      <a:endParaRPr lang="en-US" sz="1400" b="1">
                        <a:solidFill>
                          <a:srgbClr val="A54399"/>
                        </a:solidFill>
                        <a:effectLst/>
                        <a:latin typeface="Arial"/>
                      </a:endParaRPr>
                    </a:p>
                  </a:txBody>
                  <a:tcPr anchor="ctr">
                    <a:lnL w="11306" cap="flat" cmpd="sng" algn="ctr">
                      <a:solidFill>
                        <a:srgbClr val="FFFFFF"/>
                      </a:solidFill>
                      <a:prstDash val="solid"/>
                      <a:round/>
                      <a:headEnd type="none" w="med" len="med"/>
                      <a:tailEnd type="none" w="med" len="med"/>
                    </a:lnL>
                    <a:lnR w="11306" cap="flat" cmpd="sng" algn="ctr">
                      <a:solidFill>
                        <a:srgbClr val="FFFFFF"/>
                      </a:solidFill>
                      <a:prstDash val="solid"/>
                      <a:round/>
                      <a:headEnd type="none" w="med" len="med"/>
                      <a:tailEnd type="none" w="med" len="med"/>
                    </a:lnR>
                    <a:lnT w="11306" cap="flat" cmpd="sng" algn="ctr">
                      <a:solidFill>
                        <a:srgbClr val="FFFFFF"/>
                      </a:solidFill>
                      <a:prstDash val="solid"/>
                      <a:round/>
                      <a:headEnd type="none" w="med" len="med"/>
                      <a:tailEnd type="none" w="med" len="med"/>
                    </a:lnT>
                    <a:lnB w="11306" cap="flat" cmpd="sng" algn="ctr">
                      <a:solidFill>
                        <a:srgbClr val="FFFFFF"/>
                      </a:solidFill>
                      <a:prstDash val="solid"/>
                      <a:round/>
                      <a:headEnd type="none" w="med" len="med"/>
                      <a:tailEnd type="none" w="med" len="med"/>
                    </a:lnB>
                    <a:solidFill>
                      <a:srgbClr val="D0D8E8"/>
                    </a:solidFill>
                  </a:tcPr>
                </a:tc>
                <a:tc>
                  <a:txBody>
                    <a:bodyPr/>
                    <a:lstStyle/>
                    <a:p>
                      <a:pPr algn="ctr" fontAlgn="base"/>
                      <a:r>
                        <a:rPr lang="en-US" sz="1400">
                          <a:solidFill>
                            <a:srgbClr val="00040A"/>
                          </a:solidFill>
                          <a:effectLst/>
                          <a:latin typeface="Arial"/>
                        </a:rPr>
                        <a:t>N/A</a:t>
                      </a:r>
                      <a:endParaRPr lang="en-US" sz="1400">
                        <a:solidFill>
                          <a:srgbClr val="A54399"/>
                        </a:solidFill>
                        <a:effectLst/>
                        <a:latin typeface="Arial"/>
                      </a:endParaRPr>
                    </a:p>
                  </a:txBody>
                  <a:tcPr anchor="ctr">
                    <a:lnL w="11306" cap="flat" cmpd="sng" algn="ctr">
                      <a:solidFill>
                        <a:srgbClr val="FFFFFF"/>
                      </a:solidFill>
                      <a:prstDash val="solid"/>
                      <a:round/>
                      <a:headEnd type="none" w="med" len="med"/>
                      <a:tailEnd type="none" w="med" len="med"/>
                    </a:lnL>
                    <a:lnR w="11306" cap="flat" cmpd="sng" algn="ctr">
                      <a:solidFill>
                        <a:srgbClr val="FFFFFF"/>
                      </a:solidFill>
                      <a:prstDash val="solid"/>
                      <a:round/>
                      <a:headEnd type="none" w="med" len="med"/>
                      <a:tailEnd type="none" w="med" len="med"/>
                    </a:lnR>
                    <a:lnT w="11306" cap="flat" cmpd="sng" algn="ctr">
                      <a:solidFill>
                        <a:srgbClr val="FFFFFF"/>
                      </a:solidFill>
                      <a:prstDash val="solid"/>
                      <a:round/>
                      <a:headEnd type="none" w="med" len="med"/>
                      <a:tailEnd type="none" w="med" len="med"/>
                    </a:lnT>
                    <a:lnB w="11306"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774916691"/>
                  </a:ext>
                </a:extLst>
              </a:tr>
              <a:tr h="302041">
                <a:tc>
                  <a:txBody>
                    <a:bodyPr/>
                    <a:lstStyle/>
                    <a:p>
                      <a:pPr fontAlgn="base"/>
                      <a:r>
                        <a:rPr lang="en-US" sz="1400">
                          <a:solidFill>
                            <a:srgbClr val="00040A"/>
                          </a:solidFill>
                          <a:effectLst/>
                          <a:latin typeface="Arial"/>
                        </a:rPr>
                        <a:t>Participating Retail </a:t>
                      </a:r>
                      <a:r>
                        <a:rPr lang="en-US" sz="1400" b="1">
                          <a:solidFill>
                            <a:srgbClr val="00040A"/>
                          </a:solidFill>
                          <a:effectLst/>
                          <a:latin typeface="Arial"/>
                        </a:rPr>
                        <a:t>61 to 90-day</a:t>
                      </a:r>
                      <a:r>
                        <a:rPr lang="en-US" sz="1400">
                          <a:solidFill>
                            <a:srgbClr val="00040A"/>
                          </a:solidFill>
                          <a:effectLst/>
                          <a:latin typeface="Arial"/>
                        </a:rPr>
                        <a:t> supply</a:t>
                      </a:r>
                      <a:endParaRPr lang="en-US" sz="1400">
                        <a:solidFill>
                          <a:srgbClr val="A54399"/>
                        </a:solidFill>
                        <a:effectLst/>
                        <a:latin typeface="Arial"/>
                      </a:endParaRPr>
                    </a:p>
                  </a:txBody>
                  <a:tcPr anchor="ctr">
                    <a:lnL w="11306" cap="flat" cmpd="sng" algn="ctr">
                      <a:solidFill>
                        <a:srgbClr val="FFFFFF"/>
                      </a:solidFill>
                      <a:prstDash val="solid"/>
                      <a:round/>
                      <a:headEnd type="none" w="med" len="med"/>
                      <a:tailEnd type="none" w="med" len="med"/>
                    </a:lnL>
                    <a:lnR w="11306" cap="flat" cmpd="sng" algn="ctr">
                      <a:solidFill>
                        <a:srgbClr val="FFFFFF"/>
                      </a:solidFill>
                      <a:prstDash val="solid"/>
                      <a:round/>
                      <a:headEnd type="none" w="med" len="med"/>
                      <a:tailEnd type="none" w="med" len="med"/>
                    </a:lnR>
                    <a:lnT w="11306" cap="flat" cmpd="sng" algn="ctr">
                      <a:solidFill>
                        <a:srgbClr val="FFFFFF"/>
                      </a:solidFill>
                      <a:prstDash val="solid"/>
                      <a:round/>
                      <a:headEnd type="none" w="med" len="med"/>
                      <a:tailEnd type="none" w="med" len="med"/>
                    </a:lnT>
                    <a:lnB w="11306" cap="flat" cmpd="sng" algn="ctr">
                      <a:solidFill>
                        <a:srgbClr val="FFFFFF"/>
                      </a:solidFill>
                      <a:prstDash val="solid"/>
                      <a:round/>
                      <a:headEnd type="none" w="med" len="med"/>
                      <a:tailEnd type="none" w="med" len="med"/>
                    </a:lnB>
                    <a:solidFill>
                      <a:srgbClr val="E9EDF4"/>
                    </a:solidFill>
                  </a:tcPr>
                </a:tc>
                <a:tc>
                  <a:txBody>
                    <a:bodyPr/>
                    <a:lstStyle/>
                    <a:p>
                      <a:pPr algn="ctr" fontAlgn="base"/>
                      <a:r>
                        <a:rPr lang="en-US" sz="1400">
                          <a:solidFill>
                            <a:srgbClr val="00040A"/>
                          </a:solidFill>
                          <a:effectLst/>
                          <a:latin typeface="Arial"/>
                        </a:rPr>
                        <a:t>$15 to </a:t>
                      </a:r>
                      <a:r>
                        <a:rPr lang="en-US" sz="1400" b="1">
                          <a:solidFill>
                            <a:srgbClr val="00040A"/>
                          </a:solidFill>
                          <a:effectLst/>
                          <a:latin typeface="Arial"/>
                        </a:rPr>
                        <a:t>$30</a:t>
                      </a:r>
                      <a:endParaRPr lang="en-US" sz="1400" b="1">
                        <a:solidFill>
                          <a:srgbClr val="A54399"/>
                        </a:solidFill>
                        <a:effectLst/>
                        <a:latin typeface="Arial"/>
                      </a:endParaRPr>
                    </a:p>
                  </a:txBody>
                  <a:tcPr anchor="ctr">
                    <a:lnL w="11306" cap="flat" cmpd="sng" algn="ctr">
                      <a:solidFill>
                        <a:srgbClr val="FFFFFF"/>
                      </a:solidFill>
                      <a:prstDash val="solid"/>
                      <a:round/>
                      <a:headEnd type="none" w="med" len="med"/>
                      <a:tailEnd type="none" w="med" len="med"/>
                    </a:lnL>
                    <a:lnR w="11306" cap="flat" cmpd="sng" algn="ctr">
                      <a:solidFill>
                        <a:srgbClr val="FFFFFF"/>
                      </a:solidFill>
                      <a:prstDash val="solid"/>
                      <a:round/>
                      <a:headEnd type="none" w="med" len="med"/>
                      <a:tailEnd type="none" w="med" len="med"/>
                    </a:lnR>
                    <a:lnT w="11306" cap="flat" cmpd="sng" algn="ctr">
                      <a:solidFill>
                        <a:srgbClr val="FFFFFF"/>
                      </a:solidFill>
                      <a:prstDash val="solid"/>
                      <a:round/>
                      <a:headEnd type="none" w="med" len="med"/>
                      <a:tailEnd type="none" w="med" len="med"/>
                    </a:lnT>
                    <a:lnB w="11306" cap="flat" cmpd="sng" algn="ctr">
                      <a:solidFill>
                        <a:srgbClr val="FFFFFF"/>
                      </a:solidFill>
                      <a:prstDash val="solid"/>
                      <a:round/>
                      <a:headEnd type="none" w="med" len="med"/>
                      <a:tailEnd type="none" w="med" len="med"/>
                    </a:lnB>
                    <a:solidFill>
                      <a:srgbClr val="E9EDF4"/>
                    </a:solidFill>
                  </a:tcPr>
                </a:tc>
                <a:tc>
                  <a:txBody>
                    <a:bodyPr/>
                    <a:lstStyle/>
                    <a:p>
                      <a:pPr algn="ctr" fontAlgn="base"/>
                      <a:r>
                        <a:rPr lang="en-US" sz="1400">
                          <a:solidFill>
                            <a:srgbClr val="00040A"/>
                          </a:solidFill>
                          <a:effectLst/>
                          <a:latin typeface="Arial"/>
                        </a:rPr>
                        <a:t>$75 to </a:t>
                      </a:r>
                      <a:r>
                        <a:rPr lang="en-US" sz="1400" b="1">
                          <a:solidFill>
                            <a:srgbClr val="00040A"/>
                          </a:solidFill>
                          <a:effectLst/>
                          <a:latin typeface="Arial"/>
                        </a:rPr>
                        <a:t>$85</a:t>
                      </a:r>
                      <a:endParaRPr lang="en-US" sz="1400" b="1">
                        <a:solidFill>
                          <a:srgbClr val="A54399"/>
                        </a:solidFill>
                        <a:effectLst/>
                        <a:latin typeface="Arial"/>
                      </a:endParaRPr>
                    </a:p>
                  </a:txBody>
                  <a:tcPr anchor="ctr">
                    <a:lnL w="11306" cap="flat" cmpd="sng" algn="ctr">
                      <a:solidFill>
                        <a:srgbClr val="FFFFFF"/>
                      </a:solidFill>
                      <a:prstDash val="solid"/>
                      <a:round/>
                      <a:headEnd type="none" w="med" len="med"/>
                      <a:tailEnd type="none" w="med" len="med"/>
                    </a:lnL>
                    <a:lnR w="11306" cap="flat" cmpd="sng" algn="ctr">
                      <a:solidFill>
                        <a:srgbClr val="FFFFFF"/>
                      </a:solidFill>
                      <a:prstDash val="solid"/>
                      <a:round/>
                      <a:headEnd type="none" w="med" len="med"/>
                      <a:tailEnd type="none" w="med" len="med"/>
                    </a:lnR>
                    <a:lnT w="11306" cap="flat" cmpd="sng" algn="ctr">
                      <a:solidFill>
                        <a:srgbClr val="FFFFFF"/>
                      </a:solidFill>
                      <a:prstDash val="solid"/>
                      <a:round/>
                      <a:headEnd type="none" w="med" len="med"/>
                      <a:tailEnd type="none" w="med" len="med"/>
                    </a:lnT>
                    <a:lnB w="11306" cap="flat" cmpd="sng" algn="ctr">
                      <a:solidFill>
                        <a:srgbClr val="FFFFFF"/>
                      </a:solidFill>
                      <a:prstDash val="solid"/>
                      <a:round/>
                      <a:headEnd type="none" w="med" len="med"/>
                      <a:tailEnd type="none" w="med" len="med"/>
                    </a:lnB>
                    <a:solidFill>
                      <a:srgbClr val="E9EDF4"/>
                    </a:solidFill>
                  </a:tcPr>
                </a:tc>
                <a:tc>
                  <a:txBody>
                    <a:bodyPr/>
                    <a:lstStyle/>
                    <a:p>
                      <a:pPr algn="ctr" fontAlgn="base"/>
                      <a:r>
                        <a:rPr lang="en-US" sz="1400">
                          <a:solidFill>
                            <a:srgbClr val="00040A"/>
                          </a:solidFill>
                          <a:effectLst/>
                          <a:latin typeface="Arial"/>
                        </a:rPr>
                        <a:t>$120 to </a:t>
                      </a:r>
                      <a:r>
                        <a:rPr lang="en-US" sz="1400" b="1">
                          <a:solidFill>
                            <a:srgbClr val="00040A"/>
                          </a:solidFill>
                          <a:effectLst/>
                          <a:latin typeface="Arial"/>
                        </a:rPr>
                        <a:t>$130</a:t>
                      </a:r>
                      <a:endParaRPr lang="en-US" sz="1400" b="1">
                        <a:solidFill>
                          <a:srgbClr val="A54399"/>
                        </a:solidFill>
                        <a:effectLst/>
                        <a:latin typeface="Arial"/>
                      </a:endParaRPr>
                    </a:p>
                  </a:txBody>
                  <a:tcPr anchor="ctr">
                    <a:lnL w="11306" cap="flat" cmpd="sng" algn="ctr">
                      <a:solidFill>
                        <a:srgbClr val="FFFFFF"/>
                      </a:solidFill>
                      <a:prstDash val="solid"/>
                      <a:round/>
                      <a:headEnd type="none" w="med" len="med"/>
                      <a:tailEnd type="none" w="med" len="med"/>
                    </a:lnL>
                    <a:lnR w="11306" cap="flat" cmpd="sng" algn="ctr">
                      <a:solidFill>
                        <a:srgbClr val="FFFFFF"/>
                      </a:solidFill>
                      <a:prstDash val="solid"/>
                      <a:round/>
                      <a:headEnd type="none" w="med" len="med"/>
                      <a:tailEnd type="none" w="med" len="med"/>
                    </a:lnR>
                    <a:lnT w="11306" cap="flat" cmpd="sng" algn="ctr">
                      <a:solidFill>
                        <a:srgbClr val="FFFFFF"/>
                      </a:solidFill>
                      <a:prstDash val="solid"/>
                      <a:round/>
                      <a:headEnd type="none" w="med" len="med"/>
                      <a:tailEnd type="none" w="med" len="med"/>
                    </a:lnT>
                    <a:lnB w="11306" cap="flat" cmpd="sng" algn="ctr">
                      <a:solidFill>
                        <a:srgbClr val="FFFFFF"/>
                      </a:solidFill>
                      <a:prstDash val="solid"/>
                      <a:round/>
                      <a:headEnd type="none" w="med" len="med"/>
                      <a:tailEnd type="none" w="med" len="med"/>
                    </a:lnB>
                    <a:solidFill>
                      <a:srgbClr val="E9EDF4"/>
                    </a:solidFill>
                  </a:tcPr>
                </a:tc>
                <a:tc>
                  <a:txBody>
                    <a:bodyPr/>
                    <a:lstStyle/>
                    <a:p>
                      <a:pPr algn="ctr" fontAlgn="base"/>
                      <a:r>
                        <a:rPr lang="en-US" sz="1400">
                          <a:solidFill>
                            <a:srgbClr val="00040A"/>
                          </a:solidFill>
                          <a:effectLst/>
                          <a:latin typeface="Arial"/>
                        </a:rPr>
                        <a:t>N/A</a:t>
                      </a:r>
                      <a:endParaRPr lang="en-US" sz="1400">
                        <a:solidFill>
                          <a:srgbClr val="A54399"/>
                        </a:solidFill>
                        <a:effectLst/>
                        <a:latin typeface="Arial"/>
                      </a:endParaRPr>
                    </a:p>
                  </a:txBody>
                  <a:tcPr anchor="ctr">
                    <a:lnL w="11306" cap="flat" cmpd="sng" algn="ctr">
                      <a:solidFill>
                        <a:srgbClr val="FFFFFF"/>
                      </a:solidFill>
                      <a:prstDash val="solid"/>
                      <a:round/>
                      <a:headEnd type="none" w="med" len="med"/>
                      <a:tailEnd type="none" w="med" len="med"/>
                    </a:lnL>
                    <a:lnR w="11306" cap="flat" cmpd="sng" algn="ctr">
                      <a:solidFill>
                        <a:srgbClr val="FFFFFF"/>
                      </a:solidFill>
                      <a:prstDash val="solid"/>
                      <a:round/>
                      <a:headEnd type="none" w="med" len="med"/>
                      <a:tailEnd type="none" w="med" len="med"/>
                    </a:lnR>
                    <a:lnT w="11306" cap="flat" cmpd="sng" algn="ctr">
                      <a:solidFill>
                        <a:srgbClr val="FFFFFF"/>
                      </a:solidFill>
                      <a:prstDash val="solid"/>
                      <a:round/>
                      <a:headEnd type="none" w="med" len="med"/>
                      <a:tailEnd type="none" w="med" len="med"/>
                    </a:lnT>
                    <a:lnB w="11306"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434774289"/>
                  </a:ext>
                </a:extLst>
              </a:tr>
              <a:tr h="761672">
                <a:tc>
                  <a:txBody>
                    <a:bodyPr/>
                    <a:lstStyle/>
                    <a:p>
                      <a:pPr fontAlgn="base"/>
                      <a:r>
                        <a:rPr lang="en-US" sz="1400">
                          <a:solidFill>
                            <a:srgbClr val="00040A"/>
                          </a:solidFill>
                          <a:effectLst/>
                          <a:latin typeface="Arial"/>
                        </a:rPr>
                        <a:t>Specialty Pharmacy (up to 30-day supply)</a:t>
                      </a:r>
                      <a:endParaRPr lang="en-US" sz="1400">
                        <a:solidFill>
                          <a:srgbClr val="A54399"/>
                        </a:solidFill>
                        <a:effectLst/>
                        <a:latin typeface="Arial"/>
                      </a:endParaRPr>
                    </a:p>
                    <a:p>
                      <a:pPr fontAlgn="base"/>
                      <a:r>
                        <a:rPr lang="en-US" sz="1400">
                          <a:solidFill>
                            <a:srgbClr val="00040A"/>
                          </a:solidFill>
                          <a:effectLst/>
                          <a:latin typeface="Arial"/>
                        </a:rPr>
                        <a:t>Up to $150 per prescription drug</a:t>
                      </a:r>
                      <a:endParaRPr lang="en-US" sz="1400">
                        <a:solidFill>
                          <a:srgbClr val="A54399"/>
                        </a:solidFill>
                        <a:effectLst/>
                        <a:latin typeface="Arial"/>
                      </a:endParaRPr>
                    </a:p>
                  </a:txBody>
                  <a:tcPr anchor="ctr">
                    <a:lnL w="11306" cap="flat" cmpd="sng" algn="ctr">
                      <a:solidFill>
                        <a:srgbClr val="FFFFFF"/>
                      </a:solidFill>
                      <a:prstDash val="solid"/>
                      <a:round/>
                      <a:headEnd type="none" w="med" len="med"/>
                      <a:tailEnd type="none" w="med" len="med"/>
                    </a:lnL>
                    <a:lnR w="11306" cap="flat" cmpd="sng" algn="ctr">
                      <a:solidFill>
                        <a:srgbClr val="FFFFFF"/>
                      </a:solidFill>
                      <a:prstDash val="solid"/>
                      <a:round/>
                      <a:headEnd type="none" w="med" len="med"/>
                      <a:tailEnd type="none" w="med" len="med"/>
                    </a:lnR>
                    <a:lnT w="11306" cap="flat" cmpd="sng" algn="ctr">
                      <a:solidFill>
                        <a:srgbClr val="FFFFFF"/>
                      </a:solidFill>
                      <a:prstDash val="solid"/>
                      <a:round/>
                      <a:headEnd type="none" w="med" len="med"/>
                      <a:tailEnd type="none" w="med" len="med"/>
                    </a:lnT>
                    <a:lnB w="11306" cap="flat" cmpd="sng" algn="ctr">
                      <a:solidFill>
                        <a:srgbClr val="FFFFFF"/>
                      </a:solidFill>
                      <a:prstDash val="solid"/>
                      <a:round/>
                      <a:headEnd type="none" w="med" len="med"/>
                      <a:tailEnd type="none" w="med" len="med"/>
                    </a:lnB>
                    <a:solidFill>
                      <a:srgbClr val="D0D8E8"/>
                    </a:solidFill>
                  </a:tcPr>
                </a:tc>
                <a:tc gridSpan="4">
                  <a:txBody>
                    <a:bodyPr/>
                    <a:lstStyle/>
                    <a:p>
                      <a:pPr lvl="0" algn="ctr">
                        <a:buNone/>
                      </a:pPr>
                      <a:r>
                        <a:rPr lang="en-US" sz="1400" b="1" i="0" u="none" strike="noStrike" noProof="0">
                          <a:solidFill>
                            <a:srgbClr val="000000"/>
                          </a:solidFill>
                          <a:effectLst/>
                          <a:latin typeface="Arial"/>
                        </a:rPr>
                        <a:t>No change</a:t>
                      </a:r>
                      <a:endParaRPr lang="en-US" sz="1400" b="1">
                        <a:latin typeface="Arial"/>
                      </a:endParaRPr>
                    </a:p>
                    <a:p>
                      <a:pPr lvl="0" algn="ctr">
                        <a:buNone/>
                      </a:pPr>
                      <a:r>
                        <a:rPr lang="en-US" sz="1400" b="0" i="0" u="none" strike="noStrike" noProof="0">
                          <a:solidFill>
                            <a:srgbClr val="000000"/>
                          </a:solidFill>
                          <a:effectLst/>
                          <a:latin typeface="Arial"/>
                        </a:rPr>
                        <a:t> 30% Coinsurance to a max of $150 per Prescription Drug, 30-day supply</a:t>
                      </a:r>
                      <a:endParaRPr lang="en-US" sz="1400">
                        <a:latin typeface="Arial"/>
                      </a:endParaRPr>
                    </a:p>
                  </a:txBody>
                  <a:tcPr anchor="ctr">
                    <a:lnL w="11306" cap="flat" cmpd="sng" algn="ctr">
                      <a:solidFill>
                        <a:srgbClr val="FFFFFF"/>
                      </a:solidFill>
                      <a:prstDash val="solid"/>
                      <a:round/>
                      <a:headEnd type="none" w="med" len="med"/>
                      <a:tailEnd type="none" w="med" len="med"/>
                    </a:lnL>
                    <a:lnR w="11306" cap="flat" cmpd="sng" algn="ctr">
                      <a:solidFill>
                        <a:srgbClr val="FFFFFF"/>
                      </a:solidFill>
                      <a:prstDash val="solid"/>
                      <a:round/>
                      <a:headEnd type="none" w="med" len="med"/>
                      <a:tailEnd type="none" w="med" len="med"/>
                    </a:lnR>
                    <a:lnT w="11306" cap="flat" cmpd="sng" algn="ctr">
                      <a:solidFill>
                        <a:srgbClr val="FFFFFF"/>
                      </a:solidFill>
                      <a:prstDash val="solid"/>
                      <a:round/>
                      <a:headEnd type="none" w="med" len="med"/>
                      <a:tailEnd type="none" w="med" len="med"/>
                    </a:lnT>
                    <a:lnB w="11306" cap="flat" cmpd="sng" algn="ctr">
                      <a:solidFill>
                        <a:srgbClr val="FFFFFF"/>
                      </a:solidFill>
                      <a:prstDash val="solid"/>
                      <a:round/>
                      <a:headEnd type="none" w="med" len="med"/>
                      <a:tailEnd type="none" w="med" len="med"/>
                    </a:lnB>
                    <a:solidFill>
                      <a:srgbClr val="D0D8E8"/>
                    </a:solidFill>
                  </a:tcPr>
                </a:tc>
                <a:tc hMerge="1">
                  <a:txBody>
                    <a:bodyPr/>
                    <a:lstStyle/>
                    <a:p>
                      <a:endParaRPr lang="en-US"/>
                    </a:p>
                  </a:txBody>
                  <a:tcPr anchor="ctr">
                    <a:lnL w="11306" cap="flat" cmpd="sng" algn="ctr">
                      <a:solidFill>
                        <a:srgbClr val="FFFFFF"/>
                      </a:solidFill>
                      <a:prstDash val="solid"/>
                      <a:round/>
                      <a:headEnd type="none" w="med" len="med"/>
                      <a:tailEnd type="none" w="med" len="med"/>
                    </a:lnL>
                    <a:lnR w="11306" cap="flat" cmpd="sng" algn="ctr">
                      <a:solidFill>
                        <a:srgbClr val="FFFFFF"/>
                      </a:solidFill>
                      <a:prstDash val="solid"/>
                      <a:round/>
                      <a:headEnd type="none" w="med" len="med"/>
                      <a:tailEnd type="none" w="med" len="med"/>
                    </a:lnR>
                    <a:lnT w="11306" cap="flat" cmpd="sng" algn="ctr">
                      <a:solidFill>
                        <a:srgbClr val="FFFFFF"/>
                      </a:solidFill>
                      <a:prstDash val="solid"/>
                      <a:round/>
                      <a:headEnd type="none" w="med" len="med"/>
                      <a:tailEnd type="none" w="med" len="med"/>
                    </a:lnT>
                    <a:lnB w="11306" cap="flat" cmpd="sng" algn="ctr">
                      <a:solidFill>
                        <a:srgbClr val="FFFFFF"/>
                      </a:solidFill>
                      <a:prstDash val="solid"/>
                      <a:round/>
                      <a:headEnd type="none" w="med" len="med"/>
                      <a:tailEnd type="none" w="med" len="med"/>
                    </a:lnB>
                    <a:solidFill>
                      <a:srgbClr val="D0D8E8"/>
                    </a:solidFill>
                  </a:tcPr>
                </a:tc>
                <a:tc hMerge="1">
                  <a:txBody>
                    <a:bodyPr/>
                    <a:lstStyle/>
                    <a:p>
                      <a:endParaRPr lang="en-US"/>
                    </a:p>
                  </a:txBody>
                  <a:tcPr anchor="ctr">
                    <a:lnL w="11306" cap="flat" cmpd="sng" algn="ctr">
                      <a:solidFill>
                        <a:srgbClr val="FFFFFF"/>
                      </a:solidFill>
                      <a:prstDash val="solid"/>
                      <a:round/>
                      <a:headEnd type="none" w="med" len="med"/>
                      <a:tailEnd type="none" w="med" len="med"/>
                    </a:lnL>
                    <a:lnR w="11306" cap="flat" cmpd="sng" algn="ctr">
                      <a:solidFill>
                        <a:srgbClr val="FFFFFF"/>
                      </a:solidFill>
                      <a:prstDash val="solid"/>
                      <a:round/>
                      <a:headEnd type="none" w="med" len="med"/>
                      <a:tailEnd type="none" w="med" len="med"/>
                    </a:lnR>
                    <a:lnT w="11306" cap="flat" cmpd="sng" algn="ctr">
                      <a:solidFill>
                        <a:srgbClr val="FFFFFF"/>
                      </a:solidFill>
                      <a:prstDash val="solid"/>
                      <a:round/>
                      <a:headEnd type="none" w="med" len="med"/>
                      <a:tailEnd type="none" w="med" len="med"/>
                    </a:lnT>
                    <a:lnB w="11306" cap="flat" cmpd="sng" algn="ctr">
                      <a:solidFill>
                        <a:srgbClr val="FFFFFF"/>
                      </a:solidFill>
                      <a:prstDash val="solid"/>
                      <a:round/>
                      <a:headEnd type="none" w="med" len="med"/>
                      <a:tailEnd type="none" w="med" len="med"/>
                    </a:lnB>
                    <a:solidFill>
                      <a:srgbClr val="D0D8E8"/>
                    </a:solidFill>
                  </a:tcPr>
                </a:tc>
                <a:tc hMerge="1">
                  <a:txBody>
                    <a:bodyPr/>
                    <a:lstStyle/>
                    <a:p>
                      <a:endParaRPr lang="en-US"/>
                    </a:p>
                  </a:txBody>
                  <a:tcPr anchor="ctr">
                    <a:lnL w="11306" cap="flat" cmpd="sng" algn="ctr">
                      <a:solidFill>
                        <a:srgbClr val="FFFFFF"/>
                      </a:solidFill>
                      <a:prstDash val="solid"/>
                      <a:round/>
                      <a:headEnd type="none" w="med" len="med"/>
                      <a:tailEnd type="none" w="med" len="med"/>
                    </a:lnL>
                    <a:lnR w="11306" cap="flat" cmpd="sng" algn="ctr">
                      <a:solidFill>
                        <a:srgbClr val="FFFFFF"/>
                      </a:solidFill>
                      <a:prstDash val="solid"/>
                      <a:round/>
                      <a:headEnd type="none" w="med" len="med"/>
                      <a:tailEnd type="none" w="med" len="med"/>
                    </a:lnR>
                    <a:lnT w="11306" cap="flat" cmpd="sng" algn="ctr">
                      <a:solidFill>
                        <a:srgbClr val="FFFFFF"/>
                      </a:solidFill>
                      <a:prstDash val="solid"/>
                      <a:round/>
                      <a:headEnd type="none" w="med" len="med"/>
                      <a:tailEnd type="none" w="med" len="med"/>
                    </a:lnT>
                    <a:lnB w="11306"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558731425"/>
                  </a:ext>
                </a:extLst>
              </a:tr>
              <a:tr h="512159">
                <a:tc>
                  <a:txBody>
                    <a:bodyPr/>
                    <a:lstStyle/>
                    <a:p>
                      <a:pPr fontAlgn="base"/>
                      <a:r>
                        <a:rPr lang="en-US" sz="1400">
                          <a:solidFill>
                            <a:srgbClr val="00040A"/>
                          </a:solidFill>
                          <a:effectLst/>
                          <a:latin typeface="Arial"/>
                        </a:rPr>
                        <a:t>Out-of-Network Pharmacies (up to 30-day supply)</a:t>
                      </a:r>
                      <a:endParaRPr lang="en-US" sz="1400">
                        <a:solidFill>
                          <a:srgbClr val="A54399"/>
                        </a:solidFill>
                        <a:effectLst/>
                        <a:latin typeface="Arial"/>
                      </a:endParaRPr>
                    </a:p>
                  </a:txBody>
                  <a:tcPr anchor="ctr">
                    <a:lnL w="11306" cap="flat" cmpd="sng" algn="ctr">
                      <a:solidFill>
                        <a:srgbClr val="FFFFFF"/>
                      </a:solidFill>
                      <a:prstDash val="solid"/>
                      <a:round/>
                      <a:headEnd type="none" w="med" len="med"/>
                      <a:tailEnd type="none" w="med" len="med"/>
                    </a:lnL>
                    <a:lnR w="11306" cap="flat" cmpd="sng" algn="ctr">
                      <a:solidFill>
                        <a:srgbClr val="FFFFFF"/>
                      </a:solidFill>
                      <a:prstDash val="solid"/>
                      <a:round/>
                      <a:headEnd type="none" w="med" len="med"/>
                      <a:tailEnd type="none" w="med" len="med"/>
                    </a:lnR>
                    <a:lnT w="11306" cap="flat" cmpd="sng" algn="ctr">
                      <a:solidFill>
                        <a:srgbClr val="FFFFFF"/>
                      </a:solidFill>
                      <a:prstDash val="solid"/>
                      <a:round/>
                      <a:headEnd type="none" w="med" len="med"/>
                      <a:tailEnd type="none" w="med" len="med"/>
                    </a:lnT>
                    <a:lnB w="11306" cap="flat" cmpd="sng" algn="ctr">
                      <a:solidFill>
                        <a:srgbClr val="FFFFFF"/>
                      </a:solidFill>
                      <a:prstDash val="solid"/>
                      <a:round/>
                      <a:headEnd type="none" w="med" len="med"/>
                      <a:tailEnd type="none" w="med" len="med"/>
                    </a:lnB>
                    <a:solidFill>
                      <a:srgbClr val="E9EDF4"/>
                    </a:solidFill>
                  </a:tcPr>
                </a:tc>
                <a:tc gridSpan="3">
                  <a:txBody>
                    <a:bodyPr/>
                    <a:lstStyle/>
                    <a:p>
                      <a:pPr algn="ctr" fontAlgn="base"/>
                      <a:r>
                        <a:rPr lang="en-US" sz="1400" b="1">
                          <a:solidFill>
                            <a:srgbClr val="00040A"/>
                          </a:solidFill>
                          <a:effectLst/>
                          <a:latin typeface="Arial"/>
                        </a:rPr>
                        <a:t>No change.</a:t>
                      </a:r>
                      <a:r>
                        <a:rPr lang="en-US" sz="1400">
                          <a:solidFill>
                            <a:srgbClr val="00040A"/>
                          </a:solidFill>
                          <a:effectLst/>
                          <a:latin typeface="Arial"/>
                        </a:rPr>
                        <a:t> 50% coinsurance </a:t>
                      </a:r>
                      <a:endParaRPr lang="en-US" sz="1400">
                        <a:solidFill>
                          <a:srgbClr val="A54399"/>
                        </a:solidFill>
                        <a:effectLst/>
                        <a:latin typeface="Arial"/>
                      </a:endParaRPr>
                    </a:p>
                    <a:p>
                      <a:pPr algn="ctr" fontAlgn="base"/>
                      <a:r>
                        <a:rPr lang="en-US" sz="1400">
                          <a:solidFill>
                            <a:srgbClr val="00040A"/>
                          </a:solidFill>
                          <a:effectLst/>
                          <a:latin typeface="Arial"/>
                        </a:rPr>
                        <a:t>per prescription drug</a:t>
                      </a:r>
                      <a:endParaRPr lang="en-US" sz="1400">
                        <a:solidFill>
                          <a:srgbClr val="A54399"/>
                        </a:solidFill>
                        <a:effectLst/>
                        <a:latin typeface="Arial"/>
                      </a:endParaRPr>
                    </a:p>
                  </a:txBody>
                  <a:tcPr anchor="ctr">
                    <a:lnL w="11306" cap="flat" cmpd="sng" algn="ctr">
                      <a:solidFill>
                        <a:srgbClr val="FFFFFF"/>
                      </a:solidFill>
                      <a:prstDash val="solid"/>
                      <a:round/>
                      <a:headEnd type="none" w="med" len="med"/>
                      <a:tailEnd type="none" w="med" len="med"/>
                    </a:lnL>
                    <a:lnR w="11306" cap="flat" cmpd="sng" algn="ctr">
                      <a:solidFill>
                        <a:srgbClr val="FFFFFF"/>
                      </a:solidFill>
                      <a:prstDash val="solid"/>
                      <a:round/>
                      <a:headEnd type="none" w="med" len="med"/>
                      <a:tailEnd type="none" w="med" len="med"/>
                    </a:lnR>
                    <a:lnT w="11306" cap="flat" cmpd="sng" algn="ctr">
                      <a:solidFill>
                        <a:srgbClr val="FFFFFF"/>
                      </a:solidFill>
                      <a:prstDash val="solid"/>
                      <a:round/>
                      <a:headEnd type="none" w="med" len="med"/>
                      <a:tailEnd type="none" w="med" len="med"/>
                    </a:lnT>
                    <a:lnB w="11306" cap="flat" cmpd="sng" algn="ctr">
                      <a:solidFill>
                        <a:srgbClr val="FFFFFF"/>
                      </a:solidFill>
                      <a:prstDash val="solid"/>
                      <a:round/>
                      <a:headEnd type="none" w="med" len="med"/>
                      <a:tailEnd type="none" w="med" len="med"/>
                    </a:lnB>
                    <a:solidFill>
                      <a:srgbClr val="E9EDF4"/>
                    </a:solidFill>
                  </a:tcPr>
                </a:tc>
                <a:tc hMerge="1">
                  <a:txBody>
                    <a:bodyPr/>
                    <a:lstStyle/>
                    <a:p>
                      <a:endParaRPr lang="en-US"/>
                    </a:p>
                  </a:txBody>
                  <a:tcPr/>
                </a:tc>
                <a:tc hMerge="1">
                  <a:txBody>
                    <a:bodyPr/>
                    <a:lstStyle/>
                    <a:p>
                      <a:endParaRPr lang="en-US"/>
                    </a:p>
                  </a:txBody>
                  <a:tcPr/>
                </a:tc>
                <a:tc>
                  <a:txBody>
                    <a:bodyPr/>
                    <a:lstStyle/>
                    <a:p>
                      <a:pPr algn="ctr" fontAlgn="base"/>
                      <a:r>
                        <a:rPr lang="en-US" sz="1400" dirty="0">
                          <a:solidFill>
                            <a:srgbClr val="00040A"/>
                          </a:solidFill>
                          <a:effectLst/>
                          <a:latin typeface="Arial"/>
                        </a:rPr>
                        <a:t>N/A</a:t>
                      </a:r>
                      <a:endParaRPr lang="en-US" sz="1400" dirty="0">
                        <a:solidFill>
                          <a:srgbClr val="A54399"/>
                        </a:solidFill>
                        <a:effectLst/>
                        <a:latin typeface="Arial"/>
                      </a:endParaRPr>
                    </a:p>
                  </a:txBody>
                  <a:tcPr anchor="ctr">
                    <a:lnL w="11306" cap="flat" cmpd="sng" algn="ctr">
                      <a:solidFill>
                        <a:srgbClr val="FFFFFF"/>
                      </a:solidFill>
                      <a:prstDash val="solid"/>
                      <a:round/>
                      <a:headEnd type="none" w="med" len="med"/>
                      <a:tailEnd type="none" w="med" len="med"/>
                    </a:lnL>
                    <a:lnR w="11306" cap="flat" cmpd="sng" algn="ctr">
                      <a:solidFill>
                        <a:srgbClr val="FFFFFF"/>
                      </a:solidFill>
                      <a:prstDash val="solid"/>
                      <a:round/>
                      <a:headEnd type="none" w="med" len="med"/>
                      <a:tailEnd type="none" w="med" len="med"/>
                    </a:lnR>
                    <a:lnT w="11306" cap="flat" cmpd="sng" algn="ctr">
                      <a:solidFill>
                        <a:srgbClr val="FFFFFF"/>
                      </a:solidFill>
                      <a:prstDash val="solid"/>
                      <a:round/>
                      <a:headEnd type="none" w="med" len="med"/>
                      <a:tailEnd type="none" w="med" len="med"/>
                    </a:lnT>
                    <a:lnB w="11306"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440965813"/>
                  </a:ext>
                </a:extLst>
              </a:tr>
            </a:tbl>
          </a:graphicData>
        </a:graphic>
      </p:graphicFrame>
      <p:pic>
        <p:nvPicPr>
          <p:cNvPr id="16" name="Video 15">
            <a:hlinkClick r:id="" action="ppaction://media"/>
            <a:extLst>
              <a:ext uri="{FF2B5EF4-FFF2-40B4-BE49-F238E27FC236}">
                <a16:creationId xmlns:a16="http://schemas.microsoft.com/office/drawing/2014/main" id="{9D5F2EE9-CD31-0E4E-6BB6-9AC6D3BC7E8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8780504" y="4780004"/>
            <a:ext cx="301773" cy="301773"/>
          </a:xfrm>
          <a:prstGeom prst="ellipse">
            <a:avLst/>
          </a:prstGeom>
        </p:spPr>
      </p:pic>
    </p:spTree>
    <p:extLst>
      <p:ext uri="{BB962C8B-B14F-4D97-AF65-F5344CB8AC3E}">
        <p14:creationId xmlns:p14="http://schemas.microsoft.com/office/powerpoint/2010/main" val="1620518763"/>
      </p:ext>
    </p:extLst>
  </p:cSld>
  <p:clrMapOvr>
    <a:masterClrMapping/>
  </p:clrMapOvr>
  <p:transition spd="slow" advTm="148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F34D0-E65E-FFF6-211C-3577CC1254CF}"/>
              </a:ext>
            </a:extLst>
          </p:cNvPr>
          <p:cNvSpPr>
            <a:spLocks noGrp="1"/>
          </p:cNvSpPr>
          <p:nvPr>
            <p:ph type="title"/>
          </p:nvPr>
        </p:nvSpPr>
        <p:spPr>
          <a:xfrm>
            <a:off x="363495" y="403720"/>
            <a:ext cx="8280753" cy="1338828"/>
          </a:xfrm>
        </p:spPr>
        <p:txBody>
          <a:bodyPr/>
          <a:lstStyle/>
          <a:p>
            <a:r>
              <a:rPr lang="en-US" sz="2800" b="1" dirty="0">
                <a:solidFill>
                  <a:srgbClr val="0058A6"/>
                </a:solidFill>
                <a:cs typeface="Arial"/>
              </a:rPr>
              <a:t>Medicare PPO/High Option Supplement</a:t>
            </a:r>
            <a:r>
              <a:rPr lang="en-US" sz="2800" b="1" dirty="0">
                <a:solidFill>
                  <a:srgbClr val="0058A6"/>
                </a:solidFill>
              </a:rPr>
              <a:t> – Change to Pharmacy Benefit Copays </a:t>
            </a:r>
            <a:br>
              <a:rPr lang="en-US" sz="2800" b="1" dirty="0">
                <a:solidFill>
                  <a:srgbClr val="0058A6"/>
                </a:solidFill>
              </a:rPr>
            </a:br>
            <a:endParaRPr lang="en-US" sz="2800" b="1" dirty="0">
              <a:solidFill>
                <a:srgbClr val="0058A6"/>
              </a:solidFill>
            </a:endParaRPr>
          </a:p>
        </p:txBody>
      </p:sp>
      <p:grpSp>
        <p:nvGrpSpPr>
          <p:cNvPr id="3" name="Group 2">
            <a:extLst>
              <a:ext uri="{FF2B5EF4-FFF2-40B4-BE49-F238E27FC236}">
                <a16:creationId xmlns:a16="http://schemas.microsoft.com/office/drawing/2014/main" id="{B6713D9E-E996-3276-E7A1-1403534B1DC3}"/>
              </a:ext>
            </a:extLst>
          </p:cNvPr>
          <p:cNvGrpSpPr/>
          <p:nvPr/>
        </p:nvGrpSpPr>
        <p:grpSpPr>
          <a:xfrm>
            <a:off x="135434" y="4296992"/>
            <a:ext cx="1408929" cy="602947"/>
            <a:chOff x="204186" y="5734975"/>
            <a:chExt cx="2032987" cy="870011"/>
          </a:xfrm>
        </p:grpSpPr>
        <p:sp>
          <p:nvSpPr>
            <p:cNvPr id="4" name="Rectangle 3">
              <a:extLst>
                <a:ext uri="{FF2B5EF4-FFF2-40B4-BE49-F238E27FC236}">
                  <a16:creationId xmlns:a16="http://schemas.microsoft.com/office/drawing/2014/main" id="{92F6966B-802D-813D-39BF-66189474DD31}"/>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467CE51-A0ED-BE09-9500-ECBF20BA472E}"/>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7" name="Graphic 6">
            <a:extLst>
              <a:ext uri="{FF2B5EF4-FFF2-40B4-BE49-F238E27FC236}">
                <a16:creationId xmlns:a16="http://schemas.microsoft.com/office/drawing/2014/main" id="{34435BC6-6241-E304-A61F-8161B09D03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04100"/>
            <a:ext cx="280946" cy="128525"/>
          </a:xfrm>
          <a:prstGeom prst="rect">
            <a:avLst/>
          </a:prstGeom>
        </p:spPr>
      </p:pic>
      <p:graphicFrame>
        <p:nvGraphicFramePr>
          <p:cNvPr id="5" name="Table 4">
            <a:extLst>
              <a:ext uri="{FF2B5EF4-FFF2-40B4-BE49-F238E27FC236}">
                <a16:creationId xmlns:a16="http://schemas.microsoft.com/office/drawing/2014/main" id="{924A276D-9921-E118-2846-ECAA40F55046}"/>
              </a:ext>
            </a:extLst>
          </p:cNvPr>
          <p:cNvGraphicFramePr>
            <a:graphicFrameLocks noGrp="1"/>
          </p:cNvGraphicFramePr>
          <p:nvPr>
            <p:extLst>
              <p:ext uri="{D42A27DB-BD31-4B8C-83A1-F6EECF244321}">
                <p14:modId xmlns:p14="http://schemas.microsoft.com/office/powerpoint/2010/main" val="3386508496"/>
              </p:ext>
            </p:extLst>
          </p:nvPr>
        </p:nvGraphicFramePr>
        <p:xfrm>
          <a:off x="363495" y="1322331"/>
          <a:ext cx="8512538" cy="3037643"/>
        </p:xfrm>
        <a:graphic>
          <a:graphicData uri="http://schemas.openxmlformats.org/drawingml/2006/table">
            <a:tbl>
              <a:tblPr bandRow="1">
                <a:tableStyleId>{BC89EF96-8CEA-46FF-86C4-4CE0E7609802}</a:tableStyleId>
              </a:tblPr>
              <a:tblGrid>
                <a:gridCol w="4317874">
                  <a:extLst>
                    <a:ext uri="{9D8B030D-6E8A-4147-A177-3AD203B41FA5}">
                      <a16:colId xmlns:a16="http://schemas.microsoft.com/office/drawing/2014/main" val="781160046"/>
                    </a:ext>
                  </a:extLst>
                </a:gridCol>
                <a:gridCol w="4194664">
                  <a:extLst>
                    <a:ext uri="{9D8B030D-6E8A-4147-A177-3AD203B41FA5}">
                      <a16:colId xmlns:a16="http://schemas.microsoft.com/office/drawing/2014/main" val="3650338806"/>
                    </a:ext>
                  </a:extLst>
                </a:gridCol>
              </a:tblGrid>
              <a:tr h="3037643">
                <a:tc>
                  <a:txBody>
                    <a:bodyPr/>
                    <a:lstStyle/>
                    <a:p>
                      <a:pPr algn="ctr" fontAlgn="base"/>
                      <a:r>
                        <a:rPr lang="en-US" sz="1400" b="1" dirty="0">
                          <a:solidFill>
                            <a:srgbClr val="00040A"/>
                          </a:solidFill>
                          <a:effectLst/>
                        </a:rPr>
                        <a:t>2024</a:t>
                      </a:r>
                      <a:r>
                        <a:rPr lang="en-US" sz="1400" dirty="0">
                          <a:solidFill>
                            <a:srgbClr val="00040A"/>
                          </a:solidFill>
                          <a:effectLst/>
                        </a:rPr>
                        <a:t>  </a:t>
                      </a:r>
                    </a:p>
                    <a:p>
                      <a:pPr lvl="0">
                        <a:buNone/>
                      </a:pPr>
                      <a:r>
                        <a:rPr lang="en-US" sz="1400" b="1" dirty="0">
                          <a:solidFill>
                            <a:srgbClr val="00040A"/>
                          </a:solidFill>
                          <a:effectLst/>
                        </a:rPr>
                        <a:t>Part D Retail up to 30-day supply</a:t>
                      </a:r>
                    </a:p>
                    <a:p>
                      <a:pPr marL="342900" lvl="0" indent="-342900">
                        <a:buFont typeface="Wingdings" panose="020B0604020202020204" pitchFamily="34" charset="0"/>
                        <a:buChar char="§"/>
                      </a:pPr>
                      <a:r>
                        <a:rPr lang="en-US" sz="1200" dirty="0">
                          <a:solidFill>
                            <a:srgbClr val="00040A"/>
                          </a:solidFill>
                          <a:effectLst/>
                        </a:rPr>
                        <a:t>$10/30/45/30</a:t>
                      </a:r>
                    </a:p>
                    <a:p>
                      <a:pPr lvl="0">
                        <a:buNone/>
                      </a:pPr>
                      <a:r>
                        <a:rPr lang="en-US" sz="1400" b="1" dirty="0">
                          <a:solidFill>
                            <a:srgbClr val="00040A"/>
                          </a:solidFill>
                          <a:effectLst/>
                        </a:rPr>
                        <a:t>Part D Mail Order up to 90-day supply</a:t>
                      </a:r>
                    </a:p>
                    <a:p>
                      <a:pPr marL="342900" lvl="0" indent="-342900">
                        <a:buFont typeface="Wingdings" panose="020B0604020202020204" pitchFamily="34" charset="0"/>
                        <a:buChar char="§"/>
                      </a:pPr>
                      <a:r>
                        <a:rPr lang="en-US" sz="1200" dirty="0">
                          <a:solidFill>
                            <a:srgbClr val="00040A"/>
                          </a:solidFill>
                          <a:effectLst/>
                        </a:rPr>
                        <a:t>$20/60/90/Not available</a:t>
                      </a:r>
                    </a:p>
                    <a:p>
                      <a:pPr lvl="0">
                        <a:buNone/>
                      </a:pPr>
                      <a:r>
                        <a:rPr lang="en-US" sz="1400" b="1" dirty="0">
                          <a:solidFill>
                            <a:srgbClr val="00040A"/>
                          </a:solidFill>
                          <a:effectLst/>
                        </a:rPr>
                        <a:t>Part D Select Retail Pharmacy</a:t>
                      </a:r>
                    </a:p>
                    <a:p>
                      <a:pPr marL="342900" lvl="0" indent="-342900">
                        <a:buFont typeface="Wingdings" panose="020B0604020202020204" pitchFamily="34" charset="0"/>
                        <a:buChar char="§"/>
                      </a:pPr>
                      <a:r>
                        <a:rPr lang="en-US" sz="1200" u="none" strike="noStrike" noProof="0" dirty="0">
                          <a:solidFill>
                            <a:srgbClr val="00040A"/>
                          </a:solidFill>
                          <a:effectLst/>
                        </a:rPr>
                        <a:t>$10/30/45 for u</a:t>
                      </a:r>
                      <a:r>
                        <a:rPr lang="en-US" sz="1200" dirty="0">
                          <a:solidFill>
                            <a:srgbClr val="00040A"/>
                          </a:solidFill>
                          <a:effectLst/>
                        </a:rPr>
                        <a:t>p to 30-day supply   </a:t>
                      </a:r>
                    </a:p>
                    <a:p>
                      <a:pPr marL="342900" lvl="0" indent="-342900">
                        <a:buFont typeface="Wingdings" panose="020B0604020202020204" pitchFamily="34" charset="0"/>
                        <a:buChar char="§"/>
                      </a:pPr>
                      <a:r>
                        <a:rPr lang="en-US" sz="1200" u="none" strike="noStrike" noProof="0" dirty="0">
                          <a:solidFill>
                            <a:srgbClr val="00040A"/>
                          </a:solidFill>
                          <a:effectLst/>
                        </a:rPr>
                        <a:t>$20/60/90 for </a:t>
                      </a:r>
                      <a:r>
                        <a:rPr lang="en-US" sz="1200" dirty="0">
                          <a:solidFill>
                            <a:srgbClr val="00040A"/>
                          </a:solidFill>
                          <a:effectLst/>
                        </a:rPr>
                        <a:t>31to 90-day supply  </a:t>
                      </a:r>
                      <a:r>
                        <a:rPr lang="en-US" sz="1400" dirty="0">
                          <a:solidFill>
                            <a:srgbClr val="00040A"/>
                          </a:solidFill>
                          <a:effectLst/>
                        </a:rPr>
                        <a:t>      </a:t>
                      </a:r>
                    </a:p>
                    <a:p>
                      <a:pPr lvl="0">
                        <a:buNone/>
                      </a:pPr>
                      <a:r>
                        <a:rPr lang="en-US" sz="1400" b="1" dirty="0">
                          <a:solidFill>
                            <a:srgbClr val="00040A"/>
                          </a:solidFill>
                          <a:effectLst/>
                        </a:rPr>
                        <a:t>Non-Part D Extra Covered Drugs</a:t>
                      </a:r>
                    </a:p>
                    <a:p>
                      <a:pPr marL="342900" lvl="0" indent="-342900">
                        <a:buFont typeface="Wingdings" panose="020B0604020202020204" pitchFamily="34" charset="0"/>
                        <a:buChar char="§"/>
                      </a:pPr>
                      <a:r>
                        <a:rPr lang="en-US" sz="1200" dirty="0">
                          <a:solidFill>
                            <a:srgbClr val="00040A"/>
                          </a:solidFill>
                          <a:effectLst/>
                        </a:rPr>
                        <a:t>$10/30/45   Retail &amp; Mail Order (up to 30 days)  </a:t>
                      </a:r>
                    </a:p>
                    <a:p>
                      <a:pPr marL="342900" lvl="0" indent="-342900">
                        <a:buFont typeface="Wingdings" panose="020B0604020202020204" pitchFamily="34" charset="0"/>
                        <a:buChar char="§"/>
                      </a:pPr>
                      <a:r>
                        <a:rPr lang="en-US" sz="1200" dirty="0">
                          <a:solidFill>
                            <a:srgbClr val="00040A"/>
                          </a:solidFill>
                          <a:effectLst/>
                        </a:rPr>
                        <a:t>$20/60/90   Retail (31-60 days)   </a:t>
                      </a:r>
                    </a:p>
                    <a:p>
                      <a:pPr marL="342900" lvl="0" indent="-342900">
                        <a:buFont typeface="Wingdings" panose="020B0604020202020204" pitchFamily="34" charset="0"/>
                        <a:buChar char="§"/>
                      </a:pPr>
                      <a:r>
                        <a:rPr lang="en-US" sz="1200" dirty="0">
                          <a:solidFill>
                            <a:srgbClr val="00040A"/>
                          </a:solidFill>
                          <a:effectLst/>
                        </a:rPr>
                        <a:t>$30/90/135 Retail (61-90 days)   </a:t>
                      </a:r>
                    </a:p>
                    <a:p>
                      <a:pPr marL="342900" lvl="0" indent="-342900">
                        <a:buFont typeface="Wingdings" panose="020B0604020202020204" pitchFamily="34" charset="0"/>
                        <a:buChar char="§"/>
                      </a:pPr>
                      <a:r>
                        <a:rPr lang="en-US" sz="1200" dirty="0">
                          <a:solidFill>
                            <a:srgbClr val="00040A"/>
                          </a:solidFill>
                          <a:effectLst/>
                        </a:rPr>
                        <a:t>$20/60/90   Mail Order (31-90 days)  </a:t>
                      </a:r>
                      <a:r>
                        <a:rPr lang="en-US" sz="1400" dirty="0">
                          <a:solidFill>
                            <a:srgbClr val="00040A"/>
                          </a:solidFill>
                          <a:effectLst/>
                        </a:rPr>
                        <a:t> </a:t>
                      </a:r>
                    </a:p>
                  </a:txBody>
                  <a:tcPr marL="68580" marR="68580"/>
                </a:tc>
                <a:tc>
                  <a:txBody>
                    <a:bodyPr/>
                    <a:lstStyle/>
                    <a:p>
                      <a:pPr algn="ctr" fontAlgn="base"/>
                      <a:r>
                        <a:rPr lang="en-US" sz="1400" b="1" dirty="0">
                          <a:solidFill>
                            <a:srgbClr val="00040A"/>
                          </a:solidFill>
                          <a:effectLst/>
                        </a:rPr>
                        <a:t>2025 </a:t>
                      </a:r>
                    </a:p>
                    <a:p>
                      <a:pPr fontAlgn="base"/>
                      <a:r>
                        <a:rPr lang="en-US" sz="1400" b="1" dirty="0">
                          <a:solidFill>
                            <a:srgbClr val="00040A"/>
                          </a:solidFill>
                          <a:effectLst/>
                        </a:rPr>
                        <a:t>Part D Retail up to 30-day supply</a:t>
                      </a:r>
                    </a:p>
                    <a:p>
                      <a:pPr marL="342900" lvl="0" indent="-342900" fontAlgn="base">
                        <a:buFont typeface="Wingdings" panose="020B0604020202020204" pitchFamily="34" charset="0"/>
                        <a:buChar char="§"/>
                      </a:pPr>
                      <a:r>
                        <a:rPr lang="en-US" sz="1200" dirty="0">
                          <a:solidFill>
                            <a:srgbClr val="00040A"/>
                          </a:solidFill>
                          <a:effectLst/>
                        </a:rPr>
                        <a:t>$15/35/50/35</a:t>
                      </a:r>
                    </a:p>
                    <a:p>
                      <a:pPr fontAlgn="base"/>
                      <a:r>
                        <a:rPr lang="en-US" sz="1400" b="1" dirty="0">
                          <a:solidFill>
                            <a:srgbClr val="00040A"/>
                          </a:solidFill>
                          <a:effectLst/>
                        </a:rPr>
                        <a:t>Part D Mail Order up to 90-day supply </a:t>
                      </a:r>
                    </a:p>
                    <a:p>
                      <a:pPr marL="285750" lvl="0" indent="-285750">
                        <a:buFont typeface="Wingdings"/>
                        <a:buChar char="§"/>
                      </a:pPr>
                      <a:r>
                        <a:rPr lang="en-US" sz="1200" dirty="0">
                          <a:solidFill>
                            <a:srgbClr val="00040A"/>
                          </a:solidFill>
                          <a:effectLst/>
                        </a:rPr>
                        <a:t>$30/70/100/Not available</a:t>
                      </a:r>
                    </a:p>
                    <a:p>
                      <a:pPr fontAlgn="base"/>
                      <a:r>
                        <a:rPr lang="en-US" sz="1400" b="1" dirty="0">
                          <a:solidFill>
                            <a:srgbClr val="00040A"/>
                          </a:solidFill>
                          <a:effectLst/>
                        </a:rPr>
                        <a:t>Part D Select Retail Pharmacy</a:t>
                      </a:r>
                    </a:p>
                    <a:p>
                      <a:pPr marL="342900" lvl="0" indent="-342900" fontAlgn="base">
                        <a:buFont typeface="Wingdings" panose="020B0604020202020204" pitchFamily="34" charset="0"/>
                        <a:buChar char="§"/>
                      </a:pPr>
                      <a:r>
                        <a:rPr lang="en-US" sz="1200" u="none" strike="noStrike" noProof="0" dirty="0">
                          <a:solidFill>
                            <a:srgbClr val="00040A"/>
                          </a:solidFill>
                          <a:effectLst/>
                        </a:rPr>
                        <a:t>$15/35/50 for u</a:t>
                      </a:r>
                      <a:r>
                        <a:rPr lang="en-US" sz="1200" dirty="0">
                          <a:solidFill>
                            <a:srgbClr val="00040A"/>
                          </a:solidFill>
                          <a:effectLst/>
                        </a:rPr>
                        <a:t>p to 30-day supply     </a:t>
                      </a:r>
                    </a:p>
                    <a:p>
                      <a:pPr marL="342900" lvl="0" indent="-342900" fontAlgn="base">
                        <a:buFont typeface="Wingdings" panose="020B0604020202020204" pitchFamily="34" charset="0"/>
                        <a:buChar char="§"/>
                      </a:pPr>
                      <a:r>
                        <a:rPr lang="en-US" sz="1200" u="none" strike="noStrike" noProof="0" dirty="0">
                          <a:solidFill>
                            <a:srgbClr val="00040A"/>
                          </a:solidFill>
                          <a:effectLst/>
                        </a:rPr>
                        <a:t>$30/70/100 for </a:t>
                      </a:r>
                      <a:r>
                        <a:rPr lang="en-US" sz="1200" dirty="0">
                          <a:solidFill>
                            <a:srgbClr val="00040A"/>
                          </a:solidFill>
                          <a:effectLst/>
                        </a:rPr>
                        <a:t>31 to 90-day supply </a:t>
                      </a:r>
                      <a:r>
                        <a:rPr lang="en-US" sz="1400" dirty="0">
                          <a:solidFill>
                            <a:srgbClr val="00040A"/>
                          </a:solidFill>
                          <a:effectLst/>
                        </a:rPr>
                        <a:t>        </a:t>
                      </a:r>
                    </a:p>
                    <a:p>
                      <a:pPr fontAlgn="base"/>
                      <a:r>
                        <a:rPr lang="en-US" sz="1400" b="1" dirty="0">
                          <a:solidFill>
                            <a:srgbClr val="00040A"/>
                          </a:solidFill>
                          <a:effectLst/>
                        </a:rPr>
                        <a:t>Non-Part D Extra Covered Drugs</a:t>
                      </a:r>
                    </a:p>
                    <a:p>
                      <a:pPr marL="342900" lvl="0" indent="-342900" fontAlgn="base">
                        <a:buFont typeface="Wingdings" panose="020B0604020202020204" pitchFamily="34" charset="0"/>
                        <a:buChar char="§"/>
                      </a:pPr>
                      <a:r>
                        <a:rPr lang="en-US" sz="1200" dirty="0">
                          <a:solidFill>
                            <a:srgbClr val="00040A"/>
                          </a:solidFill>
                          <a:effectLst/>
                        </a:rPr>
                        <a:t>$15/35/50 Retail &amp; Mail Order (up to 30 days)  </a:t>
                      </a:r>
                    </a:p>
                    <a:p>
                      <a:pPr marL="342900" lvl="0" indent="-342900" fontAlgn="base">
                        <a:buFont typeface="Wingdings" panose="020B0604020202020204" pitchFamily="34" charset="0"/>
                        <a:buChar char="§"/>
                      </a:pPr>
                      <a:r>
                        <a:rPr lang="en-US" sz="1200" dirty="0">
                          <a:solidFill>
                            <a:srgbClr val="00040A"/>
                          </a:solidFill>
                          <a:effectLst/>
                        </a:rPr>
                        <a:t>$30/70/100 Retail (31-60 days)  </a:t>
                      </a:r>
                    </a:p>
                    <a:p>
                      <a:pPr marL="342900" lvl="0" indent="-342900" fontAlgn="base">
                        <a:buFont typeface="Wingdings" panose="020B0604020202020204" pitchFamily="34" charset="0"/>
                        <a:buChar char="§"/>
                      </a:pPr>
                      <a:r>
                        <a:rPr lang="en-US" sz="1200" dirty="0">
                          <a:solidFill>
                            <a:srgbClr val="00040A"/>
                          </a:solidFill>
                          <a:effectLst/>
                        </a:rPr>
                        <a:t>$45/105/150 Retail (61-90 days)  </a:t>
                      </a:r>
                    </a:p>
                    <a:p>
                      <a:pPr marL="342900" lvl="0" indent="-342900" fontAlgn="base">
                        <a:buFont typeface="Wingdings" panose="020B0604020202020204" pitchFamily="34" charset="0"/>
                        <a:buChar char="§"/>
                      </a:pPr>
                      <a:r>
                        <a:rPr lang="en-US" sz="1200" dirty="0">
                          <a:solidFill>
                            <a:srgbClr val="00040A"/>
                          </a:solidFill>
                          <a:effectLst/>
                        </a:rPr>
                        <a:t>$30/70/100 Mail Order (31-90 days) </a:t>
                      </a:r>
                      <a:r>
                        <a:rPr lang="en-US" sz="1400" dirty="0">
                          <a:solidFill>
                            <a:srgbClr val="00040A"/>
                          </a:solidFill>
                          <a:effectLst/>
                        </a:rPr>
                        <a:t>  </a:t>
                      </a:r>
                    </a:p>
                  </a:txBody>
                  <a:tcPr marL="68580" marR="68580"/>
                </a:tc>
                <a:extLst>
                  <a:ext uri="{0D108BD9-81ED-4DB2-BD59-A6C34878D82A}">
                    <a16:rowId xmlns:a16="http://schemas.microsoft.com/office/drawing/2014/main" val="3977580059"/>
                  </a:ext>
                </a:extLst>
              </a:tr>
            </a:tbl>
          </a:graphicData>
        </a:graphic>
      </p:graphicFrame>
      <p:pic>
        <p:nvPicPr>
          <p:cNvPr id="25" name="Video 24">
            <a:hlinkClick r:id="" action="ppaction://media"/>
            <a:extLst>
              <a:ext uri="{FF2B5EF4-FFF2-40B4-BE49-F238E27FC236}">
                <a16:creationId xmlns:a16="http://schemas.microsoft.com/office/drawing/2014/main" id="{75126678-0F3B-2BDE-0AE4-7B201B91495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8801998" y="4801498"/>
            <a:ext cx="280279" cy="280279"/>
          </a:xfrm>
          <a:prstGeom prst="ellipse">
            <a:avLst/>
          </a:prstGeom>
        </p:spPr>
      </p:pic>
    </p:spTree>
    <p:extLst>
      <p:ext uri="{BB962C8B-B14F-4D97-AF65-F5344CB8AC3E}">
        <p14:creationId xmlns:p14="http://schemas.microsoft.com/office/powerpoint/2010/main" val="2856876652"/>
      </p:ext>
    </p:extLst>
  </p:cSld>
  <p:clrMapOvr>
    <a:masterClrMapping/>
  </p:clrMapOvr>
  <p:transition spd="slow" advTm="2288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5"/>
                </p:tgtEl>
              </p:cMediaNode>
            </p:video>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5"/>
                                        </p:tgtEl>
                                      </p:cBhvr>
                                    </p:cmd>
                                  </p:childTnLst>
                                </p:cTn>
                              </p:par>
                            </p:childTnLst>
                          </p:cTn>
                        </p:par>
                      </p:childTnLst>
                    </p:cTn>
                  </p:par>
                </p:childTnLst>
              </p:cTn>
              <p:nextCondLst>
                <p:cond evt="onClick" delay="0">
                  <p:tgtEl>
                    <p:spTgt spid="2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64799-094A-DF37-7B7B-37C2D07403D6}"/>
              </a:ext>
            </a:extLst>
          </p:cNvPr>
          <p:cNvSpPr>
            <a:spLocks noGrp="1"/>
          </p:cNvSpPr>
          <p:nvPr>
            <p:ph type="title"/>
          </p:nvPr>
        </p:nvSpPr>
        <p:spPr>
          <a:xfrm>
            <a:off x="363494" y="476652"/>
            <a:ext cx="7591785" cy="1769715"/>
          </a:xfrm>
        </p:spPr>
        <p:txBody>
          <a:bodyPr/>
          <a:lstStyle/>
          <a:p>
            <a:r>
              <a:rPr lang="en-US" sz="2800" b="1" dirty="0">
                <a:solidFill>
                  <a:srgbClr val="0058A6"/>
                </a:solidFill>
              </a:rPr>
              <a:t>UC Medicare Choice – United Healthcare</a:t>
            </a:r>
            <a:br>
              <a:rPr lang="en-US" sz="2800" b="1" dirty="0">
                <a:solidFill>
                  <a:srgbClr val="0058A6"/>
                </a:solidFill>
              </a:rPr>
            </a:br>
            <a:br>
              <a:rPr lang="en-US" sz="2800" b="1" i="1" dirty="0">
                <a:solidFill>
                  <a:srgbClr val="0058A6"/>
                </a:solidFill>
              </a:rPr>
            </a:br>
            <a:endParaRPr lang="en-US" sz="2800" b="1" dirty="0">
              <a:solidFill>
                <a:srgbClr val="0058A6"/>
              </a:solidFill>
            </a:endParaRPr>
          </a:p>
        </p:txBody>
      </p:sp>
      <p:sp>
        <p:nvSpPr>
          <p:cNvPr id="3" name="Content Placeholder 2">
            <a:extLst>
              <a:ext uri="{FF2B5EF4-FFF2-40B4-BE49-F238E27FC236}">
                <a16:creationId xmlns:a16="http://schemas.microsoft.com/office/drawing/2014/main" id="{86206090-B98A-F81A-6DA1-09B956644D20}"/>
              </a:ext>
            </a:extLst>
          </p:cNvPr>
          <p:cNvSpPr>
            <a:spLocks noGrp="1"/>
          </p:cNvSpPr>
          <p:nvPr>
            <p:ph idx="1"/>
          </p:nvPr>
        </p:nvSpPr>
        <p:spPr>
          <a:xfrm>
            <a:off x="1485900" y="1247942"/>
            <a:ext cx="6172200" cy="3106062"/>
          </a:xfrm>
        </p:spPr>
        <p:txBody>
          <a:bodyPr vert="horz" lIns="0" tIns="0" rIns="68580" bIns="34290" rtlCol="0" anchor="t">
            <a:normAutofit/>
          </a:bodyPr>
          <a:lstStyle/>
          <a:p>
            <a:endParaRPr lang="en-US" dirty="0">
              <a:solidFill>
                <a:srgbClr val="3F3F3F"/>
              </a:solidFill>
            </a:endParaRPr>
          </a:p>
          <a:p>
            <a:pPr lvl="1"/>
            <a:endParaRPr lang="en-US" i="1" dirty="0">
              <a:solidFill>
                <a:srgbClr val="3F3F3F"/>
              </a:solidFill>
            </a:endParaRPr>
          </a:p>
        </p:txBody>
      </p:sp>
      <p:sp>
        <p:nvSpPr>
          <p:cNvPr id="4" name="TextBox 3">
            <a:extLst>
              <a:ext uri="{FF2B5EF4-FFF2-40B4-BE49-F238E27FC236}">
                <a16:creationId xmlns:a16="http://schemas.microsoft.com/office/drawing/2014/main" id="{6C286A06-E4F9-40F9-3482-BE99D0E03B2C}"/>
              </a:ext>
            </a:extLst>
          </p:cNvPr>
          <p:cNvSpPr txBox="1"/>
          <p:nvPr/>
        </p:nvSpPr>
        <p:spPr>
          <a:xfrm>
            <a:off x="363494" y="1265882"/>
            <a:ext cx="7984384" cy="1925207"/>
          </a:xfrm>
          <a:prstGeom prst="rect">
            <a:avLst/>
          </a:prstGeom>
          <a:noFill/>
        </p:spPr>
        <p:txBody>
          <a:bodyPr wrap="square" lIns="68580" tIns="34290" rIns="68580" bIns="34290" rtlCol="0" anchor="t">
            <a:spAutoFit/>
          </a:bodyPr>
          <a:lstStyle/>
          <a:p>
            <a:pPr marL="257175" indent="-257175">
              <a:spcBef>
                <a:spcPct val="20000"/>
              </a:spcBef>
              <a:buFont typeface="Wingdings,Sans-Serif" panose="05000000000000000000" pitchFamily="2" charset="2"/>
              <a:buChar char="Ø"/>
              <a:defRPr/>
            </a:pPr>
            <a:r>
              <a:rPr lang="en-US" sz="1400" b="1" dirty="0">
                <a:solidFill>
                  <a:srgbClr val="3F3F3F"/>
                </a:solidFill>
                <a:latin typeface="Arial"/>
                <a:cs typeface="Arial"/>
              </a:rPr>
              <a:t>Co-pay Change for all Medical/Office visits and Urgent Care </a:t>
            </a:r>
            <a:r>
              <a:rPr lang="en-US" sz="1400" dirty="0">
                <a:solidFill>
                  <a:srgbClr val="3F3F3F"/>
                </a:solidFill>
                <a:latin typeface="Arial"/>
                <a:cs typeface="Arial"/>
              </a:rPr>
              <a:t>from $20</a:t>
            </a:r>
            <a:r>
              <a:rPr lang="en-US" sz="1400" b="1" dirty="0">
                <a:solidFill>
                  <a:srgbClr val="3F3F3F"/>
                </a:solidFill>
                <a:latin typeface="Arial"/>
                <a:cs typeface="Arial"/>
              </a:rPr>
              <a:t> to $30 </a:t>
            </a:r>
            <a:r>
              <a:rPr lang="en-US" sz="1400" b="1" i="1" dirty="0">
                <a:solidFill>
                  <a:srgbClr val="3F3F3F"/>
                </a:solidFill>
                <a:latin typeface="Arial"/>
                <a:cs typeface="Arial"/>
              </a:rPr>
              <a:t>except for  chiropractic care which remains at a $20 copay</a:t>
            </a:r>
            <a:endParaRPr lang="en-US" sz="1400" i="1" dirty="0">
              <a:solidFill>
                <a:srgbClr val="A54399"/>
              </a:solidFill>
              <a:latin typeface="Arial"/>
              <a:cs typeface="Arial"/>
            </a:endParaRPr>
          </a:p>
          <a:p>
            <a:pPr marL="742950" lvl="1" indent="-285750">
              <a:lnSpc>
                <a:spcPct val="150000"/>
              </a:lnSpc>
              <a:spcBef>
                <a:spcPct val="20000"/>
              </a:spcBef>
              <a:buFont typeface="Wingdings" panose="05000000000000000000" pitchFamily="2" charset="2"/>
              <a:buChar char="§"/>
              <a:defRPr/>
            </a:pPr>
            <a:r>
              <a:rPr lang="en-US" sz="1400" b="1" dirty="0">
                <a:solidFill>
                  <a:srgbClr val="3F3F3F"/>
                </a:solidFill>
                <a:latin typeface="Arial"/>
                <a:cs typeface="Arial"/>
              </a:rPr>
              <a:t>Primary Care Physicians, Specialists and Urgent Care</a:t>
            </a:r>
            <a:endParaRPr lang="en-US" sz="1400" dirty="0">
              <a:solidFill>
                <a:srgbClr val="A54399"/>
              </a:solidFill>
              <a:latin typeface="Arial"/>
              <a:cs typeface="Arial"/>
            </a:endParaRPr>
          </a:p>
          <a:p>
            <a:pPr marL="285750" indent="-285750">
              <a:lnSpc>
                <a:spcPct val="150000"/>
              </a:lnSpc>
              <a:spcBef>
                <a:spcPct val="20000"/>
              </a:spcBef>
              <a:buFont typeface="Wingdings" panose="05000000000000000000" pitchFamily="2" charset="2"/>
              <a:buChar char="Ø"/>
              <a:defRPr/>
            </a:pPr>
            <a:r>
              <a:rPr lang="en-US" sz="1400" b="1" dirty="0">
                <a:solidFill>
                  <a:srgbClr val="3F3F3F"/>
                </a:solidFill>
                <a:latin typeface="Arial"/>
                <a:cs typeface="Arial"/>
              </a:rPr>
              <a:t>24/7 Clinical Support: </a:t>
            </a:r>
            <a:r>
              <a:rPr lang="en-US" sz="1400" dirty="0">
                <a:solidFill>
                  <a:srgbClr val="3F3F3F"/>
                </a:solidFill>
                <a:latin typeface="Arial"/>
                <a:cs typeface="Arial"/>
              </a:rPr>
              <a:t>from 24/7 Nurse Support to</a:t>
            </a:r>
            <a:r>
              <a:rPr lang="en-US" sz="1400" b="1" dirty="0">
                <a:solidFill>
                  <a:srgbClr val="3F3F3F"/>
                </a:solidFill>
                <a:latin typeface="Arial"/>
                <a:cs typeface="Arial"/>
              </a:rPr>
              <a:t> 24/7 Doctor Access</a:t>
            </a:r>
            <a:endParaRPr lang="en-US" sz="1400" dirty="0">
              <a:solidFill>
                <a:srgbClr val="A54399"/>
              </a:solidFill>
              <a:latin typeface="Arial"/>
              <a:cs typeface="Arial"/>
            </a:endParaRPr>
          </a:p>
          <a:p>
            <a:pPr marL="742950" lvl="1" indent="-285750">
              <a:lnSpc>
                <a:spcPct val="150000"/>
              </a:lnSpc>
              <a:spcBef>
                <a:spcPct val="20000"/>
              </a:spcBef>
              <a:buFont typeface="Wingdings" panose="05000000000000000000" pitchFamily="2" charset="2"/>
              <a:buChar char="§"/>
              <a:defRPr/>
            </a:pPr>
            <a:r>
              <a:rPr lang="en-US" sz="1400" b="1" dirty="0">
                <a:solidFill>
                  <a:srgbClr val="3F3F3F"/>
                </a:solidFill>
                <a:latin typeface="Arial"/>
                <a:cs typeface="Arial"/>
              </a:rPr>
              <a:t>Available through </a:t>
            </a:r>
            <a:r>
              <a:rPr lang="en-US" sz="1400" b="1" dirty="0" err="1">
                <a:solidFill>
                  <a:srgbClr val="3F3F3F"/>
                </a:solidFill>
                <a:latin typeface="Arial"/>
                <a:cs typeface="Arial"/>
              </a:rPr>
              <a:t>Amwell</a:t>
            </a:r>
            <a:r>
              <a:rPr lang="en-US" sz="1400" b="1" dirty="0">
                <a:solidFill>
                  <a:srgbClr val="3F3F3F"/>
                </a:solidFill>
                <a:latin typeface="Arial"/>
                <a:cs typeface="Arial"/>
              </a:rPr>
              <a:t>, Doctors on Demand and Teladoc</a:t>
            </a:r>
            <a:endParaRPr lang="en-US" sz="1400" dirty="0">
              <a:cs typeface="Arial"/>
            </a:endParaRPr>
          </a:p>
          <a:p>
            <a:pPr marL="285750" indent="-285750">
              <a:lnSpc>
                <a:spcPct val="150000"/>
              </a:lnSpc>
              <a:spcBef>
                <a:spcPct val="20000"/>
              </a:spcBef>
              <a:buFont typeface="Wingdings" panose="05000000000000000000" pitchFamily="2" charset="2"/>
              <a:buChar char="Ø"/>
              <a:defRPr/>
            </a:pPr>
            <a:r>
              <a:rPr lang="en-US" sz="1400" b="1" dirty="0">
                <a:solidFill>
                  <a:srgbClr val="3F3F3F"/>
                </a:solidFill>
                <a:latin typeface="Arial"/>
                <a:cs typeface="Arial"/>
              </a:rPr>
              <a:t>New Vendor for Fitness Program </a:t>
            </a:r>
            <a:r>
              <a:rPr lang="en-US" sz="1400" dirty="0">
                <a:solidFill>
                  <a:srgbClr val="3F3F3F"/>
                </a:solidFill>
                <a:latin typeface="Arial"/>
                <a:cs typeface="Arial"/>
              </a:rPr>
              <a:t>from Renew Active </a:t>
            </a:r>
            <a:r>
              <a:rPr lang="en-US" sz="1400" b="1" dirty="0">
                <a:solidFill>
                  <a:srgbClr val="3F3F3F"/>
                </a:solidFill>
                <a:latin typeface="Arial"/>
                <a:cs typeface="Arial"/>
              </a:rPr>
              <a:t>to Silver Sneakers</a:t>
            </a:r>
            <a:endParaRPr lang="en-US" sz="1400" dirty="0">
              <a:solidFill>
                <a:srgbClr val="A54399"/>
              </a:solidFill>
              <a:latin typeface="Arial"/>
              <a:cs typeface="Arial"/>
            </a:endParaRPr>
          </a:p>
        </p:txBody>
      </p:sp>
      <p:grpSp>
        <p:nvGrpSpPr>
          <p:cNvPr id="5" name="Group 4">
            <a:extLst>
              <a:ext uri="{FF2B5EF4-FFF2-40B4-BE49-F238E27FC236}">
                <a16:creationId xmlns:a16="http://schemas.microsoft.com/office/drawing/2014/main" id="{6E0CD08A-2F6A-6A1A-9888-15CD00110227}"/>
              </a:ext>
            </a:extLst>
          </p:cNvPr>
          <p:cNvGrpSpPr/>
          <p:nvPr/>
        </p:nvGrpSpPr>
        <p:grpSpPr>
          <a:xfrm>
            <a:off x="135434" y="4296992"/>
            <a:ext cx="1408929" cy="602947"/>
            <a:chOff x="204186" y="5734975"/>
            <a:chExt cx="2032987" cy="870011"/>
          </a:xfrm>
        </p:grpSpPr>
        <p:sp>
          <p:nvSpPr>
            <p:cNvPr id="6" name="Rectangle 5">
              <a:extLst>
                <a:ext uri="{FF2B5EF4-FFF2-40B4-BE49-F238E27FC236}">
                  <a16:creationId xmlns:a16="http://schemas.microsoft.com/office/drawing/2014/main" id="{EB8457E8-4D7C-9117-97A8-3240C4169F2C}"/>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071FF89-DC84-17D2-5526-2EB26B4459EF}"/>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8" name="Graphic 7">
            <a:extLst>
              <a:ext uri="{FF2B5EF4-FFF2-40B4-BE49-F238E27FC236}">
                <a16:creationId xmlns:a16="http://schemas.microsoft.com/office/drawing/2014/main" id="{8145DAA7-A78A-6CB3-A5EA-A6D9D6A83A1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04100"/>
            <a:ext cx="280946" cy="128525"/>
          </a:xfrm>
          <a:prstGeom prst="rect">
            <a:avLst/>
          </a:prstGeom>
        </p:spPr>
      </p:pic>
      <p:pic>
        <p:nvPicPr>
          <p:cNvPr id="30" name="Video 29">
            <a:hlinkClick r:id="" action="ppaction://media"/>
            <a:extLst>
              <a:ext uri="{FF2B5EF4-FFF2-40B4-BE49-F238E27FC236}">
                <a16:creationId xmlns:a16="http://schemas.microsoft.com/office/drawing/2014/main" id="{30616966-FBCA-CA61-82FD-8EBC597431E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8780504" y="4780004"/>
            <a:ext cx="301773" cy="301773"/>
          </a:xfrm>
          <a:prstGeom prst="ellipse">
            <a:avLst/>
          </a:prstGeom>
        </p:spPr>
      </p:pic>
    </p:spTree>
    <p:extLst>
      <p:ext uri="{BB962C8B-B14F-4D97-AF65-F5344CB8AC3E}">
        <p14:creationId xmlns:p14="http://schemas.microsoft.com/office/powerpoint/2010/main" val="3306647777"/>
      </p:ext>
    </p:extLst>
  </p:cSld>
  <p:clrMapOvr>
    <a:masterClrMapping/>
  </p:clrMapOvr>
  <p:transition spd="slow" advTm="333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0"/>
                </p:tgtEl>
              </p:cMediaNode>
            </p:video>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0"/>
                                        </p:tgtEl>
                                      </p:cBhvr>
                                    </p:cmd>
                                  </p:childTnLst>
                                </p:cTn>
                              </p:par>
                            </p:childTnLst>
                          </p:cTn>
                        </p:par>
                      </p:childTnLst>
                    </p:cTn>
                  </p:par>
                </p:childTnLst>
              </p:cTn>
              <p:nextCondLst>
                <p:cond evt="onClick" delay="0">
                  <p:tgtEl>
                    <p:spTgt spid="30"/>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64799-094A-DF37-7B7B-37C2D07403D6}"/>
              </a:ext>
            </a:extLst>
          </p:cNvPr>
          <p:cNvSpPr>
            <a:spLocks noGrp="1"/>
          </p:cNvSpPr>
          <p:nvPr>
            <p:ph type="title"/>
          </p:nvPr>
        </p:nvSpPr>
        <p:spPr>
          <a:xfrm>
            <a:off x="345056" y="436237"/>
            <a:ext cx="8086725" cy="1769715"/>
          </a:xfrm>
        </p:spPr>
        <p:txBody>
          <a:bodyPr/>
          <a:lstStyle/>
          <a:p>
            <a:r>
              <a:rPr lang="en-US" sz="2800" b="1" dirty="0">
                <a:solidFill>
                  <a:srgbClr val="0058A6"/>
                </a:solidFill>
              </a:rPr>
              <a:t>UC Medicare Choice </a:t>
            </a:r>
            <a:br>
              <a:rPr lang="en-US" sz="2800" dirty="0">
                <a:solidFill>
                  <a:srgbClr val="3F3F3F"/>
                </a:solidFill>
              </a:rPr>
            </a:br>
            <a:r>
              <a:rPr lang="en-US" sz="2400" dirty="0">
                <a:solidFill>
                  <a:srgbClr val="3F3F3F"/>
                </a:solidFill>
                <a:cs typeface="Arial"/>
              </a:rPr>
              <a:t>Change to Pharmacy Benefit Copays</a:t>
            </a:r>
            <a:br>
              <a:rPr lang="en-US" sz="2800" dirty="0"/>
            </a:br>
            <a:br>
              <a:rPr lang="en-US" sz="2800" i="1" dirty="0"/>
            </a:br>
            <a:endParaRPr lang="en-US" sz="2800" dirty="0"/>
          </a:p>
        </p:txBody>
      </p:sp>
      <p:grpSp>
        <p:nvGrpSpPr>
          <p:cNvPr id="3" name="Group 2">
            <a:extLst>
              <a:ext uri="{FF2B5EF4-FFF2-40B4-BE49-F238E27FC236}">
                <a16:creationId xmlns:a16="http://schemas.microsoft.com/office/drawing/2014/main" id="{2B9FD7CE-5899-C995-1E48-390D17F94B38}"/>
              </a:ext>
            </a:extLst>
          </p:cNvPr>
          <p:cNvGrpSpPr/>
          <p:nvPr/>
        </p:nvGrpSpPr>
        <p:grpSpPr>
          <a:xfrm>
            <a:off x="128949" y="4329418"/>
            <a:ext cx="1408929" cy="602947"/>
            <a:chOff x="204186" y="5734975"/>
            <a:chExt cx="2032987" cy="870011"/>
          </a:xfrm>
        </p:grpSpPr>
        <p:sp>
          <p:nvSpPr>
            <p:cNvPr id="4" name="Rectangle 3">
              <a:extLst>
                <a:ext uri="{FF2B5EF4-FFF2-40B4-BE49-F238E27FC236}">
                  <a16:creationId xmlns:a16="http://schemas.microsoft.com/office/drawing/2014/main" id="{C9E0DB47-36F4-EDDA-1E02-0D1C3F6124D3}"/>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A967713-90E4-D3F9-4A2F-75CEF4F990BE}"/>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7" name="Graphic 6">
            <a:extLst>
              <a:ext uri="{FF2B5EF4-FFF2-40B4-BE49-F238E27FC236}">
                <a16:creationId xmlns:a16="http://schemas.microsoft.com/office/drawing/2014/main" id="{576DE1C3-3B65-0AAB-3B78-B1122A10575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04100"/>
            <a:ext cx="280946" cy="128525"/>
          </a:xfrm>
          <a:prstGeom prst="rect">
            <a:avLst/>
          </a:prstGeom>
        </p:spPr>
      </p:pic>
      <p:graphicFrame>
        <p:nvGraphicFramePr>
          <p:cNvPr id="5" name="Table 4">
            <a:extLst>
              <a:ext uri="{FF2B5EF4-FFF2-40B4-BE49-F238E27FC236}">
                <a16:creationId xmlns:a16="http://schemas.microsoft.com/office/drawing/2014/main" id="{C4A81652-984B-CBE5-2B80-5E5DAF9B7CE5}"/>
              </a:ext>
            </a:extLst>
          </p:cNvPr>
          <p:cNvGraphicFramePr>
            <a:graphicFrameLocks noGrp="1"/>
          </p:cNvGraphicFramePr>
          <p:nvPr>
            <p:extLst>
              <p:ext uri="{D42A27DB-BD31-4B8C-83A1-F6EECF244321}">
                <p14:modId xmlns:p14="http://schemas.microsoft.com/office/powerpoint/2010/main" val="2977332753"/>
              </p:ext>
            </p:extLst>
          </p:nvPr>
        </p:nvGraphicFramePr>
        <p:xfrm>
          <a:off x="345056" y="1306256"/>
          <a:ext cx="8178401" cy="3124104"/>
        </p:xfrm>
        <a:graphic>
          <a:graphicData uri="http://schemas.openxmlformats.org/drawingml/2006/table">
            <a:tbl>
              <a:tblPr firstRow="1" bandRow="1">
                <a:tableStyleId>{5C22544A-7EE6-4342-B048-85BDC9FD1C3A}</a:tableStyleId>
              </a:tblPr>
              <a:tblGrid>
                <a:gridCol w="3228238">
                  <a:extLst>
                    <a:ext uri="{9D8B030D-6E8A-4147-A177-3AD203B41FA5}">
                      <a16:colId xmlns:a16="http://schemas.microsoft.com/office/drawing/2014/main" val="3397080069"/>
                    </a:ext>
                  </a:extLst>
                </a:gridCol>
                <a:gridCol w="2315183">
                  <a:extLst>
                    <a:ext uri="{9D8B030D-6E8A-4147-A177-3AD203B41FA5}">
                      <a16:colId xmlns:a16="http://schemas.microsoft.com/office/drawing/2014/main" val="1084343435"/>
                    </a:ext>
                  </a:extLst>
                </a:gridCol>
                <a:gridCol w="2634980">
                  <a:extLst>
                    <a:ext uri="{9D8B030D-6E8A-4147-A177-3AD203B41FA5}">
                      <a16:colId xmlns:a16="http://schemas.microsoft.com/office/drawing/2014/main" val="1710640133"/>
                    </a:ext>
                  </a:extLst>
                </a:gridCol>
              </a:tblGrid>
              <a:tr h="395620">
                <a:tc>
                  <a:txBody>
                    <a:bodyPr/>
                    <a:lstStyle/>
                    <a:p>
                      <a:pPr algn="ctr"/>
                      <a:endParaRPr lang="en-US" sz="1400"/>
                    </a:p>
                  </a:txBody>
                  <a:tcPr/>
                </a:tc>
                <a:tc>
                  <a:txBody>
                    <a:bodyPr/>
                    <a:lstStyle/>
                    <a:p>
                      <a:pPr lvl="0" algn="ctr">
                        <a:buNone/>
                      </a:pPr>
                      <a:r>
                        <a:rPr lang="en-US" sz="1400" b="1" i="0" u="none" strike="noStrike" noProof="0">
                          <a:solidFill>
                            <a:schemeClr val="bg1"/>
                          </a:solidFill>
                          <a:latin typeface="Arial"/>
                        </a:rPr>
                        <a:t>2024</a:t>
                      </a:r>
                    </a:p>
                  </a:txBody>
                  <a:tcPr anchor="ctr"/>
                </a:tc>
                <a:tc>
                  <a:txBody>
                    <a:bodyPr/>
                    <a:lstStyle/>
                    <a:p>
                      <a:pPr lvl="0" algn="ctr">
                        <a:buNone/>
                      </a:pPr>
                      <a:r>
                        <a:rPr lang="en-US" sz="1400" b="1" i="0" u="none" strike="noStrike" noProof="0" dirty="0">
                          <a:solidFill>
                            <a:schemeClr val="bg1"/>
                          </a:solidFill>
                          <a:latin typeface="Arial"/>
                        </a:rPr>
                        <a:t>2025</a:t>
                      </a:r>
                    </a:p>
                  </a:txBody>
                  <a:tcPr anchor="ctr"/>
                </a:tc>
                <a:extLst>
                  <a:ext uri="{0D108BD9-81ED-4DB2-BD59-A6C34878D82A}">
                    <a16:rowId xmlns:a16="http://schemas.microsoft.com/office/drawing/2014/main" val="793508238"/>
                  </a:ext>
                </a:extLst>
              </a:tr>
              <a:tr h="498189">
                <a:tc>
                  <a:txBody>
                    <a:bodyPr/>
                    <a:lstStyle/>
                    <a:p>
                      <a:pPr lvl="0" algn="ctr">
                        <a:buNone/>
                      </a:pPr>
                      <a:r>
                        <a:rPr lang="en-US" sz="1400" b="1" i="0" u="none" strike="noStrike" noProof="0">
                          <a:solidFill>
                            <a:srgbClr val="00040A"/>
                          </a:solidFill>
                          <a:latin typeface="Arial"/>
                        </a:rPr>
                        <a:t>Retail Pharmacy</a:t>
                      </a:r>
                    </a:p>
                    <a:p>
                      <a:pPr lvl="0" algn="ctr">
                        <a:buNone/>
                      </a:pPr>
                      <a:r>
                        <a:rPr lang="en-US" sz="1400" b="1" i="0" u="none" strike="noStrike" noProof="0">
                          <a:solidFill>
                            <a:srgbClr val="00040A"/>
                          </a:solidFill>
                          <a:latin typeface="Arial"/>
                        </a:rPr>
                        <a:t>30-day supply</a:t>
                      </a:r>
                    </a:p>
                  </a:txBody>
                  <a:tcPr anchor="ctr"/>
                </a:tc>
                <a:tc>
                  <a:txBody>
                    <a:bodyPr/>
                    <a:lstStyle/>
                    <a:p>
                      <a:pPr lvl="0" algn="ctr">
                        <a:buNone/>
                      </a:pPr>
                      <a:r>
                        <a:rPr lang="en-US" sz="1400" b="0" i="0" u="none" strike="noStrike" noProof="0">
                          <a:solidFill>
                            <a:srgbClr val="00040A"/>
                          </a:solidFill>
                          <a:latin typeface="Arial"/>
                        </a:rPr>
                        <a:t>$5/25/40/25</a:t>
                      </a:r>
                    </a:p>
                  </a:txBody>
                  <a:tcPr anchor="ctr"/>
                </a:tc>
                <a:tc>
                  <a:txBody>
                    <a:bodyPr/>
                    <a:lstStyle/>
                    <a:p>
                      <a:pPr lvl="0" algn="ctr">
                        <a:buNone/>
                      </a:pPr>
                      <a:r>
                        <a:rPr lang="en-US" sz="1400" b="1" i="0" u="none" strike="noStrike" noProof="0" dirty="0">
                          <a:solidFill>
                            <a:srgbClr val="00040A"/>
                          </a:solidFill>
                          <a:latin typeface="Arial"/>
                        </a:rPr>
                        <a:t>$10/30/45/30*</a:t>
                      </a:r>
                    </a:p>
                  </a:txBody>
                  <a:tcPr anchor="ctr"/>
                </a:tc>
                <a:extLst>
                  <a:ext uri="{0D108BD9-81ED-4DB2-BD59-A6C34878D82A}">
                    <a16:rowId xmlns:a16="http://schemas.microsoft.com/office/drawing/2014/main" val="2562160806"/>
                  </a:ext>
                </a:extLst>
              </a:tr>
              <a:tr h="703326">
                <a:tc>
                  <a:txBody>
                    <a:bodyPr/>
                    <a:lstStyle/>
                    <a:p>
                      <a:pPr lvl="0" algn="ctr">
                        <a:buNone/>
                      </a:pPr>
                      <a:r>
                        <a:rPr lang="en-US" sz="1400" b="1" i="0" u="none" strike="noStrike" noProof="0" dirty="0">
                          <a:solidFill>
                            <a:srgbClr val="00040A"/>
                          </a:solidFill>
                          <a:latin typeface="Arial"/>
                        </a:rPr>
                        <a:t>Retail Pharmacy</a:t>
                      </a:r>
                    </a:p>
                    <a:p>
                      <a:pPr lvl="0" algn="ctr">
                        <a:buNone/>
                      </a:pPr>
                      <a:r>
                        <a:rPr lang="en-US" sz="1400" b="1" i="0" u="none" strike="noStrike" noProof="0" dirty="0">
                          <a:solidFill>
                            <a:srgbClr val="00040A"/>
                          </a:solidFill>
                          <a:latin typeface="Arial"/>
                        </a:rPr>
                        <a:t>90-day supply</a:t>
                      </a:r>
                    </a:p>
                    <a:p>
                      <a:pPr lvl="0" algn="ctr">
                        <a:buNone/>
                      </a:pPr>
                      <a:r>
                        <a:rPr lang="en-US" sz="1400" b="1" i="1" u="none" strike="noStrike" noProof="0" dirty="0">
                          <a:solidFill>
                            <a:srgbClr val="00040A"/>
                          </a:solidFill>
                          <a:latin typeface="Arial"/>
                        </a:rPr>
                        <a:t>(2x to 3x 30-day copay)</a:t>
                      </a:r>
                    </a:p>
                  </a:txBody>
                  <a:tcPr anchor="ctr"/>
                </a:tc>
                <a:tc>
                  <a:txBody>
                    <a:bodyPr/>
                    <a:lstStyle/>
                    <a:p>
                      <a:pPr lvl="0" algn="ctr">
                        <a:buNone/>
                      </a:pPr>
                      <a:r>
                        <a:rPr lang="en-US" sz="1400" b="0" i="0" u="none" strike="noStrike" noProof="0">
                          <a:solidFill>
                            <a:srgbClr val="00040A"/>
                          </a:solidFill>
                          <a:latin typeface="Arial"/>
                        </a:rPr>
                        <a:t>$10/50/80/50</a:t>
                      </a:r>
                    </a:p>
                  </a:txBody>
                  <a:tcPr anchor="ctr"/>
                </a:tc>
                <a:tc>
                  <a:txBody>
                    <a:bodyPr/>
                    <a:lstStyle/>
                    <a:p>
                      <a:pPr lvl="0" algn="ctr">
                        <a:buNone/>
                      </a:pPr>
                      <a:r>
                        <a:rPr lang="en-US" sz="1400" b="1" i="0" u="none" strike="noStrike" noProof="0">
                          <a:solidFill>
                            <a:srgbClr val="00040A"/>
                          </a:solidFill>
                          <a:latin typeface="Arial"/>
                        </a:rPr>
                        <a:t>$30/90/135/Not Available**</a:t>
                      </a:r>
                    </a:p>
                  </a:txBody>
                  <a:tcPr anchor="ctr"/>
                </a:tc>
                <a:extLst>
                  <a:ext uri="{0D108BD9-81ED-4DB2-BD59-A6C34878D82A}">
                    <a16:rowId xmlns:a16="http://schemas.microsoft.com/office/drawing/2014/main" val="4153740306"/>
                  </a:ext>
                </a:extLst>
              </a:tr>
              <a:tr h="703326">
                <a:tc>
                  <a:txBody>
                    <a:bodyPr/>
                    <a:lstStyle/>
                    <a:p>
                      <a:pPr lvl="0" algn="ctr">
                        <a:buNone/>
                      </a:pPr>
                      <a:r>
                        <a:rPr lang="en-US" sz="1400" b="1" i="0" u="none" strike="noStrike" noProof="0">
                          <a:solidFill>
                            <a:srgbClr val="00040A"/>
                          </a:solidFill>
                          <a:latin typeface="Arial"/>
                        </a:rPr>
                        <a:t>Mail Order </a:t>
                      </a:r>
                    </a:p>
                    <a:p>
                      <a:pPr lvl="0" algn="ctr">
                        <a:buNone/>
                      </a:pPr>
                      <a:r>
                        <a:rPr lang="en-US" sz="1400" b="1" i="0" u="none" strike="noStrike" noProof="0">
                          <a:solidFill>
                            <a:srgbClr val="00040A"/>
                          </a:solidFill>
                          <a:latin typeface="Arial"/>
                        </a:rPr>
                        <a:t>90-day supply*</a:t>
                      </a:r>
                    </a:p>
                    <a:p>
                      <a:pPr lvl="0" algn="ctr">
                        <a:buNone/>
                      </a:pPr>
                      <a:r>
                        <a:rPr lang="en-US" sz="1400" b="1" i="1" u="none" strike="noStrike" noProof="0">
                          <a:solidFill>
                            <a:srgbClr val="00040A"/>
                          </a:solidFill>
                          <a:latin typeface="Arial"/>
                        </a:rPr>
                        <a:t>(still 2x 30-day copay)</a:t>
                      </a:r>
                    </a:p>
                  </a:txBody>
                  <a:tcPr anchor="ctr"/>
                </a:tc>
                <a:tc>
                  <a:txBody>
                    <a:bodyPr/>
                    <a:lstStyle/>
                    <a:p>
                      <a:pPr lvl="0" algn="ctr">
                        <a:buNone/>
                      </a:pPr>
                      <a:r>
                        <a:rPr lang="en-US" sz="1400" b="0" i="0" u="none" strike="noStrike" noProof="0">
                          <a:solidFill>
                            <a:srgbClr val="00040A"/>
                          </a:solidFill>
                          <a:latin typeface="Arial"/>
                        </a:rPr>
                        <a:t>$10/50/80/50</a:t>
                      </a:r>
                    </a:p>
                  </a:txBody>
                  <a:tcPr anchor="ctr"/>
                </a:tc>
                <a:tc>
                  <a:txBody>
                    <a:bodyPr/>
                    <a:lstStyle/>
                    <a:p>
                      <a:pPr lvl="0" algn="ctr">
                        <a:buNone/>
                      </a:pPr>
                      <a:r>
                        <a:rPr lang="en-US" sz="1400" b="1" i="0" u="none" strike="noStrike" noProof="0">
                          <a:solidFill>
                            <a:srgbClr val="00040A"/>
                          </a:solidFill>
                          <a:latin typeface="Arial"/>
                        </a:rPr>
                        <a:t>$20/60/90/30**</a:t>
                      </a:r>
                    </a:p>
                  </a:txBody>
                  <a:tcPr anchor="ctr"/>
                </a:tc>
                <a:extLst>
                  <a:ext uri="{0D108BD9-81ED-4DB2-BD59-A6C34878D82A}">
                    <a16:rowId xmlns:a16="http://schemas.microsoft.com/office/drawing/2014/main" val="537028011"/>
                  </a:ext>
                </a:extLst>
              </a:tr>
              <a:tr h="747284">
                <a:tc gridSpan="3">
                  <a:txBody>
                    <a:bodyPr/>
                    <a:lstStyle/>
                    <a:p>
                      <a:pPr marL="0" lvl="0" indent="0" algn="ctr">
                        <a:buNone/>
                      </a:pPr>
                      <a:r>
                        <a:rPr lang="en-US" sz="1400" b="0" i="1" u="none" strike="noStrike" noProof="0" dirty="0">
                          <a:solidFill>
                            <a:srgbClr val="00040A"/>
                          </a:solidFill>
                          <a:latin typeface="Arial"/>
                        </a:rPr>
                        <a:t> * Includes UC Pharmacies.                          </a:t>
                      </a:r>
                      <a:endParaRPr lang="en-US" dirty="0"/>
                    </a:p>
                    <a:p>
                      <a:pPr marL="0" lvl="0" indent="0" algn="ctr">
                        <a:buNone/>
                      </a:pPr>
                      <a:r>
                        <a:rPr lang="en-US" sz="1400" b="0" i="1" u="none" strike="noStrike" noProof="0" dirty="0">
                          <a:solidFill>
                            <a:srgbClr val="00040A"/>
                          </a:solidFill>
                          <a:latin typeface="Arial"/>
                        </a:rPr>
                        <a:t>** </a:t>
                      </a:r>
                      <a:r>
                        <a:rPr lang="en-US" sz="1400" b="1" i="1" u="none" strike="noStrike" noProof="0" dirty="0">
                          <a:solidFill>
                            <a:srgbClr val="00040A"/>
                          </a:solidFill>
                          <a:latin typeface="Arial"/>
                        </a:rPr>
                        <a:t>Specialty drugs dispensed at 30-day supply</a:t>
                      </a:r>
                      <a:endParaRPr lang="en-US" sz="1400" dirty="0"/>
                    </a:p>
                    <a:p>
                      <a:pPr marL="0" lvl="0" indent="0" algn="ctr">
                        <a:buNone/>
                      </a:pPr>
                      <a:r>
                        <a:rPr lang="en-US" sz="1400" b="0" i="1" u="none" strike="noStrike" noProof="0" dirty="0">
                          <a:solidFill>
                            <a:srgbClr val="00040A"/>
                          </a:solidFill>
                          <a:latin typeface="Arial"/>
                        </a:rPr>
                        <a:t>   </a:t>
                      </a:r>
                      <a:r>
                        <a:rPr lang="en-US" sz="1400" b="1" i="1" u="none" strike="noStrike" noProof="0" dirty="0">
                          <a:solidFill>
                            <a:srgbClr val="00040A"/>
                          </a:solidFill>
                          <a:latin typeface="Arial"/>
                        </a:rPr>
                        <a:t>Note:</a:t>
                      </a:r>
                      <a:r>
                        <a:rPr lang="en-US" sz="1400" b="0" i="1" u="none" strike="noStrike" noProof="0" dirty="0">
                          <a:solidFill>
                            <a:srgbClr val="00040A"/>
                          </a:solidFill>
                          <a:latin typeface="Arial"/>
                        </a:rPr>
                        <a:t> 60-day copay = No change. Remains at 2x retail or mail order cost</a:t>
                      </a:r>
                      <a:endParaRPr lang="en-US" sz="1400" dirty="0"/>
                    </a:p>
                  </a:txBody>
                  <a:tcPr anchor="ctr"/>
                </a:tc>
                <a:tc hMerge="1">
                  <a:txBody>
                    <a:bodyPr/>
                    <a:lstStyle/>
                    <a:p>
                      <a:endParaRPr lang="en-US"/>
                    </a:p>
                  </a:txBody>
                  <a:tcPr anchor="ctr"/>
                </a:tc>
                <a:tc hMerge="1">
                  <a:txBody>
                    <a:bodyPr/>
                    <a:lstStyle/>
                    <a:p>
                      <a:endParaRPr lang="en-US"/>
                    </a:p>
                  </a:txBody>
                  <a:tcPr anchor="ctr"/>
                </a:tc>
                <a:extLst>
                  <a:ext uri="{0D108BD9-81ED-4DB2-BD59-A6C34878D82A}">
                    <a16:rowId xmlns:a16="http://schemas.microsoft.com/office/drawing/2014/main" val="2978342798"/>
                  </a:ext>
                </a:extLst>
              </a:tr>
            </a:tbl>
          </a:graphicData>
        </a:graphic>
      </p:graphicFrame>
      <p:pic>
        <p:nvPicPr>
          <p:cNvPr id="13" name="Video 12">
            <a:hlinkClick r:id="" action="ppaction://media"/>
            <a:extLst>
              <a:ext uri="{FF2B5EF4-FFF2-40B4-BE49-F238E27FC236}">
                <a16:creationId xmlns:a16="http://schemas.microsoft.com/office/drawing/2014/main" id="{55E6E7CA-8F4F-DE50-6898-81311A7520D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8786990" y="4786490"/>
            <a:ext cx="295288" cy="295288"/>
          </a:xfrm>
          <a:prstGeom prst="ellipse">
            <a:avLst/>
          </a:prstGeom>
        </p:spPr>
      </p:pic>
    </p:spTree>
    <p:extLst>
      <p:ext uri="{BB962C8B-B14F-4D97-AF65-F5344CB8AC3E}">
        <p14:creationId xmlns:p14="http://schemas.microsoft.com/office/powerpoint/2010/main" val="1040741513"/>
      </p:ext>
    </p:extLst>
  </p:cSld>
  <p:clrMapOvr>
    <a:masterClrMapping/>
  </p:clrMapOvr>
  <p:transition spd="slow" advTm="2106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64799-094A-DF37-7B7B-37C2D07403D6}"/>
              </a:ext>
            </a:extLst>
          </p:cNvPr>
          <p:cNvSpPr>
            <a:spLocks noGrp="1"/>
          </p:cNvSpPr>
          <p:nvPr>
            <p:ph type="title"/>
          </p:nvPr>
        </p:nvSpPr>
        <p:spPr>
          <a:xfrm>
            <a:off x="363494" y="476653"/>
            <a:ext cx="7591785" cy="611440"/>
          </a:xfrm>
        </p:spPr>
        <p:txBody>
          <a:bodyPr/>
          <a:lstStyle/>
          <a:p>
            <a:r>
              <a:rPr lang="en-US" sz="2800" b="1" dirty="0">
                <a:solidFill>
                  <a:srgbClr val="0058A6"/>
                </a:solidFill>
              </a:rPr>
              <a:t>Medicare Coordinator Program</a:t>
            </a:r>
            <a:br>
              <a:rPr lang="en-US" sz="2800" b="1" dirty="0">
                <a:solidFill>
                  <a:srgbClr val="0058A6"/>
                </a:solidFill>
              </a:rPr>
            </a:br>
            <a:endParaRPr lang="en-US" sz="2800" b="1" dirty="0">
              <a:solidFill>
                <a:srgbClr val="0058A6"/>
              </a:solidFill>
            </a:endParaRPr>
          </a:p>
        </p:txBody>
      </p:sp>
      <p:sp>
        <p:nvSpPr>
          <p:cNvPr id="4" name="TextBox 3">
            <a:extLst>
              <a:ext uri="{FF2B5EF4-FFF2-40B4-BE49-F238E27FC236}">
                <a16:creationId xmlns:a16="http://schemas.microsoft.com/office/drawing/2014/main" id="{6C286A06-E4F9-40F9-3482-BE99D0E03B2C}"/>
              </a:ext>
            </a:extLst>
          </p:cNvPr>
          <p:cNvSpPr txBox="1"/>
          <p:nvPr/>
        </p:nvSpPr>
        <p:spPr>
          <a:xfrm>
            <a:off x="363494" y="976830"/>
            <a:ext cx="7984384" cy="284693"/>
          </a:xfrm>
          <a:prstGeom prst="rect">
            <a:avLst/>
          </a:prstGeom>
          <a:noFill/>
        </p:spPr>
        <p:txBody>
          <a:bodyPr wrap="square" lIns="68580" tIns="34290" rIns="68580" bIns="34290" rtlCol="0" anchor="t">
            <a:spAutoFit/>
          </a:bodyPr>
          <a:lstStyle/>
          <a:p>
            <a:pPr marL="257175" indent="-257175">
              <a:spcBef>
                <a:spcPct val="20000"/>
              </a:spcBef>
              <a:buFont typeface="Wingdings,Sans-Serif" panose="05000000000000000000" pitchFamily="2" charset="2"/>
              <a:buChar char="Ø"/>
              <a:defRPr/>
            </a:pPr>
            <a:r>
              <a:rPr lang="en-US" sz="1400" b="1" dirty="0">
                <a:solidFill>
                  <a:srgbClr val="3F3F3F"/>
                </a:solidFill>
                <a:latin typeface="Arial"/>
                <a:cs typeface="Arial"/>
              </a:rPr>
              <a:t>Via Benefits provides medical coverage for UC retirees living outside of California </a:t>
            </a:r>
            <a:endParaRPr lang="en-US" sz="1400" dirty="0">
              <a:solidFill>
                <a:srgbClr val="A54399"/>
              </a:solidFill>
              <a:latin typeface="Arial"/>
              <a:cs typeface="Arial"/>
            </a:endParaRPr>
          </a:p>
        </p:txBody>
      </p:sp>
      <p:grpSp>
        <p:nvGrpSpPr>
          <p:cNvPr id="5" name="Group 4">
            <a:extLst>
              <a:ext uri="{FF2B5EF4-FFF2-40B4-BE49-F238E27FC236}">
                <a16:creationId xmlns:a16="http://schemas.microsoft.com/office/drawing/2014/main" id="{6E0CD08A-2F6A-6A1A-9888-15CD00110227}"/>
              </a:ext>
            </a:extLst>
          </p:cNvPr>
          <p:cNvGrpSpPr/>
          <p:nvPr/>
        </p:nvGrpSpPr>
        <p:grpSpPr>
          <a:xfrm>
            <a:off x="135434" y="4296992"/>
            <a:ext cx="1408929" cy="602947"/>
            <a:chOff x="204186" y="5734975"/>
            <a:chExt cx="2032987" cy="870011"/>
          </a:xfrm>
        </p:grpSpPr>
        <p:sp>
          <p:nvSpPr>
            <p:cNvPr id="6" name="Rectangle 5">
              <a:extLst>
                <a:ext uri="{FF2B5EF4-FFF2-40B4-BE49-F238E27FC236}">
                  <a16:creationId xmlns:a16="http://schemas.microsoft.com/office/drawing/2014/main" id="{EB8457E8-4D7C-9117-97A8-3240C4169F2C}"/>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071FF89-DC84-17D2-5526-2EB26B4459EF}"/>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8" name="Graphic 7">
            <a:extLst>
              <a:ext uri="{FF2B5EF4-FFF2-40B4-BE49-F238E27FC236}">
                <a16:creationId xmlns:a16="http://schemas.microsoft.com/office/drawing/2014/main" id="{8145DAA7-A78A-6CB3-A5EA-A6D9D6A83A1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04100"/>
            <a:ext cx="280946" cy="128525"/>
          </a:xfrm>
          <a:prstGeom prst="rect">
            <a:avLst/>
          </a:prstGeom>
        </p:spPr>
      </p:pic>
      <p:sp>
        <p:nvSpPr>
          <p:cNvPr id="9" name="Rectangle 8">
            <a:extLst>
              <a:ext uri="{FF2B5EF4-FFF2-40B4-BE49-F238E27FC236}">
                <a16:creationId xmlns:a16="http://schemas.microsoft.com/office/drawing/2014/main" id="{E5C9D53E-ABA2-44C6-6014-CB63A79C83BF}"/>
              </a:ext>
            </a:extLst>
          </p:cNvPr>
          <p:cNvSpPr/>
          <p:nvPr/>
        </p:nvSpPr>
        <p:spPr>
          <a:xfrm>
            <a:off x="135434" y="2774088"/>
            <a:ext cx="4572000" cy="1169551"/>
          </a:xfrm>
          <a:prstGeom prst="rect">
            <a:avLst/>
          </a:prstGeom>
        </p:spPr>
        <p:txBody>
          <a:bodyPr>
            <a:spAutoFit/>
          </a:bodyPr>
          <a:lstStyle/>
          <a:p>
            <a:pPr marL="0" lvl="2" indent="-214313">
              <a:buClr>
                <a:srgbClr val="003DA5"/>
              </a:buClr>
              <a:buSzPct val="100000"/>
              <a:buFont typeface="Arial" panose="020B0604020202020204" pitchFamily="34" charset="0"/>
              <a:buChar char="•"/>
            </a:pPr>
            <a:r>
              <a:rPr lang="en-US" sz="1400" dirty="0">
                <a:solidFill>
                  <a:srgbClr val="003DA5"/>
                </a:solidFill>
                <a:cs typeface="Arial"/>
              </a:rPr>
              <a:t>Medicare-eligible or Medicare-entitled, Part A&amp;B</a:t>
            </a:r>
          </a:p>
          <a:p>
            <a:pPr marL="0" lvl="1" indent="-214313">
              <a:buClr>
                <a:srgbClr val="003DA5"/>
              </a:buClr>
              <a:buSzPct val="100000"/>
              <a:buFont typeface="Arial" panose="020B0604020202020204" pitchFamily="34" charset="0"/>
              <a:buChar char="•"/>
            </a:pPr>
            <a:r>
              <a:rPr lang="en-US" sz="1400" dirty="0">
                <a:solidFill>
                  <a:srgbClr val="003DA5"/>
                </a:solidFill>
                <a:cs typeface="Arial"/>
              </a:rPr>
              <a:t>Non-California U.S. Resident</a:t>
            </a:r>
          </a:p>
          <a:p>
            <a:pPr marL="0" lvl="1" indent="-214313">
              <a:buClr>
                <a:srgbClr val="003DA5"/>
              </a:buClr>
              <a:buSzPct val="100000"/>
              <a:buFont typeface="Arial" panose="020B0604020202020204" pitchFamily="34" charset="0"/>
              <a:buChar char="•"/>
            </a:pPr>
            <a:r>
              <a:rPr lang="en-US" sz="1400" dirty="0">
                <a:solidFill>
                  <a:srgbClr val="003DA5"/>
                </a:solidFill>
                <a:cs typeface="Arial"/>
              </a:rPr>
              <a:t>Eligible for UC retiree health insurance</a:t>
            </a:r>
          </a:p>
          <a:p>
            <a:pPr marL="0" lvl="1" indent="-214313">
              <a:buClr>
                <a:srgbClr val="003DA5"/>
              </a:buClr>
              <a:buSzPct val="100000"/>
              <a:buFont typeface="Arial" panose="020B0604020202020204" pitchFamily="34" charset="0"/>
              <a:buChar char="•"/>
            </a:pPr>
            <a:r>
              <a:rPr lang="en-US" sz="1400" dirty="0">
                <a:solidFill>
                  <a:srgbClr val="003DA5"/>
                </a:solidFill>
                <a:cs typeface="Arial"/>
              </a:rPr>
              <a:t>Not a recipient of UCRP disability income</a:t>
            </a:r>
          </a:p>
          <a:p>
            <a:pPr marL="0" lvl="1" indent="-214313">
              <a:buClr>
                <a:srgbClr val="003DA5"/>
              </a:buClr>
              <a:buSzPct val="100000"/>
              <a:buFont typeface="Arial" panose="020B0604020202020204" pitchFamily="34" charset="0"/>
              <a:buChar char="•"/>
            </a:pPr>
            <a:r>
              <a:rPr lang="en-US" sz="1400" dirty="0">
                <a:solidFill>
                  <a:srgbClr val="003DA5"/>
                </a:solidFill>
                <a:cs typeface="Arial"/>
              </a:rPr>
              <a:t>No End-Stage-Renal Disease (ESRD) diagnosis</a:t>
            </a:r>
          </a:p>
        </p:txBody>
      </p:sp>
      <p:sp>
        <p:nvSpPr>
          <p:cNvPr id="10" name="Content Placeholder 1">
            <a:extLst>
              <a:ext uri="{FF2B5EF4-FFF2-40B4-BE49-F238E27FC236}">
                <a16:creationId xmlns:a16="http://schemas.microsoft.com/office/drawing/2014/main" id="{BD753CF4-095F-85A8-54AB-2DB562FDF99C}"/>
              </a:ext>
            </a:extLst>
          </p:cNvPr>
          <p:cNvSpPr txBox="1">
            <a:spLocks/>
          </p:cNvSpPr>
          <p:nvPr/>
        </p:nvSpPr>
        <p:spPr>
          <a:xfrm>
            <a:off x="455533" y="676600"/>
            <a:ext cx="7867186" cy="1588127"/>
          </a:xfrm>
          <a:prstGeom prst="rect">
            <a:avLst/>
          </a:prstGeom>
        </p:spPr>
        <p:txBody>
          <a:bodyPr vert="horz" lIns="0" tIns="0" rIns="0" bIns="0" rtlCol="0" anchor="t">
            <a:spAutoFit/>
          </a:bodyPr>
          <a:lstStyle>
            <a:lvl1pPr marL="257175" indent="-257175" algn="l" defTabSz="342900" rtl="0" eaLnBrk="1" latinLnBrk="0" hangingPunct="1">
              <a:spcBef>
                <a:spcPct val="20000"/>
              </a:spcBef>
              <a:buFont typeface="Arial"/>
              <a:buChar char="•"/>
              <a:defRPr sz="1500" b="0" i="0" kern="1200">
                <a:solidFill>
                  <a:srgbClr val="676767"/>
                </a:solidFill>
                <a:latin typeface="Arial"/>
                <a:ea typeface="+mn-ea"/>
                <a:cs typeface="Arial"/>
              </a:defRPr>
            </a:lvl1pPr>
            <a:lvl2pPr marL="557213" indent="-214313" algn="l" defTabSz="342900" rtl="0" eaLnBrk="1" latinLnBrk="0" hangingPunct="1">
              <a:spcBef>
                <a:spcPct val="20000"/>
              </a:spcBef>
              <a:buFont typeface="Arial"/>
              <a:buChar char="–"/>
              <a:defRPr sz="1500" b="0" i="0" kern="1200">
                <a:solidFill>
                  <a:srgbClr val="666666"/>
                </a:solidFill>
                <a:latin typeface="Arial"/>
                <a:ea typeface="+mn-ea"/>
                <a:cs typeface="Arial"/>
              </a:defRPr>
            </a:lvl2pPr>
            <a:lvl3pPr marL="857250" indent="-171450" algn="l" defTabSz="342900" rtl="0" eaLnBrk="1" latinLnBrk="0" hangingPunct="1">
              <a:spcBef>
                <a:spcPct val="20000"/>
              </a:spcBef>
              <a:buFont typeface="Arial"/>
              <a:buChar char="•"/>
              <a:defRPr sz="1500" b="0" i="0" kern="1200">
                <a:solidFill>
                  <a:srgbClr val="666666"/>
                </a:solidFill>
                <a:latin typeface="Arial"/>
                <a:ea typeface="+mn-ea"/>
                <a:cs typeface="Arial"/>
              </a:defRPr>
            </a:lvl3pPr>
            <a:lvl4pPr marL="1200150" indent="-171450" algn="l" defTabSz="342900" rtl="0" eaLnBrk="1" latinLnBrk="0" hangingPunct="1">
              <a:spcBef>
                <a:spcPct val="20000"/>
              </a:spcBef>
              <a:buFont typeface="Arial"/>
              <a:buChar char="–"/>
              <a:defRPr sz="1500" b="0" i="0" kern="1200">
                <a:solidFill>
                  <a:srgbClr val="666666"/>
                </a:solidFill>
                <a:latin typeface="Arial"/>
                <a:ea typeface="+mn-ea"/>
                <a:cs typeface="Arial"/>
              </a:defRPr>
            </a:lvl4pPr>
            <a:lvl5pPr marL="1543050" indent="-171450" algn="l" defTabSz="342900" rtl="0" eaLnBrk="1" latinLnBrk="0" hangingPunct="1">
              <a:spcBef>
                <a:spcPct val="20000"/>
              </a:spcBef>
              <a:buFont typeface="Arial"/>
              <a:buChar char="»"/>
              <a:defRPr sz="1500" b="0" i="0" kern="1200">
                <a:solidFill>
                  <a:srgbClr val="666666"/>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endParaRPr lang="en-US" sz="2400" b="1" dirty="0">
              <a:solidFill>
                <a:srgbClr val="F68C33"/>
              </a:solidFill>
            </a:endParaRPr>
          </a:p>
          <a:p>
            <a:pPr marL="0" indent="0">
              <a:buNone/>
            </a:pPr>
            <a:br>
              <a:rPr lang="en-US" sz="3600" b="1" dirty="0">
                <a:solidFill>
                  <a:srgbClr val="003DA5"/>
                </a:solidFill>
              </a:rPr>
            </a:br>
            <a:endParaRPr lang="en-US" sz="3600" b="1" dirty="0">
              <a:solidFill>
                <a:srgbClr val="F59640"/>
              </a:solidFill>
            </a:endParaRPr>
          </a:p>
        </p:txBody>
      </p:sp>
      <p:pic>
        <p:nvPicPr>
          <p:cNvPr id="11" name="object 3">
            <a:extLst>
              <a:ext uri="{FF2B5EF4-FFF2-40B4-BE49-F238E27FC236}">
                <a16:creationId xmlns:a16="http://schemas.microsoft.com/office/drawing/2014/main" id="{9496786E-C5CE-A9BF-EF64-C82E803BF651}"/>
              </a:ext>
            </a:extLst>
          </p:cNvPr>
          <p:cNvPicPr/>
          <p:nvPr/>
        </p:nvPicPr>
        <p:blipFill>
          <a:blip r:embed="rId8" cstate="print"/>
          <a:stretch>
            <a:fillRect/>
          </a:stretch>
        </p:blipFill>
        <p:spPr>
          <a:xfrm>
            <a:off x="1113565" y="1436798"/>
            <a:ext cx="5605931" cy="604973"/>
          </a:xfrm>
          <a:prstGeom prst="rect">
            <a:avLst/>
          </a:prstGeom>
        </p:spPr>
      </p:pic>
      <p:sp>
        <p:nvSpPr>
          <p:cNvPr id="12" name="TextBox 11">
            <a:extLst>
              <a:ext uri="{FF2B5EF4-FFF2-40B4-BE49-F238E27FC236}">
                <a16:creationId xmlns:a16="http://schemas.microsoft.com/office/drawing/2014/main" id="{625373EA-7FCA-7C26-9190-C8E3F0D4235C}"/>
              </a:ext>
            </a:extLst>
          </p:cNvPr>
          <p:cNvSpPr txBox="1"/>
          <p:nvPr/>
        </p:nvSpPr>
        <p:spPr>
          <a:xfrm>
            <a:off x="644441" y="2425402"/>
            <a:ext cx="2802965" cy="230832"/>
          </a:xfrm>
          <a:prstGeom prst="rect">
            <a:avLst/>
          </a:prstGeom>
          <a:noFill/>
        </p:spPr>
        <p:txBody>
          <a:bodyPr wrap="square" lIns="0" tIns="0" rIns="0" bIns="0" rtlCol="0">
            <a:spAutoFit/>
          </a:bodyPr>
          <a:lstStyle/>
          <a:p>
            <a:pPr algn="ctr"/>
            <a:r>
              <a:rPr lang="en-US" sz="1500" dirty="0">
                <a:solidFill>
                  <a:srgbClr val="C732B5"/>
                </a:solidFill>
                <a:latin typeface="Fira Sans Medium" panose="020B0603050000020004" pitchFamily="34" charset="0"/>
                <a:cs typeface="Arial" panose="020B0604020202020204" pitchFamily="34" charset="0"/>
              </a:rPr>
              <a:t>Eligibility</a:t>
            </a:r>
          </a:p>
        </p:txBody>
      </p:sp>
      <p:sp>
        <p:nvSpPr>
          <p:cNvPr id="13" name="Rectangle 12">
            <a:extLst>
              <a:ext uri="{FF2B5EF4-FFF2-40B4-BE49-F238E27FC236}">
                <a16:creationId xmlns:a16="http://schemas.microsoft.com/office/drawing/2014/main" id="{8F740B62-97C5-B941-BA1E-BDD823433219}"/>
              </a:ext>
            </a:extLst>
          </p:cNvPr>
          <p:cNvSpPr/>
          <p:nvPr/>
        </p:nvSpPr>
        <p:spPr>
          <a:xfrm>
            <a:off x="4208505" y="2656234"/>
            <a:ext cx="4572000" cy="1297791"/>
          </a:xfrm>
          <a:prstGeom prst="rect">
            <a:avLst/>
          </a:prstGeom>
        </p:spPr>
        <p:txBody>
          <a:bodyPr>
            <a:spAutoFit/>
          </a:bodyPr>
          <a:lstStyle/>
          <a:p>
            <a:pPr marL="557213" lvl="1" indent="-214313">
              <a:spcAft>
                <a:spcPts val="450"/>
              </a:spcAft>
              <a:buClr>
                <a:srgbClr val="003DA5"/>
              </a:buClr>
              <a:buSzPct val="100000"/>
              <a:buFont typeface="Arial" panose="020B0604020202020204" pitchFamily="34" charset="0"/>
              <a:buChar char="•"/>
            </a:pPr>
            <a:r>
              <a:rPr lang="en-US" sz="1400" dirty="0">
                <a:solidFill>
                  <a:srgbClr val="003DA5"/>
                </a:solidFill>
                <a:cs typeface="Arial"/>
              </a:rPr>
              <a:t>UC-provides up to $3,000 for each participant based on graduated eligibility</a:t>
            </a:r>
          </a:p>
          <a:p>
            <a:pPr marL="557213" lvl="1" indent="-214313">
              <a:spcAft>
                <a:spcPts val="450"/>
              </a:spcAft>
              <a:buClr>
                <a:srgbClr val="003DA5"/>
              </a:buClr>
              <a:buSzPct val="100000"/>
              <a:buFont typeface="Arial" panose="020B0604020202020204" pitchFamily="34" charset="0"/>
              <a:buChar char="•"/>
            </a:pPr>
            <a:r>
              <a:rPr lang="en-US" sz="1400" dirty="0">
                <a:solidFill>
                  <a:srgbClr val="003DA5"/>
                </a:solidFill>
                <a:cs typeface="Arial"/>
              </a:rPr>
              <a:t>All funds combined into a single HRA for couples and families</a:t>
            </a:r>
          </a:p>
          <a:p>
            <a:pPr marL="557213" lvl="1" indent="-214313">
              <a:buClr>
                <a:srgbClr val="003DA5"/>
              </a:buClr>
              <a:buSzPct val="100000"/>
              <a:buFont typeface="Arial" panose="020B0604020202020204" pitchFamily="34" charset="0"/>
              <a:buChar char="•"/>
            </a:pPr>
            <a:r>
              <a:rPr lang="en-US" sz="1400" dirty="0">
                <a:solidFill>
                  <a:srgbClr val="003DA5"/>
                </a:solidFill>
                <a:cs typeface="Arial"/>
              </a:rPr>
              <a:t>Administered by Via Benefits</a:t>
            </a:r>
          </a:p>
        </p:txBody>
      </p:sp>
      <p:sp>
        <p:nvSpPr>
          <p:cNvPr id="14" name="TextBox 13">
            <a:extLst>
              <a:ext uri="{FF2B5EF4-FFF2-40B4-BE49-F238E27FC236}">
                <a16:creationId xmlns:a16="http://schemas.microsoft.com/office/drawing/2014/main" id="{AA9F8A6E-3D1F-5A46-E1B8-7442195A0291}"/>
              </a:ext>
            </a:extLst>
          </p:cNvPr>
          <p:cNvSpPr txBox="1"/>
          <p:nvPr/>
        </p:nvSpPr>
        <p:spPr>
          <a:xfrm>
            <a:off x="5103255" y="2371541"/>
            <a:ext cx="319827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rgbClr val="C732B5"/>
                </a:solidFill>
                <a:latin typeface="Fira Sans Medium" panose="020B0603050000020004" pitchFamily="34" charset="0"/>
                <a:cs typeface="Arial" panose="020B0604020202020204" pitchFamily="34" charset="0"/>
              </a:rPr>
              <a:t>HRA</a:t>
            </a:r>
          </a:p>
        </p:txBody>
      </p:sp>
      <p:pic>
        <p:nvPicPr>
          <p:cNvPr id="21" name="Video 20">
            <a:hlinkClick r:id="" action="ppaction://media"/>
            <a:extLst>
              <a:ext uri="{FF2B5EF4-FFF2-40B4-BE49-F238E27FC236}">
                <a16:creationId xmlns:a16="http://schemas.microsoft.com/office/drawing/2014/main" id="{C7BA4F12-1545-C19F-AD95-5561503E2A7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rcRect l="21875" r="21875"/>
          <a:stretch>
            <a:fillRect/>
          </a:stretch>
        </p:blipFill>
        <p:spPr>
          <a:xfrm>
            <a:off x="8780505" y="4801498"/>
            <a:ext cx="301772" cy="280279"/>
          </a:xfrm>
          <a:prstGeom prst="ellipse">
            <a:avLst/>
          </a:prstGeom>
        </p:spPr>
      </p:pic>
    </p:spTree>
    <p:extLst>
      <p:ext uri="{BB962C8B-B14F-4D97-AF65-F5344CB8AC3E}">
        <p14:creationId xmlns:p14="http://schemas.microsoft.com/office/powerpoint/2010/main" val="1988065961"/>
      </p:ext>
    </p:extLst>
  </p:cSld>
  <p:clrMapOvr>
    <a:masterClrMapping/>
  </p:clrMapOvr>
  <p:transition spd="slow" advTm="8158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64799-094A-DF37-7B7B-37C2D07403D6}"/>
              </a:ext>
            </a:extLst>
          </p:cNvPr>
          <p:cNvSpPr>
            <a:spLocks noGrp="1"/>
          </p:cNvSpPr>
          <p:nvPr>
            <p:ph type="title"/>
          </p:nvPr>
        </p:nvSpPr>
        <p:spPr>
          <a:xfrm>
            <a:off x="363494" y="476653"/>
            <a:ext cx="7591785" cy="474424"/>
          </a:xfrm>
        </p:spPr>
        <p:txBody>
          <a:bodyPr/>
          <a:lstStyle/>
          <a:p>
            <a:r>
              <a:rPr lang="en-US" sz="2800" b="1" dirty="0">
                <a:solidFill>
                  <a:srgbClr val="003DA5"/>
                </a:solidFill>
              </a:rPr>
              <a:t>Via Benefits Medicare Coordinator Program </a:t>
            </a:r>
            <a:br>
              <a:rPr lang="en-US" sz="3200" b="1" dirty="0">
                <a:solidFill>
                  <a:srgbClr val="003DA5"/>
                </a:solidFill>
              </a:rPr>
            </a:br>
            <a:br>
              <a:rPr lang="en-US" sz="2800" b="1" dirty="0">
                <a:solidFill>
                  <a:srgbClr val="0058A6"/>
                </a:solidFill>
              </a:rPr>
            </a:br>
            <a:br>
              <a:rPr lang="en-US" sz="2800" b="1" i="1" dirty="0">
                <a:solidFill>
                  <a:srgbClr val="0058A6"/>
                </a:solidFill>
              </a:rPr>
            </a:br>
            <a:endParaRPr lang="en-US" sz="2800" b="1" dirty="0">
              <a:solidFill>
                <a:srgbClr val="0058A6"/>
              </a:solidFill>
            </a:endParaRPr>
          </a:p>
        </p:txBody>
      </p:sp>
      <p:sp>
        <p:nvSpPr>
          <p:cNvPr id="3" name="Content Placeholder 2">
            <a:extLst>
              <a:ext uri="{FF2B5EF4-FFF2-40B4-BE49-F238E27FC236}">
                <a16:creationId xmlns:a16="http://schemas.microsoft.com/office/drawing/2014/main" id="{86206090-B98A-F81A-6DA1-09B956644D20}"/>
              </a:ext>
            </a:extLst>
          </p:cNvPr>
          <p:cNvSpPr>
            <a:spLocks noGrp="1"/>
          </p:cNvSpPr>
          <p:nvPr>
            <p:ph idx="1"/>
          </p:nvPr>
        </p:nvSpPr>
        <p:spPr>
          <a:xfrm>
            <a:off x="1485900" y="1247942"/>
            <a:ext cx="6172200" cy="3106062"/>
          </a:xfrm>
        </p:spPr>
        <p:txBody>
          <a:bodyPr vert="horz" lIns="0" tIns="0" rIns="68580" bIns="34290" rtlCol="0" anchor="t">
            <a:normAutofit/>
          </a:bodyPr>
          <a:lstStyle/>
          <a:p>
            <a:endParaRPr lang="en-US" dirty="0">
              <a:solidFill>
                <a:srgbClr val="3F3F3F"/>
              </a:solidFill>
            </a:endParaRPr>
          </a:p>
          <a:p>
            <a:pPr lvl="1"/>
            <a:endParaRPr lang="en-US" i="1" dirty="0">
              <a:solidFill>
                <a:srgbClr val="3F3F3F"/>
              </a:solidFill>
            </a:endParaRPr>
          </a:p>
        </p:txBody>
      </p:sp>
      <p:sp>
        <p:nvSpPr>
          <p:cNvPr id="4" name="TextBox 3">
            <a:extLst>
              <a:ext uri="{FF2B5EF4-FFF2-40B4-BE49-F238E27FC236}">
                <a16:creationId xmlns:a16="http://schemas.microsoft.com/office/drawing/2014/main" id="{6C286A06-E4F9-40F9-3482-BE99D0E03B2C}"/>
              </a:ext>
            </a:extLst>
          </p:cNvPr>
          <p:cNvSpPr txBox="1"/>
          <p:nvPr/>
        </p:nvSpPr>
        <p:spPr>
          <a:xfrm>
            <a:off x="363494" y="941981"/>
            <a:ext cx="7984384" cy="3400483"/>
          </a:xfrm>
          <a:prstGeom prst="rect">
            <a:avLst/>
          </a:prstGeom>
          <a:noFill/>
        </p:spPr>
        <p:txBody>
          <a:bodyPr wrap="square" lIns="68580" tIns="34290" rIns="68580" bIns="34290" rtlCol="0" anchor="t">
            <a:spAutoFit/>
          </a:bodyPr>
          <a:lstStyle/>
          <a:p>
            <a:pPr>
              <a:spcAft>
                <a:spcPts val="450"/>
              </a:spcAft>
              <a:buClr>
                <a:srgbClr val="003DA5"/>
              </a:buClr>
              <a:buSzPct val="100000"/>
            </a:pPr>
            <a:r>
              <a:rPr lang="en-US" b="1" dirty="0">
                <a:solidFill>
                  <a:srgbClr val="3F3F3F"/>
                </a:solidFill>
                <a:ea typeface="Fira Sans Book" panose="020B0503050000020004" pitchFamily="34" charset="0"/>
                <a:cs typeface="Arial" panose="020B0604020202020204" pitchFamily="34" charset="0"/>
              </a:rPr>
              <a:t>Enrollment</a:t>
            </a:r>
          </a:p>
          <a:p>
            <a:pPr marL="285750" indent="-285750">
              <a:spcAft>
                <a:spcPts val="450"/>
              </a:spcAft>
              <a:buClr>
                <a:srgbClr val="003DA5"/>
              </a:buClr>
              <a:buSzPct val="100000"/>
              <a:buFont typeface="Wingdings" panose="05000000000000000000" pitchFamily="2" charset="2"/>
              <a:buChar char="Ø"/>
            </a:pPr>
            <a:r>
              <a:rPr lang="en-US" sz="1400" b="1" dirty="0">
                <a:solidFill>
                  <a:srgbClr val="C732B5"/>
                </a:solidFill>
                <a:latin typeface="Arial" panose="020B0604020202020204" pitchFamily="34" charset="0"/>
                <a:ea typeface="Fira Sans Book" panose="020B0503050000020004" pitchFamily="34" charset="0"/>
                <a:cs typeface="Arial" panose="020B0604020202020204" pitchFamily="34" charset="0"/>
              </a:rPr>
              <a:t>Medicare Annual Open Enrollment Period: October 15 – December 7, 2024</a:t>
            </a:r>
          </a:p>
          <a:p>
            <a:pPr marL="557213" lvl="1" indent="-214313">
              <a:lnSpc>
                <a:spcPct val="110000"/>
              </a:lnSpc>
              <a:spcAft>
                <a:spcPts val="225"/>
              </a:spcAft>
              <a:buClr>
                <a:srgbClr val="003DA5"/>
              </a:buClr>
              <a:buSzPct val="100000"/>
              <a:buFont typeface="Arial" panose="020B0604020202020204" pitchFamily="34" charset="0"/>
              <a:buChar char="•"/>
            </a:pPr>
            <a:r>
              <a:rPr lang="en-US" sz="1400" dirty="0">
                <a:solidFill>
                  <a:srgbClr val="002060"/>
                </a:solidFill>
                <a:latin typeface="Arial" panose="020B0604020202020204" pitchFamily="34" charset="0"/>
                <a:ea typeface="Fira Sans Book" panose="020B0503050000020004" pitchFamily="34" charset="0"/>
                <a:cs typeface="Arial" panose="020B0604020202020204" pitchFamily="34" charset="0"/>
              </a:rPr>
              <a:t>Offered to current members only</a:t>
            </a:r>
          </a:p>
          <a:p>
            <a:pPr marL="557213" lvl="1" indent="-214313">
              <a:lnSpc>
                <a:spcPct val="110000"/>
              </a:lnSpc>
              <a:spcAft>
                <a:spcPts val="225"/>
              </a:spcAft>
              <a:buClr>
                <a:srgbClr val="003DA5"/>
              </a:buClr>
              <a:buSzPct val="100000"/>
              <a:buFont typeface="Arial" panose="020B0604020202020204" pitchFamily="34" charset="0"/>
              <a:buChar char="•"/>
            </a:pPr>
            <a:r>
              <a:rPr lang="en-US" sz="1400" dirty="0">
                <a:solidFill>
                  <a:srgbClr val="002060"/>
                </a:solidFill>
                <a:latin typeface="Arial" panose="020B0604020202020204" pitchFamily="34" charset="0"/>
                <a:ea typeface="Fira Sans Book" panose="020B0503050000020004" pitchFamily="34" charset="0"/>
                <a:cs typeface="Arial" panose="020B0604020202020204" pitchFamily="34" charset="0"/>
              </a:rPr>
              <a:t>Monthly enrollment available for newly eligible retirees and families</a:t>
            </a:r>
          </a:p>
          <a:p>
            <a:pPr marL="557213" lvl="1" indent="-214313">
              <a:lnSpc>
                <a:spcPct val="110000"/>
              </a:lnSpc>
              <a:spcAft>
                <a:spcPts val="225"/>
              </a:spcAft>
              <a:buClr>
                <a:srgbClr val="003DA5"/>
              </a:buClr>
              <a:buSzPct val="100000"/>
              <a:buFont typeface="Arial" panose="020B0604020202020204" pitchFamily="34" charset="0"/>
              <a:buChar char="•"/>
            </a:pPr>
            <a:r>
              <a:rPr lang="en-US" sz="1400" dirty="0">
                <a:solidFill>
                  <a:srgbClr val="002060"/>
                </a:solidFill>
                <a:latin typeface="Arial" panose="020B0604020202020204" pitchFamily="34" charset="0"/>
                <a:ea typeface="Fira Sans Book" panose="020B0503050000020004" pitchFamily="34" charset="0"/>
                <a:cs typeface="Arial" panose="020B0604020202020204" pitchFamily="34" charset="0"/>
              </a:rPr>
              <a:t>Work with Via Benefits or HRA is forfeited</a:t>
            </a:r>
          </a:p>
          <a:p>
            <a:pPr marL="557213" lvl="1" indent="-214313">
              <a:lnSpc>
                <a:spcPct val="110000"/>
              </a:lnSpc>
              <a:spcAft>
                <a:spcPts val="225"/>
              </a:spcAft>
              <a:buClr>
                <a:srgbClr val="003DA5"/>
              </a:buClr>
              <a:buSzPct val="100000"/>
              <a:buFont typeface="Arial" panose="020B0604020202020204" pitchFamily="34" charset="0"/>
              <a:buChar char="•"/>
            </a:pPr>
            <a:r>
              <a:rPr lang="en-US" sz="1400" dirty="0">
                <a:solidFill>
                  <a:srgbClr val="002060"/>
                </a:solidFill>
                <a:latin typeface="Arial" panose="020B0604020202020204" pitchFamily="34" charset="0"/>
                <a:ea typeface="Fira Sans Book" panose="020B0503050000020004" pitchFamily="34" charset="0"/>
                <a:cs typeface="Arial" panose="020B0604020202020204" pitchFamily="34" charset="0"/>
              </a:rPr>
              <a:t>Passive enrollment – no changes, no action is required</a:t>
            </a:r>
            <a:endParaRPr lang="en-US" sz="1400" dirty="0">
              <a:solidFill>
                <a:srgbClr val="002060"/>
              </a:solidFill>
              <a:latin typeface="Arial" panose="020B0604020202020204" pitchFamily="34" charset="0"/>
              <a:cs typeface="Arial" panose="020B0604020202020204" pitchFamily="34" charset="0"/>
            </a:endParaRPr>
          </a:p>
          <a:p>
            <a:pPr lvl="1">
              <a:lnSpc>
                <a:spcPct val="110000"/>
              </a:lnSpc>
              <a:spcAft>
                <a:spcPts val="450"/>
              </a:spcAft>
              <a:buClr>
                <a:srgbClr val="003DA5"/>
              </a:buClr>
              <a:buSzPct val="100000"/>
            </a:pPr>
            <a:r>
              <a:rPr lang="en-US" sz="1400" b="1" dirty="0">
                <a:solidFill>
                  <a:srgbClr val="C732B5"/>
                </a:solidFill>
                <a:latin typeface="Arial" panose="020B0604020202020204" pitchFamily="34" charset="0"/>
                <a:cs typeface="Arial" panose="020B0604020202020204" pitchFamily="34" charset="0"/>
              </a:rPr>
              <a:t>Coverage effective January 1, 2025</a:t>
            </a:r>
          </a:p>
          <a:p>
            <a:pPr marL="285750" indent="-285750">
              <a:lnSpc>
                <a:spcPct val="110000"/>
              </a:lnSpc>
              <a:spcAft>
                <a:spcPts val="450"/>
              </a:spcAft>
              <a:buClr>
                <a:srgbClr val="003DA5"/>
              </a:buClr>
              <a:buSzPct val="100000"/>
              <a:buFont typeface="Wingdings" panose="05000000000000000000" pitchFamily="2" charset="2"/>
              <a:buChar char="Ø"/>
            </a:pPr>
            <a:r>
              <a:rPr lang="en-US" sz="1400" b="1" dirty="0">
                <a:solidFill>
                  <a:srgbClr val="F68C33"/>
                </a:solidFill>
                <a:latin typeface="Arial" panose="020B0604020202020204" pitchFamily="34" charset="0"/>
                <a:cs typeface="Arial" panose="020B0604020202020204" pitchFamily="34" charset="0"/>
              </a:rPr>
              <a:t>More Information:</a:t>
            </a:r>
          </a:p>
          <a:p>
            <a:pPr marL="557213" lvl="1" indent="-214313">
              <a:lnSpc>
                <a:spcPct val="110000"/>
              </a:lnSpc>
              <a:spcAft>
                <a:spcPts val="450"/>
              </a:spcAft>
              <a:buClr>
                <a:srgbClr val="003DA5"/>
              </a:buClr>
              <a:buSzPct val="100000"/>
              <a:buFont typeface="Arial" panose="020B0604020202020204" pitchFamily="34" charset="0"/>
              <a:buChar char="•"/>
            </a:pPr>
            <a:r>
              <a:rPr lang="en-US" sz="1400" b="1" dirty="0">
                <a:solidFill>
                  <a:srgbClr val="3F3F3F"/>
                </a:solidFill>
                <a:latin typeface="Arial" panose="020B0604020202020204" pitchFamily="34" charset="0"/>
                <a:cs typeface="Arial" panose="020B0604020202020204" pitchFamily="34" charset="0"/>
              </a:rPr>
              <a:t>UCnet: </a:t>
            </a:r>
            <a:r>
              <a:rPr lang="en-US" sz="1400" dirty="0">
                <a:latin typeface="Arial" panose="020B0604020202020204" pitchFamily="34" charset="0"/>
                <a:cs typeface="Arial" panose="020B0604020202020204" pitchFamily="34" charset="0"/>
                <a:hlinkClick r:id="rId5"/>
              </a:rPr>
              <a:t>https://ucnet.universityofcalifornia.edu/retirees/retiree-benefits/retiree-health/medical-plans-for-retirees/medicare-coordinator-program/</a:t>
            </a:r>
            <a:endParaRPr lang="en-US" sz="1400" dirty="0">
              <a:latin typeface="Arial" panose="020B0604020202020204" pitchFamily="34" charset="0"/>
              <a:cs typeface="Arial" panose="020B0604020202020204" pitchFamily="34" charset="0"/>
            </a:endParaRPr>
          </a:p>
          <a:p>
            <a:pPr marL="557213" lvl="1" indent="-214313">
              <a:lnSpc>
                <a:spcPct val="110000"/>
              </a:lnSpc>
              <a:spcAft>
                <a:spcPts val="450"/>
              </a:spcAft>
              <a:buClr>
                <a:srgbClr val="003DA5"/>
              </a:buClr>
              <a:buSzPct val="100000"/>
              <a:buFont typeface="Arial" panose="020B0604020202020204" pitchFamily="34" charset="0"/>
              <a:buChar char="•"/>
            </a:pPr>
            <a:r>
              <a:rPr lang="en-US" sz="1400" b="1" dirty="0">
                <a:solidFill>
                  <a:srgbClr val="3F3F3F"/>
                </a:solidFill>
                <a:latin typeface="Arial" panose="020B0604020202020204" pitchFamily="34" charset="0"/>
                <a:cs typeface="Arial" panose="020B0604020202020204" pitchFamily="34" charset="0"/>
              </a:rPr>
              <a:t>Via Benefits website</a:t>
            </a:r>
            <a:r>
              <a:rPr lang="en-US"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hlinkClick r:id="rId6"/>
              </a:rPr>
              <a:t>https://my.viabenefits.com/uc</a:t>
            </a:r>
            <a:endParaRPr lang="en-US" sz="1400" dirty="0">
              <a:latin typeface="Arial" panose="020B0604020202020204" pitchFamily="34" charset="0"/>
              <a:cs typeface="Arial" panose="020B0604020202020204" pitchFamily="34" charset="0"/>
            </a:endParaRPr>
          </a:p>
          <a:p>
            <a:pPr marL="557213" lvl="1" indent="-214313">
              <a:lnSpc>
                <a:spcPct val="110000"/>
              </a:lnSpc>
              <a:spcAft>
                <a:spcPts val="450"/>
              </a:spcAft>
              <a:buClr>
                <a:srgbClr val="003DA5"/>
              </a:buClr>
              <a:buSzPct val="100000"/>
              <a:buFont typeface="Arial" panose="020B0604020202020204" pitchFamily="34" charset="0"/>
              <a:buChar char="•"/>
            </a:pPr>
            <a:r>
              <a:rPr lang="en-US" sz="1400" b="1" dirty="0">
                <a:solidFill>
                  <a:srgbClr val="F68C33"/>
                </a:solidFill>
                <a:latin typeface="Arial" panose="020B0604020202020204" pitchFamily="34" charset="0"/>
                <a:cs typeface="Arial" panose="020B0604020202020204" pitchFamily="34" charset="0"/>
              </a:rPr>
              <a:t>FAQs found on both UCnet and Via Benefits website</a:t>
            </a:r>
          </a:p>
        </p:txBody>
      </p:sp>
      <p:grpSp>
        <p:nvGrpSpPr>
          <p:cNvPr id="5" name="Group 4">
            <a:extLst>
              <a:ext uri="{FF2B5EF4-FFF2-40B4-BE49-F238E27FC236}">
                <a16:creationId xmlns:a16="http://schemas.microsoft.com/office/drawing/2014/main" id="{6E0CD08A-2F6A-6A1A-9888-15CD00110227}"/>
              </a:ext>
            </a:extLst>
          </p:cNvPr>
          <p:cNvGrpSpPr/>
          <p:nvPr/>
        </p:nvGrpSpPr>
        <p:grpSpPr>
          <a:xfrm>
            <a:off x="135434" y="4296992"/>
            <a:ext cx="1408929" cy="602947"/>
            <a:chOff x="204186" y="5734975"/>
            <a:chExt cx="2032987" cy="870011"/>
          </a:xfrm>
        </p:grpSpPr>
        <p:sp>
          <p:nvSpPr>
            <p:cNvPr id="6" name="Rectangle 5">
              <a:extLst>
                <a:ext uri="{FF2B5EF4-FFF2-40B4-BE49-F238E27FC236}">
                  <a16:creationId xmlns:a16="http://schemas.microsoft.com/office/drawing/2014/main" id="{EB8457E8-4D7C-9117-97A8-3240C4169F2C}"/>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071FF89-DC84-17D2-5526-2EB26B4459EF}"/>
                </a:ext>
              </a:extLst>
            </p:cNvPr>
            <p:cNvPicPr>
              <a:picLocks noChangeAspect="1"/>
            </p:cNvPicPr>
            <p:nvPr/>
          </p:nvPicPr>
          <p:blipFill>
            <a:blip r:embed="rId7"/>
            <a:stretch>
              <a:fillRect/>
            </a:stretch>
          </p:blipFill>
          <p:spPr>
            <a:xfrm>
              <a:off x="533262" y="5967896"/>
              <a:ext cx="1306847" cy="495048"/>
            </a:xfrm>
            <a:prstGeom prst="rect">
              <a:avLst/>
            </a:prstGeom>
          </p:spPr>
        </p:pic>
      </p:grpSp>
      <p:pic>
        <p:nvPicPr>
          <p:cNvPr id="8" name="Graphic 7">
            <a:extLst>
              <a:ext uri="{FF2B5EF4-FFF2-40B4-BE49-F238E27FC236}">
                <a16:creationId xmlns:a16="http://schemas.microsoft.com/office/drawing/2014/main" id="{8145DAA7-A78A-6CB3-A5EA-A6D9D6A83A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3495" y="304100"/>
            <a:ext cx="280946" cy="128525"/>
          </a:xfrm>
          <a:prstGeom prst="rect">
            <a:avLst/>
          </a:prstGeom>
        </p:spPr>
      </p:pic>
      <p:pic>
        <p:nvPicPr>
          <p:cNvPr id="21" name="Video 20">
            <a:hlinkClick r:id="" action="ppaction://media"/>
            <a:extLst>
              <a:ext uri="{FF2B5EF4-FFF2-40B4-BE49-F238E27FC236}">
                <a16:creationId xmlns:a16="http://schemas.microsoft.com/office/drawing/2014/main" id="{687891D7-2AB3-302D-63ED-37E333C10E0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rcRect l="21875" r="21875"/>
          <a:stretch>
            <a:fillRect/>
          </a:stretch>
        </p:blipFill>
        <p:spPr>
          <a:xfrm>
            <a:off x="8780504" y="4780004"/>
            <a:ext cx="301773" cy="301773"/>
          </a:xfrm>
          <a:prstGeom prst="ellipse">
            <a:avLst/>
          </a:prstGeom>
        </p:spPr>
      </p:pic>
    </p:spTree>
    <p:extLst>
      <p:ext uri="{BB962C8B-B14F-4D97-AF65-F5344CB8AC3E}">
        <p14:creationId xmlns:p14="http://schemas.microsoft.com/office/powerpoint/2010/main" val="1004569126"/>
      </p:ext>
    </p:extLst>
  </p:cSld>
  <p:clrMapOvr>
    <a:masterClrMapping/>
  </p:clrMapOvr>
  <p:transition spd="slow" advTm="4833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64799-094A-DF37-7B7B-37C2D07403D6}"/>
              </a:ext>
            </a:extLst>
          </p:cNvPr>
          <p:cNvSpPr>
            <a:spLocks noGrp="1"/>
          </p:cNvSpPr>
          <p:nvPr>
            <p:ph type="title"/>
          </p:nvPr>
        </p:nvSpPr>
        <p:spPr>
          <a:xfrm>
            <a:off x="331847" y="382840"/>
            <a:ext cx="8340665" cy="2508379"/>
          </a:xfrm>
        </p:spPr>
        <p:txBody>
          <a:bodyPr/>
          <a:lstStyle/>
          <a:p>
            <a:r>
              <a:rPr lang="en-US" sz="2800" b="1" dirty="0">
                <a:solidFill>
                  <a:srgbClr val="0058A6"/>
                </a:solidFill>
              </a:rPr>
              <a:t>Inflation Reduction Act (IRA) for Medicare </a:t>
            </a:r>
            <a:br>
              <a:rPr lang="en-US" sz="2800" dirty="0"/>
            </a:br>
            <a:r>
              <a:rPr lang="en-US" sz="2400" dirty="0">
                <a:solidFill>
                  <a:srgbClr val="3F3F3F"/>
                </a:solidFill>
              </a:rPr>
              <a:t>Part D </a:t>
            </a:r>
            <a:r>
              <a:rPr lang="en-US" sz="2400" dirty="0">
                <a:solidFill>
                  <a:srgbClr val="3F3F3F"/>
                </a:solidFill>
                <a:cs typeface="Arial"/>
              </a:rPr>
              <a:t>Plans </a:t>
            </a:r>
            <a:br>
              <a:rPr lang="en-US" dirty="0">
                <a:cs typeface="Arial"/>
              </a:rPr>
            </a:br>
            <a:r>
              <a:rPr lang="en-US" sz="1400" b="1" dirty="0">
                <a:solidFill>
                  <a:srgbClr val="1E1C11"/>
                </a:solidFill>
                <a:cs typeface="Arial"/>
              </a:rPr>
              <a:t>Medicare PPO, High Option Supplement, Kaiser Senior Advantage Plan, UC Medicare Choice</a:t>
            </a:r>
            <a:endParaRPr lang="en-US" sz="1400" dirty="0">
              <a:solidFill>
                <a:srgbClr val="000000"/>
              </a:solidFill>
              <a:cs typeface="Arial"/>
            </a:endParaRPr>
          </a:p>
          <a:p>
            <a:br>
              <a:rPr lang="en-US" dirty="0"/>
            </a:br>
            <a:br>
              <a:rPr lang="en-US" i="1" dirty="0"/>
            </a:br>
            <a:endParaRPr lang="en-US" dirty="0">
              <a:solidFill>
                <a:srgbClr val="3F3F3F"/>
              </a:solidFill>
            </a:endParaRPr>
          </a:p>
        </p:txBody>
      </p:sp>
      <p:graphicFrame>
        <p:nvGraphicFramePr>
          <p:cNvPr id="3" name="Table 2">
            <a:extLst>
              <a:ext uri="{FF2B5EF4-FFF2-40B4-BE49-F238E27FC236}">
                <a16:creationId xmlns:a16="http://schemas.microsoft.com/office/drawing/2014/main" id="{E93DE308-E20A-23A9-B4CD-6420CEA5CF35}"/>
              </a:ext>
            </a:extLst>
          </p:cNvPr>
          <p:cNvGraphicFramePr>
            <a:graphicFrameLocks noGrp="1"/>
          </p:cNvGraphicFramePr>
          <p:nvPr>
            <p:extLst>
              <p:ext uri="{D42A27DB-BD31-4B8C-83A1-F6EECF244321}">
                <p14:modId xmlns:p14="http://schemas.microsoft.com/office/powerpoint/2010/main" val="2303356810"/>
              </p:ext>
            </p:extLst>
          </p:nvPr>
        </p:nvGraphicFramePr>
        <p:xfrm>
          <a:off x="335130" y="1533023"/>
          <a:ext cx="8512753" cy="2726093"/>
        </p:xfrm>
        <a:graphic>
          <a:graphicData uri="http://schemas.openxmlformats.org/drawingml/2006/table">
            <a:tbl>
              <a:tblPr firstRow="1" bandRow="1">
                <a:tableStyleId>{5C22544A-7EE6-4342-B048-85BDC9FD1C3A}</a:tableStyleId>
              </a:tblPr>
              <a:tblGrid>
                <a:gridCol w="8512753">
                  <a:extLst>
                    <a:ext uri="{9D8B030D-6E8A-4147-A177-3AD203B41FA5}">
                      <a16:colId xmlns:a16="http://schemas.microsoft.com/office/drawing/2014/main" val="2069619262"/>
                    </a:ext>
                  </a:extLst>
                </a:gridCol>
              </a:tblGrid>
              <a:tr h="288934">
                <a:tc>
                  <a:txBody>
                    <a:bodyPr/>
                    <a:lstStyle/>
                    <a:p>
                      <a:pPr algn="ctr"/>
                      <a:r>
                        <a:rPr lang="en-US" sz="1400">
                          <a:latin typeface="Arial"/>
                        </a:rPr>
                        <a:t>Changes for 2025</a:t>
                      </a:r>
                    </a:p>
                  </a:txBody>
                  <a:tcPr/>
                </a:tc>
                <a:extLst>
                  <a:ext uri="{0D108BD9-81ED-4DB2-BD59-A6C34878D82A}">
                    <a16:rowId xmlns:a16="http://schemas.microsoft.com/office/drawing/2014/main" val="3343426366"/>
                  </a:ext>
                </a:extLst>
              </a:tr>
              <a:tr h="335788">
                <a:tc>
                  <a:txBody>
                    <a:bodyPr/>
                    <a:lstStyle/>
                    <a:p>
                      <a:pPr marL="285750" lvl="0" indent="-285750" algn="l">
                        <a:lnSpc>
                          <a:spcPct val="100000"/>
                        </a:lnSpc>
                        <a:spcBef>
                          <a:spcPts val="0"/>
                        </a:spcBef>
                        <a:spcAft>
                          <a:spcPts val="0"/>
                        </a:spcAft>
                        <a:buFont typeface="Arial"/>
                        <a:buChar char="•"/>
                      </a:pPr>
                      <a:r>
                        <a:rPr lang="en-US" sz="1400" b="1" i="0" u="none" strike="noStrike" noProof="0">
                          <a:solidFill>
                            <a:srgbClr val="1E1C11"/>
                          </a:solidFill>
                          <a:latin typeface="Arial"/>
                        </a:rPr>
                        <a:t>Sunset of the Coverage Gap Phase </a:t>
                      </a:r>
                      <a:r>
                        <a:rPr lang="en-US" sz="1400" b="1" i="0" u="none" strike="noStrike" noProof="0">
                          <a:solidFill>
                            <a:srgbClr val="00040A"/>
                          </a:solidFill>
                          <a:latin typeface="Arial"/>
                        </a:rPr>
                        <a:t>(also called the "donut hole")</a:t>
                      </a:r>
                    </a:p>
                  </a:txBody>
                  <a:tcPr anchor="ctr"/>
                </a:tc>
                <a:extLst>
                  <a:ext uri="{0D108BD9-81ED-4DB2-BD59-A6C34878D82A}">
                    <a16:rowId xmlns:a16="http://schemas.microsoft.com/office/drawing/2014/main" val="2327980562"/>
                  </a:ext>
                </a:extLst>
              </a:tr>
              <a:tr h="288934">
                <a:tc>
                  <a:txBody>
                    <a:bodyPr/>
                    <a:lstStyle/>
                    <a:p>
                      <a:pPr marL="285750" lvl="0" indent="-285750" algn="l">
                        <a:lnSpc>
                          <a:spcPct val="100000"/>
                        </a:lnSpc>
                        <a:spcBef>
                          <a:spcPts val="0"/>
                        </a:spcBef>
                        <a:spcAft>
                          <a:spcPts val="0"/>
                        </a:spcAft>
                        <a:buFont typeface="Arial"/>
                        <a:buChar char="•"/>
                      </a:pPr>
                      <a:r>
                        <a:rPr lang="en-US" sz="1400" b="1" i="0" u="none" strike="noStrike" noProof="0">
                          <a:solidFill>
                            <a:srgbClr val="1E1C11"/>
                          </a:solidFill>
                          <a:latin typeface="Arial"/>
                        </a:rPr>
                        <a:t>Changes to Share of Medicare Part D Drug Costs</a:t>
                      </a:r>
                    </a:p>
                  </a:txBody>
                  <a:tcPr anchor="ctr"/>
                </a:tc>
                <a:extLst>
                  <a:ext uri="{0D108BD9-81ED-4DB2-BD59-A6C34878D82A}">
                    <a16:rowId xmlns:a16="http://schemas.microsoft.com/office/drawing/2014/main" val="1552044440"/>
                  </a:ext>
                </a:extLst>
              </a:tr>
              <a:tr h="335788">
                <a:tc>
                  <a:txBody>
                    <a:bodyPr/>
                    <a:lstStyle/>
                    <a:p>
                      <a:pPr marL="285750" lvl="0" indent="-285750">
                        <a:buFont typeface="Arial"/>
                        <a:buChar char="•"/>
                      </a:pPr>
                      <a:r>
                        <a:rPr lang="en-US" sz="1400" b="1" i="0" u="none" strike="noStrike" noProof="0">
                          <a:solidFill>
                            <a:srgbClr val="1E1C11"/>
                          </a:solidFill>
                          <a:latin typeface="Arial"/>
                        </a:rPr>
                        <a:t>Capping of Out-Of-Pocket (OOP) Costs at $2,000</a:t>
                      </a:r>
                      <a:endParaRPr lang="en-US"/>
                    </a:p>
                  </a:txBody>
                  <a:tcPr anchor="ctr"/>
                </a:tc>
                <a:extLst>
                  <a:ext uri="{0D108BD9-81ED-4DB2-BD59-A6C34878D82A}">
                    <a16:rowId xmlns:a16="http://schemas.microsoft.com/office/drawing/2014/main" val="1628491773"/>
                  </a:ext>
                </a:extLst>
              </a:tr>
              <a:tr h="288934">
                <a:tc>
                  <a:txBody>
                    <a:bodyPr/>
                    <a:lstStyle/>
                    <a:p>
                      <a:pPr marL="285750" lvl="0" indent="-285750" algn="l">
                        <a:lnSpc>
                          <a:spcPct val="100000"/>
                        </a:lnSpc>
                        <a:spcBef>
                          <a:spcPts val="0"/>
                        </a:spcBef>
                        <a:spcAft>
                          <a:spcPts val="0"/>
                        </a:spcAft>
                        <a:buFont typeface="Arial"/>
                        <a:buChar char="•"/>
                      </a:pPr>
                      <a:r>
                        <a:rPr lang="en-US" sz="1400" b="1" i="0" u="none" strike="noStrike" noProof="0">
                          <a:solidFill>
                            <a:srgbClr val="1E1C11"/>
                          </a:solidFill>
                          <a:latin typeface="Arial"/>
                        </a:rPr>
                        <a:t>Calculation of True Out-Of-Pocket (</a:t>
                      </a:r>
                      <a:r>
                        <a:rPr lang="en-US" sz="1400" b="1" i="0" u="none" strike="noStrike" noProof="0" err="1">
                          <a:solidFill>
                            <a:srgbClr val="1E1C11"/>
                          </a:solidFill>
                          <a:latin typeface="Arial"/>
                        </a:rPr>
                        <a:t>TrOOP</a:t>
                      </a:r>
                      <a:r>
                        <a:rPr lang="en-US" sz="1400" b="1" i="0" u="none" strike="noStrike" noProof="0">
                          <a:solidFill>
                            <a:srgbClr val="1E1C11"/>
                          </a:solidFill>
                          <a:latin typeface="Arial"/>
                        </a:rPr>
                        <a:t>)</a:t>
                      </a:r>
                      <a:endParaRPr lang="en-US" err="1"/>
                    </a:p>
                  </a:txBody>
                  <a:tcPr anchor="ctr"/>
                </a:tc>
                <a:extLst>
                  <a:ext uri="{0D108BD9-81ED-4DB2-BD59-A6C34878D82A}">
                    <a16:rowId xmlns:a16="http://schemas.microsoft.com/office/drawing/2014/main" val="4292592311"/>
                  </a:ext>
                </a:extLst>
              </a:tr>
              <a:tr h="398260">
                <a:tc>
                  <a:txBody>
                    <a:bodyPr/>
                    <a:lstStyle/>
                    <a:p>
                      <a:pPr marL="285750" lvl="0" indent="-285750">
                        <a:buFont typeface="Arial"/>
                        <a:buChar char="•"/>
                      </a:pPr>
                      <a:r>
                        <a:rPr lang="en-US" sz="1400" b="1" i="0" u="none" strike="noStrike" noProof="0" dirty="0">
                          <a:solidFill>
                            <a:srgbClr val="1E1C11"/>
                          </a:solidFill>
                          <a:latin typeface="Arial"/>
                        </a:rPr>
                        <a:t>The Medicare Discount Program</a:t>
                      </a:r>
                    </a:p>
                  </a:txBody>
                  <a:tcPr anchor="ctr"/>
                </a:tc>
                <a:extLst>
                  <a:ext uri="{0D108BD9-81ED-4DB2-BD59-A6C34878D82A}">
                    <a16:rowId xmlns:a16="http://schemas.microsoft.com/office/drawing/2014/main" val="3430002754"/>
                  </a:ext>
                </a:extLst>
              </a:tr>
              <a:tr h="741857">
                <a:tc>
                  <a:txBody>
                    <a:bodyPr/>
                    <a:lstStyle/>
                    <a:p>
                      <a:pPr marL="285750" lvl="0" indent="-285750" algn="l">
                        <a:lnSpc>
                          <a:spcPct val="100000"/>
                        </a:lnSpc>
                        <a:spcBef>
                          <a:spcPts val="0"/>
                        </a:spcBef>
                        <a:spcAft>
                          <a:spcPts val="0"/>
                        </a:spcAft>
                        <a:buFont typeface="Arial"/>
                        <a:buChar char="•"/>
                      </a:pPr>
                      <a:r>
                        <a:rPr lang="en-US" sz="1400" b="1" i="0" u="none" strike="noStrike" noProof="0" dirty="0">
                          <a:solidFill>
                            <a:srgbClr val="1E1C11"/>
                          </a:solidFill>
                          <a:latin typeface="Arial"/>
                        </a:rPr>
                        <a:t>Introduction of the Medicare Prescription Payment Program which allows members to enroll in a payment plan for costs incurred at the pharmacy</a:t>
                      </a:r>
                      <a:endParaRPr lang="en-US" sz="1400" b="0" i="0" u="none" strike="noStrike" noProof="0" dirty="0">
                        <a:solidFill>
                          <a:srgbClr val="A54399"/>
                        </a:solidFill>
                        <a:latin typeface="Arial"/>
                      </a:endParaRPr>
                    </a:p>
                    <a:p>
                      <a:pPr marL="285750" lvl="0" indent="-285750">
                        <a:buFont typeface="Arial"/>
                        <a:buChar char="•"/>
                      </a:pPr>
                      <a:endParaRPr lang="en-US" sz="1400" b="1" i="0" u="none" strike="noStrike" noProof="0" dirty="0">
                        <a:solidFill>
                          <a:srgbClr val="1E1C11"/>
                        </a:solidFill>
                        <a:latin typeface="Arial"/>
                      </a:endParaRPr>
                    </a:p>
                  </a:txBody>
                  <a:tcPr anchor="ctr"/>
                </a:tc>
                <a:extLst>
                  <a:ext uri="{0D108BD9-81ED-4DB2-BD59-A6C34878D82A}">
                    <a16:rowId xmlns:a16="http://schemas.microsoft.com/office/drawing/2014/main" val="2510458780"/>
                  </a:ext>
                </a:extLst>
              </a:tr>
            </a:tbl>
          </a:graphicData>
        </a:graphic>
      </p:graphicFrame>
      <p:grpSp>
        <p:nvGrpSpPr>
          <p:cNvPr id="4" name="Group 3">
            <a:extLst>
              <a:ext uri="{FF2B5EF4-FFF2-40B4-BE49-F238E27FC236}">
                <a16:creationId xmlns:a16="http://schemas.microsoft.com/office/drawing/2014/main" id="{1F38227E-1EEE-C472-F6BA-383689E66DA0}"/>
              </a:ext>
            </a:extLst>
          </p:cNvPr>
          <p:cNvGrpSpPr/>
          <p:nvPr/>
        </p:nvGrpSpPr>
        <p:grpSpPr>
          <a:xfrm>
            <a:off x="135434" y="4296992"/>
            <a:ext cx="1408929" cy="602947"/>
            <a:chOff x="204186" y="5734975"/>
            <a:chExt cx="2032987" cy="870011"/>
          </a:xfrm>
        </p:grpSpPr>
        <p:sp>
          <p:nvSpPr>
            <p:cNvPr id="5" name="Rectangle 4">
              <a:extLst>
                <a:ext uri="{FF2B5EF4-FFF2-40B4-BE49-F238E27FC236}">
                  <a16:creationId xmlns:a16="http://schemas.microsoft.com/office/drawing/2014/main" id="{56818B50-66F1-A969-018D-DD6D746351A0}"/>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407A717-EC2E-8C72-00CD-C70E661C1944}"/>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7" name="Graphic 6">
            <a:extLst>
              <a:ext uri="{FF2B5EF4-FFF2-40B4-BE49-F238E27FC236}">
                <a16:creationId xmlns:a16="http://schemas.microsoft.com/office/drawing/2014/main" id="{0A3EDC69-1C8C-0A92-3CC2-544C442BF6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04100"/>
            <a:ext cx="280946" cy="128525"/>
          </a:xfrm>
          <a:prstGeom prst="rect">
            <a:avLst/>
          </a:prstGeom>
        </p:spPr>
      </p:pic>
      <p:pic>
        <p:nvPicPr>
          <p:cNvPr id="52" name="Video 51">
            <a:hlinkClick r:id="" action="ppaction://media"/>
            <a:extLst>
              <a:ext uri="{FF2B5EF4-FFF2-40B4-BE49-F238E27FC236}">
                <a16:creationId xmlns:a16="http://schemas.microsoft.com/office/drawing/2014/main" id="{5E878215-6D12-3FEB-DB85-4CBEA758CA7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8780504" y="4780004"/>
            <a:ext cx="301773" cy="301773"/>
          </a:xfrm>
          <a:prstGeom prst="ellipse">
            <a:avLst/>
          </a:prstGeom>
        </p:spPr>
      </p:pic>
    </p:spTree>
    <p:extLst>
      <p:ext uri="{BB962C8B-B14F-4D97-AF65-F5344CB8AC3E}">
        <p14:creationId xmlns:p14="http://schemas.microsoft.com/office/powerpoint/2010/main" val="497005285"/>
      </p:ext>
    </p:extLst>
  </p:cSld>
  <p:clrMapOvr>
    <a:masterClrMapping/>
  </p:clrMapOvr>
  <p:transition spd="slow" advTm="3746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2"/>
                </p:tgtEl>
              </p:cMediaNode>
            </p:video>
            <p:seq concurrent="1" nextAc="seek">
              <p:cTn id="8" restart="whenNotActive" fill="hold" evtFilter="cancelBubble" nodeType="interactiveSeq">
                <p:stCondLst>
                  <p:cond evt="onClick" delay="0">
                    <p:tgtEl>
                      <p:spTgt spid="5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2"/>
                                        </p:tgtEl>
                                      </p:cBhvr>
                                    </p:cmd>
                                  </p:childTnLst>
                                </p:cTn>
                              </p:par>
                            </p:childTnLst>
                          </p:cTn>
                        </p:par>
                      </p:childTnLst>
                    </p:cTn>
                  </p:par>
                </p:childTnLst>
              </p:cTn>
              <p:nextCondLst>
                <p:cond evt="onClick" delay="0">
                  <p:tgtEl>
                    <p:spTgt spid="5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a:t>Member ID Cards</a:t>
            </a:r>
          </a:p>
        </p:txBody>
      </p:sp>
      <p:sp>
        <p:nvSpPr>
          <p:cNvPr id="3" name="TextBox 2">
            <a:extLst>
              <a:ext uri="{FF2B5EF4-FFF2-40B4-BE49-F238E27FC236}">
                <a16:creationId xmlns:a16="http://schemas.microsoft.com/office/drawing/2014/main" id="{0685D439-8B91-3592-7672-B81C48294C68}"/>
              </a:ext>
            </a:extLst>
          </p:cNvPr>
          <p:cNvSpPr txBox="1"/>
          <p:nvPr/>
        </p:nvSpPr>
        <p:spPr>
          <a:xfrm>
            <a:off x="3370980" y="2496232"/>
            <a:ext cx="3728478" cy="7617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endParaRPr lang="en-US" sz="1500" b="1">
              <a:solidFill>
                <a:schemeClr val="bg1"/>
              </a:solidFill>
              <a:cs typeface="Arial"/>
            </a:endParaRPr>
          </a:p>
          <a:p>
            <a:endParaRPr lang="en-US" sz="1500">
              <a:solidFill>
                <a:schemeClr val="bg1"/>
              </a:solidFill>
              <a:cs typeface="Arial"/>
            </a:endParaRPr>
          </a:p>
          <a:p>
            <a:endParaRPr lang="en-US" sz="1500" i="1">
              <a:solidFill>
                <a:schemeClr val="bg1"/>
              </a:solidFill>
              <a:cs typeface="Arial"/>
            </a:endParaRPr>
          </a:p>
        </p:txBody>
      </p:sp>
      <p:pic>
        <p:nvPicPr>
          <p:cNvPr id="12" name="Video 11">
            <a:hlinkClick r:id="" action="ppaction://media"/>
            <a:extLst>
              <a:ext uri="{FF2B5EF4-FFF2-40B4-BE49-F238E27FC236}">
                <a16:creationId xmlns:a16="http://schemas.microsoft.com/office/drawing/2014/main" id="{BF811AC1-EA40-282C-A806-CB0A45686B4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8798836" y="4798336"/>
            <a:ext cx="283441" cy="283441"/>
          </a:xfrm>
          <a:prstGeom prst="ellipse">
            <a:avLst/>
          </a:prstGeom>
        </p:spPr>
      </p:pic>
    </p:spTree>
    <p:extLst>
      <p:ext uri="{BB962C8B-B14F-4D97-AF65-F5344CB8AC3E}">
        <p14:creationId xmlns:p14="http://schemas.microsoft.com/office/powerpoint/2010/main" val="322212112"/>
      </p:ext>
    </p:extLst>
  </p:cSld>
  <p:clrMapOvr>
    <a:masterClrMapping/>
  </p:clrMapOvr>
  <p:transition spd="slow" advTm="488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840F068-FD27-0102-3B74-F1F0CA2D3642}"/>
              </a:ext>
            </a:extLst>
          </p:cNvPr>
          <p:cNvGraphicFramePr>
            <a:graphicFrameLocks noGrp="1"/>
          </p:cNvGraphicFramePr>
          <p:nvPr>
            <p:ph sz="quarter" idx="13"/>
            <p:extLst>
              <p:ext uri="{D42A27DB-BD31-4B8C-83A1-F6EECF244321}">
                <p14:modId xmlns:p14="http://schemas.microsoft.com/office/powerpoint/2010/main" val="145297445"/>
              </p:ext>
            </p:extLst>
          </p:nvPr>
        </p:nvGraphicFramePr>
        <p:xfrm>
          <a:off x="313868" y="1053004"/>
          <a:ext cx="6957133" cy="2322723"/>
        </p:xfrm>
        <a:graphic>
          <a:graphicData uri="http://schemas.openxmlformats.org/drawingml/2006/table">
            <a:tbl>
              <a:tblPr firstRow="1" bandRow="1">
                <a:tableStyleId>{073A0DAA-6AF3-43AB-8588-CEC1D06C72B9}</a:tableStyleId>
              </a:tblPr>
              <a:tblGrid>
                <a:gridCol w="3761597">
                  <a:extLst>
                    <a:ext uri="{9D8B030D-6E8A-4147-A177-3AD203B41FA5}">
                      <a16:colId xmlns:a16="http://schemas.microsoft.com/office/drawing/2014/main" val="1086116725"/>
                    </a:ext>
                  </a:extLst>
                </a:gridCol>
                <a:gridCol w="3195536">
                  <a:extLst>
                    <a:ext uri="{9D8B030D-6E8A-4147-A177-3AD203B41FA5}">
                      <a16:colId xmlns:a16="http://schemas.microsoft.com/office/drawing/2014/main" val="551264571"/>
                    </a:ext>
                  </a:extLst>
                </a:gridCol>
              </a:tblGrid>
              <a:tr h="481692">
                <a:tc gridSpan="2">
                  <a:txBody>
                    <a:bodyPr/>
                    <a:lstStyle/>
                    <a:p>
                      <a:r>
                        <a:rPr lang="en-US" sz="1400"/>
                        <a:t>Non-Medicare HMO Plans</a:t>
                      </a:r>
                    </a:p>
                  </a:txBody>
                  <a:tcPr>
                    <a:solidFill>
                      <a:schemeClr val="tx1"/>
                    </a:solidFill>
                  </a:tcPr>
                </a:tc>
                <a:tc hMerge="1">
                  <a:txBody>
                    <a:bodyPr/>
                    <a:lstStyle/>
                    <a:p>
                      <a:endParaRPr lang="en-US"/>
                    </a:p>
                  </a:txBody>
                  <a:tcPr marL="0" marR="0" marT="0" marB="0" horzOverflow="overflow"/>
                </a:tc>
                <a:extLst>
                  <a:ext uri="{0D108BD9-81ED-4DB2-BD59-A6C34878D82A}">
                    <a16:rowId xmlns:a16="http://schemas.microsoft.com/office/drawing/2014/main" val="3824423614"/>
                  </a:ext>
                </a:extLst>
              </a:tr>
              <a:tr h="548392">
                <a:tc>
                  <a:txBody>
                    <a:bodyPr/>
                    <a:lstStyle/>
                    <a:p>
                      <a:r>
                        <a:rPr lang="en-US" sz="1400" b="1">
                          <a:solidFill>
                            <a:srgbClr val="4D4B4B"/>
                          </a:solidFill>
                        </a:rPr>
                        <a:t>     Kaiser Permanente HMO</a:t>
                      </a:r>
                    </a:p>
                  </a:txBody>
                  <a:tcPr/>
                </a:tc>
                <a:tc rowSpan="2">
                  <a:txBody>
                    <a:bodyPr/>
                    <a:lstStyle/>
                    <a:p>
                      <a:r>
                        <a:rPr lang="en-US" sz="1400" dirty="0">
                          <a:solidFill>
                            <a:srgbClr val="4D4B4B"/>
                          </a:solidFill>
                        </a:rPr>
                        <a:t>New Members Only</a:t>
                      </a:r>
                    </a:p>
                  </a:txBody>
                  <a:tcPr/>
                </a:tc>
                <a:extLst>
                  <a:ext uri="{0D108BD9-81ED-4DB2-BD59-A6C34878D82A}">
                    <a16:rowId xmlns:a16="http://schemas.microsoft.com/office/drawing/2014/main" val="267446931"/>
                  </a:ext>
                </a:extLst>
              </a:tr>
              <a:tr h="548392">
                <a:tc>
                  <a:txBody>
                    <a:bodyPr/>
                    <a:lstStyle/>
                    <a:p>
                      <a:r>
                        <a:rPr lang="en-US" sz="1400" b="1">
                          <a:solidFill>
                            <a:srgbClr val="4D4B4B"/>
                          </a:solidFill>
                        </a:rPr>
                        <a:t>     Kaiser Senior Advantage</a:t>
                      </a:r>
                    </a:p>
                  </a:txBody>
                  <a:tcPr/>
                </a:tc>
                <a:tc vMerge="1">
                  <a:txBody>
                    <a:bodyPr/>
                    <a:lstStyle/>
                    <a:p>
                      <a:endParaRPr lang="en-US"/>
                    </a:p>
                  </a:txBody>
                  <a:tcPr marL="0" marR="0" marT="0" marB="0" horzOverflow="overflow"/>
                </a:tc>
                <a:extLst>
                  <a:ext uri="{0D108BD9-81ED-4DB2-BD59-A6C34878D82A}">
                    <a16:rowId xmlns:a16="http://schemas.microsoft.com/office/drawing/2014/main" val="804507184"/>
                  </a:ext>
                </a:extLst>
              </a:tr>
              <a:tr h="744247">
                <a:tc>
                  <a:txBody>
                    <a:bodyPr/>
                    <a:lstStyle/>
                    <a:p>
                      <a:r>
                        <a:rPr lang="en-US" sz="1400" b="1">
                          <a:solidFill>
                            <a:srgbClr val="4D4B4B"/>
                          </a:solidFill>
                        </a:rPr>
                        <a:t>     UC Blue &amp; Gold HMO (Health  Net)</a:t>
                      </a:r>
                    </a:p>
                  </a:txBody>
                  <a:tcPr/>
                </a:tc>
                <a:tc>
                  <a:txBody>
                    <a:bodyPr/>
                    <a:lstStyle/>
                    <a:p>
                      <a:r>
                        <a:rPr lang="en-US" sz="1400" dirty="0">
                          <a:solidFill>
                            <a:srgbClr val="4D4B4B"/>
                          </a:solidFill>
                        </a:rPr>
                        <a:t>All Members: New ID Cards with New Copays</a:t>
                      </a:r>
                    </a:p>
                  </a:txBody>
                  <a:tcPr/>
                </a:tc>
                <a:extLst>
                  <a:ext uri="{0D108BD9-81ED-4DB2-BD59-A6C34878D82A}">
                    <a16:rowId xmlns:a16="http://schemas.microsoft.com/office/drawing/2014/main" val="2882450194"/>
                  </a:ext>
                </a:extLst>
              </a:tr>
            </a:tbl>
          </a:graphicData>
        </a:graphic>
      </p:graphicFrame>
      <p:sp>
        <p:nvSpPr>
          <p:cNvPr id="5" name="TextBox 4">
            <a:extLst>
              <a:ext uri="{FF2B5EF4-FFF2-40B4-BE49-F238E27FC236}">
                <a16:creationId xmlns:a16="http://schemas.microsoft.com/office/drawing/2014/main" id="{7CA7BF5E-5BDF-BAC8-3AB8-646E1B956F38}"/>
              </a:ext>
            </a:extLst>
          </p:cNvPr>
          <p:cNvSpPr txBox="1"/>
          <p:nvPr/>
        </p:nvSpPr>
        <p:spPr>
          <a:xfrm>
            <a:off x="243553" y="370037"/>
            <a:ext cx="635997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0058A6"/>
                </a:solidFill>
                <a:cs typeface="Arial"/>
              </a:rPr>
              <a:t>2025 Member ID Cards</a:t>
            </a:r>
            <a:endParaRPr lang="en-US" sz="2800" b="1" dirty="0">
              <a:solidFill>
                <a:srgbClr val="0058A6"/>
              </a:solidFill>
            </a:endParaRPr>
          </a:p>
        </p:txBody>
      </p:sp>
      <p:grpSp>
        <p:nvGrpSpPr>
          <p:cNvPr id="2" name="Group 1">
            <a:extLst>
              <a:ext uri="{FF2B5EF4-FFF2-40B4-BE49-F238E27FC236}">
                <a16:creationId xmlns:a16="http://schemas.microsoft.com/office/drawing/2014/main" id="{C89971AF-FD9E-22A0-AAB5-F53E241F5CA5}"/>
              </a:ext>
            </a:extLst>
          </p:cNvPr>
          <p:cNvGrpSpPr/>
          <p:nvPr/>
        </p:nvGrpSpPr>
        <p:grpSpPr>
          <a:xfrm>
            <a:off x="135434" y="4296992"/>
            <a:ext cx="1408929" cy="602947"/>
            <a:chOff x="204186" y="5734975"/>
            <a:chExt cx="2032987" cy="870011"/>
          </a:xfrm>
        </p:grpSpPr>
        <p:sp>
          <p:nvSpPr>
            <p:cNvPr id="3" name="Rectangle 2">
              <a:extLst>
                <a:ext uri="{FF2B5EF4-FFF2-40B4-BE49-F238E27FC236}">
                  <a16:creationId xmlns:a16="http://schemas.microsoft.com/office/drawing/2014/main" id="{399C61EA-8C79-4892-7F5E-07ECC5963F31}"/>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3DB4C20-3CE7-71D3-5B5C-0D3CDB1CFF66}"/>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7" name="Graphic 6">
            <a:extLst>
              <a:ext uri="{FF2B5EF4-FFF2-40B4-BE49-F238E27FC236}">
                <a16:creationId xmlns:a16="http://schemas.microsoft.com/office/drawing/2014/main" id="{371E29D5-FE53-3958-60FA-B26F897D0E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04100"/>
            <a:ext cx="280946" cy="128525"/>
          </a:xfrm>
          <a:prstGeom prst="rect">
            <a:avLst/>
          </a:prstGeom>
        </p:spPr>
      </p:pic>
      <p:pic>
        <p:nvPicPr>
          <p:cNvPr id="19" name="Video 18">
            <a:hlinkClick r:id="" action="ppaction://media"/>
            <a:extLst>
              <a:ext uri="{FF2B5EF4-FFF2-40B4-BE49-F238E27FC236}">
                <a16:creationId xmlns:a16="http://schemas.microsoft.com/office/drawing/2014/main" id="{93B4641B-136C-8632-7356-CB4EB74A199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8780504" y="4780004"/>
            <a:ext cx="301773" cy="301773"/>
          </a:xfrm>
          <a:prstGeom prst="ellipse">
            <a:avLst/>
          </a:prstGeom>
        </p:spPr>
      </p:pic>
    </p:spTree>
    <p:extLst>
      <p:ext uri="{BB962C8B-B14F-4D97-AF65-F5344CB8AC3E}">
        <p14:creationId xmlns:p14="http://schemas.microsoft.com/office/powerpoint/2010/main" val="2057363727"/>
      </p:ext>
    </p:extLst>
  </p:cSld>
  <p:clrMapOvr>
    <a:masterClrMapping/>
  </p:clrMapOvr>
  <p:transition spd="slow" advTm="1889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840F068-FD27-0102-3B74-F1F0CA2D3642}"/>
              </a:ext>
            </a:extLst>
          </p:cNvPr>
          <p:cNvGraphicFramePr>
            <a:graphicFrameLocks noGrp="1"/>
          </p:cNvGraphicFramePr>
          <p:nvPr>
            <p:ph sz="quarter" idx="13"/>
            <p:extLst>
              <p:ext uri="{D42A27DB-BD31-4B8C-83A1-F6EECF244321}">
                <p14:modId xmlns:p14="http://schemas.microsoft.com/office/powerpoint/2010/main" val="692622764"/>
              </p:ext>
            </p:extLst>
          </p:nvPr>
        </p:nvGraphicFramePr>
        <p:xfrm>
          <a:off x="363494" y="907933"/>
          <a:ext cx="7489969" cy="3017686"/>
        </p:xfrm>
        <a:graphic>
          <a:graphicData uri="http://schemas.openxmlformats.org/drawingml/2006/table">
            <a:tbl>
              <a:tblPr firstRow="1" bandRow="1">
                <a:tableStyleId>{073A0DAA-6AF3-43AB-8588-CEC1D06C72B9}</a:tableStyleId>
              </a:tblPr>
              <a:tblGrid>
                <a:gridCol w="3908751">
                  <a:extLst>
                    <a:ext uri="{9D8B030D-6E8A-4147-A177-3AD203B41FA5}">
                      <a16:colId xmlns:a16="http://schemas.microsoft.com/office/drawing/2014/main" val="1086116725"/>
                    </a:ext>
                  </a:extLst>
                </a:gridCol>
                <a:gridCol w="3581218">
                  <a:extLst>
                    <a:ext uri="{9D8B030D-6E8A-4147-A177-3AD203B41FA5}">
                      <a16:colId xmlns:a16="http://schemas.microsoft.com/office/drawing/2014/main" val="551264571"/>
                    </a:ext>
                  </a:extLst>
                </a:gridCol>
              </a:tblGrid>
              <a:tr h="506185">
                <a:tc gridSpan="2">
                  <a:txBody>
                    <a:bodyPr/>
                    <a:lstStyle/>
                    <a:p>
                      <a:pPr lvl="0">
                        <a:buNone/>
                      </a:pPr>
                      <a:r>
                        <a:rPr lang="en-US" sz="1400" u="none" strike="noStrike" noProof="0">
                          <a:solidFill>
                            <a:srgbClr val="FFFFFF"/>
                          </a:solidFill>
                        </a:rPr>
                        <a:t>Non-Medicare PPO Plans administered by Anthem Blue Cross &amp; Navitus</a:t>
                      </a:r>
                      <a:endParaRPr lang="en-US"/>
                    </a:p>
                  </a:txBody>
                  <a:tcPr>
                    <a:solidFill>
                      <a:schemeClr val="tx1"/>
                    </a:solidFill>
                  </a:tcPr>
                </a:tc>
                <a:tc hMerge="1">
                  <a:txBody>
                    <a:bodyPr/>
                    <a:lstStyle/>
                    <a:p>
                      <a:endParaRPr lang="en-US"/>
                    </a:p>
                  </a:txBody>
                  <a:tcPr marL="0" marR="0" marT="0" marB="0" horzOverflow="overflow"/>
                </a:tc>
                <a:extLst>
                  <a:ext uri="{0D108BD9-81ED-4DB2-BD59-A6C34878D82A}">
                    <a16:rowId xmlns:a16="http://schemas.microsoft.com/office/drawing/2014/main" val="3824423614"/>
                  </a:ext>
                </a:extLst>
              </a:tr>
              <a:tr h="548392">
                <a:tc>
                  <a:txBody>
                    <a:bodyPr/>
                    <a:lstStyle/>
                    <a:p>
                      <a:r>
                        <a:rPr lang="en-US" sz="1400" b="1">
                          <a:solidFill>
                            <a:srgbClr val="4D4B4B"/>
                          </a:solidFill>
                        </a:rPr>
                        <a:t>     CORE</a:t>
                      </a:r>
                    </a:p>
                  </a:txBody>
                  <a:tcPr/>
                </a:tc>
                <a:tc>
                  <a:txBody>
                    <a:bodyPr/>
                    <a:lstStyle/>
                    <a:p>
                      <a:pPr lvl="0">
                        <a:buNone/>
                      </a:pPr>
                      <a:r>
                        <a:rPr lang="en-US" sz="1400" u="none" strike="noStrike" noProof="0" dirty="0">
                          <a:solidFill>
                            <a:srgbClr val="3F3F3F"/>
                          </a:solidFill>
                        </a:rPr>
                        <a:t>New Members only</a:t>
                      </a:r>
                    </a:p>
                  </a:txBody>
                  <a:tcPr/>
                </a:tc>
                <a:extLst>
                  <a:ext uri="{0D108BD9-81ED-4DB2-BD59-A6C34878D82A}">
                    <a16:rowId xmlns:a16="http://schemas.microsoft.com/office/drawing/2014/main" val="267446931"/>
                  </a:ext>
                </a:extLst>
              </a:tr>
              <a:tr h="548392">
                <a:tc>
                  <a:txBody>
                    <a:bodyPr/>
                    <a:lstStyle/>
                    <a:p>
                      <a:r>
                        <a:rPr lang="en-US" sz="1400" b="1" dirty="0">
                          <a:solidFill>
                            <a:srgbClr val="4D4B4B"/>
                          </a:solidFill>
                        </a:rPr>
                        <a:t>     UC Care</a:t>
                      </a:r>
                    </a:p>
                  </a:txBody>
                  <a:tcPr/>
                </a:tc>
                <a:tc>
                  <a:txBody>
                    <a:bodyPr/>
                    <a:lstStyle/>
                    <a:p>
                      <a:pPr lvl="0">
                        <a:buNone/>
                      </a:pPr>
                      <a:r>
                        <a:rPr lang="en-US" sz="1400" u="none" strike="noStrike" noProof="0" dirty="0">
                          <a:solidFill>
                            <a:srgbClr val="3F3F3F"/>
                          </a:solidFill>
                        </a:rPr>
                        <a:t>All Members</a:t>
                      </a:r>
                    </a:p>
                  </a:txBody>
                  <a:tcPr/>
                </a:tc>
                <a:extLst>
                  <a:ext uri="{0D108BD9-81ED-4DB2-BD59-A6C34878D82A}">
                    <a16:rowId xmlns:a16="http://schemas.microsoft.com/office/drawing/2014/main" val="804507184"/>
                  </a:ext>
                </a:extLst>
              </a:tr>
              <a:tr h="744247">
                <a:tc>
                  <a:txBody>
                    <a:bodyPr/>
                    <a:lstStyle/>
                    <a:p>
                      <a:r>
                        <a:rPr lang="en-US" sz="1400" b="1">
                          <a:solidFill>
                            <a:srgbClr val="4D4B4B"/>
                          </a:solidFill>
                        </a:rPr>
                        <a:t>     UC Health Savings Plan</a:t>
                      </a:r>
                    </a:p>
                  </a:txBody>
                  <a:tcPr/>
                </a:tc>
                <a:tc>
                  <a:txBody>
                    <a:bodyPr/>
                    <a:lstStyle/>
                    <a:p>
                      <a:pPr lvl="0" algn="l">
                        <a:lnSpc>
                          <a:spcPct val="100000"/>
                        </a:lnSpc>
                        <a:spcBef>
                          <a:spcPts val="0"/>
                        </a:spcBef>
                        <a:spcAft>
                          <a:spcPts val="0"/>
                        </a:spcAft>
                        <a:buNone/>
                      </a:pPr>
                      <a:r>
                        <a:rPr lang="en-US" sz="1400" u="none" strike="noStrike" noProof="0" dirty="0">
                          <a:solidFill>
                            <a:srgbClr val="3F3F3F"/>
                          </a:solidFill>
                        </a:rPr>
                        <a:t>Plan ID Cards: All Members </a:t>
                      </a:r>
                      <a:endParaRPr lang="en-US" sz="1400" u="none" strike="noStrike" noProof="0" dirty="0">
                        <a:solidFill>
                          <a:srgbClr val="A54399"/>
                        </a:solidFill>
                      </a:endParaRPr>
                    </a:p>
                    <a:p>
                      <a:pPr lvl="0" algn="l">
                        <a:lnSpc>
                          <a:spcPct val="100000"/>
                        </a:lnSpc>
                        <a:spcBef>
                          <a:spcPts val="0"/>
                        </a:spcBef>
                        <a:spcAft>
                          <a:spcPts val="0"/>
                        </a:spcAft>
                        <a:buNone/>
                      </a:pPr>
                      <a:endParaRPr lang="en-US" sz="1400" u="none" strike="noStrike" noProof="0" dirty="0">
                        <a:solidFill>
                          <a:srgbClr val="A54399"/>
                        </a:solidFill>
                      </a:endParaRPr>
                    </a:p>
                    <a:p>
                      <a:pPr marL="0" marR="0" lvl="0">
                        <a:lnSpc>
                          <a:spcPct val="107000"/>
                        </a:lnSpc>
                        <a:spcBef>
                          <a:spcPts val="0"/>
                        </a:spcBef>
                        <a:spcAft>
                          <a:spcPts val="0"/>
                        </a:spcAft>
                        <a:buNone/>
                      </a:pPr>
                      <a:r>
                        <a:rPr lang="en-US" sz="1400" u="none" strike="noStrike" noProof="0" dirty="0">
                          <a:solidFill>
                            <a:srgbClr val="3F3F3F"/>
                          </a:solidFill>
                        </a:rPr>
                        <a:t>HSA Debit Card: New HSP Members + Current Members with expiring HSA debit cards will receive a new card (Debit card is good for 3 years from the issue date).</a:t>
                      </a:r>
                      <a:endParaRPr lang="en-US" dirty="0"/>
                    </a:p>
                  </a:txBody>
                  <a:tcPr/>
                </a:tc>
                <a:extLst>
                  <a:ext uri="{0D108BD9-81ED-4DB2-BD59-A6C34878D82A}">
                    <a16:rowId xmlns:a16="http://schemas.microsoft.com/office/drawing/2014/main" val="2882450194"/>
                  </a:ext>
                </a:extLst>
              </a:tr>
            </a:tbl>
          </a:graphicData>
        </a:graphic>
      </p:graphicFrame>
      <p:sp>
        <p:nvSpPr>
          <p:cNvPr id="5" name="TextBox 4">
            <a:extLst>
              <a:ext uri="{FF2B5EF4-FFF2-40B4-BE49-F238E27FC236}">
                <a16:creationId xmlns:a16="http://schemas.microsoft.com/office/drawing/2014/main" id="{7CA7BF5E-5BDF-BAC8-3AB8-646E1B956F38}"/>
              </a:ext>
            </a:extLst>
          </p:cNvPr>
          <p:cNvSpPr txBox="1"/>
          <p:nvPr/>
        </p:nvSpPr>
        <p:spPr>
          <a:xfrm>
            <a:off x="286872" y="342001"/>
            <a:ext cx="635997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0058A6"/>
                </a:solidFill>
                <a:cs typeface="Arial"/>
              </a:rPr>
              <a:t>2025 Member ID Cards</a:t>
            </a:r>
            <a:endParaRPr lang="en-US" sz="2800" b="1" dirty="0">
              <a:solidFill>
                <a:srgbClr val="0058A6"/>
              </a:solidFill>
            </a:endParaRPr>
          </a:p>
        </p:txBody>
      </p:sp>
      <p:grpSp>
        <p:nvGrpSpPr>
          <p:cNvPr id="2" name="Group 1">
            <a:extLst>
              <a:ext uri="{FF2B5EF4-FFF2-40B4-BE49-F238E27FC236}">
                <a16:creationId xmlns:a16="http://schemas.microsoft.com/office/drawing/2014/main" id="{3BB7B393-D867-2A8D-987B-B55863ADA335}"/>
              </a:ext>
            </a:extLst>
          </p:cNvPr>
          <p:cNvGrpSpPr/>
          <p:nvPr/>
        </p:nvGrpSpPr>
        <p:grpSpPr>
          <a:xfrm>
            <a:off x="135434" y="4296992"/>
            <a:ext cx="1408929" cy="602947"/>
            <a:chOff x="204186" y="5734975"/>
            <a:chExt cx="2032987" cy="870011"/>
          </a:xfrm>
        </p:grpSpPr>
        <p:sp>
          <p:nvSpPr>
            <p:cNvPr id="3" name="Rectangle 2">
              <a:extLst>
                <a:ext uri="{FF2B5EF4-FFF2-40B4-BE49-F238E27FC236}">
                  <a16:creationId xmlns:a16="http://schemas.microsoft.com/office/drawing/2014/main" id="{8F4B26A8-822A-64A2-6C6C-76BA3DFAA4BD}"/>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0BF5E88-A1BF-FF08-9A52-AAC06A2A0BE3}"/>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7" name="Graphic 6">
            <a:extLst>
              <a:ext uri="{FF2B5EF4-FFF2-40B4-BE49-F238E27FC236}">
                <a16:creationId xmlns:a16="http://schemas.microsoft.com/office/drawing/2014/main" id="{1E3CA192-7C54-9921-BAA9-95D2128CF03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04100"/>
            <a:ext cx="280946" cy="128525"/>
          </a:xfrm>
          <a:prstGeom prst="rect">
            <a:avLst/>
          </a:prstGeom>
        </p:spPr>
      </p:pic>
      <p:pic>
        <p:nvPicPr>
          <p:cNvPr id="21" name="Video 20">
            <a:hlinkClick r:id="" action="ppaction://media"/>
            <a:extLst>
              <a:ext uri="{FF2B5EF4-FFF2-40B4-BE49-F238E27FC236}">
                <a16:creationId xmlns:a16="http://schemas.microsoft.com/office/drawing/2014/main" id="{D3C70180-B368-1986-0CA1-6C361A07E45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8801998" y="4801498"/>
            <a:ext cx="280279" cy="280279"/>
          </a:xfrm>
          <a:prstGeom prst="ellipse">
            <a:avLst/>
          </a:prstGeom>
        </p:spPr>
      </p:pic>
    </p:spTree>
    <p:extLst>
      <p:ext uri="{BB962C8B-B14F-4D97-AF65-F5344CB8AC3E}">
        <p14:creationId xmlns:p14="http://schemas.microsoft.com/office/powerpoint/2010/main" val="3434434005"/>
      </p:ext>
    </p:extLst>
  </p:cSld>
  <p:clrMapOvr>
    <a:masterClrMapping/>
  </p:clrMapOvr>
  <p:transition spd="slow" advTm="245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3494" y="439579"/>
            <a:ext cx="8086111" cy="430887"/>
          </a:xfrm>
        </p:spPr>
        <p:txBody>
          <a:bodyPr vert="horz" wrap="square" lIns="0" tIns="0" rIns="0" bIns="0" rtlCol="0" anchor="t">
            <a:spAutoFit/>
          </a:bodyPr>
          <a:lstStyle/>
          <a:p>
            <a:r>
              <a:rPr lang="en-US" sz="2800" b="1" dirty="0">
                <a:solidFill>
                  <a:srgbClr val="0058A6"/>
                </a:solidFill>
              </a:rPr>
              <a:t>Ongoing Increasing Cost of Health Coverage</a:t>
            </a:r>
            <a:endParaRPr lang="en-US" sz="2800" b="1" i="1" dirty="0">
              <a:solidFill>
                <a:srgbClr val="0058A6"/>
              </a:solidFill>
            </a:endParaRPr>
          </a:p>
        </p:txBody>
      </p:sp>
      <p:sp>
        <p:nvSpPr>
          <p:cNvPr id="9" name="TextBox 8">
            <a:extLst>
              <a:ext uri="{FF2B5EF4-FFF2-40B4-BE49-F238E27FC236}">
                <a16:creationId xmlns:a16="http://schemas.microsoft.com/office/drawing/2014/main" id="{99390E49-EFD8-E7F7-D113-2DB938F99211}"/>
              </a:ext>
            </a:extLst>
          </p:cNvPr>
          <p:cNvSpPr txBox="1"/>
          <p:nvPr/>
        </p:nvSpPr>
        <p:spPr>
          <a:xfrm>
            <a:off x="363495" y="1174835"/>
            <a:ext cx="8250013" cy="1962076"/>
          </a:xfrm>
          <a:prstGeom prst="rect">
            <a:avLst/>
          </a:prstGeom>
          <a:noFill/>
        </p:spPr>
        <p:txBody>
          <a:bodyPr wrap="square" lIns="68580" tIns="34290" rIns="68580" bIns="34290" anchor="t">
            <a:spAutoFit/>
          </a:bodyPr>
          <a:lstStyle/>
          <a:p>
            <a:r>
              <a:rPr lang="en-US" sz="1500" dirty="0">
                <a:solidFill>
                  <a:srgbClr val="3F3F3F"/>
                </a:solidFill>
              </a:rPr>
              <a:t>The national trends that increased medical costs and medical plan premiums last year have continued. UC’s medical plan costs will rise again this year due to increased health care utilization, an aging population, a rise in chronic health conditions, enhanced benefits, and the rapidly expanding use of costly new drugs and treatments.</a:t>
            </a:r>
          </a:p>
          <a:p>
            <a:endParaRPr lang="en-US" sz="1500" dirty="0">
              <a:solidFill>
                <a:srgbClr val="3F3F3F"/>
              </a:solidFill>
              <a:cs typeface="Arial"/>
            </a:endParaRPr>
          </a:p>
          <a:p>
            <a:r>
              <a:rPr lang="en-US" sz="1500" dirty="0">
                <a:solidFill>
                  <a:srgbClr val="3F3F3F"/>
                </a:solidFill>
                <a:cs typeface="Arial"/>
              </a:rPr>
              <a:t>View this link to </a:t>
            </a:r>
            <a:r>
              <a:rPr lang="en-US" sz="1600" dirty="0">
                <a:hlinkClick r:id="rId5"/>
              </a:rPr>
              <a:t>A letter to the community from Systemwide HR Vice President, Cheryl Lloyd</a:t>
            </a:r>
            <a:r>
              <a:rPr lang="en-US" sz="1600" dirty="0">
                <a:solidFill>
                  <a:srgbClr val="0000FF"/>
                </a:solidFill>
              </a:rPr>
              <a:t>, </a:t>
            </a:r>
            <a:r>
              <a:rPr lang="en-US" sz="1600" u="sng" dirty="0">
                <a:solidFill>
                  <a:srgbClr val="0000FF"/>
                </a:solidFill>
                <a:latin typeface="Arial" panose="020B0604020202020204" pitchFamily="34" charset="0"/>
              </a:rPr>
              <a:t>Spanish version, </a:t>
            </a:r>
            <a:r>
              <a:rPr lang="en-US" sz="1500" dirty="0">
                <a:solidFill>
                  <a:srgbClr val="3F3F3F"/>
                </a:solidFill>
              </a:rPr>
              <a:t>and this link to </a:t>
            </a:r>
            <a:r>
              <a:rPr lang="en-US" sz="1600" b="0" i="0" u="sng" dirty="0">
                <a:solidFill>
                  <a:srgbClr val="467886"/>
                </a:solidFill>
                <a:effectLst/>
                <a:latin typeface="Arial" panose="020B0604020202020204" pitchFamily="34" charset="0"/>
                <a:hlinkClick r:id="rId6"/>
              </a:rPr>
              <a:t>frequently asked questions on </a:t>
            </a:r>
            <a:r>
              <a:rPr lang="en-US" sz="1600" b="0" i="0" u="sng" dirty="0" err="1">
                <a:solidFill>
                  <a:srgbClr val="467886"/>
                </a:solidFill>
                <a:effectLst/>
                <a:latin typeface="Arial" panose="020B0604020202020204" pitchFamily="34" charset="0"/>
                <a:hlinkClick r:id="rId6"/>
              </a:rPr>
              <a:t>Ucnet</a:t>
            </a:r>
            <a:r>
              <a:rPr lang="en-US" sz="1600" b="0" i="0" u="sng" dirty="0">
                <a:solidFill>
                  <a:srgbClr val="467886"/>
                </a:solidFill>
                <a:effectLst/>
                <a:latin typeface="Arial" panose="020B0604020202020204" pitchFamily="34" charset="0"/>
              </a:rPr>
              <a:t>.</a:t>
            </a:r>
            <a:r>
              <a:rPr lang="en-US" sz="1600" b="0" i="0" dirty="0">
                <a:solidFill>
                  <a:srgbClr val="000000"/>
                </a:solidFill>
                <a:effectLst/>
                <a:latin typeface="Arial" panose="020B0604020202020204" pitchFamily="34" charset="0"/>
              </a:rPr>
              <a:t> </a:t>
            </a:r>
          </a:p>
          <a:p>
            <a:endParaRPr lang="en-US" sz="1600" dirty="0">
              <a:solidFill>
                <a:srgbClr val="000000"/>
              </a:solidFill>
              <a:latin typeface="Arial" panose="020B0604020202020204" pitchFamily="34" charset="0"/>
              <a:cs typeface="Arial"/>
            </a:endParaRPr>
          </a:p>
        </p:txBody>
      </p:sp>
      <p:grpSp>
        <p:nvGrpSpPr>
          <p:cNvPr id="3" name="Group 2">
            <a:extLst>
              <a:ext uri="{FF2B5EF4-FFF2-40B4-BE49-F238E27FC236}">
                <a16:creationId xmlns:a16="http://schemas.microsoft.com/office/drawing/2014/main" id="{10F11198-4A69-7F53-0683-D783142DB442}"/>
              </a:ext>
            </a:extLst>
          </p:cNvPr>
          <p:cNvGrpSpPr/>
          <p:nvPr/>
        </p:nvGrpSpPr>
        <p:grpSpPr>
          <a:xfrm>
            <a:off x="135434" y="4296992"/>
            <a:ext cx="1408929" cy="602947"/>
            <a:chOff x="204186" y="5734975"/>
            <a:chExt cx="2032987" cy="870011"/>
          </a:xfrm>
        </p:grpSpPr>
        <p:sp>
          <p:nvSpPr>
            <p:cNvPr id="4" name="Rectangle 3">
              <a:extLst>
                <a:ext uri="{FF2B5EF4-FFF2-40B4-BE49-F238E27FC236}">
                  <a16:creationId xmlns:a16="http://schemas.microsoft.com/office/drawing/2014/main" id="{E8705CA6-172E-43F7-76C0-53BCAA6D8191}"/>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5906F9E-2AA5-1410-277A-9FE16C4F48B1}"/>
                </a:ext>
              </a:extLst>
            </p:cNvPr>
            <p:cNvPicPr>
              <a:picLocks noChangeAspect="1"/>
            </p:cNvPicPr>
            <p:nvPr/>
          </p:nvPicPr>
          <p:blipFill>
            <a:blip r:embed="rId7"/>
            <a:stretch>
              <a:fillRect/>
            </a:stretch>
          </p:blipFill>
          <p:spPr>
            <a:xfrm>
              <a:off x="533262" y="5967896"/>
              <a:ext cx="1306847" cy="495048"/>
            </a:xfrm>
            <a:prstGeom prst="rect">
              <a:avLst/>
            </a:prstGeom>
          </p:spPr>
        </p:pic>
      </p:grpSp>
      <p:pic>
        <p:nvPicPr>
          <p:cNvPr id="6" name="Graphic 5">
            <a:extLst>
              <a:ext uri="{FF2B5EF4-FFF2-40B4-BE49-F238E27FC236}">
                <a16:creationId xmlns:a16="http://schemas.microsoft.com/office/drawing/2014/main" id="{336CAC72-EA63-6911-9EB6-B46A407E3F5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3495" y="304100"/>
            <a:ext cx="280946" cy="128525"/>
          </a:xfrm>
          <a:prstGeom prst="rect">
            <a:avLst/>
          </a:prstGeom>
        </p:spPr>
      </p:pic>
      <p:pic>
        <p:nvPicPr>
          <p:cNvPr id="11" name="Video 10">
            <a:hlinkClick r:id="" action="ppaction://media"/>
            <a:extLst>
              <a:ext uri="{FF2B5EF4-FFF2-40B4-BE49-F238E27FC236}">
                <a16:creationId xmlns:a16="http://schemas.microsoft.com/office/drawing/2014/main" id="{9D4F7B8C-B60B-4B3D-A4A6-AD68F9AD7BC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rcRect l="21875" r="21875"/>
          <a:stretch>
            <a:fillRect/>
          </a:stretch>
        </p:blipFill>
        <p:spPr>
          <a:xfrm>
            <a:off x="8780505" y="4780005"/>
            <a:ext cx="301772" cy="301772"/>
          </a:xfrm>
          <a:prstGeom prst="ellipse">
            <a:avLst/>
          </a:prstGeom>
        </p:spPr>
      </p:pic>
    </p:spTree>
  </p:cSld>
  <p:clrMapOvr>
    <a:masterClrMapping/>
  </p:clrMapOvr>
  <p:transition spd="slow" advTm="3105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A7BF5E-5BDF-BAC8-3AB8-646E1B956F38}"/>
              </a:ext>
            </a:extLst>
          </p:cNvPr>
          <p:cNvSpPr txBox="1"/>
          <p:nvPr/>
        </p:nvSpPr>
        <p:spPr>
          <a:xfrm>
            <a:off x="276535" y="368362"/>
            <a:ext cx="635997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0058A6"/>
                </a:solidFill>
                <a:cs typeface="Arial"/>
              </a:rPr>
              <a:t>2025 Member ID Cards</a:t>
            </a:r>
            <a:endParaRPr lang="en-US" sz="2800" b="1" dirty="0">
              <a:solidFill>
                <a:srgbClr val="0058A6"/>
              </a:solidFill>
            </a:endParaRPr>
          </a:p>
        </p:txBody>
      </p:sp>
      <p:graphicFrame>
        <p:nvGraphicFramePr>
          <p:cNvPr id="2" name="Table 1">
            <a:extLst>
              <a:ext uri="{FF2B5EF4-FFF2-40B4-BE49-F238E27FC236}">
                <a16:creationId xmlns:a16="http://schemas.microsoft.com/office/drawing/2014/main" id="{F4A877A1-CA50-5826-B336-5205CE754EE5}"/>
              </a:ext>
            </a:extLst>
          </p:cNvPr>
          <p:cNvGraphicFramePr>
            <a:graphicFrameLocks noGrp="1"/>
          </p:cNvGraphicFramePr>
          <p:nvPr>
            <p:extLst>
              <p:ext uri="{D42A27DB-BD31-4B8C-83A1-F6EECF244321}">
                <p14:modId xmlns:p14="http://schemas.microsoft.com/office/powerpoint/2010/main" val="2923732800"/>
              </p:ext>
            </p:extLst>
          </p:nvPr>
        </p:nvGraphicFramePr>
        <p:xfrm>
          <a:off x="363495" y="955844"/>
          <a:ext cx="8550687" cy="3043745"/>
        </p:xfrm>
        <a:graphic>
          <a:graphicData uri="http://schemas.openxmlformats.org/drawingml/2006/table">
            <a:tbl>
              <a:tblPr firstRow="1" bandRow="1">
                <a:tableStyleId>{E8034E78-7F5D-4C2E-B375-FC64B27BC917}</a:tableStyleId>
              </a:tblPr>
              <a:tblGrid>
                <a:gridCol w="2986258">
                  <a:extLst>
                    <a:ext uri="{9D8B030D-6E8A-4147-A177-3AD203B41FA5}">
                      <a16:colId xmlns:a16="http://schemas.microsoft.com/office/drawing/2014/main" val="769903379"/>
                    </a:ext>
                  </a:extLst>
                </a:gridCol>
                <a:gridCol w="5564429">
                  <a:extLst>
                    <a:ext uri="{9D8B030D-6E8A-4147-A177-3AD203B41FA5}">
                      <a16:colId xmlns:a16="http://schemas.microsoft.com/office/drawing/2014/main" val="374390464"/>
                    </a:ext>
                  </a:extLst>
                </a:gridCol>
              </a:tblGrid>
              <a:tr h="370839">
                <a:tc gridSpan="2">
                  <a:txBody>
                    <a:bodyPr/>
                    <a:lstStyle/>
                    <a:p>
                      <a:pPr lvl="0">
                        <a:buNone/>
                      </a:pPr>
                      <a:r>
                        <a:rPr lang="en-US" sz="1400" b="1" i="0" u="none" strike="noStrike" noProof="0">
                          <a:solidFill>
                            <a:srgbClr val="FFFFFF"/>
                          </a:solidFill>
                          <a:latin typeface="Arial"/>
                        </a:rPr>
                        <a:t>Medicare PPO Plans administered by Anthem Blue Cross</a:t>
                      </a:r>
                      <a:endParaRPr lang="en-US"/>
                    </a:p>
                  </a:txBody>
                  <a:tcPr>
                    <a:solidFill>
                      <a:schemeClr val="tx1"/>
                    </a:solidFill>
                  </a:tcPr>
                </a:tc>
                <a:tc hMerge="1">
                  <a:txBody>
                    <a:bodyPr/>
                    <a:lstStyle/>
                    <a:p>
                      <a:endParaRPr lang="en-US"/>
                    </a:p>
                  </a:txBody>
                  <a:tcPr/>
                </a:tc>
                <a:extLst>
                  <a:ext uri="{0D108BD9-81ED-4DB2-BD59-A6C34878D82A}">
                    <a16:rowId xmlns:a16="http://schemas.microsoft.com/office/drawing/2014/main" val="565123355"/>
                  </a:ext>
                </a:extLst>
              </a:tr>
              <a:tr h="370840">
                <a:tc>
                  <a:txBody>
                    <a:bodyPr/>
                    <a:lstStyle/>
                    <a:p>
                      <a:pPr lvl="0">
                        <a:buNone/>
                      </a:pPr>
                      <a:r>
                        <a:rPr lang="en-US" sz="1400" b="1" i="0" u="none" strike="noStrike" noProof="0">
                          <a:solidFill>
                            <a:srgbClr val="4D4B4B"/>
                          </a:solidFill>
                          <a:latin typeface="Arial"/>
                        </a:rPr>
                        <a:t>UC Medicare PPO</a:t>
                      </a:r>
                      <a:endParaRPr lang="en-US">
                        <a:solidFill>
                          <a:srgbClr val="4D4B4B"/>
                        </a:solidFill>
                      </a:endParaRPr>
                    </a:p>
                  </a:txBody>
                  <a:tcPr/>
                </a:tc>
                <a:tc rowSpan="2">
                  <a:txBody>
                    <a:bodyPr/>
                    <a:lstStyle/>
                    <a:p>
                      <a:pPr marL="171450" lvl="0" indent="-171450" algn="l">
                        <a:lnSpc>
                          <a:spcPct val="100000"/>
                        </a:lnSpc>
                        <a:spcBef>
                          <a:spcPts val="0"/>
                        </a:spcBef>
                        <a:spcAft>
                          <a:spcPts val="0"/>
                        </a:spcAft>
                        <a:buClr>
                          <a:srgbClr val="FFFFFF"/>
                        </a:buClr>
                        <a:buFont typeface="Arial,Sans-Serif"/>
                        <a:buChar char="•"/>
                      </a:pPr>
                      <a:r>
                        <a:rPr lang="en-US" sz="1400" b="0" i="0" u="none" strike="noStrike" noProof="0">
                          <a:solidFill>
                            <a:srgbClr val="3F3F3F"/>
                          </a:solidFill>
                          <a:latin typeface="Arial"/>
                        </a:rPr>
                        <a:t>New Members: 2 ID cards: Medical card from Anthem and pharmacy card from Navitus </a:t>
                      </a:r>
                      <a:endParaRPr lang="en-US" sz="1400" b="0" i="0" u="none" strike="noStrike" noProof="0">
                        <a:solidFill>
                          <a:srgbClr val="A54399"/>
                        </a:solidFill>
                        <a:latin typeface="Arial"/>
                      </a:endParaRPr>
                    </a:p>
                    <a:p>
                      <a:pPr marL="171450" marR="0" lvl="0" indent="-171450">
                        <a:lnSpc>
                          <a:spcPct val="107000"/>
                        </a:lnSpc>
                        <a:spcBef>
                          <a:spcPts val="0"/>
                        </a:spcBef>
                        <a:spcAft>
                          <a:spcPts val="0"/>
                        </a:spcAft>
                        <a:buClr>
                          <a:srgbClr val="FFFFFF"/>
                        </a:buClr>
                        <a:buFont typeface="Arial,Sans-Serif"/>
                        <a:buChar char="•"/>
                      </a:pPr>
                      <a:r>
                        <a:rPr lang="en-US" sz="1400" b="0" i="0" u="none" strike="noStrike" noProof="0">
                          <a:solidFill>
                            <a:srgbClr val="3F3F3F"/>
                          </a:solidFill>
                          <a:latin typeface="Arial"/>
                        </a:rPr>
                        <a:t>Continuing Members: Continue to use current Anthem and Navitus ID cards</a:t>
                      </a:r>
                      <a:endParaRPr lang="en-US" sz="1400" b="0" i="0" u="none" strike="noStrike" noProof="0">
                        <a:solidFill>
                          <a:srgbClr val="A54399"/>
                        </a:solidFill>
                        <a:latin typeface="Arial"/>
                      </a:endParaRPr>
                    </a:p>
                    <a:p>
                      <a:pPr marL="171450" marR="0" lvl="0" indent="-171450">
                        <a:lnSpc>
                          <a:spcPct val="107000"/>
                        </a:lnSpc>
                        <a:spcBef>
                          <a:spcPts val="0"/>
                        </a:spcBef>
                        <a:spcAft>
                          <a:spcPts val="0"/>
                        </a:spcAft>
                        <a:buClr>
                          <a:srgbClr val="FFFFFF"/>
                        </a:buClr>
                        <a:buFont typeface="Arial,Sans-Serif"/>
                        <a:buChar char="•"/>
                      </a:pPr>
                      <a:r>
                        <a:rPr lang="en-US" sz="1400" b="0" i="0" u="none" strike="noStrike" noProof="0">
                          <a:solidFill>
                            <a:srgbClr val="3F3F3F"/>
                          </a:solidFill>
                          <a:latin typeface="Arial"/>
                        </a:rPr>
                        <a:t>Anthem Health Guide will continue to provide customer service</a:t>
                      </a:r>
                      <a:endParaRPr lang="en-US" sz="1400" b="0" i="0" u="none" strike="noStrike" noProof="0">
                        <a:solidFill>
                          <a:srgbClr val="A54399"/>
                        </a:solidFill>
                        <a:latin typeface="Arial"/>
                      </a:endParaRPr>
                    </a:p>
                  </a:txBody>
                  <a:tcPr/>
                </a:tc>
                <a:extLst>
                  <a:ext uri="{0D108BD9-81ED-4DB2-BD59-A6C34878D82A}">
                    <a16:rowId xmlns:a16="http://schemas.microsoft.com/office/drawing/2014/main" val="1536001521"/>
                  </a:ext>
                </a:extLst>
              </a:tr>
              <a:tr h="370839">
                <a:tc>
                  <a:txBody>
                    <a:bodyPr/>
                    <a:lstStyle/>
                    <a:p>
                      <a:pPr marL="0" marR="0" lvl="0" indent="0" algn="l">
                        <a:lnSpc>
                          <a:spcPct val="107000"/>
                        </a:lnSpc>
                        <a:spcBef>
                          <a:spcPts val="0"/>
                        </a:spcBef>
                        <a:spcAft>
                          <a:spcPts val="0"/>
                        </a:spcAft>
                        <a:buNone/>
                      </a:pPr>
                      <a:r>
                        <a:rPr lang="en-US" sz="1400" b="1" i="0" u="none" strike="noStrike" noProof="0" dirty="0">
                          <a:solidFill>
                            <a:srgbClr val="4D4B4B"/>
                          </a:solidFill>
                          <a:latin typeface="Arial"/>
                        </a:rPr>
                        <a:t>UC High Option Supplement </a:t>
                      </a:r>
                    </a:p>
                    <a:p>
                      <a:pPr marL="0" marR="0" lvl="0" indent="0" algn="l">
                        <a:lnSpc>
                          <a:spcPct val="107000"/>
                        </a:lnSpc>
                        <a:spcBef>
                          <a:spcPts val="0"/>
                        </a:spcBef>
                        <a:spcAft>
                          <a:spcPts val="0"/>
                        </a:spcAft>
                        <a:buNone/>
                      </a:pPr>
                      <a:r>
                        <a:rPr lang="en-US" sz="1400" b="1" i="0" u="none" strike="noStrike" noProof="0" dirty="0">
                          <a:solidFill>
                            <a:srgbClr val="4D4B4B"/>
                          </a:solidFill>
                          <a:latin typeface="Arial"/>
                        </a:rPr>
                        <a:t>to Medicare</a:t>
                      </a:r>
                      <a:endParaRPr lang="en-US" dirty="0">
                        <a:solidFill>
                          <a:srgbClr val="4D4B4B"/>
                        </a:solidFill>
                      </a:endParaRPr>
                    </a:p>
                  </a:txBody>
                  <a:tcPr/>
                </a:tc>
                <a:tc vMerge="1">
                  <a:txBody>
                    <a:bodyPr/>
                    <a:lstStyle/>
                    <a:p>
                      <a:endParaRPr lang="en-US"/>
                    </a:p>
                  </a:txBody>
                  <a:tcPr/>
                </a:tc>
                <a:extLst>
                  <a:ext uri="{0D108BD9-81ED-4DB2-BD59-A6C34878D82A}">
                    <a16:rowId xmlns:a16="http://schemas.microsoft.com/office/drawing/2014/main" val="241139468"/>
                  </a:ext>
                </a:extLst>
              </a:tr>
              <a:tr h="370840">
                <a:tc>
                  <a:txBody>
                    <a:bodyPr/>
                    <a:lstStyle/>
                    <a:p>
                      <a:pPr lvl="0">
                        <a:buNone/>
                      </a:pPr>
                      <a:r>
                        <a:rPr lang="en-US" sz="1400" b="1" i="0" u="none" strike="noStrike" noProof="0">
                          <a:solidFill>
                            <a:srgbClr val="4D4B4B"/>
                          </a:solidFill>
                          <a:latin typeface="Arial"/>
                        </a:rPr>
                        <a:t>UC Medicare PPO w/o Rx</a:t>
                      </a:r>
                      <a:endParaRPr lang="en-US">
                        <a:solidFill>
                          <a:srgbClr val="4D4B4B"/>
                        </a:solidFill>
                      </a:endParaRPr>
                    </a:p>
                  </a:txBody>
                  <a:tcPr/>
                </a:tc>
                <a:tc>
                  <a:txBody>
                    <a:bodyPr/>
                    <a:lstStyle/>
                    <a:p>
                      <a:pPr marL="171450" lvl="0" indent="-171450" algn="l">
                        <a:lnSpc>
                          <a:spcPct val="100000"/>
                        </a:lnSpc>
                        <a:spcBef>
                          <a:spcPts val="0"/>
                        </a:spcBef>
                        <a:spcAft>
                          <a:spcPts val="0"/>
                        </a:spcAft>
                        <a:buClr>
                          <a:srgbClr val="FFFFFF"/>
                        </a:buClr>
                        <a:buFont typeface="Arial,Sans-Serif"/>
                        <a:buChar char="•"/>
                      </a:pPr>
                      <a:r>
                        <a:rPr lang="en-US" sz="1400" b="0" i="0" u="none" strike="noStrike" noProof="0" dirty="0">
                          <a:solidFill>
                            <a:srgbClr val="3F3F3F"/>
                          </a:solidFill>
                          <a:latin typeface="Arial"/>
                        </a:rPr>
                        <a:t>New Members: Medical ID card from Anthem.</a:t>
                      </a:r>
                      <a:endParaRPr lang="en-US" sz="1400" b="0" i="0" u="none" strike="noStrike" noProof="0" dirty="0">
                        <a:solidFill>
                          <a:srgbClr val="A54399"/>
                        </a:solidFill>
                        <a:latin typeface="Arial"/>
                      </a:endParaRPr>
                    </a:p>
                    <a:p>
                      <a:pPr marL="171450" marR="0" lvl="0" indent="-171450">
                        <a:lnSpc>
                          <a:spcPct val="107000"/>
                        </a:lnSpc>
                        <a:spcBef>
                          <a:spcPts val="0"/>
                        </a:spcBef>
                        <a:spcAft>
                          <a:spcPts val="0"/>
                        </a:spcAft>
                        <a:buClr>
                          <a:srgbClr val="FFFFFF"/>
                        </a:buClr>
                        <a:buFont typeface="Arial,Sans-Serif"/>
                        <a:buChar char="•"/>
                      </a:pPr>
                      <a:r>
                        <a:rPr lang="en-US" sz="1400" b="0" i="0" u="none" strike="noStrike" noProof="0" dirty="0">
                          <a:solidFill>
                            <a:srgbClr val="3F3F3F"/>
                          </a:solidFill>
                          <a:latin typeface="Arial"/>
                        </a:rPr>
                        <a:t>Continuing Members: Continue to use current Anthem card </a:t>
                      </a:r>
                      <a:endParaRPr lang="en-US" sz="1400" b="0" i="0" u="none" strike="noStrike" noProof="0" dirty="0">
                        <a:solidFill>
                          <a:srgbClr val="A54399"/>
                        </a:solidFill>
                        <a:latin typeface="Arial"/>
                      </a:endParaRPr>
                    </a:p>
                    <a:p>
                      <a:pPr marL="171450" marR="0" lvl="0" indent="-171450">
                        <a:lnSpc>
                          <a:spcPct val="107000"/>
                        </a:lnSpc>
                        <a:spcBef>
                          <a:spcPts val="0"/>
                        </a:spcBef>
                        <a:spcAft>
                          <a:spcPts val="0"/>
                        </a:spcAft>
                        <a:buClr>
                          <a:srgbClr val="FFFFFF"/>
                        </a:buClr>
                        <a:buFont typeface="Arial,Sans-Serif"/>
                        <a:buChar char="•"/>
                      </a:pPr>
                      <a:r>
                        <a:rPr lang="en-US" sz="1400" b="0" i="0" u="none" strike="noStrike" noProof="0" dirty="0">
                          <a:solidFill>
                            <a:srgbClr val="3F3F3F"/>
                          </a:solidFill>
                          <a:latin typeface="Arial"/>
                        </a:rPr>
                        <a:t>Anthem Health Guide will continue to provide customer service</a:t>
                      </a:r>
                      <a:endParaRPr lang="en-US" sz="1400" b="0" i="0" u="none" strike="noStrike" noProof="0" dirty="0">
                        <a:solidFill>
                          <a:srgbClr val="A54399"/>
                        </a:solidFill>
                        <a:latin typeface="Arial"/>
                      </a:endParaRPr>
                    </a:p>
                  </a:txBody>
                  <a:tcPr/>
                </a:tc>
                <a:extLst>
                  <a:ext uri="{0D108BD9-81ED-4DB2-BD59-A6C34878D82A}">
                    <a16:rowId xmlns:a16="http://schemas.microsoft.com/office/drawing/2014/main" val="541752531"/>
                  </a:ext>
                </a:extLst>
              </a:tr>
              <a:tr h="370840">
                <a:tc gridSpan="2">
                  <a:txBody>
                    <a:bodyPr/>
                    <a:lstStyle/>
                    <a:p>
                      <a:pPr lvl="0">
                        <a:buNone/>
                      </a:pPr>
                      <a:r>
                        <a:rPr lang="en-US" sz="1400" b="1" i="0" u="none" strike="noStrike" noProof="0">
                          <a:solidFill>
                            <a:srgbClr val="FFFFFF"/>
                          </a:solidFill>
                          <a:latin typeface="Arial"/>
                        </a:rPr>
                        <a:t>Medicare PPO Plan insured by UnitedHealthcare</a:t>
                      </a:r>
                      <a:endParaRPr lang="en-US"/>
                    </a:p>
                  </a:txBody>
                  <a:tcPr>
                    <a:solidFill>
                      <a:schemeClr val="tx1"/>
                    </a:solidFill>
                  </a:tcPr>
                </a:tc>
                <a:tc hMerge="1">
                  <a:txBody>
                    <a:bodyPr/>
                    <a:lstStyle/>
                    <a:p>
                      <a:endParaRPr lang="en-US"/>
                    </a:p>
                  </a:txBody>
                  <a:tcPr>
                    <a:solidFill>
                      <a:srgbClr val="7030A0"/>
                    </a:solidFill>
                  </a:tcPr>
                </a:tc>
                <a:extLst>
                  <a:ext uri="{0D108BD9-81ED-4DB2-BD59-A6C34878D82A}">
                    <a16:rowId xmlns:a16="http://schemas.microsoft.com/office/drawing/2014/main" val="3718813888"/>
                  </a:ext>
                </a:extLst>
              </a:tr>
              <a:tr h="370840">
                <a:tc>
                  <a:txBody>
                    <a:bodyPr/>
                    <a:lstStyle/>
                    <a:p>
                      <a:pPr lvl="0">
                        <a:buNone/>
                      </a:pPr>
                      <a:r>
                        <a:rPr lang="en-US" sz="1400" b="1" i="0" u="none" strike="noStrike" noProof="0">
                          <a:solidFill>
                            <a:srgbClr val="4D4B4B"/>
                          </a:solidFill>
                          <a:latin typeface="Arial"/>
                        </a:rPr>
                        <a:t>UC Medicare Choice</a:t>
                      </a:r>
                      <a:endParaRPr lang="en-US">
                        <a:solidFill>
                          <a:srgbClr val="4D4B4B"/>
                        </a:solidFill>
                      </a:endParaRPr>
                    </a:p>
                  </a:txBody>
                  <a:tcPr/>
                </a:tc>
                <a:tc>
                  <a:txBody>
                    <a:bodyPr/>
                    <a:lstStyle/>
                    <a:p>
                      <a:pPr lvl="0">
                        <a:buNone/>
                      </a:pPr>
                      <a:r>
                        <a:rPr lang="en-US" sz="1400" b="0" i="0" u="none" strike="noStrike" noProof="0" dirty="0">
                          <a:solidFill>
                            <a:srgbClr val="3F3F3F"/>
                          </a:solidFill>
                          <a:latin typeface="Arial"/>
                        </a:rPr>
                        <a:t>All Members: new ID card with new copay info</a:t>
                      </a:r>
                      <a:endParaRPr lang="en-US" dirty="0"/>
                    </a:p>
                  </a:txBody>
                  <a:tcPr/>
                </a:tc>
                <a:extLst>
                  <a:ext uri="{0D108BD9-81ED-4DB2-BD59-A6C34878D82A}">
                    <a16:rowId xmlns:a16="http://schemas.microsoft.com/office/drawing/2014/main" val="901902694"/>
                  </a:ext>
                </a:extLst>
              </a:tr>
            </a:tbl>
          </a:graphicData>
        </a:graphic>
      </p:graphicFrame>
      <p:grpSp>
        <p:nvGrpSpPr>
          <p:cNvPr id="3" name="Group 2">
            <a:extLst>
              <a:ext uri="{FF2B5EF4-FFF2-40B4-BE49-F238E27FC236}">
                <a16:creationId xmlns:a16="http://schemas.microsoft.com/office/drawing/2014/main" id="{74EEC4F5-12F0-09B8-1E76-12C236A01DFA}"/>
              </a:ext>
            </a:extLst>
          </p:cNvPr>
          <p:cNvGrpSpPr/>
          <p:nvPr/>
        </p:nvGrpSpPr>
        <p:grpSpPr>
          <a:xfrm>
            <a:off x="135434" y="4296992"/>
            <a:ext cx="1408929" cy="602947"/>
            <a:chOff x="204186" y="5734975"/>
            <a:chExt cx="2032987" cy="870011"/>
          </a:xfrm>
        </p:grpSpPr>
        <p:sp>
          <p:nvSpPr>
            <p:cNvPr id="4" name="Rectangle 3">
              <a:extLst>
                <a:ext uri="{FF2B5EF4-FFF2-40B4-BE49-F238E27FC236}">
                  <a16:creationId xmlns:a16="http://schemas.microsoft.com/office/drawing/2014/main" id="{C499F236-0FE9-F9EF-D0B0-00C7D1379092}"/>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D11A7D6-80EB-EA10-36DD-B0360F399F73}"/>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7" name="Graphic 6">
            <a:extLst>
              <a:ext uri="{FF2B5EF4-FFF2-40B4-BE49-F238E27FC236}">
                <a16:creationId xmlns:a16="http://schemas.microsoft.com/office/drawing/2014/main" id="{E4D18416-0741-8352-FA1D-F563A001619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04100"/>
            <a:ext cx="280946" cy="128525"/>
          </a:xfrm>
          <a:prstGeom prst="rect">
            <a:avLst/>
          </a:prstGeom>
        </p:spPr>
      </p:pic>
      <p:pic>
        <p:nvPicPr>
          <p:cNvPr id="17" name="Video 16">
            <a:hlinkClick r:id="" action="ppaction://media"/>
            <a:extLst>
              <a:ext uri="{FF2B5EF4-FFF2-40B4-BE49-F238E27FC236}">
                <a16:creationId xmlns:a16="http://schemas.microsoft.com/office/drawing/2014/main" id="{1A4A92B4-A9BA-BFE9-464B-8E3C085FD10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8780504" y="4780004"/>
            <a:ext cx="301773" cy="301773"/>
          </a:xfrm>
          <a:prstGeom prst="ellipse">
            <a:avLst/>
          </a:prstGeom>
        </p:spPr>
      </p:pic>
    </p:spTree>
    <p:extLst>
      <p:ext uri="{BB962C8B-B14F-4D97-AF65-F5344CB8AC3E}">
        <p14:creationId xmlns:p14="http://schemas.microsoft.com/office/powerpoint/2010/main" val="2039070012"/>
      </p:ext>
    </p:extLst>
  </p:cSld>
  <p:clrMapOvr>
    <a:masterClrMapping/>
  </p:clrMapOvr>
  <p:transition spd="slow" advTm="3245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4881" y="401701"/>
            <a:ext cx="5031519" cy="340734"/>
          </a:xfrm>
        </p:spPr>
        <p:txBody>
          <a:bodyPr/>
          <a:lstStyle/>
          <a:p>
            <a:r>
              <a:rPr lang="en-US" dirty="0"/>
              <a:t>2025 Emeriti and Retiree Rates</a:t>
            </a:r>
          </a:p>
        </p:txBody>
      </p:sp>
      <p:pic>
        <p:nvPicPr>
          <p:cNvPr id="12" name="Video 11">
            <a:hlinkClick r:id="" action="ppaction://media"/>
            <a:extLst>
              <a:ext uri="{FF2B5EF4-FFF2-40B4-BE49-F238E27FC236}">
                <a16:creationId xmlns:a16="http://schemas.microsoft.com/office/drawing/2014/main" id="{90D6FB89-A79A-D7DC-BD16-BD8C8B3441F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8789782" y="4789282"/>
            <a:ext cx="292495" cy="292495"/>
          </a:xfrm>
          <a:prstGeom prst="ellipse">
            <a:avLst/>
          </a:prstGeom>
        </p:spPr>
      </p:pic>
    </p:spTree>
    <p:extLst>
      <p:ext uri="{BB962C8B-B14F-4D97-AF65-F5344CB8AC3E}">
        <p14:creationId xmlns:p14="http://schemas.microsoft.com/office/powerpoint/2010/main" val="3682349697"/>
      </p:ext>
    </p:extLst>
  </p:cSld>
  <p:clrMapOvr>
    <a:masterClrMapping/>
  </p:clrMapOvr>
  <p:transition spd="slow" advTm="2569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63495" y="530291"/>
            <a:ext cx="7204624" cy="802399"/>
          </a:xfrm>
        </p:spPr>
        <p:txBody>
          <a:bodyPr vert="horz" wrap="square" lIns="0" tIns="0" rIns="0" bIns="0" rtlCol="0" anchor="t">
            <a:spAutoFit/>
          </a:bodyPr>
          <a:lstStyle/>
          <a:p>
            <a:r>
              <a:rPr lang="en-US" b="1" dirty="0">
                <a:solidFill>
                  <a:srgbClr val="0058A6"/>
                </a:solidFill>
              </a:rPr>
              <a:t>2025 Retiree Medical Contributions</a:t>
            </a:r>
          </a:p>
          <a:p>
            <a:endParaRPr lang="en-US" sz="2700" b="1" i="1" dirty="0">
              <a:solidFill>
                <a:srgbClr val="0058A6"/>
              </a:solidFill>
            </a:endParaRPr>
          </a:p>
        </p:txBody>
      </p:sp>
      <p:sp>
        <p:nvSpPr>
          <p:cNvPr id="6" name="TextBox 5"/>
          <p:cNvSpPr txBox="1"/>
          <p:nvPr/>
        </p:nvSpPr>
        <p:spPr>
          <a:xfrm>
            <a:off x="304789" y="1082881"/>
            <a:ext cx="8274924" cy="2977738"/>
          </a:xfrm>
          <a:prstGeom prst="rect">
            <a:avLst/>
          </a:prstGeom>
          <a:noFill/>
        </p:spPr>
        <p:txBody>
          <a:bodyPr wrap="square" lIns="68580" tIns="34290" rIns="68580" bIns="34290" rtlCol="0" anchor="t">
            <a:spAutoFit/>
          </a:bodyPr>
          <a:lstStyle/>
          <a:p>
            <a:pPr marL="257175" indent="-257175" defTabSz="257175">
              <a:buFont typeface="Wingdings" panose="05000000000000000000" pitchFamily="2" charset="2"/>
              <a:buChar char="Ø"/>
            </a:pPr>
            <a:r>
              <a:rPr lang="en-US" sz="1500" b="1" dirty="0">
                <a:solidFill>
                  <a:srgbClr val="3F3F3F"/>
                </a:solidFill>
              </a:rPr>
              <a:t>UC aggregate contribution remains above floor of 70%</a:t>
            </a:r>
            <a:endParaRPr lang="en-US" sz="1500" b="1" dirty="0">
              <a:solidFill>
                <a:srgbClr val="3F3F3F"/>
              </a:solidFill>
              <a:cs typeface="Arial"/>
            </a:endParaRPr>
          </a:p>
          <a:p>
            <a:pPr marL="857250" lvl="2" indent="-257175" defTabSz="257175">
              <a:buFont typeface="Arial" panose="020B0604020202020204" pitchFamily="34" charset="0"/>
              <a:buChar char="•"/>
            </a:pPr>
            <a:r>
              <a:rPr lang="en-US" sz="1500" dirty="0">
                <a:solidFill>
                  <a:srgbClr val="3F3F3F"/>
                </a:solidFill>
              </a:rPr>
              <a:t>Non-Medicare (pre-65 retirees)</a:t>
            </a:r>
            <a:endParaRPr lang="en-US" sz="1500" dirty="0">
              <a:solidFill>
                <a:srgbClr val="3F3F3F"/>
              </a:solidFill>
              <a:cs typeface="Arial"/>
            </a:endParaRPr>
          </a:p>
          <a:p>
            <a:pPr marL="857250" lvl="2" indent="-257175" defTabSz="257175">
              <a:buFont typeface="Arial" panose="020B0604020202020204" pitchFamily="34" charset="0"/>
              <a:buChar char="•"/>
            </a:pPr>
            <a:r>
              <a:rPr lang="en-US" sz="1500" dirty="0">
                <a:solidFill>
                  <a:srgbClr val="3F3F3F"/>
                </a:solidFill>
              </a:rPr>
              <a:t>Medicare-eligible retirees in California</a:t>
            </a:r>
            <a:endParaRPr lang="en-US" sz="1500" dirty="0">
              <a:solidFill>
                <a:srgbClr val="3F3F3F"/>
              </a:solidFill>
              <a:cs typeface="Arial"/>
            </a:endParaRPr>
          </a:p>
          <a:p>
            <a:pPr marL="514350" lvl="1" indent="-257175" defTabSz="257175">
              <a:buFont typeface="Wingdings" panose="05000000000000000000" pitchFamily="2" charset="2"/>
              <a:buChar char="Ø"/>
            </a:pPr>
            <a:endParaRPr lang="en-US" sz="1500" dirty="0">
              <a:solidFill>
                <a:srgbClr val="3F3F3F"/>
              </a:solidFill>
              <a:latin typeface="Arial"/>
              <a:cs typeface="Arial"/>
            </a:endParaRPr>
          </a:p>
          <a:p>
            <a:pPr marL="257175" indent="-257175" defTabSz="257175">
              <a:buFont typeface="Wingdings" panose="05000000000000000000" pitchFamily="2" charset="2"/>
              <a:buChar char="Ø"/>
            </a:pPr>
            <a:r>
              <a:rPr lang="en-US" sz="1500" b="1" dirty="0">
                <a:solidFill>
                  <a:srgbClr val="3F3F3F"/>
                </a:solidFill>
              </a:rPr>
              <a:t>Contributions for non-Medicare retirees ages 65+ align to average contributions paid by UC Medicare retirees</a:t>
            </a:r>
            <a:endParaRPr lang="en-US" sz="1500" b="1" dirty="0">
              <a:solidFill>
                <a:srgbClr val="3F3F3F"/>
              </a:solidFill>
              <a:cs typeface="Arial"/>
            </a:endParaRPr>
          </a:p>
          <a:p>
            <a:pPr marL="257175" indent="-257175" defTabSz="257175">
              <a:buFont typeface="Wingdings" panose="05000000000000000000" pitchFamily="2" charset="2"/>
              <a:buChar char="Ø"/>
            </a:pPr>
            <a:endParaRPr lang="en-US" sz="1500" dirty="0">
              <a:solidFill>
                <a:srgbClr val="3F3F3F"/>
              </a:solidFill>
              <a:cs typeface="Arial"/>
            </a:endParaRPr>
          </a:p>
          <a:p>
            <a:pPr marL="257175" indent="-257175" defTabSz="257175">
              <a:buFont typeface="Wingdings" panose="05000000000000000000" pitchFamily="2" charset="2"/>
              <a:buChar char="Ø"/>
            </a:pPr>
            <a:r>
              <a:rPr lang="en-US" sz="1500" b="1" dirty="0">
                <a:solidFill>
                  <a:srgbClr val="3F3F3F"/>
                </a:solidFill>
              </a:rPr>
              <a:t>Medicare Coordinator Program for Medicare-eligible retirees outside of California</a:t>
            </a:r>
            <a:endParaRPr lang="en-US" sz="1500" b="1" dirty="0">
              <a:solidFill>
                <a:srgbClr val="3F3F3F"/>
              </a:solidFill>
              <a:cs typeface="Arial"/>
            </a:endParaRPr>
          </a:p>
          <a:p>
            <a:pPr marL="857250" lvl="2" indent="-257175" defTabSz="257175">
              <a:buFont typeface="Arial" panose="020B0604020202020204" pitchFamily="34" charset="0"/>
              <a:buChar char="•"/>
            </a:pPr>
            <a:r>
              <a:rPr lang="en-US" sz="1500" dirty="0">
                <a:solidFill>
                  <a:srgbClr val="3F3F3F"/>
                </a:solidFill>
              </a:rPr>
              <a:t>Continued UC contribution up to $3,000 per enrolled individual to a Health Reimbursement Arrangement (HRA) to help pay for eligible health expenses, including Medicare Part B</a:t>
            </a:r>
            <a:endParaRPr lang="en-US" sz="1500" dirty="0">
              <a:solidFill>
                <a:srgbClr val="3F3F3F"/>
              </a:solidFill>
              <a:cs typeface="Arial"/>
            </a:endParaRPr>
          </a:p>
          <a:p>
            <a:pPr marL="257175" indent="-257175" defTabSz="257175">
              <a:buFont typeface="Wingdings" panose="05000000000000000000" pitchFamily="2" charset="2"/>
              <a:buChar char="Ø"/>
            </a:pPr>
            <a:endParaRPr lang="en-US" sz="1275" dirty="0">
              <a:solidFill>
                <a:srgbClr val="000000"/>
              </a:solidFill>
            </a:endParaRPr>
          </a:p>
          <a:p>
            <a:pPr defTabSz="257175"/>
            <a:endParaRPr lang="en-US" sz="1125" dirty="0">
              <a:solidFill>
                <a:srgbClr val="A54399"/>
              </a:solidFill>
              <a:latin typeface="Arial"/>
            </a:endParaRPr>
          </a:p>
        </p:txBody>
      </p:sp>
      <p:grpSp>
        <p:nvGrpSpPr>
          <p:cNvPr id="3" name="Group 2">
            <a:extLst>
              <a:ext uri="{FF2B5EF4-FFF2-40B4-BE49-F238E27FC236}">
                <a16:creationId xmlns:a16="http://schemas.microsoft.com/office/drawing/2014/main" id="{4188F7CD-84EE-8B9D-BCB7-80B538D5A61E}"/>
              </a:ext>
            </a:extLst>
          </p:cNvPr>
          <p:cNvGrpSpPr/>
          <p:nvPr/>
        </p:nvGrpSpPr>
        <p:grpSpPr>
          <a:xfrm>
            <a:off x="135434" y="4296992"/>
            <a:ext cx="1408929" cy="602947"/>
            <a:chOff x="204186" y="5734975"/>
            <a:chExt cx="2032987" cy="870011"/>
          </a:xfrm>
        </p:grpSpPr>
        <p:sp>
          <p:nvSpPr>
            <p:cNvPr id="4" name="Rectangle 3">
              <a:extLst>
                <a:ext uri="{FF2B5EF4-FFF2-40B4-BE49-F238E27FC236}">
                  <a16:creationId xmlns:a16="http://schemas.microsoft.com/office/drawing/2014/main" id="{60AD47BD-0546-9F9D-1F99-D734AA1C7307}"/>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ADBE30D-0721-814B-3C7C-7862362F1230}"/>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7" name="Graphic 6">
            <a:extLst>
              <a:ext uri="{FF2B5EF4-FFF2-40B4-BE49-F238E27FC236}">
                <a16:creationId xmlns:a16="http://schemas.microsoft.com/office/drawing/2014/main" id="{30FA72DC-40CC-3101-6D33-AE327FCF68A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04100"/>
            <a:ext cx="280946" cy="128525"/>
          </a:xfrm>
          <a:prstGeom prst="rect">
            <a:avLst/>
          </a:prstGeom>
        </p:spPr>
      </p:pic>
      <p:pic>
        <p:nvPicPr>
          <p:cNvPr id="23" name="Video 22">
            <a:hlinkClick r:id="" action="ppaction://media"/>
            <a:extLst>
              <a:ext uri="{FF2B5EF4-FFF2-40B4-BE49-F238E27FC236}">
                <a16:creationId xmlns:a16="http://schemas.microsoft.com/office/drawing/2014/main" id="{0447F176-11A7-12D8-C2E0-4205C563473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8780504" y="4780004"/>
            <a:ext cx="301773" cy="301773"/>
          </a:xfrm>
          <a:prstGeom prst="ellipse">
            <a:avLst/>
          </a:prstGeom>
        </p:spPr>
      </p:pic>
    </p:spTree>
    <p:extLst>
      <p:ext uri="{BB962C8B-B14F-4D97-AF65-F5344CB8AC3E}">
        <p14:creationId xmlns:p14="http://schemas.microsoft.com/office/powerpoint/2010/main" val="1737325822"/>
      </p:ext>
    </p:extLst>
  </p:cSld>
  <p:clrMapOvr>
    <a:masterClrMapping/>
  </p:clrMapOvr>
  <p:transition spd="slow" advTm="297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3"/>
                </p:tgtEl>
              </p:cMediaNode>
            </p:video>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
                                        </p:tgtEl>
                                      </p:cBhvr>
                                    </p:cmd>
                                  </p:childTnLst>
                                </p:cTn>
                              </p:par>
                            </p:childTnLst>
                          </p:cTn>
                        </p:par>
                      </p:childTnLst>
                    </p:cTn>
                  </p:par>
                </p:childTnLst>
              </p:cTn>
              <p:nextCondLst>
                <p:cond evt="onClick" delay="0">
                  <p:tgtEl>
                    <p:spTgt spid="2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02618" y="454294"/>
            <a:ext cx="8257721" cy="718466"/>
          </a:xfrm>
          <a:prstGeom prst="rect">
            <a:avLst/>
          </a:prstGeom>
        </p:spPr>
        <p:txBody>
          <a:bodyPr lIns="68580" tIns="34290" rIns="68580" bIns="34290" anchor="t"/>
          <a:lstStyle>
            <a:lvl1pPr algn="l" defTabSz="457200" rtl="0" eaLnBrk="1" latinLnBrk="0" hangingPunct="1">
              <a:spcBef>
                <a:spcPct val="0"/>
              </a:spcBef>
              <a:buNone/>
              <a:defRPr sz="4000" b="0" i="0" kern="1200">
                <a:solidFill>
                  <a:srgbClr val="676767"/>
                </a:solidFill>
                <a:latin typeface="Arial"/>
                <a:ea typeface="+mj-ea"/>
                <a:cs typeface="Kievit Offc Pro Medium"/>
              </a:defRPr>
            </a:lvl1pPr>
          </a:lstStyle>
          <a:p>
            <a:r>
              <a:rPr lang="en-US" sz="3000" b="1" dirty="0">
                <a:solidFill>
                  <a:srgbClr val="0058A6"/>
                </a:solidFill>
              </a:rPr>
              <a:t>2025 </a:t>
            </a:r>
            <a:r>
              <a:rPr lang="en-US" sz="3000" b="1" dirty="0">
                <a:solidFill>
                  <a:srgbClr val="C74D97"/>
                </a:solidFill>
              </a:rPr>
              <a:t>Non-Medicare (pre-65)</a:t>
            </a:r>
            <a:r>
              <a:rPr lang="en-US" sz="3000" b="1" dirty="0">
                <a:solidFill>
                  <a:schemeClr val="accent6">
                    <a:lumMod val="75000"/>
                  </a:schemeClr>
                </a:solidFill>
              </a:rPr>
              <a:t> </a:t>
            </a:r>
            <a:r>
              <a:rPr lang="en-US" sz="3000" b="1" dirty="0">
                <a:solidFill>
                  <a:srgbClr val="0058A6"/>
                </a:solidFill>
              </a:rPr>
              <a:t>Retiree Share</a:t>
            </a:r>
            <a:r>
              <a:rPr lang="en-US" sz="2000" b="1" dirty="0">
                <a:solidFill>
                  <a:srgbClr val="0058A6"/>
                </a:solidFill>
              </a:rPr>
              <a:t> </a:t>
            </a:r>
            <a:r>
              <a:rPr lang="en-US" sz="3000" b="1" dirty="0">
                <a:solidFill>
                  <a:srgbClr val="0058A6"/>
                </a:solidFill>
              </a:rPr>
              <a:t> </a:t>
            </a:r>
          </a:p>
        </p:txBody>
      </p:sp>
      <p:sp>
        <p:nvSpPr>
          <p:cNvPr id="2" name="TextBox 1"/>
          <p:cNvSpPr txBox="1"/>
          <p:nvPr/>
        </p:nvSpPr>
        <p:spPr>
          <a:xfrm>
            <a:off x="1831735" y="3698399"/>
            <a:ext cx="5015105" cy="300082"/>
          </a:xfrm>
          <a:prstGeom prst="rect">
            <a:avLst/>
          </a:prstGeom>
          <a:solidFill>
            <a:schemeClr val="tx1"/>
          </a:solidFill>
        </p:spPr>
        <p:txBody>
          <a:bodyPr wrap="square" rtlCol="0">
            <a:spAutoFit/>
          </a:bodyPr>
          <a:lstStyle/>
          <a:p>
            <a:pPr algn="ctr"/>
            <a:r>
              <a:rPr lang="en-US" sz="1350">
                <a:solidFill>
                  <a:srgbClr val="FFFFFF"/>
                </a:solidFill>
              </a:rPr>
              <a:t>Rates based on full UC contribution (no graduated eligibility)</a:t>
            </a:r>
          </a:p>
        </p:txBody>
      </p:sp>
      <p:pic>
        <p:nvPicPr>
          <p:cNvPr id="6" name="Picture 5" descr="A purple and white table with numbers and text&#10;&#10;Description automatically generated">
            <a:extLst>
              <a:ext uri="{FF2B5EF4-FFF2-40B4-BE49-F238E27FC236}">
                <a16:creationId xmlns:a16="http://schemas.microsoft.com/office/drawing/2014/main" id="{D28518BB-64C7-4FCF-68F7-E610C0B122CC}"/>
              </a:ext>
            </a:extLst>
          </p:cNvPr>
          <p:cNvPicPr>
            <a:picLocks noChangeAspect="1"/>
          </p:cNvPicPr>
          <p:nvPr/>
        </p:nvPicPr>
        <p:blipFill>
          <a:blip r:embed="rId5"/>
          <a:stretch>
            <a:fillRect/>
          </a:stretch>
        </p:blipFill>
        <p:spPr>
          <a:xfrm>
            <a:off x="916622" y="1284079"/>
            <a:ext cx="6849271" cy="2303001"/>
          </a:xfrm>
          <a:prstGeom prst="rect">
            <a:avLst/>
          </a:prstGeom>
        </p:spPr>
      </p:pic>
      <p:grpSp>
        <p:nvGrpSpPr>
          <p:cNvPr id="3" name="Group 2">
            <a:extLst>
              <a:ext uri="{FF2B5EF4-FFF2-40B4-BE49-F238E27FC236}">
                <a16:creationId xmlns:a16="http://schemas.microsoft.com/office/drawing/2014/main" id="{F2138D90-EE5B-D460-26BE-7C2F6FA21B52}"/>
              </a:ext>
            </a:extLst>
          </p:cNvPr>
          <p:cNvGrpSpPr/>
          <p:nvPr/>
        </p:nvGrpSpPr>
        <p:grpSpPr>
          <a:xfrm>
            <a:off x="135434" y="4296992"/>
            <a:ext cx="1408929" cy="602947"/>
            <a:chOff x="204186" y="5734975"/>
            <a:chExt cx="2032987" cy="870011"/>
          </a:xfrm>
        </p:grpSpPr>
        <p:sp>
          <p:nvSpPr>
            <p:cNvPr id="4" name="Rectangle 3">
              <a:extLst>
                <a:ext uri="{FF2B5EF4-FFF2-40B4-BE49-F238E27FC236}">
                  <a16:creationId xmlns:a16="http://schemas.microsoft.com/office/drawing/2014/main" id="{BD1B8012-263D-85CB-4530-E128BC6E38BA}"/>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8F744BE-27C8-E174-66FE-BE177492F9CE}"/>
                </a:ext>
              </a:extLst>
            </p:cNvPr>
            <p:cNvPicPr>
              <a:picLocks noChangeAspect="1"/>
            </p:cNvPicPr>
            <p:nvPr/>
          </p:nvPicPr>
          <p:blipFill>
            <a:blip r:embed="rId6"/>
            <a:stretch>
              <a:fillRect/>
            </a:stretch>
          </p:blipFill>
          <p:spPr>
            <a:xfrm>
              <a:off x="533262" y="5967896"/>
              <a:ext cx="1306847" cy="495048"/>
            </a:xfrm>
            <a:prstGeom prst="rect">
              <a:avLst/>
            </a:prstGeom>
          </p:spPr>
        </p:pic>
      </p:grpSp>
      <p:pic>
        <p:nvPicPr>
          <p:cNvPr id="8" name="Graphic 7">
            <a:extLst>
              <a:ext uri="{FF2B5EF4-FFF2-40B4-BE49-F238E27FC236}">
                <a16:creationId xmlns:a16="http://schemas.microsoft.com/office/drawing/2014/main" id="{589312B5-A93A-DEF1-A94A-16E0C01B074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3495" y="304100"/>
            <a:ext cx="280946" cy="128525"/>
          </a:xfrm>
          <a:prstGeom prst="rect">
            <a:avLst/>
          </a:prstGeom>
        </p:spPr>
      </p:pic>
      <p:pic>
        <p:nvPicPr>
          <p:cNvPr id="14" name="Video 13">
            <a:hlinkClick r:id="" action="ppaction://media"/>
            <a:extLst>
              <a:ext uri="{FF2B5EF4-FFF2-40B4-BE49-F238E27FC236}">
                <a16:creationId xmlns:a16="http://schemas.microsoft.com/office/drawing/2014/main" id="{3DF72C60-0FA8-CC6E-E012-31F3B0721B8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rcRect l="21875" r="21875"/>
          <a:stretch>
            <a:fillRect/>
          </a:stretch>
        </p:blipFill>
        <p:spPr>
          <a:xfrm>
            <a:off x="8801998" y="4801498"/>
            <a:ext cx="280279" cy="280279"/>
          </a:xfrm>
          <a:prstGeom prst="ellipse">
            <a:avLst/>
          </a:prstGeom>
        </p:spPr>
      </p:pic>
    </p:spTree>
    <p:extLst>
      <p:ext uri="{BB962C8B-B14F-4D97-AF65-F5344CB8AC3E}">
        <p14:creationId xmlns:p14="http://schemas.microsoft.com/office/powerpoint/2010/main" val="2432207670"/>
      </p:ext>
    </p:extLst>
  </p:cSld>
  <p:clrMapOvr>
    <a:masterClrMapping/>
  </p:clrMapOvr>
  <p:transition spd="slow" advTm="1073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46275" y="405884"/>
            <a:ext cx="6004967" cy="674776"/>
          </a:xfrm>
          <a:prstGeom prst="rect">
            <a:avLst/>
          </a:prstGeom>
        </p:spPr>
        <p:txBody>
          <a:bodyPr lIns="51435" tIns="25718" rIns="51435" bIns="25718" anchor="t"/>
          <a:lstStyle>
            <a:lvl1pPr algn="l" defTabSz="457200" rtl="0" eaLnBrk="1" latinLnBrk="0" hangingPunct="1">
              <a:spcBef>
                <a:spcPct val="0"/>
              </a:spcBef>
              <a:buNone/>
              <a:defRPr sz="4000" b="0" i="0" kern="1200">
                <a:solidFill>
                  <a:srgbClr val="676767"/>
                </a:solidFill>
                <a:latin typeface="Arial"/>
                <a:ea typeface="+mj-ea"/>
                <a:cs typeface="Kievit Offc Pro Medium"/>
              </a:defRPr>
            </a:lvl1pPr>
          </a:lstStyle>
          <a:p>
            <a:r>
              <a:rPr lang="en-US" sz="3000" b="1" dirty="0">
                <a:solidFill>
                  <a:srgbClr val="0058A6"/>
                </a:solidFill>
              </a:rPr>
              <a:t>2025</a:t>
            </a:r>
            <a:r>
              <a:rPr lang="en-US" sz="3000" b="1" dirty="0"/>
              <a:t> </a:t>
            </a:r>
            <a:r>
              <a:rPr lang="en-US" sz="3000" b="1" dirty="0">
                <a:solidFill>
                  <a:srgbClr val="C74D97"/>
                </a:solidFill>
              </a:rPr>
              <a:t>Medicare</a:t>
            </a:r>
            <a:r>
              <a:rPr lang="en-US" sz="3000" b="1" dirty="0"/>
              <a:t> </a:t>
            </a:r>
            <a:r>
              <a:rPr lang="en-US" sz="3000" b="1" dirty="0">
                <a:solidFill>
                  <a:srgbClr val="0058A6"/>
                </a:solidFill>
              </a:rPr>
              <a:t>Retiree Share</a:t>
            </a:r>
            <a:endParaRPr lang="en-US" sz="2250" b="1" dirty="0">
              <a:solidFill>
                <a:srgbClr val="0058A6"/>
              </a:solidFill>
            </a:endParaRPr>
          </a:p>
        </p:txBody>
      </p:sp>
      <p:sp>
        <p:nvSpPr>
          <p:cNvPr id="4" name="TextBox 3"/>
          <p:cNvSpPr txBox="1"/>
          <p:nvPr/>
        </p:nvSpPr>
        <p:spPr>
          <a:xfrm>
            <a:off x="2199235" y="3834475"/>
            <a:ext cx="4745530" cy="276999"/>
          </a:xfrm>
          <a:prstGeom prst="rect">
            <a:avLst/>
          </a:prstGeom>
          <a:solidFill>
            <a:schemeClr val="tx1"/>
          </a:solidFill>
        </p:spPr>
        <p:txBody>
          <a:bodyPr wrap="none" lIns="68580" tIns="34290" rIns="68580" bIns="34290" rtlCol="0" anchor="t">
            <a:spAutoFit/>
          </a:bodyPr>
          <a:lstStyle/>
          <a:p>
            <a:r>
              <a:rPr lang="en-US" sz="1350" dirty="0">
                <a:solidFill>
                  <a:schemeClr val="bg1"/>
                </a:solidFill>
              </a:rPr>
              <a:t>Rates based on full UC contribution (no graduated eligibility)</a:t>
            </a:r>
            <a:endParaRPr lang="en-US" sz="1350" dirty="0">
              <a:solidFill>
                <a:schemeClr val="bg1"/>
              </a:solidFill>
              <a:cs typeface="Arial"/>
            </a:endParaRPr>
          </a:p>
        </p:txBody>
      </p:sp>
      <p:pic>
        <p:nvPicPr>
          <p:cNvPr id="2" name="Picture 1" descr="A purple and white table with numbers and a purple background&#10;&#10;Description automatically generated">
            <a:extLst>
              <a:ext uri="{FF2B5EF4-FFF2-40B4-BE49-F238E27FC236}">
                <a16:creationId xmlns:a16="http://schemas.microsoft.com/office/drawing/2014/main" id="{0E66834E-9459-BF8E-4459-E08551F9E0C6}"/>
              </a:ext>
            </a:extLst>
          </p:cNvPr>
          <p:cNvPicPr>
            <a:picLocks noChangeAspect="1"/>
          </p:cNvPicPr>
          <p:nvPr/>
        </p:nvPicPr>
        <p:blipFill>
          <a:blip r:embed="rId5"/>
          <a:stretch>
            <a:fillRect/>
          </a:stretch>
        </p:blipFill>
        <p:spPr>
          <a:xfrm>
            <a:off x="896056" y="1092379"/>
            <a:ext cx="6970890" cy="2556578"/>
          </a:xfrm>
          <a:prstGeom prst="rect">
            <a:avLst/>
          </a:prstGeom>
        </p:spPr>
      </p:pic>
      <p:grpSp>
        <p:nvGrpSpPr>
          <p:cNvPr id="3" name="Group 2">
            <a:extLst>
              <a:ext uri="{FF2B5EF4-FFF2-40B4-BE49-F238E27FC236}">
                <a16:creationId xmlns:a16="http://schemas.microsoft.com/office/drawing/2014/main" id="{33782B85-8A28-2632-6866-D3E6A70259E8}"/>
              </a:ext>
            </a:extLst>
          </p:cNvPr>
          <p:cNvGrpSpPr/>
          <p:nvPr/>
        </p:nvGrpSpPr>
        <p:grpSpPr>
          <a:xfrm>
            <a:off x="135434" y="4296992"/>
            <a:ext cx="1408929" cy="602947"/>
            <a:chOff x="204186" y="5734975"/>
            <a:chExt cx="2032987" cy="870011"/>
          </a:xfrm>
        </p:grpSpPr>
        <p:sp>
          <p:nvSpPr>
            <p:cNvPr id="5" name="Rectangle 4">
              <a:extLst>
                <a:ext uri="{FF2B5EF4-FFF2-40B4-BE49-F238E27FC236}">
                  <a16:creationId xmlns:a16="http://schemas.microsoft.com/office/drawing/2014/main" id="{EC524F8B-D637-18F7-9B88-739551B2BB1F}"/>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4933414-3B4E-3C72-AAA5-5A0EFA97B0EA}"/>
                </a:ext>
              </a:extLst>
            </p:cNvPr>
            <p:cNvPicPr>
              <a:picLocks noChangeAspect="1"/>
            </p:cNvPicPr>
            <p:nvPr/>
          </p:nvPicPr>
          <p:blipFill>
            <a:blip r:embed="rId6"/>
            <a:stretch>
              <a:fillRect/>
            </a:stretch>
          </p:blipFill>
          <p:spPr>
            <a:xfrm>
              <a:off x="533262" y="5967896"/>
              <a:ext cx="1306847" cy="495048"/>
            </a:xfrm>
            <a:prstGeom prst="rect">
              <a:avLst/>
            </a:prstGeom>
          </p:spPr>
        </p:pic>
      </p:grpSp>
      <p:pic>
        <p:nvPicPr>
          <p:cNvPr id="7" name="Graphic 6">
            <a:extLst>
              <a:ext uri="{FF2B5EF4-FFF2-40B4-BE49-F238E27FC236}">
                <a16:creationId xmlns:a16="http://schemas.microsoft.com/office/drawing/2014/main" id="{9FB6BFA7-00C1-58C2-D869-61518232DFA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3495" y="304100"/>
            <a:ext cx="280946" cy="128525"/>
          </a:xfrm>
          <a:prstGeom prst="rect">
            <a:avLst/>
          </a:prstGeom>
        </p:spPr>
      </p:pic>
      <p:cxnSp>
        <p:nvCxnSpPr>
          <p:cNvPr id="10" name="Straight Connector 9">
            <a:extLst>
              <a:ext uri="{FF2B5EF4-FFF2-40B4-BE49-F238E27FC236}">
                <a16:creationId xmlns:a16="http://schemas.microsoft.com/office/drawing/2014/main" id="{FAB6246C-6B58-CB66-B14D-E98DAE973B13}"/>
              </a:ext>
            </a:extLst>
          </p:cNvPr>
          <p:cNvCxnSpPr>
            <a:cxnSpLocks/>
          </p:cNvCxnSpPr>
          <p:nvPr/>
        </p:nvCxnSpPr>
        <p:spPr>
          <a:xfrm>
            <a:off x="5473337" y="1606731"/>
            <a:ext cx="0" cy="1992086"/>
          </a:xfrm>
          <a:prstGeom prst="line">
            <a:avLst/>
          </a:prstGeom>
          <a:ln>
            <a:solidFill>
              <a:srgbClr val="00040A"/>
            </a:solidFill>
          </a:ln>
        </p:spPr>
        <p:style>
          <a:lnRef idx="1">
            <a:schemeClr val="accent1"/>
          </a:lnRef>
          <a:fillRef idx="0">
            <a:schemeClr val="accent1"/>
          </a:fillRef>
          <a:effectRef idx="0">
            <a:schemeClr val="accent1"/>
          </a:effectRef>
          <a:fontRef idx="minor">
            <a:schemeClr val="tx1"/>
          </a:fontRef>
        </p:style>
      </p:cxnSp>
      <p:pic>
        <p:nvPicPr>
          <p:cNvPr id="22" name="Video 21">
            <a:hlinkClick r:id="" action="ppaction://media"/>
            <a:extLst>
              <a:ext uri="{FF2B5EF4-FFF2-40B4-BE49-F238E27FC236}">
                <a16:creationId xmlns:a16="http://schemas.microsoft.com/office/drawing/2014/main" id="{AA92E42F-498E-5AA3-3536-DD45F854C2C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rcRect l="21875" r="21875"/>
          <a:stretch>
            <a:fillRect/>
          </a:stretch>
        </p:blipFill>
        <p:spPr>
          <a:xfrm>
            <a:off x="8801998" y="4801498"/>
            <a:ext cx="280279" cy="280279"/>
          </a:xfrm>
          <a:prstGeom prst="ellipse">
            <a:avLst/>
          </a:prstGeom>
        </p:spPr>
      </p:pic>
    </p:spTree>
    <p:extLst>
      <p:ext uri="{BB962C8B-B14F-4D97-AF65-F5344CB8AC3E}">
        <p14:creationId xmlns:p14="http://schemas.microsoft.com/office/powerpoint/2010/main" val="2415638691"/>
      </p:ext>
    </p:extLst>
  </p:cSld>
  <p:clrMapOvr>
    <a:masterClrMapping/>
  </p:clrMapOvr>
  <p:transition spd="slow" advTm="2002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2"/>
                </p:tgtEl>
              </p:cMediaNode>
            </p:vide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2"/>
                                        </p:tgtEl>
                                      </p:cBhvr>
                                    </p:cmd>
                                  </p:childTnLst>
                                </p:cTn>
                              </p:par>
                            </p:childTnLst>
                          </p:cTn>
                        </p:par>
                      </p:childTnLst>
                    </p:cTn>
                  </p:par>
                </p:childTnLst>
              </p:cTn>
              <p:nextCondLst>
                <p:cond evt="onClick" delay="0">
                  <p:tgtEl>
                    <p:spTgt spid="2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5B025DD-C8D8-4FB4-8AB9-AF0C4D691FAE}"/>
              </a:ext>
            </a:extLst>
          </p:cNvPr>
          <p:cNvSpPr txBox="1">
            <a:spLocks/>
          </p:cNvSpPr>
          <p:nvPr/>
        </p:nvSpPr>
        <p:spPr>
          <a:xfrm>
            <a:off x="301443" y="372549"/>
            <a:ext cx="7176258" cy="718466"/>
          </a:xfrm>
          <a:prstGeom prst="rect">
            <a:avLst/>
          </a:prstGeom>
        </p:spPr>
        <p:txBody>
          <a:bodyPr lIns="68580" tIns="34290" rIns="68580" bIns="34290" anchor="t"/>
          <a:lstStyle>
            <a:lvl1pPr algn="l" defTabSz="457200" rtl="0" eaLnBrk="1" latinLnBrk="0" hangingPunct="1">
              <a:spcBef>
                <a:spcPct val="0"/>
              </a:spcBef>
              <a:buNone/>
              <a:defRPr sz="4000" b="0" i="0" kern="1200">
                <a:solidFill>
                  <a:srgbClr val="676767"/>
                </a:solidFill>
                <a:latin typeface="Arial"/>
                <a:ea typeface="+mj-ea"/>
                <a:cs typeface="Kievit Offc Pro Medium"/>
              </a:defRPr>
            </a:lvl1pPr>
          </a:lstStyle>
          <a:p>
            <a:r>
              <a:rPr lang="en-US" sz="3000" b="1" dirty="0">
                <a:solidFill>
                  <a:srgbClr val="0058A6"/>
                </a:solidFill>
                <a:cs typeface="Arial"/>
              </a:rPr>
              <a:t>2025</a:t>
            </a:r>
            <a:r>
              <a:rPr lang="en-US" sz="3000" b="1" dirty="0">
                <a:solidFill>
                  <a:srgbClr val="F79646"/>
                </a:solidFill>
                <a:cs typeface="Arial"/>
              </a:rPr>
              <a:t> </a:t>
            </a:r>
            <a:r>
              <a:rPr lang="en-US" sz="3000" b="1" dirty="0">
                <a:solidFill>
                  <a:srgbClr val="C74D97"/>
                </a:solidFill>
                <a:cs typeface="Arial"/>
              </a:rPr>
              <a:t>Non-Medicare 65+ </a:t>
            </a:r>
            <a:r>
              <a:rPr lang="en-US" sz="3000" b="1" dirty="0">
                <a:solidFill>
                  <a:srgbClr val="0058A6"/>
                </a:solidFill>
                <a:cs typeface="Arial"/>
              </a:rPr>
              <a:t>Retiree Share</a:t>
            </a:r>
            <a:endParaRPr lang="en-US" sz="3000" b="1" dirty="0">
              <a:solidFill>
                <a:srgbClr val="0058A6"/>
              </a:solidFill>
            </a:endParaRPr>
          </a:p>
        </p:txBody>
      </p:sp>
      <p:sp>
        <p:nvSpPr>
          <p:cNvPr id="5" name="TextBox 4"/>
          <p:cNvSpPr txBox="1"/>
          <p:nvPr/>
        </p:nvSpPr>
        <p:spPr>
          <a:xfrm>
            <a:off x="2079464" y="3762482"/>
            <a:ext cx="4864143" cy="300082"/>
          </a:xfrm>
          <a:prstGeom prst="rect">
            <a:avLst/>
          </a:prstGeom>
          <a:solidFill>
            <a:schemeClr val="tx1"/>
          </a:solidFill>
        </p:spPr>
        <p:txBody>
          <a:bodyPr wrap="square" rtlCol="0">
            <a:spAutoFit/>
          </a:bodyPr>
          <a:lstStyle/>
          <a:p>
            <a:r>
              <a:rPr lang="en-US" sz="1350">
                <a:solidFill>
                  <a:srgbClr val="FFFFFF"/>
                </a:solidFill>
              </a:rPr>
              <a:t>Rates based on full UC contribution (no graduated eligibility)</a:t>
            </a:r>
          </a:p>
        </p:txBody>
      </p:sp>
      <p:pic>
        <p:nvPicPr>
          <p:cNvPr id="2" name="Picture 1" descr="A purple and white table with numbers and symbols&#10;&#10;Description automatically generated">
            <a:extLst>
              <a:ext uri="{FF2B5EF4-FFF2-40B4-BE49-F238E27FC236}">
                <a16:creationId xmlns:a16="http://schemas.microsoft.com/office/drawing/2014/main" id="{67E36CFE-33CE-071C-24CD-06BDC8A64C25}"/>
              </a:ext>
            </a:extLst>
          </p:cNvPr>
          <p:cNvPicPr>
            <a:picLocks noChangeAspect="1"/>
          </p:cNvPicPr>
          <p:nvPr/>
        </p:nvPicPr>
        <p:blipFill>
          <a:blip r:embed="rId5"/>
          <a:stretch>
            <a:fillRect/>
          </a:stretch>
        </p:blipFill>
        <p:spPr>
          <a:xfrm>
            <a:off x="1255888" y="1232868"/>
            <a:ext cx="6512278" cy="2233261"/>
          </a:xfrm>
          <a:prstGeom prst="rect">
            <a:avLst/>
          </a:prstGeom>
        </p:spPr>
      </p:pic>
      <p:grpSp>
        <p:nvGrpSpPr>
          <p:cNvPr id="3" name="Group 2">
            <a:extLst>
              <a:ext uri="{FF2B5EF4-FFF2-40B4-BE49-F238E27FC236}">
                <a16:creationId xmlns:a16="http://schemas.microsoft.com/office/drawing/2014/main" id="{E61A6BE3-0178-08FF-AAA1-76512E25B6E1}"/>
              </a:ext>
            </a:extLst>
          </p:cNvPr>
          <p:cNvGrpSpPr/>
          <p:nvPr/>
        </p:nvGrpSpPr>
        <p:grpSpPr>
          <a:xfrm>
            <a:off x="135434" y="4296992"/>
            <a:ext cx="1408929" cy="602947"/>
            <a:chOff x="204186" y="5734975"/>
            <a:chExt cx="2032987" cy="870011"/>
          </a:xfrm>
        </p:grpSpPr>
        <p:sp>
          <p:nvSpPr>
            <p:cNvPr id="4" name="Rectangle 3">
              <a:extLst>
                <a:ext uri="{FF2B5EF4-FFF2-40B4-BE49-F238E27FC236}">
                  <a16:creationId xmlns:a16="http://schemas.microsoft.com/office/drawing/2014/main" id="{94A4E11F-888A-BF96-8AA8-7E0AB43DCF45}"/>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F3541C3-C19C-C761-89C7-C62F886F2A56}"/>
                </a:ext>
              </a:extLst>
            </p:cNvPr>
            <p:cNvPicPr>
              <a:picLocks noChangeAspect="1"/>
            </p:cNvPicPr>
            <p:nvPr/>
          </p:nvPicPr>
          <p:blipFill>
            <a:blip r:embed="rId6"/>
            <a:stretch>
              <a:fillRect/>
            </a:stretch>
          </p:blipFill>
          <p:spPr>
            <a:xfrm>
              <a:off x="533262" y="5967896"/>
              <a:ext cx="1306847" cy="495048"/>
            </a:xfrm>
            <a:prstGeom prst="rect">
              <a:avLst/>
            </a:prstGeom>
          </p:spPr>
        </p:pic>
      </p:grpSp>
      <p:pic>
        <p:nvPicPr>
          <p:cNvPr id="8" name="Graphic 7">
            <a:extLst>
              <a:ext uri="{FF2B5EF4-FFF2-40B4-BE49-F238E27FC236}">
                <a16:creationId xmlns:a16="http://schemas.microsoft.com/office/drawing/2014/main" id="{12B57E8A-EEAC-534E-996C-E0585EC803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3495" y="304100"/>
            <a:ext cx="280946" cy="128525"/>
          </a:xfrm>
          <a:prstGeom prst="rect">
            <a:avLst/>
          </a:prstGeom>
        </p:spPr>
      </p:pic>
      <p:pic>
        <p:nvPicPr>
          <p:cNvPr id="12" name="Video 11">
            <a:hlinkClick r:id="" action="ppaction://media"/>
            <a:extLst>
              <a:ext uri="{FF2B5EF4-FFF2-40B4-BE49-F238E27FC236}">
                <a16:creationId xmlns:a16="http://schemas.microsoft.com/office/drawing/2014/main" id="{FE70A2EA-740A-94CC-BA13-95327874987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rcRect l="21875" r="21875"/>
          <a:stretch>
            <a:fillRect/>
          </a:stretch>
        </p:blipFill>
        <p:spPr>
          <a:xfrm>
            <a:off x="8801998" y="4801498"/>
            <a:ext cx="280279" cy="280279"/>
          </a:xfrm>
          <a:prstGeom prst="ellipse">
            <a:avLst/>
          </a:prstGeom>
        </p:spPr>
      </p:pic>
    </p:spTree>
    <p:extLst>
      <p:ext uri="{BB962C8B-B14F-4D97-AF65-F5344CB8AC3E}">
        <p14:creationId xmlns:p14="http://schemas.microsoft.com/office/powerpoint/2010/main" val="573605958"/>
      </p:ext>
    </p:extLst>
  </p:cSld>
  <p:clrMapOvr>
    <a:masterClrMapping/>
  </p:clrMapOvr>
  <p:transition spd="slow" advTm="1316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36302" y="376747"/>
            <a:ext cx="7861805" cy="454292"/>
          </a:xfrm>
        </p:spPr>
        <p:txBody>
          <a:bodyPr anchor="ctr"/>
          <a:lstStyle/>
          <a:p>
            <a:pPr algn="ctr"/>
            <a:r>
              <a:rPr lang="en-US" sz="3600" dirty="0"/>
              <a:t>Non-Medical Benefits Update</a:t>
            </a:r>
          </a:p>
        </p:txBody>
      </p:sp>
      <p:sp>
        <p:nvSpPr>
          <p:cNvPr id="3" name="TextBox 2">
            <a:extLst>
              <a:ext uri="{FF2B5EF4-FFF2-40B4-BE49-F238E27FC236}">
                <a16:creationId xmlns:a16="http://schemas.microsoft.com/office/drawing/2014/main" id="{8D10E2E2-787B-F672-C5FA-7490DADC9327}"/>
              </a:ext>
            </a:extLst>
          </p:cNvPr>
          <p:cNvSpPr txBox="1"/>
          <p:nvPr/>
        </p:nvSpPr>
        <p:spPr>
          <a:xfrm>
            <a:off x="1995573" y="1714731"/>
            <a:ext cx="4857750" cy="1938992"/>
          </a:xfrm>
          <a:prstGeom prst="rect">
            <a:avLst/>
          </a:prstGeom>
          <a:noFill/>
        </p:spPr>
        <p:txBody>
          <a:bodyPr wrap="square">
            <a:spAutoFit/>
          </a:bodyPr>
          <a:lstStyle/>
          <a:p>
            <a:pPr algn="ctr"/>
            <a:r>
              <a:rPr lang="en-US" sz="2400" b="1" dirty="0">
                <a:solidFill>
                  <a:schemeClr val="bg1"/>
                </a:solidFill>
              </a:rPr>
              <a:t>Delta Dental </a:t>
            </a:r>
          </a:p>
          <a:p>
            <a:pPr algn="ctr"/>
            <a:r>
              <a:rPr lang="en-US" sz="2400" b="1" dirty="0">
                <a:solidFill>
                  <a:schemeClr val="bg1"/>
                </a:solidFill>
              </a:rPr>
              <a:t>VSP Vision</a:t>
            </a:r>
          </a:p>
          <a:p>
            <a:pPr algn="ctr"/>
            <a:r>
              <a:rPr lang="en-US" sz="2400" b="1" dirty="0">
                <a:solidFill>
                  <a:schemeClr val="bg1"/>
                </a:solidFill>
              </a:rPr>
              <a:t>ARAG Legal</a:t>
            </a:r>
          </a:p>
          <a:p>
            <a:pPr algn="ctr"/>
            <a:r>
              <a:rPr lang="en-US" sz="2400" b="1" dirty="0">
                <a:solidFill>
                  <a:schemeClr val="bg1"/>
                </a:solidFill>
              </a:rPr>
              <a:t>Experian Identity Theft</a:t>
            </a:r>
          </a:p>
          <a:p>
            <a:pPr algn="ctr"/>
            <a:r>
              <a:rPr lang="en-US" sz="2400" b="1" dirty="0">
                <a:solidFill>
                  <a:schemeClr val="bg1"/>
                </a:solidFill>
              </a:rPr>
              <a:t>Nationwide Pet Insurance</a:t>
            </a:r>
          </a:p>
        </p:txBody>
      </p:sp>
      <p:pic>
        <p:nvPicPr>
          <p:cNvPr id="13" name="Video 12">
            <a:hlinkClick r:id="" action="ppaction://media"/>
            <a:extLst>
              <a:ext uri="{FF2B5EF4-FFF2-40B4-BE49-F238E27FC236}">
                <a16:creationId xmlns:a16="http://schemas.microsoft.com/office/drawing/2014/main" id="{C4A1E32A-ED30-C4F5-DF36-DDFB745B027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8789782" y="4789282"/>
            <a:ext cx="292495" cy="292495"/>
          </a:xfrm>
          <a:prstGeom prst="ellipse">
            <a:avLst/>
          </a:prstGeom>
        </p:spPr>
      </p:pic>
    </p:spTree>
    <p:extLst>
      <p:ext uri="{BB962C8B-B14F-4D97-AF65-F5344CB8AC3E}">
        <p14:creationId xmlns:p14="http://schemas.microsoft.com/office/powerpoint/2010/main" val="1121587389"/>
      </p:ext>
    </p:extLst>
  </p:cSld>
  <p:clrMapOvr>
    <a:masterClrMapping/>
  </p:clrMapOvr>
  <p:transition spd="slow" advTm="1715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35434" y="479333"/>
            <a:ext cx="5448080" cy="378565"/>
          </a:xfrm>
        </p:spPr>
        <p:txBody>
          <a:bodyPr/>
          <a:lstStyle/>
          <a:p>
            <a:pPr algn="ctr"/>
            <a:r>
              <a:rPr lang="en-US" b="1" dirty="0">
                <a:solidFill>
                  <a:srgbClr val="0058A6"/>
                </a:solidFill>
              </a:rPr>
              <a:t>Delta Dental and VSP Vision</a:t>
            </a:r>
          </a:p>
        </p:txBody>
      </p:sp>
      <p:grpSp>
        <p:nvGrpSpPr>
          <p:cNvPr id="3" name="Group 2">
            <a:extLst>
              <a:ext uri="{FF2B5EF4-FFF2-40B4-BE49-F238E27FC236}">
                <a16:creationId xmlns:a16="http://schemas.microsoft.com/office/drawing/2014/main" id="{87402749-E7F0-EC3D-A9CF-0F16129D0BCD}"/>
              </a:ext>
            </a:extLst>
          </p:cNvPr>
          <p:cNvGrpSpPr/>
          <p:nvPr/>
        </p:nvGrpSpPr>
        <p:grpSpPr>
          <a:xfrm>
            <a:off x="135434" y="4296992"/>
            <a:ext cx="1408929" cy="602947"/>
            <a:chOff x="204186" y="5734975"/>
            <a:chExt cx="2032987" cy="870011"/>
          </a:xfrm>
        </p:grpSpPr>
        <p:sp>
          <p:nvSpPr>
            <p:cNvPr id="4" name="Rectangle 3">
              <a:extLst>
                <a:ext uri="{FF2B5EF4-FFF2-40B4-BE49-F238E27FC236}">
                  <a16:creationId xmlns:a16="http://schemas.microsoft.com/office/drawing/2014/main" id="{9A3A8C02-B352-1FEE-ECB8-CDB8FB46442F}"/>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2592143-CDFA-D9A8-5FD9-59AE07307548}"/>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7" name="Graphic 6">
            <a:extLst>
              <a:ext uri="{FF2B5EF4-FFF2-40B4-BE49-F238E27FC236}">
                <a16:creationId xmlns:a16="http://schemas.microsoft.com/office/drawing/2014/main" id="{741A8D21-80E8-747B-A564-74A863884C9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04100"/>
            <a:ext cx="280946" cy="128525"/>
          </a:xfrm>
          <a:prstGeom prst="rect">
            <a:avLst/>
          </a:prstGeom>
        </p:spPr>
      </p:pic>
      <p:graphicFrame>
        <p:nvGraphicFramePr>
          <p:cNvPr id="6" name="Diagram 5">
            <a:extLst>
              <a:ext uri="{FF2B5EF4-FFF2-40B4-BE49-F238E27FC236}">
                <a16:creationId xmlns:a16="http://schemas.microsoft.com/office/drawing/2014/main" id="{03A06D61-48A4-07D2-2D0F-C932DDC52D6B}"/>
              </a:ext>
            </a:extLst>
          </p:cNvPr>
          <p:cNvGraphicFramePr/>
          <p:nvPr>
            <p:extLst>
              <p:ext uri="{D42A27DB-BD31-4B8C-83A1-F6EECF244321}">
                <p14:modId xmlns:p14="http://schemas.microsoft.com/office/powerpoint/2010/main" val="352171785"/>
              </p:ext>
            </p:extLst>
          </p:nvPr>
        </p:nvGraphicFramePr>
        <p:xfrm>
          <a:off x="406958" y="920501"/>
          <a:ext cx="8330083" cy="345720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1" name="Video 20">
            <a:hlinkClick r:id="" action="ppaction://media"/>
            <a:extLst>
              <a:ext uri="{FF2B5EF4-FFF2-40B4-BE49-F238E27FC236}">
                <a16:creationId xmlns:a16="http://schemas.microsoft.com/office/drawing/2014/main" id="{EF95E6C9-7605-F449-DCC4-DA4BBF574F9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3"/>
          <a:srcRect l="21875" r="21875"/>
          <a:stretch>
            <a:fillRect/>
          </a:stretch>
        </p:blipFill>
        <p:spPr>
          <a:xfrm>
            <a:off x="8717354" y="4716854"/>
            <a:ext cx="364923" cy="364923"/>
          </a:xfrm>
          <a:prstGeom prst="ellipse">
            <a:avLst/>
          </a:prstGeom>
        </p:spPr>
      </p:pic>
    </p:spTree>
  </p:cSld>
  <p:clrMapOvr>
    <a:masterClrMapping/>
  </p:clrMapOvr>
  <p:transition spd="slow" advTm="3024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63495" y="487280"/>
            <a:ext cx="5448080" cy="378565"/>
          </a:xfrm>
        </p:spPr>
        <p:txBody>
          <a:bodyPr/>
          <a:lstStyle/>
          <a:p>
            <a:r>
              <a:rPr lang="en-US" b="1" dirty="0">
                <a:solidFill>
                  <a:srgbClr val="0058A6"/>
                </a:solidFill>
              </a:rPr>
              <a:t>Legal Insurance - ARAG</a:t>
            </a:r>
          </a:p>
        </p:txBody>
      </p:sp>
      <p:grpSp>
        <p:nvGrpSpPr>
          <p:cNvPr id="3" name="Group 2">
            <a:extLst>
              <a:ext uri="{FF2B5EF4-FFF2-40B4-BE49-F238E27FC236}">
                <a16:creationId xmlns:a16="http://schemas.microsoft.com/office/drawing/2014/main" id="{87402749-E7F0-EC3D-A9CF-0F16129D0BCD}"/>
              </a:ext>
            </a:extLst>
          </p:cNvPr>
          <p:cNvGrpSpPr/>
          <p:nvPr/>
        </p:nvGrpSpPr>
        <p:grpSpPr>
          <a:xfrm>
            <a:off x="135434" y="4296992"/>
            <a:ext cx="1408929" cy="602947"/>
            <a:chOff x="204186" y="5734975"/>
            <a:chExt cx="2032987" cy="870011"/>
          </a:xfrm>
        </p:grpSpPr>
        <p:sp>
          <p:nvSpPr>
            <p:cNvPr id="4" name="Rectangle 3">
              <a:extLst>
                <a:ext uri="{FF2B5EF4-FFF2-40B4-BE49-F238E27FC236}">
                  <a16:creationId xmlns:a16="http://schemas.microsoft.com/office/drawing/2014/main" id="{9A3A8C02-B352-1FEE-ECB8-CDB8FB46442F}"/>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2592143-CDFA-D9A8-5FD9-59AE07307548}"/>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7" name="Graphic 6">
            <a:extLst>
              <a:ext uri="{FF2B5EF4-FFF2-40B4-BE49-F238E27FC236}">
                <a16:creationId xmlns:a16="http://schemas.microsoft.com/office/drawing/2014/main" id="{741A8D21-80E8-747B-A564-74A863884C9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04100"/>
            <a:ext cx="280946" cy="128525"/>
          </a:xfrm>
          <a:prstGeom prst="rect">
            <a:avLst/>
          </a:prstGeom>
        </p:spPr>
      </p:pic>
      <p:graphicFrame>
        <p:nvGraphicFramePr>
          <p:cNvPr id="6" name="Diagram 5">
            <a:extLst>
              <a:ext uri="{FF2B5EF4-FFF2-40B4-BE49-F238E27FC236}">
                <a16:creationId xmlns:a16="http://schemas.microsoft.com/office/drawing/2014/main" id="{03A06D61-48A4-07D2-2D0F-C932DDC52D6B}"/>
              </a:ext>
            </a:extLst>
          </p:cNvPr>
          <p:cNvGraphicFramePr/>
          <p:nvPr/>
        </p:nvGraphicFramePr>
        <p:xfrm>
          <a:off x="363495" y="920500"/>
          <a:ext cx="8523330" cy="343947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9" name="Video 18">
            <a:hlinkClick r:id="" action="ppaction://media"/>
            <a:extLst>
              <a:ext uri="{FF2B5EF4-FFF2-40B4-BE49-F238E27FC236}">
                <a16:creationId xmlns:a16="http://schemas.microsoft.com/office/drawing/2014/main" id="{1DDFB93B-152F-2189-4396-157255C5DAC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3"/>
          <a:srcRect l="21875" r="21875"/>
          <a:stretch>
            <a:fillRect/>
          </a:stretch>
        </p:blipFill>
        <p:spPr>
          <a:xfrm>
            <a:off x="8801998" y="4801498"/>
            <a:ext cx="280279" cy="280279"/>
          </a:xfrm>
          <a:prstGeom prst="ellipse">
            <a:avLst/>
          </a:prstGeom>
        </p:spPr>
      </p:pic>
    </p:spTree>
    <p:extLst>
      <p:ext uri="{BB962C8B-B14F-4D97-AF65-F5344CB8AC3E}">
        <p14:creationId xmlns:p14="http://schemas.microsoft.com/office/powerpoint/2010/main" val="1716846038"/>
      </p:ext>
    </p:extLst>
  </p:cSld>
  <p:clrMapOvr>
    <a:masterClrMapping/>
  </p:clrMapOvr>
  <p:transition spd="slow" advTm="2303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6F8AC1EF-298E-1372-59CA-AB19D466F504}"/>
              </a:ext>
            </a:extLst>
          </p:cNvPr>
          <p:cNvSpPr>
            <a:spLocks noGrp="1"/>
          </p:cNvSpPr>
          <p:nvPr>
            <p:ph sz="quarter" idx="13"/>
          </p:nvPr>
        </p:nvSpPr>
        <p:spPr>
          <a:xfrm>
            <a:off x="231111" y="527314"/>
            <a:ext cx="5448080" cy="391885"/>
          </a:xfrm>
        </p:spPr>
        <p:txBody>
          <a:bodyPr/>
          <a:lstStyle/>
          <a:p>
            <a:pPr algn="ctr"/>
            <a:r>
              <a:rPr lang="en-US" b="1" dirty="0">
                <a:solidFill>
                  <a:srgbClr val="0058A6"/>
                </a:solidFill>
              </a:rPr>
              <a:t>Additional Benefits Available</a:t>
            </a:r>
          </a:p>
        </p:txBody>
      </p:sp>
      <p:sp>
        <p:nvSpPr>
          <p:cNvPr id="8" name="TextBox 7">
            <a:extLst>
              <a:ext uri="{FF2B5EF4-FFF2-40B4-BE49-F238E27FC236}">
                <a16:creationId xmlns:a16="http://schemas.microsoft.com/office/drawing/2014/main" id="{330F9633-BA04-E933-7460-0354F2422B86}"/>
              </a:ext>
            </a:extLst>
          </p:cNvPr>
          <p:cNvSpPr txBox="1"/>
          <p:nvPr/>
        </p:nvSpPr>
        <p:spPr>
          <a:xfrm>
            <a:off x="231111" y="933812"/>
            <a:ext cx="8605071" cy="3277820"/>
          </a:xfrm>
          <a:prstGeom prst="rect">
            <a:avLst/>
          </a:prstGeom>
          <a:noFill/>
        </p:spPr>
        <p:txBody>
          <a:bodyPr wrap="square" rtlCol="0">
            <a:spAutoFit/>
          </a:bodyPr>
          <a:lstStyle/>
          <a:p>
            <a:r>
              <a:rPr kumimoji="0" lang="en-US" sz="1600" b="1" i="0" u="none" strike="noStrike" kern="1200" cap="none" spc="0" normalizeH="0" baseline="0" noProof="0" dirty="0">
                <a:ln>
                  <a:noFill/>
                </a:ln>
                <a:solidFill>
                  <a:schemeClr val="tx2">
                    <a:lumMod val="50000"/>
                  </a:schemeClr>
                </a:solidFill>
                <a:effectLst/>
                <a:uLnTx/>
                <a:uFillTx/>
                <a:ea typeface="+mn-ea"/>
                <a:cs typeface="Arial"/>
              </a:rPr>
              <a:t>Identity Theft</a:t>
            </a:r>
            <a:r>
              <a:rPr kumimoji="0" lang="en-US" sz="1600" b="1" i="0" u="none" strike="noStrike" kern="1200" cap="none" spc="0" normalizeH="0" baseline="0" noProof="0" dirty="0">
                <a:ln>
                  <a:noFill/>
                </a:ln>
                <a:solidFill>
                  <a:srgbClr val="FF0000"/>
                </a:solidFill>
                <a:effectLst/>
                <a:uLnTx/>
                <a:uFillTx/>
                <a:ea typeface="+mn-ea"/>
                <a:cs typeface="Arial"/>
              </a:rPr>
              <a:t> </a:t>
            </a:r>
            <a:r>
              <a:rPr kumimoji="0" lang="en-US" sz="1600" b="1" i="0" u="none" strike="noStrike" kern="1200" cap="none" spc="0" normalizeH="0" baseline="0" noProof="0" dirty="0">
                <a:ln>
                  <a:noFill/>
                </a:ln>
                <a:solidFill>
                  <a:schemeClr val="tx2">
                    <a:lumMod val="50000"/>
                  </a:schemeClr>
                </a:solidFill>
                <a:effectLst/>
                <a:uLnTx/>
                <a:uFillTx/>
                <a:ea typeface="+mn-ea"/>
                <a:cs typeface="Arial"/>
              </a:rPr>
              <a:t>Protection - Experian</a:t>
            </a:r>
          </a:p>
          <a:p>
            <a:pPr marL="285750" lvl="0" indent="-285750">
              <a:buFont typeface="Arial" panose="020B0604020202020204" pitchFamily="34" charset="0"/>
              <a:buChar char="•"/>
            </a:pPr>
            <a:r>
              <a:rPr lang="en-US" sz="1600" dirty="0">
                <a:solidFill>
                  <a:schemeClr val="tx2">
                    <a:lumMod val="50000"/>
                  </a:schemeClr>
                </a:solidFill>
              </a:rPr>
              <a:t>No changes to monitoring and restoration services, UC continues to pay the full premium for retirees and dependent children up to age 18</a:t>
            </a:r>
          </a:p>
          <a:p>
            <a:pPr marL="285750" lvl="0" indent="-285750">
              <a:buFont typeface="Arial" panose="020B0604020202020204" pitchFamily="34" charset="0"/>
              <a:buChar char="•"/>
            </a:pPr>
            <a:r>
              <a:rPr lang="en-US" sz="1600" dirty="0">
                <a:solidFill>
                  <a:schemeClr val="tx2">
                    <a:lumMod val="50000"/>
                  </a:schemeClr>
                </a:solidFill>
              </a:rPr>
              <a:t>Enrollment is automatic; after activation, individuals self-select the data elements they want monitored</a:t>
            </a:r>
          </a:p>
          <a:p>
            <a:pPr marL="285750" lvl="0" indent="-285750">
              <a:buFont typeface="Arial" panose="020B0604020202020204" pitchFamily="34" charset="0"/>
              <a:buChar char="•"/>
            </a:pPr>
            <a:r>
              <a:rPr lang="en-US" sz="1600" dirty="0">
                <a:solidFill>
                  <a:schemeClr val="tx2">
                    <a:lumMod val="50000"/>
                  </a:schemeClr>
                </a:solidFill>
                <a:hlinkClick r:id="rId5"/>
              </a:rPr>
              <a:t>https://ucnet.universityofcalifornia.edu/benefits/home-family/identity-theft-protection/</a:t>
            </a:r>
            <a:endParaRPr lang="en-US" sz="1600" dirty="0">
              <a:solidFill>
                <a:schemeClr val="tx2">
                  <a:lumMod val="50000"/>
                </a:schemeClr>
              </a:solidFill>
            </a:endParaRPr>
          </a:p>
          <a:p>
            <a:pPr lvl="0"/>
            <a:endParaRPr lang="en-US" sz="1600" dirty="0">
              <a:solidFill>
                <a:schemeClr val="tx2">
                  <a:lumMod val="50000"/>
                </a:schemeClr>
              </a:solidFill>
            </a:endParaRPr>
          </a:p>
          <a:p>
            <a:pPr lvl="0"/>
            <a:r>
              <a:rPr lang="en-US" sz="1600" b="1" dirty="0">
                <a:solidFill>
                  <a:schemeClr val="tx2">
                    <a:lumMod val="50000"/>
                  </a:schemeClr>
                </a:solidFill>
              </a:rPr>
              <a:t>Pet Insurance – Nationwide</a:t>
            </a:r>
          </a:p>
          <a:p>
            <a:pPr marL="285750" lvl="0" indent="-285750">
              <a:buFont typeface="Arial" panose="020B0604020202020204" pitchFamily="34" charset="0"/>
              <a:buChar char="•"/>
            </a:pPr>
            <a:r>
              <a:rPr lang="en-US" sz="1600" dirty="0">
                <a:solidFill>
                  <a:schemeClr val="tx2">
                    <a:lumMod val="50000"/>
                  </a:schemeClr>
                </a:solidFill>
              </a:rPr>
              <a:t>No benefit or premium changes </a:t>
            </a:r>
          </a:p>
          <a:p>
            <a:pPr marL="285750" lvl="0" indent="-285750">
              <a:buFont typeface="Arial" panose="020B0604020202020204" pitchFamily="34" charset="0"/>
              <a:buChar char="•"/>
            </a:pPr>
            <a:r>
              <a:rPr lang="en-US" sz="1600" dirty="0">
                <a:solidFill>
                  <a:schemeClr val="tx2">
                    <a:lumMod val="50000"/>
                  </a:schemeClr>
                </a:solidFill>
              </a:rPr>
              <a:t>Pet Insurance is always open for enrollment; enroll directly with Nationwide</a:t>
            </a:r>
          </a:p>
          <a:p>
            <a:pPr marL="285750" lvl="0" indent="-285750">
              <a:buFont typeface="Arial" panose="020B0604020202020204" pitchFamily="34" charset="0"/>
              <a:buChar char="•"/>
            </a:pPr>
            <a:r>
              <a:rPr lang="en-US" sz="1600" dirty="0">
                <a:solidFill>
                  <a:schemeClr val="tx2">
                    <a:lumMod val="50000"/>
                  </a:schemeClr>
                </a:solidFill>
                <a:hlinkClick r:id="rId6"/>
              </a:rPr>
              <a:t>https://ucnet.universityofcalifornia.edu/retirees/retiree-benefits/retiree-health/for-retirees-pets/</a:t>
            </a:r>
            <a:endParaRPr lang="en-US" sz="1600" dirty="0">
              <a:solidFill>
                <a:schemeClr val="tx2">
                  <a:lumMod val="50000"/>
                </a:schemeClr>
              </a:solidFill>
            </a:endParaRPr>
          </a:p>
          <a:p>
            <a:pPr marL="285750" lvl="0" indent="-285750">
              <a:buFont typeface="Arial" panose="020B0604020202020204" pitchFamily="34" charset="0"/>
              <a:buChar char="•"/>
            </a:pPr>
            <a:endParaRPr lang="en-US" sz="1500" dirty="0"/>
          </a:p>
        </p:txBody>
      </p:sp>
      <p:grpSp>
        <p:nvGrpSpPr>
          <p:cNvPr id="2" name="Group 1">
            <a:extLst>
              <a:ext uri="{FF2B5EF4-FFF2-40B4-BE49-F238E27FC236}">
                <a16:creationId xmlns:a16="http://schemas.microsoft.com/office/drawing/2014/main" id="{0F929489-837F-9391-55E8-B9430DE29D1C}"/>
              </a:ext>
            </a:extLst>
          </p:cNvPr>
          <p:cNvGrpSpPr/>
          <p:nvPr/>
        </p:nvGrpSpPr>
        <p:grpSpPr>
          <a:xfrm>
            <a:off x="135434" y="4296992"/>
            <a:ext cx="1408929" cy="602947"/>
            <a:chOff x="204186" y="5734975"/>
            <a:chExt cx="2032987" cy="870011"/>
          </a:xfrm>
        </p:grpSpPr>
        <p:sp>
          <p:nvSpPr>
            <p:cNvPr id="3" name="Rectangle 2">
              <a:extLst>
                <a:ext uri="{FF2B5EF4-FFF2-40B4-BE49-F238E27FC236}">
                  <a16:creationId xmlns:a16="http://schemas.microsoft.com/office/drawing/2014/main" id="{4831D455-8CFC-9E20-504C-DCCC51902C0B}"/>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09EC85F-00DC-91A1-2993-E155F3A3FB47}"/>
                </a:ext>
              </a:extLst>
            </p:cNvPr>
            <p:cNvPicPr>
              <a:picLocks noChangeAspect="1"/>
            </p:cNvPicPr>
            <p:nvPr/>
          </p:nvPicPr>
          <p:blipFill>
            <a:blip r:embed="rId7"/>
            <a:stretch>
              <a:fillRect/>
            </a:stretch>
          </p:blipFill>
          <p:spPr>
            <a:xfrm>
              <a:off x="533262" y="5967896"/>
              <a:ext cx="1306847" cy="495048"/>
            </a:xfrm>
            <a:prstGeom prst="rect">
              <a:avLst/>
            </a:prstGeom>
          </p:spPr>
        </p:pic>
      </p:grpSp>
      <p:pic>
        <p:nvPicPr>
          <p:cNvPr id="5" name="Graphic 4">
            <a:extLst>
              <a:ext uri="{FF2B5EF4-FFF2-40B4-BE49-F238E27FC236}">
                <a16:creationId xmlns:a16="http://schemas.microsoft.com/office/drawing/2014/main" id="{7DF2E994-8A22-6BD6-847F-136630A60C1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3495" y="304100"/>
            <a:ext cx="280946" cy="128525"/>
          </a:xfrm>
          <a:prstGeom prst="rect">
            <a:avLst/>
          </a:prstGeom>
        </p:spPr>
      </p:pic>
      <p:pic>
        <p:nvPicPr>
          <p:cNvPr id="43" name="Video 42">
            <a:hlinkClick r:id="" action="ppaction://media"/>
            <a:extLst>
              <a:ext uri="{FF2B5EF4-FFF2-40B4-BE49-F238E27FC236}">
                <a16:creationId xmlns:a16="http://schemas.microsoft.com/office/drawing/2014/main" id="{AAA5AFF1-B301-4694-1D88-A58A66F7536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rcRect l="21875" r="21875"/>
          <a:stretch>
            <a:fillRect/>
          </a:stretch>
        </p:blipFill>
        <p:spPr>
          <a:xfrm>
            <a:off x="8801998" y="4801498"/>
            <a:ext cx="280279" cy="280279"/>
          </a:xfrm>
          <a:prstGeom prst="ellipse">
            <a:avLst/>
          </a:prstGeom>
        </p:spPr>
      </p:pic>
    </p:spTree>
    <p:extLst>
      <p:ext uri="{BB962C8B-B14F-4D97-AF65-F5344CB8AC3E}">
        <p14:creationId xmlns:p14="http://schemas.microsoft.com/office/powerpoint/2010/main" val="453270776"/>
      </p:ext>
    </p:extLst>
  </p:cSld>
  <p:clrMapOvr>
    <a:masterClrMapping/>
  </p:clrMapOvr>
  <p:transition spd="slow" advTm="2967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3"/>
                </p:tgtEl>
              </p:cMediaNode>
            </p:video>
            <p:seq concurrent="1" nextAc="seek">
              <p:cTn id="8" restart="whenNotActive" fill="hold" evtFilter="cancelBubble" nodeType="interactiveSeq">
                <p:stCondLst>
                  <p:cond evt="onClick" delay="0">
                    <p:tgtEl>
                      <p:spTgt spid="4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3"/>
                                        </p:tgtEl>
                                      </p:cBhvr>
                                    </p:cmd>
                                  </p:childTnLst>
                                </p:cTn>
                              </p:par>
                            </p:childTnLst>
                          </p:cTn>
                        </p:par>
                      </p:childTnLst>
                    </p:cTn>
                  </p:par>
                </p:childTnLst>
              </p:cTn>
              <p:nextCondLst>
                <p:cond evt="onClick" delay="0">
                  <p:tgtEl>
                    <p:spTgt spid="4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63495" y="481988"/>
            <a:ext cx="5448080" cy="353302"/>
          </a:xfrm>
        </p:spPr>
        <p:txBody>
          <a:bodyPr/>
          <a:lstStyle/>
          <a:p>
            <a:r>
              <a:rPr lang="en-US" sz="2800" b="1" dirty="0">
                <a:solidFill>
                  <a:srgbClr val="0058A6"/>
                </a:solidFill>
              </a:rPr>
              <a:t>2025 Medical Plans</a:t>
            </a:r>
          </a:p>
        </p:txBody>
      </p:sp>
      <p:sp>
        <p:nvSpPr>
          <p:cNvPr id="5" name="Rectangle 4">
            <a:extLst>
              <a:ext uri="{FF2B5EF4-FFF2-40B4-BE49-F238E27FC236}">
                <a16:creationId xmlns:a16="http://schemas.microsoft.com/office/drawing/2014/main" id="{B842BB6E-C12C-EDED-FC24-747113C15D5A}"/>
              </a:ext>
            </a:extLst>
          </p:cNvPr>
          <p:cNvSpPr/>
          <p:nvPr/>
        </p:nvSpPr>
        <p:spPr>
          <a:xfrm>
            <a:off x="1484161" y="1092652"/>
            <a:ext cx="2679799" cy="387322"/>
          </a:xfrm>
          <a:prstGeom prst="rect">
            <a:avLst/>
          </a:prstGeom>
          <a:solidFill>
            <a:srgbClr val="CE2D75"/>
          </a:solidFill>
          <a:ln w="28575">
            <a:solidFill>
              <a:srgbClr val="FFC000"/>
            </a:solid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Non-Medicare Plans</a:t>
            </a:r>
          </a:p>
        </p:txBody>
      </p:sp>
      <p:sp>
        <p:nvSpPr>
          <p:cNvPr id="6" name="Rectangle 5">
            <a:extLst>
              <a:ext uri="{FF2B5EF4-FFF2-40B4-BE49-F238E27FC236}">
                <a16:creationId xmlns:a16="http://schemas.microsoft.com/office/drawing/2014/main" id="{E3CD307C-F2BE-0AD8-0518-F150580261EB}"/>
              </a:ext>
            </a:extLst>
          </p:cNvPr>
          <p:cNvSpPr/>
          <p:nvPr/>
        </p:nvSpPr>
        <p:spPr>
          <a:xfrm>
            <a:off x="4795509" y="1092652"/>
            <a:ext cx="2679799" cy="387322"/>
          </a:xfrm>
          <a:prstGeom prst="rect">
            <a:avLst/>
          </a:prstGeom>
          <a:solidFill>
            <a:srgbClr val="CE2D75"/>
          </a:solidFill>
          <a:ln w="28575">
            <a:solidFill>
              <a:srgbClr val="FFC000"/>
            </a:solid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r>
              <a:rPr lang="en-US"/>
              <a:t>Medicare Plans</a:t>
            </a:r>
          </a:p>
        </p:txBody>
      </p:sp>
      <p:sp>
        <p:nvSpPr>
          <p:cNvPr id="8" name="TextBox 7">
            <a:extLst>
              <a:ext uri="{FF2B5EF4-FFF2-40B4-BE49-F238E27FC236}">
                <a16:creationId xmlns:a16="http://schemas.microsoft.com/office/drawing/2014/main" id="{53AC7AC3-D089-1351-602F-5199AD90F9A8}"/>
              </a:ext>
            </a:extLst>
          </p:cNvPr>
          <p:cNvSpPr txBox="1"/>
          <p:nvPr/>
        </p:nvSpPr>
        <p:spPr>
          <a:xfrm>
            <a:off x="1389580" y="1685241"/>
            <a:ext cx="2999225" cy="1638910"/>
          </a:xfrm>
          <a:prstGeom prst="rect">
            <a:avLst/>
          </a:prstGeom>
          <a:noFill/>
        </p:spPr>
        <p:txBody>
          <a:bodyPr wrap="square" lIns="68580" tIns="34290" rIns="68580" bIns="34290" anchor="t">
            <a:spAutoFit/>
          </a:bodyPr>
          <a:lstStyle/>
          <a:p>
            <a:pPr marL="257175" indent="-257175">
              <a:spcBef>
                <a:spcPct val="20000"/>
              </a:spcBef>
              <a:buFont typeface="Wingdings" panose="05000000000000000000" pitchFamily="2" charset="2"/>
              <a:buChar char="§"/>
              <a:defRPr/>
            </a:pPr>
            <a:r>
              <a:rPr lang="en-US" sz="1500" dirty="0">
                <a:solidFill>
                  <a:srgbClr val="3F3F3F"/>
                </a:solidFill>
              </a:rPr>
              <a:t>UC </a:t>
            </a:r>
            <a:r>
              <a:rPr lang="en-US" sz="1500" dirty="0">
                <a:solidFill>
                  <a:srgbClr val="3F3F3F"/>
                </a:solidFill>
                <a:cs typeface="Arial"/>
              </a:rPr>
              <a:t>Blue &amp; Gold HMO</a:t>
            </a:r>
          </a:p>
          <a:p>
            <a:pPr marL="257175" indent="-257175">
              <a:spcBef>
                <a:spcPct val="20000"/>
              </a:spcBef>
              <a:buFont typeface="Wingdings" panose="05000000000000000000" pitchFamily="2" charset="2"/>
              <a:buChar char="§"/>
              <a:defRPr/>
            </a:pPr>
            <a:r>
              <a:rPr lang="en-US" sz="1500" dirty="0">
                <a:solidFill>
                  <a:srgbClr val="3F3F3F"/>
                </a:solidFill>
                <a:cs typeface="Arial"/>
              </a:rPr>
              <a:t>Kaiser Permanente HMO*</a:t>
            </a:r>
          </a:p>
          <a:p>
            <a:pPr marL="257175" indent="-257175">
              <a:spcBef>
                <a:spcPct val="20000"/>
              </a:spcBef>
              <a:buFont typeface="Wingdings" panose="05000000000000000000" pitchFamily="2" charset="2"/>
              <a:buChar char="§"/>
              <a:defRPr/>
            </a:pPr>
            <a:r>
              <a:rPr lang="en-US" sz="1500" dirty="0">
                <a:solidFill>
                  <a:srgbClr val="3F3F3F"/>
                </a:solidFill>
                <a:cs typeface="Arial"/>
              </a:rPr>
              <a:t>UC Care </a:t>
            </a:r>
          </a:p>
          <a:p>
            <a:pPr marL="257175" indent="-257175">
              <a:spcBef>
                <a:spcPct val="20000"/>
              </a:spcBef>
              <a:buFont typeface="Wingdings" panose="05000000000000000000" pitchFamily="2" charset="2"/>
              <a:buChar char="§"/>
              <a:defRPr/>
            </a:pPr>
            <a:r>
              <a:rPr lang="en-US" sz="1500" dirty="0">
                <a:solidFill>
                  <a:srgbClr val="3F3F3F"/>
                </a:solidFill>
                <a:cs typeface="Arial"/>
              </a:rPr>
              <a:t>UC Health Savings Plan with Health Saving Account (HSA) </a:t>
            </a:r>
          </a:p>
          <a:p>
            <a:pPr marL="257175" indent="-257175">
              <a:spcBef>
                <a:spcPct val="20000"/>
              </a:spcBef>
              <a:buFont typeface="Wingdings" panose="05000000000000000000" pitchFamily="2" charset="2"/>
              <a:buChar char="§"/>
              <a:defRPr/>
            </a:pPr>
            <a:r>
              <a:rPr lang="en-US" sz="1500" dirty="0">
                <a:solidFill>
                  <a:srgbClr val="3F3F3F"/>
                </a:solidFill>
                <a:cs typeface="Arial"/>
              </a:rPr>
              <a:t>CORE </a:t>
            </a:r>
          </a:p>
        </p:txBody>
      </p:sp>
      <p:sp>
        <p:nvSpPr>
          <p:cNvPr id="9" name="Rectangle 8">
            <a:extLst>
              <a:ext uri="{FF2B5EF4-FFF2-40B4-BE49-F238E27FC236}">
                <a16:creationId xmlns:a16="http://schemas.microsoft.com/office/drawing/2014/main" id="{081D7599-2420-BA32-E08C-DC656BCDA06D}"/>
              </a:ext>
            </a:extLst>
          </p:cNvPr>
          <p:cNvSpPr/>
          <p:nvPr/>
        </p:nvSpPr>
        <p:spPr>
          <a:xfrm>
            <a:off x="1484161" y="3464323"/>
            <a:ext cx="2922788" cy="692497"/>
          </a:xfrm>
          <a:prstGeom prst="rect">
            <a:avLst/>
          </a:prstGeom>
          <a:ln w="38100">
            <a:solidFill>
              <a:srgbClr val="CC006A"/>
            </a:solidFill>
          </a:ln>
        </p:spPr>
        <p:txBody>
          <a:bodyPr wrap="square" lIns="68580" tIns="34290" rIns="68580" bIns="34290" anchor="t">
            <a:spAutoFit/>
          </a:bodyPr>
          <a:lstStyle/>
          <a:p>
            <a:pPr lvl="0">
              <a:spcBef>
                <a:spcPct val="20000"/>
              </a:spcBef>
              <a:defRPr/>
            </a:pPr>
            <a:r>
              <a:rPr lang="en-US" sz="1350">
                <a:solidFill>
                  <a:srgbClr val="4D4B4B"/>
                </a:solidFill>
                <a:cs typeface="Arial"/>
              </a:rPr>
              <a:t>*Optum provides behavioral </a:t>
            </a:r>
            <a:r>
              <a:rPr lang="en-US" sz="1350">
                <a:solidFill>
                  <a:srgbClr val="4D4B4B"/>
                </a:solidFill>
              </a:rPr>
              <a:t>h</a:t>
            </a:r>
            <a:r>
              <a:rPr lang="en-US" sz="1350">
                <a:solidFill>
                  <a:srgbClr val="4D4B4B"/>
                </a:solidFill>
                <a:cs typeface="Arial"/>
              </a:rPr>
              <a:t>ealth</a:t>
            </a:r>
            <a:r>
              <a:rPr lang="en-US" sz="1350">
                <a:solidFill>
                  <a:srgbClr val="4D4B4B"/>
                </a:solidFill>
              </a:rPr>
              <a:t> </a:t>
            </a:r>
            <a:r>
              <a:rPr lang="en-US" sz="1350">
                <a:solidFill>
                  <a:srgbClr val="4D4B4B"/>
                </a:solidFill>
                <a:cs typeface="Arial"/>
              </a:rPr>
              <a:t>benefits </a:t>
            </a:r>
            <a:r>
              <a:rPr lang="en-US" sz="1350">
                <a:solidFill>
                  <a:srgbClr val="4D4B4B"/>
                </a:solidFill>
              </a:rPr>
              <a:t>as </a:t>
            </a:r>
            <a:r>
              <a:rPr lang="en-US" sz="1350">
                <a:solidFill>
                  <a:srgbClr val="4D4B4B"/>
                </a:solidFill>
                <a:cs typeface="Arial"/>
              </a:rPr>
              <a:t>an overlay for Kaiser members</a:t>
            </a:r>
          </a:p>
        </p:txBody>
      </p:sp>
      <p:sp>
        <p:nvSpPr>
          <p:cNvPr id="11" name="TextBox 10">
            <a:extLst>
              <a:ext uri="{FF2B5EF4-FFF2-40B4-BE49-F238E27FC236}">
                <a16:creationId xmlns:a16="http://schemas.microsoft.com/office/drawing/2014/main" id="{0BCF314F-7948-D0FE-6C87-F4D608FC3203}"/>
              </a:ext>
            </a:extLst>
          </p:cNvPr>
          <p:cNvSpPr txBox="1"/>
          <p:nvPr/>
        </p:nvSpPr>
        <p:spPr>
          <a:xfrm>
            <a:off x="4737053" y="1685241"/>
            <a:ext cx="3017367" cy="2608406"/>
          </a:xfrm>
          <a:prstGeom prst="rect">
            <a:avLst/>
          </a:prstGeom>
          <a:noFill/>
        </p:spPr>
        <p:txBody>
          <a:bodyPr wrap="square" lIns="68580" tIns="34290" rIns="68580" bIns="34290" anchor="t">
            <a:spAutoFit/>
          </a:bodyPr>
          <a:lstStyle/>
          <a:p>
            <a:pPr marL="257175" indent="-257175">
              <a:spcBef>
                <a:spcPct val="20000"/>
              </a:spcBef>
              <a:buFont typeface="Wingdings" panose="05000000000000000000" pitchFamily="2" charset="2"/>
              <a:buChar char="§"/>
            </a:pPr>
            <a:r>
              <a:rPr lang="en-US" sz="1500">
                <a:solidFill>
                  <a:srgbClr val="4D4B4B"/>
                </a:solidFill>
                <a:cs typeface="Arial"/>
              </a:rPr>
              <a:t>Kaiser Senior Advantage</a:t>
            </a:r>
          </a:p>
          <a:p>
            <a:pPr marL="257175" indent="-257175" defTabSz="342900">
              <a:spcBef>
                <a:spcPct val="20000"/>
              </a:spcBef>
              <a:buFont typeface="Wingdings" panose="05000000000000000000" pitchFamily="2" charset="2"/>
              <a:buChar char="§"/>
            </a:pPr>
            <a:r>
              <a:rPr lang="en-US" sz="1500">
                <a:solidFill>
                  <a:srgbClr val="4D4B4B"/>
                </a:solidFill>
                <a:cs typeface="Arial"/>
              </a:rPr>
              <a:t>UC Medicare PPO</a:t>
            </a:r>
          </a:p>
          <a:p>
            <a:pPr marL="257175" indent="-257175">
              <a:spcBef>
                <a:spcPct val="20000"/>
              </a:spcBef>
              <a:buFont typeface="Wingdings" panose="05000000000000000000" pitchFamily="2" charset="2"/>
              <a:buChar char="§"/>
            </a:pPr>
            <a:r>
              <a:rPr lang="en-US" sz="1500">
                <a:solidFill>
                  <a:srgbClr val="4D4B4B"/>
                </a:solidFill>
                <a:cs typeface="Arial"/>
              </a:rPr>
              <a:t>UC Medicare PPO without Prescription Drugs </a:t>
            </a:r>
          </a:p>
          <a:p>
            <a:pPr marL="257175" indent="-257175" defTabSz="342900">
              <a:spcBef>
                <a:spcPct val="20000"/>
              </a:spcBef>
              <a:buFont typeface="Wingdings" panose="05000000000000000000" pitchFamily="2" charset="2"/>
              <a:buChar char="§"/>
            </a:pPr>
            <a:r>
              <a:rPr lang="en-US" sz="1500">
                <a:solidFill>
                  <a:srgbClr val="4D4B4B"/>
                </a:solidFill>
                <a:cs typeface="Arial"/>
              </a:rPr>
              <a:t>UC High Option Supplement to Medicare</a:t>
            </a:r>
          </a:p>
          <a:p>
            <a:pPr marL="257175" indent="-257175">
              <a:spcBef>
                <a:spcPct val="20000"/>
              </a:spcBef>
              <a:buFont typeface="Wingdings" panose="05000000000000000000" pitchFamily="2" charset="2"/>
              <a:buChar char="§"/>
            </a:pPr>
            <a:r>
              <a:rPr lang="en-US" sz="1500">
                <a:solidFill>
                  <a:srgbClr val="4D4B4B"/>
                </a:solidFill>
                <a:cs typeface="Arial"/>
              </a:rPr>
              <a:t>UC Medicare Choice PPO</a:t>
            </a:r>
          </a:p>
          <a:p>
            <a:pPr marL="257175" indent="-257175">
              <a:spcBef>
                <a:spcPct val="20000"/>
              </a:spcBef>
              <a:buFont typeface="Wingdings" panose="05000000000000000000" pitchFamily="2" charset="2"/>
              <a:buChar char="§"/>
            </a:pPr>
            <a:r>
              <a:rPr lang="en-US" sz="1500">
                <a:solidFill>
                  <a:srgbClr val="4D4B4B"/>
                </a:solidFill>
                <a:cs typeface="Arial"/>
              </a:rPr>
              <a:t>Via Benefits Medicare Coordinator Program (outside California)</a:t>
            </a:r>
          </a:p>
        </p:txBody>
      </p:sp>
      <p:grpSp>
        <p:nvGrpSpPr>
          <p:cNvPr id="3" name="Group 2">
            <a:extLst>
              <a:ext uri="{FF2B5EF4-FFF2-40B4-BE49-F238E27FC236}">
                <a16:creationId xmlns:a16="http://schemas.microsoft.com/office/drawing/2014/main" id="{D1789FAE-6796-CEC3-ED92-275919E72F1F}"/>
              </a:ext>
            </a:extLst>
          </p:cNvPr>
          <p:cNvGrpSpPr/>
          <p:nvPr/>
        </p:nvGrpSpPr>
        <p:grpSpPr>
          <a:xfrm>
            <a:off x="135434" y="4296992"/>
            <a:ext cx="1408929" cy="602947"/>
            <a:chOff x="204186" y="5734975"/>
            <a:chExt cx="2032987" cy="870011"/>
          </a:xfrm>
        </p:grpSpPr>
        <p:sp>
          <p:nvSpPr>
            <p:cNvPr id="4" name="Rectangle 3">
              <a:extLst>
                <a:ext uri="{FF2B5EF4-FFF2-40B4-BE49-F238E27FC236}">
                  <a16:creationId xmlns:a16="http://schemas.microsoft.com/office/drawing/2014/main" id="{FB955CCD-638A-74FE-6336-271A578924B6}"/>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4406811-944D-526F-8339-6111AF6CC9EF}"/>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10" name="Graphic 9">
            <a:extLst>
              <a:ext uri="{FF2B5EF4-FFF2-40B4-BE49-F238E27FC236}">
                <a16:creationId xmlns:a16="http://schemas.microsoft.com/office/drawing/2014/main" id="{449165EB-A38C-5563-3ADB-807C14C6BB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04100"/>
            <a:ext cx="280946" cy="128525"/>
          </a:xfrm>
          <a:prstGeom prst="rect">
            <a:avLst/>
          </a:prstGeom>
        </p:spPr>
      </p:pic>
      <p:pic>
        <p:nvPicPr>
          <p:cNvPr id="25" name="Video 24">
            <a:hlinkClick r:id="" action="ppaction://media"/>
            <a:extLst>
              <a:ext uri="{FF2B5EF4-FFF2-40B4-BE49-F238E27FC236}">
                <a16:creationId xmlns:a16="http://schemas.microsoft.com/office/drawing/2014/main" id="{0D6CD263-6762-D107-5D71-A4D98861F57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8780505" y="4780005"/>
            <a:ext cx="301772" cy="301772"/>
          </a:xfrm>
          <a:prstGeom prst="ellipse">
            <a:avLst/>
          </a:prstGeom>
        </p:spPr>
      </p:pic>
    </p:spTree>
  </p:cSld>
  <p:clrMapOvr>
    <a:masterClrMapping/>
  </p:clrMapOvr>
  <p:transition spd="slow" advTm="5341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5"/>
                </p:tgtEl>
              </p:cMediaNode>
            </p:video>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5"/>
                                        </p:tgtEl>
                                      </p:cBhvr>
                                    </p:cmd>
                                  </p:childTnLst>
                                </p:cTn>
                              </p:par>
                            </p:childTnLst>
                          </p:cTn>
                        </p:par>
                      </p:childTnLst>
                    </p:cTn>
                  </p:par>
                </p:childTnLst>
              </p:cTn>
              <p:nextCondLst>
                <p:cond evt="onClick" delay="0">
                  <p:tgtEl>
                    <p:spTgt spid="25"/>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210C98-2552-1BA4-801D-0BC7515F94F8}"/>
              </a:ext>
            </a:extLst>
          </p:cNvPr>
          <p:cNvSpPr txBox="1"/>
          <p:nvPr/>
        </p:nvSpPr>
        <p:spPr>
          <a:xfrm>
            <a:off x="701642" y="413948"/>
            <a:ext cx="7301621" cy="3970318"/>
          </a:xfrm>
          <a:prstGeom prst="rect">
            <a:avLst/>
          </a:prstGeom>
          <a:noFill/>
        </p:spPr>
        <p:txBody>
          <a:bodyPr wrap="square">
            <a:spAutoFit/>
          </a:bodyPr>
          <a:lstStyle/>
          <a:p>
            <a:pPr algn="ctr"/>
            <a:r>
              <a:rPr lang="en-US" sz="3600" b="1" dirty="0">
                <a:solidFill>
                  <a:srgbClr val="0058A6"/>
                </a:solidFill>
              </a:rPr>
              <a:t>Thank You!  </a:t>
            </a:r>
          </a:p>
          <a:p>
            <a:pPr algn="ctr"/>
            <a:r>
              <a:rPr lang="en-US" sz="3200" b="1" dirty="0">
                <a:solidFill>
                  <a:schemeClr val="bg1"/>
                </a:solidFill>
                <a:latin typeface="Arial" panose="020B0604020202020204" pitchFamily="34" charset="0"/>
                <a:cs typeface="Arial" panose="020B0604020202020204" pitchFamily="34" charset="0"/>
              </a:rPr>
              <a:t>Questions?  Please contact us:</a:t>
            </a:r>
            <a:endParaRPr lang="en-US" sz="3200" dirty="0">
              <a:latin typeface="Arial" panose="020B0604020202020204" pitchFamily="34" charset="0"/>
              <a:cs typeface="Arial" panose="020B0604020202020204" pitchFamily="34" charset="0"/>
            </a:endParaRPr>
          </a:p>
          <a:p>
            <a:pPr algn="ctr"/>
            <a:endParaRPr lang="en-US" sz="2400" b="1" dirty="0">
              <a:solidFill>
                <a:schemeClr val="bg1"/>
              </a:solidFill>
            </a:endParaRPr>
          </a:p>
          <a:p>
            <a:pPr marL="285750" indent="-285750">
              <a:buFont typeface="Wingdings" panose="05000000000000000000" pitchFamily="2" charset="2"/>
              <a:buChar char="Ø"/>
            </a:pPr>
            <a:r>
              <a:rPr lang="en-US" sz="2000" b="1" dirty="0">
                <a:solidFill>
                  <a:schemeClr val="bg1"/>
                </a:solidFill>
              </a:rPr>
              <a:t>Tina Rodriguez, Benefits Manager</a:t>
            </a:r>
          </a:p>
          <a:p>
            <a:pPr marL="800100" lvl="1" indent="-342900">
              <a:buFont typeface="Arial" panose="020B0604020202020204" pitchFamily="34" charset="0"/>
              <a:buChar char="•"/>
            </a:pPr>
            <a:endParaRPr lang="en-US" sz="2000" b="1" dirty="0">
              <a:solidFill>
                <a:schemeClr val="bg1"/>
              </a:solidFill>
            </a:endParaRPr>
          </a:p>
          <a:p>
            <a:pPr marL="285750" indent="-285750">
              <a:buFont typeface="Wingdings" panose="05000000000000000000" pitchFamily="2" charset="2"/>
              <a:buChar char="Ø"/>
            </a:pPr>
            <a:r>
              <a:rPr lang="en-US" sz="2000" b="1" dirty="0">
                <a:solidFill>
                  <a:schemeClr val="bg1"/>
                </a:solidFill>
              </a:rPr>
              <a:t>Ranada Palmer, Health Care Facilitator/Benefits Lead </a:t>
            </a:r>
          </a:p>
          <a:p>
            <a:pPr marL="285750" indent="-285750">
              <a:buFont typeface="Wingdings" panose="05000000000000000000" pitchFamily="2" charset="2"/>
              <a:buChar char="Ø"/>
            </a:pPr>
            <a:endParaRPr lang="en-US" sz="2000" b="1" dirty="0">
              <a:solidFill>
                <a:schemeClr val="bg1"/>
              </a:solidFill>
            </a:endParaRPr>
          </a:p>
          <a:p>
            <a:pPr marL="285750" indent="-285750">
              <a:buFont typeface="Wingdings" panose="05000000000000000000" pitchFamily="2" charset="2"/>
              <a:buChar char="Ø"/>
            </a:pPr>
            <a:r>
              <a:rPr lang="en-US" sz="2000" b="1" dirty="0">
                <a:solidFill>
                  <a:schemeClr val="bg1"/>
                </a:solidFill>
              </a:rPr>
              <a:t>Kimberly Grossmann, Benefits Consultant</a:t>
            </a:r>
          </a:p>
          <a:p>
            <a:pPr marL="0" indent="0">
              <a:buNone/>
            </a:pPr>
            <a:endParaRPr lang="en-US" sz="2000" b="1" dirty="0">
              <a:solidFill>
                <a:schemeClr val="bg1"/>
              </a:solidFill>
            </a:endParaRPr>
          </a:p>
          <a:p>
            <a:pPr marL="285750" indent="-285750">
              <a:buFont typeface="Wingdings" panose="05000000000000000000" pitchFamily="2" charset="2"/>
              <a:buChar char="Ø"/>
            </a:pPr>
            <a:r>
              <a:rPr lang="en-US" sz="2000" b="1" dirty="0">
                <a:solidFill>
                  <a:schemeClr val="bg1"/>
                </a:solidFill>
              </a:rPr>
              <a:t>Contact Us:</a:t>
            </a:r>
            <a:endParaRPr lang="en-US" sz="2000" b="1" dirty="0">
              <a:solidFill>
                <a:schemeClr val="bg1"/>
              </a:solidFill>
              <a:hlinkClick r:id="rId5">
                <a:extLst>
                  <a:ext uri="{A12FA001-AC4F-418D-AE19-62706E023703}">
                    <ahyp:hlinkClr xmlns:ahyp="http://schemas.microsoft.com/office/drawing/2018/hyperlinkcolor" val="tx"/>
                  </a:ext>
                </a:extLst>
              </a:hlinkClick>
            </a:endParaRPr>
          </a:p>
          <a:p>
            <a:pPr marL="573088" lvl="1">
              <a:buFont typeface="Wingdings" panose="05000000000000000000" pitchFamily="2" charset="2"/>
              <a:buChar char="Ø"/>
            </a:pPr>
            <a:r>
              <a:rPr lang="en-US" sz="2000" dirty="0">
                <a:solidFill>
                  <a:schemeClr val="bg1"/>
                </a:solidFill>
                <a:hlinkClick r:id="rId5">
                  <a:extLst>
                    <a:ext uri="{A12FA001-AC4F-418D-AE19-62706E023703}">
                      <ahyp:hlinkClr xmlns:ahyp="http://schemas.microsoft.com/office/drawing/2018/hyperlinkcolor" val="tx"/>
                    </a:ext>
                  </a:extLst>
                </a:hlinkClick>
              </a:rPr>
              <a:t>benefits@ucr.edu</a:t>
            </a:r>
            <a:endParaRPr lang="en-US" sz="2000" dirty="0">
              <a:solidFill>
                <a:schemeClr val="bg1"/>
              </a:solidFill>
            </a:endParaRPr>
          </a:p>
        </p:txBody>
      </p:sp>
      <p:pic>
        <p:nvPicPr>
          <p:cNvPr id="14" name="Video 13">
            <a:hlinkClick r:id="" action="ppaction://media"/>
            <a:extLst>
              <a:ext uri="{FF2B5EF4-FFF2-40B4-BE49-F238E27FC236}">
                <a16:creationId xmlns:a16="http://schemas.microsoft.com/office/drawing/2014/main" id="{CE95FA94-76F6-29F6-59DC-883413AF597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8762622" y="4762122"/>
            <a:ext cx="319655" cy="319655"/>
          </a:xfrm>
          <a:prstGeom prst="ellipse">
            <a:avLst/>
          </a:prstGeom>
        </p:spPr>
      </p:pic>
    </p:spTree>
    <p:extLst>
      <p:ext uri="{BB962C8B-B14F-4D97-AF65-F5344CB8AC3E}">
        <p14:creationId xmlns:p14="http://schemas.microsoft.com/office/powerpoint/2010/main" val="532639456"/>
      </p:ext>
    </p:extLst>
  </p:cSld>
  <p:clrMapOvr>
    <a:masterClrMapping/>
  </p:clrMapOvr>
  <p:transition spd="slow" advTm="3039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a:t>2025 HMO Medical Plans for Emeriti and Retirees</a:t>
            </a:r>
          </a:p>
        </p:txBody>
      </p:sp>
      <p:sp>
        <p:nvSpPr>
          <p:cNvPr id="5" name="TextBox 4">
            <a:extLst>
              <a:ext uri="{FF2B5EF4-FFF2-40B4-BE49-F238E27FC236}">
                <a16:creationId xmlns:a16="http://schemas.microsoft.com/office/drawing/2014/main" id="{B8DE6213-694A-B796-F050-211F124A8F0E}"/>
              </a:ext>
            </a:extLst>
          </p:cNvPr>
          <p:cNvSpPr txBox="1"/>
          <p:nvPr/>
        </p:nvSpPr>
        <p:spPr>
          <a:xfrm>
            <a:off x="2286000" y="1694021"/>
            <a:ext cx="4572000" cy="1754326"/>
          </a:xfrm>
          <a:prstGeom prst="rect">
            <a:avLst/>
          </a:prstGeom>
          <a:noFill/>
        </p:spPr>
        <p:txBody>
          <a:bodyPr wrap="square">
            <a:spAutoFit/>
          </a:bodyPr>
          <a:lstStyle/>
          <a:p>
            <a:pPr algn="ctr"/>
            <a:r>
              <a:rPr lang="en-US" sz="1800" b="1" dirty="0">
                <a:solidFill>
                  <a:schemeClr val="bg1"/>
                </a:solidFill>
              </a:rPr>
              <a:t>UC Blue &amp; Gold HMO</a:t>
            </a:r>
          </a:p>
          <a:p>
            <a:pPr algn="ctr"/>
            <a:endParaRPr lang="en-US" sz="1800" b="1" dirty="0">
              <a:solidFill>
                <a:schemeClr val="bg1"/>
              </a:solidFill>
            </a:endParaRPr>
          </a:p>
          <a:p>
            <a:pPr algn="ctr"/>
            <a:r>
              <a:rPr lang="en-US" sz="1800" b="1" dirty="0">
                <a:solidFill>
                  <a:schemeClr val="bg1"/>
                </a:solidFill>
              </a:rPr>
              <a:t>Kaiser HMO</a:t>
            </a:r>
            <a:endParaRPr lang="en-US" sz="1800" b="1" dirty="0">
              <a:solidFill>
                <a:schemeClr val="bg1"/>
              </a:solidFill>
              <a:cs typeface="Arial"/>
            </a:endParaRPr>
          </a:p>
          <a:p>
            <a:pPr algn="ctr"/>
            <a:r>
              <a:rPr lang="en-US" sz="1800" b="1" dirty="0">
                <a:solidFill>
                  <a:schemeClr val="bg1"/>
                </a:solidFill>
                <a:cs typeface="Arial"/>
              </a:rPr>
              <a:t>Optum Behavioral Health</a:t>
            </a:r>
          </a:p>
          <a:p>
            <a:pPr algn="ctr"/>
            <a:endParaRPr lang="en-US" sz="1800" b="1" dirty="0">
              <a:solidFill>
                <a:schemeClr val="bg1"/>
              </a:solidFill>
            </a:endParaRPr>
          </a:p>
          <a:p>
            <a:pPr algn="ctr"/>
            <a:r>
              <a:rPr lang="en-US" sz="1800" b="1" dirty="0">
                <a:solidFill>
                  <a:schemeClr val="bg1"/>
                </a:solidFill>
              </a:rPr>
              <a:t>Kaiser Senior Advantage </a:t>
            </a:r>
            <a:endParaRPr lang="en-US" sz="1800" b="1" dirty="0">
              <a:solidFill>
                <a:schemeClr val="bg1"/>
              </a:solidFill>
              <a:cs typeface="Arial"/>
            </a:endParaRPr>
          </a:p>
        </p:txBody>
      </p:sp>
      <p:pic>
        <p:nvPicPr>
          <p:cNvPr id="9" name="Video 8">
            <a:hlinkClick r:id="" action="ppaction://media"/>
            <a:extLst>
              <a:ext uri="{FF2B5EF4-FFF2-40B4-BE49-F238E27FC236}">
                <a16:creationId xmlns:a16="http://schemas.microsoft.com/office/drawing/2014/main" id="{E9C6BC76-86A2-116F-5680-69857F94BF6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8816944" y="4816444"/>
            <a:ext cx="265333" cy="265333"/>
          </a:xfrm>
          <a:prstGeom prst="ellipse">
            <a:avLst/>
          </a:prstGeom>
        </p:spPr>
      </p:pic>
    </p:spTree>
    <p:extLst>
      <p:ext uri="{BB962C8B-B14F-4D97-AF65-F5344CB8AC3E}">
        <p14:creationId xmlns:p14="http://schemas.microsoft.com/office/powerpoint/2010/main" val="1820611268"/>
      </p:ext>
    </p:extLst>
  </p:cSld>
  <p:clrMapOvr>
    <a:masterClrMapping/>
  </p:clrMapOvr>
  <p:transition spd="slow" advTm="469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298985-4270-33CC-53ED-2405C40A9A2D}"/>
              </a:ext>
            </a:extLst>
          </p:cNvPr>
          <p:cNvSpPr>
            <a:spLocks noGrp="1"/>
          </p:cNvSpPr>
          <p:nvPr>
            <p:ph idx="1"/>
          </p:nvPr>
        </p:nvSpPr>
        <p:spPr>
          <a:xfrm>
            <a:off x="348711" y="438410"/>
            <a:ext cx="7052598" cy="800219"/>
          </a:xfrm>
        </p:spPr>
        <p:txBody>
          <a:bodyPr vert="horz" wrap="square" lIns="0" tIns="0" rIns="0" bIns="0" rtlCol="0" anchor="t">
            <a:spAutoFit/>
          </a:bodyPr>
          <a:lstStyle/>
          <a:p>
            <a:r>
              <a:rPr lang="en-US" sz="2800" b="1" dirty="0">
                <a:solidFill>
                  <a:srgbClr val="0058A6"/>
                </a:solidFill>
              </a:rPr>
              <a:t>UC Blue &amp; Gold and Kaiser HMO</a:t>
            </a:r>
            <a:br>
              <a:rPr lang="en-US" sz="2800" dirty="0">
                <a:solidFill>
                  <a:srgbClr val="3F3F3F"/>
                </a:solidFill>
              </a:rPr>
            </a:br>
            <a:r>
              <a:rPr lang="en-US" sz="2400" i="1" dirty="0">
                <a:solidFill>
                  <a:srgbClr val="3F3F3F"/>
                </a:solidFill>
              </a:rPr>
              <a:t>Legislative Mandate</a:t>
            </a:r>
            <a:endParaRPr lang="en-US" sz="2800" i="1" dirty="0">
              <a:solidFill>
                <a:srgbClr val="3F3F3F"/>
              </a:solidFill>
            </a:endParaRPr>
          </a:p>
        </p:txBody>
      </p:sp>
      <p:sp>
        <p:nvSpPr>
          <p:cNvPr id="4" name="TextBox 3">
            <a:extLst>
              <a:ext uri="{FF2B5EF4-FFF2-40B4-BE49-F238E27FC236}">
                <a16:creationId xmlns:a16="http://schemas.microsoft.com/office/drawing/2014/main" id="{24F9C0A5-317D-C991-989A-D79A0279D7AC}"/>
              </a:ext>
            </a:extLst>
          </p:cNvPr>
          <p:cNvSpPr txBox="1"/>
          <p:nvPr/>
        </p:nvSpPr>
        <p:spPr>
          <a:xfrm>
            <a:off x="284714" y="1215256"/>
            <a:ext cx="8079524" cy="7617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b="1" dirty="0">
                <a:solidFill>
                  <a:srgbClr val="3F3F3F"/>
                </a:solidFill>
                <a:ea typeface="+mn-lt"/>
                <a:cs typeface="+mn-lt"/>
              </a:rPr>
              <a:t>Assembly Bill 904: Health Care Coverage: Doula Services</a:t>
            </a:r>
          </a:p>
          <a:p>
            <a:endParaRPr lang="en-US" sz="1350" dirty="0">
              <a:solidFill>
                <a:srgbClr val="3F3F3F"/>
              </a:solidFill>
              <a:cs typeface="Arial"/>
            </a:endParaRPr>
          </a:p>
          <a:p>
            <a:endParaRPr lang="en-US" sz="1350" dirty="0">
              <a:solidFill>
                <a:srgbClr val="676767"/>
              </a:solidFill>
              <a:cs typeface="Arial"/>
            </a:endParaRPr>
          </a:p>
        </p:txBody>
      </p:sp>
      <p:grpSp>
        <p:nvGrpSpPr>
          <p:cNvPr id="3" name="Group 2">
            <a:extLst>
              <a:ext uri="{FF2B5EF4-FFF2-40B4-BE49-F238E27FC236}">
                <a16:creationId xmlns:a16="http://schemas.microsoft.com/office/drawing/2014/main" id="{3989443A-2E7A-D6B2-4374-AFB44D4D3CE9}"/>
              </a:ext>
            </a:extLst>
          </p:cNvPr>
          <p:cNvGrpSpPr/>
          <p:nvPr/>
        </p:nvGrpSpPr>
        <p:grpSpPr>
          <a:xfrm>
            <a:off x="135434" y="4296992"/>
            <a:ext cx="1408929" cy="602947"/>
            <a:chOff x="204186" y="5734975"/>
            <a:chExt cx="2032987" cy="870011"/>
          </a:xfrm>
        </p:grpSpPr>
        <p:sp>
          <p:nvSpPr>
            <p:cNvPr id="6" name="Rectangle 5">
              <a:extLst>
                <a:ext uri="{FF2B5EF4-FFF2-40B4-BE49-F238E27FC236}">
                  <a16:creationId xmlns:a16="http://schemas.microsoft.com/office/drawing/2014/main" id="{D57124DE-D99D-9A4B-CA6B-05ABB7132EDE}"/>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8D542A4-B7C7-69C8-3BBF-B5CCABE1044E}"/>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8" name="Graphic 7">
            <a:extLst>
              <a:ext uri="{FF2B5EF4-FFF2-40B4-BE49-F238E27FC236}">
                <a16:creationId xmlns:a16="http://schemas.microsoft.com/office/drawing/2014/main" id="{E2FACF9F-85AC-DC9C-5D6B-428B76E4F93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04100"/>
            <a:ext cx="280946" cy="128525"/>
          </a:xfrm>
          <a:prstGeom prst="rect">
            <a:avLst/>
          </a:prstGeom>
        </p:spPr>
      </p:pic>
      <p:graphicFrame>
        <p:nvGraphicFramePr>
          <p:cNvPr id="5" name="Table 4">
            <a:extLst>
              <a:ext uri="{FF2B5EF4-FFF2-40B4-BE49-F238E27FC236}">
                <a16:creationId xmlns:a16="http://schemas.microsoft.com/office/drawing/2014/main" id="{839C2CB8-60F7-70B2-9356-EEF9B7361D14}"/>
              </a:ext>
            </a:extLst>
          </p:cNvPr>
          <p:cNvGraphicFramePr>
            <a:graphicFrameLocks noGrp="1"/>
          </p:cNvGraphicFramePr>
          <p:nvPr>
            <p:extLst>
              <p:ext uri="{D42A27DB-BD31-4B8C-83A1-F6EECF244321}">
                <p14:modId xmlns:p14="http://schemas.microsoft.com/office/powerpoint/2010/main" val="2644829982"/>
              </p:ext>
            </p:extLst>
          </p:nvPr>
        </p:nvGraphicFramePr>
        <p:xfrm>
          <a:off x="284714" y="1546372"/>
          <a:ext cx="8510575" cy="2327544"/>
        </p:xfrm>
        <a:graphic>
          <a:graphicData uri="http://schemas.openxmlformats.org/drawingml/2006/table">
            <a:tbl>
              <a:tblPr firstRow="1" bandRow="1">
                <a:tableStyleId>{5202B0CA-FC54-4496-8BCA-5EF66A818D29}</a:tableStyleId>
              </a:tblPr>
              <a:tblGrid>
                <a:gridCol w="1589430">
                  <a:extLst>
                    <a:ext uri="{9D8B030D-6E8A-4147-A177-3AD203B41FA5}">
                      <a16:colId xmlns:a16="http://schemas.microsoft.com/office/drawing/2014/main" val="775656244"/>
                    </a:ext>
                  </a:extLst>
                </a:gridCol>
                <a:gridCol w="1348027">
                  <a:extLst>
                    <a:ext uri="{9D8B030D-6E8A-4147-A177-3AD203B41FA5}">
                      <a16:colId xmlns:a16="http://schemas.microsoft.com/office/drawing/2014/main" val="270163768"/>
                    </a:ext>
                  </a:extLst>
                </a:gridCol>
                <a:gridCol w="2213429">
                  <a:extLst>
                    <a:ext uri="{9D8B030D-6E8A-4147-A177-3AD203B41FA5}">
                      <a16:colId xmlns:a16="http://schemas.microsoft.com/office/drawing/2014/main" val="437772983"/>
                    </a:ext>
                  </a:extLst>
                </a:gridCol>
                <a:gridCol w="1190171">
                  <a:extLst>
                    <a:ext uri="{9D8B030D-6E8A-4147-A177-3AD203B41FA5}">
                      <a16:colId xmlns:a16="http://schemas.microsoft.com/office/drawing/2014/main" val="2264571274"/>
                    </a:ext>
                  </a:extLst>
                </a:gridCol>
                <a:gridCol w="2169518">
                  <a:extLst>
                    <a:ext uri="{9D8B030D-6E8A-4147-A177-3AD203B41FA5}">
                      <a16:colId xmlns:a16="http://schemas.microsoft.com/office/drawing/2014/main" val="443266805"/>
                    </a:ext>
                  </a:extLst>
                </a:gridCol>
              </a:tblGrid>
              <a:tr h="383256">
                <a:tc gridSpan="3">
                  <a:txBody>
                    <a:bodyPr/>
                    <a:lstStyle/>
                    <a:p>
                      <a:pPr marL="0" lvl="0" algn="ctr" rtl="0">
                        <a:spcBef>
                          <a:spcPts val="0"/>
                        </a:spcBef>
                        <a:spcAft>
                          <a:spcPts val="0"/>
                        </a:spcAft>
                        <a:buNone/>
                      </a:pPr>
                      <a:r>
                        <a:rPr lang="en-US" sz="1400" kern="1200" dirty="0">
                          <a:solidFill>
                            <a:schemeClr val="bg1"/>
                          </a:solidFill>
                          <a:effectLst/>
                        </a:rPr>
                        <a:t>   UC Blue &amp; Gold</a:t>
                      </a:r>
                      <a:endParaRPr lang="en-US" sz="1400" dirty="0">
                        <a:solidFill>
                          <a:schemeClr val="bg1"/>
                        </a:solidFill>
                        <a:effectLst/>
                      </a:endParaRPr>
                    </a:p>
                  </a:txBody>
                  <a:tcPr anchor="ctr">
                    <a:lnL w="12700">
                      <a:solidFill>
                        <a:schemeClr val="tx1"/>
                      </a:solidFill>
                    </a:lnL>
                    <a:lnR w="12700" cap="flat" cmpd="sng" algn="ctr">
                      <a:solidFill>
                        <a:schemeClr val="bg1"/>
                      </a:solidFill>
                      <a:prstDash val="solid"/>
                      <a:round/>
                      <a:headEnd type="none" w="med" len="med"/>
                      <a:tailEnd type="none" w="med" len="med"/>
                    </a:lnR>
                    <a:lnT w="0">
                      <a:noFill/>
                    </a:lnT>
                    <a:lnB w="0">
                      <a:noFill/>
                    </a:lnB>
                  </a:tcPr>
                </a:tc>
                <a:tc hMerge="1">
                  <a:txBody>
                    <a:bodyPr/>
                    <a:lstStyle/>
                    <a:p>
                      <a:endParaRPr lang="en-US"/>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hMerge="1">
                  <a:txBody>
                    <a:bodyPr/>
                    <a:lstStyle/>
                    <a:p>
                      <a:endParaRPr lang="en-US"/>
                    </a:p>
                  </a:txBody>
                  <a:tcPr marL="0" marR="0" marT="0" marB="0" horzOverflow="overflow">
                    <a:lnL w="12700" cap="flat" cmpd="sng" algn="ctr">
                      <a:solidFill>
                        <a:schemeClr val="bg1"/>
                      </a:solidFill>
                      <a:prstDash val="solid"/>
                      <a:round/>
                      <a:headEnd type="none" w="med" len="med"/>
                      <a:tailEnd type="none" w="med" len="med"/>
                    </a:lnL>
                  </a:tcPr>
                </a:tc>
                <a:tc gridSpan="2">
                  <a:txBody>
                    <a:bodyPr/>
                    <a:lstStyle/>
                    <a:p>
                      <a:pPr marL="0" algn="ctr" rtl="0" eaLnBrk="1" latinLnBrk="0" hangingPunct="1">
                        <a:spcBef>
                          <a:spcPts val="0"/>
                        </a:spcBef>
                        <a:spcAft>
                          <a:spcPts val="0"/>
                        </a:spcAft>
                      </a:pPr>
                      <a:r>
                        <a:rPr lang="en-US" sz="1400" kern="1200" dirty="0">
                          <a:solidFill>
                            <a:schemeClr val="bg1"/>
                          </a:solidFill>
                          <a:effectLst/>
                        </a:rPr>
                        <a:t>Kaiser</a:t>
                      </a:r>
                      <a:endParaRPr lang="en-US" sz="1400" dirty="0">
                        <a:solidFill>
                          <a:schemeClr val="bg1"/>
                        </a:solidFill>
                        <a:effectLst/>
                      </a:endParaRPr>
                    </a:p>
                  </a:txBody>
                  <a:tcPr anchor="ctr">
                    <a:lnL w="12700" cap="flat" cmpd="sng" algn="ctr">
                      <a:solidFill>
                        <a:schemeClr val="bg1"/>
                      </a:solidFill>
                      <a:prstDash val="solid"/>
                      <a:round/>
                      <a:headEnd type="none" w="med" len="med"/>
                      <a:tailEnd type="none" w="med" len="med"/>
                    </a:lnL>
                  </a:tcPr>
                </a:tc>
                <a:tc hMerge="1">
                  <a:txBody>
                    <a:bodyPr/>
                    <a:lstStyle/>
                    <a:p>
                      <a:endParaRPr lang="en-US"/>
                    </a:p>
                  </a:txBody>
                  <a:tcPr marL="0" marR="0" marT="0" marB="0" horzOverflow="overflow"/>
                </a:tc>
                <a:extLst>
                  <a:ext uri="{0D108BD9-81ED-4DB2-BD59-A6C34878D82A}">
                    <a16:rowId xmlns:a16="http://schemas.microsoft.com/office/drawing/2014/main" val="1521484443"/>
                  </a:ext>
                </a:extLst>
              </a:tr>
              <a:tr h="234212">
                <a:tc>
                  <a:txBody>
                    <a:bodyPr/>
                    <a:lstStyle/>
                    <a:p>
                      <a:pPr marL="0" algn="l" rtl="0" eaLnBrk="1" latinLnBrk="0" hangingPunct="1">
                        <a:spcBef>
                          <a:spcPts val="0"/>
                        </a:spcBef>
                        <a:spcAft>
                          <a:spcPts val="0"/>
                        </a:spcAft>
                      </a:pPr>
                      <a:endParaRPr lang="en-US" sz="1400">
                        <a:solidFill>
                          <a:srgbClr val="00040A"/>
                        </a:solidFill>
                        <a:effectLst/>
                      </a:endParaRPr>
                    </a:p>
                  </a:txBody>
                  <a:tcPr anchor="ctr">
                    <a:lnR w="12700">
                      <a:solidFill>
                        <a:schemeClr val="bg1"/>
                      </a:solidFill>
                    </a:lnR>
                    <a:lnT w="0">
                      <a:noFill/>
                    </a:lnT>
                    <a:lnB w="12700">
                      <a:solidFill>
                        <a:schemeClr val="bg1"/>
                      </a:solidFill>
                    </a:lnB>
                  </a:tcPr>
                </a:tc>
                <a:tc>
                  <a:txBody>
                    <a:bodyPr/>
                    <a:lstStyle/>
                    <a:p>
                      <a:pPr marL="0" algn="ctr" rtl="0" eaLnBrk="1" latinLnBrk="0" hangingPunct="1">
                        <a:spcBef>
                          <a:spcPts val="0"/>
                        </a:spcBef>
                        <a:spcAft>
                          <a:spcPts val="0"/>
                        </a:spcAft>
                      </a:pPr>
                      <a:r>
                        <a:rPr lang="en-US" sz="1400" kern="1200" dirty="0">
                          <a:solidFill>
                            <a:srgbClr val="4D4B4B"/>
                          </a:solidFill>
                          <a:effectLst/>
                        </a:rPr>
                        <a:t>2024</a:t>
                      </a:r>
                      <a:endParaRPr lang="en-US" sz="1400" dirty="0">
                        <a:solidFill>
                          <a:srgbClr val="4D4B4B"/>
                        </a:solidFill>
                        <a:effectLst/>
                      </a:endParaRPr>
                    </a:p>
                  </a:txBody>
                  <a:tcPr anchor="ctr">
                    <a:lnL w="12700" cap="flat" cmpd="sng" algn="ctr">
                      <a:solidFill>
                        <a:schemeClr val="bg1"/>
                      </a:solidFill>
                      <a:prstDash val="solid"/>
                      <a:round/>
                      <a:headEnd type="none" w="med" len="med"/>
                      <a:tailEnd type="none" w="med" len="med"/>
                    </a:lnL>
                    <a:lnR w="12700">
                      <a:solidFill>
                        <a:schemeClr val="bg1"/>
                      </a:solidFill>
                    </a:lnR>
                    <a:lnB w="12700" cap="flat" cmpd="sng" algn="ctr">
                      <a:solidFill>
                        <a:schemeClr val="bg1"/>
                      </a:solidFill>
                      <a:prstDash val="solid"/>
                      <a:round/>
                      <a:headEnd type="none" w="med" len="med"/>
                      <a:tailEnd type="none" w="med" len="med"/>
                    </a:lnB>
                  </a:tcPr>
                </a:tc>
                <a:tc>
                  <a:txBody>
                    <a:bodyPr/>
                    <a:lstStyle/>
                    <a:p>
                      <a:pPr marL="0" algn="ctr" rtl="0" eaLnBrk="1" latinLnBrk="0" hangingPunct="1">
                        <a:spcBef>
                          <a:spcPts val="0"/>
                        </a:spcBef>
                        <a:spcAft>
                          <a:spcPts val="0"/>
                        </a:spcAft>
                      </a:pPr>
                      <a:r>
                        <a:rPr lang="en-US" sz="1400" b="1" kern="1200" dirty="0">
                          <a:solidFill>
                            <a:srgbClr val="4D4B4B"/>
                          </a:solidFill>
                          <a:effectLst/>
                        </a:rPr>
                        <a:t>2025</a:t>
                      </a:r>
                      <a:endParaRPr lang="en-US" sz="1400" b="1" dirty="0">
                        <a:solidFill>
                          <a:srgbClr val="4D4B4B"/>
                        </a:solidFill>
                        <a:effectLs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marL="0" algn="ctr" rtl="0" eaLnBrk="1" latinLnBrk="0" hangingPunct="1">
                        <a:spcBef>
                          <a:spcPts val="0"/>
                        </a:spcBef>
                        <a:spcAft>
                          <a:spcPts val="0"/>
                        </a:spcAft>
                      </a:pPr>
                      <a:r>
                        <a:rPr lang="en-US" sz="1400" kern="1200" dirty="0">
                          <a:solidFill>
                            <a:srgbClr val="4D4B4B"/>
                          </a:solidFill>
                          <a:effectLst/>
                        </a:rPr>
                        <a:t>2024</a:t>
                      </a:r>
                      <a:endParaRPr lang="en-US" sz="1400" dirty="0">
                        <a:solidFill>
                          <a:srgbClr val="4D4B4B"/>
                        </a:solidFill>
                        <a:effectLst/>
                      </a:endParaRPr>
                    </a:p>
                  </a:txBody>
                  <a:tcPr anchor="ctr">
                    <a:lnL w="12700" cap="flat" cmpd="sng" algn="ctr">
                      <a:solidFill>
                        <a:schemeClr val="bg1"/>
                      </a:solidFill>
                      <a:prstDash val="solid"/>
                      <a:round/>
                      <a:headEnd type="none" w="med" len="med"/>
                      <a:tailEnd type="none" w="med" len="med"/>
                    </a:lnL>
                    <a:lnR w="12700">
                      <a:solidFill>
                        <a:schemeClr val="bg1"/>
                      </a:solidFill>
                    </a:lnR>
                    <a:lnB w="12700">
                      <a:solidFill>
                        <a:schemeClr val="bg1"/>
                      </a:solidFill>
                    </a:lnB>
                  </a:tcPr>
                </a:tc>
                <a:tc>
                  <a:txBody>
                    <a:bodyPr/>
                    <a:lstStyle/>
                    <a:p>
                      <a:pPr marL="0" algn="ctr" rtl="0" eaLnBrk="1" latinLnBrk="0" hangingPunct="1">
                        <a:spcBef>
                          <a:spcPts val="0"/>
                        </a:spcBef>
                        <a:spcAft>
                          <a:spcPts val="0"/>
                        </a:spcAft>
                      </a:pPr>
                      <a:r>
                        <a:rPr lang="en-US" sz="1400" b="1" kern="1200" dirty="0">
                          <a:solidFill>
                            <a:srgbClr val="4D4B4B"/>
                          </a:solidFill>
                          <a:effectLst/>
                        </a:rPr>
                        <a:t>2025</a:t>
                      </a:r>
                      <a:endParaRPr lang="en-US" sz="1400" b="1" dirty="0">
                        <a:solidFill>
                          <a:srgbClr val="4D4B4B"/>
                        </a:solidFill>
                        <a:effectLst/>
                      </a:endParaRPr>
                    </a:p>
                  </a:txBody>
                  <a:tcPr anchor="ctr">
                    <a:lnL w="12700">
                      <a:solidFill>
                        <a:schemeClr val="bg1"/>
                      </a:solidFill>
                    </a:lnL>
                    <a:lnB w="12700">
                      <a:solidFill>
                        <a:schemeClr val="bg1"/>
                      </a:solidFill>
                    </a:lnB>
                  </a:tcPr>
                </a:tc>
                <a:extLst>
                  <a:ext uri="{0D108BD9-81ED-4DB2-BD59-A6C34878D82A}">
                    <a16:rowId xmlns:a16="http://schemas.microsoft.com/office/drawing/2014/main" val="135486294"/>
                  </a:ext>
                </a:extLst>
              </a:tr>
              <a:tr h="1639488">
                <a:tc>
                  <a:txBody>
                    <a:bodyPr/>
                    <a:lstStyle/>
                    <a:p>
                      <a:pPr marL="0" algn="l" rtl="0" eaLnBrk="1" latinLnBrk="0" hangingPunct="1">
                        <a:spcBef>
                          <a:spcPts val="0"/>
                        </a:spcBef>
                        <a:spcAft>
                          <a:spcPts val="0"/>
                        </a:spcAft>
                      </a:pPr>
                      <a:endParaRPr lang="en-US" sz="1400" b="1" kern="1200" dirty="0">
                        <a:solidFill>
                          <a:srgbClr val="4D4B4B"/>
                        </a:solidFill>
                        <a:effectLst/>
                      </a:endParaRPr>
                    </a:p>
                    <a:p>
                      <a:pPr marL="0" lvl="0" algn="l">
                        <a:spcBef>
                          <a:spcPts val="0"/>
                        </a:spcBef>
                        <a:spcAft>
                          <a:spcPts val="0"/>
                        </a:spcAft>
                        <a:buNone/>
                      </a:pPr>
                      <a:endParaRPr lang="en-US" sz="1400" b="1" kern="1200" dirty="0">
                        <a:solidFill>
                          <a:srgbClr val="4D4B4B"/>
                        </a:solidFill>
                        <a:effectLst/>
                      </a:endParaRPr>
                    </a:p>
                    <a:p>
                      <a:pPr marL="0" lvl="0" algn="l">
                        <a:spcBef>
                          <a:spcPts val="0"/>
                        </a:spcBef>
                        <a:spcAft>
                          <a:spcPts val="0"/>
                        </a:spcAft>
                        <a:buNone/>
                      </a:pPr>
                      <a:endParaRPr lang="en-US" sz="1400" b="1" kern="1200" dirty="0">
                        <a:solidFill>
                          <a:srgbClr val="4D4B4B"/>
                        </a:solidFill>
                        <a:effectLst/>
                      </a:endParaRPr>
                    </a:p>
                    <a:p>
                      <a:pPr marL="0" lvl="0" algn="l">
                        <a:spcBef>
                          <a:spcPts val="0"/>
                        </a:spcBef>
                        <a:spcAft>
                          <a:spcPts val="0"/>
                        </a:spcAft>
                        <a:buNone/>
                      </a:pPr>
                      <a:r>
                        <a:rPr lang="en-US" sz="1400" b="1" kern="1200" dirty="0">
                          <a:solidFill>
                            <a:srgbClr val="4D4B4B"/>
                          </a:solidFill>
                          <a:effectLst/>
                        </a:rPr>
                        <a:t> Doula Services</a:t>
                      </a:r>
                      <a:endParaRPr lang="en-US" sz="1400" b="1" dirty="0">
                        <a:solidFill>
                          <a:srgbClr val="4D4B4B"/>
                        </a:solidFill>
                        <a:effectLst/>
                      </a:endParaRPr>
                    </a:p>
                  </a:txBody>
                  <a:tcPr>
                    <a:lnR w="12700">
                      <a:solidFill>
                        <a:schemeClr val="bg1"/>
                      </a:solidFill>
                    </a:lnR>
                    <a:lnT w="12700">
                      <a:solidFill>
                        <a:schemeClr val="bg1"/>
                      </a:solidFill>
                    </a:lnT>
                  </a:tcPr>
                </a:tc>
                <a:tc>
                  <a:txBody>
                    <a:bodyPr/>
                    <a:lstStyle/>
                    <a:p>
                      <a:pPr marL="0" algn="ctr" rtl="0" eaLnBrk="1" latinLnBrk="0" hangingPunct="1">
                        <a:spcBef>
                          <a:spcPts val="0"/>
                        </a:spcBef>
                        <a:spcAft>
                          <a:spcPts val="0"/>
                        </a:spcAft>
                      </a:pPr>
                      <a:endParaRPr lang="en-US" sz="1400" kern="1200" dirty="0">
                        <a:solidFill>
                          <a:srgbClr val="4D4B4B"/>
                        </a:solidFill>
                        <a:effectLst/>
                      </a:endParaRPr>
                    </a:p>
                    <a:p>
                      <a:pPr marL="0" lvl="0" algn="ctr">
                        <a:spcBef>
                          <a:spcPts val="0"/>
                        </a:spcBef>
                        <a:spcAft>
                          <a:spcPts val="0"/>
                        </a:spcAft>
                        <a:buNone/>
                      </a:pPr>
                      <a:endParaRPr lang="en-US" sz="1400" kern="1200" dirty="0">
                        <a:solidFill>
                          <a:srgbClr val="4D4B4B"/>
                        </a:solidFill>
                        <a:effectLst/>
                      </a:endParaRPr>
                    </a:p>
                    <a:p>
                      <a:pPr marL="0" lvl="0" algn="ctr">
                        <a:spcBef>
                          <a:spcPts val="0"/>
                        </a:spcBef>
                        <a:spcAft>
                          <a:spcPts val="0"/>
                        </a:spcAft>
                        <a:buNone/>
                      </a:pPr>
                      <a:endParaRPr lang="en-US" sz="1400" kern="1200" dirty="0">
                        <a:solidFill>
                          <a:srgbClr val="4D4B4B"/>
                        </a:solidFill>
                        <a:effectLst/>
                      </a:endParaRPr>
                    </a:p>
                    <a:p>
                      <a:pPr marL="0" lvl="0" algn="ctr">
                        <a:spcBef>
                          <a:spcPts val="0"/>
                        </a:spcBef>
                        <a:spcAft>
                          <a:spcPts val="0"/>
                        </a:spcAft>
                        <a:buNone/>
                      </a:pPr>
                      <a:r>
                        <a:rPr lang="en-US" sz="1400" kern="1200" dirty="0">
                          <a:solidFill>
                            <a:srgbClr val="4D4B4B"/>
                          </a:solidFill>
                          <a:effectLst/>
                        </a:rPr>
                        <a:t>N/A</a:t>
                      </a:r>
                      <a:endParaRPr lang="en-US" sz="1400" dirty="0">
                        <a:solidFill>
                          <a:srgbClr val="4D4B4B"/>
                        </a:solidFill>
                        <a:effectLst/>
                      </a:endParaRPr>
                    </a:p>
                  </a:txBody>
                  <a:tcPr>
                    <a:lnL w="12700" cap="flat" cmpd="sng" algn="ctr">
                      <a:solidFill>
                        <a:schemeClr val="bg1"/>
                      </a:solidFill>
                      <a:prstDash val="solid"/>
                      <a:round/>
                      <a:headEnd type="none" w="med" len="med"/>
                      <a:tailEnd type="none" w="med" len="med"/>
                    </a:lnL>
                    <a:lnR w="12700">
                      <a:solidFill>
                        <a:schemeClr val="bg1"/>
                      </a:solidFill>
                    </a:lnR>
                    <a:lnT w="12700" cap="flat" cmpd="sng" algn="ctr">
                      <a:solidFill>
                        <a:schemeClr val="bg1"/>
                      </a:solidFill>
                      <a:prstDash val="solid"/>
                      <a:round/>
                      <a:headEnd type="none" w="med" len="med"/>
                      <a:tailEnd type="none" w="med" len="med"/>
                    </a:lnT>
                  </a:tcPr>
                </a:tc>
                <a:tc>
                  <a:txBody>
                    <a:bodyPr/>
                    <a:lstStyle/>
                    <a:p>
                      <a:pPr marL="0" algn="l" rtl="0" eaLnBrk="1" latinLnBrk="0" hangingPunct="1">
                        <a:spcBef>
                          <a:spcPts val="0"/>
                        </a:spcBef>
                        <a:spcAft>
                          <a:spcPts val="0"/>
                        </a:spcAft>
                      </a:pPr>
                      <a:endParaRPr lang="en-US" sz="1400" b="1" kern="1200" dirty="0">
                        <a:solidFill>
                          <a:srgbClr val="4D4B4B"/>
                        </a:solidFill>
                        <a:effectLst/>
                      </a:endParaRPr>
                    </a:p>
                    <a:p>
                      <a:pPr marL="0" lvl="0" algn="l">
                        <a:spcBef>
                          <a:spcPts val="0"/>
                        </a:spcBef>
                        <a:spcAft>
                          <a:spcPts val="0"/>
                        </a:spcAft>
                        <a:buNone/>
                      </a:pPr>
                      <a:r>
                        <a:rPr lang="en-US" sz="1350" b="1" kern="1200" dirty="0">
                          <a:solidFill>
                            <a:srgbClr val="4D4B4B"/>
                          </a:solidFill>
                          <a:effectLst/>
                        </a:rPr>
                        <a:t>$0 Copay</a:t>
                      </a:r>
                    </a:p>
                    <a:p>
                      <a:pPr marL="0" lvl="0" algn="l">
                        <a:spcBef>
                          <a:spcPts val="0"/>
                        </a:spcBef>
                        <a:spcAft>
                          <a:spcPts val="0"/>
                        </a:spcAft>
                        <a:buNone/>
                      </a:pPr>
                      <a:endParaRPr lang="en-US" sz="1350" b="1" kern="1200" dirty="0">
                        <a:solidFill>
                          <a:srgbClr val="4D4B4B"/>
                        </a:solidFill>
                        <a:effectLst/>
                      </a:endParaRPr>
                    </a:p>
                    <a:p>
                      <a:pPr marL="0" lvl="0" algn="l" defTabSz="342900" rtl="0" eaLnBrk="1" latinLnBrk="0" hangingPunct="1">
                        <a:spcBef>
                          <a:spcPts val="0"/>
                        </a:spcBef>
                        <a:spcAft>
                          <a:spcPts val="0"/>
                        </a:spcAft>
                        <a:buNone/>
                      </a:pPr>
                      <a:r>
                        <a:rPr lang="en-US" sz="1350" b="1" kern="1200" dirty="0">
                          <a:solidFill>
                            <a:srgbClr val="4D4B4B"/>
                          </a:solidFill>
                          <a:effectLst/>
                          <a:latin typeface="+mn-lt"/>
                          <a:ea typeface="+mn-ea"/>
                          <a:cs typeface="+mn-cs"/>
                        </a:rPr>
                        <a:t>11 visits per pregnancy; members pay full cost of services after 11 free visits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algn="ctr" rtl="0" eaLnBrk="1" latinLnBrk="0" hangingPunct="1">
                        <a:spcBef>
                          <a:spcPts val="0"/>
                        </a:spcBef>
                        <a:spcAft>
                          <a:spcPts val="0"/>
                        </a:spcAft>
                      </a:pPr>
                      <a:endParaRPr lang="en-US" sz="1400" kern="1200" dirty="0">
                        <a:solidFill>
                          <a:srgbClr val="4D4B4B"/>
                        </a:solidFill>
                        <a:effectLst/>
                      </a:endParaRPr>
                    </a:p>
                    <a:p>
                      <a:pPr marL="0" lvl="0" algn="ctr">
                        <a:spcBef>
                          <a:spcPts val="0"/>
                        </a:spcBef>
                        <a:spcAft>
                          <a:spcPts val="0"/>
                        </a:spcAft>
                        <a:buNone/>
                      </a:pPr>
                      <a:endParaRPr lang="en-US" sz="1400" kern="1200" dirty="0">
                        <a:solidFill>
                          <a:srgbClr val="4D4B4B"/>
                        </a:solidFill>
                        <a:effectLst/>
                      </a:endParaRPr>
                    </a:p>
                    <a:p>
                      <a:pPr marL="0" lvl="0" algn="ctr">
                        <a:spcBef>
                          <a:spcPts val="0"/>
                        </a:spcBef>
                        <a:spcAft>
                          <a:spcPts val="0"/>
                        </a:spcAft>
                        <a:buNone/>
                      </a:pPr>
                      <a:endParaRPr lang="en-US" sz="1400" kern="1200" dirty="0">
                        <a:solidFill>
                          <a:srgbClr val="4D4B4B"/>
                        </a:solidFill>
                        <a:effectLst/>
                      </a:endParaRPr>
                    </a:p>
                    <a:p>
                      <a:pPr marL="0" lvl="0" algn="ctr">
                        <a:spcBef>
                          <a:spcPts val="0"/>
                        </a:spcBef>
                        <a:spcAft>
                          <a:spcPts val="0"/>
                        </a:spcAft>
                        <a:buNone/>
                      </a:pPr>
                      <a:r>
                        <a:rPr lang="en-US" sz="1400" kern="1200" dirty="0">
                          <a:solidFill>
                            <a:srgbClr val="4D4B4B"/>
                          </a:solidFill>
                          <a:effectLst/>
                        </a:rPr>
                        <a:t>N/A</a:t>
                      </a:r>
                      <a:endParaRPr lang="en-US" sz="1400" dirty="0">
                        <a:solidFill>
                          <a:srgbClr val="4D4B4B"/>
                        </a:solidFill>
                        <a:effectLst/>
                      </a:endParaRPr>
                    </a:p>
                  </a:txBody>
                  <a:tcPr>
                    <a:lnL w="12700" cap="flat" cmpd="sng" algn="ctr">
                      <a:solidFill>
                        <a:schemeClr val="bg1"/>
                      </a:solidFill>
                      <a:prstDash val="solid"/>
                      <a:round/>
                      <a:headEnd type="none" w="med" len="med"/>
                      <a:tailEnd type="none" w="med" len="med"/>
                    </a:lnL>
                    <a:lnR w="12700">
                      <a:solidFill>
                        <a:schemeClr val="bg1"/>
                      </a:solidFill>
                    </a:lnR>
                    <a:lnT w="12700">
                      <a:solidFill>
                        <a:schemeClr val="bg1"/>
                      </a:solidFill>
                    </a:lnT>
                  </a:tcPr>
                </a:tc>
                <a:tc>
                  <a:txBody>
                    <a:bodyPr/>
                    <a:lstStyle/>
                    <a:p>
                      <a:pPr marL="0" algn="l" rtl="0" eaLnBrk="1" latinLnBrk="0" hangingPunct="1">
                        <a:spcBef>
                          <a:spcPts val="0"/>
                        </a:spcBef>
                        <a:spcAft>
                          <a:spcPts val="0"/>
                        </a:spcAft>
                      </a:pPr>
                      <a:endParaRPr lang="en-US" sz="1400" b="1" kern="1200" dirty="0">
                        <a:solidFill>
                          <a:srgbClr val="4D4B4B"/>
                        </a:solidFill>
                        <a:effectLst/>
                      </a:endParaRPr>
                    </a:p>
                    <a:p>
                      <a:pPr marL="0" lvl="0" algn="l">
                        <a:spcBef>
                          <a:spcPts val="0"/>
                        </a:spcBef>
                        <a:spcAft>
                          <a:spcPts val="0"/>
                        </a:spcAft>
                        <a:buNone/>
                      </a:pPr>
                      <a:r>
                        <a:rPr lang="en-US" sz="1350" b="1" kern="1200" dirty="0">
                          <a:solidFill>
                            <a:srgbClr val="4D4B4B"/>
                          </a:solidFill>
                          <a:effectLst/>
                        </a:rPr>
                        <a:t>$0 Copay</a:t>
                      </a:r>
                    </a:p>
                    <a:p>
                      <a:pPr marL="0" lvl="0" algn="l">
                        <a:spcBef>
                          <a:spcPts val="0"/>
                        </a:spcBef>
                        <a:spcAft>
                          <a:spcPts val="0"/>
                        </a:spcAft>
                        <a:buNone/>
                      </a:pPr>
                      <a:endParaRPr lang="en-US" sz="1350" b="1" kern="1200" dirty="0">
                        <a:solidFill>
                          <a:srgbClr val="4D4B4B"/>
                        </a:solidFill>
                        <a:effectLst/>
                      </a:endParaRPr>
                    </a:p>
                    <a:p>
                      <a:pPr marL="0" algn="l" rtl="0" eaLnBrk="1" latinLnBrk="0" hangingPunct="1">
                        <a:spcBef>
                          <a:spcPts val="0"/>
                        </a:spcBef>
                        <a:spcAft>
                          <a:spcPts val="0"/>
                        </a:spcAft>
                      </a:pPr>
                      <a:r>
                        <a:rPr lang="en-US" sz="1350" b="1" kern="1200" dirty="0">
                          <a:solidFill>
                            <a:srgbClr val="4D4B4B"/>
                          </a:solidFill>
                          <a:effectLst/>
                        </a:rPr>
                        <a:t>11 visits per pregnancy; members pay full cost of services after 11 free visits</a:t>
                      </a:r>
                    </a:p>
                  </a:txBody>
                  <a:tcPr>
                    <a:lnL w="12700">
                      <a:solidFill>
                        <a:schemeClr val="bg1"/>
                      </a:solidFill>
                    </a:lnL>
                    <a:lnT w="12700">
                      <a:solidFill>
                        <a:schemeClr val="bg1"/>
                      </a:solidFill>
                    </a:lnT>
                  </a:tcPr>
                </a:tc>
                <a:extLst>
                  <a:ext uri="{0D108BD9-81ED-4DB2-BD59-A6C34878D82A}">
                    <a16:rowId xmlns:a16="http://schemas.microsoft.com/office/drawing/2014/main" val="486406381"/>
                  </a:ext>
                </a:extLst>
              </a:tr>
            </a:tbl>
          </a:graphicData>
        </a:graphic>
      </p:graphicFrame>
      <p:sp>
        <p:nvSpPr>
          <p:cNvPr id="10" name="TextBox 9">
            <a:extLst>
              <a:ext uri="{FF2B5EF4-FFF2-40B4-BE49-F238E27FC236}">
                <a16:creationId xmlns:a16="http://schemas.microsoft.com/office/drawing/2014/main" id="{4B9E4D5D-EDE4-076D-47D6-F14717D7B564}"/>
              </a:ext>
            </a:extLst>
          </p:cNvPr>
          <p:cNvSpPr txBox="1"/>
          <p:nvPr/>
        </p:nvSpPr>
        <p:spPr>
          <a:xfrm>
            <a:off x="203200" y="3914860"/>
            <a:ext cx="8447314" cy="461665"/>
          </a:xfrm>
          <a:prstGeom prst="rect">
            <a:avLst/>
          </a:prstGeom>
          <a:noFill/>
        </p:spPr>
        <p:txBody>
          <a:bodyPr wrap="square">
            <a:spAutoFit/>
          </a:bodyPr>
          <a:lstStyle/>
          <a:p>
            <a:pPr marL="285750" indent="-285750">
              <a:buFont typeface="Wingdings"/>
              <a:buChar char="Ø"/>
            </a:pPr>
            <a:r>
              <a:rPr lang="en-US" sz="1200" dirty="0" err="1">
                <a:solidFill>
                  <a:srgbClr val="4D4B4B"/>
                </a:solidFill>
                <a:cs typeface="Arial"/>
              </a:rPr>
              <a:t>myStrength</a:t>
            </a:r>
            <a:r>
              <a:rPr lang="en-US" sz="1200" dirty="0">
                <a:solidFill>
                  <a:srgbClr val="4D4B4B"/>
                </a:solidFill>
                <a:cs typeface="Arial"/>
              </a:rPr>
              <a:t> digital tool is rebranding to Teladoc Mental Health</a:t>
            </a:r>
          </a:p>
          <a:p>
            <a:pPr marL="285750" indent="-285750">
              <a:buFont typeface="Wingdings"/>
              <a:buChar char="Ø"/>
            </a:pPr>
            <a:r>
              <a:rPr lang="en-US" sz="1200" dirty="0" err="1">
                <a:solidFill>
                  <a:srgbClr val="00040A"/>
                </a:solidFill>
              </a:rPr>
              <a:t>myStrength</a:t>
            </a:r>
            <a:r>
              <a:rPr lang="en-US" sz="1200" dirty="0">
                <a:solidFill>
                  <a:srgbClr val="00040A"/>
                </a:solidFill>
              </a:rPr>
              <a:t> will sunset for existing users on 12/31/2024</a:t>
            </a:r>
            <a:endParaRPr lang="en-US" sz="1200" dirty="0">
              <a:solidFill>
                <a:srgbClr val="4D4B4B"/>
              </a:solidFill>
              <a:cs typeface="Arial"/>
            </a:endParaRPr>
          </a:p>
        </p:txBody>
      </p:sp>
      <p:pic>
        <p:nvPicPr>
          <p:cNvPr id="27" name="Video 26">
            <a:hlinkClick r:id="" action="ppaction://media"/>
            <a:extLst>
              <a:ext uri="{FF2B5EF4-FFF2-40B4-BE49-F238E27FC236}">
                <a16:creationId xmlns:a16="http://schemas.microsoft.com/office/drawing/2014/main" id="{3C4B08E2-F248-D846-02B7-FA19478D360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8795288" y="4794788"/>
            <a:ext cx="286989" cy="286989"/>
          </a:xfrm>
          <a:prstGeom prst="ellipse">
            <a:avLst/>
          </a:prstGeom>
        </p:spPr>
      </p:pic>
    </p:spTree>
    <p:extLst>
      <p:ext uri="{BB962C8B-B14F-4D97-AF65-F5344CB8AC3E}">
        <p14:creationId xmlns:p14="http://schemas.microsoft.com/office/powerpoint/2010/main" val="442817720"/>
      </p:ext>
    </p:extLst>
  </p:cSld>
  <p:clrMapOvr>
    <a:masterClrMapping/>
  </p:clrMapOvr>
  <p:transition spd="slow" advTm="3509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7"/>
                </p:tgtEl>
              </p:cMediaNode>
            </p:video>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7"/>
                                        </p:tgtEl>
                                      </p:cBhvr>
                                    </p:cmd>
                                  </p:childTnLst>
                                </p:cTn>
                              </p:par>
                            </p:childTnLst>
                          </p:cTn>
                        </p:par>
                      </p:childTnLst>
                    </p:cTn>
                  </p:par>
                </p:childTnLst>
              </p:cTn>
              <p:nextCondLst>
                <p:cond evt="onClick" delay="0">
                  <p:tgtEl>
                    <p:spTgt spid="2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3495" y="468418"/>
            <a:ext cx="5489903" cy="800219"/>
          </a:xfrm>
        </p:spPr>
        <p:txBody>
          <a:bodyPr vert="horz" lIns="0" tIns="0" rIns="0" bIns="0" rtlCol="0" anchor="t">
            <a:spAutoFit/>
          </a:bodyPr>
          <a:lstStyle/>
          <a:p>
            <a:r>
              <a:rPr lang="en-US" sz="2800" b="1" dirty="0">
                <a:solidFill>
                  <a:srgbClr val="0058A6"/>
                </a:solidFill>
              </a:rPr>
              <a:t>UC Blue &amp; Gold HMO</a:t>
            </a:r>
            <a:br>
              <a:rPr lang="en-US" sz="2800" dirty="0">
                <a:solidFill>
                  <a:srgbClr val="3F3F3F"/>
                </a:solidFill>
              </a:rPr>
            </a:br>
            <a:r>
              <a:rPr lang="en-US" sz="2400" i="1" dirty="0">
                <a:solidFill>
                  <a:srgbClr val="3F3F3F"/>
                </a:solidFill>
              </a:rPr>
              <a:t>Plan Design Changes </a:t>
            </a:r>
            <a:endParaRPr lang="en-US" sz="2800" dirty="0">
              <a:solidFill>
                <a:srgbClr val="3F3F3F"/>
              </a:solidFill>
            </a:endParaRPr>
          </a:p>
        </p:txBody>
      </p:sp>
      <p:graphicFrame>
        <p:nvGraphicFramePr>
          <p:cNvPr id="3" name="Table 2">
            <a:extLst>
              <a:ext uri="{FF2B5EF4-FFF2-40B4-BE49-F238E27FC236}">
                <a16:creationId xmlns:a16="http://schemas.microsoft.com/office/drawing/2014/main" id="{D768D0B2-0A5E-123A-42A9-59A320E5224E}"/>
              </a:ext>
            </a:extLst>
          </p:cNvPr>
          <p:cNvGraphicFramePr>
            <a:graphicFrameLocks noGrp="1"/>
          </p:cNvGraphicFramePr>
          <p:nvPr>
            <p:extLst>
              <p:ext uri="{D42A27DB-BD31-4B8C-83A1-F6EECF244321}">
                <p14:modId xmlns:p14="http://schemas.microsoft.com/office/powerpoint/2010/main" val="1711592221"/>
              </p:ext>
            </p:extLst>
          </p:nvPr>
        </p:nvGraphicFramePr>
        <p:xfrm>
          <a:off x="363496" y="1345617"/>
          <a:ext cx="8496848" cy="2965835"/>
        </p:xfrm>
        <a:graphic>
          <a:graphicData uri="http://schemas.openxmlformats.org/drawingml/2006/table">
            <a:tbl>
              <a:tblPr firstRow="1" bandRow="1">
                <a:tableStyleId>{5202B0CA-FC54-4496-8BCA-5EF66A818D29}</a:tableStyleId>
              </a:tblPr>
              <a:tblGrid>
                <a:gridCol w="2424548">
                  <a:extLst>
                    <a:ext uri="{9D8B030D-6E8A-4147-A177-3AD203B41FA5}">
                      <a16:colId xmlns:a16="http://schemas.microsoft.com/office/drawing/2014/main" val="775656244"/>
                    </a:ext>
                  </a:extLst>
                </a:gridCol>
                <a:gridCol w="2973169">
                  <a:extLst>
                    <a:ext uri="{9D8B030D-6E8A-4147-A177-3AD203B41FA5}">
                      <a16:colId xmlns:a16="http://schemas.microsoft.com/office/drawing/2014/main" val="270163768"/>
                    </a:ext>
                  </a:extLst>
                </a:gridCol>
                <a:gridCol w="3099131">
                  <a:extLst>
                    <a:ext uri="{9D8B030D-6E8A-4147-A177-3AD203B41FA5}">
                      <a16:colId xmlns:a16="http://schemas.microsoft.com/office/drawing/2014/main" val="437772983"/>
                    </a:ext>
                  </a:extLst>
                </a:gridCol>
              </a:tblGrid>
              <a:tr h="352425">
                <a:tc>
                  <a:txBody>
                    <a:bodyPr/>
                    <a:lstStyle/>
                    <a:p>
                      <a:pPr marL="0" algn="l" rtl="0" eaLnBrk="1" latinLnBrk="0" hangingPunct="1">
                        <a:spcBef>
                          <a:spcPts val="0"/>
                        </a:spcBef>
                        <a:spcAft>
                          <a:spcPts val="0"/>
                        </a:spcAft>
                      </a:pPr>
                      <a:endParaRPr lang="en-US" sz="1400">
                        <a:solidFill>
                          <a:srgbClr val="00040A"/>
                        </a:solidFill>
                        <a:effectLst/>
                      </a:endParaRPr>
                    </a:p>
                  </a:txBody>
                  <a:tcPr anchor="ctr">
                    <a:lnR w="12700" cap="flat" cmpd="sng" algn="ctr">
                      <a:solidFill>
                        <a:schemeClr val="bg1"/>
                      </a:solidFill>
                      <a:prstDash val="solid"/>
                      <a:round/>
                      <a:headEnd type="none" w="med" len="med"/>
                      <a:tailEnd type="none" w="med" len="med"/>
                    </a:lnR>
                    <a:lnT w="0">
                      <a:noFill/>
                    </a:lnT>
                    <a:lnB w="12700">
                      <a:solidFill>
                        <a:schemeClr val="bg1"/>
                      </a:solidFill>
                    </a:lnB>
                  </a:tcPr>
                </a:tc>
                <a:tc>
                  <a:txBody>
                    <a:bodyPr/>
                    <a:lstStyle/>
                    <a:p>
                      <a:pPr marL="0" algn="ctr" rtl="0" eaLnBrk="1" latinLnBrk="0" hangingPunct="1">
                        <a:spcBef>
                          <a:spcPts val="0"/>
                        </a:spcBef>
                        <a:spcAft>
                          <a:spcPts val="0"/>
                        </a:spcAft>
                      </a:pPr>
                      <a:r>
                        <a:rPr lang="en-US" sz="1400" kern="1200">
                          <a:solidFill>
                            <a:schemeClr val="bg1"/>
                          </a:solidFill>
                          <a:effectLst/>
                        </a:rPr>
                        <a:t>2024</a:t>
                      </a:r>
                      <a:endParaRPr lang="en-US" sz="140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marL="0" algn="ctr" rtl="0" eaLnBrk="1" latinLnBrk="0" hangingPunct="1">
                        <a:spcBef>
                          <a:spcPts val="0"/>
                        </a:spcBef>
                        <a:spcAft>
                          <a:spcPts val="0"/>
                        </a:spcAft>
                      </a:pPr>
                      <a:r>
                        <a:rPr lang="en-US" sz="1400" b="1" kern="1200">
                          <a:solidFill>
                            <a:schemeClr val="bg1"/>
                          </a:solidFill>
                          <a:effectLst/>
                        </a:rPr>
                        <a:t>2025</a:t>
                      </a:r>
                      <a:endParaRPr lang="en-US" sz="1400" b="1">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5486294"/>
                  </a:ext>
                </a:extLst>
              </a:tr>
              <a:tr h="1598279">
                <a:tc>
                  <a:txBody>
                    <a:bodyPr/>
                    <a:lstStyle/>
                    <a:p>
                      <a:pPr marL="0" algn="l" rtl="0" eaLnBrk="1" latinLnBrk="0" hangingPunct="1">
                        <a:spcBef>
                          <a:spcPts val="0"/>
                        </a:spcBef>
                        <a:spcAft>
                          <a:spcPts val="0"/>
                        </a:spcAft>
                      </a:pPr>
                      <a:r>
                        <a:rPr lang="en-US" sz="1400" b="1" kern="1200" dirty="0">
                          <a:solidFill>
                            <a:srgbClr val="4D4B4B"/>
                          </a:solidFill>
                          <a:effectLst/>
                        </a:rPr>
                        <a:t>Office Visits and Urgent Care</a:t>
                      </a:r>
                      <a:endParaRPr lang="en-US" sz="1400" b="1" dirty="0">
                        <a:solidFill>
                          <a:srgbClr val="4D4B4B"/>
                        </a:solidFill>
                        <a:effectLst/>
                      </a:endParaRPr>
                    </a:p>
                  </a:txBody>
                  <a:tcPr anchor="ctr">
                    <a:lnR w="12700">
                      <a:solidFill>
                        <a:schemeClr val="bg1"/>
                      </a:solidFill>
                    </a:lnR>
                    <a:lnT w="12700">
                      <a:solidFill>
                        <a:schemeClr val="bg1"/>
                      </a:solidFill>
                    </a:lnT>
                    <a:lnB w="12700">
                      <a:solidFill>
                        <a:schemeClr val="bg1"/>
                      </a:solidFill>
                    </a:lnB>
                  </a:tcPr>
                </a:tc>
                <a:tc>
                  <a:txBody>
                    <a:bodyPr/>
                    <a:lstStyle/>
                    <a:p>
                      <a:pPr marL="0" algn="l" rtl="0" eaLnBrk="1" latinLnBrk="0" hangingPunct="1">
                        <a:spcBef>
                          <a:spcPts val="0"/>
                        </a:spcBef>
                        <a:spcAft>
                          <a:spcPts val="0"/>
                        </a:spcAft>
                      </a:pPr>
                      <a:endParaRPr lang="en-US" sz="1400" kern="1200">
                        <a:solidFill>
                          <a:srgbClr val="4D4B4B"/>
                        </a:solidFill>
                        <a:effectLst/>
                      </a:endParaRPr>
                    </a:p>
                    <a:p>
                      <a:pPr marL="0" lvl="0" algn="l">
                        <a:spcBef>
                          <a:spcPts val="0"/>
                        </a:spcBef>
                        <a:spcAft>
                          <a:spcPts val="0"/>
                        </a:spcAft>
                        <a:buNone/>
                      </a:pPr>
                      <a:r>
                        <a:rPr lang="en-US" sz="1400" kern="1200">
                          <a:solidFill>
                            <a:srgbClr val="4D4B4B"/>
                          </a:solidFill>
                          <a:effectLst/>
                        </a:rPr>
                        <a:t>Medical: </a:t>
                      </a:r>
                    </a:p>
                    <a:p>
                      <a:pPr marL="0" algn="l" rtl="0" eaLnBrk="1" latinLnBrk="0" hangingPunct="1">
                        <a:spcBef>
                          <a:spcPts val="0"/>
                        </a:spcBef>
                        <a:spcAft>
                          <a:spcPts val="0"/>
                        </a:spcAft>
                      </a:pPr>
                      <a:r>
                        <a:rPr lang="en-US" sz="1400" kern="1200">
                          <a:solidFill>
                            <a:srgbClr val="4D4B4B"/>
                          </a:solidFill>
                          <a:effectLst/>
                        </a:rPr>
                        <a:t>$20 Copay</a:t>
                      </a:r>
                    </a:p>
                    <a:p>
                      <a:pPr marL="0" algn="l" rtl="0" eaLnBrk="1" latinLnBrk="0" hangingPunct="1">
                        <a:spcBef>
                          <a:spcPts val="0"/>
                        </a:spcBef>
                        <a:spcAft>
                          <a:spcPts val="0"/>
                        </a:spcAft>
                      </a:pPr>
                      <a:endParaRPr lang="en-US" sz="1400" kern="1200">
                        <a:solidFill>
                          <a:srgbClr val="4D4B4B"/>
                        </a:solidFill>
                        <a:effectLst/>
                      </a:endParaRPr>
                    </a:p>
                    <a:p>
                      <a:pPr marL="0" algn="l" rtl="0" eaLnBrk="1" latinLnBrk="0" hangingPunct="1">
                        <a:spcBef>
                          <a:spcPts val="0"/>
                        </a:spcBef>
                        <a:spcAft>
                          <a:spcPts val="0"/>
                        </a:spcAft>
                      </a:pPr>
                      <a:r>
                        <a:rPr lang="en-US" sz="1400" kern="1200">
                          <a:solidFill>
                            <a:srgbClr val="4D4B4B"/>
                          </a:solidFill>
                          <a:effectLst/>
                        </a:rPr>
                        <a:t>Behavioral Health: </a:t>
                      </a:r>
                    </a:p>
                    <a:p>
                      <a:pPr marL="0" algn="l" rtl="0" eaLnBrk="1" latinLnBrk="0" hangingPunct="1">
                        <a:spcBef>
                          <a:spcPts val="0"/>
                        </a:spcBef>
                        <a:spcAft>
                          <a:spcPts val="0"/>
                        </a:spcAft>
                      </a:pPr>
                      <a:r>
                        <a:rPr lang="en-US" sz="1400" kern="1200">
                          <a:solidFill>
                            <a:srgbClr val="4D4B4B"/>
                          </a:solidFill>
                          <a:effectLst/>
                        </a:rPr>
                        <a:t>Visits 1-3: No Copay</a:t>
                      </a:r>
                    </a:p>
                    <a:p>
                      <a:pPr marL="0" algn="l" rtl="0" eaLnBrk="1" latinLnBrk="0" hangingPunct="1">
                        <a:spcBef>
                          <a:spcPts val="0"/>
                        </a:spcBef>
                        <a:spcAft>
                          <a:spcPts val="0"/>
                        </a:spcAft>
                      </a:pPr>
                      <a:r>
                        <a:rPr lang="en-US" sz="1400" kern="1200">
                          <a:solidFill>
                            <a:srgbClr val="4D4B4B"/>
                          </a:solidFill>
                          <a:effectLst/>
                        </a:rPr>
                        <a:t>Visits 4+: $20 Copay</a:t>
                      </a:r>
                    </a:p>
                    <a:p>
                      <a:pPr marL="0" lvl="0" algn="l">
                        <a:spcBef>
                          <a:spcPts val="0"/>
                        </a:spcBef>
                        <a:spcAft>
                          <a:spcPts val="0"/>
                        </a:spcAft>
                        <a:buNone/>
                      </a:pPr>
                      <a:endParaRPr lang="en-US" sz="1400" kern="1200">
                        <a:solidFill>
                          <a:srgbClr val="4D4B4B"/>
                        </a:solidFill>
                        <a:effectLst/>
                      </a:endParaRPr>
                    </a:p>
                  </a:txBody>
                  <a:tcPr anchor="ctr">
                    <a:lnL w="12700" cap="flat" cmpd="sng" algn="ctr">
                      <a:solidFill>
                        <a:schemeClr val="bg1"/>
                      </a:solidFill>
                      <a:prstDash val="solid"/>
                      <a:round/>
                      <a:headEnd type="none" w="med" len="med"/>
                      <a:tailEnd type="none" w="med" len="med"/>
                    </a:lnL>
                    <a:lnR w="12700">
                      <a:solidFill>
                        <a:schemeClr val="bg1"/>
                      </a:solid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rtl="0" eaLnBrk="1" latinLnBrk="0" hangingPunct="1">
                        <a:spcBef>
                          <a:spcPts val="0"/>
                        </a:spcBef>
                        <a:spcAft>
                          <a:spcPts val="0"/>
                        </a:spcAft>
                      </a:pPr>
                      <a:r>
                        <a:rPr lang="en-US" sz="1400" b="1" kern="1200" dirty="0">
                          <a:solidFill>
                            <a:srgbClr val="4D4B4B"/>
                          </a:solidFill>
                          <a:effectLst/>
                        </a:rPr>
                        <a:t>Medical: </a:t>
                      </a:r>
                    </a:p>
                    <a:p>
                      <a:pPr marL="0" algn="l" rtl="0" eaLnBrk="1" latinLnBrk="0" hangingPunct="1">
                        <a:spcBef>
                          <a:spcPts val="0"/>
                        </a:spcBef>
                        <a:spcAft>
                          <a:spcPts val="0"/>
                        </a:spcAft>
                      </a:pPr>
                      <a:r>
                        <a:rPr lang="en-US" sz="1400" b="1" kern="1200" dirty="0">
                          <a:solidFill>
                            <a:srgbClr val="4D4B4B"/>
                          </a:solidFill>
                          <a:effectLst/>
                        </a:rPr>
                        <a:t>$30 Copay</a:t>
                      </a:r>
                    </a:p>
                    <a:p>
                      <a:pPr marL="0" algn="l" rtl="0" eaLnBrk="1" latinLnBrk="0" hangingPunct="1">
                        <a:spcBef>
                          <a:spcPts val="0"/>
                        </a:spcBef>
                        <a:spcAft>
                          <a:spcPts val="0"/>
                        </a:spcAft>
                      </a:pPr>
                      <a:endParaRPr lang="en-US" sz="1400" b="1" kern="1200" dirty="0">
                        <a:solidFill>
                          <a:srgbClr val="4D4B4B"/>
                        </a:solidFill>
                        <a:effectLst/>
                      </a:endParaRPr>
                    </a:p>
                    <a:p>
                      <a:pPr marL="0" algn="l" rtl="0" eaLnBrk="1" latinLnBrk="0" hangingPunct="1">
                        <a:spcBef>
                          <a:spcPts val="0"/>
                        </a:spcBef>
                        <a:spcAft>
                          <a:spcPts val="0"/>
                        </a:spcAft>
                      </a:pPr>
                      <a:r>
                        <a:rPr lang="en-US" sz="1400" b="1" kern="1200" dirty="0">
                          <a:solidFill>
                            <a:srgbClr val="4D4B4B"/>
                          </a:solidFill>
                          <a:effectLst/>
                        </a:rPr>
                        <a:t>Behavioral Health: </a:t>
                      </a:r>
                    </a:p>
                    <a:p>
                      <a:pPr marL="0" algn="l" rtl="0" eaLnBrk="1" latinLnBrk="0" hangingPunct="1">
                        <a:spcBef>
                          <a:spcPts val="0"/>
                        </a:spcBef>
                        <a:spcAft>
                          <a:spcPts val="0"/>
                        </a:spcAft>
                      </a:pPr>
                      <a:r>
                        <a:rPr lang="en-US" sz="1400" b="0" kern="1200" dirty="0">
                          <a:solidFill>
                            <a:srgbClr val="4D4B4B"/>
                          </a:solidFill>
                          <a:effectLst/>
                        </a:rPr>
                        <a:t>Visits 1-3: No Copay</a:t>
                      </a:r>
                    </a:p>
                    <a:p>
                      <a:pPr marL="0" algn="l" rtl="0" eaLnBrk="1" latinLnBrk="0" hangingPunct="1">
                        <a:spcBef>
                          <a:spcPts val="0"/>
                        </a:spcBef>
                        <a:spcAft>
                          <a:spcPts val="0"/>
                        </a:spcAft>
                      </a:pPr>
                      <a:r>
                        <a:rPr lang="en-US" sz="1400" b="1" kern="1200" dirty="0">
                          <a:solidFill>
                            <a:srgbClr val="4D4B4B"/>
                          </a:solidFill>
                          <a:effectLst/>
                        </a:rPr>
                        <a:t>Visits 4+: $30 Copay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86406381"/>
                  </a:ext>
                </a:extLst>
              </a:tr>
              <a:tr h="815090">
                <a:tc>
                  <a:txBody>
                    <a:bodyPr/>
                    <a:lstStyle/>
                    <a:p>
                      <a:pPr marL="0" lvl="0" algn="l">
                        <a:spcBef>
                          <a:spcPts val="0"/>
                        </a:spcBef>
                        <a:spcAft>
                          <a:spcPts val="0"/>
                        </a:spcAft>
                        <a:buNone/>
                      </a:pPr>
                      <a:r>
                        <a:rPr lang="en-US" sz="1400" b="1" kern="1200">
                          <a:solidFill>
                            <a:srgbClr val="4D4B4B"/>
                          </a:solidFill>
                          <a:effectLst/>
                        </a:rPr>
                        <a:t>Acupuncture and Chiropractic</a:t>
                      </a:r>
                    </a:p>
                  </a:txBody>
                  <a:tcPr anchor="ctr">
                    <a:lnR w="12700">
                      <a:solidFill>
                        <a:schemeClr val="bg1"/>
                      </a:solidFill>
                    </a:lnR>
                    <a:lnT w="12700">
                      <a:solidFill>
                        <a:schemeClr val="bg1"/>
                      </a:solidFill>
                    </a:lnT>
                    <a:lnB w="12700">
                      <a:solidFill>
                        <a:schemeClr val="bg1"/>
                      </a:solidFill>
                    </a:lnB>
                  </a:tcPr>
                </a:tc>
                <a:tc>
                  <a:txBody>
                    <a:bodyPr/>
                    <a:lstStyle/>
                    <a:p>
                      <a:pPr marL="0" lvl="0" algn="l">
                        <a:spcBef>
                          <a:spcPts val="0"/>
                        </a:spcBef>
                        <a:spcAft>
                          <a:spcPts val="0"/>
                        </a:spcAft>
                        <a:buNone/>
                      </a:pPr>
                      <a:r>
                        <a:rPr lang="en-US" sz="1400" kern="1200">
                          <a:solidFill>
                            <a:srgbClr val="4D4B4B"/>
                          </a:solidFill>
                          <a:effectLst/>
                        </a:rPr>
                        <a:t>$20 Copay</a:t>
                      </a:r>
                    </a:p>
                  </a:txBody>
                  <a:tcPr anchor="ctr">
                    <a:lnL w="12700">
                      <a:solidFill>
                        <a:schemeClr val="bg1"/>
                      </a:solidFill>
                    </a:lnL>
                    <a:lnR w="12700">
                      <a:solidFill>
                        <a:schemeClr val="bg1"/>
                      </a:solidFill>
                    </a:lnR>
                    <a:lnT w="12700">
                      <a:solidFill>
                        <a:schemeClr val="bg1"/>
                      </a:solidFill>
                    </a:lnT>
                    <a:lnB w="12700">
                      <a:solidFill>
                        <a:schemeClr val="bg1"/>
                      </a:solidFill>
                    </a:lnB>
                  </a:tcPr>
                </a:tc>
                <a:tc>
                  <a:txBody>
                    <a:bodyPr/>
                    <a:lstStyle/>
                    <a:p>
                      <a:pPr marL="0" lvl="0" algn="l">
                        <a:spcBef>
                          <a:spcPts val="0"/>
                        </a:spcBef>
                        <a:spcAft>
                          <a:spcPts val="0"/>
                        </a:spcAft>
                        <a:buNone/>
                      </a:pPr>
                      <a:r>
                        <a:rPr lang="en-US" sz="1400" b="0" kern="1200" dirty="0">
                          <a:solidFill>
                            <a:srgbClr val="4D4B4B"/>
                          </a:solidFill>
                          <a:effectLst/>
                        </a:rPr>
                        <a:t>$20 Copay</a:t>
                      </a:r>
                    </a:p>
                  </a:txBody>
                  <a:tcPr anchor="ctr">
                    <a:lnL w="12700">
                      <a:solidFill>
                        <a:schemeClr val="bg1"/>
                      </a:solidFill>
                    </a:lnL>
                    <a:lnR w="12700">
                      <a:solidFill>
                        <a:schemeClr val="bg1"/>
                      </a:solidFill>
                    </a:lnR>
                    <a:lnT w="12700">
                      <a:solidFill>
                        <a:schemeClr val="bg1"/>
                      </a:solidFill>
                    </a:lnT>
                    <a:lnB w="12700">
                      <a:solidFill>
                        <a:schemeClr val="bg1"/>
                      </a:solidFill>
                    </a:lnB>
                  </a:tcPr>
                </a:tc>
                <a:extLst>
                  <a:ext uri="{0D108BD9-81ED-4DB2-BD59-A6C34878D82A}">
                    <a16:rowId xmlns:a16="http://schemas.microsoft.com/office/drawing/2014/main" val="2677895627"/>
                  </a:ext>
                </a:extLst>
              </a:tr>
            </a:tbl>
          </a:graphicData>
        </a:graphic>
      </p:graphicFrame>
      <p:grpSp>
        <p:nvGrpSpPr>
          <p:cNvPr id="4" name="Group 3">
            <a:extLst>
              <a:ext uri="{FF2B5EF4-FFF2-40B4-BE49-F238E27FC236}">
                <a16:creationId xmlns:a16="http://schemas.microsoft.com/office/drawing/2014/main" id="{F3955134-1C46-06AA-9AAD-C70C43824627}"/>
              </a:ext>
            </a:extLst>
          </p:cNvPr>
          <p:cNvGrpSpPr/>
          <p:nvPr/>
        </p:nvGrpSpPr>
        <p:grpSpPr>
          <a:xfrm>
            <a:off x="135434" y="4296992"/>
            <a:ext cx="1408929" cy="602947"/>
            <a:chOff x="204186" y="5734975"/>
            <a:chExt cx="2032987" cy="870011"/>
          </a:xfrm>
        </p:grpSpPr>
        <p:sp>
          <p:nvSpPr>
            <p:cNvPr id="5" name="Rectangle 4">
              <a:extLst>
                <a:ext uri="{FF2B5EF4-FFF2-40B4-BE49-F238E27FC236}">
                  <a16:creationId xmlns:a16="http://schemas.microsoft.com/office/drawing/2014/main" id="{1249999F-C177-30A1-C9A6-E4B4813D4A95}"/>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67C6FA4-98B2-5E82-81D8-A6C027A4A4D5}"/>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7" name="Graphic 6">
            <a:extLst>
              <a:ext uri="{FF2B5EF4-FFF2-40B4-BE49-F238E27FC236}">
                <a16:creationId xmlns:a16="http://schemas.microsoft.com/office/drawing/2014/main" id="{81643863-1A78-F156-D1F3-84500A3A76C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04100"/>
            <a:ext cx="280946" cy="128525"/>
          </a:xfrm>
          <a:prstGeom prst="rect">
            <a:avLst/>
          </a:prstGeom>
        </p:spPr>
      </p:pic>
      <p:pic>
        <p:nvPicPr>
          <p:cNvPr id="18" name="Video 17">
            <a:hlinkClick r:id="" action="ppaction://media"/>
            <a:extLst>
              <a:ext uri="{FF2B5EF4-FFF2-40B4-BE49-F238E27FC236}">
                <a16:creationId xmlns:a16="http://schemas.microsoft.com/office/drawing/2014/main" id="{D3CC980A-5D0F-F11B-F2BC-4BC0598DF58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8801999" y="4801499"/>
            <a:ext cx="280278" cy="280278"/>
          </a:xfrm>
          <a:prstGeom prst="ellipse">
            <a:avLst/>
          </a:prstGeom>
        </p:spPr>
      </p:pic>
    </p:spTree>
    <p:extLst>
      <p:ext uri="{BB962C8B-B14F-4D97-AF65-F5344CB8AC3E}">
        <p14:creationId xmlns:p14="http://schemas.microsoft.com/office/powerpoint/2010/main" val="3828605109"/>
      </p:ext>
    </p:extLst>
  </p:cSld>
  <p:clrMapOvr>
    <a:masterClrMapping/>
  </p:clrMapOvr>
  <p:transition spd="slow" advTm="1857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8462" y="486076"/>
            <a:ext cx="5489903" cy="800219"/>
          </a:xfrm>
        </p:spPr>
        <p:txBody>
          <a:bodyPr vert="horz" lIns="0" tIns="0" rIns="0" bIns="0" rtlCol="0" anchor="t">
            <a:spAutoFit/>
          </a:bodyPr>
          <a:lstStyle/>
          <a:p>
            <a:r>
              <a:rPr lang="en-US" sz="2800" b="1" dirty="0">
                <a:solidFill>
                  <a:srgbClr val="0058A6"/>
                </a:solidFill>
              </a:rPr>
              <a:t>UC Blue &amp; Gold HMO</a:t>
            </a:r>
            <a:br>
              <a:rPr lang="en-US" sz="2800" dirty="0">
                <a:solidFill>
                  <a:srgbClr val="3F3F3F"/>
                </a:solidFill>
              </a:rPr>
            </a:br>
            <a:r>
              <a:rPr lang="en-US" sz="2400" i="1" dirty="0">
                <a:solidFill>
                  <a:srgbClr val="3F3F3F"/>
                </a:solidFill>
              </a:rPr>
              <a:t>Plan Design Changes </a:t>
            </a:r>
            <a:endParaRPr lang="en-US" sz="2800" dirty="0">
              <a:solidFill>
                <a:srgbClr val="3F3F3F"/>
              </a:solidFill>
            </a:endParaRPr>
          </a:p>
        </p:txBody>
      </p:sp>
      <p:graphicFrame>
        <p:nvGraphicFramePr>
          <p:cNvPr id="3" name="Table 2">
            <a:extLst>
              <a:ext uri="{FF2B5EF4-FFF2-40B4-BE49-F238E27FC236}">
                <a16:creationId xmlns:a16="http://schemas.microsoft.com/office/drawing/2014/main" id="{D768D0B2-0A5E-123A-42A9-59A320E5224E}"/>
              </a:ext>
            </a:extLst>
          </p:cNvPr>
          <p:cNvGraphicFramePr>
            <a:graphicFrameLocks noGrp="1"/>
          </p:cNvGraphicFramePr>
          <p:nvPr>
            <p:extLst>
              <p:ext uri="{D42A27DB-BD31-4B8C-83A1-F6EECF244321}">
                <p14:modId xmlns:p14="http://schemas.microsoft.com/office/powerpoint/2010/main" val="3325743102"/>
              </p:ext>
            </p:extLst>
          </p:nvPr>
        </p:nvGraphicFramePr>
        <p:xfrm>
          <a:off x="289541" y="1339746"/>
          <a:ext cx="8620995" cy="2762250"/>
        </p:xfrm>
        <a:graphic>
          <a:graphicData uri="http://schemas.openxmlformats.org/drawingml/2006/table">
            <a:tbl>
              <a:tblPr firstRow="1" bandRow="1">
                <a:tableStyleId>{5202B0CA-FC54-4496-8BCA-5EF66A818D29}</a:tableStyleId>
              </a:tblPr>
              <a:tblGrid>
                <a:gridCol w="1544215">
                  <a:extLst>
                    <a:ext uri="{9D8B030D-6E8A-4147-A177-3AD203B41FA5}">
                      <a16:colId xmlns:a16="http://schemas.microsoft.com/office/drawing/2014/main" val="775656244"/>
                    </a:ext>
                  </a:extLst>
                </a:gridCol>
                <a:gridCol w="3321859">
                  <a:extLst>
                    <a:ext uri="{9D8B030D-6E8A-4147-A177-3AD203B41FA5}">
                      <a16:colId xmlns:a16="http://schemas.microsoft.com/office/drawing/2014/main" val="270163768"/>
                    </a:ext>
                  </a:extLst>
                </a:gridCol>
                <a:gridCol w="3754921">
                  <a:extLst>
                    <a:ext uri="{9D8B030D-6E8A-4147-A177-3AD203B41FA5}">
                      <a16:colId xmlns:a16="http://schemas.microsoft.com/office/drawing/2014/main" val="437772983"/>
                    </a:ext>
                  </a:extLst>
                </a:gridCol>
              </a:tblGrid>
              <a:tr h="323850">
                <a:tc>
                  <a:txBody>
                    <a:bodyPr/>
                    <a:lstStyle/>
                    <a:p>
                      <a:pPr marL="0" algn="l" rtl="0" eaLnBrk="1" latinLnBrk="0" hangingPunct="1">
                        <a:spcBef>
                          <a:spcPts val="0"/>
                        </a:spcBef>
                        <a:spcAft>
                          <a:spcPts val="0"/>
                        </a:spcAft>
                      </a:pPr>
                      <a:endParaRPr lang="en-US" sz="1400" dirty="0">
                        <a:solidFill>
                          <a:srgbClr val="00040A"/>
                        </a:solidFill>
                        <a:effectLst/>
                      </a:endParaRPr>
                    </a:p>
                  </a:txBody>
                  <a:tcPr anchor="ctr">
                    <a:lnR w="12700" cap="flat" cmpd="sng" algn="ctr">
                      <a:solidFill>
                        <a:schemeClr val="bg1"/>
                      </a:solidFill>
                      <a:prstDash val="solid"/>
                      <a:round/>
                      <a:headEnd type="none" w="med" len="med"/>
                      <a:tailEnd type="none" w="med" len="med"/>
                    </a:lnR>
                    <a:lnT w="0">
                      <a:noFill/>
                    </a:lnT>
                    <a:lnB w="12700">
                      <a:solidFill>
                        <a:schemeClr val="bg1"/>
                      </a:solidFill>
                    </a:lnB>
                  </a:tcPr>
                </a:tc>
                <a:tc>
                  <a:txBody>
                    <a:bodyPr/>
                    <a:lstStyle/>
                    <a:p>
                      <a:pPr marL="0" algn="ctr" rtl="0" eaLnBrk="1" latinLnBrk="0" hangingPunct="1">
                        <a:spcBef>
                          <a:spcPts val="0"/>
                        </a:spcBef>
                        <a:spcAft>
                          <a:spcPts val="0"/>
                        </a:spcAft>
                      </a:pPr>
                      <a:r>
                        <a:rPr lang="en-US" sz="1400" kern="1200">
                          <a:solidFill>
                            <a:schemeClr val="bg1"/>
                          </a:solidFill>
                          <a:effectLst/>
                        </a:rPr>
                        <a:t>2024</a:t>
                      </a:r>
                      <a:endParaRPr lang="en-US" sz="140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marL="0" algn="ctr" rtl="0" eaLnBrk="1" latinLnBrk="0" hangingPunct="1">
                        <a:spcBef>
                          <a:spcPts val="0"/>
                        </a:spcBef>
                        <a:spcAft>
                          <a:spcPts val="0"/>
                        </a:spcAft>
                      </a:pPr>
                      <a:r>
                        <a:rPr lang="en-US" sz="1400" b="1" kern="1200">
                          <a:solidFill>
                            <a:schemeClr val="bg1"/>
                          </a:solidFill>
                          <a:effectLst/>
                        </a:rPr>
                        <a:t>2025</a:t>
                      </a:r>
                      <a:endParaRPr lang="en-US" sz="1400" b="1">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5486294"/>
                  </a:ext>
                </a:extLst>
              </a:tr>
              <a:tr h="2352675">
                <a:tc>
                  <a:txBody>
                    <a:bodyPr/>
                    <a:lstStyle/>
                    <a:p>
                      <a:pPr marL="0" algn="l" rtl="0" eaLnBrk="1" latinLnBrk="0" hangingPunct="1">
                        <a:spcBef>
                          <a:spcPts val="0"/>
                        </a:spcBef>
                        <a:spcAft>
                          <a:spcPts val="0"/>
                        </a:spcAft>
                      </a:pPr>
                      <a:r>
                        <a:rPr lang="en-US" sz="1400" b="1">
                          <a:solidFill>
                            <a:srgbClr val="3F3F3F"/>
                          </a:solidFill>
                          <a:effectLst/>
                        </a:rPr>
                        <a:t>Pharmacy Benefit</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algn="l" rtl="0" eaLnBrk="1" latinLnBrk="0" hangingPunct="1">
                        <a:spcBef>
                          <a:spcPts val="0"/>
                        </a:spcBef>
                        <a:spcAft>
                          <a:spcPts val="0"/>
                        </a:spcAft>
                      </a:pPr>
                      <a:endParaRPr lang="en-US" sz="1400" kern="1200">
                        <a:solidFill>
                          <a:srgbClr val="00040A"/>
                        </a:solidFill>
                        <a:effectLst/>
                      </a:endParaRPr>
                    </a:p>
                    <a:p>
                      <a:pPr marL="0" lvl="0" algn="l">
                        <a:spcBef>
                          <a:spcPts val="0"/>
                        </a:spcBef>
                        <a:spcAft>
                          <a:spcPts val="0"/>
                        </a:spcAft>
                        <a:buNone/>
                      </a:pPr>
                      <a:r>
                        <a:rPr lang="en-US" sz="1400" kern="1200">
                          <a:solidFill>
                            <a:srgbClr val="00040A"/>
                          </a:solidFill>
                          <a:effectLst/>
                        </a:rPr>
                        <a:t>$5/$25/$40 – Retail 30-day supply</a:t>
                      </a:r>
                    </a:p>
                    <a:p>
                      <a:pPr marL="0" lvl="0" algn="l">
                        <a:spcBef>
                          <a:spcPts val="0"/>
                        </a:spcBef>
                        <a:spcAft>
                          <a:spcPts val="0"/>
                        </a:spcAft>
                        <a:buNone/>
                      </a:pPr>
                      <a:endParaRPr lang="en-US" sz="1400" kern="1200">
                        <a:solidFill>
                          <a:srgbClr val="00040A"/>
                        </a:solidFill>
                        <a:effectLst/>
                      </a:endParaRPr>
                    </a:p>
                    <a:p>
                      <a:pPr marL="0" algn="l" rtl="0" eaLnBrk="1" latinLnBrk="0" hangingPunct="1">
                        <a:spcBef>
                          <a:spcPts val="0"/>
                        </a:spcBef>
                        <a:spcAft>
                          <a:spcPts val="0"/>
                        </a:spcAft>
                      </a:pPr>
                      <a:r>
                        <a:rPr lang="en-US" sz="1400" kern="1200">
                          <a:solidFill>
                            <a:srgbClr val="00040A"/>
                          </a:solidFill>
                          <a:effectLst/>
                        </a:rPr>
                        <a:t>$10/$50/$80 – Retail/Mail Order 90-day supply</a:t>
                      </a:r>
                    </a:p>
                    <a:p>
                      <a:pPr marL="0" lvl="0" algn="l">
                        <a:spcBef>
                          <a:spcPts val="0"/>
                        </a:spcBef>
                        <a:spcAft>
                          <a:spcPts val="0"/>
                        </a:spcAft>
                        <a:buNone/>
                      </a:pPr>
                      <a:endParaRPr lang="en-US" sz="1400" kern="1200">
                        <a:solidFill>
                          <a:srgbClr val="00040A"/>
                        </a:solidFill>
                        <a:effectLst/>
                      </a:endParaRPr>
                    </a:p>
                    <a:p>
                      <a:pPr marL="0" lvl="0" algn="l">
                        <a:spcBef>
                          <a:spcPts val="0"/>
                        </a:spcBef>
                        <a:spcAft>
                          <a:spcPts val="0"/>
                        </a:spcAft>
                        <a:buNone/>
                      </a:pPr>
                      <a:r>
                        <a:rPr lang="en-US" sz="1400" b="0" i="0" u="none" strike="noStrike" kern="1200" noProof="0">
                          <a:solidFill>
                            <a:srgbClr val="00040A"/>
                          </a:solidFill>
                          <a:effectLst/>
                          <a:latin typeface="Arial"/>
                        </a:rPr>
                        <a:t>Office-administered injectable drugs - $20</a:t>
                      </a:r>
                      <a:endParaRPr lang="en-US" b="0">
                        <a:solidFill>
                          <a:srgbClr val="00040A"/>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algn="l" rtl="0" eaLnBrk="1" latinLnBrk="0" hangingPunct="1">
                        <a:spcBef>
                          <a:spcPts val="0"/>
                        </a:spcBef>
                        <a:spcAft>
                          <a:spcPts val="0"/>
                        </a:spcAft>
                      </a:pPr>
                      <a:endParaRPr lang="en-US" sz="1400" b="1" kern="1200" dirty="0">
                        <a:solidFill>
                          <a:srgbClr val="3F3F3F"/>
                        </a:solidFill>
                        <a:effectLst/>
                      </a:endParaRPr>
                    </a:p>
                    <a:p>
                      <a:pPr marL="0" lvl="0" algn="l">
                        <a:spcBef>
                          <a:spcPts val="0"/>
                        </a:spcBef>
                        <a:spcAft>
                          <a:spcPts val="0"/>
                        </a:spcAft>
                        <a:buNone/>
                      </a:pPr>
                      <a:r>
                        <a:rPr lang="en-US" sz="1400" b="1" kern="1200" dirty="0">
                          <a:solidFill>
                            <a:srgbClr val="3F3F3F"/>
                          </a:solidFill>
                          <a:effectLst/>
                        </a:rPr>
                        <a:t>$10/$30/$50 – Retail 30-day supply</a:t>
                      </a:r>
                    </a:p>
                    <a:p>
                      <a:pPr marL="0" lvl="0" algn="l">
                        <a:spcBef>
                          <a:spcPts val="0"/>
                        </a:spcBef>
                        <a:spcAft>
                          <a:spcPts val="0"/>
                        </a:spcAft>
                        <a:buNone/>
                      </a:pPr>
                      <a:endParaRPr lang="en-US" sz="1400" b="1" kern="1200" dirty="0">
                        <a:solidFill>
                          <a:srgbClr val="3F3F3F"/>
                        </a:solidFill>
                        <a:effectLst/>
                      </a:endParaRPr>
                    </a:p>
                    <a:p>
                      <a:pPr marL="0" lvl="0" algn="l">
                        <a:spcBef>
                          <a:spcPts val="0"/>
                        </a:spcBef>
                        <a:spcAft>
                          <a:spcPts val="0"/>
                        </a:spcAft>
                        <a:buNone/>
                      </a:pPr>
                      <a:r>
                        <a:rPr lang="en-US" sz="1400" b="1" kern="1200" dirty="0">
                          <a:solidFill>
                            <a:srgbClr val="3F3F3F"/>
                          </a:solidFill>
                          <a:effectLst/>
                        </a:rPr>
                        <a:t>$20/$60/$100 – Retail/Mail Order 90-day supply</a:t>
                      </a:r>
                    </a:p>
                    <a:p>
                      <a:pPr marL="0" lvl="0" algn="l">
                        <a:spcBef>
                          <a:spcPts val="0"/>
                        </a:spcBef>
                        <a:spcAft>
                          <a:spcPts val="0"/>
                        </a:spcAft>
                        <a:buNone/>
                      </a:pPr>
                      <a:endParaRPr lang="en-US" sz="1400" b="1" kern="1200" dirty="0">
                        <a:solidFill>
                          <a:srgbClr val="3F3F3F"/>
                        </a:solidFill>
                        <a:effectLst/>
                      </a:endParaRPr>
                    </a:p>
                    <a:p>
                      <a:pPr marL="0" algn="l" rtl="0" eaLnBrk="1" latinLnBrk="0" hangingPunct="1">
                        <a:spcBef>
                          <a:spcPts val="0"/>
                        </a:spcBef>
                        <a:spcAft>
                          <a:spcPts val="0"/>
                        </a:spcAft>
                      </a:pPr>
                      <a:r>
                        <a:rPr lang="en-US" sz="1400" b="1" kern="1200" dirty="0">
                          <a:solidFill>
                            <a:srgbClr val="3F3F3F"/>
                          </a:solidFill>
                          <a:effectLst/>
                        </a:rPr>
                        <a:t>Tier 4: Specialty Drugs (Oral and  Injectable) 30% coinsurance up to $150 maximum per prescription</a:t>
                      </a:r>
                    </a:p>
                    <a:p>
                      <a:pPr marL="0" lvl="0" algn="l">
                        <a:spcBef>
                          <a:spcPts val="0"/>
                        </a:spcBef>
                        <a:spcAft>
                          <a:spcPts val="0"/>
                        </a:spcAft>
                        <a:buNone/>
                      </a:pPr>
                      <a:endParaRPr lang="en-US" sz="1400" b="1" kern="1200" dirty="0">
                        <a:solidFill>
                          <a:srgbClr val="3F3F3F"/>
                        </a:solidFill>
                        <a:effectLst/>
                      </a:endParaRPr>
                    </a:p>
                    <a:p>
                      <a:pPr marL="0" lvl="0" algn="l">
                        <a:spcBef>
                          <a:spcPts val="0"/>
                        </a:spcBef>
                        <a:spcAft>
                          <a:spcPts val="0"/>
                        </a:spcAft>
                        <a:buNone/>
                      </a:pPr>
                      <a:r>
                        <a:rPr lang="en-US" sz="1400" b="1" kern="1200" dirty="0">
                          <a:solidFill>
                            <a:srgbClr val="3F3F3F"/>
                          </a:solidFill>
                          <a:effectLst/>
                        </a:rPr>
                        <a:t>Office-administered injectable drugs - $30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572326454"/>
                  </a:ext>
                </a:extLst>
              </a:tr>
            </a:tbl>
          </a:graphicData>
        </a:graphic>
      </p:graphicFrame>
      <p:grpSp>
        <p:nvGrpSpPr>
          <p:cNvPr id="4" name="Group 3">
            <a:extLst>
              <a:ext uri="{FF2B5EF4-FFF2-40B4-BE49-F238E27FC236}">
                <a16:creationId xmlns:a16="http://schemas.microsoft.com/office/drawing/2014/main" id="{6138C26E-5E2F-B837-5566-FD73F0D51B66}"/>
              </a:ext>
            </a:extLst>
          </p:cNvPr>
          <p:cNvGrpSpPr/>
          <p:nvPr/>
        </p:nvGrpSpPr>
        <p:grpSpPr>
          <a:xfrm>
            <a:off x="135434" y="4296992"/>
            <a:ext cx="1408929" cy="602947"/>
            <a:chOff x="204186" y="5734975"/>
            <a:chExt cx="2032987" cy="870011"/>
          </a:xfrm>
        </p:grpSpPr>
        <p:sp>
          <p:nvSpPr>
            <p:cNvPr id="5" name="Rectangle 4">
              <a:extLst>
                <a:ext uri="{FF2B5EF4-FFF2-40B4-BE49-F238E27FC236}">
                  <a16:creationId xmlns:a16="http://schemas.microsoft.com/office/drawing/2014/main" id="{426506A7-716D-76CD-20C9-A9A9BE167C26}"/>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964AE69-26E7-B732-0F2A-8AA5D9C1D42F}"/>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7" name="Graphic 6">
            <a:extLst>
              <a:ext uri="{FF2B5EF4-FFF2-40B4-BE49-F238E27FC236}">
                <a16:creationId xmlns:a16="http://schemas.microsoft.com/office/drawing/2014/main" id="{E5A8258D-68DE-1065-F228-94BD464C37A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04100"/>
            <a:ext cx="280946" cy="128525"/>
          </a:xfrm>
          <a:prstGeom prst="rect">
            <a:avLst/>
          </a:prstGeom>
        </p:spPr>
      </p:pic>
      <p:pic>
        <p:nvPicPr>
          <p:cNvPr id="20" name="Video 19">
            <a:hlinkClick r:id="" action="ppaction://media"/>
            <a:extLst>
              <a:ext uri="{FF2B5EF4-FFF2-40B4-BE49-F238E27FC236}">
                <a16:creationId xmlns:a16="http://schemas.microsoft.com/office/drawing/2014/main" id="{624CDAC8-D159-8768-2754-1B7D8D70A52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8780504" y="4780004"/>
            <a:ext cx="301773" cy="301773"/>
          </a:xfrm>
          <a:prstGeom prst="ellipse">
            <a:avLst/>
          </a:prstGeom>
        </p:spPr>
      </p:pic>
    </p:spTree>
    <p:extLst>
      <p:ext uri="{BB962C8B-B14F-4D97-AF65-F5344CB8AC3E}">
        <p14:creationId xmlns:p14="http://schemas.microsoft.com/office/powerpoint/2010/main" val="2158134615"/>
      </p:ext>
    </p:extLst>
  </p:cSld>
  <p:clrMapOvr>
    <a:masterClrMapping/>
  </p:clrMapOvr>
  <p:transition spd="slow" advTm="2646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3495" y="499394"/>
            <a:ext cx="5489903" cy="800219"/>
          </a:xfrm>
        </p:spPr>
        <p:txBody>
          <a:bodyPr vert="horz" lIns="0" tIns="0" rIns="0" bIns="0" rtlCol="0" anchor="t">
            <a:spAutoFit/>
          </a:bodyPr>
          <a:lstStyle/>
          <a:p>
            <a:r>
              <a:rPr lang="en-US" sz="2800" b="1" dirty="0">
                <a:solidFill>
                  <a:srgbClr val="0058A6"/>
                </a:solidFill>
              </a:rPr>
              <a:t>Kaiser HMO</a:t>
            </a:r>
            <a:br>
              <a:rPr lang="en-US" sz="2800" dirty="0">
                <a:solidFill>
                  <a:srgbClr val="3F3F3F"/>
                </a:solidFill>
              </a:rPr>
            </a:br>
            <a:r>
              <a:rPr lang="en-US" sz="2400" i="1" dirty="0">
                <a:solidFill>
                  <a:srgbClr val="3F3F3F"/>
                </a:solidFill>
              </a:rPr>
              <a:t>Plan Design Changes</a:t>
            </a:r>
            <a:r>
              <a:rPr lang="en-US" sz="2000" i="1" dirty="0">
                <a:solidFill>
                  <a:srgbClr val="3F3F3F"/>
                </a:solidFill>
              </a:rPr>
              <a:t>  </a:t>
            </a:r>
            <a:endParaRPr lang="en-US" dirty="0">
              <a:solidFill>
                <a:srgbClr val="3F3F3F"/>
              </a:solidFill>
            </a:endParaRPr>
          </a:p>
        </p:txBody>
      </p:sp>
      <p:graphicFrame>
        <p:nvGraphicFramePr>
          <p:cNvPr id="3" name="Table 2">
            <a:extLst>
              <a:ext uri="{FF2B5EF4-FFF2-40B4-BE49-F238E27FC236}">
                <a16:creationId xmlns:a16="http://schemas.microsoft.com/office/drawing/2014/main" id="{D768D0B2-0A5E-123A-42A9-59A320E5224E}"/>
              </a:ext>
            </a:extLst>
          </p:cNvPr>
          <p:cNvGraphicFramePr>
            <a:graphicFrameLocks noGrp="1"/>
          </p:cNvGraphicFramePr>
          <p:nvPr>
            <p:extLst>
              <p:ext uri="{D42A27DB-BD31-4B8C-83A1-F6EECF244321}">
                <p14:modId xmlns:p14="http://schemas.microsoft.com/office/powerpoint/2010/main" val="3870970798"/>
              </p:ext>
            </p:extLst>
          </p:nvPr>
        </p:nvGraphicFramePr>
        <p:xfrm>
          <a:off x="352739" y="1444941"/>
          <a:ext cx="8438522" cy="2260931"/>
        </p:xfrm>
        <a:graphic>
          <a:graphicData uri="http://schemas.openxmlformats.org/drawingml/2006/table">
            <a:tbl>
              <a:tblPr firstRow="1" bandRow="1">
                <a:tableStyleId>{5202B0CA-FC54-4496-8BCA-5EF66A818D29}</a:tableStyleId>
              </a:tblPr>
              <a:tblGrid>
                <a:gridCol w="2636426">
                  <a:extLst>
                    <a:ext uri="{9D8B030D-6E8A-4147-A177-3AD203B41FA5}">
                      <a16:colId xmlns:a16="http://schemas.microsoft.com/office/drawing/2014/main" val="775656244"/>
                    </a:ext>
                  </a:extLst>
                </a:gridCol>
                <a:gridCol w="2749299">
                  <a:extLst>
                    <a:ext uri="{9D8B030D-6E8A-4147-A177-3AD203B41FA5}">
                      <a16:colId xmlns:a16="http://schemas.microsoft.com/office/drawing/2014/main" val="270163768"/>
                    </a:ext>
                  </a:extLst>
                </a:gridCol>
                <a:gridCol w="3052797">
                  <a:extLst>
                    <a:ext uri="{9D8B030D-6E8A-4147-A177-3AD203B41FA5}">
                      <a16:colId xmlns:a16="http://schemas.microsoft.com/office/drawing/2014/main" val="437772983"/>
                    </a:ext>
                  </a:extLst>
                </a:gridCol>
              </a:tblGrid>
              <a:tr h="309966">
                <a:tc>
                  <a:txBody>
                    <a:bodyPr/>
                    <a:lstStyle/>
                    <a:p>
                      <a:pPr marL="0" algn="l" rtl="0" eaLnBrk="1" latinLnBrk="0" hangingPunct="1">
                        <a:spcBef>
                          <a:spcPts val="0"/>
                        </a:spcBef>
                        <a:spcAft>
                          <a:spcPts val="0"/>
                        </a:spcAft>
                      </a:pPr>
                      <a:endParaRPr lang="en-US" sz="1400">
                        <a:solidFill>
                          <a:srgbClr val="3F3F3F"/>
                        </a:solidFill>
                        <a:effectLst/>
                      </a:endParaRPr>
                    </a:p>
                  </a:txBody>
                  <a:tcPr anchor="ctr">
                    <a:lnR w="12700" cap="flat" cmpd="sng" algn="ctr">
                      <a:solidFill>
                        <a:schemeClr val="bg1"/>
                      </a:solidFill>
                      <a:prstDash val="solid"/>
                      <a:round/>
                      <a:headEnd type="none" w="med" len="med"/>
                      <a:tailEnd type="none" w="med" len="med"/>
                    </a:lnR>
                    <a:lnT w="0">
                      <a:noFill/>
                    </a:lnT>
                    <a:lnB w="12700">
                      <a:solidFill>
                        <a:schemeClr val="bg1"/>
                      </a:solidFill>
                    </a:lnB>
                  </a:tcPr>
                </a:tc>
                <a:tc>
                  <a:txBody>
                    <a:bodyPr/>
                    <a:lstStyle/>
                    <a:p>
                      <a:pPr marL="0" algn="ctr" rtl="0" eaLnBrk="1" latinLnBrk="0" hangingPunct="1">
                        <a:spcBef>
                          <a:spcPts val="0"/>
                        </a:spcBef>
                        <a:spcAft>
                          <a:spcPts val="0"/>
                        </a:spcAft>
                      </a:pPr>
                      <a:r>
                        <a:rPr lang="en-US" sz="1400" kern="1200">
                          <a:solidFill>
                            <a:schemeClr val="bg1"/>
                          </a:solidFill>
                          <a:effectLst/>
                        </a:rPr>
                        <a:t>2024</a:t>
                      </a:r>
                      <a:endParaRPr lang="en-US" sz="140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marL="0" algn="ctr" rtl="0" eaLnBrk="1" latinLnBrk="0" hangingPunct="1">
                        <a:spcBef>
                          <a:spcPts val="0"/>
                        </a:spcBef>
                        <a:spcAft>
                          <a:spcPts val="0"/>
                        </a:spcAft>
                      </a:pPr>
                      <a:r>
                        <a:rPr lang="en-US" sz="1400" b="1" kern="1200">
                          <a:solidFill>
                            <a:schemeClr val="bg1"/>
                          </a:solidFill>
                          <a:effectLst/>
                        </a:rPr>
                        <a:t>2025</a:t>
                      </a:r>
                      <a:endParaRPr lang="en-US" sz="1400" b="1">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5486294"/>
                  </a:ext>
                </a:extLst>
              </a:tr>
              <a:tr h="765072">
                <a:tc>
                  <a:txBody>
                    <a:bodyPr/>
                    <a:lstStyle/>
                    <a:p>
                      <a:pPr marL="0" algn="l" rtl="0" eaLnBrk="1" latinLnBrk="0" hangingPunct="1">
                        <a:spcBef>
                          <a:spcPts val="0"/>
                        </a:spcBef>
                        <a:spcAft>
                          <a:spcPts val="0"/>
                        </a:spcAft>
                      </a:pPr>
                      <a:endParaRPr lang="en-US" sz="1400" b="1" kern="1200" dirty="0">
                        <a:solidFill>
                          <a:srgbClr val="4D4B4B"/>
                        </a:solidFill>
                        <a:effectLst/>
                      </a:endParaRPr>
                    </a:p>
                    <a:p>
                      <a:pPr marL="0" lvl="0" algn="l">
                        <a:spcBef>
                          <a:spcPts val="0"/>
                        </a:spcBef>
                        <a:spcAft>
                          <a:spcPts val="0"/>
                        </a:spcAft>
                        <a:buNone/>
                      </a:pPr>
                      <a:endParaRPr lang="en-US" sz="1400" b="1" kern="1200" dirty="0">
                        <a:solidFill>
                          <a:srgbClr val="4D4B4B"/>
                        </a:solidFill>
                        <a:effectLst/>
                      </a:endParaRPr>
                    </a:p>
                    <a:p>
                      <a:pPr marL="0" lvl="0" algn="l">
                        <a:spcBef>
                          <a:spcPts val="0"/>
                        </a:spcBef>
                        <a:spcAft>
                          <a:spcPts val="0"/>
                        </a:spcAft>
                        <a:buNone/>
                      </a:pPr>
                      <a:r>
                        <a:rPr lang="en-US" sz="1400" b="1" kern="1200" dirty="0">
                          <a:solidFill>
                            <a:srgbClr val="4D4B4B"/>
                          </a:solidFill>
                          <a:effectLst/>
                        </a:rPr>
                        <a:t>Office Visits and Urgent Care</a:t>
                      </a:r>
                      <a:endParaRPr lang="en-US" dirty="0">
                        <a:solidFill>
                          <a:srgbClr val="4D4B4B"/>
                        </a:solidFill>
                      </a:endParaRPr>
                    </a:p>
                    <a:p>
                      <a:pPr marL="0" lvl="0" algn="l">
                        <a:spcBef>
                          <a:spcPts val="0"/>
                        </a:spcBef>
                        <a:spcAft>
                          <a:spcPts val="0"/>
                        </a:spcAft>
                        <a:buNone/>
                      </a:pPr>
                      <a:endParaRPr lang="en-US" sz="1400" b="1" kern="1200" dirty="0">
                        <a:solidFill>
                          <a:srgbClr val="4D4B4B"/>
                        </a:solidFill>
                        <a:effectLst/>
                      </a:endParaRPr>
                    </a:p>
                    <a:p>
                      <a:pPr marL="0" lvl="0" algn="l">
                        <a:spcBef>
                          <a:spcPts val="0"/>
                        </a:spcBef>
                        <a:spcAft>
                          <a:spcPts val="0"/>
                        </a:spcAft>
                        <a:buNone/>
                      </a:pPr>
                      <a:endParaRPr lang="en-US" sz="1400" b="1" kern="1200" dirty="0">
                        <a:solidFill>
                          <a:srgbClr val="4D4B4B"/>
                        </a:solidFill>
                        <a:effectLst/>
                      </a:endParaRPr>
                    </a:p>
                  </a:txBody>
                  <a:tcPr anchor="ctr">
                    <a:lnR w="12700">
                      <a:solidFill>
                        <a:schemeClr val="bg1"/>
                      </a:solidFill>
                    </a:lnR>
                    <a:lnT w="12700">
                      <a:solidFill>
                        <a:schemeClr val="bg1"/>
                      </a:solidFill>
                    </a:lnT>
                    <a:lnB w="12700">
                      <a:solidFill>
                        <a:schemeClr val="bg1"/>
                      </a:solidFill>
                    </a:lnB>
                  </a:tcPr>
                </a:tc>
                <a:tc>
                  <a:txBody>
                    <a:bodyPr/>
                    <a:lstStyle/>
                    <a:p>
                      <a:pPr marL="0" lvl="0" algn="l">
                        <a:spcBef>
                          <a:spcPts val="0"/>
                        </a:spcBef>
                        <a:spcAft>
                          <a:spcPts val="0"/>
                        </a:spcAft>
                        <a:buNone/>
                      </a:pPr>
                      <a:r>
                        <a:rPr lang="en-US" sz="1400" b="0" i="0" u="none" strike="noStrike" kern="1200" noProof="0">
                          <a:solidFill>
                            <a:srgbClr val="4D4B4B"/>
                          </a:solidFill>
                          <a:effectLst/>
                          <a:latin typeface="Arial"/>
                        </a:rPr>
                        <a:t>Medical and Behavioral Health</a:t>
                      </a:r>
                      <a:endParaRPr lang="en-US" b="0">
                        <a:solidFill>
                          <a:srgbClr val="4D4B4B"/>
                        </a:solidFill>
                      </a:endParaRPr>
                    </a:p>
                    <a:p>
                      <a:pPr marL="0" lvl="0" algn="l">
                        <a:spcBef>
                          <a:spcPts val="0"/>
                        </a:spcBef>
                        <a:spcAft>
                          <a:spcPts val="0"/>
                        </a:spcAft>
                        <a:buNone/>
                      </a:pPr>
                      <a:r>
                        <a:rPr lang="en-US" sz="1400" b="0" kern="1200">
                          <a:solidFill>
                            <a:srgbClr val="4D4B4B"/>
                          </a:solidFill>
                          <a:effectLst/>
                        </a:rPr>
                        <a:t>$20 Copay</a:t>
                      </a:r>
                    </a:p>
                  </a:txBody>
                  <a:tcPr anchor="ctr">
                    <a:lnL w="12700" cap="flat" cmpd="sng" algn="ctr">
                      <a:solidFill>
                        <a:schemeClr val="bg1"/>
                      </a:solidFill>
                      <a:prstDash val="solid"/>
                      <a:round/>
                      <a:headEnd type="none" w="med" len="med"/>
                      <a:tailEnd type="none" w="med" len="med"/>
                    </a:lnL>
                    <a:lnR w="12700">
                      <a:solidFill>
                        <a:schemeClr val="bg1"/>
                      </a:solid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lvl="0" algn="l">
                        <a:spcBef>
                          <a:spcPts val="0"/>
                        </a:spcBef>
                        <a:spcAft>
                          <a:spcPts val="0"/>
                        </a:spcAft>
                        <a:buNone/>
                      </a:pPr>
                      <a:r>
                        <a:rPr lang="en-US" sz="1400" b="1" i="0" u="none" strike="noStrike" kern="1200" noProof="0">
                          <a:solidFill>
                            <a:srgbClr val="4D4B4B"/>
                          </a:solidFill>
                          <a:effectLst/>
                          <a:latin typeface="Arial"/>
                        </a:rPr>
                        <a:t>Medical and Behavioral Health</a:t>
                      </a:r>
                      <a:endParaRPr lang="en-US">
                        <a:solidFill>
                          <a:srgbClr val="4D4B4B"/>
                        </a:solidFill>
                      </a:endParaRPr>
                    </a:p>
                    <a:p>
                      <a:pPr marL="0" algn="l" rtl="0" eaLnBrk="1" latinLnBrk="0" hangingPunct="1">
                        <a:spcBef>
                          <a:spcPts val="0"/>
                        </a:spcBef>
                        <a:spcAft>
                          <a:spcPts val="0"/>
                        </a:spcAft>
                      </a:pPr>
                      <a:r>
                        <a:rPr lang="en-US" sz="1400" b="1" kern="1200">
                          <a:solidFill>
                            <a:srgbClr val="4D4B4B"/>
                          </a:solidFill>
                          <a:effectLst/>
                        </a:rPr>
                        <a:t>$30 Copay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86406381"/>
                  </a:ext>
                </a:extLst>
              </a:tr>
              <a:tr h="792725">
                <a:tc>
                  <a:txBody>
                    <a:bodyPr/>
                    <a:lstStyle/>
                    <a:p>
                      <a:pPr marL="0" lvl="0" algn="l">
                        <a:spcBef>
                          <a:spcPts val="0"/>
                        </a:spcBef>
                        <a:spcAft>
                          <a:spcPts val="0"/>
                        </a:spcAft>
                        <a:buNone/>
                      </a:pPr>
                      <a:r>
                        <a:rPr lang="en-US" sz="1400" b="1" kern="1200">
                          <a:solidFill>
                            <a:srgbClr val="4D4B4B"/>
                          </a:solidFill>
                          <a:effectLst/>
                        </a:rPr>
                        <a:t>Acupuncture and Chiropractic</a:t>
                      </a:r>
                    </a:p>
                  </a:txBody>
                  <a:tcPr anchor="ctr">
                    <a:lnR w="12700">
                      <a:solidFill>
                        <a:schemeClr val="bg1"/>
                      </a:solidFill>
                    </a:lnR>
                    <a:lnT w="12700">
                      <a:solidFill>
                        <a:schemeClr val="bg1"/>
                      </a:solidFill>
                    </a:lnT>
                    <a:lnB w="12700">
                      <a:solidFill>
                        <a:schemeClr val="bg1"/>
                      </a:solidFill>
                    </a:lnB>
                  </a:tcPr>
                </a:tc>
                <a:tc>
                  <a:txBody>
                    <a:bodyPr/>
                    <a:lstStyle/>
                    <a:p>
                      <a:pPr marL="0" lvl="0" algn="l">
                        <a:spcBef>
                          <a:spcPts val="0"/>
                        </a:spcBef>
                        <a:spcAft>
                          <a:spcPts val="0"/>
                        </a:spcAft>
                        <a:buNone/>
                      </a:pPr>
                      <a:r>
                        <a:rPr lang="en-US" sz="1400" kern="1200">
                          <a:solidFill>
                            <a:srgbClr val="4D4B4B"/>
                          </a:solidFill>
                          <a:effectLst/>
                        </a:rPr>
                        <a:t>$15 Copay</a:t>
                      </a:r>
                      <a:endParaRPr lang="en-US">
                        <a:solidFill>
                          <a:srgbClr val="4D4B4B"/>
                        </a:solidFill>
                      </a:endParaRPr>
                    </a:p>
                  </a:txBody>
                  <a:tcPr anchor="ctr">
                    <a:lnL w="12700">
                      <a:solidFill>
                        <a:schemeClr val="bg1"/>
                      </a:solidFill>
                    </a:lnL>
                    <a:lnR w="12700">
                      <a:solidFill>
                        <a:schemeClr val="bg1"/>
                      </a:solidFill>
                    </a:lnR>
                    <a:lnT w="12700">
                      <a:solidFill>
                        <a:schemeClr val="bg1"/>
                      </a:solidFill>
                    </a:lnT>
                    <a:lnB w="12700">
                      <a:solidFill>
                        <a:schemeClr val="bg1"/>
                      </a:solidFill>
                    </a:lnB>
                  </a:tcPr>
                </a:tc>
                <a:tc>
                  <a:txBody>
                    <a:bodyPr/>
                    <a:lstStyle/>
                    <a:p>
                      <a:pPr marL="0" lvl="0" algn="l">
                        <a:spcBef>
                          <a:spcPts val="0"/>
                        </a:spcBef>
                        <a:spcAft>
                          <a:spcPts val="0"/>
                        </a:spcAft>
                        <a:buNone/>
                      </a:pPr>
                      <a:r>
                        <a:rPr lang="en-US" sz="1400" b="1" kern="1200" dirty="0">
                          <a:solidFill>
                            <a:srgbClr val="4D4B4B"/>
                          </a:solidFill>
                          <a:effectLst/>
                        </a:rPr>
                        <a:t>$15 Copay</a:t>
                      </a:r>
                    </a:p>
                  </a:txBody>
                  <a:tcPr anchor="ctr">
                    <a:lnL w="12700">
                      <a:solidFill>
                        <a:schemeClr val="bg1"/>
                      </a:solidFill>
                    </a:lnL>
                    <a:lnR w="12700">
                      <a:solidFill>
                        <a:schemeClr val="bg1"/>
                      </a:solidFill>
                    </a:lnR>
                    <a:lnT w="12700">
                      <a:solidFill>
                        <a:schemeClr val="bg1"/>
                      </a:solidFill>
                    </a:lnT>
                    <a:lnB w="12700">
                      <a:solidFill>
                        <a:schemeClr val="bg1"/>
                      </a:solidFill>
                    </a:lnB>
                  </a:tcPr>
                </a:tc>
                <a:extLst>
                  <a:ext uri="{0D108BD9-81ED-4DB2-BD59-A6C34878D82A}">
                    <a16:rowId xmlns:a16="http://schemas.microsoft.com/office/drawing/2014/main" val="2680113283"/>
                  </a:ext>
                </a:extLst>
              </a:tr>
            </a:tbl>
          </a:graphicData>
        </a:graphic>
      </p:graphicFrame>
      <p:sp>
        <p:nvSpPr>
          <p:cNvPr id="4" name="TextBox 3">
            <a:extLst>
              <a:ext uri="{FF2B5EF4-FFF2-40B4-BE49-F238E27FC236}">
                <a16:creationId xmlns:a16="http://schemas.microsoft.com/office/drawing/2014/main" id="{42944994-E7A7-A2B5-2AD8-3E7A4FD64917}"/>
              </a:ext>
            </a:extLst>
          </p:cNvPr>
          <p:cNvSpPr txBox="1"/>
          <p:nvPr/>
        </p:nvSpPr>
        <p:spPr>
          <a:xfrm>
            <a:off x="308841" y="3754616"/>
            <a:ext cx="5544557" cy="307777"/>
          </a:xfrm>
          <a:prstGeom prst="rect">
            <a:avLst/>
          </a:prstGeom>
          <a:noFill/>
        </p:spPr>
        <p:txBody>
          <a:bodyPr wrap="square" lIns="91440" tIns="45720" rIns="91440" bIns="45720" rtlCol="0" anchor="t">
            <a:spAutoFit/>
          </a:bodyPr>
          <a:lstStyle/>
          <a:p>
            <a:r>
              <a:rPr lang="en-US" sz="1400" dirty="0">
                <a:solidFill>
                  <a:srgbClr val="00040A"/>
                </a:solidFill>
              </a:rPr>
              <a:t>Reminder: </a:t>
            </a:r>
            <a:r>
              <a:rPr lang="en-US" sz="1400" dirty="0" err="1">
                <a:solidFill>
                  <a:srgbClr val="00040A"/>
                </a:solidFill>
              </a:rPr>
              <a:t>myStrength</a:t>
            </a:r>
            <a:r>
              <a:rPr lang="en-US" sz="1400" dirty="0">
                <a:solidFill>
                  <a:srgbClr val="00040A"/>
                </a:solidFill>
              </a:rPr>
              <a:t> will sunset for existing users on 12/31/2024</a:t>
            </a:r>
          </a:p>
        </p:txBody>
      </p:sp>
      <p:grpSp>
        <p:nvGrpSpPr>
          <p:cNvPr id="5" name="Group 4">
            <a:extLst>
              <a:ext uri="{FF2B5EF4-FFF2-40B4-BE49-F238E27FC236}">
                <a16:creationId xmlns:a16="http://schemas.microsoft.com/office/drawing/2014/main" id="{D6DAB486-3F67-F667-373C-498FE0338CFE}"/>
              </a:ext>
            </a:extLst>
          </p:cNvPr>
          <p:cNvGrpSpPr/>
          <p:nvPr/>
        </p:nvGrpSpPr>
        <p:grpSpPr>
          <a:xfrm>
            <a:off x="135434" y="4296992"/>
            <a:ext cx="1408929" cy="602947"/>
            <a:chOff x="204186" y="5734975"/>
            <a:chExt cx="2032987" cy="870011"/>
          </a:xfrm>
        </p:grpSpPr>
        <p:sp>
          <p:nvSpPr>
            <p:cNvPr id="6" name="Rectangle 5">
              <a:extLst>
                <a:ext uri="{FF2B5EF4-FFF2-40B4-BE49-F238E27FC236}">
                  <a16:creationId xmlns:a16="http://schemas.microsoft.com/office/drawing/2014/main" id="{90504B71-C189-9154-4081-5947B9C8A9C8}"/>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ED5A3B8-2DE3-6620-6A2D-6310AC80DAF3}"/>
                </a:ext>
              </a:extLst>
            </p:cNvPr>
            <p:cNvPicPr>
              <a:picLocks noChangeAspect="1"/>
            </p:cNvPicPr>
            <p:nvPr/>
          </p:nvPicPr>
          <p:blipFill>
            <a:blip r:embed="rId5"/>
            <a:stretch>
              <a:fillRect/>
            </a:stretch>
          </p:blipFill>
          <p:spPr>
            <a:xfrm>
              <a:off x="533262" y="5967896"/>
              <a:ext cx="1306847" cy="495048"/>
            </a:xfrm>
            <a:prstGeom prst="rect">
              <a:avLst/>
            </a:prstGeom>
          </p:spPr>
        </p:pic>
      </p:grpSp>
      <p:pic>
        <p:nvPicPr>
          <p:cNvPr id="8" name="Graphic 7">
            <a:extLst>
              <a:ext uri="{FF2B5EF4-FFF2-40B4-BE49-F238E27FC236}">
                <a16:creationId xmlns:a16="http://schemas.microsoft.com/office/drawing/2014/main" id="{0462F812-A394-ED53-4E0C-97CD4E37B5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495" y="304100"/>
            <a:ext cx="280946" cy="128525"/>
          </a:xfrm>
          <a:prstGeom prst="rect">
            <a:avLst/>
          </a:prstGeom>
        </p:spPr>
      </p:pic>
      <p:pic>
        <p:nvPicPr>
          <p:cNvPr id="12" name="Video 11">
            <a:hlinkClick r:id="" action="ppaction://media"/>
            <a:extLst>
              <a:ext uri="{FF2B5EF4-FFF2-40B4-BE49-F238E27FC236}">
                <a16:creationId xmlns:a16="http://schemas.microsoft.com/office/drawing/2014/main" id="{D6564E23-8FF7-3A99-5B26-395C1F03FBE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8780504" y="4780004"/>
            <a:ext cx="301773" cy="301773"/>
          </a:xfrm>
          <a:prstGeom prst="ellipse">
            <a:avLst/>
          </a:prstGeom>
        </p:spPr>
      </p:pic>
    </p:spTree>
    <p:extLst>
      <p:ext uri="{BB962C8B-B14F-4D97-AF65-F5344CB8AC3E}">
        <p14:creationId xmlns:p14="http://schemas.microsoft.com/office/powerpoint/2010/main" val="268134871"/>
      </p:ext>
    </p:extLst>
  </p:cSld>
  <p:clrMapOvr>
    <a:masterClrMapping/>
  </p:clrMapOvr>
  <p:transition spd="slow" advTm="126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theme/theme1.xml><?xml version="1.0" encoding="utf-8"?>
<a:theme xmlns:a="http://schemas.openxmlformats.org/drawingml/2006/main" name="Office Theme">
  <a:themeElements>
    <a:clrScheme name="Custom 1">
      <a:dk1>
        <a:srgbClr val="A54399"/>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A7640BA4240E46B3DF80EEA6CCC330" ma:contentTypeVersion="19" ma:contentTypeDescription="Create a new document." ma:contentTypeScope="" ma:versionID="1f728106fa6b6ec19f708a1844153d2c">
  <xsd:schema xmlns:xsd="http://www.w3.org/2001/XMLSchema" xmlns:xs="http://www.w3.org/2001/XMLSchema" xmlns:p="http://schemas.microsoft.com/office/2006/metadata/properties" xmlns:ns2="8e114423-617b-4931-9a62-741b33915ddb" xmlns:ns3="dffa3566-1075-495e-8456-41f2d7e29f80" targetNamespace="http://schemas.microsoft.com/office/2006/metadata/properties" ma:root="true" ma:fieldsID="eddd049f72c6c43221f208c6f23413c4" ns2:_="" ns3:_="">
    <xsd:import namespace="8e114423-617b-4931-9a62-741b33915ddb"/>
    <xsd:import namespace="dffa3566-1075-495e-8456-41f2d7e29f8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ServiceLocation" minOccurs="0"/>
                <xsd:element ref="ns2:lcf76f155ced4ddcb4097134ff3c332f" minOccurs="0"/>
                <xsd:element ref="ns3:TaxCatchAll" minOccurs="0"/>
                <xsd:element ref="ns2:Not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114423-617b-4931-9a62-741b33915d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a369a8e-3b54-4403-844c-e867f8c992a5" ma:termSetId="09814cd3-568e-fe90-9814-8d621ff8fb84" ma:anchorId="fba54fb3-c3e1-fe81-a776-ca4b69148c4d" ma:open="true" ma:isKeyword="false">
      <xsd:complexType>
        <xsd:sequence>
          <xsd:element ref="pc:Terms" minOccurs="0" maxOccurs="1"/>
        </xsd:sequence>
      </xsd:complexType>
    </xsd:element>
    <xsd:element name="Note" ma:index="24" nillable="true" ma:displayName="Note" ma:format="Dropdown" ma:internalName="Note">
      <xsd:simpleType>
        <xsd:restriction base="dms:Text">
          <xsd:maxLength value="255"/>
        </xsd:restriction>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fa3566-1075-495e-8456-41f2d7e29f8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28a623f-3c29-4c46-b11c-b908c0b21c86}" ma:internalName="TaxCatchAll" ma:showField="CatchAllData" ma:web="dffa3566-1075-495e-8456-41f2d7e29f8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e114423-617b-4931-9a62-741b33915ddb">
      <Terms xmlns="http://schemas.microsoft.com/office/infopath/2007/PartnerControls"/>
    </lcf76f155ced4ddcb4097134ff3c332f>
    <TaxCatchAll xmlns="dffa3566-1075-495e-8456-41f2d7e29f80" xsi:nil="true"/>
    <Note xmlns="8e114423-617b-4931-9a62-741b33915dd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B3FD9B4-7106-49A4-8539-1AF418A90A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114423-617b-4931-9a62-741b33915ddb"/>
    <ds:schemaRef ds:uri="dffa3566-1075-495e-8456-41f2d7e29f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95F75C0-2055-44CD-B643-CB20289225F4}">
  <ds:schemaRefs>
    <ds:schemaRef ds:uri="http://purl.org/dc/elements/1.1/"/>
    <ds:schemaRef ds:uri="http://purl.org/dc/terms/"/>
    <ds:schemaRef ds:uri="http://purl.org/dc/dcmitype/"/>
    <ds:schemaRef ds:uri="http://www.w3.org/XML/1998/namespace"/>
    <ds:schemaRef ds:uri="8e114423-617b-4931-9a62-741b33915ddb"/>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dffa3566-1075-495e-8456-41f2d7e29f80"/>
  </ds:schemaRefs>
</ds:datastoreItem>
</file>

<file path=customXml/itemProps3.xml><?xml version="1.0" encoding="utf-8"?>
<ds:datastoreItem xmlns:ds="http://schemas.openxmlformats.org/officeDocument/2006/customXml" ds:itemID="{AA7D7700-2FF2-44E3-9097-C6B7B4033DF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4845</TotalTime>
  <Words>2633</Words>
  <Application>Microsoft Office PowerPoint</Application>
  <PresentationFormat>On-screen Show (16:9)</PresentationFormat>
  <Paragraphs>510</Paragraphs>
  <Slides>40</Slides>
  <Notes>40</Notes>
  <HiddenSlides>0</HiddenSlides>
  <MMClips>40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Arial,Sans-Serif</vt:lpstr>
      <vt:lpstr>Calibri</vt:lpstr>
      <vt:lpstr>Fira Sans Book</vt:lpstr>
      <vt:lpstr>Fira Sans Medium</vt:lpstr>
      <vt:lpstr>Wingdings</vt:lpstr>
      <vt:lpstr>Wingdings,Sans-Serif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UC Care – Tier 1 (UC Select) Office Visit Copay </vt:lpstr>
      <vt:lpstr>UC Care – Pharmacy Benefit Structure </vt:lpstr>
      <vt:lpstr>UC Care – Change to Pharmacy Benefit Copays  </vt:lpstr>
      <vt:lpstr>Medicare PPO/High Option Supplement – Change to Pharmacy Benefit Copays  </vt:lpstr>
      <vt:lpstr>UC Medicare Choice – United Healthcare  </vt:lpstr>
      <vt:lpstr>UC Medicare Choice  Change to Pharmacy Benefit Copays  </vt:lpstr>
      <vt:lpstr>Medicare Coordinator Program </vt:lpstr>
      <vt:lpstr>Via Benefits Medicare Coordinator Program    </vt:lpstr>
      <vt:lpstr>Inflation Reduction Act (IRA) for Medicare  Part D Plans  Medicare PPO, High Option Supplement, Kaiser Senior Advantage Plan, UC Medicare Choice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Elizabeth Craig</dc:creator>
  <cp:lastModifiedBy>Puja P Pannu</cp:lastModifiedBy>
  <cp:revision>140</cp:revision>
  <cp:lastPrinted>2011-06-29T23:27:19Z</cp:lastPrinted>
  <dcterms:created xsi:type="dcterms:W3CDTF">2016-08-18T16:25:07Z</dcterms:created>
  <dcterms:modified xsi:type="dcterms:W3CDTF">2024-10-30T15:13:50Z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0x01010047A7640BA4240E46B3DF80EEA6CCC330</vt:lpwstr>
  </property>
</Properties>
</file>