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5.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7"/>
  </p:notesMasterIdLst>
  <p:handoutMasterIdLst>
    <p:handoutMasterId r:id="rId48"/>
  </p:handoutMasterIdLst>
  <p:sldIdLst>
    <p:sldId id="256" r:id="rId5"/>
    <p:sldId id="440" r:id="rId6"/>
    <p:sldId id="441" r:id="rId7"/>
    <p:sldId id="268" r:id="rId8"/>
    <p:sldId id="269" r:id="rId9"/>
    <p:sldId id="270" r:id="rId10"/>
    <p:sldId id="275" r:id="rId11"/>
    <p:sldId id="338" r:id="rId12"/>
    <p:sldId id="394" r:id="rId13"/>
    <p:sldId id="417" r:id="rId14"/>
    <p:sldId id="418" r:id="rId15"/>
    <p:sldId id="419" r:id="rId16"/>
    <p:sldId id="351" r:id="rId17"/>
    <p:sldId id="366" r:id="rId18"/>
    <p:sldId id="368" r:id="rId19"/>
    <p:sldId id="369" r:id="rId20"/>
    <p:sldId id="421" r:id="rId21"/>
    <p:sldId id="402" r:id="rId22"/>
    <p:sldId id="371" r:id="rId23"/>
    <p:sldId id="413" r:id="rId24"/>
    <p:sldId id="414" r:id="rId25"/>
    <p:sldId id="284" r:id="rId26"/>
    <p:sldId id="411" r:id="rId27"/>
    <p:sldId id="427" r:id="rId28"/>
    <p:sldId id="425" r:id="rId29"/>
    <p:sldId id="434" r:id="rId30"/>
    <p:sldId id="389" r:id="rId31"/>
    <p:sldId id="379" r:id="rId32"/>
    <p:sldId id="412" r:id="rId33"/>
    <p:sldId id="432" r:id="rId34"/>
    <p:sldId id="263" r:id="rId35"/>
    <p:sldId id="436" r:id="rId36"/>
    <p:sldId id="260" r:id="rId37"/>
    <p:sldId id="437" r:id="rId38"/>
    <p:sldId id="276" r:id="rId39"/>
    <p:sldId id="429" r:id="rId40"/>
    <p:sldId id="261" r:id="rId41"/>
    <p:sldId id="259" r:id="rId42"/>
    <p:sldId id="272" r:id="rId43"/>
    <p:sldId id="273" r:id="rId44"/>
    <p:sldId id="433" r:id="rId45"/>
    <p:sldId id="438"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54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434D28-380B-D987-EFF6-F352A5394E2B}" name="Monica Currie" initials="MC" userId="TSe//rZ4XYbrojMLQedYyup+YH21D75vxLmNTvS4PUA=" providerId="None"/>
  <p188:author id="{87DA8284-B60D-E38C-C46C-3467CD3E0D9F}" name="Heather McHugh" initials="HM" userId="S::hmchugh@UCOP.edu::d47c413a-ffcd-453b-a0a0-aaa9361f74b6" providerId="AD"/>
  <p188:author id="{325395A9-FC3B-8A18-F21E-3AAE0DA2C35B}" name="Arlene Chan-Galvez" initials="AC" userId="2k2636lZHuk/p8aNb+bqWhVaUNqDOtLT/ZiPP/NmEnM="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A6"/>
    <a:srgbClr val="200AC2"/>
    <a:srgbClr val="0000FF"/>
    <a:srgbClr val="A54399"/>
    <a:srgbClr val="DE6896"/>
    <a:srgbClr val="DE5795"/>
    <a:srgbClr val="00040A"/>
    <a:srgbClr val="4D4B4B"/>
    <a:srgbClr val="CE2D75"/>
    <a:srgbClr val="C732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B6A09-20C9-4E3F-BC6A-E510F4F29F4E}" v="8" dt="2024-10-25T01:58:30.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374" y="78"/>
      </p:cViewPr>
      <p:guideLst>
        <p:guide orient="horz" pos="1620"/>
        <p:guide pos="54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_rels/data5.xml.rels><?xml version="1.0" encoding="UTF-8" standalone="yes"?>
<Relationships xmlns="http://schemas.openxmlformats.org/package/2006/relationships"><Relationship Id="rId1"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CE7B80-1072-4C04-94EA-17D9A84141F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4A88FF3-7660-4B75-8201-7175E2EA050F}">
      <dgm:prSet custT="1"/>
      <dgm:spPr/>
      <dgm:t>
        <a:bodyPr/>
        <a:lstStyle/>
        <a:p>
          <a:r>
            <a:rPr lang="en-US" sz="1200" b="1" dirty="0">
              <a:solidFill>
                <a:schemeClr val="tx2">
                  <a:lumMod val="50000"/>
                </a:schemeClr>
              </a:solidFill>
            </a:rPr>
            <a:t>Benefit Changes</a:t>
          </a:r>
        </a:p>
      </dgm:t>
    </dgm:pt>
    <dgm:pt modelId="{CC2A7040-6AA9-401C-B636-42BEE020E7DF}" type="parTrans" cxnId="{396B12B3-A03D-4AFB-9410-D87BE9369589}">
      <dgm:prSet/>
      <dgm:spPr/>
      <dgm:t>
        <a:bodyPr/>
        <a:lstStyle/>
        <a:p>
          <a:endParaRPr lang="en-US"/>
        </a:p>
      </dgm:t>
    </dgm:pt>
    <dgm:pt modelId="{87FFA7D5-95FF-40B6-9FE5-09DBC82264C5}" type="sibTrans" cxnId="{396B12B3-A03D-4AFB-9410-D87BE9369589}">
      <dgm:prSet/>
      <dgm:spPr/>
      <dgm:t>
        <a:bodyPr/>
        <a:lstStyle/>
        <a:p>
          <a:endParaRPr lang="en-US"/>
        </a:p>
      </dgm:t>
    </dgm:pt>
    <dgm:pt modelId="{0A3DFAE2-6A6C-4E9A-8D48-340140F005EC}">
      <dgm:prSet custT="1"/>
      <dgm:spPr/>
      <dgm:t>
        <a:bodyPr/>
        <a:lstStyle/>
        <a:p>
          <a:r>
            <a:rPr lang="en-US" sz="1400" dirty="0">
              <a:solidFill>
                <a:schemeClr val="tx2">
                  <a:lumMod val="50000"/>
                </a:schemeClr>
              </a:solidFill>
            </a:rPr>
            <a:t>There are no benefit changes for either the DPPO or DHMO Plans</a:t>
          </a:r>
        </a:p>
      </dgm:t>
    </dgm:pt>
    <dgm:pt modelId="{25E50F24-E6CA-45FD-9BEB-D09B370A3C4C}" type="parTrans" cxnId="{2A2EF262-9E58-43D3-BFAE-E1B27335A062}">
      <dgm:prSet/>
      <dgm:spPr/>
      <dgm:t>
        <a:bodyPr/>
        <a:lstStyle/>
        <a:p>
          <a:endParaRPr lang="en-US"/>
        </a:p>
      </dgm:t>
    </dgm:pt>
    <dgm:pt modelId="{92374685-CF48-4B2D-8D93-4A323827E431}" type="sibTrans" cxnId="{2A2EF262-9E58-43D3-BFAE-E1B27335A062}">
      <dgm:prSet/>
      <dgm:spPr/>
      <dgm:t>
        <a:bodyPr/>
        <a:lstStyle/>
        <a:p>
          <a:endParaRPr lang="en-US"/>
        </a:p>
      </dgm:t>
    </dgm:pt>
    <dgm:pt modelId="{214C954B-7B3F-4118-99BB-E166BEB7D863}">
      <dgm:prSet custT="1"/>
      <dgm:spPr/>
      <dgm:t>
        <a:bodyPr/>
        <a:lstStyle/>
        <a:p>
          <a:r>
            <a:rPr lang="en-US" sz="1200" b="1" dirty="0">
              <a:solidFill>
                <a:schemeClr val="tx2">
                  <a:lumMod val="50000"/>
                </a:schemeClr>
              </a:solidFill>
            </a:rPr>
            <a:t>Premium Changes</a:t>
          </a:r>
        </a:p>
      </dgm:t>
    </dgm:pt>
    <dgm:pt modelId="{314B97CE-AEE4-4B4C-BC82-8CF27CE82DD3}" type="parTrans" cxnId="{2595B17B-64BA-40B8-8960-5076D121E85B}">
      <dgm:prSet/>
      <dgm:spPr/>
      <dgm:t>
        <a:bodyPr/>
        <a:lstStyle/>
        <a:p>
          <a:endParaRPr lang="en-US"/>
        </a:p>
      </dgm:t>
    </dgm:pt>
    <dgm:pt modelId="{1254186F-E80A-433B-AEE1-CDC25E934F5D}" type="sibTrans" cxnId="{2595B17B-64BA-40B8-8960-5076D121E85B}">
      <dgm:prSet/>
      <dgm:spPr/>
      <dgm:t>
        <a:bodyPr/>
        <a:lstStyle/>
        <a:p>
          <a:endParaRPr lang="en-US"/>
        </a:p>
      </dgm:t>
    </dgm:pt>
    <dgm:pt modelId="{65D2F6B1-EBF9-485C-847C-E12B93FD7BFB}">
      <dgm:prSet custT="1"/>
      <dgm:spPr/>
      <dgm:t>
        <a:bodyPr/>
        <a:lstStyle/>
        <a:p>
          <a:r>
            <a:rPr lang="en-US" sz="1400" dirty="0">
              <a:solidFill>
                <a:schemeClr val="tx2">
                  <a:lumMod val="50000"/>
                </a:schemeClr>
              </a:solidFill>
            </a:rPr>
            <a:t>Delta Dental HMO premium is increasing by 3.4%, but paid fully by UC</a:t>
          </a:r>
        </a:p>
      </dgm:t>
    </dgm:pt>
    <dgm:pt modelId="{94EA1282-A7A5-4E88-A1A0-4A1A75465915}" type="parTrans" cxnId="{7B933518-E2AA-4ADE-AECB-FD0A8B8D82CD}">
      <dgm:prSet/>
      <dgm:spPr/>
      <dgm:t>
        <a:bodyPr/>
        <a:lstStyle/>
        <a:p>
          <a:endParaRPr lang="en-US"/>
        </a:p>
      </dgm:t>
    </dgm:pt>
    <dgm:pt modelId="{D7F3E045-9936-497A-9ABF-753E699F0E0C}" type="sibTrans" cxnId="{7B933518-E2AA-4ADE-AECB-FD0A8B8D82CD}">
      <dgm:prSet/>
      <dgm:spPr/>
      <dgm:t>
        <a:bodyPr/>
        <a:lstStyle/>
        <a:p>
          <a:endParaRPr lang="en-US"/>
        </a:p>
      </dgm:t>
    </dgm:pt>
    <dgm:pt modelId="{0B5FBAA7-0407-4C6F-9A5D-E6122D2DE70D}">
      <dgm:prSet custT="1"/>
      <dgm:spPr/>
      <dgm:t>
        <a:bodyPr/>
        <a:lstStyle/>
        <a:p>
          <a:r>
            <a:rPr lang="en-US" sz="1150" b="1" dirty="0">
              <a:solidFill>
                <a:schemeClr val="tx2">
                  <a:lumMod val="50000"/>
                </a:schemeClr>
              </a:solidFill>
            </a:rPr>
            <a:t>Enrollment</a:t>
          </a:r>
        </a:p>
      </dgm:t>
    </dgm:pt>
    <dgm:pt modelId="{E79C9C43-552F-467D-98D8-05A4F6A3AF3C}" type="parTrans" cxnId="{29E32047-1CB1-41D2-83CE-74887C0B3179}">
      <dgm:prSet/>
      <dgm:spPr/>
      <dgm:t>
        <a:bodyPr/>
        <a:lstStyle/>
        <a:p>
          <a:endParaRPr lang="en-US"/>
        </a:p>
      </dgm:t>
    </dgm:pt>
    <dgm:pt modelId="{0BC29A38-10FF-41B7-8E66-5ED1203E7C9E}" type="sibTrans" cxnId="{29E32047-1CB1-41D2-83CE-74887C0B3179}">
      <dgm:prSet/>
      <dgm:spPr/>
      <dgm:t>
        <a:bodyPr/>
        <a:lstStyle/>
        <a:p>
          <a:endParaRPr lang="en-US"/>
        </a:p>
      </dgm:t>
    </dgm:pt>
    <dgm:pt modelId="{A612856A-F3DA-40FA-9858-4FC4D4D060C7}">
      <dgm:prSet custT="1"/>
      <dgm:spPr/>
      <dgm:t>
        <a:bodyPr/>
        <a:lstStyle/>
        <a:p>
          <a:r>
            <a:rPr lang="en-US" sz="1400" dirty="0">
              <a:solidFill>
                <a:schemeClr val="tx2">
                  <a:lumMod val="50000"/>
                </a:schemeClr>
              </a:solidFill>
            </a:rPr>
            <a:t>Both plans are open for enrollment</a:t>
          </a:r>
        </a:p>
      </dgm:t>
    </dgm:pt>
    <dgm:pt modelId="{9A0715D8-FCE6-488F-8832-4373BF925E45}" type="parTrans" cxnId="{F18613C2-8EE1-494A-8E63-E9FF55D467BE}">
      <dgm:prSet/>
      <dgm:spPr/>
      <dgm:t>
        <a:bodyPr/>
        <a:lstStyle/>
        <a:p>
          <a:endParaRPr lang="en-US"/>
        </a:p>
      </dgm:t>
    </dgm:pt>
    <dgm:pt modelId="{EED534FF-B26A-45C3-A802-50A1D9927D43}" type="sibTrans" cxnId="{F18613C2-8EE1-494A-8E63-E9FF55D467BE}">
      <dgm:prSet/>
      <dgm:spPr/>
      <dgm:t>
        <a:bodyPr/>
        <a:lstStyle/>
        <a:p>
          <a:endParaRPr lang="en-US"/>
        </a:p>
      </dgm:t>
    </dgm:pt>
    <dgm:pt modelId="{8FAFC209-933A-49E3-92DB-46EB500F86AC}">
      <dgm:prSet custT="1"/>
      <dgm:spPr/>
      <dgm:t>
        <a:bodyPr/>
        <a:lstStyle/>
        <a:p>
          <a:r>
            <a:rPr lang="en-US" sz="1400" dirty="0">
              <a:solidFill>
                <a:schemeClr val="tx2">
                  <a:lumMod val="50000"/>
                </a:schemeClr>
              </a:solidFill>
            </a:rPr>
            <a:t>There are no benefit changes for the VSP Vision coverage</a:t>
          </a:r>
        </a:p>
      </dgm:t>
    </dgm:pt>
    <dgm:pt modelId="{C4B36809-A25A-4AA4-8FC9-BC50FA1EF310}" type="parTrans" cxnId="{A93B5F1F-9E0F-423A-9AE3-D4AAC3C53C73}">
      <dgm:prSet/>
      <dgm:spPr/>
      <dgm:t>
        <a:bodyPr/>
        <a:lstStyle/>
        <a:p>
          <a:endParaRPr lang="en-US"/>
        </a:p>
      </dgm:t>
    </dgm:pt>
    <dgm:pt modelId="{BF73C08A-24F4-41B4-AD16-2CBEEA956373}" type="sibTrans" cxnId="{A93B5F1F-9E0F-423A-9AE3-D4AAC3C53C73}">
      <dgm:prSet/>
      <dgm:spPr/>
      <dgm:t>
        <a:bodyPr/>
        <a:lstStyle/>
        <a:p>
          <a:endParaRPr lang="en-US"/>
        </a:p>
      </dgm:t>
    </dgm:pt>
    <dgm:pt modelId="{534B5836-72E3-48CC-98B0-6E528820BD3D}">
      <dgm:prSet custT="1"/>
      <dgm:spPr/>
      <dgm:t>
        <a:bodyPr/>
        <a:lstStyle/>
        <a:p>
          <a:r>
            <a:rPr lang="en-US" sz="1400" dirty="0">
              <a:solidFill>
                <a:schemeClr val="tx2">
                  <a:lumMod val="50000"/>
                </a:schemeClr>
              </a:solidFill>
            </a:rPr>
            <a:t>VSP Vision premium is increasing by 5%, but paid fully by UC</a:t>
          </a:r>
        </a:p>
      </dgm:t>
    </dgm:pt>
    <dgm:pt modelId="{78F335AC-D455-4CCE-8746-E3C1065F6B21}" type="parTrans" cxnId="{2EF3B600-C86F-485C-A689-B1A32A3FD018}">
      <dgm:prSet/>
      <dgm:spPr/>
      <dgm:t>
        <a:bodyPr/>
        <a:lstStyle/>
        <a:p>
          <a:endParaRPr lang="en-US"/>
        </a:p>
      </dgm:t>
    </dgm:pt>
    <dgm:pt modelId="{2DF63DD5-43D4-472B-8883-E28724BFBDD0}" type="sibTrans" cxnId="{2EF3B600-C86F-485C-A689-B1A32A3FD018}">
      <dgm:prSet/>
      <dgm:spPr/>
      <dgm:t>
        <a:bodyPr/>
        <a:lstStyle/>
        <a:p>
          <a:endParaRPr lang="en-US"/>
        </a:p>
      </dgm:t>
    </dgm:pt>
    <dgm:pt modelId="{11F88C7E-95B1-4E2F-87D4-C7D9AAEB9B9C}">
      <dgm:prSet custT="1"/>
      <dgm:spPr/>
      <dgm:t>
        <a:bodyPr/>
        <a:lstStyle/>
        <a:p>
          <a:r>
            <a:rPr lang="en-US" sz="1400" dirty="0">
              <a:solidFill>
                <a:schemeClr val="tx2">
                  <a:lumMod val="50000"/>
                </a:schemeClr>
              </a:solidFill>
            </a:rPr>
            <a:t>No premium changes for the Delta Dental PPO Plan</a:t>
          </a:r>
        </a:p>
      </dgm:t>
    </dgm:pt>
    <dgm:pt modelId="{818E136C-2C56-4411-9D2D-25AC00FE655A}" type="parTrans" cxnId="{7D721F06-F293-4376-B1BE-7DD0F3E54300}">
      <dgm:prSet/>
      <dgm:spPr/>
    </dgm:pt>
    <dgm:pt modelId="{3765305B-9826-45C8-8FF4-28EFBD8F7F60}" type="sibTrans" cxnId="{7D721F06-F293-4376-B1BE-7DD0F3E54300}">
      <dgm:prSet/>
      <dgm:spPr/>
    </dgm:pt>
    <dgm:pt modelId="{1FDFA7F0-6779-4F6E-8A41-4C92E9243C2A}">
      <dgm:prSet custT="1"/>
      <dgm:spPr/>
      <dgm:t>
        <a:bodyPr/>
        <a:lstStyle/>
        <a:p>
          <a:endParaRPr lang="en-US" sz="1400" dirty="0">
            <a:solidFill>
              <a:schemeClr val="tx2">
                <a:lumMod val="50000"/>
              </a:schemeClr>
            </a:solidFill>
          </a:endParaRPr>
        </a:p>
      </dgm:t>
    </dgm:pt>
    <dgm:pt modelId="{2F65295A-9F00-4CC4-9B1D-58C4FB1C61E9}" type="parTrans" cxnId="{B1B69B06-4008-4E15-849F-669DABB725A1}">
      <dgm:prSet/>
      <dgm:spPr/>
    </dgm:pt>
    <dgm:pt modelId="{474EE947-0A66-43C1-9B98-EE8E4BF0C046}" type="sibTrans" cxnId="{B1B69B06-4008-4E15-849F-669DABB725A1}">
      <dgm:prSet/>
      <dgm:spPr/>
    </dgm:pt>
    <dgm:pt modelId="{A214F64B-B89B-43EF-85B3-C85A370186CE}" type="pres">
      <dgm:prSet presAssocID="{4ECE7B80-1072-4C04-94EA-17D9A84141F3}" presName="linearFlow" presStyleCnt="0">
        <dgm:presLayoutVars>
          <dgm:dir/>
          <dgm:animLvl val="lvl"/>
          <dgm:resizeHandles val="exact"/>
        </dgm:presLayoutVars>
      </dgm:prSet>
      <dgm:spPr/>
    </dgm:pt>
    <dgm:pt modelId="{1450657C-39CF-4CDC-936B-66F48779C7DB}" type="pres">
      <dgm:prSet presAssocID="{84A88FF3-7660-4B75-8201-7175E2EA050F}" presName="composite" presStyleCnt="0"/>
      <dgm:spPr/>
    </dgm:pt>
    <dgm:pt modelId="{7C689D05-54BA-49EE-9472-47769C351B51}" type="pres">
      <dgm:prSet presAssocID="{84A88FF3-7660-4B75-8201-7175E2EA050F}" presName="parentText" presStyleLbl="alignNode1" presStyleIdx="0" presStyleCnt="3">
        <dgm:presLayoutVars>
          <dgm:chMax val="1"/>
          <dgm:bulletEnabled val="1"/>
        </dgm:presLayoutVars>
      </dgm:prSet>
      <dgm:spPr/>
    </dgm:pt>
    <dgm:pt modelId="{7483DC57-1D9B-4C01-B862-A92C6768B5DC}" type="pres">
      <dgm:prSet presAssocID="{84A88FF3-7660-4B75-8201-7175E2EA050F}" presName="descendantText" presStyleLbl="alignAcc1" presStyleIdx="0" presStyleCnt="3" custLinFactNeighborX="256" custLinFactNeighborY="-13184">
        <dgm:presLayoutVars>
          <dgm:bulletEnabled val="1"/>
        </dgm:presLayoutVars>
      </dgm:prSet>
      <dgm:spPr/>
    </dgm:pt>
    <dgm:pt modelId="{2B50275C-3D79-4F9B-A535-06FDBA0FDE56}" type="pres">
      <dgm:prSet presAssocID="{87FFA7D5-95FF-40B6-9FE5-09DBC82264C5}" presName="sp" presStyleCnt="0"/>
      <dgm:spPr/>
    </dgm:pt>
    <dgm:pt modelId="{273AD738-D334-4DA6-9EFF-D88507FF5B27}" type="pres">
      <dgm:prSet presAssocID="{214C954B-7B3F-4118-99BB-E166BEB7D863}" presName="composite" presStyleCnt="0"/>
      <dgm:spPr/>
    </dgm:pt>
    <dgm:pt modelId="{E3CE95DC-D292-4A0E-8E3C-42BDB5F4ABA0}" type="pres">
      <dgm:prSet presAssocID="{214C954B-7B3F-4118-99BB-E166BEB7D863}" presName="parentText" presStyleLbl="alignNode1" presStyleIdx="1" presStyleCnt="3">
        <dgm:presLayoutVars>
          <dgm:chMax val="1"/>
          <dgm:bulletEnabled val="1"/>
        </dgm:presLayoutVars>
      </dgm:prSet>
      <dgm:spPr/>
    </dgm:pt>
    <dgm:pt modelId="{6BF37CBF-04FE-4A85-AB64-71887F1AF47D}" type="pres">
      <dgm:prSet presAssocID="{214C954B-7B3F-4118-99BB-E166BEB7D863}" presName="descendantText" presStyleLbl="alignAcc1" presStyleIdx="1" presStyleCnt="3">
        <dgm:presLayoutVars>
          <dgm:bulletEnabled val="1"/>
        </dgm:presLayoutVars>
      </dgm:prSet>
      <dgm:spPr/>
    </dgm:pt>
    <dgm:pt modelId="{4D5D02F5-615B-4C8F-A1A9-077089147E99}" type="pres">
      <dgm:prSet presAssocID="{1254186F-E80A-433B-AEE1-CDC25E934F5D}" presName="sp" presStyleCnt="0"/>
      <dgm:spPr/>
    </dgm:pt>
    <dgm:pt modelId="{4EECB8BF-F4BF-4D34-9A9F-C4E37B53955E}" type="pres">
      <dgm:prSet presAssocID="{0B5FBAA7-0407-4C6F-9A5D-E6122D2DE70D}" presName="composite" presStyleCnt="0"/>
      <dgm:spPr/>
    </dgm:pt>
    <dgm:pt modelId="{DF824788-9160-4112-844A-26C264E41A8A}" type="pres">
      <dgm:prSet presAssocID="{0B5FBAA7-0407-4C6F-9A5D-E6122D2DE70D}" presName="parentText" presStyleLbl="alignNode1" presStyleIdx="2" presStyleCnt="3" custScaleX="109789">
        <dgm:presLayoutVars>
          <dgm:chMax val="1"/>
          <dgm:bulletEnabled val="1"/>
        </dgm:presLayoutVars>
      </dgm:prSet>
      <dgm:spPr/>
    </dgm:pt>
    <dgm:pt modelId="{3DCFD9D6-E2A7-4A3F-836D-267F8F5AC24E}" type="pres">
      <dgm:prSet presAssocID="{0B5FBAA7-0407-4C6F-9A5D-E6122D2DE70D}" presName="descendantText" presStyleLbl="alignAcc1" presStyleIdx="2" presStyleCnt="3" custScaleX="98637" custLinFactNeighborX="497" custLinFactNeighborY="-989">
        <dgm:presLayoutVars>
          <dgm:bulletEnabled val="1"/>
        </dgm:presLayoutVars>
      </dgm:prSet>
      <dgm:spPr/>
    </dgm:pt>
  </dgm:ptLst>
  <dgm:cxnLst>
    <dgm:cxn modelId="{2EF3B600-C86F-485C-A689-B1A32A3FD018}" srcId="{214C954B-7B3F-4118-99BB-E166BEB7D863}" destId="{534B5836-72E3-48CC-98B0-6E528820BD3D}" srcOrd="3" destOrd="0" parTransId="{78F335AC-D455-4CCE-8746-E3C1065F6B21}" sibTransId="{2DF63DD5-43D4-472B-8883-E28724BFBDD0}"/>
    <dgm:cxn modelId="{494D3103-4A1F-46F5-AA36-1ED0D11CB5D9}" type="presOf" srcId="{214C954B-7B3F-4118-99BB-E166BEB7D863}" destId="{E3CE95DC-D292-4A0E-8E3C-42BDB5F4ABA0}" srcOrd="0" destOrd="0" presId="urn:microsoft.com/office/officeart/2005/8/layout/chevron2"/>
    <dgm:cxn modelId="{7D721F06-F293-4376-B1BE-7DD0F3E54300}" srcId="{214C954B-7B3F-4118-99BB-E166BEB7D863}" destId="{11F88C7E-95B1-4E2F-87D4-C7D9AAEB9B9C}" srcOrd="0" destOrd="0" parTransId="{818E136C-2C56-4411-9D2D-25AC00FE655A}" sibTransId="{3765305B-9826-45C8-8FF4-28EFBD8F7F60}"/>
    <dgm:cxn modelId="{B1B69B06-4008-4E15-849F-669DABB725A1}" srcId="{214C954B-7B3F-4118-99BB-E166BEB7D863}" destId="{1FDFA7F0-6779-4F6E-8A41-4C92E9243C2A}" srcOrd="2" destOrd="0" parTransId="{2F65295A-9F00-4CC4-9B1D-58C4FB1C61E9}" sibTransId="{474EE947-0A66-43C1-9B98-EE8E4BF0C046}"/>
    <dgm:cxn modelId="{AB13110B-BE50-453D-835F-527D540E519E}" type="presOf" srcId="{84A88FF3-7660-4B75-8201-7175E2EA050F}" destId="{7C689D05-54BA-49EE-9472-47769C351B51}" srcOrd="0" destOrd="0" presId="urn:microsoft.com/office/officeart/2005/8/layout/chevron2"/>
    <dgm:cxn modelId="{7B933518-E2AA-4ADE-AECB-FD0A8B8D82CD}" srcId="{214C954B-7B3F-4118-99BB-E166BEB7D863}" destId="{65D2F6B1-EBF9-485C-847C-E12B93FD7BFB}" srcOrd="1" destOrd="0" parTransId="{94EA1282-A7A5-4E88-A1A0-4A1A75465915}" sibTransId="{D7F3E045-9936-497A-9ABF-753E699F0E0C}"/>
    <dgm:cxn modelId="{FEBE4D1D-B345-49D4-8FA3-8F105A33A07A}" type="presOf" srcId="{65D2F6B1-EBF9-485C-847C-E12B93FD7BFB}" destId="{6BF37CBF-04FE-4A85-AB64-71887F1AF47D}" srcOrd="0" destOrd="1" presId="urn:microsoft.com/office/officeart/2005/8/layout/chevron2"/>
    <dgm:cxn modelId="{A93B5F1F-9E0F-423A-9AE3-D4AAC3C53C73}" srcId="{84A88FF3-7660-4B75-8201-7175E2EA050F}" destId="{8FAFC209-933A-49E3-92DB-46EB500F86AC}" srcOrd="1" destOrd="0" parTransId="{C4B36809-A25A-4AA4-8FC9-BC50FA1EF310}" sibTransId="{BF73C08A-24F4-41B4-AD16-2CBEEA956373}"/>
    <dgm:cxn modelId="{0DF5CE2D-3FEB-417F-AF91-14C0A8E40BA7}" type="presOf" srcId="{11F88C7E-95B1-4E2F-87D4-C7D9AAEB9B9C}" destId="{6BF37CBF-04FE-4A85-AB64-71887F1AF47D}" srcOrd="0" destOrd="0" presId="urn:microsoft.com/office/officeart/2005/8/layout/chevron2"/>
    <dgm:cxn modelId="{F6EE1D62-35B4-4156-8A80-3BEDFC898F5B}" type="presOf" srcId="{0B5FBAA7-0407-4C6F-9A5D-E6122D2DE70D}" destId="{DF824788-9160-4112-844A-26C264E41A8A}" srcOrd="0" destOrd="0" presId="urn:microsoft.com/office/officeart/2005/8/layout/chevron2"/>
    <dgm:cxn modelId="{2A2EF262-9E58-43D3-BFAE-E1B27335A062}" srcId="{84A88FF3-7660-4B75-8201-7175E2EA050F}" destId="{0A3DFAE2-6A6C-4E9A-8D48-340140F005EC}" srcOrd="0" destOrd="0" parTransId="{25E50F24-E6CA-45FD-9BEB-D09B370A3C4C}" sibTransId="{92374685-CF48-4B2D-8D93-4A323827E431}"/>
    <dgm:cxn modelId="{29E32047-1CB1-41D2-83CE-74887C0B3179}" srcId="{4ECE7B80-1072-4C04-94EA-17D9A84141F3}" destId="{0B5FBAA7-0407-4C6F-9A5D-E6122D2DE70D}" srcOrd="2" destOrd="0" parTransId="{E79C9C43-552F-467D-98D8-05A4F6A3AF3C}" sibTransId="{0BC29A38-10FF-41B7-8E66-5ED1203E7C9E}"/>
    <dgm:cxn modelId="{406A716D-E9F8-48C5-8081-93132DB807DF}" type="presOf" srcId="{4ECE7B80-1072-4C04-94EA-17D9A84141F3}" destId="{A214F64B-B89B-43EF-85B3-C85A370186CE}" srcOrd="0" destOrd="0" presId="urn:microsoft.com/office/officeart/2005/8/layout/chevron2"/>
    <dgm:cxn modelId="{2595B17B-64BA-40B8-8960-5076D121E85B}" srcId="{4ECE7B80-1072-4C04-94EA-17D9A84141F3}" destId="{214C954B-7B3F-4118-99BB-E166BEB7D863}" srcOrd="1" destOrd="0" parTransId="{314B97CE-AEE4-4B4C-BC82-8CF27CE82DD3}" sibTransId="{1254186F-E80A-433B-AEE1-CDC25E934F5D}"/>
    <dgm:cxn modelId="{B465419F-630A-4917-A724-C29390E3D2CF}" type="presOf" srcId="{0A3DFAE2-6A6C-4E9A-8D48-340140F005EC}" destId="{7483DC57-1D9B-4C01-B862-A92C6768B5DC}" srcOrd="0" destOrd="0" presId="urn:microsoft.com/office/officeart/2005/8/layout/chevron2"/>
    <dgm:cxn modelId="{02515EAA-8E5C-4EA3-A8AC-E4836D72D77B}" type="presOf" srcId="{534B5836-72E3-48CC-98B0-6E528820BD3D}" destId="{6BF37CBF-04FE-4A85-AB64-71887F1AF47D}" srcOrd="0" destOrd="3" presId="urn:microsoft.com/office/officeart/2005/8/layout/chevron2"/>
    <dgm:cxn modelId="{ADA4C7AA-53E5-4668-BC79-1A78E41D6EBF}" type="presOf" srcId="{1FDFA7F0-6779-4F6E-8A41-4C92E9243C2A}" destId="{6BF37CBF-04FE-4A85-AB64-71887F1AF47D}" srcOrd="0" destOrd="2" presId="urn:microsoft.com/office/officeart/2005/8/layout/chevron2"/>
    <dgm:cxn modelId="{EA0EF8AB-EA47-4778-9DA9-1329EE81BD7B}" type="presOf" srcId="{8FAFC209-933A-49E3-92DB-46EB500F86AC}" destId="{7483DC57-1D9B-4C01-B862-A92C6768B5DC}" srcOrd="0" destOrd="1" presId="urn:microsoft.com/office/officeart/2005/8/layout/chevron2"/>
    <dgm:cxn modelId="{D78BB9AC-BBE2-4318-8B42-902DA1906E91}" type="presOf" srcId="{A612856A-F3DA-40FA-9858-4FC4D4D060C7}" destId="{3DCFD9D6-E2A7-4A3F-836D-267F8F5AC24E}" srcOrd="0" destOrd="0" presId="urn:microsoft.com/office/officeart/2005/8/layout/chevron2"/>
    <dgm:cxn modelId="{396B12B3-A03D-4AFB-9410-D87BE9369589}" srcId="{4ECE7B80-1072-4C04-94EA-17D9A84141F3}" destId="{84A88FF3-7660-4B75-8201-7175E2EA050F}" srcOrd="0" destOrd="0" parTransId="{CC2A7040-6AA9-401C-B636-42BEE020E7DF}" sibTransId="{87FFA7D5-95FF-40B6-9FE5-09DBC82264C5}"/>
    <dgm:cxn modelId="{F18613C2-8EE1-494A-8E63-E9FF55D467BE}" srcId="{0B5FBAA7-0407-4C6F-9A5D-E6122D2DE70D}" destId="{A612856A-F3DA-40FA-9858-4FC4D4D060C7}" srcOrd="0" destOrd="0" parTransId="{9A0715D8-FCE6-488F-8832-4373BF925E45}" sibTransId="{EED534FF-B26A-45C3-A802-50A1D9927D43}"/>
    <dgm:cxn modelId="{BE17DDDB-D835-4585-AA0B-64764EA545E1}" type="presParOf" srcId="{A214F64B-B89B-43EF-85B3-C85A370186CE}" destId="{1450657C-39CF-4CDC-936B-66F48779C7DB}" srcOrd="0" destOrd="0" presId="urn:microsoft.com/office/officeart/2005/8/layout/chevron2"/>
    <dgm:cxn modelId="{992E34EF-B07F-4520-819F-FF33F7154433}" type="presParOf" srcId="{1450657C-39CF-4CDC-936B-66F48779C7DB}" destId="{7C689D05-54BA-49EE-9472-47769C351B51}" srcOrd="0" destOrd="0" presId="urn:microsoft.com/office/officeart/2005/8/layout/chevron2"/>
    <dgm:cxn modelId="{36353B6D-3450-47C6-82B8-ACBD41017F4E}" type="presParOf" srcId="{1450657C-39CF-4CDC-936B-66F48779C7DB}" destId="{7483DC57-1D9B-4C01-B862-A92C6768B5DC}" srcOrd="1" destOrd="0" presId="urn:microsoft.com/office/officeart/2005/8/layout/chevron2"/>
    <dgm:cxn modelId="{088D85CB-8B99-4C9B-9F81-56B5C5D2CD55}" type="presParOf" srcId="{A214F64B-B89B-43EF-85B3-C85A370186CE}" destId="{2B50275C-3D79-4F9B-A535-06FDBA0FDE56}" srcOrd="1" destOrd="0" presId="urn:microsoft.com/office/officeart/2005/8/layout/chevron2"/>
    <dgm:cxn modelId="{B05B9706-51A0-4BAA-AEF7-3BCBCA5CAD0E}" type="presParOf" srcId="{A214F64B-B89B-43EF-85B3-C85A370186CE}" destId="{273AD738-D334-4DA6-9EFF-D88507FF5B27}" srcOrd="2" destOrd="0" presId="urn:microsoft.com/office/officeart/2005/8/layout/chevron2"/>
    <dgm:cxn modelId="{C80A4AE7-937F-4713-B424-2840CE444083}" type="presParOf" srcId="{273AD738-D334-4DA6-9EFF-D88507FF5B27}" destId="{E3CE95DC-D292-4A0E-8E3C-42BDB5F4ABA0}" srcOrd="0" destOrd="0" presId="urn:microsoft.com/office/officeart/2005/8/layout/chevron2"/>
    <dgm:cxn modelId="{736ABFCF-D4CC-478D-A755-3D65E4606B1F}" type="presParOf" srcId="{273AD738-D334-4DA6-9EFF-D88507FF5B27}" destId="{6BF37CBF-04FE-4A85-AB64-71887F1AF47D}" srcOrd="1" destOrd="0" presId="urn:microsoft.com/office/officeart/2005/8/layout/chevron2"/>
    <dgm:cxn modelId="{321D3E73-61E0-4ABF-967A-C597B6EB93F8}" type="presParOf" srcId="{A214F64B-B89B-43EF-85B3-C85A370186CE}" destId="{4D5D02F5-615B-4C8F-A1A9-077089147E99}" srcOrd="3" destOrd="0" presId="urn:microsoft.com/office/officeart/2005/8/layout/chevron2"/>
    <dgm:cxn modelId="{3ACA4B67-052D-48B6-AABA-4810B65A9583}" type="presParOf" srcId="{A214F64B-B89B-43EF-85B3-C85A370186CE}" destId="{4EECB8BF-F4BF-4D34-9A9F-C4E37B53955E}" srcOrd="4" destOrd="0" presId="urn:microsoft.com/office/officeart/2005/8/layout/chevron2"/>
    <dgm:cxn modelId="{13893472-8556-401E-8C11-6B6D6655E018}" type="presParOf" srcId="{4EECB8BF-F4BF-4D34-9A9F-C4E37B53955E}" destId="{DF824788-9160-4112-844A-26C264E41A8A}" srcOrd="0" destOrd="0" presId="urn:microsoft.com/office/officeart/2005/8/layout/chevron2"/>
    <dgm:cxn modelId="{E243323A-FAC3-4C3E-9718-16AC8D6E50F1}" type="presParOf" srcId="{4EECB8BF-F4BF-4D34-9A9F-C4E37B53955E}" destId="{3DCFD9D6-E2A7-4A3F-836D-267F8F5AC24E}"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CE7B80-1072-4C04-94EA-17D9A84141F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4A88FF3-7660-4B75-8201-7175E2EA050F}">
      <dgm:prSet custT="1"/>
      <dgm:spPr/>
      <dgm:t>
        <a:bodyPr/>
        <a:lstStyle/>
        <a:p>
          <a:r>
            <a:rPr lang="en-US" sz="1200" b="1" dirty="0">
              <a:solidFill>
                <a:schemeClr val="tx2">
                  <a:lumMod val="50000"/>
                </a:schemeClr>
              </a:solidFill>
            </a:rPr>
            <a:t>Enhanced </a:t>
          </a:r>
          <a:r>
            <a:rPr lang="en-US" sz="1150" b="1" dirty="0">
              <a:solidFill>
                <a:schemeClr val="tx2">
                  <a:lumMod val="50000"/>
                </a:schemeClr>
              </a:solidFill>
            </a:rPr>
            <a:t>Benefits</a:t>
          </a:r>
        </a:p>
      </dgm:t>
    </dgm:pt>
    <dgm:pt modelId="{CC2A7040-6AA9-401C-B636-42BEE020E7DF}" type="parTrans" cxnId="{396B12B3-A03D-4AFB-9410-D87BE9369589}">
      <dgm:prSet/>
      <dgm:spPr/>
      <dgm:t>
        <a:bodyPr/>
        <a:lstStyle/>
        <a:p>
          <a:endParaRPr lang="en-US"/>
        </a:p>
      </dgm:t>
    </dgm:pt>
    <dgm:pt modelId="{87FFA7D5-95FF-40B6-9FE5-09DBC82264C5}" type="sibTrans" cxnId="{396B12B3-A03D-4AFB-9410-D87BE9369589}">
      <dgm:prSet/>
      <dgm:spPr/>
      <dgm:t>
        <a:bodyPr/>
        <a:lstStyle/>
        <a:p>
          <a:endParaRPr lang="en-US"/>
        </a:p>
      </dgm:t>
    </dgm:pt>
    <dgm:pt modelId="{214C954B-7B3F-4118-99BB-E166BEB7D863}">
      <dgm:prSet custT="1"/>
      <dgm:spPr/>
      <dgm:t>
        <a:bodyPr/>
        <a:lstStyle/>
        <a:p>
          <a:r>
            <a:rPr lang="en-US" sz="1200" b="1" dirty="0">
              <a:solidFill>
                <a:schemeClr val="tx2">
                  <a:lumMod val="50000"/>
                </a:schemeClr>
              </a:solidFill>
            </a:rPr>
            <a:t>Premium </a:t>
          </a:r>
          <a:r>
            <a:rPr lang="en-US" sz="1150" b="1" dirty="0">
              <a:solidFill>
                <a:schemeClr val="tx2">
                  <a:lumMod val="50000"/>
                </a:schemeClr>
              </a:solidFill>
            </a:rPr>
            <a:t>Changes</a:t>
          </a:r>
        </a:p>
      </dgm:t>
    </dgm:pt>
    <dgm:pt modelId="{314B97CE-AEE4-4B4C-BC82-8CF27CE82DD3}" type="parTrans" cxnId="{2595B17B-64BA-40B8-8960-5076D121E85B}">
      <dgm:prSet/>
      <dgm:spPr/>
      <dgm:t>
        <a:bodyPr/>
        <a:lstStyle/>
        <a:p>
          <a:endParaRPr lang="en-US"/>
        </a:p>
      </dgm:t>
    </dgm:pt>
    <dgm:pt modelId="{1254186F-E80A-433B-AEE1-CDC25E934F5D}" type="sibTrans" cxnId="{2595B17B-64BA-40B8-8960-5076D121E85B}">
      <dgm:prSet/>
      <dgm:spPr/>
      <dgm:t>
        <a:bodyPr/>
        <a:lstStyle/>
        <a:p>
          <a:endParaRPr lang="en-US"/>
        </a:p>
      </dgm:t>
    </dgm:pt>
    <dgm:pt modelId="{005B2BB0-D6F8-434F-A302-FA1DBF735BF9}">
      <dgm:prSet custT="1"/>
      <dgm:spPr/>
      <dgm:t>
        <a:bodyPr/>
        <a:lstStyle/>
        <a:p>
          <a:r>
            <a:rPr lang="en-US" sz="1400" dirty="0">
              <a:solidFill>
                <a:schemeClr val="tx2">
                  <a:lumMod val="50000"/>
                </a:schemeClr>
              </a:solidFill>
            </a:rPr>
            <a:t>No rate changes for 2025</a:t>
          </a:r>
        </a:p>
      </dgm:t>
    </dgm:pt>
    <dgm:pt modelId="{9CE7A302-20D8-417A-8DB9-D0ACAD322A89}" type="parTrans" cxnId="{0D25D5B9-EE33-4F52-AFC1-F6C6A9950C9A}">
      <dgm:prSet/>
      <dgm:spPr/>
      <dgm:t>
        <a:bodyPr/>
        <a:lstStyle/>
        <a:p>
          <a:endParaRPr lang="en-US"/>
        </a:p>
      </dgm:t>
    </dgm:pt>
    <dgm:pt modelId="{C0499D96-6574-45F6-8881-52FDB6BC32FC}" type="sibTrans" cxnId="{0D25D5B9-EE33-4F52-AFC1-F6C6A9950C9A}">
      <dgm:prSet/>
      <dgm:spPr/>
      <dgm:t>
        <a:bodyPr/>
        <a:lstStyle/>
        <a:p>
          <a:endParaRPr lang="en-US"/>
        </a:p>
      </dgm:t>
    </dgm:pt>
    <dgm:pt modelId="{0B5FBAA7-0407-4C6F-9A5D-E6122D2DE70D}">
      <dgm:prSet custT="1"/>
      <dgm:spPr/>
      <dgm:t>
        <a:bodyPr/>
        <a:lstStyle/>
        <a:p>
          <a:r>
            <a:rPr lang="en-US" sz="1150" b="1" dirty="0">
              <a:solidFill>
                <a:schemeClr val="tx2">
                  <a:lumMod val="50000"/>
                </a:schemeClr>
              </a:solidFill>
            </a:rPr>
            <a:t>Enrollment</a:t>
          </a:r>
        </a:p>
      </dgm:t>
    </dgm:pt>
    <dgm:pt modelId="{E79C9C43-552F-467D-98D8-05A4F6A3AF3C}" type="parTrans" cxnId="{29E32047-1CB1-41D2-83CE-74887C0B3179}">
      <dgm:prSet/>
      <dgm:spPr/>
      <dgm:t>
        <a:bodyPr/>
        <a:lstStyle/>
        <a:p>
          <a:endParaRPr lang="en-US"/>
        </a:p>
      </dgm:t>
    </dgm:pt>
    <dgm:pt modelId="{0BC29A38-10FF-41B7-8E66-5ED1203E7C9E}" type="sibTrans" cxnId="{29E32047-1CB1-41D2-83CE-74887C0B3179}">
      <dgm:prSet/>
      <dgm:spPr/>
      <dgm:t>
        <a:bodyPr/>
        <a:lstStyle/>
        <a:p>
          <a:endParaRPr lang="en-US"/>
        </a:p>
      </dgm:t>
    </dgm:pt>
    <dgm:pt modelId="{A612856A-F3DA-40FA-9858-4FC4D4D060C7}">
      <dgm:prSet custT="1"/>
      <dgm:spPr/>
      <dgm:t>
        <a:bodyPr/>
        <a:lstStyle/>
        <a:p>
          <a:r>
            <a:rPr lang="en-US" sz="1400" dirty="0">
              <a:solidFill>
                <a:schemeClr val="tx2">
                  <a:lumMod val="50000"/>
                </a:schemeClr>
              </a:solidFill>
            </a:rPr>
            <a:t>Open for enrollment</a:t>
          </a:r>
        </a:p>
      </dgm:t>
    </dgm:pt>
    <dgm:pt modelId="{9A0715D8-FCE6-488F-8832-4373BF925E45}" type="parTrans" cxnId="{F18613C2-8EE1-494A-8E63-E9FF55D467BE}">
      <dgm:prSet/>
      <dgm:spPr/>
      <dgm:t>
        <a:bodyPr/>
        <a:lstStyle/>
        <a:p>
          <a:endParaRPr lang="en-US"/>
        </a:p>
      </dgm:t>
    </dgm:pt>
    <dgm:pt modelId="{EED534FF-B26A-45C3-A802-50A1D9927D43}" type="sibTrans" cxnId="{F18613C2-8EE1-494A-8E63-E9FF55D467BE}">
      <dgm:prSet/>
      <dgm:spPr/>
      <dgm:t>
        <a:bodyPr/>
        <a:lstStyle/>
        <a:p>
          <a:endParaRPr lang="en-US"/>
        </a:p>
      </dgm:t>
    </dgm:pt>
    <dgm:pt modelId="{365D4254-4DDE-4968-BE49-0F2D26BC7A8A}">
      <dgm:prSet/>
      <dgm:spPr/>
      <dgm:t>
        <a:bodyPr/>
        <a:lstStyle/>
        <a:p>
          <a:r>
            <a:rPr lang="en-US" b="1" i="0">
              <a:solidFill>
                <a:schemeClr val="tx2">
                  <a:lumMod val="50000"/>
                </a:schemeClr>
              </a:solidFill>
            </a:rPr>
            <a:t>Identity Theft Coverage Enhancements</a:t>
          </a:r>
          <a:endParaRPr lang="en-US"/>
        </a:p>
      </dgm:t>
    </dgm:pt>
    <dgm:pt modelId="{8CF14657-0F94-409E-B65F-561D750CDD8C}" type="parTrans" cxnId="{C8B2DD64-97CD-49BF-8061-FEC50F5E4F25}">
      <dgm:prSet/>
      <dgm:spPr/>
      <dgm:t>
        <a:bodyPr/>
        <a:lstStyle/>
        <a:p>
          <a:endParaRPr lang="en-US"/>
        </a:p>
      </dgm:t>
    </dgm:pt>
    <dgm:pt modelId="{F2AAC16C-1E3E-4B95-B7B0-697902D8A855}" type="sibTrans" cxnId="{C8B2DD64-97CD-49BF-8061-FEC50F5E4F25}">
      <dgm:prSet/>
      <dgm:spPr/>
      <dgm:t>
        <a:bodyPr/>
        <a:lstStyle/>
        <a:p>
          <a:endParaRPr lang="en-US"/>
        </a:p>
      </dgm:t>
    </dgm:pt>
    <dgm:pt modelId="{9FEA4EF4-F242-4729-ABA3-BF7120C87158}">
      <dgm:prSet/>
      <dgm:spPr/>
      <dgm:t>
        <a:bodyPr/>
        <a:lstStyle/>
        <a:p>
          <a:r>
            <a:rPr lang="en-US" b="0" i="0">
              <a:solidFill>
                <a:schemeClr val="tx2">
                  <a:lumMod val="50000"/>
                </a:schemeClr>
              </a:solidFill>
            </a:rPr>
            <a:t>Cash recovery is now </a:t>
          </a:r>
          <a:r>
            <a:rPr lang="en-US" b="0" i="0" u="none">
              <a:solidFill>
                <a:schemeClr val="tx2">
                  <a:lumMod val="50000"/>
                </a:schemeClr>
              </a:solidFill>
            </a:rPr>
            <a:t>included</a:t>
          </a:r>
          <a:r>
            <a:rPr lang="en-US" b="0" i="0">
              <a:solidFill>
                <a:schemeClr val="tx2">
                  <a:lumMod val="50000"/>
                </a:schemeClr>
              </a:solidFill>
            </a:rPr>
            <a:t> as part of the $1 million restoration coverage</a:t>
          </a:r>
          <a:endParaRPr lang="en-US" dirty="0">
            <a:solidFill>
              <a:schemeClr val="tx2">
                <a:lumMod val="50000"/>
              </a:schemeClr>
            </a:solidFill>
          </a:endParaRPr>
        </a:p>
      </dgm:t>
    </dgm:pt>
    <dgm:pt modelId="{5587971F-051C-442F-821A-B8DD4AD8A157}" type="parTrans" cxnId="{2105A1A7-593A-421F-8906-C2D6BAFB5BE2}">
      <dgm:prSet/>
      <dgm:spPr/>
      <dgm:t>
        <a:bodyPr/>
        <a:lstStyle/>
        <a:p>
          <a:endParaRPr lang="en-US"/>
        </a:p>
      </dgm:t>
    </dgm:pt>
    <dgm:pt modelId="{8EB09B9F-A9F1-4DC6-90C5-E754F696B606}" type="sibTrans" cxnId="{2105A1A7-593A-421F-8906-C2D6BAFB5BE2}">
      <dgm:prSet/>
      <dgm:spPr/>
      <dgm:t>
        <a:bodyPr/>
        <a:lstStyle/>
        <a:p>
          <a:endParaRPr lang="en-US"/>
        </a:p>
      </dgm:t>
    </dgm:pt>
    <dgm:pt modelId="{154E61A2-2DAF-4149-A8DB-DD64098D56D0}">
      <dgm:prSet/>
      <dgm:spPr/>
      <dgm:t>
        <a:bodyPr/>
        <a:lstStyle/>
        <a:p>
          <a:r>
            <a:rPr lang="en-US" b="0" i="0" dirty="0">
              <a:solidFill>
                <a:schemeClr val="tx2">
                  <a:lumMod val="50000"/>
                </a:schemeClr>
              </a:solidFill>
              <a:latin typeface="+mn-lt"/>
            </a:rPr>
            <a:t>Option to add up to four senior adults to Identity Theft Protection, which includes the following services: Identity Theft Monitoring </a:t>
          </a:r>
          <a:r>
            <a:rPr lang="en-US" b="0" i="0" dirty="0">
              <a:solidFill>
                <a:schemeClr val="tx2">
                  <a:lumMod val="50000"/>
                </a:schemeClr>
              </a:solidFill>
              <a:latin typeface="+mn-lt"/>
              <a:ea typeface="Cambria Math" panose="02040503050406030204" pitchFamily="18" charset="0"/>
            </a:rPr>
            <a:t>•</a:t>
          </a:r>
          <a:r>
            <a:rPr lang="en-US" b="0" i="0" dirty="0">
              <a:solidFill>
                <a:schemeClr val="tx2">
                  <a:lumMod val="50000"/>
                </a:schemeClr>
              </a:solidFill>
              <a:latin typeface="+mn-lt"/>
            </a:rPr>
            <a:t> Full-Service Identity Restoration </a:t>
          </a:r>
          <a:r>
            <a:rPr lang="en-US" b="0" i="0" dirty="0">
              <a:solidFill>
                <a:schemeClr val="tx2">
                  <a:lumMod val="50000"/>
                </a:schemeClr>
              </a:solidFill>
              <a:latin typeface="+mn-lt"/>
              <a:ea typeface="Cambria Math" panose="02040503050406030204" pitchFamily="18" charset="0"/>
            </a:rPr>
            <a:t>•</a:t>
          </a:r>
          <a:r>
            <a:rPr lang="en-US" b="0" i="0" dirty="0">
              <a:solidFill>
                <a:schemeClr val="tx2">
                  <a:lumMod val="50000"/>
                </a:schemeClr>
              </a:solidFill>
              <a:latin typeface="+mn-lt"/>
            </a:rPr>
            <a:t> Lost Wallet services </a:t>
          </a:r>
          <a:r>
            <a:rPr lang="en-US" b="0" i="0" dirty="0">
              <a:solidFill>
                <a:schemeClr val="tx2">
                  <a:lumMod val="50000"/>
                </a:schemeClr>
              </a:solidFill>
              <a:latin typeface="+mn-lt"/>
              <a:ea typeface="Cambria Math" panose="02040503050406030204" pitchFamily="18" charset="0"/>
            </a:rPr>
            <a:t>•</a:t>
          </a:r>
          <a:r>
            <a:rPr lang="en-US" b="0" i="0" dirty="0">
              <a:solidFill>
                <a:schemeClr val="tx2">
                  <a:lumMod val="50000"/>
                </a:schemeClr>
              </a:solidFill>
              <a:latin typeface="+mn-lt"/>
            </a:rPr>
            <a:t> Identity Theft Insurance</a:t>
          </a:r>
          <a:endParaRPr lang="en-US" dirty="0">
            <a:solidFill>
              <a:schemeClr val="tx2">
                <a:lumMod val="50000"/>
              </a:schemeClr>
            </a:solidFill>
            <a:latin typeface="+mn-lt"/>
          </a:endParaRPr>
        </a:p>
      </dgm:t>
    </dgm:pt>
    <dgm:pt modelId="{48349B91-B1F9-4523-9D78-66781177E952}" type="parTrans" cxnId="{0F80740B-AF92-4FB7-B25A-504B72266443}">
      <dgm:prSet/>
      <dgm:spPr/>
      <dgm:t>
        <a:bodyPr/>
        <a:lstStyle/>
        <a:p>
          <a:endParaRPr lang="en-US"/>
        </a:p>
      </dgm:t>
    </dgm:pt>
    <dgm:pt modelId="{BAF458A7-15E2-46C0-A31E-27ABC2B5F9B4}" type="sibTrans" cxnId="{0F80740B-AF92-4FB7-B25A-504B72266443}">
      <dgm:prSet/>
      <dgm:spPr/>
      <dgm:t>
        <a:bodyPr/>
        <a:lstStyle/>
        <a:p>
          <a:endParaRPr lang="en-US"/>
        </a:p>
      </dgm:t>
    </dgm:pt>
    <dgm:pt modelId="{A214F64B-B89B-43EF-85B3-C85A370186CE}" type="pres">
      <dgm:prSet presAssocID="{4ECE7B80-1072-4C04-94EA-17D9A84141F3}" presName="linearFlow" presStyleCnt="0">
        <dgm:presLayoutVars>
          <dgm:dir/>
          <dgm:animLvl val="lvl"/>
          <dgm:resizeHandles val="exact"/>
        </dgm:presLayoutVars>
      </dgm:prSet>
      <dgm:spPr/>
    </dgm:pt>
    <dgm:pt modelId="{1450657C-39CF-4CDC-936B-66F48779C7DB}" type="pres">
      <dgm:prSet presAssocID="{84A88FF3-7660-4B75-8201-7175E2EA050F}" presName="composite" presStyleCnt="0"/>
      <dgm:spPr/>
    </dgm:pt>
    <dgm:pt modelId="{7C689D05-54BA-49EE-9472-47769C351B51}" type="pres">
      <dgm:prSet presAssocID="{84A88FF3-7660-4B75-8201-7175E2EA050F}" presName="parentText" presStyleLbl="alignNode1" presStyleIdx="0" presStyleCnt="3" custLinFactNeighborX="-14500" custLinFactNeighborY="67657">
        <dgm:presLayoutVars>
          <dgm:chMax val="1"/>
          <dgm:bulletEnabled val="1"/>
        </dgm:presLayoutVars>
      </dgm:prSet>
      <dgm:spPr/>
    </dgm:pt>
    <dgm:pt modelId="{7483DC57-1D9B-4C01-B862-A92C6768B5DC}" type="pres">
      <dgm:prSet presAssocID="{84A88FF3-7660-4B75-8201-7175E2EA050F}" presName="descendantText" presStyleLbl="alignAcc1" presStyleIdx="0" presStyleCnt="3" custScaleX="89749" custScaleY="172403" custLinFactY="31010" custLinFactNeighborX="-140" custLinFactNeighborY="100000">
        <dgm:presLayoutVars>
          <dgm:bulletEnabled val="1"/>
        </dgm:presLayoutVars>
      </dgm:prSet>
      <dgm:spPr/>
    </dgm:pt>
    <dgm:pt modelId="{2B50275C-3D79-4F9B-A535-06FDBA0FDE56}" type="pres">
      <dgm:prSet presAssocID="{87FFA7D5-95FF-40B6-9FE5-09DBC82264C5}" presName="sp" presStyleCnt="0"/>
      <dgm:spPr/>
    </dgm:pt>
    <dgm:pt modelId="{273AD738-D334-4DA6-9EFF-D88507FF5B27}" type="pres">
      <dgm:prSet presAssocID="{214C954B-7B3F-4118-99BB-E166BEB7D863}" presName="composite" presStyleCnt="0"/>
      <dgm:spPr/>
    </dgm:pt>
    <dgm:pt modelId="{E3CE95DC-D292-4A0E-8E3C-42BDB5F4ABA0}" type="pres">
      <dgm:prSet presAssocID="{214C954B-7B3F-4118-99BB-E166BEB7D863}" presName="parentText" presStyleLbl="alignNode1" presStyleIdx="1" presStyleCnt="3" custLinFactNeighborX="-13159" custLinFactNeighborY="-97878">
        <dgm:presLayoutVars>
          <dgm:chMax val="1"/>
          <dgm:bulletEnabled val="1"/>
        </dgm:presLayoutVars>
      </dgm:prSet>
      <dgm:spPr/>
    </dgm:pt>
    <dgm:pt modelId="{6BF37CBF-04FE-4A85-AB64-71887F1AF47D}" type="pres">
      <dgm:prSet presAssocID="{214C954B-7B3F-4118-99BB-E166BEB7D863}" presName="descendantText" presStyleLbl="alignAcc1" presStyleIdx="1" presStyleCnt="3" custScaleX="89460" custLinFactY="-52805" custLinFactNeighborX="-117" custLinFactNeighborY="-100000">
        <dgm:presLayoutVars>
          <dgm:bulletEnabled val="1"/>
        </dgm:presLayoutVars>
      </dgm:prSet>
      <dgm:spPr/>
    </dgm:pt>
    <dgm:pt modelId="{4D5D02F5-615B-4C8F-A1A9-077089147E99}" type="pres">
      <dgm:prSet presAssocID="{1254186F-E80A-433B-AEE1-CDC25E934F5D}" presName="sp" presStyleCnt="0"/>
      <dgm:spPr/>
    </dgm:pt>
    <dgm:pt modelId="{4EECB8BF-F4BF-4D34-9A9F-C4E37B53955E}" type="pres">
      <dgm:prSet presAssocID="{0B5FBAA7-0407-4C6F-9A5D-E6122D2DE70D}" presName="composite" presStyleCnt="0"/>
      <dgm:spPr/>
    </dgm:pt>
    <dgm:pt modelId="{DF824788-9160-4112-844A-26C264E41A8A}" type="pres">
      <dgm:prSet presAssocID="{0B5FBAA7-0407-4C6F-9A5D-E6122D2DE70D}" presName="parentText" presStyleLbl="alignNode1" presStyleIdx="2" presStyleCnt="3" custScaleX="105684" custLinFactNeighborX="-16862" custLinFactNeighborY="-5263">
        <dgm:presLayoutVars>
          <dgm:chMax val="1"/>
          <dgm:bulletEnabled val="1"/>
        </dgm:presLayoutVars>
      </dgm:prSet>
      <dgm:spPr/>
    </dgm:pt>
    <dgm:pt modelId="{3DCFD9D6-E2A7-4A3F-836D-267F8F5AC24E}" type="pres">
      <dgm:prSet presAssocID="{0B5FBAA7-0407-4C6F-9A5D-E6122D2DE70D}" presName="descendantText" presStyleLbl="alignAcc1" presStyleIdx="2" presStyleCnt="3" custScaleX="88912" custLinFactNeighborX="-622" custLinFactNeighborY="22739">
        <dgm:presLayoutVars>
          <dgm:bulletEnabled val="1"/>
        </dgm:presLayoutVars>
      </dgm:prSet>
      <dgm:spPr/>
    </dgm:pt>
  </dgm:ptLst>
  <dgm:cxnLst>
    <dgm:cxn modelId="{494D3103-4A1F-46F5-AA36-1ED0D11CB5D9}" type="presOf" srcId="{214C954B-7B3F-4118-99BB-E166BEB7D863}" destId="{E3CE95DC-D292-4A0E-8E3C-42BDB5F4ABA0}" srcOrd="0" destOrd="0" presId="urn:microsoft.com/office/officeart/2005/8/layout/chevron2"/>
    <dgm:cxn modelId="{AB13110B-BE50-453D-835F-527D540E519E}" type="presOf" srcId="{84A88FF3-7660-4B75-8201-7175E2EA050F}" destId="{7C689D05-54BA-49EE-9472-47769C351B51}" srcOrd="0" destOrd="0" presId="urn:microsoft.com/office/officeart/2005/8/layout/chevron2"/>
    <dgm:cxn modelId="{0F80740B-AF92-4FB7-B25A-504B72266443}" srcId="{365D4254-4DDE-4968-BE49-0F2D26BC7A8A}" destId="{154E61A2-2DAF-4149-A8DB-DD64098D56D0}" srcOrd="1" destOrd="0" parTransId="{48349B91-B1F9-4523-9D78-66781177E952}" sibTransId="{BAF458A7-15E2-46C0-A31E-27ABC2B5F9B4}"/>
    <dgm:cxn modelId="{24ABC722-2DE5-4A0B-82D8-471E52429D2C}" type="presOf" srcId="{005B2BB0-D6F8-434F-A302-FA1DBF735BF9}" destId="{6BF37CBF-04FE-4A85-AB64-71887F1AF47D}" srcOrd="0" destOrd="0" presId="urn:microsoft.com/office/officeart/2005/8/layout/chevron2"/>
    <dgm:cxn modelId="{84CD052C-3B1E-4727-A77F-17F72CC5CD9D}" type="presOf" srcId="{9FEA4EF4-F242-4729-ABA3-BF7120C87158}" destId="{7483DC57-1D9B-4C01-B862-A92C6768B5DC}" srcOrd="0" destOrd="1" presId="urn:microsoft.com/office/officeart/2005/8/layout/chevron2"/>
    <dgm:cxn modelId="{F6EE1D62-35B4-4156-8A80-3BEDFC898F5B}" type="presOf" srcId="{0B5FBAA7-0407-4C6F-9A5D-E6122D2DE70D}" destId="{DF824788-9160-4112-844A-26C264E41A8A}" srcOrd="0" destOrd="0" presId="urn:microsoft.com/office/officeart/2005/8/layout/chevron2"/>
    <dgm:cxn modelId="{C8B2DD64-97CD-49BF-8061-FEC50F5E4F25}" srcId="{84A88FF3-7660-4B75-8201-7175E2EA050F}" destId="{365D4254-4DDE-4968-BE49-0F2D26BC7A8A}" srcOrd="0" destOrd="0" parTransId="{8CF14657-0F94-409E-B65F-561D750CDD8C}" sibTransId="{F2AAC16C-1E3E-4B95-B7B0-697902D8A855}"/>
    <dgm:cxn modelId="{29E32047-1CB1-41D2-83CE-74887C0B3179}" srcId="{4ECE7B80-1072-4C04-94EA-17D9A84141F3}" destId="{0B5FBAA7-0407-4C6F-9A5D-E6122D2DE70D}" srcOrd="2" destOrd="0" parTransId="{E79C9C43-552F-467D-98D8-05A4F6A3AF3C}" sibTransId="{0BC29A38-10FF-41B7-8E66-5ED1203E7C9E}"/>
    <dgm:cxn modelId="{406A716D-E9F8-48C5-8081-93132DB807DF}" type="presOf" srcId="{4ECE7B80-1072-4C04-94EA-17D9A84141F3}" destId="{A214F64B-B89B-43EF-85B3-C85A370186CE}" srcOrd="0" destOrd="0" presId="urn:microsoft.com/office/officeart/2005/8/layout/chevron2"/>
    <dgm:cxn modelId="{7A2F714E-EB89-43E6-B4B6-492E216AB0A7}" type="presOf" srcId="{154E61A2-2DAF-4149-A8DB-DD64098D56D0}" destId="{7483DC57-1D9B-4C01-B862-A92C6768B5DC}" srcOrd="0" destOrd="2" presId="urn:microsoft.com/office/officeart/2005/8/layout/chevron2"/>
    <dgm:cxn modelId="{2595B17B-64BA-40B8-8960-5076D121E85B}" srcId="{4ECE7B80-1072-4C04-94EA-17D9A84141F3}" destId="{214C954B-7B3F-4118-99BB-E166BEB7D863}" srcOrd="1" destOrd="0" parTransId="{314B97CE-AEE4-4B4C-BC82-8CF27CE82DD3}" sibTransId="{1254186F-E80A-433B-AEE1-CDC25E934F5D}"/>
    <dgm:cxn modelId="{2105A1A7-593A-421F-8906-C2D6BAFB5BE2}" srcId="{365D4254-4DDE-4968-BE49-0F2D26BC7A8A}" destId="{9FEA4EF4-F242-4729-ABA3-BF7120C87158}" srcOrd="0" destOrd="0" parTransId="{5587971F-051C-442F-821A-B8DD4AD8A157}" sibTransId="{8EB09B9F-A9F1-4DC6-90C5-E754F696B606}"/>
    <dgm:cxn modelId="{D78BB9AC-BBE2-4318-8B42-902DA1906E91}" type="presOf" srcId="{A612856A-F3DA-40FA-9858-4FC4D4D060C7}" destId="{3DCFD9D6-E2A7-4A3F-836D-267F8F5AC24E}" srcOrd="0" destOrd="0" presId="urn:microsoft.com/office/officeart/2005/8/layout/chevron2"/>
    <dgm:cxn modelId="{396B12B3-A03D-4AFB-9410-D87BE9369589}" srcId="{4ECE7B80-1072-4C04-94EA-17D9A84141F3}" destId="{84A88FF3-7660-4B75-8201-7175E2EA050F}" srcOrd="0" destOrd="0" parTransId="{CC2A7040-6AA9-401C-B636-42BEE020E7DF}" sibTransId="{87FFA7D5-95FF-40B6-9FE5-09DBC82264C5}"/>
    <dgm:cxn modelId="{0D25D5B9-EE33-4F52-AFC1-F6C6A9950C9A}" srcId="{214C954B-7B3F-4118-99BB-E166BEB7D863}" destId="{005B2BB0-D6F8-434F-A302-FA1DBF735BF9}" srcOrd="0" destOrd="0" parTransId="{9CE7A302-20D8-417A-8DB9-D0ACAD322A89}" sibTransId="{C0499D96-6574-45F6-8881-52FDB6BC32FC}"/>
    <dgm:cxn modelId="{F18613C2-8EE1-494A-8E63-E9FF55D467BE}" srcId="{0B5FBAA7-0407-4C6F-9A5D-E6122D2DE70D}" destId="{A612856A-F3DA-40FA-9858-4FC4D4D060C7}" srcOrd="0" destOrd="0" parTransId="{9A0715D8-FCE6-488F-8832-4373BF925E45}" sibTransId="{EED534FF-B26A-45C3-A802-50A1D9927D43}"/>
    <dgm:cxn modelId="{671FDAD6-92A5-4D8C-A0C6-C2563E18087A}" type="presOf" srcId="{365D4254-4DDE-4968-BE49-0F2D26BC7A8A}" destId="{7483DC57-1D9B-4C01-B862-A92C6768B5DC}" srcOrd="0" destOrd="0" presId="urn:microsoft.com/office/officeart/2005/8/layout/chevron2"/>
    <dgm:cxn modelId="{BE17DDDB-D835-4585-AA0B-64764EA545E1}" type="presParOf" srcId="{A214F64B-B89B-43EF-85B3-C85A370186CE}" destId="{1450657C-39CF-4CDC-936B-66F48779C7DB}" srcOrd="0" destOrd="0" presId="urn:microsoft.com/office/officeart/2005/8/layout/chevron2"/>
    <dgm:cxn modelId="{992E34EF-B07F-4520-819F-FF33F7154433}" type="presParOf" srcId="{1450657C-39CF-4CDC-936B-66F48779C7DB}" destId="{7C689D05-54BA-49EE-9472-47769C351B51}" srcOrd="0" destOrd="0" presId="urn:microsoft.com/office/officeart/2005/8/layout/chevron2"/>
    <dgm:cxn modelId="{36353B6D-3450-47C6-82B8-ACBD41017F4E}" type="presParOf" srcId="{1450657C-39CF-4CDC-936B-66F48779C7DB}" destId="{7483DC57-1D9B-4C01-B862-A92C6768B5DC}" srcOrd="1" destOrd="0" presId="urn:microsoft.com/office/officeart/2005/8/layout/chevron2"/>
    <dgm:cxn modelId="{088D85CB-8B99-4C9B-9F81-56B5C5D2CD55}" type="presParOf" srcId="{A214F64B-B89B-43EF-85B3-C85A370186CE}" destId="{2B50275C-3D79-4F9B-A535-06FDBA0FDE56}" srcOrd="1" destOrd="0" presId="urn:microsoft.com/office/officeart/2005/8/layout/chevron2"/>
    <dgm:cxn modelId="{B05B9706-51A0-4BAA-AEF7-3BCBCA5CAD0E}" type="presParOf" srcId="{A214F64B-B89B-43EF-85B3-C85A370186CE}" destId="{273AD738-D334-4DA6-9EFF-D88507FF5B27}" srcOrd="2" destOrd="0" presId="urn:microsoft.com/office/officeart/2005/8/layout/chevron2"/>
    <dgm:cxn modelId="{C80A4AE7-937F-4713-B424-2840CE444083}" type="presParOf" srcId="{273AD738-D334-4DA6-9EFF-D88507FF5B27}" destId="{E3CE95DC-D292-4A0E-8E3C-42BDB5F4ABA0}" srcOrd="0" destOrd="0" presId="urn:microsoft.com/office/officeart/2005/8/layout/chevron2"/>
    <dgm:cxn modelId="{736ABFCF-D4CC-478D-A755-3D65E4606B1F}" type="presParOf" srcId="{273AD738-D334-4DA6-9EFF-D88507FF5B27}" destId="{6BF37CBF-04FE-4A85-AB64-71887F1AF47D}" srcOrd="1" destOrd="0" presId="urn:microsoft.com/office/officeart/2005/8/layout/chevron2"/>
    <dgm:cxn modelId="{321D3E73-61E0-4ABF-967A-C597B6EB93F8}" type="presParOf" srcId="{A214F64B-B89B-43EF-85B3-C85A370186CE}" destId="{4D5D02F5-615B-4C8F-A1A9-077089147E99}" srcOrd="3" destOrd="0" presId="urn:microsoft.com/office/officeart/2005/8/layout/chevron2"/>
    <dgm:cxn modelId="{3ACA4B67-052D-48B6-AABA-4810B65A9583}" type="presParOf" srcId="{A214F64B-B89B-43EF-85B3-C85A370186CE}" destId="{4EECB8BF-F4BF-4D34-9A9F-C4E37B53955E}" srcOrd="4" destOrd="0" presId="urn:microsoft.com/office/officeart/2005/8/layout/chevron2"/>
    <dgm:cxn modelId="{13893472-8556-401E-8C11-6B6D6655E018}" type="presParOf" srcId="{4EECB8BF-F4BF-4D34-9A9F-C4E37B53955E}" destId="{DF824788-9160-4112-844A-26C264E41A8A}" srcOrd="0" destOrd="0" presId="urn:microsoft.com/office/officeart/2005/8/layout/chevron2"/>
    <dgm:cxn modelId="{E243323A-FAC3-4C3E-9718-16AC8D6E50F1}" type="presParOf" srcId="{4EECB8BF-F4BF-4D34-9A9F-C4E37B53955E}" destId="{3DCFD9D6-E2A7-4A3F-836D-267F8F5AC24E}"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E748F-6D76-410E-8E44-A5EF31B0472E}" type="doc">
      <dgm:prSet loTypeId="urn:microsoft.com/office/officeart/2005/8/layout/chevron2" loCatId="list" qsTypeId="urn:microsoft.com/office/officeart/2005/8/quickstyle/simple1" qsCatId="simple" csTypeId="urn:microsoft.com/office/officeart/2005/8/colors/accent0_1" csCatId="mainScheme" phldr="1"/>
      <dgm:spPr/>
      <dgm:t>
        <a:bodyPr/>
        <a:lstStyle/>
        <a:p>
          <a:endParaRPr lang="en-US"/>
        </a:p>
      </dgm:t>
    </dgm:pt>
    <dgm:pt modelId="{596CEB9B-E15E-44CC-92BE-41F6E34A60D8}">
      <dgm:prSet custT="1"/>
      <dgm:spPr/>
      <dgm:t>
        <a:bodyPr/>
        <a:lstStyle/>
        <a:p>
          <a:r>
            <a:rPr lang="en-US" sz="1300" dirty="0">
              <a:solidFill>
                <a:schemeClr val="tx2">
                  <a:lumMod val="50000"/>
                </a:schemeClr>
              </a:solidFill>
            </a:rPr>
            <a:t>$1,200 ICU Hospital Admission benefit</a:t>
          </a:r>
        </a:p>
      </dgm:t>
    </dgm:pt>
    <dgm:pt modelId="{FDFA32CA-7EE6-4EE9-99E1-D5038FDBD044}" type="parTrans" cxnId="{4201A5AF-4EDA-4B6D-8647-5A4A50CBC044}">
      <dgm:prSet/>
      <dgm:spPr/>
      <dgm:t>
        <a:bodyPr/>
        <a:lstStyle/>
        <a:p>
          <a:endParaRPr lang="en-US"/>
        </a:p>
      </dgm:t>
    </dgm:pt>
    <dgm:pt modelId="{3DDDAEF8-444C-42CE-8E77-82C10B5E31C9}" type="sibTrans" cxnId="{4201A5AF-4EDA-4B6D-8647-5A4A50CBC044}">
      <dgm:prSet/>
      <dgm:spPr/>
      <dgm:t>
        <a:bodyPr/>
        <a:lstStyle/>
        <a:p>
          <a:endParaRPr lang="en-US"/>
        </a:p>
      </dgm:t>
    </dgm:pt>
    <dgm:pt modelId="{A46A4746-34E8-4B06-B156-9D982E6B6606}">
      <dgm:prSet custT="1"/>
      <dgm:spPr/>
      <dgm:t>
        <a:bodyPr/>
        <a:lstStyle/>
        <a:p>
          <a:r>
            <a:rPr lang="en-US" sz="1050" b="1" dirty="0">
              <a:solidFill>
                <a:schemeClr val="tx2">
                  <a:lumMod val="50000"/>
                </a:schemeClr>
              </a:solidFill>
            </a:rPr>
            <a:t>Enhanced Benefits</a:t>
          </a:r>
        </a:p>
      </dgm:t>
    </dgm:pt>
    <dgm:pt modelId="{1076E5D6-9F41-49B2-AD7E-17E9BEB2439C}" type="parTrans" cxnId="{53ABC53E-7182-42CF-B85B-D1B940326792}">
      <dgm:prSet/>
      <dgm:spPr/>
      <dgm:t>
        <a:bodyPr/>
        <a:lstStyle/>
        <a:p>
          <a:endParaRPr lang="en-US"/>
        </a:p>
      </dgm:t>
    </dgm:pt>
    <dgm:pt modelId="{5CA91C12-7D3E-4B82-9A39-7A34BAC2B103}" type="sibTrans" cxnId="{53ABC53E-7182-42CF-B85B-D1B940326792}">
      <dgm:prSet/>
      <dgm:spPr/>
      <dgm:t>
        <a:bodyPr/>
        <a:lstStyle/>
        <a:p>
          <a:endParaRPr lang="en-US"/>
        </a:p>
      </dgm:t>
    </dgm:pt>
    <dgm:pt modelId="{6CF85347-BC7A-419A-931C-BABA92E7E2C5}">
      <dgm:prSet custT="1"/>
      <dgm:spPr/>
      <dgm:t>
        <a:bodyPr/>
        <a:lstStyle/>
        <a:p>
          <a:r>
            <a:rPr lang="en-US" sz="1300" dirty="0">
              <a:solidFill>
                <a:schemeClr val="tx2">
                  <a:lumMod val="50000"/>
                </a:schemeClr>
              </a:solidFill>
            </a:rPr>
            <a:t>ICU Hospital Confinement benefit increases to a maximum of 10 per calendar year</a:t>
          </a:r>
        </a:p>
      </dgm:t>
    </dgm:pt>
    <dgm:pt modelId="{13F6796B-E1C6-42A6-A1C5-48CBDEF247F4}" type="parTrans" cxnId="{6935F516-526B-43C7-ACD9-4BEBBE51788D}">
      <dgm:prSet/>
      <dgm:spPr/>
      <dgm:t>
        <a:bodyPr/>
        <a:lstStyle/>
        <a:p>
          <a:endParaRPr lang="en-US"/>
        </a:p>
      </dgm:t>
    </dgm:pt>
    <dgm:pt modelId="{C0F0E336-C1D3-4D42-82D3-BA0C7B0D0E16}" type="sibTrans" cxnId="{6935F516-526B-43C7-ACD9-4BEBBE51788D}">
      <dgm:prSet/>
      <dgm:spPr/>
      <dgm:t>
        <a:bodyPr/>
        <a:lstStyle/>
        <a:p>
          <a:endParaRPr lang="en-US"/>
        </a:p>
      </dgm:t>
    </dgm:pt>
    <dgm:pt modelId="{D02CE520-1DAE-43D3-9F8E-4218D98D889A}">
      <dgm:prSet custT="1"/>
      <dgm:spPr/>
      <dgm:t>
        <a:bodyPr/>
        <a:lstStyle/>
        <a:p>
          <a:r>
            <a:rPr lang="en-US" sz="1300" dirty="0">
              <a:solidFill>
                <a:schemeClr val="tx2">
                  <a:lumMod val="50000"/>
                </a:schemeClr>
              </a:solidFill>
            </a:rPr>
            <a:t>Non-ICU Hospital Confinement benefit increases to a maximum of 10 per calendar year</a:t>
          </a:r>
        </a:p>
      </dgm:t>
    </dgm:pt>
    <dgm:pt modelId="{828DE8FC-A0A5-4694-A447-F35A81347354}" type="parTrans" cxnId="{3F7DB90C-B81B-477E-9C67-86D134DB9B57}">
      <dgm:prSet/>
      <dgm:spPr/>
      <dgm:t>
        <a:bodyPr/>
        <a:lstStyle/>
        <a:p>
          <a:endParaRPr lang="en-US"/>
        </a:p>
      </dgm:t>
    </dgm:pt>
    <dgm:pt modelId="{73C12E97-BACA-4578-95F6-C8D9512F955E}" type="sibTrans" cxnId="{3F7DB90C-B81B-477E-9C67-86D134DB9B57}">
      <dgm:prSet/>
      <dgm:spPr/>
      <dgm:t>
        <a:bodyPr/>
        <a:lstStyle/>
        <a:p>
          <a:endParaRPr lang="en-US"/>
        </a:p>
      </dgm:t>
    </dgm:pt>
    <dgm:pt modelId="{5C1E4FF8-BD48-490E-9AD7-32308363A556}">
      <dgm:prSet custT="1"/>
      <dgm:spPr/>
      <dgm:t>
        <a:bodyPr/>
        <a:lstStyle/>
        <a:p>
          <a:r>
            <a:rPr lang="en-US" sz="1300" dirty="0">
              <a:solidFill>
                <a:schemeClr val="tx2">
                  <a:lumMod val="50000"/>
                </a:schemeClr>
              </a:solidFill>
            </a:rPr>
            <a:t>Initial Physician office visit increasing to $100</a:t>
          </a:r>
        </a:p>
      </dgm:t>
    </dgm:pt>
    <dgm:pt modelId="{D6EF4809-C934-4013-9F6B-DCBAAFEFA83F}" type="parTrans" cxnId="{540F453B-5D9A-452E-9E29-0E31CBD2D3ED}">
      <dgm:prSet/>
      <dgm:spPr/>
      <dgm:t>
        <a:bodyPr/>
        <a:lstStyle/>
        <a:p>
          <a:endParaRPr lang="en-US"/>
        </a:p>
      </dgm:t>
    </dgm:pt>
    <dgm:pt modelId="{AB0F417D-75C9-4D10-8F7D-98CB55062A4F}" type="sibTrans" cxnId="{540F453B-5D9A-452E-9E29-0E31CBD2D3ED}">
      <dgm:prSet/>
      <dgm:spPr/>
      <dgm:t>
        <a:bodyPr/>
        <a:lstStyle/>
        <a:p>
          <a:endParaRPr lang="en-US"/>
        </a:p>
      </dgm:t>
    </dgm:pt>
    <dgm:pt modelId="{016B5791-1CF0-4EFF-B8F9-D4BD468FC083}">
      <dgm:prSet custT="1"/>
      <dgm:spPr/>
      <dgm:t>
        <a:bodyPr/>
        <a:lstStyle/>
        <a:p>
          <a:r>
            <a:rPr lang="en-US" sz="1050" b="1" dirty="0">
              <a:solidFill>
                <a:schemeClr val="tx2">
                  <a:lumMod val="50000"/>
                </a:schemeClr>
              </a:solidFill>
            </a:rPr>
            <a:t>New </a:t>
          </a:r>
        </a:p>
        <a:p>
          <a:r>
            <a:rPr lang="en-US" sz="1050" b="1" dirty="0">
              <a:solidFill>
                <a:schemeClr val="tx2">
                  <a:lumMod val="50000"/>
                </a:schemeClr>
              </a:solidFill>
            </a:rPr>
            <a:t>Benefits</a:t>
          </a:r>
        </a:p>
      </dgm:t>
    </dgm:pt>
    <dgm:pt modelId="{29E353C1-97D4-4FB8-B754-51B213DA439D}" type="parTrans" cxnId="{3667FC18-11B5-48BF-AB3A-B5A8A2412F70}">
      <dgm:prSet/>
      <dgm:spPr/>
      <dgm:t>
        <a:bodyPr/>
        <a:lstStyle/>
        <a:p>
          <a:endParaRPr lang="en-US"/>
        </a:p>
      </dgm:t>
    </dgm:pt>
    <dgm:pt modelId="{FFDDBFB3-E83E-4DD4-9FDF-6AF4DF3FC649}" type="sibTrans" cxnId="{3667FC18-11B5-48BF-AB3A-B5A8A2412F70}">
      <dgm:prSet/>
      <dgm:spPr/>
      <dgm:t>
        <a:bodyPr/>
        <a:lstStyle/>
        <a:p>
          <a:endParaRPr lang="en-US"/>
        </a:p>
      </dgm:t>
    </dgm:pt>
    <dgm:pt modelId="{164C8E1F-D395-4A9D-9F9F-328E1BF58B3D}">
      <dgm:prSet custT="1"/>
      <dgm:spPr/>
      <dgm:t>
        <a:bodyPr/>
        <a:lstStyle/>
        <a:p>
          <a:r>
            <a:rPr lang="en-US" sz="1050" b="1" dirty="0">
              <a:solidFill>
                <a:schemeClr val="tx2">
                  <a:lumMod val="50000"/>
                </a:schemeClr>
              </a:solidFill>
            </a:rPr>
            <a:t>Premium</a:t>
          </a:r>
        </a:p>
      </dgm:t>
    </dgm:pt>
    <dgm:pt modelId="{58136E54-D0B2-4A30-A9CD-B405954486FA}" type="parTrans" cxnId="{0FD2EFDF-C658-421B-81F4-106A559ADAF4}">
      <dgm:prSet/>
      <dgm:spPr/>
      <dgm:t>
        <a:bodyPr/>
        <a:lstStyle/>
        <a:p>
          <a:endParaRPr lang="en-US"/>
        </a:p>
      </dgm:t>
    </dgm:pt>
    <dgm:pt modelId="{98B9E0A0-B27E-493C-B810-CF1E5D82E61C}" type="sibTrans" cxnId="{0FD2EFDF-C658-421B-81F4-106A559ADAF4}">
      <dgm:prSet/>
      <dgm:spPr/>
      <dgm:t>
        <a:bodyPr/>
        <a:lstStyle/>
        <a:p>
          <a:endParaRPr lang="en-US"/>
        </a:p>
      </dgm:t>
    </dgm:pt>
    <dgm:pt modelId="{9F9ED775-F721-473C-A04E-6085CB45D546}">
      <dgm:prSet custT="1"/>
      <dgm:spPr/>
      <dgm:t>
        <a:bodyPr/>
        <a:lstStyle/>
        <a:p>
          <a:r>
            <a:rPr lang="en-US" sz="1300" dirty="0">
              <a:solidFill>
                <a:schemeClr val="tx2">
                  <a:lumMod val="50000"/>
                </a:schemeClr>
              </a:solidFill>
            </a:rPr>
            <a:t>No premium changes for 2025</a:t>
          </a:r>
        </a:p>
      </dgm:t>
    </dgm:pt>
    <dgm:pt modelId="{04B957BA-7D05-45C9-92FA-28B182061EB3}" type="parTrans" cxnId="{8E317C45-409D-4B18-8200-70B144A901DD}">
      <dgm:prSet/>
      <dgm:spPr/>
      <dgm:t>
        <a:bodyPr/>
        <a:lstStyle/>
        <a:p>
          <a:endParaRPr lang="en-US"/>
        </a:p>
      </dgm:t>
    </dgm:pt>
    <dgm:pt modelId="{62156693-BC2D-4257-BF27-54712054E0FC}" type="sibTrans" cxnId="{8E317C45-409D-4B18-8200-70B144A901DD}">
      <dgm:prSet/>
      <dgm:spPr/>
      <dgm:t>
        <a:bodyPr/>
        <a:lstStyle/>
        <a:p>
          <a:endParaRPr lang="en-US"/>
        </a:p>
      </dgm:t>
    </dgm:pt>
    <dgm:pt modelId="{D633BB92-06AE-47AD-BE2B-5750BEBF3344}">
      <dgm:prSet custT="1"/>
      <dgm:spPr/>
      <dgm:t>
        <a:bodyPr/>
        <a:lstStyle/>
        <a:p>
          <a:r>
            <a:rPr lang="en-US" sz="1050" b="1" dirty="0">
              <a:solidFill>
                <a:schemeClr val="tx2">
                  <a:lumMod val="50000"/>
                </a:schemeClr>
              </a:solidFill>
            </a:rPr>
            <a:t>Restored Benefits</a:t>
          </a:r>
        </a:p>
      </dgm:t>
    </dgm:pt>
    <dgm:pt modelId="{CEDC64B3-7AEF-4C83-96FA-FA01A29E70D7}" type="parTrans" cxnId="{64237085-5540-4F7A-B5CD-8A46EA59740B}">
      <dgm:prSet/>
      <dgm:spPr/>
      <dgm:t>
        <a:bodyPr/>
        <a:lstStyle/>
        <a:p>
          <a:endParaRPr lang="en-US"/>
        </a:p>
      </dgm:t>
    </dgm:pt>
    <dgm:pt modelId="{E2D15876-B1FC-4A1D-B5EA-891B0D7CD407}" type="sibTrans" cxnId="{64237085-5540-4F7A-B5CD-8A46EA59740B}">
      <dgm:prSet/>
      <dgm:spPr/>
      <dgm:t>
        <a:bodyPr/>
        <a:lstStyle/>
        <a:p>
          <a:endParaRPr lang="en-US"/>
        </a:p>
      </dgm:t>
    </dgm:pt>
    <dgm:pt modelId="{5412C101-813C-4463-ADE1-35938D7C6A80}">
      <dgm:prSet custT="1"/>
      <dgm:spPr/>
      <dgm:t>
        <a:bodyPr/>
        <a:lstStyle/>
        <a:p>
          <a:r>
            <a:rPr lang="en-US" sz="1300" b="0" dirty="0">
              <a:solidFill>
                <a:schemeClr val="tx2">
                  <a:lumMod val="50000"/>
                </a:schemeClr>
              </a:solidFill>
            </a:rPr>
            <a:t>$50 Chiropractic or Alternative Therapy benefit</a:t>
          </a:r>
        </a:p>
      </dgm:t>
    </dgm:pt>
    <dgm:pt modelId="{3891D2B1-92BF-4F36-B0B1-60F66449FA5A}" type="parTrans" cxnId="{75EF90EF-D1D2-44C6-B9AD-35714EAF2F11}">
      <dgm:prSet/>
      <dgm:spPr/>
      <dgm:t>
        <a:bodyPr/>
        <a:lstStyle/>
        <a:p>
          <a:endParaRPr lang="en-US"/>
        </a:p>
      </dgm:t>
    </dgm:pt>
    <dgm:pt modelId="{28B450BA-F2E6-47A9-88E1-6B8668FF9BBA}" type="sibTrans" cxnId="{75EF90EF-D1D2-44C6-B9AD-35714EAF2F11}">
      <dgm:prSet/>
      <dgm:spPr/>
      <dgm:t>
        <a:bodyPr/>
        <a:lstStyle/>
        <a:p>
          <a:endParaRPr lang="en-US"/>
        </a:p>
      </dgm:t>
    </dgm:pt>
    <dgm:pt modelId="{12923E13-4943-4C18-AC36-1F0E7AEFF204}">
      <dgm:prSet custT="1"/>
      <dgm:spPr/>
      <dgm:t>
        <a:bodyPr/>
        <a:lstStyle/>
        <a:p>
          <a:r>
            <a:rPr lang="en-US" sz="1300" b="0" dirty="0">
              <a:solidFill>
                <a:schemeClr val="tx2">
                  <a:lumMod val="50000"/>
                </a:schemeClr>
              </a:solidFill>
            </a:rPr>
            <a:t>$700 Outpatient surgery and anesthesia benefit</a:t>
          </a:r>
        </a:p>
      </dgm:t>
    </dgm:pt>
    <dgm:pt modelId="{6C0BA063-EBCB-4EFD-BC56-CA18640CADDE}" type="parTrans" cxnId="{8EED55CB-2DAF-437C-8643-647D41615DC6}">
      <dgm:prSet/>
      <dgm:spPr/>
      <dgm:t>
        <a:bodyPr/>
        <a:lstStyle/>
        <a:p>
          <a:endParaRPr lang="en-US"/>
        </a:p>
      </dgm:t>
    </dgm:pt>
    <dgm:pt modelId="{DA27EC23-7280-4050-821C-FE7260C014D2}" type="sibTrans" cxnId="{8EED55CB-2DAF-437C-8643-647D41615DC6}">
      <dgm:prSet/>
      <dgm:spPr/>
      <dgm:t>
        <a:bodyPr/>
        <a:lstStyle/>
        <a:p>
          <a:endParaRPr lang="en-US"/>
        </a:p>
      </dgm:t>
    </dgm:pt>
    <dgm:pt modelId="{7E1231C8-AB9B-496D-9606-43E3F8DAD40F}">
      <dgm:prSet custT="1"/>
      <dgm:spPr/>
      <dgm:t>
        <a:bodyPr/>
        <a:lstStyle/>
        <a:p>
          <a:r>
            <a:rPr lang="en-US" sz="1300" b="0" dirty="0">
              <a:solidFill>
                <a:schemeClr val="tx2">
                  <a:lumMod val="50000"/>
                </a:schemeClr>
              </a:solidFill>
            </a:rPr>
            <a:t>$950 Sacrum Fracture benefit</a:t>
          </a:r>
        </a:p>
      </dgm:t>
    </dgm:pt>
    <dgm:pt modelId="{F0E8A8B2-6720-44D2-BB6B-A962FC4245D2}" type="parTrans" cxnId="{2AC68261-2B18-4398-A4DD-C91A4B01439E}">
      <dgm:prSet/>
      <dgm:spPr/>
      <dgm:t>
        <a:bodyPr/>
        <a:lstStyle/>
        <a:p>
          <a:endParaRPr lang="en-US"/>
        </a:p>
      </dgm:t>
    </dgm:pt>
    <dgm:pt modelId="{DF284C5F-8A70-433F-862D-6BD935F25EDC}" type="sibTrans" cxnId="{2AC68261-2B18-4398-A4DD-C91A4B01439E}">
      <dgm:prSet/>
      <dgm:spPr/>
      <dgm:t>
        <a:bodyPr/>
        <a:lstStyle/>
        <a:p>
          <a:endParaRPr lang="en-US"/>
        </a:p>
      </dgm:t>
    </dgm:pt>
    <dgm:pt modelId="{FB6AF95F-3557-40BE-9029-657ED584867B}">
      <dgm:prSet custT="1"/>
      <dgm:spPr/>
      <dgm:t>
        <a:bodyPr/>
        <a:lstStyle/>
        <a:p>
          <a:r>
            <a:rPr lang="en-US" sz="1300" b="0" dirty="0">
              <a:solidFill>
                <a:schemeClr val="tx2">
                  <a:lumMod val="50000"/>
                </a:schemeClr>
              </a:solidFill>
            </a:rPr>
            <a:t>Successor Benefit: </a:t>
          </a:r>
          <a:r>
            <a:rPr lang="en-US" sz="1300" dirty="0">
              <a:solidFill>
                <a:schemeClr val="tx2">
                  <a:lumMod val="50000"/>
                </a:schemeClr>
              </a:solidFill>
              <a:latin typeface="+mn-lt"/>
            </a:rPr>
            <a:t>A covered spouse may elect to become the primary </a:t>
          </a:r>
          <a:r>
            <a:rPr lang="en-US" sz="1300" b="0" i="0" baseline="0" dirty="0">
              <a:solidFill>
                <a:schemeClr val="tx2">
                  <a:lumMod val="50000"/>
                </a:schemeClr>
              </a:solidFill>
              <a:latin typeface="+mn-lt"/>
            </a:rPr>
            <a:t>insured at the time of the primary employee’s death</a:t>
          </a:r>
          <a:r>
            <a:rPr lang="en-US" sz="1300" b="1" dirty="0">
              <a:solidFill>
                <a:schemeClr val="tx2">
                  <a:lumMod val="50000"/>
                </a:schemeClr>
              </a:solidFill>
            </a:rPr>
            <a:t> </a:t>
          </a:r>
        </a:p>
      </dgm:t>
    </dgm:pt>
    <dgm:pt modelId="{EABA6A1B-77AB-4D9D-82B6-CF55D6A04E35}" type="parTrans" cxnId="{B97AAE90-45A0-408A-ABCA-EABF3064121C}">
      <dgm:prSet/>
      <dgm:spPr/>
      <dgm:t>
        <a:bodyPr/>
        <a:lstStyle/>
        <a:p>
          <a:endParaRPr lang="en-US"/>
        </a:p>
      </dgm:t>
    </dgm:pt>
    <dgm:pt modelId="{86A295C2-ED4B-4030-865A-B1C3DC3F4778}" type="sibTrans" cxnId="{B97AAE90-45A0-408A-ABCA-EABF3064121C}">
      <dgm:prSet/>
      <dgm:spPr/>
      <dgm:t>
        <a:bodyPr/>
        <a:lstStyle/>
        <a:p>
          <a:endParaRPr lang="en-US"/>
        </a:p>
      </dgm:t>
    </dgm:pt>
    <dgm:pt modelId="{79579FE1-1A5B-4CFF-B53F-81618D715B6B}" type="pres">
      <dgm:prSet presAssocID="{098E748F-6D76-410E-8E44-A5EF31B0472E}" presName="linearFlow" presStyleCnt="0">
        <dgm:presLayoutVars>
          <dgm:dir/>
          <dgm:animLvl val="lvl"/>
          <dgm:resizeHandles val="exact"/>
        </dgm:presLayoutVars>
      </dgm:prSet>
      <dgm:spPr/>
    </dgm:pt>
    <dgm:pt modelId="{F7B1E540-E47B-48E6-9A2A-E53E1C557AB0}" type="pres">
      <dgm:prSet presAssocID="{164C8E1F-D395-4A9D-9F9F-328E1BF58B3D}" presName="composite" presStyleCnt="0"/>
      <dgm:spPr/>
    </dgm:pt>
    <dgm:pt modelId="{C552D4C3-87B8-4739-A584-E8EDCFD4142D}" type="pres">
      <dgm:prSet presAssocID="{164C8E1F-D395-4A9D-9F9F-328E1BF58B3D}" presName="parentText" presStyleLbl="alignNode1" presStyleIdx="0" presStyleCnt="4">
        <dgm:presLayoutVars>
          <dgm:chMax val="1"/>
          <dgm:bulletEnabled val="1"/>
        </dgm:presLayoutVars>
      </dgm:prSet>
      <dgm:spPr/>
    </dgm:pt>
    <dgm:pt modelId="{0FA596FD-6F6F-49F2-868F-AFDA9B4A8C47}" type="pres">
      <dgm:prSet presAssocID="{164C8E1F-D395-4A9D-9F9F-328E1BF58B3D}" presName="descendantText" presStyleLbl="alignAcc1" presStyleIdx="0" presStyleCnt="4" custScaleY="92784">
        <dgm:presLayoutVars>
          <dgm:bulletEnabled val="1"/>
        </dgm:presLayoutVars>
      </dgm:prSet>
      <dgm:spPr/>
    </dgm:pt>
    <dgm:pt modelId="{6D6726CF-838A-4214-91D9-312C1FC4AC98}" type="pres">
      <dgm:prSet presAssocID="{98B9E0A0-B27E-493C-B810-CF1E5D82E61C}" presName="sp" presStyleCnt="0"/>
      <dgm:spPr/>
    </dgm:pt>
    <dgm:pt modelId="{4B58F854-18A7-44EE-852E-2214CD214028}" type="pres">
      <dgm:prSet presAssocID="{016B5791-1CF0-4EFF-B8F9-D4BD468FC083}" presName="composite" presStyleCnt="0"/>
      <dgm:spPr/>
    </dgm:pt>
    <dgm:pt modelId="{7F063BE3-FB68-4F22-83D5-FE903FD3AD2C}" type="pres">
      <dgm:prSet presAssocID="{016B5791-1CF0-4EFF-B8F9-D4BD468FC083}" presName="parentText" presStyleLbl="alignNode1" presStyleIdx="1" presStyleCnt="4" custScaleX="101270" custLinFactNeighborX="1305" custLinFactNeighborY="4604">
        <dgm:presLayoutVars>
          <dgm:chMax val="1"/>
          <dgm:bulletEnabled val="1"/>
        </dgm:presLayoutVars>
      </dgm:prSet>
      <dgm:spPr/>
    </dgm:pt>
    <dgm:pt modelId="{20A1501F-0B3A-4ABC-9F1E-C0495EFB02CE}" type="pres">
      <dgm:prSet presAssocID="{016B5791-1CF0-4EFF-B8F9-D4BD468FC083}" presName="descendantText" presStyleLbl="alignAcc1" presStyleIdx="1" presStyleCnt="4" custScaleY="100000" custLinFactNeighborX="309" custLinFactNeighborY="5697">
        <dgm:presLayoutVars>
          <dgm:bulletEnabled val="1"/>
        </dgm:presLayoutVars>
      </dgm:prSet>
      <dgm:spPr/>
    </dgm:pt>
    <dgm:pt modelId="{F493DDD3-5829-435A-9616-CF125A8DD475}" type="pres">
      <dgm:prSet presAssocID="{FFDDBFB3-E83E-4DD4-9FDF-6AF4DF3FC649}" presName="sp" presStyleCnt="0"/>
      <dgm:spPr/>
    </dgm:pt>
    <dgm:pt modelId="{8B271BDE-23EC-4AE6-8448-3FABD3861C92}" type="pres">
      <dgm:prSet presAssocID="{D633BB92-06AE-47AD-BE2B-5750BEBF3344}" presName="composite" presStyleCnt="0"/>
      <dgm:spPr/>
    </dgm:pt>
    <dgm:pt modelId="{F4CFCC9C-E6F3-4961-B657-54322A963FB9}" type="pres">
      <dgm:prSet presAssocID="{D633BB92-06AE-47AD-BE2B-5750BEBF3344}" presName="parentText" presStyleLbl="alignNode1" presStyleIdx="2" presStyleCnt="4">
        <dgm:presLayoutVars>
          <dgm:chMax val="1"/>
          <dgm:bulletEnabled val="1"/>
        </dgm:presLayoutVars>
      </dgm:prSet>
      <dgm:spPr/>
    </dgm:pt>
    <dgm:pt modelId="{5F9621A8-EDDB-4679-BE97-09CF79C93198}" type="pres">
      <dgm:prSet presAssocID="{D633BB92-06AE-47AD-BE2B-5750BEBF3344}" presName="descendantText" presStyleLbl="alignAcc1" presStyleIdx="2" presStyleCnt="4" custScaleY="180692" custLinFactNeighborX="922" custLinFactNeighborY="-5896">
        <dgm:presLayoutVars>
          <dgm:bulletEnabled val="1"/>
        </dgm:presLayoutVars>
      </dgm:prSet>
      <dgm:spPr/>
    </dgm:pt>
    <dgm:pt modelId="{710145D9-7C06-4450-ADB9-3A0A3D1FDFE6}" type="pres">
      <dgm:prSet presAssocID="{E2D15876-B1FC-4A1D-B5EA-891B0D7CD407}" presName="sp" presStyleCnt="0"/>
      <dgm:spPr/>
    </dgm:pt>
    <dgm:pt modelId="{90B5E821-41DF-42DD-A6D0-463DE023ACB5}" type="pres">
      <dgm:prSet presAssocID="{A46A4746-34E8-4B06-B156-9D982E6B6606}" presName="composite" presStyleCnt="0"/>
      <dgm:spPr/>
    </dgm:pt>
    <dgm:pt modelId="{06E2A3B9-43F4-42CE-93CC-28D7B9E7DE83}" type="pres">
      <dgm:prSet presAssocID="{A46A4746-34E8-4B06-B156-9D982E6B6606}" presName="parentText" presStyleLbl="alignNode1" presStyleIdx="3" presStyleCnt="4" custScaleX="116679">
        <dgm:presLayoutVars>
          <dgm:chMax val="1"/>
          <dgm:bulletEnabled val="1"/>
        </dgm:presLayoutVars>
      </dgm:prSet>
      <dgm:spPr/>
    </dgm:pt>
    <dgm:pt modelId="{426DE4C1-21BB-43A1-B746-C7C6062E20DA}" type="pres">
      <dgm:prSet presAssocID="{A46A4746-34E8-4B06-B156-9D982E6B6606}" presName="descendantText" presStyleLbl="alignAcc1" presStyleIdx="3" presStyleCnt="4" custScaleY="131492" custLinFactNeighborX="502" custLinFactNeighborY="17980">
        <dgm:presLayoutVars>
          <dgm:bulletEnabled val="1"/>
        </dgm:presLayoutVars>
      </dgm:prSet>
      <dgm:spPr/>
    </dgm:pt>
  </dgm:ptLst>
  <dgm:cxnLst>
    <dgm:cxn modelId="{1FA89B04-EC6B-40A4-9CB9-AEF24097F141}" type="presOf" srcId="{016B5791-1CF0-4EFF-B8F9-D4BD468FC083}" destId="{7F063BE3-FB68-4F22-83D5-FE903FD3AD2C}" srcOrd="0" destOrd="0" presId="urn:microsoft.com/office/officeart/2005/8/layout/chevron2"/>
    <dgm:cxn modelId="{3F7DB90C-B81B-477E-9C67-86D134DB9B57}" srcId="{A46A4746-34E8-4B06-B156-9D982E6B6606}" destId="{D02CE520-1DAE-43D3-9F8E-4218D98D889A}" srcOrd="1" destOrd="0" parTransId="{828DE8FC-A0A5-4694-A447-F35A81347354}" sibTransId="{73C12E97-BACA-4578-95F6-C8D9512F955E}"/>
    <dgm:cxn modelId="{6935F516-526B-43C7-ACD9-4BEBBE51788D}" srcId="{A46A4746-34E8-4B06-B156-9D982E6B6606}" destId="{6CF85347-BC7A-419A-931C-BABA92E7E2C5}" srcOrd="0" destOrd="0" parTransId="{13F6796B-E1C6-42A6-A1C5-48CBDEF247F4}" sibTransId="{C0F0E336-C1D3-4D42-82D3-BA0C7B0D0E16}"/>
    <dgm:cxn modelId="{3667FC18-11B5-48BF-AB3A-B5A8A2412F70}" srcId="{098E748F-6D76-410E-8E44-A5EF31B0472E}" destId="{016B5791-1CF0-4EFF-B8F9-D4BD468FC083}" srcOrd="1" destOrd="0" parTransId="{29E353C1-97D4-4FB8-B754-51B213DA439D}" sibTransId="{FFDDBFB3-E83E-4DD4-9FDF-6AF4DF3FC649}"/>
    <dgm:cxn modelId="{3D2A6F1A-A5E3-4F85-A71E-4349B806D733}" type="presOf" srcId="{D02CE520-1DAE-43D3-9F8E-4218D98D889A}" destId="{426DE4C1-21BB-43A1-B746-C7C6062E20DA}" srcOrd="0" destOrd="1" presId="urn:microsoft.com/office/officeart/2005/8/layout/chevron2"/>
    <dgm:cxn modelId="{56B18F1A-81AF-4AD5-8DCF-FD6195251A9F}" type="presOf" srcId="{5412C101-813C-4463-ADE1-35938D7C6A80}" destId="{5F9621A8-EDDB-4679-BE97-09CF79C93198}" srcOrd="0" destOrd="0" presId="urn:microsoft.com/office/officeart/2005/8/layout/chevron2"/>
    <dgm:cxn modelId="{540F453B-5D9A-452E-9E29-0E31CBD2D3ED}" srcId="{A46A4746-34E8-4B06-B156-9D982E6B6606}" destId="{5C1E4FF8-BD48-490E-9AD7-32308363A556}" srcOrd="2" destOrd="0" parTransId="{D6EF4809-C934-4013-9F6B-DCBAAFEFA83F}" sibTransId="{AB0F417D-75C9-4D10-8F7D-98CB55062A4F}"/>
    <dgm:cxn modelId="{53ABC53E-7182-42CF-B85B-D1B940326792}" srcId="{098E748F-6D76-410E-8E44-A5EF31B0472E}" destId="{A46A4746-34E8-4B06-B156-9D982E6B6606}" srcOrd="3" destOrd="0" parTransId="{1076E5D6-9F41-49B2-AD7E-17E9BEB2439C}" sibTransId="{5CA91C12-7D3E-4B82-9A39-7A34BAC2B103}"/>
    <dgm:cxn modelId="{AE4EFF60-5625-40E1-A5BF-F76AC9B40A14}" type="presOf" srcId="{FB6AF95F-3557-40BE-9029-657ED584867B}" destId="{5F9621A8-EDDB-4679-BE97-09CF79C93198}" srcOrd="0" destOrd="3" presId="urn:microsoft.com/office/officeart/2005/8/layout/chevron2"/>
    <dgm:cxn modelId="{2AC68261-2B18-4398-A4DD-C91A4B01439E}" srcId="{D633BB92-06AE-47AD-BE2B-5750BEBF3344}" destId="{7E1231C8-AB9B-496D-9606-43E3F8DAD40F}" srcOrd="2" destOrd="0" parTransId="{F0E8A8B2-6720-44D2-BB6B-A962FC4245D2}" sibTransId="{DF284C5F-8A70-433F-862D-6BD935F25EDC}"/>
    <dgm:cxn modelId="{8E317C45-409D-4B18-8200-70B144A901DD}" srcId="{164C8E1F-D395-4A9D-9F9F-328E1BF58B3D}" destId="{9F9ED775-F721-473C-A04E-6085CB45D546}" srcOrd="0" destOrd="0" parTransId="{04B957BA-7D05-45C9-92FA-28B182061EB3}" sibTransId="{62156693-BC2D-4257-BF27-54712054E0FC}"/>
    <dgm:cxn modelId="{496EA64B-9810-4E31-9904-EE5B7294A1B9}" type="presOf" srcId="{596CEB9B-E15E-44CC-92BE-41F6E34A60D8}" destId="{20A1501F-0B3A-4ABC-9F1E-C0495EFB02CE}" srcOrd="0" destOrd="0" presId="urn:microsoft.com/office/officeart/2005/8/layout/chevron2"/>
    <dgm:cxn modelId="{AC770A4C-2BE1-4954-AE99-6084D7CA1D0F}" type="presOf" srcId="{098E748F-6D76-410E-8E44-A5EF31B0472E}" destId="{79579FE1-1A5B-4CFF-B53F-81618D715B6B}" srcOrd="0" destOrd="0" presId="urn:microsoft.com/office/officeart/2005/8/layout/chevron2"/>
    <dgm:cxn modelId="{64237085-5540-4F7A-B5CD-8A46EA59740B}" srcId="{098E748F-6D76-410E-8E44-A5EF31B0472E}" destId="{D633BB92-06AE-47AD-BE2B-5750BEBF3344}" srcOrd="2" destOrd="0" parTransId="{CEDC64B3-7AEF-4C83-96FA-FA01A29E70D7}" sibTransId="{E2D15876-B1FC-4A1D-B5EA-891B0D7CD407}"/>
    <dgm:cxn modelId="{07A3AA8B-E488-4276-B100-46A0B5F48517}" type="presOf" srcId="{164C8E1F-D395-4A9D-9F9F-328E1BF58B3D}" destId="{C552D4C3-87B8-4739-A584-E8EDCFD4142D}" srcOrd="0" destOrd="0" presId="urn:microsoft.com/office/officeart/2005/8/layout/chevron2"/>
    <dgm:cxn modelId="{0F7AF68C-CE0F-4651-890A-166784843C7C}" type="presOf" srcId="{6CF85347-BC7A-419A-931C-BABA92E7E2C5}" destId="{426DE4C1-21BB-43A1-B746-C7C6062E20DA}" srcOrd="0" destOrd="0" presId="urn:microsoft.com/office/officeart/2005/8/layout/chevron2"/>
    <dgm:cxn modelId="{B97AAE90-45A0-408A-ABCA-EABF3064121C}" srcId="{D633BB92-06AE-47AD-BE2B-5750BEBF3344}" destId="{FB6AF95F-3557-40BE-9029-657ED584867B}" srcOrd="3" destOrd="0" parTransId="{EABA6A1B-77AB-4D9D-82B6-CF55D6A04E35}" sibTransId="{86A295C2-ED4B-4030-865A-B1C3DC3F4778}"/>
    <dgm:cxn modelId="{8D051C97-1002-4EB3-9DFD-B1279164FEDE}" type="presOf" srcId="{9F9ED775-F721-473C-A04E-6085CB45D546}" destId="{0FA596FD-6F6F-49F2-868F-AFDA9B4A8C47}" srcOrd="0" destOrd="0" presId="urn:microsoft.com/office/officeart/2005/8/layout/chevron2"/>
    <dgm:cxn modelId="{918AC6A5-047A-4026-A01F-ACCA94CA3CC5}" type="presOf" srcId="{7E1231C8-AB9B-496D-9606-43E3F8DAD40F}" destId="{5F9621A8-EDDB-4679-BE97-09CF79C93198}" srcOrd="0" destOrd="2" presId="urn:microsoft.com/office/officeart/2005/8/layout/chevron2"/>
    <dgm:cxn modelId="{4201A5AF-4EDA-4B6D-8647-5A4A50CBC044}" srcId="{016B5791-1CF0-4EFF-B8F9-D4BD468FC083}" destId="{596CEB9B-E15E-44CC-92BE-41F6E34A60D8}" srcOrd="0" destOrd="0" parTransId="{FDFA32CA-7EE6-4EE9-99E1-D5038FDBD044}" sibTransId="{3DDDAEF8-444C-42CE-8E77-82C10B5E31C9}"/>
    <dgm:cxn modelId="{2DB4E0B0-4294-48BA-86C5-D1371530D54A}" type="presOf" srcId="{5C1E4FF8-BD48-490E-9AD7-32308363A556}" destId="{426DE4C1-21BB-43A1-B746-C7C6062E20DA}" srcOrd="0" destOrd="2" presId="urn:microsoft.com/office/officeart/2005/8/layout/chevron2"/>
    <dgm:cxn modelId="{8C6905BD-45C5-4A12-A906-BAFF043CAB55}" type="presOf" srcId="{12923E13-4943-4C18-AC36-1F0E7AEFF204}" destId="{5F9621A8-EDDB-4679-BE97-09CF79C93198}" srcOrd="0" destOrd="1" presId="urn:microsoft.com/office/officeart/2005/8/layout/chevron2"/>
    <dgm:cxn modelId="{1ADF9FBF-0481-429A-A5BA-FB8C669A976A}" type="presOf" srcId="{A46A4746-34E8-4B06-B156-9D982E6B6606}" destId="{06E2A3B9-43F4-42CE-93CC-28D7B9E7DE83}" srcOrd="0" destOrd="0" presId="urn:microsoft.com/office/officeart/2005/8/layout/chevron2"/>
    <dgm:cxn modelId="{8EED55CB-2DAF-437C-8643-647D41615DC6}" srcId="{D633BB92-06AE-47AD-BE2B-5750BEBF3344}" destId="{12923E13-4943-4C18-AC36-1F0E7AEFF204}" srcOrd="1" destOrd="0" parTransId="{6C0BA063-EBCB-4EFD-BC56-CA18640CADDE}" sibTransId="{DA27EC23-7280-4050-821C-FE7260C014D2}"/>
    <dgm:cxn modelId="{0FD2EFDF-C658-421B-81F4-106A559ADAF4}" srcId="{098E748F-6D76-410E-8E44-A5EF31B0472E}" destId="{164C8E1F-D395-4A9D-9F9F-328E1BF58B3D}" srcOrd="0" destOrd="0" parTransId="{58136E54-D0B2-4A30-A9CD-B405954486FA}" sibTransId="{98B9E0A0-B27E-493C-B810-CF1E5D82E61C}"/>
    <dgm:cxn modelId="{75EF90EF-D1D2-44C6-B9AD-35714EAF2F11}" srcId="{D633BB92-06AE-47AD-BE2B-5750BEBF3344}" destId="{5412C101-813C-4463-ADE1-35938D7C6A80}" srcOrd="0" destOrd="0" parTransId="{3891D2B1-92BF-4F36-B0B1-60F66449FA5A}" sibTransId="{28B450BA-F2E6-47A9-88E1-6B8668FF9BBA}"/>
    <dgm:cxn modelId="{79E4C3F2-BC88-496F-9715-E29544415767}" type="presOf" srcId="{D633BB92-06AE-47AD-BE2B-5750BEBF3344}" destId="{F4CFCC9C-E6F3-4961-B657-54322A963FB9}" srcOrd="0" destOrd="0" presId="urn:microsoft.com/office/officeart/2005/8/layout/chevron2"/>
    <dgm:cxn modelId="{56753F0C-C08E-4BD2-9CDD-B7325BC091B3}" type="presParOf" srcId="{79579FE1-1A5B-4CFF-B53F-81618D715B6B}" destId="{F7B1E540-E47B-48E6-9A2A-E53E1C557AB0}" srcOrd="0" destOrd="0" presId="urn:microsoft.com/office/officeart/2005/8/layout/chevron2"/>
    <dgm:cxn modelId="{7306B580-A769-4B06-BFD2-F2B3A49672D0}" type="presParOf" srcId="{F7B1E540-E47B-48E6-9A2A-E53E1C557AB0}" destId="{C552D4C3-87B8-4739-A584-E8EDCFD4142D}" srcOrd="0" destOrd="0" presId="urn:microsoft.com/office/officeart/2005/8/layout/chevron2"/>
    <dgm:cxn modelId="{0DFD633D-8233-47CE-896C-C8D08D7D44E4}" type="presParOf" srcId="{F7B1E540-E47B-48E6-9A2A-E53E1C557AB0}" destId="{0FA596FD-6F6F-49F2-868F-AFDA9B4A8C47}" srcOrd="1" destOrd="0" presId="urn:microsoft.com/office/officeart/2005/8/layout/chevron2"/>
    <dgm:cxn modelId="{F9C9E2B7-8617-46B6-8BF2-520FBB8780A3}" type="presParOf" srcId="{79579FE1-1A5B-4CFF-B53F-81618D715B6B}" destId="{6D6726CF-838A-4214-91D9-312C1FC4AC98}" srcOrd="1" destOrd="0" presId="urn:microsoft.com/office/officeart/2005/8/layout/chevron2"/>
    <dgm:cxn modelId="{20EF02FC-7F69-4115-B137-3E0032E2761A}" type="presParOf" srcId="{79579FE1-1A5B-4CFF-B53F-81618D715B6B}" destId="{4B58F854-18A7-44EE-852E-2214CD214028}" srcOrd="2" destOrd="0" presId="urn:microsoft.com/office/officeart/2005/8/layout/chevron2"/>
    <dgm:cxn modelId="{C5AB323F-7241-4734-B753-7CDD8A22DB30}" type="presParOf" srcId="{4B58F854-18A7-44EE-852E-2214CD214028}" destId="{7F063BE3-FB68-4F22-83D5-FE903FD3AD2C}" srcOrd="0" destOrd="0" presId="urn:microsoft.com/office/officeart/2005/8/layout/chevron2"/>
    <dgm:cxn modelId="{630D122A-BE94-48D1-8166-F5A58279403C}" type="presParOf" srcId="{4B58F854-18A7-44EE-852E-2214CD214028}" destId="{20A1501F-0B3A-4ABC-9F1E-C0495EFB02CE}" srcOrd="1" destOrd="0" presId="urn:microsoft.com/office/officeart/2005/8/layout/chevron2"/>
    <dgm:cxn modelId="{9753D97F-51C8-4D41-AEE1-866814E7CB7F}" type="presParOf" srcId="{79579FE1-1A5B-4CFF-B53F-81618D715B6B}" destId="{F493DDD3-5829-435A-9616-CF125A8DD475}" srcOrd="3" destOrd="0" presId="urn:microsoft.com/office/officeart/2005/8/layout/chevron2"/>
    <dgm:cxn modelId="{1FCC72A8-FA55-440B-B000-2D8A820BA098}" type="presParOf" srcId="{79579FE1-1A5B-4CFF-B53F-81618D715B6B}" destId="{8B271BDE-23EC-4AE6-8448-3FABD3861C92}" srcOrd="4" destOrd="0" presId="urn:microsoft.com/office/officeart/2005/8/layout/chevron2"/>
    <dgm:cxn modelId="{0186EDEC-D269-4DA7-9783-4FB89331876F}" type="presParOf" srcId="{8B271BDE-23EC-4AE6-8448-3FABD3861C92}" destId="{F4CFCC9C-E6F3-4961-B657-54322A963FB9}" srcOrd="0" destOrd="0" presId="urn:microsoft.com/office/officeart/2005/8/layout/chevron2"/>
    <dgm:cxn modelId="{172EC950-9930-4FD5-B88F-37BDA07052DD}" type="presParOf" srcId="{8B271BDE-23EC-4AE6-8448-3FABD3861C92}" destId="{5F9621A8-EDDB-4679-BE97-09CF79C93198}" srcOrd="1" destOrd="0" presId="urn:microsoft.com/office/officeart/2005/8/layout/chevron2"/>
    <dgm:cxn modelId="{78B1DCE5-3F07-46A8-A149-3485925C858F}" type="presParOf" srcId="{79579FE1-1A5B-4CFF-B53F-81618D715B6B}" destId="{710145D9-7C06-4450-ADB9-3A0A3D1FDFE6}" srcOrd="5" destOrd="0" presId="urn:microsoft.com/office/officeart/2005/8/layout/chevron2"/>
    <dgm:cxn modelId="{739DD9E8-E4DF-4BE7-9D10-A9E40C1A1432}" type="presParOf" srcId="{79579FE1-1A5B-4CFF-B53F-81618D715B6B}" destId="{90B5E821-41DF-42DD-A6D0-463DE023ACB5}" srcOrd="6" destOrd="0" presId="urn:microsoft.com/office/officeart/2005/8/layout/chevron2"/>
    <dgm:cxn modelId="{0E81ECF4-4F5A-43F3-B837-036CA1B91807}" type="presParOf" srcId="{90B5E821-41DF-42DD-A6D0-463DE023ACB5}" destId="{06E2A3B9-43F4-42CE-93CC-28D7B9E7DE83}" srcOrd="0" destOrd="0" presId="urn:microsoft.com/office/officeart/2005/8/layout/chevron2"/>
    <dgm:cxn modelId="{F77C59C4-2193-4345-9D7E-02E54FC5CD53}" type="presParOf" srcId="{90B5E821-41DF-42DD-A6D0-463DE023ACB5}" destId="{426DE4C1-21BB-43A1-B746-C7C6062E20DA}"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76D35E-AF71-4484-B589-73E3E6F2D63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B3914D8-E002-4EC2-99D6-9992EDB9CF84}">
      <dgm:prSet/>
      <dgm:spPr/>
      <dgm:t>
        <a:bodyPr/>
        <a:lstStyle/>
        <a:p>
          <a:r>
            <a:rPr lang="en-US" b="1" i="0">
              <a:solidFill>
                <a:schemeClr val="tx2">
                  <a:lumMod val="50000"/>
                </a:schemeClr>
              </a:solidFill>
            </a:rPr>
            <a:t>Premium</a:t>
          </a:r>
          <a:endParaRPr lang="en-US">
            <a:solidFill>
              <a:schemeClr val="tx2">
                <a:lumMod val="50000"/>
              </a:schemeClr>
            </a:solidFill>
          </a:endParaRPr>
        </a:p>
      </dgm:t>
    </dgm:pt>
    <dgm:pt modelId="{71458E35-D236-433A-85E2-E13C838C43D7}" type="parTrans" cxnId="{95CB2EA3-785A-4BA1-9DF0-1826290CDB88}">
      <dgm:prSet/>
      <dgm:spPr/>
      <dgm:t>
        <a:bodyPr/>
        <a:lstStyle/>
        <a:p>
          <a:endParaRPr lang="en-US"/>
        </a:p>
      </dgm:t>
    </dgm:pt>
    <dgm:pt modelId="{7DB1986A-185C-4082-ABE0-4145B53836EE}" type="sibTrans" cxnId="{95CB2EA3-785A-4BA1-9DF0-1826290CDB88}">
      <dgm:prSet/>
      <dgm:spPr/>
      <dgm:t>
        <a:bodyPr/>
        <a:lstStyle/>
        <a:p>
          <a:endParaRPr lang="en-US"/>
        </a:p>
      </dgm:t>
    </dgm:pt>
    <dgm:pt modelId="{6FFFDE09-977F-4732-98B8-81B695374F3A}">
      <dgm:prSet custT="1"/>
      <dgm:spPr/>
      <dgm:t>
        <a:bodyPr/>
        <a:lstStyle/>
        <a:p>
          <a:r>
            <a:rPr lang="en-US" sz="1400" b="0" i="0" dirty="0">
              <a:solidFill>
                <a:schemeClr val="tx2">
                  <a:lumMod val="50000"/>
                </a:schemeClr>
              </a:solidFill>
            </a:rPr>
            <a:t>No premium changes for 2025</a:t>
          </a:r>
          <a:endParaRPr lang="en-US" sz="1400" dirty="0">
            <a:solidFill>
              <a:schemeClr val="tx2">
                <a:lumMod val="50000"/>
              </a:schemeClr>
            </a:solidFill>
          </a:endParaRPr>
        </a:p>
      </dgm:t>
    </dgm:pt>
    <dgm:pt modelId="{AD25C669-DDD3-4ADA-95E3-1E0FE8C03D5F}" type="parTrans" cxnId="{E4BA4BF8-2C86-41FC-BA0D-5754C0FBDB13}">
      <dgm:prSet/>
      <dgm:spPr/>
      <dgm:t>
        <a:bodyPr/>
        <a:lstStyle/>
        <a:p>
          <a:endParaRPr lang="en-US"/>
        </a:p>
      </dgm:t>
    </dgm:pt>
    <dgm:pt modelId="{6FD4724A-E711-4799-9943-69B91968D1F3}" type="sibTrans" cxnId="{E4BA4BF8-2C86-41FC-BA0D-5754C0FBDB13}">
      <dgm:prSet/>
      <dgm:spPr/>
      <dgm:t>
        <a:bodyPr/>
        <a:lstStyle/>
        <a:p>
          <a:endParaRPr lang="en-US"/>
        </a:p>
      </dgm:t>
    </dgm:pt>
    <dgm:pt modelId="{9BC33478-9AF5-4815-B8EC-E629152D7BB7}">
      <dgm:prSet/>
      <dgm:spPr/>
      <dgm:t>
        <a:bodyPr/>
        <a:lstStyle/>
        <a:p>
          <a:r>
            <a:rPr lang="en-US" b="1" i="0" dirty="0">
              <a:solidFill>
                <a:schemeClr val="tx2">
                  <a:lumMod val="50000"/>
                </a:schemeClr>
              </a:solidFill>
            </a:rPr>
            <a:t>Restored Benefits</a:t>
          </a:r>
          <a:endParaRPr lang="en-US" dirty="0">
            <a:solidFill>
              <a:schemeClr val="tx2">
                <a:lumMod val="50000"/>
              </a:schemeClr>
            </a:solidFill>
          </a:endParaRPr>
        </a:p>
      </dgm:t>
    </dgm:pt>
    <dgm:pt modelId="{6889A97D-F99F-4934-BAB3-A210EEDC1828}" type="parTrans" cxnId="{9F8D9750-F042-4929-9944-FF4EC326CA5E}">
      <dgm:prSet/>
      <dgm:spPr/>
      <dgm:t>
        <a:bodyPr/>
        <a:lstStyle/>
        <a:p>
          <a:endParaRPr lang="en-US"/>
        </a:p>
      </dgm:t>
    </dgm:pt>
    <dgm:pt modelId="{D7E1F4C3-543C-496A-B82E-A13FEEAC53F4}" type="sibTrans" cxnId="{9F8D9750-F042-4929-9944-FF4EC326CA5E}">
      <dgm:prSet/>
      <dgm:spPr/>
      <dgm:t>
        <a:bodyPr/>
        <a:lstStyle/>
        <a:p>
          <a:endParaRPr lang="en-US"/>
        </a:p>
      </dgm:t>
    </dgm:pt>
    <dgm:pt modelId="{D22CDFF1-21F8-47FB-A9BD-9648ED2A9332}">
      <dgm:prSet custT="1"/>
      <dgm:spPr/>
      <dgm:t>
        <a:bodyPr/>
        <a:lstStyle/>
        <a:p>
          <a:r>
            <a:rPr lang="en-US" sz="1400" b="0" i="0" dirty="0">
              <a:solidFill>
                <a:schemeClr val="tx2">
                  <a:lumMod val="50000"/>
                </a:schemeClr>
              </a:solidFill>
            </a:rPr>
            <a:t>Mammography $200</a:t>
          </a:r>
          <a:endParaRPr lang="en-US" sz="1400" dirty="0">
            <a:solidFill>
              <a:schemeClr val="tx2">
                <a:lumMod val="50000"/>
              </a:schemeClr>
            </a:solidFill>
          </a:endParaRPr>
        </a:p>
      </dgm:t>
    </dgm:pt>
    <dgm:pt modelId="{12F8B700-CBB1-44D7-BAB8-3B9049E977A4}" type="parTrans" cxnId="{B4C1CC6C-CAE8-496A-91B4-66E0C935A8AF}">
      <dgm:prSet/>
      <dgm:spPr/>
      <dgm:t>
        <a:bodyPr/>
        <a:lstStyle/>
        <a:p>
          <a:endParaRPr lang="en-US"/>
        </a:p>
      </dgm:t>
    </dgm:pt>
    <dgm:pt modelId="{A96B8920-0C09-47C5-8B8F-2230752D8B3A}" type="sibTrans" cxnId="{B4C1CC6C-CAE8-496A-91B4-66E0C935A8AF}">
      <dgm:prSet/>
      <dgm:spPr/>
      <dgm:t>
        <a:bodyPr/>
        <a:lstStyle/>
        <a:p>
          <a:endParaRPr lang="en-US"/>
        </a:p>
      </dgm:t>
    </dgm:pt>
    <dgm:pt modelId="{F68457C6-7C8C-48BB-8123-497750857C11}">
      <dgm:prSet custT="1"/>
      <dgm:spPr/>
      <dgm:t>
        <a:bodyPr/>
        <a:lstStyle/>
        <a:p>
          <a:r>
            <a:rPr lang="en-US" sz="1400" b="0" i="0" dirty="0">
              <a:solidFill>
                <a:schemeClr val="tx2">
                  <a:lumMod val="50000"/>
                </a:schemeClr>
              </a:solidFill>
            </a:rPr>
            <a:t>Successor Benefit: </a:t>
          </a:r>
          <a:r>
            <a:rPr lang="en-US" sz="1400" dirty="0">
              <a:solidFill>
                <a:schemeClr val="tx2">
                  <a:lumMod val="50000"/>
                </a:schemeClr>
              </a:solidFill>
              <a:latin typeface="+mn-lt"/>
            </a:rPr>
            <a:t>A covered spouse may elect to become the primary </a:t>
          </a:r>
          <a:r>
            <a:rPr lang="en-US" sz="1400" b="0" i="0" baseline="0" dirty="0">
              <a:solidFill>
                <a:schemeClr val="tx2">
                  <a:lumMod val="50000"/>
                </a:schemeClr>
              </a:solidFill>
              <a:latin typeface="+mn-lt"/>
            </a:rPr>
            <a:t>insured at the time of the primary insured’s death</a:t>
          </a:r>
          <a:endParaRPr lang="en-US" sz="1400" dirty="0">
            <a:solidFill>
              <a:schemeClr val="tx2">
                <a:lumMod val="50000"/>
              </a:schemeClr>
            </a:solidFill>
          </a:endParaRPr>
        </a:p>
      </dgm:t>
    </dgm:pt>
    <dgm:pt modelId="{D96BC156-2D31-4FAA-B955-A222FD9C6E04}" type="parTrans" cxnId="{0D1B76F0-5F28-4679-A835-9BCAF177DB9D}">
      <dgm:prSet/>
      <dgm:spPr/>
      <dgm:t>
        <a:bodyPr/>
        <a:lstStyle/>
        <a:p>
          <a:endParaRPr lang="en-US"/>
        </a:p>
      </dgm:t>
    </dgm:pt>
    <dgm:pt modelId="{0448FEBC-9D9C-49F8-BA47-06578E9B552A}" type="sibTrans" cxnId="{0D1B76F0-5F28-4679-A835-9BCAF177DB9D}">
      <dgm:prSet/>
      <dgm:spPr/>
      <dgm:t>
        <a:bodyPr/>
        <a:lstStyle/>
        <a:p>
          <a:endParaRPr lang="en-US"/>
        </a:p>
      </dgm:t>
    </dgm:pt>
    <dgm:pt modelId="{29C97D80-8370-4FB9-A0A5-E97F310B774C}">
      <dgm:prSet/>
      <dgm:spPr/>
      <dgm:t>
        <a:bodyPr/>
        <a:lstStyle/>
        <a:p>
          <a:r>
            <a:rPr lang="en-US" b="1" i="0" dirty="0">
              <a:solidFill>
                <a:schemeClr val="tx2">
                  <a:lumMod val="50000"/>
                </a:schemeClr>
              </a:solidFill>
            </a:rPr>
            <a:t>Enhanced Benefits</a:t>
          </a:r>
          <a:endParaRPr lang="en-US" dirty="0">
            <a:solidFill>
              <a:schemeClr val="tx2">
                <a:lumMod val="50000"/>
              </a:schemeClr>
            </a:solidFill>
          </a:endParaRPr>
        </a:p>
      </dgm:t>
    </dgm:pt>
    <dgm:pt modelId="{4452222C-1DFF-4DDB-BD65-5A6F6DB8EC6B}" type="parTrans" cxnId="{41B02A18-67F4-43AB-8B4C-B769745DCCB6}">
      <dgm:prSet/>
      <dgm:spPr/>
      <dgm:t>
        <a:bodyPr/>
        <a:lstStyle/>
        <a:p>
          <a:endParaRPr lang="en-US"/>
        </a:p>
      </dgm:t>
    </dgm:pt>
    <dgm:pt modelId="{6D3A30B1-AE89-4F9A-A32B-B3D09D52F005}" type="sibTrans" cxnId="{41B02A18-67F4-43AB-8B4C-B769745DCCB6}">
      <dgm:prSet/>
      <dgm:spPr/>
      <dgm:t>
        <a:bodyPr/>
        <a:lstStyle/>
        <a:p>
          <a:endParaRPr lang="en-US"/>
        </a:p>
      </dgm:t>
    </dgm:pt>
    <dgm:pt modelId="{E10B8476-7185-4F4F-8CDF-2D9D83650041}">
      <dgm:prSet custT="1"/>
      <dgm:spPr/>
      <dgm:t>
        <a:bodyPr/>
        <a:lstStyle/>
        <a:p>
          <a:r>
            <a:rPr lang="en-US" sz="1400" b="0" dirty="0">
              <a:solidFill>
                <a:schemeClr val="tx2">
                  <a:lumMod val="50000"/>
                </a:schemeClr>
              </a:solidFill>
            </a:rPr>
            <a:t>Recurrence Provision: </a:t>
          </a:r>
          <a:r>
            <a:rPr lang="en-US" sz="1400" dirty="0">
              <a:solidFill>
                <a:schemeClr val="tx2">
                  <a:lumMod val="50000"/>
                </a:schemeClr>
              </a:solidFill>
            </a:rPr>
            <a:t>The waiting period for a benefit payment after a positive diagnosis of an illness or procedure has been reduced from 6 months to 90 days</a:t>
          </a:r>
        </a:p>
      </dgm:t>
    </dgm:pt>
    <dgm:pt modelId="{97D83594-B918-423B-9C2C-F342D13CBDCD}" type="parTrans" cxnId="{B0B62F3D-097A-4E32-A402-C12D3BC0B042}">
      <dgm:prSet/>
      <dgm:spPr/>
      <dgm:t>
        <a:bodyPr/>
        <a:lstStyle/>
        <a:p>
          <a:endParaRPr lang="en-US"/>
        </a:p>
      </dgm:t>
    </dgm:pt>
    <dgm:pt modelId="{DBD53746-9CC2-439A-B814-F62B2AE8F2D4}" type="sibTrans" cxnId="{B0B62F3D-097A-4E32-A402-C12D3BC0B042}">
      <dgm:prSet/>
      <dgm:spPr/>
      <dgm:t>
        <a:bodyPr/>
        <a:lstStyle/>
        <a:p>
          <a:endParaRPr lang="en-US"/>
        </a:p>
      </dgm:t>
    </dgm:pt>
    <mc:AlternateContent xmlns:mc="http://schemas.openxmlformats.org/markup-compatibility/2006" xmlns:a14="http://schemas.microsoft.com/office/drawing/2010/main">
      <mc:Choice Requires="a14">
        <dgm:pt modelId="{C1C818F7-AA37-42F6-B47B-C5F90DF90962}">
          <dgm:prSet custT="1"/>
          <dgm:spPr/>
          <dgm:t>
            <a:bodyPr/>
            <a:lstStyle/>
            <a:p>
              <a:r>
                <a:rPr lang="en-US" sz="1400" b="1" i="0" u="none" dirty="0">
                  <a:solidFill>
                    <a:schemeClr val="tx2">
                      <a:lumMod val="50000"/>
                    </a:schemeClr>
                  </a:solidFill>
                </a:rPr>
                <a:t>Childhood Conditions: </a:t>
              </a:r>
              <a:r>
                <a:rPr lang="en-US" sz="1400" b="0" i="0" baseline="0" dirty="0">
                  <a:solidFill>
                    <a:schemeClr val="tx2">
                      <a:lumMod val="50000"/>
                    </a:schemeClr>
                  </a:solidFill>
                  <a:latin typeface="+mn-lt"/>
                </a:rPr>
                <a:t>Autism </a:t>
              </a:r>
              <a14:m>
                <m:oMath xmlns:m="http://schemas.openxmlformats.org/officeDocument/2006/math">
                  <m:r>
                    <a:rPr lang="en-US" sz="1400" b="0" i="1" baseline="0">
                      <a:solidFill>
                        <a:schemeClr val="tx2">
                          <a:lumMod val="50000"/>
                        </a:schemeClr>
                      </a:solidFill>
                      <a:latin typeface="Cambria Math" panose="02040503050406030204" pitchFamily="18" charset="0"/>
                    </a:rPr>
                    <m:t>•  </m:t>
                  </m:r>
                </m:oMath>
              </a14:m>
              <a:r>
                <a:rPr lang="en-US" sz="1400" b="0" i="0" baseline="0" dirty="0">
                  <a:solidFill>
                    <a:schemeClr val="tx2">
                      <a:lumMod val="50000"/>
                    </a:schemeClr>
                  </a:solidFill>
                  <a:latin typeface="+mn-lt"/>
                </a:rPr>
                <a:t>Juvenile Type 1 Diabetes </a:t>
              </a:r>
              <a14:m>
                <m:oMath xmlns:m="http://schemas.openxmlformats.org/officeDocument/2006/math">
                  <m:r>
                    <a:rPr lang="en-US" sz="1400" b="0" i="1" baseline="0">
                      <a:solidFill>
                        <a:schemeClr val="tx2">
                          <a:lumMod val="50000"/>
                        </a:schemeClr>
                      </a:solidFill>
                      <a:latin typeface="Cambria Math" panose="02040503050406030204" pitchFamily="18" charset="0"/>
                    </a:rPr>
                    <m:t>•</m:t>
                  </m:r>
                </m:oMath>
              </a14:m>
              <a:r>
                <a:rPr lang="en-US" sz="1400" dirty="0">
                  <a:solidFill>
                    <a:schemeClr val="tx2">
                      <a:lumMod val="50000"/>
                    </a:schemeClr>
                  </a:solidFill>
                  <a:latin typeface="+mn-lt"/>
                </a:rPr>
                <a:t> </a:t>
              </a:r>
              <a:r>
                <a:rPr lang="en-US" sz="1400" b="0" i="0" baseline="0" dirty="0">
                  <a:solidFill>
                    <a:schemeClr val="tx2">
                      <a:lumMod val="50000"/>
                    </a:schemeClr>
                  </a:solidFill>
                  <a:latin typeface="+mn-lt"/>
                </a:rPr>
                <a:t>Phenylalanine Hydrolase Deficiency</a:t>
              </a:r>
              <a:endParaRPr lang="en-US" sz="1400" b="0" u="sng" dirty="0">
                <a:solidFill>
                  <a:schemeClr val="tx2">
                    <a:lumMod val="50000"/>
                  </a:schemeClr>
                </a:solidFill>
              </a:endParaRPr>
            </a:p>
          </dgm:t>
        </dgm:pt>
      </mc:Choice>
      <mc:Fallback xmlns="">
        <dgm:pt modelId="{C1C818F7-AA37-42F6-B47B-C5F90DF90962}">
          <dgm:prSet custT="1"/>
          <dgm:spPr/>
          <dgm:t>
            <a:bodyPr/>
            <a:lstStyle/>
            <a:p>
              <a:r>
                <a:rPr lang="en-US" sz="1400" b="1" i="0" u="none" dirty="0">
                  <a:solidFill>
                    <a:schemeClr val="tx2">
                      <a:lumMod val="50000"/>
                    </a:schemeClr>
                  </a:solidFill>
                </a:rPr>
                <a:t>Childhood Conditions: </a:t>
              </a:r>
              <a:r>
                <a:rPr lang="en-US" sz="1400" b="0" i="0" baseline="0" dirty="0">
                  <a:solidFill>
                    <a:schemeClr val="tx2">
                      <a:lumMod val="50000"/>
                    </a:schemeClr>
                  </a:solidFill>
                  <a:latin typeface="+mn-lt"/>
                </a:rPr>
                <a:t>Autism </a:t>
              </a:r>
              <a:r>
                <a:rPr lang="en-US" sz="1400" b="0" i="0" baseline="0">
                  <a:solidFill>
                    <a:schemeClr val="tx2">
                      <a:lumMod val="50000"/>
                    </a:schemeClr>
                  </a:solidFill>
                  <a:latin typeface="Cambria Math" panose="02040503050406030204" pitchFamily="18" charset="0"/>
                </a:rPr>
                <a:t>•  </a:t>
              </a:r>
              <a:r>
                <a:rPr lang="en-US" sz="1400" b="0" i="0" baseline="0" dirty="0">
                  <a:solidFill>
                    <a:schemeClr val="tx2">
                      <a:lumMod val="50000"/>
                    </a:schemeClr>
                  </a:solidFill>
                  <a:latin typeface="+mn-lt"/>
                </a:rPr>
                <a:t>Juvenile Type 1 Diabetes </a:t>
              </a:r>
              <a:r>
                <a:rPr lang="en-US" sz="1400" b="0" i="0" baseline="0">
                  <a:solidFill>
                    <a:schemeClr val="tx2">
                      <a:lumMod val="50000"/>
                    </a:schemeClr>
                  </a:solidFill>
                  <a:latin typeface="Cambria Math" panose="02040503050406030204" pitchFamily="18" charset="0"/>
                </a:rPr>
                <a:t>•</a:t>
              </a:r>
              <a:r>
                <a:rPr lang="en-US" sz="1400" dirty="0">
                  <a:solidFill>
                    <a:schemeClr val="tx2">
                      <a:lumMod val="50000"/>
                    </a:schemeClr>
                  </a:solidFill>
                  <a:latin typeface="+mn-lt"/>
                </a:rPr>
                <a:t> </a:t>
              </a:r>
              <a:r>
                <a:rPr lang="en-US" sz="1400" b="0" i="0" baseline="0" dirty="0">
                  <a:solidFill>
                    <a:schemeClr val="tx2">
                      <a:lumMod val="50000"/>
                    </a:schemeClr>
                  </a:solidFill>
                  <a:latin typeface="+mn-lt"/>
                </a:rPr>
                <a:t>Phenylalanine Hydrolase Deficiency</a:t>
              </a:r>
              <a:endParaRPr lang="en-US" sz="1400" b="0" u="sng" dirty="0">
                <a:solidFill>
                  <a:schemeClr val="tx2">
                    <a:lumMod val="50000"/>
                  </a:schemeClr>
                </a:solidFill>
              </a:endParaRPr>
            </a:p>
          </dgm:t>
        </dgm:pt>
      </mc:Fallback>
    </mc:AlternateContent>
    <dgm:pt modelId="{6E576808-B516-49C1-8F6B-3A0E3A6EF67E}" type="parTrans" cxnId="{7E257ADF-987B-4423-A6BD-FE856A7B2E23}">
      <dgm:prSet/>
      <dgm:spPr/>
      <dgm:t>
        <a:bodyPr/>
        <a:lstStyle/>
        <a:p>
          <a:endParaRPr lang="en-US"/>
        </a:p>
      </dgm:t>
    </dgm:pt>
    <dgm:pt modelId="{485D3B43-8F02-4914-8BD9-AAF1039D493C}" type="sibTrans" cxnId="{7E257ADF-987B-4423-A6BD-FE856A7B2E23}">
      <dgm:prSet/>
      <dgm:spPr/>
      <dgm:t>
        <a:bodyPr/>
        <a:lstStyle/>
        <a:p>
          <a:endParaRPr lang="en-US"/>
        </a:p>
      </dgm:t>
    </dgm:pt>
    <mc:AlternateContent xmlns:mc="http://schemas.openxmlformats.org/markup-compatibility/2006" xmlns:a14="http://schemas.microsoft.com/office/drawing/2010/main">
      <mc:Choice Requires="a14">
        <dgm:pt modelId="{5DBF8B01-F2AF-4CB0-99EF-01B095C409C5}">
          <dgm:prSet custT="1"/>
          <dgm:spPr/>
          <dgm:t>
            <a:bodyPr/>
            <a:lstStyle/>
            <a:p>
              <a:r>
                <a:rPr lang="en-US" sz="1400" b="1" dirty="0">
                  <a:solidFill>
                    <a:schemeClr val="tx2">
                      <a:lumMod val="50000"/>
                    </a:schemeClr>
                  </a:solidFill>
                  <a:latin typeface="+mn-lt"/>
                </a:rPr>
                <a:t>Wellness Benefits: </a:t>
              </a:r>
              <a:r>
                <a:rPr lang="en-US" sz="1400" b="0" i="0" baseline="0" dirty="0">
                  <a:solidFill>
                    <a:schemeClr val="tx2">
                      <a:lumMod val="50000"/>
                    </a:schemeClr>
                  </a:solidFill>
                  <a:latin typeface="+mn-lt"/>
                </a:rPr>
                <a:t>Bone Mass Density </a:t>
              </a:r>
              <a14:m>
                <m:oMath xmlns:m="http://schemas.openxmlformats.org/officeDocument/2006/math">
                  <m:r>
                    <a:rPr lang="en-US" sz="1400" b="0" i="1" baseline="0">
                      <a:solidFill>
                        <a:schemeClr val="tx2">
                          <a:lumMod val="50000"/>
                        </a:schemeClr>
                      </a:solidFill>
                      <a:latin typeface="Cambria Math" panose="02040503050406030204" pitchFamily="18" charset="0"/>
                    </a:rPr>
                    <m:t>•</m:t>
                  </m:r>
                </m:oMath>
              </a14:m>
              <a:r>
                <a:rPr lang="en-US" sz="1400" b="0" i="0" baseline="0" dirty="0">
                  <a:solidFill>
                    <a:schemeClr val="tx2">
                      <a:lumMod val="50000"/>
                    </a:schemeClr>
                  </a:solidFill>
                  <a:latin typeface="+mn-lt"/>
                </a:rPr>
                <a:t> Spinal CT</a:t>
              </a:r>
              <a14:m>
                <m:oMath xmlns:m="http://schemas.openxmlformats.org/officeDocument/2006/math">
                  <m:r>
                    <a:rPr lang="en-US" sz="1400" b="0" i="1" baseline="0">
                      <a:solidFill>
                        <a:schemeClr val="tx2">
                          <a:lumMod val="50000"/>
                        </a:schemeClr>
                      </a:solidFill>
                      <a:latin typeface="Cambria Math" panose="02040503050406030204" pitchFamily="18" charset="0"/>
                    </a:rPr>
                    <m:t>•</m:t>
                  </m:r>
                </m:oMath>
              </a14:m>
              <a:r>
                <a:rPr lang="en-US" sz="1400" dirty="0">
                  <a:solidFill>
                    <a:schemeClr val="tx2">
                      <a:lumMod val="50000"/>
                    </a:schemeClr>
                  </a:solidFill>
                  <a:latin typeface="+mn-lt"/>
                </a:rPr>
                <a:t> Cytological Screening </a:t>
              </a:r>
              <a14:m>
                <m:oMath xmlns:m="http://schemas.openxmlformats.org/officeDocument/2006/math">
                  <m:r>
                    <a:rPr lang="en-US" sz="1400" b="0" i="1" baseline="0">
                      <a:solidFill>
                        <a:schemeClr val="tx2">
                          <a:lumMod val="50000"/>
                        </a:schemeClr>
                      </a:solidFill>
                      <a:latin typeface="Cambria Math" panose="02040503050406030204" pitchFamily="18" charset="0"/>
                    </a:rPr>
                    <m:t>•</m:t>
                  </m:r>
                </m:oMath>
              </a14:m>
              <a:r>
                <a:rPr lang="en-US" sz="1400" dirty="0">
                  <a:solidFill>
                    <a:schemeClr val="tx2">
                      <a:lumMod val="50000"/>
                    </a:schemeClr>
                  </a:solidFill>
                  <a:latin typeface="+mn-lt"/>
                </a:rPr>
                <a:t> DNA Stool Analysis </a:t>
              </a:r>
              <a14:m>
                <m:oMath xmlns:m="http://schemas.openxmlformats.org/officeDocument/2006/math">
                  <m:r>
                    <a:rPr lang="en-US" sz="1400" b="0" i="1" baseline="0">
                      <a:solidFill>
                        <a:schemeClr val="tx2">
                          <a:lumMod val="50000"/>
                        </a:schemeClr>
                      </a:solidFill>
                      <a:latin typeface="Cambria Math" panose="02040503050406030204" pitchFamily="18" charset="0"/>
                    </a:rPr>
                    <m:t>•</m:t>
                  </m:r>
                </m:oMath>
              </a14:m>
              <a:r>
                <a:rPr lang="en-US" sz="1400" dirty="0">
                  <a:solidFill>
                    <a:schemeClr val="tx2">
                      <a:lumMod val="50000"/>
                    </a:schemeClr>
                  </a:solidFill>
                  <a:latin typeface="+mn-lt"/>
                </a:rPr>
                <a:t> HIV Nucleic Acid </a:t>
              </a:r>
              <a:endParaRPr lang="en-US" sz="1400" b="0" u="sng" dirty="0">
                <a:solidFill>
                  <a:schemeClr val="tx2">
                    <a:lumMod val="50000"/>
                  </a:schemeClr>
                </a:solidFill>
              </a:endParaRPr>
            </a:p>
          </dgm:t>
        </dgm:pt>
      </mc:Choice>
      <mc:Fallback xmlns="">
        <dgm:pt modelId="{5DBF8B01-F2AF-4CB0-99EF-01B095C409C5}">
          <dgm:prSet custT="1"/>
          <dgm:spPr/>
          <dgm:t>
            <a:bodyPr/>
            <a:lstStyle/>
            <a:p>
              <a:r>
                <a:rPr lang="en-US" sz="1400" b="1" dirty="0">
                  <a:solidFill>
                    <a:schemeClr val="tx2">
                      <a:lumMod val="50000"/>
                    </a:schemeClr>
                  </a:solidFill>
                  <a:latin typeface="+mn-lt"/>
                </a:rPr>
                <a:t>Wellness Benefits: </a:t>
              </a:r>
              <a:r>
                <a:rPr lang="en-US" sz="1400" b="0" i="0" baseline="0" dirty="0">
                  <a:solidFill>
                    <a:schemeClr val="tx2">
                      <a:lumMod val="50000"/>
                    </a:schemeClr>
                  </a:solidFill>
                  <a:latin typeface="+mn-lt"/>
                </a:rPr>
                <a:t>Bone Mass Density </a:t>
              </a:r>
              <a:r>
                <a:rPr lang="en-US" sz="1400" b="0" i="0" baseline="0">
                  <a:solidFill>
                    <a:schemeClr val="tx2">
                      <a:lumMod val="50000"/>
                    </a:schemeClr>
                  </a:solidFill>
                  <a:latin typeface="Cambria Math" panose="02040503050406030204" pitchFamily="18" charset="0"/>
                </a:rPr>
                <a:t>•</a:t>
              </a:r>
              <a:r>
                <a:rPr lang="en-US" sz="1400" b="0" i="0" baseline="0" dirty="0">
                  <a:solidFill>
                    <a:schemeClr val="tx2">
                      <a:lumMod val="50000"/>
                    </a:schemeClr>
                  </a:solidFill>
                  <a:latin typeface="+mn-lt"/>
                </a:rPr>
                <a:t> Spinal CT</a:t>
              </a:r>
              <a:r>
                <a:rPr lang="en-US" sz="1400" b="0" i="0" baseline="0">
                  <a:solidFill>
                    <a:schemeClr val="tx2">
                      <a:lumMod val="50000"/>
                    </a:schemeClr>
                  </a:solidFill>
                  <a:latin typeface="Cambria Math" panose="02040503050406030204" pitchFamily="18" charset="0"/>
                </a:rPr>
                <a:t>•</a:t>
              </a:r>
              <a:r>
                <a:rPr lang="en-US" sz="1400" dirty="0">
                  <a:solidFill>
                    <a:schemeClr val="tx2">
                      <a:lumMod val="50000"/>
                    </a:schemeClr>
                  </a:solidFill>
                  <a:latin typeface="+mn-lt"/>
                </a:rPr>
                <a:t> Cytological Screening </a:t>
              </a:r>
              <a:r>
                <a:rPr lang="en-US" sz="1400" b="0" i="0" baseline="0">
                  <a:solidFill>
                    <a:schemeClr val="tx2">
                      <a:lumMod val="50000"/>
                    </a:schemeClr>
                  </a:solidFill>
                  <a:latin typeface="Cambria Math" panose="02040503050406030204" pitchFamily="18" charset="0"/>
                </a:rPr>
                <a:t>•</a:t>
              </a:r>
              <a:r>
                <a:rPr lang="en-US" sz="1400" dirty="0">
                  <a:solidFill>
                    <a:schemeClr val="tx2">
                      <a:lumMod val="50000"/>
                    </a:schemeClr>
                  </a:solidFill>
                  <a:latin typeface="+mn-lt"/>
                </a:rPr>
                <a:t> DNA Stool Analysis </a:t>
              </a:r>
              <a:r>
                <a:rPr lang="en-US" sz="1400" b="0" i="0" baseline="0">
                  <a:solidFill>
                    <a:schemeClr val="tx2">
                      <a:lumMod val="50000"/>
                    </a:schemeClr>
                  </a:solidFill>
                  <a:latin typeface="Cambria Math" panose="02040503050406030204" pitchFamily="18" charset="0"/>
                </a:rPr>
                <a:t>•</a:t>
              </a:r>
              <a:r>
                <a:rPr lang="en-US" sz="1400" dirty="0">
                  <a:solidFill>
                    <a:schemeClr val="tx2">
                      <a:lumMod val="50000"/>
                    </a:schemeClr>
                  </a:solidFill>
                  <a:latin typeface="+mn-lt"/>
                </a:rPr>
                <a:t> HIV Nucleic Acid </a:t>
              </a:r>
              <a:endParaRPr lang="en-US" sz="1400" b="0" u="sng" dirty="0">
                <a:solidFill>
                  <a:schemeClr val="tx2">
                    <a:lumMod val="50000"/>
                  </a:schemeClr>
                </a:solidFill>
              </a:endParaRPr>
            </a:p>
          </dgm:t>
        </dgm:pt>
      </mc:Fallback>
    </mc:AlternateContent>
    <dgm:pt modelId="{79010B37-290A-41BB-A82C-28D9B32299DF}" type="parTrans" cxnId="{F506BC20-5FCD-4D6C-B623-1FE75155403F}">
      <dgm:prSet/>
      <dgm:spPr/>
      <dgm:t>
        <a:bodyPr/>
        <a:lstStyle/>
        <a:p>
          <a:endParaRPr lang="en-US"/>
        </a:p>
      </dgm:t>
    </dgm:pt>
    <dgm:pt modelId="{2577B8A9-FA64-47E9-91FE-9D4656BF51C5}" type="sibTrans" cxnId="{F506BC20-5FCD-4D6C-B623-1FE75155403F}">
      <dgm:prSet/>
      <dgm:spPr/>
      <dgm:t>
        <a:bodyPr/>
        <a:lstStyle/>
        <a:p>
          <a:endParaRPr lang="en-US"/>
        </a:p>
      </dgm:t>
    </dgm:pt>
    <dgm:pt modelId="{FAFFE3A8-5932-40C7-B8E9-BC0A0B3506BC}" type="pres">
      <dgm:prSet presAssocID="{4176D35E-AF71-4484-B589-73E3E6F2D633}" presName="linearFlow" presStyleCnt="0">
        <dgm:presLayoutVars>
          <dgm:dir/>
          <dgm:animLvl val="lvl"/>
          <dgm:resizeHandles val="exact"/>
        </dgm:presLayoutVars>
      </dgm:prSet>
      <dgm:spPr/>
    </dgm:pt>
    <dgm:pt modelId="{9593489C-F5BB-487C-AD83-2669FEA69FC8}" type="pres">
      <dgm:prSet presAssocID="{8B3914D8-E002-4EC2-99D6-9992EDB9CF84}" presName="composite" presStyleCnt="0"/>
      <dgm:spPr/>
    </dgm:pt>
    <dgm:pt modelId="{60EDA2D1-9157-4A4E-8993-E20F02063D2F}" type="pres">
      <dgm:prSet presAssocID="{8B3914D8-E002-4EC2-99D6-9992EDB9CF84}" presName="parentText" presStyleLbl="alignNode1" presStyleIdx="0" presStyleCnt="3">
        <dgm:presLayoutVars>
          <dgm:chMax val="1"/>
          <dgm:bulletEnabled val="1"/>
        </dgm:presLayoutVars>
      </dgm:prSet>
      <dgm:spPr/>
    </dgm:pt>
    <dgm:pt modelId="{EC961E35-5489-424D-A43B-80E51899F716}" type="pres">
      <dgm:prSet presAssocID="{8B3914D8-E002-4EC2-99D6-9992EDB9CF84}" presName="descendantText" presStyleLbl="alignAcc1" presStyleIdx="0" presStyleCnt="3" custScaleY="100000">
        <dgm:presLayoutVars>
          <dgm:bulletEnabled val="1"/>
        </dgm:presLayoutVars>
      </dgm:prSet>
      <dgm:spPr/>
    </dgm:pt>
    <dgm:pt modelId="{B7E4AF6F-C064-4AE3-B94E-689496438E74}" type="pres">
      <dgm:prSet presAssocID="{7DB1986A-185C-4082-ABE0-4145B53836EE}" presName="sp" presStyleCnt="0"/>
      <dgm:spPr/>
    </dgm:pt>
    <dgm:pt modelId="{6EAF7D0B-2B65-416F-A66A-0CD84A7F06FB}" type="pres">
      <dgm:prSet presAssocID="{9BC33478-9AF5-4815-B8EC-E629152D7BB7}" presName="composite" presStyleCnt="0"/>
      <dgm:spPr/>
    </dgm:pt>
    <dgm:pt modelId="{6E321C1B-3582-46BC-8639-7DA5FDFD18D6}" type="pres">
      <dgm:prSet presAssocID="{9BC33478-9AF5-4815-B8EC-E629152D7BB7}" presName="parentText" presStyleLbl="alignNode1" presStyleIdx="1" presStyleCnt="3" custLinFactNeighborX="-2584" custLinFactNeighborY="-23517">
        <dgm:presLayoutVars>
          <dgm:chMax val="1"/>
          <dgm:bulletEnabled val="1"/>
        </dgm:presLayoutVars>
      </dgm:prSet>
      <dgm:spPr/>
    </dgm:pt>
    <dgm:pt modelId="{08FFEF68-C798-4431-8855-2A4A19BDA904}" type="pres">
      <dgm:prSet presAssocID="{9BC33478-9AF5-4815-B8EC-E629152D7BB7}" presName="descendantText" presStyleLbl="alignAcc1" presStyleIdx="1" presStyleCnt="3" custScaleY="220046" custLinFactNeighborX="1302" custLinFactNeighborY="-16021">
        <dgm:presLayoutVars>
          <dgm:bulletEnabled val="1"/>
        </dgm:presLayoutVars>
      </dgm:prSet>
      <dgm:spPr/>
    </dgm:pt>
    <dgm:pt modelId="{48558053-AF76-4E1E-AA23-0054767CDD82}" type="pres">
      <dgm:prSet presAssocID="{D7E1F4C3-543C-496A-B82E-A13FEEAC53F4}" presName="sp" presStyleCnt="0"/>
      <dgm:spPr/>
    </dgm:pt>
    <dgm:pt modelId="{A41C2FB0-3C7B-4D1D-BF60-6DBAC7F63428}" type="pres">
      <dgm:prSet presAssocID="{29C97D80-8370-4FB9-A0A5-E97F310B774C}" presName="composite" presStyleCnt="0"/>
      <dgm:spPr/>
    </dgm:pt>
    <dgm:pt modelId="{B2626E8B-C831-470E-8382-C191B947D4F4}" type="pres">
      <dgm:prSet presAssocID="{29C97D80-8370-4FB9-A0A5-E97F310B774C}" presName="parentText" presStyleLbl="alignNode1" presStyleIdx="2" presStyleCnt="3" custLinFactNeighborX="-2584" custLinFactNeighborY="6767">
        <dgm:presLayoutVars>
          <dgm:chMax val="1"/>
          <dgm:bulletEnabled val="1"/>
        </dgm:presLayoutVars>
      </dgm:prSet>
      <dgm:spPr/>
    </dgm:pt>
    <dgm:pt modelId="{8A1EACE5-0318-4685-B1EB-750A97E07105}" type="pres">
      <dgm:prSet presAssocID="{29C97D80-8370-4FB9-A0A5-E97F310B774C}" presName="descendantText" presStyleLbl="alignAcc1" presStyleIdx="2" presStyleCnt="3" custScaleY="113360" custLinFactNeighborX="253" custLinFactNeighborY="24552">
        <dgm:presLayoutVars>
          <dgm:bulletEnabled val="1"/>
        </dgm:presLayoutVars>
      </dgm:prSet>
      <dgm:spPr/>
    </dgm:pt>
  </dgm:ptLst>
  <dgm:cxnLst>
    <dgm:cxn modelId="{8F110A0A-16B7-499E-B2AE-83A38D0EF48C}" type="presOf" srcId="{9BC33478-9AF5-4815-B8EC-E629152D7BB7}" destId="{6E321C1B-3582-46BC-8639-7DA5FDFD18D6}" srcOrd="0" destOrd="0" presId="urn:microsoft.com/office/officeart/2005/8/layout/chevron2"/>
    <dgm:cxn modelId="{41B02A18-67F4-43AB-8B4C-B769745DCCB6}" srcId="{4176D35E-AF71-4484-B589-73E3E6F2D633}" destId="{29C97D80-8370-4FB9-A0A5-E97F310B774C}" srcOrd="2" destOrd="0" parTransId="{4452222C-1DFF-4DDB-BD65-5A6F6DB8EC6B}" sibTransId="{6D3A30B1-AE89-4F9A-A32B-B3D09D52F005}"/>
    <dgm:cxn modelId="{F506BC20-5FCD-4D6C-B623-1FE75155403F}" srcId="{9BC33478-9AF5-4815-B8EC-E629152D7BB7}" destId="{5DBF8B01-F2AF-4CB0-99EF-01B095C409C5}" srcOrd="3" destOrd="0" parTransId="{79010B37-290A-41BB-A82C-28D9B32299DF}" sibTransId="{2577B8A9-FA64-47E9-91FE-9D4656BF51C5}"/>
    <dgm:cxn modelId="{EEEBEF2E-F6D4-4CFB-91D4-0DC815BD6BD8}" type="presOf" srcId="{6FFFDE09-977F-4732-98B8-81B695374F3A}" destId="{EC961E35-5489-424D-A43B-80E51899F716}" srcOrd="0" destOrd="0" presId="urn:microsoft.com/office/officeart/2005/8/layout/chevron2"/>
    <dgm:cxn modelId="{F5497C34-153E-467E-9DB2-ACFD9662921D}" type="presOf" srcId="{D22CDFF1-21F8-47FB-A9BD-9648ED2A9332}" destId="{08FFEF68-C798-4431-8855-2A4A19BDA904}" srcOrd="0" destOrd="0" presId="urn:microsoft.com/office/officeart/2005/8/layout/chevron2"/>
    <dgm:cxn modelId="{B0B62F3D-097A-4E32-A402-C12D3BC0B042}" srcId="{29C97D80-8370-4FB9-A0A5-E97F310B774C}" destId="{E10B8476-7185-4F4F-8CDF-2D9D83650041}" srcOrd="0" destOrd="0" parTransId="{97D83594-B918-423B-9C2C-F342D13CBDCD}" sibTransId="{DBD53746-9CC2-439A-B814-F62B2AE8F2D4}"/>
    <dgm:cxn modelId="{CD0C6968-3FB5-4A94-AE6C-32892B602C04}" type="presOf" srcId="{29C97D80-8370-4FB9-A0A5-E97F310B774C}" destId="{B2626E8B-C831-470E-8382-C191B947D4F4}" srcOrd="0" destOrd="0" presId="urn:microsoft.com/office/officeart/2005/8/layout/chevron2"/>
    <dgm:cxn modelId="{776FDB69-E6EA-41FC-A908-2B837F5EA06B}" type="presOf" srcId="{5DBF8B01-F2AF-4CB0-99EF-01B095C409C5}" destId="{08FFEF68-C798-4431-8855-2A4A19BDA904}" srcOrd="0" destOrd="3" presId="urn:microsoft.com/office/officeart/2005/8/layout/chevron2"/>
    <dgm:cxn modelId="{B4C1CC6C-CAE8-496A-91B4-66E0C935A8AF}" srcId="{9BC33478-9AF5-4815-B8EC-E629152D7BB7}" destId="{D22CDFF1-21F8-47FB-A9BD-9648ED2A9332}" srcOrd="0" destOrd="0" parTransId="{12F8B700-CBB1-44D7-BAB8-3B9049E977A4}" sibTransId="{A96B8920-0C09-47C5-8B8F-2230752D8B3A}"/>
    <dgm:cxn modelId="{9F8D9750-F042-4929-9944-FF4EC326CA5E}" srcId="{4176D35E-AF71-4484-B589-73E3E6F2D633}" destId="{9BC33478-9AF5-4815-B8EC-E629152D7BB7}" srcOrd="1" destOrd="0" parTransId="{6889A97D-F99F-4934-BAB3-A210EEDC1828}" sibTransId="{D7E1F4C3-543C-496A-B82E-A13FEEAC53F4}"/>
    <dgm:cxn modelId="{4979E570-7C07-4331-A2FE-2905205F6C9C}" type="presOf" srcId="{4176D35E-AF71-4484-B589-73E3E6F2D633}" destId="{FAFFE3A8-5932-40C7-B8E9-BC0A0B3506BC}" srcOrd="0" destOrd="0" presId="urn:microsoft.com/office/officeart/2005/8/layout/chevron2"/>
    <dgm:cxn modelId="{610BD776-5190-48B9-8D12-E883631C51CA}" type="presOf" srcId="{F68457C6-7C8C-48BB-8123-497750857C11}" destId="{08FFEF68-C798-4431-8855-2A4A19BDA904}" srcOrd="0" destOrd="1" presId="urn:microsoft.com/office/officeart/2005/8/layout/chevron2"/>
    <dgm:cxn modelId="{99011785-7B1B-4FD2-8A6F-767A6CD697D6}" type="presOf" srcId="{E10B8476-7185-4F4F-8CDF-2D9D83650041}" destId="{8A1EACE5-0318-4685-B1EB-750A97E07105}" srcOrd="0" destOrd="0" presId="urn:microsoft.com/office/officeart/2005/8/layout/chevron2"/>
    <dgm:cxn modelId="{22DA948F-B58B-4207-9459-4142D0DF0120}" type="presOf" srcId="{8B3914D8-E002-4EC2-99D6-9992EDB9CF84}" destId="{60EDA2D1-9157-4A4E-8993-E20F02063D2F}" srcOrd="0" destOrd="0" presId="urn:microsoft.com/office/officeart/2005/8/layout/chevron2"/>
    <dgm:cxn modelId="{8DA214A0-8B67-4006-8E83-BE29BEAE75B9}" type="presOf" srcId="{C1C818F7-AA37-42F6-B47B-C5F90DF90962}" destId="{08FFEF68-C798-4431-8855-2A4A19BDA904}" srcOrd="0" destOrd="2" presId="urn:microsoft.com/office/officeart/2005/8/layout/chevron2"/>
    <dgm:cxn modelId="{95CB2EA3-785A-4BA1-9DF0-1826290CDB88}" srcId="{4176D35E-AF71-4484-B589-73E3E6F2D633}" destId="{8B3914D8-E002-4EC2-99D6-9992EDB9CF84}" srcOrd="0" destOrd="0" parTransId="{71458E35-D236-433A-85E2-E13C838C43D7}" sibTransId="{7DB1986A-185C-4082-ABE0-4145B53836EE}"/>
    <dgm:cxn modelId="{7E257ADF-987B-4423-A6BD-FE856A7B2E23}" srcId="{9BC33478-9AF5-4815-B8EC-E629152D7BB7}" destId="{C1C818F7-AA37-42F6-B47B-C5F90DF90962}" srcOrd="2" destOrd="0" parTransId="{6E576808-B516-49C1-8F6B-3A0E3A6EF67E}" sibTransId="{485D3B43-8F02-4914-8BD9-AAF1039D493C}"/>
    <dgm:cxn modelId="{0D1B76F0-5F28-4679-A835-9BCAF177DB9D}" srcId="{9BC33478-9AF5-4815-B8EC-E629152D7BB7}" destId="{F68457C6-7C8C-48BB-8123-497750857C11}" srcOrd="1" destOrd="0" parTransId="{D96BC156-2D31-4FAA-B955-A222FD9C6E04}" sibTransId="{0448FEBC-9D9C-49F8-BA47-06578E9B552A}"/>
    <dgm:cxn modelId="{E4BA4BF8-2C86-41FC-BA0D-5754C0FBDB13}" srcId="{8B3914D8-E002-4EC2-99D6-9992EDB9CF84}" destId="{6FFFDE09-977F-4732-98B8-81B695374F3A}" srcOrd="0" destOrd="0" parTransId="{AD25C669-DDD3-4ADA-95E3-1E0FE8C03D5F}" sibTransId="{6FD4724A-E711-4799-9943-69B91968D1F3}"/>
    <dgm:cxn modelId="{350D1BCD-7B73-4E05-9C2E-A25A1A09737C}" type="presParOf" srcId="{FAFFE3A8-5932-40C7-B8E9-BC0A0B3506BC}" destId="{9593489C-F5BB-487C-AD83-2669FEA69FC8}" srcOrd="0" destOrd="0" presId="urn:microsoft.com/office/officeart/2005/8/layout/chevron2"/>
    <dgm:cxn modelId="{B157A33F-CDF3-4C94-81CC-30661B8E35F7}" type="presParOf" srcId="{9593489C-F5BB-487C-AD83-2669FEA69FC8}" destId="{60EDA2D1-9157-4A4E-8993-E20F02063D2F}" srcOrd="0" destOrd="0" presId="urn:microsoft.com/office/officeart/2005/8/layout/chevron2"/>
    <dgm:cxn modelId="{6917D7BE-C1A6-4AB2-8E6C-059D47CCA585}" type="presParOf" srcId="{9593489C-F5BB-487C-AD83-2669FEA69FC8}" destId="{EC961E35-5489-424D-A43B-80E51899F716}" srcOrd="1" destOrd="0" presId="urn:microsoft.com/office/officeart/2005/8/layout/chevron2"/>
    <dgm:cxn modelId="{6A6047DE-B061-424B-9B26-F3E199774EBD}" type="presParOf" srcId="{FAFFE3A8-5932-40C7-B8E9-BC0A0B3506BC}" destId="{B7E4AF6F-C064-4AE3-B94E-689496438E74}" srcOrd="1" destOrd="0" presId="urn:microsoft.com/office/officeart/2005/8/layout/chevron2"/>
    <dgm:cxn modelId="{805CCF5C-8B26-4A7C-99C0-F5A72DD36B0B}" type="presParOf" srcId="{FAFFE3A8-5932-40C7-B8E9-BC0A0B3506BC}" destId="{6EAF7D0B-2B65-416F-A66A-0CD84A7F06FB}" srcOrd="2" destOrd="0" presId="urn:microsoft.com/office/officeart/2005/8/layout/chevron2"/>
    <dgm:cxn modelId="{063B8073-D01C-4781-A561-DD4C82A42243}" type="presParOf" srcId="{6EAF7D0B-2B65-416F-A66A-0CD84A7F06FB}" destId="{6E321C1B-3582-46BC-8639-7DA5FDFD18D6}" srcOrd="0" destOrd="0" presId="urn:microsoft.com/office/officeart/2005/8/layout/chevron2"/>
    <dgm:cxn modelId="{882238B1-9188-4AAB-B208-A2181FA60CED}" type="presParOf" srcId="{6EAF7D0B-2B65-416F-A66A-0CD84A7F06FB}" destId="{08FFEF68-C798-4431-8855-2A4A19BDA904}" srcOrd="1" destOrd="0" presId="urn:microsoft.com/office/officeart/2005/8/layout/chevron2"/>
    <dgm:cxn modelId="{82BAF42E-DD23-47FE-8C76-59D7160E820B}" type="presParOf" srcId="{FAFFE3A8-5932-40C7-B8E9-BC0A0B3506BC}" destId="{48558053-AF76-4E1E-AA23-0054767CDD82}" srcOrd="3" destOrd="0" presId="urn:microsoft.com/office/officeart/2005/8/layout/chevron2"/>
    <dgm:cxn modelId="{F9CB58BD-C3C0-4777-A5A1-7892BCA473F7}" type="presParOf" srcId="{FAFFE3A8-5932-40C7-B8E9-BC0A0B3506BC}" destId="{A41C2FB0-3C7B-4D1D-BF60-6DBAC7F63428}" srcOrd="4" destOrd="0" presId="urn:microsoft.com/office/officeart/2005/8/layout/chevron2"/>
    <dgm:cxn modelId="{E2B5CB32-E76E-4643-922A-634CC7290325}" type="presParOf" srcId="{A41C2FB0-3C7B-4D1D-BF60-6DBAC7F63428}" destId="{B2626E8B-C831-470E-8382-C191B947D4F4}" srcOrd="0" destOrd="0" presId="urn:microsoft.com/office/officeart/2005/8/layout/chevron2"/>
    <dgm:cxn modelId="{AE4B5D35-3B94-49DF-BC6B-DC76040FC16E}" type="presParOf" srcId="{A41C2FB0-3C7B-4D1D-BF60-6DBAC7F63428}" destId="{8A1EACE5-0318-4685-B1EB-750A97E07105}"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76D35E-AF71-4484-B589-73E3E6F2D63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B3914D8-E002-4EC2-99D6-9992EDB9CF84}">
      <dgm:prSet/>
      <dgm:spPr/>
      <dgm:t>
        <a:bodyPr/>
        <a:lstStyle/>
        <a:p>
          <a:r>
            <a:rPr lang="en-US" b="1" i="0">
              <a:solidFill>
                <a:schemeClr val="tx2">
                  <a:lumMod val="50000"/>
                </a:schemeClr>
              </a:solidFill>
            </a:rPr>
            <a:t>Premium</a:t>
          </a:r>
          <a:endParaRPr lang="en-US">
            <a:solidFill>
              <a:schemeClr val="tx2">
                <a:lumMod val="50000"/>
              </a:schemeClr>
            </a:solidFill>
          </a:endParaRPr>
        </a:p>
      </dgm:t>
    </dgm:pt>
    <dgm:pt modelId="{71458E35-D236-433A-85E2-E13C838C43D7}" type="parTrans" cxnId="{95CB2EA3-785A-4BA1-9DF0-1826290CDB88}">
      <dgm:prSet/>
      <dgm:spPr/>
      <dgm:t>
        <a:bodyPr/>
        <a:lstStyle/>
        <a:p>
          <a:endParaRPr lang="en-US"/>
        </a:p>
      </dgm:t>
    </dgm:pt>
    <dgm:pt modelId="{7DB1986A-185C-4082-ABE0-4145B53836EE}" type="sibTrans" cxnId="{95CB2EA3-785A-4BA1-9DF0-1826290CDB88}">
      <dgm:prSet/>
      <dgm:spPr/>
      <dgm:t>
        <a:bodyPr/>
        <a:lstStyle/>
        <a:p>
          <a:endParaRPr lang="en-US"/>
        </a:p>
      </dgm:t>
    </dgm:pt>
    <dgm:pt modelId="{6FFFDE09-977F-4732-98B8-81B695374F3A}">
      <dgm:prSet custT="1"/>
      <dgm:spPr/>
      <dgm:t>
        <a:bodyPr/>
        <a:lstStyle/>
        <a:p>
          <a:r>
            <a:rPr lang="en-US" sz="1400" b="0" i="0" dirty="0">
              <a:solidFill>
                <a:schemeClr val="tx2">
                  <a:lumMod val="50000"/>
                </a:schemeClr>
              </a:solidFill>
            </a:rPr>
            <a:t>No premium changes for 2025</a:t>
          </a:r>
          <a:endParaRPr lang="en-US" sz="1400" dirty="0">
            <a:solidFill>
              <a:schemeClr val="tx2">
                <a:lumMod val="50000"/>
              </a:schemeClr>
            </a:solidFill>
          </a:endParaRPr>
        </a:p>
      </dgm:t>
    </dgm:pt>
    <dgm:pt modelId="{AD25C669-DDD3-4ADA-95E3-1E0FE8C03D5F}" type="parTrans" cxnId="{E4BA4BF8-2C86-41FC-BA0D-5754C0FBDB13}">
      <dgm:prSet/>
      <dgm:spPr/>
      <dgm:t>
        <a:bodyPr/>
        <a:lstStyle/>
        <a:p>
          <a:endParaRPr lang="en-US"/>
        </a:p>
      </dgm:t>
    </dgm:pt>
    <dgm:pt modelId="{6FD4724A-E711-4799-9943-69B91968D1F3}" type="sibTrans" cxnId="{E4BA4BF8-2C86-41FC-BA0D-5754C0FBDB13}">
      <dgm:prSet/>
      <dgm:spPr/>
      <dgm:t>
        <a:bodyPr/>
        <a:lstStyle/>
        <a:p>
          <a:endParaRPr lang="en-US"/>
        </a:p>
      </dgm:t>
    </dgm:pt>
    <dgm:pt modelId="{9BC33478-9AF5-4815-B8EC-E629152D7BB7}">
      <dgm:prSet/>
      <dgm:spPr/>
      <dgm:t>
        <a:bodyPr/>
        <a:lstStyle/>
        <a:p>
          <a:r>
            <a:rPr lang="en-US" b="1" i="0" dirty="0">
              <a:solidFill>
                <a:schemeClr val="tx2">
                  <a:lumMod val="50000"/>
                </a:schemeClr>
              </a:solidFill>
            </a:rPr>
            <a:t>Restored Benefits</a:t>
          </a:r>
          <a:endParaRPr lang="en-US" dirty="0">
            <a:solidFill>
              <a:schemeClr val="tx2">
                <a:lumMod val="50000"/>
              </a:schemeClr>
            </a:solidFill>
          </a:endParaRPr>
        </a:p>
      </dgm:t>
    </dgm:pt>
    <dgm:pt modelId="{6889A97D-F99F-4934-BAB3-A210EEDC1828}" type="parTrans" cxnId="{9F8D9750-F042-4929-9944-FF4EC326CA5E}">
      <dgm:prSet/>
      <dgm:spPr/>
      <dgm:t>
        <a:bodyPr/>
        <a:lstStyle/>
        <a:p>
          <a:endParaRPr lang="en-US"/>
        </a:p>
      </dgm:t>
    </dgm:pt>
    <dgm:pt modelId="{D7E1F4C3-543C-496A-B82E-A13FEEAC53F4}" type="sibTrans" cxnId="{9F8D9750-F042-4929-9944-FF4EC326CA5E}">
      <dgm:prSet/>
      <dgm:spPr/>
      <dgm:t>
        <a:bodyPr/>
        <a:lstStyle/>
        <a:p>
          <a:endParaRPr lang="en-US"/>
        </a:p>
      </dgm:t>
    </dgm:pt>
    <dgm:pt modelId="{D22CDFF1-21F8-47FB-A9BD-9648ED2A9332}">
      <dgm:prSet custT="1"/>
      <dgm:spPr>
        <a:blipFill>
          <a:blip xmlns:r="http://schemas.openxmlformats.org/officeDocument/2006/relationships" r:embed="rId1"/>
          <a:stretch>
            <a:fillRect/>
          </a:stretch>
        </a:blipFill>
      </dgm:spPr>
      <dgm:t>
        <a:bodyPr/>
        <a:lstStyle/>
        <a:p>
          <a:r>
            <a:rPr lang="en-US">
              <a:noFill/>
            </a:rPr>
            <a:t> </a:t>
          </a:r>
        </a:p>
      </dgm:t>
    </dgm:pt>
    <dgm:pt modelId="{12F8B700-CBB1-44D7-BAB8-3B9049E977A4}" type="parTrans" cxnId="{B4C1CC6C-CAE8-496A-91B4-66E0C935A8AF}">
      <dgm:prSet/>
      <dgm:spPr/>
      <dgm:t>
        <a:bodyPr/>
        <a:lstStyle/>
        <a:p>
          <a:endParaRPr lang="en-US"/>
        </a:p>
      </dgm:t>
    </dgm:pt>
    <dgm:pt modelId="{A96B8920-0C09-47C5-8B8F-2230752D8B3A}" type="sibTrans" cxnId="{B4C1CC6C-CAE8-496A-91B4-66E0C935A8AF}">
      <dgm:prSet/>
      <dgm:spPr/>
      <dgm:t>
        <a:bodyPr/>
        <a:lstStyle/>
        <a:p>
          <a:endParaRPr lang="en-US"/>
        </a:p>
      </dgm:t>
    </dgm:pt>
    <dgm:pt modelId="{F68457C6-7C8C-48BB-8123-497750857C11}">
      <dgm:prSet custT="1"/>
      <dgm:spPr/>
      <dgm:t>
        <a:bodyPr/>
        <a:lstStyle/>
        <a:p>
          <a:r>
            <a:rPr lang="en-US">
              <a:noFill/>
            </a:rPr>
            <a:t> </a:t>
          </a:r>
        </a:p>
      </dgm:t>
    </dgm:pt>
    <dgm:pt modelId="{D96BC156-2D31-4FAA-B955-A222FD9C6E04}" type="parTrans" cxnId="{0D1B76F0-5F28-4679-A835-9BCAF177DB9D}">
      <dgm:prSet/>
      <dgm:spPr/>
      <dgm:t>
        <a:bodyPr/>
        <a:lstStyle/>
        <a:p>
          <a:endParaRPr lang="en-US"/>
        </a:p>
      </dgm:t>
    </dgm:pt>
    <dgm:pt modelId="{0448FEBC-9D9C-49F8-BA47-06578E9B552A}" type="sibTrans" cxnId="{0D1B76F0-5F28-4679-A835-9BCAF177DB9D}">
      <dgm:prSet/>
      <dgm:spPr/>
      <dgm:t>
        <a:bodyPr/>
        <a:lstStyle/>
        <a:p>
          <a:endParaRPr lang="en-US"/>
        </a:p>
      </dgm:t>
    </dgm:pt>
    <dgm:pt modelId="{29C97D80-8370-4FB9-A0A5-E97F310B774C}">
      <dgm:prSet/>
      <dgm:spPr/>
      <dgm:t>
        <a:bodyPr/>
        <a:lstStyle/>
        <a:p>
          <a:r>
            <a:rPr lang="en-US" b="1" i="0" dirty="0">
              <a:solidFill>
                <a:schemeClr val="tx2">
                  <a:lumMod val="50000"/>
                </a:schemeClr>
              </a:solidFill>
            </a:rPr>
            <a:t>Enhanced Benefits</a:t>
          </a:r>
          <a:endParaRPr lang="en-US" dirty="0">
            <a:solidFill>
              <a:schemeClr val="tx2">
                <a:lumMod val="50000"/>
              </a:schemeClr>
            </a:solidFill>
          </a:endParaRPr>
        </a:p>
      </dgm:t>
    </dgm:pt>
    <dgm:pt modelId="{4452222C-1DFF-4DDB-BD65-5A6F6DB8EC6B}" type="parTrans" cxnId="{41B02A18-67F4-43AB-8B4C-B769745DCCB6}">
      <dgm:prSet/>
      <dgm:spPr/>
      <dgm:t>
        <a:bodyPr/>
        <a:lstStyle/>
        <a:p>
          <a:endParaRPr lang="en-US"/>
        </a:p>
      </dgm:t>
    </dgm:pt>
    <dgm:pt modelId="{6D3A30B1-AE89-4F9A-A32B-B3D09D52F005}" type="sibTrans" cxnId="{41B02A18-67F4-43AB-8B4C-B769745DCCB6}">
      <dgm:prSet/>
      <dgm:spPr/>
      <dgm:t>
        <a:bodyPr/>
        <a:lstStyle/>
        <a:p>
          <a:endParaRPr lang="en-US"/>
        </a:p>
      </dgm:t>
    </dgm:pt>
    <dgm:pt modelId="{E10B8476-7185-4F4F-8CDF-2D9D83650041}">
      <dgm:prSet custT="1"/>
      <dgm:spPr/>
      <dgm:t>
        <a:bodyPr/>
        <a:lstStyle/>
        <a:p>
          <a:r>
            <a:rPr lang="en-US" sz="1400" b="0" dirty="0">
              <a:solidFill>
                <a:schemeClr val="tx2">
                  <a:lumMod val="50000"/>
                </a:schemeClr>
              </a:solidFill>
            </a:rPr>
            <a:t>Recurrence Provision: </a:t>
          </a:r>
          <a:r>
            <a:rPr lang="en-US" sz="1400" dirty="0">
              <a:solidFill>
                <a:schemeClr val="tx2">
                  <a:lumMod val="50000"/>
                </a:schemeClr>
              </a:solidFill>
            </a:rPr>
            <a:t>The waiting period for a benefit payment after a positive diagnosis of an illness or procedure has been reduced from 6 months to 90 days</a:t>
          </a:r>
        </a:p>
      </dgm:t>
    </dgm:pt>
    <dgm:pt modelId="{97D83594-B918-423B-9C2C-F342D13CBDCD}" type="parTrans" cxnId="{B0B62F3D-097A-4E32-A402-C12D3BC0B042}">
      <dgm:prSet/>
      <dgm:spPr/>
      <dgm:t>
        <a:bodyPr/>
        <a:lstStyle/>
        <a:p>
          <a:endParaRPr lang="en-US"/>
        </a:p>
      </dgm:t>
    </dgm:pt>
    <dgm:pt modelId="{DBD53746-9CC2-439A-B814-F62B2AE8F2D4}" type="sibTrans" cxnId="{B0B62F3D-097A-4E32-A402-C12D3BC0B042}">
      <dgm:prSet/>
      <dgm:spPr/>
      <dgm:t>
        <a:bodyPr/>
        <a:lstStyle/>
        <a:p>
          <a:endParaRPr lang="en-US"/>
        </a:p>
      </dgm:t>
    </dgm:pt>
    <dgm:pt modelId="{C1C818F7-AA37-42F6-B47B-C5F90DF90962}">
      <dgm:prSet custT="1"/>
      <dgm:spPr/>
      <dgm:t>
        <a:bodyPr/>
        <a:lstStyle/>
        <a:p>
          <a:r>
            <a:rPr lang="en-US">
              <a:noFill/>
            </a:rPr>
            <a:t> </a:t>
          </a:r>
        </a:p>
      </dgm:t>
    </dgm:pt>
    <dgm:pt modelId="{6E576808-B516-49C1-8F6B-3A0E3A6EF67E}" type="parTrans" cxnId="{7E257ADF-987B-4423-A6BD-FE856A7B2E23}">
      <dgm:prSet/>
      <dgm:spPr/>
      <dgm:t>
        <a:bodyPr/>
        <a:lstStyle/>
        <a:p>
          <a:endParaRPr lang="en-US"/>
        </a:p>
      </dgm:t>
    </dgm:pt>
    <dgm:pt modelId="{485D3B43-8F02-4914-8BD9-AAF1039D493C}" type="sibTrans" cxnId="{7E257ADF-987B-4423-A6BD-FE856A7B2E23}">
      <dgm:prSet/>
      <dgm:spPr/>
      <dgm:t>
        <a:bodyPr/>
        <a:lstStyle/>
        <a:p>
          <a:endParaRPr lang="en-US"/>
        </a:p>
      </dgm:t>
    </dgm:pt>
    <dgm:pt modelId="{5DBF8B01-F2AF-4CB0-99EF-01B095C409C5}">
      <dgm:prSet custT="1"/>
      <dgm:spPr/>
      <dgm:t>
        <a:bodyPr/>
        <a:lstStyle/>
        <a:p>
          <a:r>
            <a:rPr lang="en-US">
              <a:noFill/>
            </a:rPr>
            <a:t> </a:t>
          </a:r>
        </a:p>
      </dgm:t>
    </dgm:pt>
    <dgm:pt modelId="{79010B37-290A-41BB-A82C-28D9B32299DF}" type="parTrans" cxnId="{F506BC20-5FCD-4D6C-B623-1FE75155403F}">
      <dgm:prSet/>
      <dgm:spPr/>
      <dgm:t>
        <a:bodyPr/>
        <a:lstStyle/>
        <a:p>
          <a:endParaRPr lang="en-US"/>
        </a:p>
      </dgm:t>
    </dgm:pt>
    <dgm:pt modelId="{2577B8A9-FA64-47E9-91FE-9D4656BF51C5}" type="sibTrans" cxnId="{F506BC20-5FCD-4D6C-B623-1FE75155403F}">
      <dgm:prSet/>
      <dgm:spPr/>
      <dgm:t>
        <a:bodyPr/>
        <a:lstStyle/>
        <a:p>
          <a:endParaRPr lang="en-US"/>
        </a:p>
      </dgm:t>
    </dgm:pt>
    <dgm:pt modelId="{FAFFE3A8-5932-40C7-B8E9-BC0A0B3506BC}" type="pres">
      <dgm:prSet presAssocID="{4176D35E-AF71-4484-B589-73E3E6F2D633}" presName="linearFlow" presStyleCnt="0">
        <dgm:presLayoutVars>
          <dgm:dir/>
          <dgm:animLvl val="lvl"/>
          <dgm:resizeHandles val="exact"/>
        </dgm:presLayoutVars>
      </dgm:prSet>
      <dgm:spPr/>
    </dgm:pt>
    <dgm:pt modelId="{9593489C-F5BB-487C-AD83-2669FEA69FC8}" type="pres">
      <dgm:prSet presAssocID="{8B3914D8-E002-4EC2-99D6-9992EDB9CF84}" presName="composite" presStyleCnt="0"/>
      <dgm:spPr/>
    </dgm:pt>
    <dgm:pt modelId="{60EDA2D1-9157-4A4E-8993-E20F02063D2F}" type="pres">
      <dgm:prSet presAssocID="{8B3914D8-E002-4EC2-99D6-9992EDB9CF84}" presName="parentText" presStyleLbl="alignNode1" presStyleIdx="0" presStyleCnt="3">
        <dgm:presLayoutVars>
          <dgm:chMax val="1"/>
          <dgm:bulletEnabled val="1"/>
        </dgm:presLayoutVars>
      </dgm:prSet>
      <dgm:spPr/>
    </dgm:pt>
    <dgm:pt modelId="{EC961E35-5489-424D-A43B-80E51899F716}" type="pres">
      <dgm:prSet presAssocID="{8B3914D8-E002-4EC2-99D6-9992EDB9CF84}" presName="descendantText" presStyleLbl="alignAcc1" presStyleIdx="0" presStyleCnt="3" custScaleY="100000">
        <dgm:presLayoutVars>
          <dgm:bulletEnabled val="1"/>
        </dgm:presLayoutVars>
      </dgm:prSet>
      <dgm:spPr/>
    </dgm:pt>
    <dgm:pt modelId="{B7E4AF6F-C064-4AE3-B94E-689496438E74}" type="pres">
      <dgm:prSet presAssocID="{7DB1986A-185C-4082-ABE0-4145B53836EE}" presName="sp" presStyleCnt="0"/>
      <dgm:spPr/>
    </dgm:pt>
    <dgm:pt modelId="{6EAF7D0B-2B65-416F-A66A-0CD84A7F06FB}" type="pres">
      <dgm:prSet presAssocID="{9BC33478-9AF5-4815-B8EC-E629152D7BB7}" presName="composite" presStyleCnt="0"/>
      <dgm:spPr/>
    </dgm:pt>
    <dgm:pt modelId="{6E321C1B-3582-46BC-8639-7DA5FDFD18D6}" type="pres">
      <dgm:prSet presAssocID="{9BC33478-9AF5-4815-B8EC-E629152D7BB7}" presName="parentText" presStyleLbl="alignNode1" presStyleIdx="1" presStyleCnt="3" custLinFactNeighborX="-2584" custLinFactNeighborY="-23517">
        <dgm:presLayoutVars>
          <dgm:chMax val="1"/>
          <dgm:bulletEnabled val="1"/>
        </dgm:presLayoutVars>
      </dgm:prSet>
      <dgm:spPr/>
    </dgm:pt>
    <dgm:pt modelId="{08FFEF68-C798-4431-8855-2A4A19BDA904}" type="pres">
      <dgm:prSet presAssocID="{9BC33478-9AF5-4815-B8EC-E629152D7BB7}" presName="descendantText" presStyleLbl="alignAcc1" presStyleIdx="1" presStyleCnt="3" custScaleY="220046" custLinFactNeighborX="1302" custLinFactNeighborY="-16021">
        <dgm:presLayoutVars>
          <dgm:bulletEnabled val="1"/>
        </dgm:presLayoutVars>
      </dgm:prSet>
      <dgm:spPr/>
    </dgm:pt>
    <dgm:pt modelId="{48558053-AF76-4E1E-AA23-0054767CDD82}" type="pres">
      <dgm:prSet presAssocID="{D7E1F4C3-543C-496A-B82E-A13FEEAC53F4}" presName="sp" presStyleCnt="0"/>
      <dgm:spPr/>
    </dgm:pt>
    <dgm:pt modelId="{A41C2FB0-3C7B-4D1D-BF60-6DBAC7F63428}" type="pres">
      <dgm:prSet presAssocID="{29C97D80-8370-4FB9-A0A5-E97F310B774C}" presName="composite" presStyleCnt="0"/>
      <dgm:spPr/>
    </dgm:pt>
    <dgm:pt modelId="{B2626E8B-C831-470E-8382-C191B947D4F4}" type="pres">
      <dgm:prSet presAssocID="{29C97D80-8370-4FB9-A0A5-E97F310B774C}" presName="parentText" presStyleLbl="alignNode1" presStyleIdx="2" presStyleCnt="3" custLinFactNeighborX="-2584" custLinFactNeighborY="6767">
        <dgm:presLayoutVars>
          <dgm:chMax val="1"/>
          <dgm:bulletEnabled val="1"/>
        </dgm:presLayoutVars>
      </dgm:prSet>
      <dgm:spPr/>
    </dgm:pt>
    <dgm:pt modelId="{8A1EACE5-0318-4685-B1EB-750A97E07105}" type="pres">
      <dgm:prSet presAssocID="{29C97D80-8370-4FB9-A0A5-E97F310B774C}" presName="descendantText" presStyleLbl="alignAcc1" presStyleIdx="2" presStyleCnt="3" custScaleY="113360" custLinFactNeighborX="253" custLinFactNeighborY="24552">
        <dgm:presLayoutVars>
          <dgm:bulletEnabled val="1"/>
        </dgm:presLayoutVars>
      </dgm:prSet>
      <dgm:spPr/>
    </dgm:pt>
  </dgm:ptLst>
  <dgm:cxnLst>
    <dgm:cxn modelId="{8F110A0A-16B7-499E-B2AE-83A38D0EF48C}" type="presOf" srcId="{9BC33478-9AF5-4815-B8EC-E629152D7BB7}" destId="{6E321C1B-3582-46BC-8639-7DA5FDFD18D6}" srcOrd="0" destOrd="0" presId="urn:microsoft.com/office/officeart/2005/8/layout/chevron2"/>
    <dgm:cxn modelId="{41B02A18-67F4-43AB-8B4C-B769745DCCB6}" srcId="{4176D35E-AF71-4484-B589-73E3E6F2D633}" destId="{29C97D80-8370-4FB9-A0A5-E97F310B774C}" srcOrd="2" destOrd="0" parTransId="{4452222C-1DFF-4DDB-BD65-5A6F6DB8EC6B}" sibTransId="{6D3A30B1-AE89-4F9A-A32B-B3D09D52F005}"/>
    <dgm:cxn modelId="{F506BC20-5FCD-4D6C-B623-1FE75155403F}" srcId="{9BC33478-9AF5-4815-B8EC-E629152D7BB7}" destId="{5DBF8B01-F2AF-4CB0-99EF-01B095C409C5}" srcOrd="3" destOrd="0" parTransId="{79010B37-290A-41BB-A82C-28D9B32299DF}" sibTransId="{2577B8A9-FA64-47E9-91FE-9D4656BF51C5}"/>
    <dgm:cxn modelId="{EEEBEF2E-F6D4-4CFB-91D4-0DC815BD6BD8}" type="presOf" srcId="{6FFFDE09-977F-4732-98B8-81B695374F3A}" destId="{EC961E35-5489-424D-A43B-80E51899F716}" srcOrd="0" destOrd="0" presId="urn:microsoft.com/office/officeart/2005/8/layout/chevron2"/>
    <dgm:cxn modelId="{F5497C34-153E-467E-9DB2-ACFD9662921D}" type="presOf" srcId="{D22CDFF1-21F8-47FB-A9BD-9648ED2A9332}" destId="{08FFEF68-C798-4431-8855-2A4A19BDA904}" srcOrd="0" destOrd="0" presId="urn:microsoft.com/office/officeart/2005/8/layout/chevron2"/>
    <dgm:cxn modelId="{B0B62F3D-097A-4E32-A402-C12D3BC0B042}" srcId="{29C97D80-8370-4FB9-A0A5-E97F310B774C}" destId="{E10B8476-7185-4F4F-8CDF-2D9D83650041}" srcOrd="0" destOrd="0" parTransId="{97D83594-B918-423B-9C2C-F342D13CBDCD}" sibTransId="{DBD53746-9CC2-439A-B814-F62B2AE8F2D4}"/>
    <dgm:cxn modelId="{CD0C6968-3FB5-4A94-AE6C-32892B602C04}" type="presOf" srcId="{29C97D80-8370-4FB9-A0A5-E97F310B774C}" destId="{B2626E8B-C831-470E-8382-C191B947D4F4}" srcOrd="0" destOrd="0" presId="urn:microsoft.com/office/officeart/2005/8/layout/chevron2"/>
    <dgm:cxn modelId="{776FDB69-E6EA-41FC-A908-2B837F5EA06B}" type="presOf" srcId="{5DBF8B01-F2AF-4CB0-99EF-01B095C409C5}" destId="{08FFEF68-C798-4431-8855-2A4A19BDA904}" srcOrd="0" destOrd="3" presId="urn:microsoft.com/office/officeart/2005/8/layout/chevron2"/>
    <dgm:cxn modelId="{B4C1CC6C-CAE8-496A-91B4-66E0C935A8AF}" srcId="{9BC33478-9AF5-4815-B8EC-E629152D7BB7}" destId="{D22CDFF1-21F8-47FB-A9BD-9648ED2A9332}" srcOrd="0" destOrd="0" parTransId="{12F8B700-CBB1-44D7-BAB8-3B9049E977A4}" sibTransId="{A96B8920-0C09-47C5-8B8F-2230752D8B3A}"/>
    <dgm:cxn modelId="{9F8D9750-F042-4929-9944-FF4EC326CA5E}" srcId="{4176D35E-AF71-4484-B589-73E3E6F2D633}" destId="{9BC33478-9AF5-4815-B8EC-E629152D7BB7}" srcOrd="1" destOrd="0" parTransId="{6889A97D-F99F-4934-BAB3-A210EEDC1828}" sibTransId="{D7E1F4C3-543C-496A-B82E-A13FEEAC53F4}"/>
    <dgm:cxn modelId="{4979E570-7C07-4331-A2FE-2905205F6C9C}" type="presOf" srcId="{4176D35E-AF71-4484-B589-73E3E6F2D633}" destId="{FAFFE3A8-5932-40C7-B8E9-BC0A0B3506BC}" srcOrd="0" destOrd="0" presId="urn:microsoft.com/office/officeart/2005/8/layout/chevron2"/>
    <dgm:cxn modelId="{610BD776-5190-48B9-8D12-E883631C51CA}" type="presOf" srcId="{F68457C6-7C8C-48BB-8123-497750857C11}" destId="{08FFEF68-C798-4431-8855-2A4A19BDA904}" srcOrd="0" destOrd="1" presId="urn:microsoft.com/office/officeart/2005/8/layout/chevron2"/>
    <dgm:cxn modelId="{99011785-7B1B-4FD2-8A6F-767A6CD697D6}" type="presOf" srcId="{E10B8476-7185-4F4F-8CDF-2D9D83650041}" destId="{8A1EACE5-0318-4685-B1EB-750A97E07105}" srcOrd="0" destOrd="0" presId="urn:microsoft.com/office/officeart/2005/8/layout/chevron2"/>
    <dgm:cxn modelId="{22DA948F-B58B-4207-9459-4142D0DF0120}" type="presOf" srcId="{8B3914D8-E002-4EC2-99D6-9992EDB9CF84}" destId="{60EDA2D1-9157-4A4E-8993-E20F02063D2F}" srcOrd="0" destOrd="0" presId="urn:microsoft.com/office/officeart/2005/8/layout/chevron2"/>
    <dgm:cxn modelId="{8DA214A0-8B67-4006-8E83-BE29BEAE75B9}" type="presOf" srcId="{C1C818F7-AA37-42F6-B47B-C5F90DF90962}" destId="{08FFEF68-C798-4431-8855-2A4A19BDA904}" srcOrd="0" destOrd="2" presId="urn:microsoft.com/office/officeart/2005/8/layout/chevron2"/>
    <dgm:cxn modelId="{95CB2EA3-785A-4BA1-9DF0-1826290CDB88}" srcId="{4176D35E-AF71-4484-B589-73E3E6F2D633}" destId="{8B3914D8-E002-4EC2-99D6-9992EDB9CF84}" srcOrd="0" destOrd="0" parTransId="{71458E35-D236-433A-85E2-E13C838C43D7}" sibTransId="{7DB1986A-185C-4082-ABE0-4145B53836EE}"/>
    <dgm:cxn modelId="{7E257ADF-987B-4423-A6BD-FE856A7B2E23}" srcId="{9BC33478-9AF5-4815-B8EC-E629152D7BB7}" destId="{C1C818F7-AA37-42F6-B47B-C5F90DF90962}" srcOrd="2" destOrd="0" parTransId="{6E576808-B516-49C1-8F6B-3A0E3A6EF67E}" sibTransId="{485D3B43-8F02-4914-8BD9-AAF1039D493C}"/>
    <dgm:cxn modelId="{0D1B76F0-5F28-4679-A835-9BCAF177DB9D}" srcId="{9BC33478-9AF5-4815-B8EC-E629152D7BB7}" destId="{F68457C6-7C8C-48BB-8123-497750857C11}" srcOrd="1" destOrd="0" parTransId="{D96BC156-2D31-4FAA-B955-A222FD9C6E04}" sibTransId="{0448FEBC-9D9C-49F8-BA47-06578E9B552A}"/>
    <dgm:cxn modelId="{E4BA4BF8-2C86-41FC-BA0D-5754C0FBDB13}" srcId="{8B3914D8-E002-4EC2-99D6-9992EDB9CF84}" destId="{6FFFDE09-977F-4732-98B8-81B695374F3A}" srcOrd="0" destOrd="0" parTransId="{AD25C669-DDD3-4ADA-95E3-1E0FE8C03D5F}" sibTransId="{6FD4724A-E711-4799-9943-69B91968D1F3}"/>
    <dgm:cxn modelId="{350D1BCD-7B73-4E05-9C2E-A25A1A09737C}" type="presParOf" srcId="{FAFFE3A8-5932-40C7-B8E9-BC0A0B3506BC}" destId="{9593489C-F5BB-487C-AD83-2669FEA69FC8}" srcOrd="0" destOrd="0" presId="urn:microsoft.com/office/officeart/2005/8/layout/chevron2"/>
    <dgm:cxn modelId="{B157A33F-CDF3-4C94-81CC-30661B8E35F7}" type="presParOf" srcId="{9593489C-F5BB-487C-AD83-2669FEA69FC8}" destId="{60EDA2D1-9157-4A4E-8993-E20F02063D2F}" srcOrd="0" destOrd="0" presId="urn:microsoft.com/office/officeart/2005/8/layout/chevron2"/>
    <dgm:cxn modelId="{6917D7BE-C1A6-4AB2-8E6C-059D47CCA585}" type="presParOf" srcId="{9593489C-F5BB-487C-AD83-2669FEA69FC8}" destId="{EC961E35-5489-424D-A43B-80E51899F716}" srcOrd="1" destOrd="0" presId="urn:microsoft.com/office/officeart/2005/8/layout/chevron2"/>
    <dgm:cxn modelId="{6A6047DE-B061-424B-9B26-F3E199774EBD}" type="presParOf" srcId="{FAFFE3A8-5932-40C7-B8E9-BC0A0B3506BC}" destId="{B7E4AF6F-C064-4AE3-B94E-689496438E74}" srcOrd="1" destOrd="0" presId="urn:microsoft.com/office/officeart/2005/8/layout/chevron2"/>
    <dgm:cxn modelId="{805CCF5C-8B26-4A7C-99C0-F5A72DD36B0B}" type="presParOf" srcId="{FAFFE3A8-5932-40C7-B8E9-BC0A0B3506BC}" destId="{6EAF7D0B-2B65-416F-A66A-0CD84A7F06FB}" srcOrd="2" destOrd="0" presId="urn:microsoft.com/office/officeart/2005/8/layout/chevron2"/>
    <dgm:cxn modelId="{063B8073-D01C-4781-A561-DD4C82A42243}" type="presParOf" srcId="{6EAF7D0B-2B65-416F-A66A-0CD84A7F06FB}" destId="{6E321C1B-3582-46BC-8639-7DA5FDFD18D6}" srcOrd="0" destOrd="0" presId="urn:microsoft.com/office/officeart/2005/8/layout/chevron2"/>
    <dgm:cxn modelId="{882238B1-9188-4AAB-B208-A2181FA60CED}" type="presParOf" srcId="{6EAF7D0B-2B65-416F-A66A-0CD84A7F06FB}" destId="{08FFEF68-C798-4431-8855-2A4A19BDA904}" srcOrd="1" destOrd="0" presId="urn:microsoft.com/office/officeart/2005/8/layout/chevron2"/>
    <dgm:cxn modelId="{82BAF42E-DD23-47FE-8C76-59D7160E820B}" type="presParOf" srcId="{FAFFE3A8-5932-40C7-B8E9-BC0A0B3506BC}" destId="{48558053-AF76-4E1E-AA23-0054767CDD82}" srcOrd="3" destOrd="0" presId="urn:microsoft.com/office/officeart/2005/8/layout/chevron2"/>
    <dgm:cxn modelId="{F9CB58BD-C3C0-4777-A5A1-7892BCA473F7}" type="presParOf" srcId="{FAFFE3A8-5932-40C7-B8E9-BC0A0B3506BC}" destId="{A41C2FB0-3C7B-4D1D-BF60-6DBAC7F63428}" srcOrd="4" destOrd="0" presId="urn:microsoft.com/office/officeart/2005/8/layout/chevron2"/>
    <dgm:cxn modelId="{E2B5CB32-E76E-4643-922A-634CC7290325}" type="presParOf" srcId="{A41C2FB0-3C7B-4D1D-BF60-6DBAC7F63428}" destId="{B2626E8B-C831-470E-8382-C191B947D4F4}" srcOrd="0" destOrd="0" presId="urn:microsoft.com/office/officeart/2005/8/layout/chevron2"/>
    <dgm:cxn modelId="{AE4B5D35-3B94-49DF-BC6B-DC76040FC16E}" type="presParOf" srcId="{A41C2FB0-3C7B-4D1D-BF60-6DBAC7F63428}" destId="{8A1EACE5-0318-4685-B1EB-750A97E07105}"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76D35E-AF71-4484-B589-73E3E6F2D63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B3914D8-E002-4EC2-99D6-9992EDB9CF84}">
      <dgm:prSet/>
      <dgm:spPr/>
      <dgm:t>
        <a:bodyPr/>
        <a:lstStyle/>
        <a:p>
          <a:r>
            <a:rPr lang="en-US" b="1" i="0">
              <a:solidFill>
                <a:schemeClr val="tx2">
                  <a:lumMod val="50000"/>
                </a:schemeClr>
              </a:solidFill>
            </a:rPr>
            <a:t>Premium</a:t>
          </a:r>
          <a:endParaRPr lang="en-US">
            <a:solidFill>
              <a:schemeClr val="tx2">
                <a:lumMod val="50000"/>
              </a:schemeClr>
            </a:solidFill>
          </a:endParaRPr>
        </a:p>
      </dgm:t>
    </dgm:pt>
    <dgm:pt modelId="{71458E35-D236-433A-85E2-E13C838C43D7}" type="parTrans" cxnId="{95CB2EA3-785A-4BA1-9DF0-1826290CDB88}">
      <dgm:prSet/>
      <dgm:spPr/>
      <dgm:t>
        <a:bodyPr/>
        <a:lstStyle/>
        <a:p>
          <a:endParaRPr lang="en-US"/>
        </a:p>
      </dgm:t>
    </dgm:pt>
    <dgm:pt modelId="{7DB1986A-185C-4082-ABE0-4145B53836EE}" type="sibTrans" cxnId="{95CB2EA3-785A-4BA1-9DF0-1826290CDB88}">
      <dgm:prSet/>
      <dgm:spPr/>
      <dgm:t>
        <a:bodyPr/>
        <a:lstStyle/>
        <a:p>
          <a:endParaRPr lang="en-US"/>
        </a:p>
      </dgm:t>
    </dgm:pt>
    <dgm:pt modelId="{6FFFDE09-977F-4732-98B8-81B695374F3A}">
      <dgm:prSet custT="1"/>
      <dgm:spPr/>
      <dgm:t>
        <a:bodyPr/>
        <a:lstStyle/>
        <a:p>
          <a:r>
            <a:rPr lang="en-US" sz="1600" b="0" i="0" dirty="0">
              <a:solidFill>
                <a:schemeClr val="tx2">
                  <a:lumMod val="50000"/>
                </a:schemeClr>
              </a:solidFill>
            </a:rPr>
            <a:t>No premium changes for 2025</a:t>
          </a:r>
          <a:endParaRPr lang="en-US" sz="1600" dirty="0">
            <a:solidFill>
              <a:schemeClr val="tx2">
                <a:lumMod val="50000"/>
              </a:schemeClr>
            </a:solidFill>
          </a:endParaRPr>
        </a:p>
      </dgm:t>
    </dgm:pt>
    <dgm:pt modelId="{AD25C669-DDD3-4ADA-95E3-1E0FE8C03D5F}" type="parTrans" cxnId="{E4BA4BF8-2C86-41FC-BA0D-5754C0FBDB13}">
      <dgm:prSet/>
      <dgm:spPr/>
      <dgm:t>
        <a:bodyPr/>
        <a:lstStyle/>
        <a:p>
          <a:endParaRPr lang="en-US"/>
        </a:p>
      </dgm:t>
    </dgm:pt>
    <dgm:pt modelId="{6FD4724A-E711-4799-9943-69B91968D1F3}" type="sibTrans" cxnId="{E4BA4BF8-2C86-41FC-BA0D-5754C0FBDB13}">
      <dgm:prSet/>
      <dgm:spPr/>
      <dgm:t>
        <a:bodyPr/>
        <a:lstStyle/>
        <a:p>
          <a:endParaRPr lang="en-US"/>
        </a:p>
      </dgm:t>
    </dgm:pt>
    <dgm:pt modelId="{DBFE98B7-AE32-4211-B3F9-D4B0E7091E8D}">
      <dgm:prSet/>
      <dgm:spPr/>
      <dgm:t>
        <a:bodyPr/>
        <a:lstStyle/>
        <a:p>
          <a:r>
            <a:rPr lang="en-US" b="1" i="0">
              <a:solidFill>
                <a:schemeClr val="tx2">
                  <a:lumMod val="50000"/>
                </a:schemeClr>
              </a:solidFill>
            </a:rPr>
            <a:t>New Benefit</a:t>
          </a:r>
          <a:endParaRPr lang="en-US">
            <a:solidFill>
              <a:schemeClr val="tx2">
                <a:lumMod val="50000"/>
              </a:schemeClr>
            </a:solidFill>
          </a:endParaRPr>
        </a:p>
      </dgm:t>
    </dgm:pt>
    <dgm:pt modelId="{EB45060A-2120-44AB-9DE0-BC1208B54B7F}" type="parTrans" cxnId="{85987335-1FC2-4947-B579-63E67BE15834}">
      <dgm:prSet/>
      <dgm:spPr/>
      <dgm:t>
        <a:bodyPr/>
        <a:lstStyle/>
        <a:p>
          <a:endParaRPr lang="en-US"/>
        </a:p>
      </dgm:t>
    </dgm:pt>
    <dgm:pt modelId="{38A79C58-0B4E-4D0D-911F-E74A2567B5CD}" type="sibTrans" cxnId="{85987335-1FC2-4947-B579-63E67BE15834}">
      <dgm:prSet/>
      <dgm:spPr/>
      <dgm:t>
        <a:bodyPr/>
        <a:lstStyle/>
        <a:p>
          <a:endParaRPr lang="en-US"/>
        </a:p>
      </dgm:t>
    </dgm:pt>
    <dgm:pt modelId="{E6D182B1-D179-449E-A293-90FE53E979A6}">
      <dgm:prSet custT="1"/>
      <dgm:spPr/>
      <dgm:t>
        <a:bodyPr/>
        <a:lstStyle/>
        <a:p>
          <a:r>
            <a:rPr lang="en-US" sz="1600" b="0" i="0" dirty="0">
              <a:solidFill>
                <a:schemeClr val="tx2">
                  <a:lumMod val="50000"/>
                </a:schemeClr>
              </a:solidFill>
            </a:rPr>
            <a:t>ICU Admission $1,200</a:t>
          </a:r>
          <a:endParaRPr lang="en-US" sz="1600" dirty="0">
            <a:solidFill>
              <a:schemeClr val="tx2">
                <a:lumMod val="50000"/>
              </a:schemeClr>
            </a:solidFill>
          </a:endParaRPr>
        </a:p>
      </dgm:t>
    </dgm:pt>
    <dgm:pt modelId="{B6270094-2C47-44A9-B275-F0543E0F0313}" type="parTrans" cxnId="{302446EF-E9A1-4BD2-87D8-2C97C6EB9200}">
      <dgm:prSet/>
      <dgm:spPr/>
      <dgm:t>
        <a:bodyPr/>
        <a:lstStyle/>
        <a:p>
          <a:endParaRPr lang="en-US"/>
        </a:p>
      </dgm:t>
    </dgm:pt>
    <dgm:pt modelId="{752CA1D6-D83E-4A89-BD85-7AB92D88C4DF}" type="sibTrans" cxnId="{302446EF-E9A1-4BD2-87D8-2C97C6EB9200}">
      <dgm:prSet/>
      <dgm:spPr/>
      <dgm:t>
        <a:bodyPr/>
        <a:lstStyle/>
        <a:p>
          <a:endParaRPr lang="en-US"/>
        </a:p>
      </dgm:t>
    </dgm:pt>
    <dgm:pt modelId="{9BC33478-9AF5-4815-B8EC-E629152D7BB7}">
      <dgm:prSet/>
      <dgm:spPr/>
      <dgm:t>
        <a:bodyPr/>
        <a:lstStyle/>
        <a:p>
          <a:r>
            <a:rPr lang="en-US" b="1" i="0">
              <a:solidFill>
                <a:schemeClr val="tx2">
                  <a:lumMod val="50000"/>
                </a:schemeClr>
              </a:solidFill>
            </a:rPr>
            <a:t>Restored Benefits</a:t>
          </a:r>
          <a:endParaRPr lang="en-US">
            <a:solidFill>
              <a:schemeClr val="tx2">
                <a:lumMod val="50000"/>
              </a:schemeClr>
            </a:solidFill>
          </a:endParaRPr>
        </a:p>
      </dgm:t>
    </dgm:pt>
    <dgm:pt modelId="{6889A97D-F99F-4934-BAB3-A210EEDC1828}" type="parTrans" cxnId="{9F8D9750-F042-4929-9944-FF4EC326CA5E}">
      <dgm:prSet/>
      <dgm:spPr/>
      <dgm:t>
        <a:bodyPr/>
        <a:lstStyle/>
        <a:p>
          <a:endParaRPr lang="en-US"/>
        </a:p>
      </dgm:t>
    </dgm:pt>
    <dgm:pt modelId="{D7E1F4C3-543C-496A-B82E-A13FEEAC53F4}" type="sibTrans" cxnId="{9F8D9750-F042-4929-9944-FF4EC326CA5E}">
      <dgm:prSet/>
      <dgm:spPr/>
      <dgm:t>
        <a:bodyPr/>
        <a:lstStyle/>
        <a:p>
          <a:endParaRPr lang="en-US"/>
        </a:p>
      </dgm:t>
    </dgm:pt>
    <dgm:pt modelId="{D22CDFF1-21F8-47FB-A9BD-9648ED2A9332}">
      <dgm:prSet custT="1"/>
      <dgm:spPr/>
      <dgm:t>
        <a:bodyPr/>
        <a:lstStyle/>
        <a:p>
          <a:r>
            <a:rPr lang="en-US" sz="1600" b="0" i="0" dirty="0">
              <a:solidFill>
                <a:schemeClr val="tx2">
                  <a:lumMod val="50000"/>
                </a:schemeClr>
              </a:solidFill>
            </a:rPr>
            <a:t>Mammography $100</a:t>
          </a:r>
          <a:endParaRPr lang="en-US" sz="1600" dirty="0">
            <a:solidFill>
              <a:schemeClr val="tx2">
                <a:lumMod val="50000"/>
              </a:schemeClr>
            </a:solidFill>
          </a:endParaRPr>
        </a:p>
      </dgm:t>
    </dgm:pt>
    <dgm:pt modelId="{12F8B700-CBB1-44D7-BAB8-3B9049E977A4}" type="parTrans" cxnId="{B4C1CC6C-CAE8-496A-91B4-66E0C935A8AF}">
      <dgm:prSet/>
      <dgm:spPr/>
      <dgm:t>
        <a:bodyPr/>
        <a:lstStyle/>
        <a:p>
          <a:endParaRPr lang="en-US"/>
        </a:p>
      </dgm:t>
    </dgm:pt>
    <dgm:pt modelId="{A96B8920-0C09-47C5-8B8F-2230752D8B3A}" type="sibTrans" cxnId="{B4C1CC6C-CAE8-496A-91B4-66E0C935A8AF}">
      <dgm:prSet/>
      <dgm:spPr/>
      <dgm:t>
        <a:bodyPr/>
        <a:lstStyle/>
        <a:p>
          <a:endParaRPr lang="en-US"/>
        </a:p>
      </dgm:t>
    </dgm:pt>
    <dgm:pt modelId="{F68457C6-7C8C-48BB-8123-497750857C11}">
      <dgm:prSet custT="1"/>
      <dgm:spPr/>
      <dgm:t>
        <a:bodyPr/>
        <a:lstStyle/>
        <a:p>
          <a:r>
            <a:rPr lang="en-US" sz="1600" b="0" i="0" dirty="0">
              <a:solidFill>
                <a:schemeClr val="tx2">
                  <a:lumMod val="50000"/>
                </a:schemeClr>
              </a:solidFill>
            </a:rPr>
            <a:t>ICU Step-Down Unit $100 for each 18-hour period of confinement for a covered illness</a:t>
          </a:r>
          <a:endParaRPr lang="en-US" sz="1600" dirty="0">
            <a:solidFill>
              <a:schemeClr val="tx2">
                <a:lumMod val="50000"/>
              </a:schemeClr>
            </a:solidFill>
          </a:endParaRPr>
        </a:p>
      </dgm:t>
    </dgm:pt>
    <dgm:pt modelId="{D96BC156-2D31-4FAA-B955-A222FD9C6E04}" type="parTrans" cxnId="{0D1B76F0-5F28-4679-A835-9BCAF177DB9D}">
      <dgm:prSet/>
      <dgm:spPr/>
      <dgm:t>
        <a:bodyPr/>
        <a:lstStyle/>
        <a:p>
          <a:endParaRPr lang="en-US"/>
        </a:p>
      </dgm:t>
    </dgm:pt>
    <dgm:pt modelId="{0448FEBC-9D9C-49F8-BA47-06578E9B552A}" type="sibTrans" cxnId="{0D1B76F0-5F28-4679-A835-9BCAF177DB9D}">
      <dgm:prSet/>
      <dgm:spPr/>
      <dgm:t>
        <a:bodyPr/>
        <a:lstStyle/>
        <a:p>
          <a:endParaRPr lang="en-US"/>
        </a:p>
      </dgm:t>
    </dgm:pt>
    <dgm:pt modelId="{29C97D80-8370-4FB9-A0A5-E97F310B774C}">
      <dgm:prSet/>
      <dgm:spPr/>
      <dgm:t>
        <a:bodyPr/>
        <a:lstStyle/>
        <a:p>
          <a:r>
            <a:rPr lang="en-US" b="1" i="0" dirty="0">
              <a:solidFill>
                <a:schemeClr val="tx2">
                  <a:lumMod val="50000"/>
                </a:schemeClr>
              </a:solidFill>
            </a:rPr>
            <a:t>Enhanced Benefits</a:t>
          </a:r>
          <a:endParaRPr lang="en-US" dirty="0">
            <a:solidFill>
              <a:schemeClr val="tx2">
                <a:lumMod val="50000"/>
              </a:schemeClr>
            </a:solidFill>
          </a:endParaRPr>
        </a:p>
      </dgm:t>
    </dgm:pt>
    <dgm:pt modelId="{4452222C-1DFF-4DDB-BD65-5A6F6DB8EC6B}" type="parTrans" cxnId="{41B02A18-67F4-43AB-8B4C-B769745DCCB6}">
      <dgm:prSet/>
      <dgm:spPr/>
      <dgm:t>
        <a:bodyPr/>
        <a:lstStyle/>
        <a:p>
          <a:endParaRPr lang="en-US"/>
        </a:p>
      </dgm:t>
    </dgm:pt>
    <dgm:pt modelId="{6D3A30B1-AE89-4F9A-A32B-B3D09D52F005}" type="sibTrans" cxnId="{41B02A18-67F4-43AB-8B4C-B769745DCCB6}">
      <dgm:prSet/>
      <dgm:spPr/>
      <dgm:t>
        <a:bodyPr/>
        <a:lstStyle/>
        <a:p>
          <a:endParaRPr lang="en-US"/>
        </a:p>
      </dgm:t>
    </dgm:pt>
    <dgm:pt modelId="{E10B8476-7185-4F4F-8CDF-2D9D83650041}">
      <dgm:prSet custT="1"/>
      <dgm:spPr/>
      <dgm:t>
        <a:bodyPr/>
        <a:lstStyle/>
        <a:p>
          <a:r>
            <a:rPr lang="en-US" sz="1600" b="0" i="0" dirty="0">
              <a:solidFill>
                <a:schemeClr val="tx2">
                  <a:lumMod val="50000"/>
                </a:schemeClr>
              </a:solidFill>
            </a:rPr>
            <a:t>Hospital Admission increases to a maximum of 10 per calendar year</a:t>
          </a:r>
          <a:endParaRPr lang="en-US" sz="1600" dirty="0">
            <a:solidFill>
              <a:schemeClr val="tx2">
                <a:lumMod val="50000"/>
              </a:schemeClr>
            </a:solidFill>
          </a:endParaRPr>
        </a:p>
      </dgm:t>
    </dgm:pt>
    <dgm:pt modelId="{97D83594-B918-423B-9C2C-F342D13CBDCD}" type="parTrans" cxnId="{B0B62F3D-097A-4E32-A402-C12D3BC0B042}">
      <dgm:prSet/>
      <dgm:spPr/>
      <dgm:t>
        <a:bodyPr/>
        <a:lstStyle/>
        <a:p>
          <a:endParaRPr lang="en-US"/>
        </a:p>
      </dgm:t>
    </dgm:pt>
    <dgm:pt modelId="{DBD53746-9CC2-439A-B814-F62B2AE8F2D4}" type="sibTrans" cxnId="{B0B62F3D-097A-4E32-A402-C12D3BC0B042}">
      <dgm:prSet/>
      <dgm:spPr/>
      <dgm:t>
        <a:bodyPr/>
        <a:lstStyle/>
        <a:p>
          <a:endParaRPr lang="en-US"/>
        </a:p>
      </dgm:t>
    </dgm:pt>
    <dgm:pt modelId="{C3D8E319-4E35-4366-9B1C-90AF6185AE25}">
      <dgm:prSet custT="1"/>
      <dgm:spPr/>
      <dgm:t>
        <a:bodyPr/>
        <a:lstStyle/>
        <a:p>
          <a:r>
            <a:rPr lang="en-US" sz="1600" b="0" i="0" dirty="0">
              <a:solidFill>
                <a:schemeClr val="tx2">
                  <a:lumMod val="50000"/>
                </a:schemeClr>
              </a:solidFill>
            </a:rPr>
            <a:t>Hospital Confinement increases to a maximum of 10 per  calendar year</a:t>
          </a:r>
          <a:endParaRPr lang="en-US" sz="1600" dirty="0">
            <a:solidFill>
              <a:schemeClr val="tx2">
                <a:lumMod val="50000"/>
              </a:schemeClr>
            </a:solidFill>
          </a:endParaRPr>
        </a:p>
      </dgm:t>
    </dgm:pt>
    <dgm:pt modelId="{0022AB73-63EF-41ED-B5BF-D7D76C1B7664}" type="parTrans" cxnId="{B2855829-B700-4B07-812C-6F39FDE3B8AA}">
      <dgm:prSet/>
      <dgm:spPr/>
      <dgm:t>
        <a:bodyPr/>
        <a:lstStyle/>
        <a:p>
          <a:endParaRPr lang="en-US"/>
        </a:p>
      </dgm:t>
    </dgm:pt>
    <dgm:pt modelId="{B91CAF65-EAB7-4841-B7C6-8AF97D5ADBC9}" type="sibTrans" cxnId="{B2855829-B700-4B07-812C-6F39FDE3B8AA}">
      <dgm:prSet/>
      <dgm:spPr/>
      <dgm:t>
        <a:bodyPr/>
        <a:lstStyle/>
        <a:p>
          <a:endParaRPr lang="en-US"/>
        </a:p>
      </dgm:t>
    </dgm:pt>
    <dgm:pt modelId="{94016550-A819-4B5E-9A95-523F4EA5C684}">
      <dgm:prSet custT="1"/>
      <dgm:spPr/>
      <dgm:t>
        <a:bodyPr/>
        <a:lstStyle/>
        <a:p>
          <a:r>
            <a:rPr lang="en-US" sz="1600" b="0" i="0" dirty="0">
              <a:solidFill>
                <a:schemeClr val="tx2">
                  <a:lumMod val="50000"/>
                </a:schemeClr>
              </a:solidFill>
            </a:rPr>
            <a:t>Hospital ICU Confinement increases to a maximum of 10 per calendar year</a:t>
          </a:r>
          <a:endParaRPr lang="en-US" sz="1600" dirty="0">
            <a:solidFill>
              <a:schemeClr val="tx2">
                <a:lumMod val="50000"/>
              </a:schemeClr>
            </a:solidFill>
          </a:endParaRPr>
        </a:p>
      </dgm:t>
    </dgm:pt>
    <dgm:pt modelId="{A9DE82AB-D244-4E11-A65A-45A41C88F889}" type="parTrans" cxnId="{F3816425-99AA-476B-851B-84E49D52D48A}">
      <dgm:prSet/>
      <dgm:spPr/>
      <dgm:t>
        <a:bodyPr/>
        <a:lstStyle/>
        <a:p>
          <a:endParaRPr lang="en-US"/>
        </a:p>
      </dgm:t>
    </dgm:pt>
    <dgm:pt modelId="{05651E6A-CA37-4C6A-B6B9-DC8701BEB044}" type="sibTrans" cxnId="{F3816425-99AA-476B-851B-84E49D52D48A}">
      <dgm:prSet/>
      <dgm:spPr/>
      <dgm:t>
        <a:bodyPr/>
        <a:lstStyle/>
        <a:p>
          <a:endParaRPr lang="en-US"/>
        </a:p>
      </dgm:t>
    </dgm:pt>
    <dgm:pt modelId="{E4461FA1-D22B-446F-980B-EEDD5D03CB97}">
      <dgm:prSet custT="1"/>
      <dgm:spPr/>
      <dgm:t>
        <a:bodyPr/>
        <a:lstStyle/>
        <a:p>
          <a:r>
            <a:rPr lang="en-US" sz="1600" b="0" i="0" dirty="0">
              <a:solidFill>
                <a:schemeClr val="tx2">
                  <a:lumMod val="50000"/>
                </a:schemeClr>
              </a:solidFill>
            </a:rPr>
            <a:t>Substance abuse exclusion for hospitalization with advice of doctor removed</a:t>
          </a:r>
          <a:endParaRPr lang="en-US" sz="1600" dirty="0">
            <a:solidFill>
              <a:schemeClr val="tx2">
                <a:lumMod val="50000"/>
              </a:schemeClr>
            </a:solidFill>
          </a:endParaRPr>
        </a:p>
      </dgm:t>
    </dgm:pt>
    <dgm:pt modelId="{C980E840-4F3C-467B-8E6A-08FFA16E69B5}" type="parTrans" cxnId="{FD1A1C9E-13C3-491F-84AB-1C08E4011D5F}">
      <dgm:prSet/>
      <dgm:spPr/>
      <dgm:t>
        <a:bodyPr/>
        <a:lstStyle/>
        <a:p>
          <a:endParaRPr lang="en-US"/>
        </a:p>
      </dgm:t>
    </dgm:pt>
    <dgm:pt modelId="{B26428B3-2F84-479D-9331-3AB301B9BDE1}" type="sibTrans" cxnId="{FD1A1C9E-13C3-491F-84AB-1C08E4011D5F}">
      <dgm:prSet/>
      <dgm:spPr/>
      <dgm:t>
        <a:bodyPr/>
        <a:lstStyle/>
        <a:p>
          <a:endParaRPr lang="en-US"/>
        </a:p>
      </dgm:t>
    </dgm:pt>
    <dgm:pt modelId="{FAFFE3A8-5932-40C7-B8E9-BC0A0B3506BC}" type="pres">
      <dgm:prSet presAssocID="{4176D35E-AF71-4484-B589-73E3E6F2D633}" presName="linearFlow" presStyleCnt="0">
        <dgm:presLayoutVars>
          <dgm:dir/>
          <dgm:animLvl val="lvl"/>
          <dgm:resizeHandles val="exact"/>
        </dgm:presLayoutVars>
      </dgm:prSet>
      <dgm:spPr/>
    </dgm:pt>
    <dgm:pt modelId="{9593489C-F5BB-487C-AD83-2669FEA69FC8}" type="pres">
      <dgm:prSet presAssocID="{8B3914D8-E002-4EC2-99D6-9992EDB9CF84}" presName="composite" presStyleCnt="0"/>
      <dgm:spPr/>
    </dgm:pt>
    <dgm:pt modelId="{60EDA2D1-9157-4A4E-8993-E20F02063D2F}" type="pres">
      <dgm:prSet presAssocID="{8B3914D8-E002-4EC2-99D6-9992EDB9CF84}" presName="parentText" presStyleLbl="alignNode1" presStyleIdx="0" presStyleCnt="4">
        <dgm:presLayoutVars>
          <dgm:chMax val="1"/>
          <dgm:bulletEnabled val="1"/>
        </dgm:presLayoutVars>
      </dgm:prSet>
      <dgm:spPr/>
    </dgm:pt>
    <dgm:pt modelId="{EC961E35-5489-424D-A43B-80E51899F716}" type="pres">
      <dgm:prSet presAssocID="{8B3914D8-E002-4EC2-99D6-9992EDB9CF84}" presName="descendantText" presStyleLbl="alignAcc1" presStyleIdx="0" presStyleCnt="4">
        <dgm:presLayoutVars>
          <dgm:bulletEnabled val="1"/>
        </dgm:presLayoutVars>
      </dgm:prSet>
      <dgm:spPr/>
    </dgm:pt>
    <dgm:pt modelId="{B7E4AF6F-C064-4AE3-B94E-689496438E74}" type="pres">
      <dgm:prSet presAssocID="{7DB1986A-185C-4082-ABE0-4145B53836EE}" presName="sp" presStyleCnt="0"/>
      <dgm:spPr/>
    </dgm:pt>
    <dgm:pt modelId="{8FBB09F0-AFDA-4201-8B78-2A0995CF5B55}" type="pres">
      <dgm:prSet presAssocID="{DBFE98B7-AE32-4211-B3F9-D4B0E7091E8D}" presName="composite" presStyleCnt="0"/>
      <dgm:spPr/>
    </dgm:pt>
    <dgm:pt modelId="{8F3F8A01-04F3-499A-8A9D-3BDBCFD4E4A1}" type="pres">
      <dgm:prSet presAssocID="{DBFE98B7-AE32-4211-B3F9-D4B0E7091E8D}" presName="parentText" presStyleLbl="alignNode1" presStyleIdx="1" presStyleCnt="4">
        <dgm:presLayoutVars>
          <dgm:chMax val="1"/>
          <dgm:bulletEnabled val="1"/>
        </dgm:presLayoutVars>
      </dgm:prSet>
      <dgm:spPr/>
    </dgm:pt>
    <dgm:pt modelId="{AF4204B9-794B-4B2B-875D-96D1A686E81C}" type="pres">
      <dgm:prSet presAssocID="{DBFE98B7-AE32-4211-B3F9-D4B0E7091E8D}" presName="descendantText" presStyleLbl="alignAcc1" presStyleIdx="1" presStyleCnt="4" custLinFactNeighborX="-62" custLinFactNeighborY="3935">
        <dgm:presLayoutVars>
          <dgm:bulletEnabled val="1"/>
        </dgm:presLayoutVars>
      </dgm:prSet>
      <dgm:spPr/>
    </dgm:pt>
    <dgm:pt modelId="{28A5043A-6FB9-418D-8374-44396ADA1AE9}" type="pres">
      <dgm:prSet presAssocID="{38A79C58-0B4E-4D0D-911F-E74A2567B5CD}" presName="sp" presStyleCnt="0"/>
      <dgm:spPr/>
    </dgm:pt>
    <dgm:pt modelId="{6EAF7D0B-2B65-416F-A66A-0CD84A7F06FB}" type="pres">
      <dgm:prSet presAssocID="{9BC33478-9AF5-4815-B8EC-E629152D7BB7}" presName="composite" presStyleCnt="0"/>
      <dgm:spPr/>
    </dgm:pt>
    <dgm:pt modelId="{6E321C1B-3582-46BC-8639-7DA5FDFD18D6}" type="pres">
      <dgm:prSet presAssocID="{9BC33478-9AF5-4815-B8EC-E629152D7BB7}" presName="parentText" presStyleLbl="alignNode1" presStyleIdx="2" presStyleCnt="4">
        <dgm:presLayoutVars>
          <dgm:chMax val="1"/>
          <dgm:bulletEnabled val="1"/>
        </dgm:presLayoutVars>
      </dgm:prSet>
      <dgm:spPr/>
    </dgm:pt>
    <dgm:pt modelId="{08FFEF68-C798-4431-8855-2A4A19BDA904}" type="pres">
      <dgm:prSet presAssocID="{9BC33478-9AF5-4815-B8EC-E629152D7BB7}" presName="descendantText" presStyleLbl="alignAcc1" presStyleIdx="2" presStyleCnt="4" custScaleY="123638">
        <dgm:presLayoutVars>
          <dgm:bulletEnabled val="1"/>
        </dgm:presLayoutVars>
      </dgm:prSet>
      <dgm:spPr/>
    </dgm:pt>
    <dgm:pt modelId="{48558053-AF76-4E1E-AA23-0054767CDD82}" type="pres">
      <dgm:prSet presAssocID="{D7E1F4C3-543C-496A-B82E-A13FEEAC53F4}" presName="sp" presStyleCnt="0"/>
      <dgm:spPr/>
    </dgm:pt>
    <dgm:pt modelId="{A41C2FB0-3C7B-4D1D-BF60-6DBAC7F63428}" type="pres">
      <dgm:prSet presAssocID="{29C97D80-8370-4FB9-A0A5-E97F310B774C}" presName="composite" presStyleCnt="0"/>
      <dgm:spPr/>
    </dgm:pt>
    <dgm:pt modelId="{B2626E8B-C831-470E-8382-C191B947D4F4}" type="pres">
      <dgm:prSet presAssocID="{29C97D80-8370-4FB9-A0A5-E97F310B774C}" presName="parentText" presStyleLbl="alignNode1" presStyleIdx="3" presStyleCnt="4">
        <dgm:presLayoutVars>
          <dgm:chMax val="1"/>
          <dgm:bulletEnabled val="1"/>
        </dgm:presLayoutVars>
      </dgm:prSet>
      <dgm:spPr/>
    </dgm:pt>
    <dgm:pt modelId="{8A1EACE5-0318-4685-B1EB-750A97E07105}" type="pres">
      <dgm:prSet presAssocID="{29C97D80-8370-4FB9-A0A5-E97F310B774C}" presName="descendantText" presStyleLbl="alignAcc1" presStyleIdx="3" presStyleCnt="4" custScaleY="176506" custLinFactNeighborX="895" custLinFactNeighborY="1502">
        <dgm:presLayoutVars>
          <dgm:bulletEnabled val="1"/>
        </dgm:presLayoutVars>
      </dgm:prSet>
      <dgm:spPr/>
    </dgm:pt>
  </dgm:ptLst>
  <dgm:cxnLst>
    <dgm:cxn modelId="{33964803-B31F-4A0A-A780-5E7BD72DE2C0}" type="presOf" srcId="{94016550-A819-4B5E-9A95-523F4EA5C684}" destId="{8A1EACE5-0318-4685-B1EB-750A97E07105}" srcOrd="0" destOrd="2" presId="urn:microsoft.com/office/officeart/2005/8/layout/chevron2"/>
    <dgm:cxn modelId="{8F110A0A-16B7-499E-B2AE-83A38D0EF48C}" type="presOf" srcId="{9BC33478-9AF5-4815-B8EC-E629152D7BB7}" destId="{6E321C1B-3582-46BC-8639-7DA5FDFD18D6}" srcOrd="0" destOrd="0" presId="urn:microsoft.com/office/officeart/2005/8/layout/chevron2"/>
    <dgm:cxn modelId="{4D1E6E15-6B0A-463C-854A-AB992FFB08B0}" type="presOf" srcId="{C3D8E319-4E35-4366-9B1C-90AF6185AE25}" destId="{8A1EACE5-0318-4685-B1EB-750A97E07105}" srcOrd="0" destOrd="1" presId="urn:microsoft.com/office/officeart/2005/8/layout/chevron2"/>
    <dgm:cxn modelId="{41B02A18-67F4-43AB-8B4C-B769745DCCB6}" srcId="{4176D35E-AF71-4484-B589-73E3E6F2D633}" destId="{29C97D80-8370-4FB9-A0A5-E97F310B774C}" srcOrd="3" destOrd="0" parTransId="{4452222C-1DFF-4DDB-BD65-5A6F6DB8EC6B}" sibTransId="{6D3A30B1-AE89-4F9A-A32B-B3D09D52F005}"/>
    <dgm:cxn modelId="{F3816425-99AA-476B-851B-84E49D52D48A}" srcId="{29C97D80-8370-4FB9-A0A5-E97F310B774C}" destId="{94016550-A819-4B5E-9A95-523F4EA5C684}" srcOrd="2" destOrd="0" parTransId="{A9DE82AB-D244-4E11-A65A-45A41C88F889}" sibTransId="{05651E6A-CA37-4C6A-B6B9-DC8701BEB044}"/>
    <dgm:cxn modelId="{B2855829-B700-4B07-812C-6F39FDE3B8AA}" srcId="{29C97D80-8370-4FB9-A0A5-E97F310B774C}" destId="{C3D8E319-4E35-4366-9B1C-90AF6185AE25}" srcOrd="1" destOrd="0" parTransId="{0022AB73-63EF-41ED-B5BF-D7D76C1B7664}" sibTransId="{B91CAF65-EAB7-4841-B7C6-8AF97D5ADBC9}"/>
    <dgm:cxn modelId="{EEEBEF2E-F6D4-4CFB-91D4-0DC815BD6BD8}" type="presOf" srcId="{6FFFDE09-977F-4732-98B8-81B695374F3A}" destId="{EC961E35-5489-424D-A43B-80E51899F716}" srcOrd="0" destOrd="0" presId="urn:microsoft.com/office/officeart/2005/8/layout/chevron2"/>
    <dgm:cxn modelId="{F5497C34-153E-467E-9DB2-ACFD9662921D}" type="presOf" srcId="{D22CDFF1-21F8-47FB-A9BD-9648ED2A9332}" destId="{08FFEF68-C798-4431-8855-2A4A19BDA904}" srcOrd="0" destOrd="0" presId="urn:microsoft.com/office/officeart/2005/8/layout/chevron2"/>
    <dgm:cxn modelId="{85987335-1FC2-4947-B579-63E67BE15834}" srcId="{4176D35E-AF71-4484-B589-73E3E6F2D633}" destId="{DBFE98B7-AE32-4211-B3F9-D4B0E7091E8D}" srcOrd="1" destOrd="0" parTransId="{EB45060A-2120-44AB-9DE0-BC1208B54B7F}" sibTransId="{38A79C58-0B4E-4D0D-911F-E74A2567B5CD}"/>
    <dgm:cxn modelId="{B0B62F3D-097A-4E32-A402-C12D3BC0B042}" srcId="{29C97D80-8370-4FB9-A0A5-E97F310B774C}" destId="{E10B8476-7185-4F4F-8CDF-2D9D83650041}" srcOrd="0" destOrd="0" parTransId="{97D83594-B918-423B-9C2C-F342D13CBDCD}" sibTransId="{DBD53746-9CC2-439A-B814-F62B2AE8F2D4}"/>
    <dgm:cxn modelId="{CD0C6968-3FB5-4A94-AE6C-32892B602C04}" type="presOf" srcId="{29C97D80-8370-4FB9-A0A5-E97F310B774C}" destId="{B2626E8B-C831-470E-8382-C191B947D4F4}" srcOrd="0" destOrd="0" presId="urn:microsoft.com/office/officeart/2005/8/layout/chevron2"/>
    <dgm:cxn modelId="{B4C1CC6C-CAE8-496A-91B4-66E0C935A8AF}" srcId="{9BC33478-9AF5-4815-B8EC-E629152D7BB7}" destId="{D22CDFF1-21F8-47FB-A9BD-9648ED2A9332}" srcOrd="0" destOrd="0" parTransId="{12F8B700-CBB1-44D7-BAB8-3B9049E977A4}" sibTransId="{A96B8920-0C09-47C5-8B8F-2230752D8B3A}"/>
    <dgm:cxn modelId="{9F8D9750-F042-4929-9944-FF4EC326CA5E}" srcId="{4176D35E-AF71-4484-B589-73E3E6F2D633}" destId="{9BC33478-9AF5-4815-B8EC-E629152D7BB7}" srcOrd="2" destOrd="0" parTransId="{6889A97D-F99F-4934-BAB3-A210EEDC1828}" sibTransId="{D7E1F4C3-543C-496A-B82E-A13FEEAC53F4}"/>
    <dgm:cxn modelId="{4979E570-7C07-4331-A2FE-2905205F6C9C}" type="presOf" srcId="{4176D35E-AF71-4484-B589-73E3E6F2D633}" destId="{FAFFE3A8-5932-40C7-B8E9-BC0A0B3506BC}" srcOrd="0" destOrd="0" presId="urn:microsoft.com/office/officeart/2005/8/layout/chevron2"/>
    <dgm:cxn modelId="{8C237075-6D80-487F-BA5F-CF3E4BA2FD10}" type="presOf" srcId="{E6D182B1-D179-449E-A293-90FE53E979A6}" destId="{AF4204B9-794B-4B2B-875D-96D1A686E81C}" srcOrd="0" destOrd="0" presId="urn:microsoft.com/office/officeart/2005/8/layout/chevron2"/>
    <dgm:cxn modelId="{610BD776-5190-48B9-8D12-E883631C51CA}" type="presOf" srcId="{F68457C6-7C8C-48BB-8123-497750857C11}" destId="{08FFEF68-C798-4431-8855-2A4A19BDA904}" srcOrd="0" destOrd="1" presId="urn:microsoft.com/office/officeart/2005/8/layout/chevron2"/>
    <dgm:cxn modelId="{02A4C27C-694E-4752-B133-03C278E400A4}" type="presOf" srcId="{DBFE98B7-AE32-4211-B3F9-D4B0E7091E8D}" destId="{8F3F8A01-04F3-499A-8A9D-3BDBCFD4E4A1}" srcOrd="0" destOrd="0" presId="urn:microsoft.com/office/officeart/2005/8/layout/chevron2"/>
    <dgm:cxn modelId="{99011785-7B1B-4FD2-8A6F-767A6CD697D6}" type="presOf" srcId="{E10B8476-7185-4F4F-8CDF-2D9D83650041}" destId="{8A1EACE5-0318-4685-B1EB-750A97E07105}" srcOrd="0" destOrd="0" presId="urn:microsoft.com/office/officeart/2005/8/layout/chevron2"/>
    <dgm:cxn modelId="{22DA948F-B58B-4207-9459-4142D0DF0120}" type="presOf" srcId="{8B3914D8-E002-4EC2-99D6-9992EDB9CF84}" destId="{60EDA2D1-9157-4A4E-8993-E20F02063D2F}" srcOrd="0" destOrd="0" presId="urn:microsoft.com/office/officeart/2005/8/layout/chevron2"/>
    <dgm:cxn modelId="{FD1A1C9E-13C3-491F-84AB-1C08E4011D5F}" srcId="{29C97D80-8370-4FB9-A0A5-E97F310B774C}" destId="{E4461FA1-D22B-446F-980B-EEDD5D03CB97}" srcOrd="3" destOrd="0" parTransId="{C980E840-4F3C-467B-8E6A-08FFA16E69B5}" sibTransId="{B26428B3-2F84-479D-9331-3AB301B9BDE1}"/>
    <dgm:cxn modelId="{95CB2EA3-785A-4BA1-9DF0-1826290CDB88}" srcId="{4176D35E-AF71-4484-B589-73E3E6F2D633}" destId="{8B3914D8-E002-4EC2-99D6-9992EDB9CF84}" srcOrd="0" destOrd="0" parTransId="{71458E35-D236-433A-85E2-E13C838C43D7}" sibTransId="{7DB1986A-185C-4082-ABE0-4145B53836EE}"/>
    <dgm:cxn modelId="{6AC169C0-6A78-4557-A87F-A36A2983C6BB}" type="presOf" srcId="{E4461FA1-D22B-446F-980B-EEDD5D03CB97}" destId="{8A1EACE5-0318-4685-B1EB-750A97E07105}" srcOrd="0" destOrd="3" presId="urn:microsoft.com/office/officeart/2005/8/layout/chevron2"/>
    <dgm:cxn modelId="{302446EF-E9A1-4BD2-87D8-2C97C6EB9200}" srcId="{DBFE98B7-AE32-4211-B3F9-D4B0E7091E8D}" destId="{E6D182B1-D179-449E-A293-90FE53E979A6}" srcOrd="0" destOrd="0" parTransId="{B6270094-2C47-44A9-B275-F0543E0F0313}" sibTransId="{752CA1D6-D83E-4A89-BD85-7AB92D88C4DF}"/>
    <dgm:cxn modelId="{0D1B76F0-5F28-4679-A835-9BCAF177DB9D}" srcId="{9BC33478-9AF5-4815-B8EC-E629152D7BB7}" destId="{F68457C6-7C8C-48BB-8123-497750857C11}" srcOrd="1" destOrd="0" parTransId="{D96BC156-2D31-4FAA-B955-A222FD9C6E04}" sibTransId="{0448FEBC-9D9C-49F8-BA47-06578E9B552A}"/>
    <dgm:cxn modelId="{E4BA4BF8-2C86-41FC-BA0D-5754C0FBDB13}" srcId="{8B3914D8-E002-4EC2-99D6-9992EDB9CF84}" destId="{6FFFDE09-977F-4732-98B8-81B695374F3A}" srcOrd="0" destOrd="0" parTransId="{AD25C669-DDD3-4ADA-95E3-1E0FE8C03D5F}" sibTransId="{6FD4724A-E711-4799-9943-69B91968D1F3}"/>
    <dgm:cxn modelId="{350D1BCD-7B73-4E05-9C2E-A25A1A09737C}" type="presParOf" srcId="{FAFFE3A8-5932-40C7-B8E9-BC0A0B3506BC}" destId="{9593489C-F5BB-487C-AD83-2669FEA69FC8}" srcOrd="0" destOrd="0" presId="urn:microsoft.com/office/officeart/2005/8/layout/chevron2"/>
    <dgm:cxn modelId="{B157A33F-CDF3-4C94-81CC-30661B8E35F7}" type="presParOf" srcId="{9593489C-F5BB-487C-AD83-2669FEA69FC8}" destId="{60EDA2D1-9157-4A4E-8993-E20F02063D2F}" srcOrd="0" destOrd="0" presId="urn:microsoft.com/office/officeart/2005/8/layout/chevron2"/>
    <dgm:cxn modelId="{6917D7BE-C1A6-4AB2-8E6C-059D47CCA585}" type="presParOf" srcId="{9593489C-F5BB-487C-AD83-2669FEA69FC8}" destId="{EC961E35-5489-424D-A43B-80E51899F716}" srcOrd="1" destOrd="0" presId="urn:microsoft.com/office/officeart/2005/8/layout/chevron2"/>
    <dgm:cxn modelId="{6A6047DE-B061-424B-9B26-F3E199774EBD}" type="presParOf" srcId="{FAFFE3A8-5932-40C7-B8E9-BC0A0B3506BC}" destId="{B7E4AF6F-C064-4AE3-B94E-689496438E74}" srcOrd="1" destOrd="0" presId="urn:microsoft.com/office/officeart/2005/8/layout/chevron2"/>
    <dgm:cxn modelId="{83274E0D-BB89-4FA0-9E8E-2DD4B7316530}" type="presParOf" srcId="{FAFFE3A8-5932-40C7-B8E9-BC0A0B3506BC}" destId="{8FBB09F0-AFDA-4201-8B78-2A0995CF5B55}" srcOrd="2" destOrd="0" presId="urn:microsoft.com/office/officeart/2005/8/layout/chevron2"/>
    <dgm:cxn modelId="{1005D995-4C7D-4518-9F8C-A13250FBCBD9}" type="presParOf" srcId="{8FBB09F0-AFDA-4201-8B78-2A0995CF5B55}" destId="{8F3F8A01-04F3-499A-8A9D-3BDBCFD4E4A1}" srcOrd="0" destOrd="0" presId="urn:microsoft.com/office/officeart/2005/8/layout/chevron2"/>
    <dgm:cxn modelId="{68206667-F8C3-4129-8F4B-35E78DE51C05}" type="presParOf" srcId="{8FBB09F0-AFDA-4201-8B78-2A0995CF5B55}" destId="{AF4204B9-794B-4B2B-875D-96D1A686E81C}" srcOrd="1" destOrd="0" presId="urn:microsoft.com/office/officeart/2005/8/layout/chevron2"/>
    <dgm:cxn modelId="{8B67513A-A874-47A0-9285-411DB3CF8CE8}" type="presParOf" srcId="{FAFFE3A8-5932-40C7-B8E9-BC0A0B3506BC}" destId="{28A5043A-6FB9-418D-8374-44396ADA1AE9}" srcOrd="3" destOrd="0" presId="urn:microsoft.com/office/officeart/2005/8/layout/chevron2"/>
    <dgm:cxn modelId="{805CCF5C-8B26-4A7C-99C0-F5A72DD36B0B}" type="presParOf" srcId="{FAFFE3A8-5932-40C7-B8E9-BC0A0B3506BC}" destId="{6EAF7D0B-2B65-416F-A66A-0CD84A7F06FB}" srcOrd="4" destOrd="0" presId="urn:microsoft.com/office/officeart/2005/8/layout/chevron2"/>
    <dgm:cxn modelId="{063B8073-D01C-4781-A561-DD4C82A42243}" type="presParOf" srcId="{6EAF7D0B-2B65-416F-A66A-0CD84A7F06FB}" destId="{6E321C1B-3582-46BC-8639-7DA5FDFD18D6}" srcOrd="0" destOrd="0" presId="urn:microsoft.com/office/officeart/2005/8/layout/chevron2"/>
    <dgm:cxn modelId="{882238B1-9188-4AAB-B208-A2181FA60CED}" type="presParOf" srcId="{6EAF7D0B-2B65-416F-A66A-0CD84A7F06FB}" destId="{08FFEF68-C798-4431-8855-2A4A19BDA904}" srcOrd="1" destOrd="0" presId="urn:microsoft.com/office/officeart/2005/8/layout/chevron2"/>
    <dgm:cxn modelId="{82BAF42E-DD23-47FE-8C76-59D7160E820B}" type="presParOf" srcId="{FAFFE3A8-5932-40C7-B8E9-BC0A0B3506BC}" destId="{48558053-AF76-4E1E-AA23-0054767CDD82}" srcOrd="5" destOrd="0" presId="urn:microsoft.com/office/officeart/2005/8/layout/chevron2"/>
    <dgm:cxn modelId="{F9CB58BD-C3C0-4777-A5A1-7892BCA473F7}" type="presParOf" srcId="{FAFFE3A8-5932-40C7-B8E9-BC0A0B3506BC}" destId="{A41C2FB0-3C7B-4D1D-BF60-6DBAC7F63428}" srcOrd="6" destOrd="0" presId="urn:microsoft.com/office/officeart/2005/8/layout/chevron2"/>
    <dgm:cxn modelId="{E2B5CB32-E76E-4643-922A-634CC7290325}" type="presParOf" srcId="{A41C2FB0-3C7B-4D1D-BF60-6DBAC7F63428}" destId="{B2626E8B-C831-470E-8382-C191B947D4F4}" srcOrd="0" destOrd="0" presId="urn:microsoft.com/office/officeart/2005/8/layout/chevron2"/>
    <dgm:cxn modelId="{AE4B5D35-3B94-49DF-BC6B-DC76040FC16E}" type="presParOf" srcId="{A41C2FB0-3C7B-4D1D-BF60-6DBAC7F63428}" destId="{8A1EACE5-0318-4685-B1EB-750A97E07105}"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9D05-54BA-49EE-9472-47769C351B51}">
      <dsp:nvSpPr>
        <dsp:cNvPr id="0" name=""/>
        <dsp:cNvSpPr/>
      </dsp:nvSpPr>
      <dsp:spPr>
        <a:xfrm rot="5400000">
          <a:off x="-192506" y="194893"/>
          <a:ext cx="1283379" cy="89836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Benefit Changes</a:t>
          </a:r>
        </a:p>
      </dsp:txBody>
      <dsp:txXfrm rot="-5400000">
        <a:off x="2" y="451569"/>
        <a:ext cx="898365" cy="385014"/>
      </dsp:txXfrm>
    </dsp:sp>
    <dsp:sp modelId="{7483DC57-1D9B-4C01-B862-A92C6768B5DC}">
      <dsp:nvSpPr>
        <dsp:cNvPr id="0" name=""/>
        <dsp:cNvSpPr/>
      </dsp:nvSpPr>
      <dsp:spPr>
        <a:xfrm rot="5400000">
          <a:off x="4197125" y="-3298760"/>
          <a:ext cx="834196" cy="7431717"/>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There are no benefit changes for either the DPPO or DHMO Plans</a:t>
          </a:r>
        </a:p>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There are no benefit changes for the VSP Vision coverage</a:t>
          </a:r>
        </a:p>
      </dsp:txBody>
      <dsp:txXfrm rot="-5400000">
        <a:off x="898365" y="40722"/>
        <a:ext cx="7390995" cy="752752"/>
      </dsp:txXfrm>
    </dsp:sp>
    <dsp:sp modelId="{E3CE95DC-D292-4A0E-8E3C-42BDB5F4ABA0}">
      <dsp:nvSpPr>
        <dsp:cNvPr id="0" name=""/>
        <dsp:cNvSpPr/>
      </dsp:nvSpPr>
      <dsp:spPr>
        <a:xfrm rot="5400000">
          <a:off x="-192506" y="1279418"/>
          <a:ext cx="1283379" cy="89836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Premium Changes</a:t>
          </a:r>
        </a:p>
      </dsp:txBody>
      <dsp:txXfrm rot="-5400000">
        <a:off x="2" y="1536094"/>
        <a:ext cx="898365" cy="385014"/>
      </dsp:txXfrm>
    </dsp:sp>
    <dsp:sp modelId="{6BF37CBF-04FE-4A85-AB64-71887F1AF47D}">
      <dsp:nvSpPr>
        <dsp:cNvPr id="0" name=""/>
        <dsp:cNvSpPr/>
      </dsp:nvSpPr>
      <dsp:spPr>
        <a:xfrm rot="5400000">
          <a:off x="4197125" y="-2211849"/>
          <a:ext cx="834196" cy="7431717"/>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No premium changes for the Delta Dental PPO Plan</a:t>
          </a:r>
        </a:p>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Delta Dental HMO premium is increasing by 3.4%, but paid fully by UC</a:t>
          </a:r>
        </a:p>
        <a:p>
          <a:pPr marL="114300" lvl="1" indent="-114300" algn="l" defTabSz="622300">
            <a:lnSpc>
              <a:spcPct val="90000"/>
            </a:lnSpc>
            <a:spcBef>
              <a:spcPct val="0"/>
            </a:spcBef>
            <a:spcAft>
              <a:spcPct val="15000"/>
            </a:spcAft>
            <a:buChar char="•"/>
          </a:pPr>
          <a:endParaRPr lang="en-US" sz="1400" kern="1200" dirty="0">
            <a:solidFill>
              <a:schemeClr val="tx2">
                <a:lumMod val="50000"/>
              </a:schemeClr>
            </a:solidFill>
          </a:endParaRPr>
        </a:p>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VSP Vision premium is increasing by 5%, but paid fully by UC</a:t>
          </a:r>
        </a:p>
      </dsp:txBody>
      <dsp:txXfrm rot="-5400000">
        <a:off x="898365" y="1127633"/>
        <a:ext cx="7390995" cy="752752"/>
      </dsp:txXfrm>
    </dsp:sp>
    <dsp:sp modelId="{DF824788-9160-4112-844A-26C264E41A8A}">
      <dsp:nvSpPr>
        <dsp:cNvPr id="0" name=""/>
        <dsp:cNvSpPr/>
      </dsp:nvSpPr>
      <dsp:spPr>
        <a:xfrm rot="5400000">
          <a:off x="-148536" y="2319972"/>
          <a:ext cx="1283379" cy="9863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11175">
            <a:lnSpc>
              <a:spcPct val="90000"/>
            </a:lnSpc>
            <a:spcBef>
              <a:spcPct val="0"/>
            </a:spcBef>
            <a:spcAft>
              <a:spcPct val="35000"/>
            </a:spcAft>
            <a:buNone/>
          </a:pPr>
          <a:r>
            <a:rPr lang="en-US" sz="1150" b="1" kern="1200" dirty="0">
              <a:solidFill>
                <a:schemeClr val="tx2">
                  <a:lumMod val="50000"/>
                </a:schemeClr>
              </a:solidFill>
            </a:rPr>
            <a:t>Enrollment</a:t>
          </a:r>
        </a:p>
      </dsp:txBody>
      <dsp:txXfrm rot="-5400000">
        <a:off x="1" y="2664588"/>
        <a:ext cx="986306" cy="297073"/>
      </dsp:txXfrm>
    </dsp:sp>
    <dsp:sp modelId="{3DCFD9D6-E2A7-4A3F-836D-267F8F5AC24E}">
      <dsp:nvSpPr>
        <dsp:cNvPr id="0" name=""/>
        <dsp:cNvSpPr/>
      </dsp:nvSpPr>
      <dsp:spPr>
        <a:xfrm rot="5400000">
          <a:off x="4247773" y="-1084927"/>
          <a:ext cx="834196" cy="7330422"/>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Both plans are open for enrollment</a:t>
          </a:r>
        </a:p>
      </dsp:txBody>
      <dsp:txXfrm rot="-5400000">
        <a:off x="999660" y="2203908"/>
        <a:ext cx="7289700" cy="752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9D05-54BA-49EE-9472-47769C351B51}">
      <dsp:nvSpPr>
        <dsp:cNvPr id="0" name=""/>
        <dsp:cNvSpPr/>
      </dsp:nvSpPr>
      <dsp:spPr>
        <a:xfrm rot="5400000">
          <a:off x="-85620" y="1249460"/>
          <a:ext cx="1175601" cy="82292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Enhanced </a:t>
          </a:r>
          <a:r>
            <a:rPr lang="en-US" sz="1150" b="1" kern="1200" dirty="0">
              <a:solidFill>
                <a:schemeClr val="tx2">
                  <a:lumMod val="50000"/>
                </a:schemeClr>
              </a:solidFill>
            </a:rPr>
            <a:t>Benefits</a:t>
          </a:r>
        </a:p>
      </dsp:txBody>
      <dsp:txXfrm rot="-5400000">
        <a:off x="90721" y="1484579"/>
        <a:ext cx="822920" cy="352681"/>
      </dsp:txXfrm>
    </dsp:sp>
    <dsp:sp modelId="{7483DC57-1D9B-4C01-B862-A92C6768B5DC}">
      <dsp:nvSpPr>
        <dsp:cNvPr id="0" name=""/>
        <dsp:cNvSpPr/>
      </dsp:nvSpPr>
      <dsp:spPr>
        <a:xfrm rot="5400000">
          <a:off x="4188284" y="-1794605"/>
          <a:ext cx="1317401" cy="6911040"/>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i="0" kern="1200">
              <a:solidFill>
                <a:schemeClr val="tx2">
                  <a:lumMod val="50000"/>
                </a:schemeClr>
              </a:solidFill>
            </a:rPr>
            <a:t>Identity Theft Coverage Enhancements</a:t>
          </a:r>
          <a:endParaRPr lang="en-US" sz="1400" kern="1200"/>
        </a:p>
        <a:p>
          <a:pPr marL="228600" lvl="2" indent="-114300" algn="l" defTabSz="622300">
            <a:lnSpc>
              <a:spcPct val="90000"/>
            </a:lnSpc>
            <a:spcBef>
              <a:spcPct val="0"/>
            </a:spcBef>
            <a:spcAft>
              <a:spcPct val="15000"/>
            </a:spcAft>
            <a:buChar char="•"/>
          </a:pPr>
          <a:r>
            <a:rPr lang="en-US" sz="1400" b="0" i="0" kern="1200">
              <a:solidFill>
                <a:schemeClr val="tx2">
                  <a:lumMod val="50000"/>
                </a:schemeClr>
              </a:solidFill>
            </a:rPr>
            <a:t>Cash recovery is now </a:t>
          </a:r>
          <a:r>
            <a:rPr lang="en-US" sz="1400" b="0" i="0" u="none" kern="1200">
              <a:solidFill>
                <a:schemeClr val="tx2">
                  <a:lumMod val="50000"/>
                </a:schemeClr>
              </a:solidFill>
            </a:rPr>
            <a:t>included</a:t>
          </a:r>
          <a:r>
            <a:rPr lang="en-US" sz="1400" b="0" i="0" kern="1200">
              <a:solidFill>
                <a:schemeClr val="tx2">
                  <a:lumMod val="50000"/>
                </a:schemeClr>
              </a:solidFill>
            </a:rPr>
            <a:t> as part of the $1 million restoration coverage</a:t>
          </a:r>
          <a:endParaRPr lang="en-US" sz="1400" kern="1200" dirty="0">
            <a:solidFill>
              <a:schemeClr val="tx2">
                <a:lumMod val="50000"/>
              </a:schemeClr>
            </a:solidFill>
          </a:endParaRPr>
        </a:p>
        <a:p>
          <a:pPr marL="228600" lvl="2" indent="-114300" algn="l" defTabSz="622300">
            <a:lnSpc>
              <a:spcPct val="90000"/>
            </a:lnSpc>
            <a:spcBef>
              <a:spcPct val="0"/>
            </a:spcBef>
            <a:spcAft>
              <a:spcPct val="15000"/>
            </a:spcAft>
            <a:buChar char="•"/>
          </a:pPr>
          <a:r>
            <a:rPr lang="en-US" sz="1400" b="0" i="0" kern="1200" dirty="0">
              <a:solidFill>
                <a:schemeClr val="tx2">
                  <a:lumMod val="50000"/>
                </a:schemeClr>
              </a:solidFill>
              <a:latin typeface="+mn-lt"/>
            </a:rPr>
            <a:t>Option to add up to four senior adults to Identity Theft Protection, which includes the following services: Identity Theft Monitoring </a:t>
          </a:r>
          <a:r>
            <a:rPr lang="en-US" sz="1400" b="0" i="0" kern="1200" dirty="0">
              <a:solidFill>
                <a:schemeClr val="tx2">
                  <a:lumMod val="50000"/>
                </a:schemeClr>
              </a:solidFill>
              <a:latin typeface="+mn-lt"/>
              <a:ea typeface="Cambria Math" panose="02040503050406030204" pitchFamily="18" charset="0"/>
            </a:rPr>
            <a:t>•</a:t>
          </a:r>
          <a:r>
            <a:rPr lang="en-US" sz="1400" b="0" i="0" kern="1200" dirty="0">
              <a:solidFill>
                <a:schemeClr val="tx2">
                  <a:lumMod val="50000"/>
                </a:schemeClr>
              </a:solidFill>
              <a:latin typeface="+mn-lt"/>
            </a:rPr>
            <a:t> Full-Service Identity Restoration </a:t>
          </a:r>
          <a:r>
            <a:rPr lang="en-US" sz="1400" b="0" i="0" kern="1200" dirty="0">
              <a:solidFill>
                <a:schemeClr val="tx2">
                  <a:lumMod val="50000"/>
                </a:schemeClr>
              </a:solidFill>
              <a:latin typeface="+mn-lt"/>
              <a:ea typeface="Cambria Math" panose="02040503050406030204" pitchFamily="18" charset="0"/>
            </a:rPr>
            <a:t>•</a:t>
          </a:r>
          <a:r>
            <a:rPr lang="en-US" sz="1400" b="0" i="0" kern="1200" dirty="0">
              <a:solidFill>
                <a:schemeClr val="tx2">
                  <a:lumMod val="50000"/>
                </a:schemeClr>
              </a:solidFill>
              <a:latin typeface="+mn-lt"/>
            </a:rPr>
            <a:t> Lost Wallet services </a:t>
          </a:r>
          <a:r>
            <a:rPr lang="en-US" sz="1400" b="0" i="0" kern="1200" dirty="0">
              <a:solidFill>
                <a:schemeClr val="tx2">
                  <a:lumMod val="50000"/>
                </a:schemeClr>
              </a:solidFill>
              <a:latin typeface="+mn-lt"/>
              <a:ea typeface="Cambria Math" panose="02040503050406030204" pitchFamily="18" charset="0"/>
            </a:rPr>
            <a:t>•</a:t>
          </a:r>
          <a:r>
            <a:rPr lang="en-US" sz="1400" b="0" i="0" kern="1200" dirty="0">
              <a:solidFill>
                <a:schemeClr val="tx2">
                  <a:lumMod val="50000"/>
                </a:schemeClr>
              </a:solidFill>
              <a:latin typeface="+mn-lt"/>
            </a:rPr>
            <a:t> Identity Theft Insurance</a:t>
          </a:r>
          <a:endParaRPr lang="en-US" sz="1400" kern="1200" dirty="0">
            <a:solidFill>
              <a:schemeClr val="tx2">
                <a:lumMod val="50000"/>
              </a:schemeClr>
            </a:solidFill>
            <a:latin typeface="+mn-lt"/>
          </a:endParaRPr>
        </a:p>
      </dsp:txBody>
      <dsp:txXfrm rot="-5400000">
        <a:off x="1391465" y="1066524"/>
        <a:ext cx="6846730" cy="1188781"/>
      </dsp:txXfrm>
    </dsp:sp>
    <dsp:sp modelId="{E3CE95DC-D292-4A0E-8E3C-42BDB5F4ABA0}">
      <dsp:nvSpPr>
        <dsp:cNvPr id="0" name=""/>
        <dsp:cNvSpPr/>
      </dsp:nvSpPr>
      <dsp:spPr>
        <a:xfrm rot="5400000">
          <a:off x="-74584" y="295936"/>
          <a:ext cx="1175601" cy="82292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Premium </a:t>
          </a:r>
          <a:r>
            <a:rPr lang="en-US" sz="1150" b="1" kern="1200" dirty="0">
              <a:solidFill>
                <a:schemeClr val="tx2">
                  <a:lumMod val="50000"/>
                </a:schemeClr>
              </a:solidFill>
            </a:rPr>
            <a:t>Changes</a:t>
          </a:r>
        </a:p>
      </dsp:txBody>
      <dsp:txXfrm rot="-5400000">
        <a:off x="101757" y="531055"/>
        <a:ext cx="822920" cy="352681"/>
      </dsp:txXfrm>
    </dsp:sp>
    <dsp:sp modelId="{6BF37CBF-04FE-4A85-AB64-71887F1AF47D}">
      <dsp:nvSpPr>
        <dsp:cNvPr id="0" name=""/>
        <dsp:cNvSpPr/>
      </dsp:nvSpPr>
      <dsp:spPr>
        <a:xfrm rot="5400000">
          <a:off x="4454370" y="-2959716"/>
          <a:ext cx="764140" cy="688878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No rate changes for 2025</a:t>
          </a:r>
        </a:p>
      </dsp:txBody>
      <dsp:txXfrm rot="-5400000">
        <a:off x="1392047" y="139909"/>
        <a:ext cx="6851484" cy="689536"/>
      </dsp:txXfrm>
    </dsp:sp>
    <dsp:sp modelId="{DF824788-9160-4112-844A-26C264E41A8A}">
      <dsp:nvSpPr>
        <dsp:cNvPr id="0" name=""/>
        <dsp:cNvSpPr/>
      </dsp:nvSpPr>
      <dsp:spPr>
        <a:xfrm rot="5400000">
          <a:off x="-81669" y="2353839"/>
          <a:ext cx="1175601" cy="86969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11175">
            <a:lnSpc>
              <a:spcPct val="90000"/>
            </a:lnSpc>
            <a:spcBef>
              <a:spcPct val="0"/>
            </a:spcBef>
            <a:spcAft>
              <a:spcPct val="35000"/>
            </a:spcAft>
            <a:buNone/>
          </a:pPr>
          <a:r>
            <a:rPr lang="en-US" sz="1150" b="1" kern="1200" dirty="0">
              <a:solidFill>
                <a:schemeClr val="tx2">
                  <a:lumMod val="50000"/>
                </a:schemeClr>
              </a:solidFill>
            </a:rPr>
            <a:t>Enrollment</a:t>
          </a:r>
        </a:p>
      </dsp:txBody>
      <dsp:txXfrm rot="-5400000">
        <a:off x="71285" y="2635734"/>
        <a:ext cx="869695" cy="305906"/>
      </dsp:txXfrm>
    </dsp:sp>
    <dsp:sp modelId="{3DCFD9D6-E2A7-4A3F-836D-267F8F5AC24E}">
      <dsp:nvSpPr>
        <dsp:cNvPr id="0" name=""/>
        <dsp:cNvSpPr/>
      </dsp:nvSpPr>
      <dsp:spPr>
        <a:xfrm rot="5400000">
          <a:off x="4415516" y="-604707"/>
          <a:ext cx="764140" cy="6846587"/>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Open for enrollment</a:t>
          </a:r>
        </a:p>
      </dsp:txBody>
      <dsp:txXfrm rot="-5400000">
        <a:off x="1374293" y="2473818"/>
        <a:ext cx="6809285" cy="689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2D4C3-87B8-4739-A584-E8EDCFD4142D}">
      <dsp:nvSpPr>
        <dsp:cNvPr id="0" name=""/>
        <dsp:cNvSpPr/>
      </dsp:nvSpPr>
      <dsp:spPr>
        <a:xfrm rot="5400000">
          <a:off x="-157540" y="135517"/>
          <a:ext cx="879190" cy="61543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2">
                  <a:lumMod val="50000"/>
                </a:schemeClr>
              </a:solidFill>
            </a:rPr>
            <a:t>Premium</a:t>
          </a:r>
        </a:p>
      </dsp:txBody>
      <dsp:txXfrm rot="-5400000">
        <a:off x="-25661" y="311356"/>
        <a:ext cx="615433" cy="263757"/>
      </dsp:txXfrm>
    </dsp:sp>
    <dsp:sp modelId="{0FA596FD-6F6F-49F2-868F-AFDA9B4A8C47}">
      <dsp:nvSpPr>
        <dsp:cNvPr id="0" name=""/>
        <dsp:cNvSpPr/>
      </dsp:nvSpPr>
      <dsp:spPr>
        <a:xfrm rot="5400000">
          <a:off x="4427406" y="-3813376"/>
          <a:ext cx="530236" cy="8205505"/>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2">
                  <a:lumMod val="50000"/>
                </a:schemeClr>
              </a:solidFill>
            </a:rPr>
            <a:t>No premium changes for 2025</a:t>
          </a:r>
        </a:p>
      </dsp:txBody>
      <dsp:txXfrm rot="-5400000">
        <a:off x="589772" y="50142"/>
        <a:ext cx="8179621" cy="478468"/>
      </dsp:txXfrm>
    </dsp:sp>
    <dsp:sp modelId="{7F063BE3-FB68-4F22-83D5-FE903FD3AD2C}">
      <dsp:nvSpPr>
        <dsp:cNvPr id="0" name=""/>
        <dsp:cNvSpPr/>
      </dsp:nvSpPr>
      <dsp:spPr>
        <a:xfrm rot="5400000">
          <a:off x="-145601" y="914091"/>
          <a:ext cx="879190" cy="62324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2">
                  <a:lumMod val="50000"/>
                </a:schemeClr>
              </a:solidFill>
            </a:rPr>
            <a:t>New </a:t>
          </a:r>
        </a:p>
        <a:p>
          <a:pPr marL="0" lvl="0" indent="0" algn="ctr" defTabSz="466725">
            <a:lnSpc>
              <a:spcPct val="90000"/>
            </a:lnSpc>
            <a:spcBef>
              <a:spcPct val="0"/>
            </a:spcBef>
            <a:spcAft>
              <a:spcPct val="35000"/>
            </a:spcAft>
            <a:buNone/>
          </a:pPr>
          <a:r>
            <a:rPr lang="en-US" sz="1050" b="1" kern="1200" dirty="0">
              <a:solidFill>
                <a:schemeClr val="tx2">
                  <a:lumMod val="50000"/>
                </a:schemeClr>
              </a:solidFill>
            </a:rPr>
            <a:t>Benefits</a:t>
          </a:r>
        </a:p>
      </dsp:txBody>
      <dsp:txXfrm rot="-5400000">
        <a:off x="-17630" y="1097746"/>
        <a:ext cx="623249" cy="255941"/>
      </dsp:txXfrm>
    </dsp:sp>
    <dsp:sp modelId="{20A1501F-0B3A-4ABC-9F1E-C0495EFB02CE}">
      <dsp:nvSpPr>
        <dsp:cNvPr id="0" name=""/>
        <dsp:cNvSpPr/>
      </dsp:nvSpPr>
      <dsp:spPr>
        <a:xfrm rot="5400000">
          <a:off x="4432299" y="-3038648"/>
          <a:ext cx="571774" cy="8205505"/>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2">
                  <a:lumMod val="50000"/>
                </a:schemeClr>
              </a:solidFill>
            </a:rPr>
            <a:t>$1,200 ICU Hospital Admission benefit</a:t>
          </a:r>
        </a:p>
      </dsp:txBody>
      <dsp:txXfrm rot="-5400000">
        <a:off x="615434" y="806129"/>
        <a:ext cx="8177593" cy="515950"/>
      </dsp:txXfrm>
    </dsp:sp>
    <dsp:sp modelId="{F4CFCC9C-E6F3-4961-B657-54322A963FB9}">
      <dsp:nvSpPr>
        <dsp:cNvPr id="0" name=""/>
        <dsp:cNvSpPr/>
      </dsp:nvSpPr>
      <dsp:spPr>
        <a:xfrm rot="5400000">
          <a:off x="-157540" y="1850092"/>
          <a:ext cx="879190" cy="61543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2">
                  <a:lumMod val="50000"/>
                </a:schemeClr>
              </a:solidFill>
            </a:rPr>
            <a:t>Restored Benefits</a:t>
          </a:r>
        </a:p>
      </dsp:txBody>
      <dsp:txXfrm rot="-5400000">
        <a:off x="-25661" y="2025931"/>
        <a:ext cx="615433" cy="263757"/>
      </dsp:txXfrm>
    </dsp:sp>
    <dsp:sp modelId="{5F9621A8-EDDB-4679-BE97-09CF79C93198}">
      <dsp:nvSpPr>
        <dsp:cNvPr id="0" name=""/>
        <dsp:cNvSpPr/>
      </dsp:nvSpPr>
      <dsp:spPr>
        <a:xfrm rot="5400000">
          <a:off x="4201882" y="-2132495"/>
          <a:ext cx="1032607" cy="8205505"/>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kern="1200" dirty="0">
              <a:solidFill>
                <a:schemeClr val="tx2">
                  <a:lumMod val="50000"/>
                </a:schemeClr>
              </a:solidFill>
            </a:rPr>
            <a:t>$50 Chiropractic or Alternative Therapy benefit</a:t>
          </a:r>
        </a:p>
        <a:p>
          <a:pPr marL="114300" lvl="1" indent="-114300" algn="l" defTabSz="577850">
            <a:lnSpc>
              <a:spcPct val="90000"/>
            </a:lnSpc>
            <a:spcBef>
              <a:spcPct val="0"/>
            </a:spcBef>
            <a:spcAft>
              <a:spcPct val="15000"/>
            </a:spcAft>
            <a:buChar char="•"/>
          </a:pPr>
          <a:r>
            <a:rPr lang="en-US" sz="1300" b="0" kern="1200" dirty="0">
              <a:solidFill>
                <a:schemeClr val="tx2">
                  <a:lumMod val="50000"/>
                </a:schemeClr>
              </a:solidFill>
            </a:rPr>
            <a:t>$700 Outpatient surgery and anesthesia benefit</a:t>
          </a:r>
        </a:p>
        <a:p>
          <a:pPr marL="114300" lvl="1" indent="-114300" algn="l" defTabSz="577850">
            <a:lnSpc>
              <a:spcPct val="90000"/>
            </a:lnSpc>
            <a:spcBef>
              <a:spcPct val="0"/>
            </a:spcBef>
            <a:spcAft>
              <a:spcPct val="15000"/>
            </a:spcAft>
            <a:buChar char="•"/>
          </a:pPr>
          <a:r>
            <a:rPr lang="en-US" sz="1300" b="0" kern="1200" dirty="0">
              <a:solidFill>
                <a:schemeClr val="tx2">
                  <a:lumMod val="50000"/>
                </a:schemeClr>
              </a:solidFill>
            </a:rPr>
            <a:t>$950 Sacrum Fracture benefit</a:t>
          </a:r>
        </a:p>
        <a:p>
          <a:pPr marL="114300" lvl="1" indent="-114300" algn="l" defTabSz="577850">
            <a:lnSpc>
              <a:spcPct val="90000"/>
            </a:lnSpc>
            <a:spcBef>
              <a:spcPct val="0"/>
            </a:spcBef>
            <a:spcAft>
              <a:spcPct val="15000"/>
            </a:spcAft>
            <a:buChar char="•"/>
          </a:pPr>
          <a:r>
            <a:rPr lang="en-US" sz="1300" b="0" kern="1200" dirty="0">
              <a:solidFill>
                <a:schemeClr val="tx2">
                  <a:lumMod val="50000"/>
                </a:schemeClr>
              </a:solidFill>
            </a:rPr>
            <a:t>Successor Benefit: </a:t>
          </a:r>
          <a:r>
            <a:rPr lang="en-US" sz="1300" kern="1200" dirty="0">
              <a:solidFill>
                <a:schemeClr val="tx2">
                  <a:lumMod val="50000"/>
                </a:schemeClr>
              </a:solidFill>
              <a:latin typeface="+mn-lt"/>
            </a:rPr>
            <a:t>A covered spouse may elect to become the primary </a:t>
          </a:r>
          <a:r>
            <a:rPr lang="en-US" sz="1300" b="0" i="0" kern="1200" baseline="0" dirty="0">
              <a:solidFill>
                <a:schemeClr val="tx2">
                  <a:lumMod val="50000"/>
                </a:schemeClr>
              </a:solidFill>
              <a:latin typeface="+mn-lt"/>
            </a:rPr>
            <a:t>insured at the time of the primary employee’s death</a:t>
          </a:r>
          <a:r>
            <a:rPr lang="en-US" sz="1300" b="1" kern="1200" dirty="0">
              <a:solidFill>
                <a:schemeClr val="tx2">
                  <a:lumMod val="50000"/>
                </a:schemeClr>
              </a:solidFill>
            </a:rPr>
            <a:t> </a:t>
          </a:r>
        </a:p>
      </dsp:txBody>
      <dsp:txXfrm rot="-5400000">
        <a:off x="615433" y="1504362"/>
        <a:ext cx="8155097" cy="931791"/>
      </dsp:txXfrm>
    </dsp:sp>
    <dsp:sp modelId="{06E2A3B9-43F4-42CE-93CC-28D7B9E7DE83}">
      <dsp:nvSpPr>
        <dsp:cNvPr id="0" name=""/>
        <dsp:cNvSpPr/>
      </dsp:nvSpPr>
      <dsp:spPr>
        <a:xfrm rot="5400000">
          <a:off x="-106216" y="2630756"/>
          <a:ext cx="879190" cy="71808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2">
                  <a:lumMod val="50000"/>
                </a:schemeClr>
              </a:solidFill>
            </a:rPr>
            <a:t>Enhanced Benefits</a:t>
          </a:r>
        </a:p>
      </dsp:txBody>
      <dsp:txXfrm rot="-5400000">
        <a:off x="-25661" y="2909243"/>
        <a:ext cx="718081" cy="161109"/>
      </dsp:txXfrm>
    </dsp:sp>
    <dsp:sp modelId="{426DE4C1-21BB-43A1-B746-C7C6062E20DA}">
      <dsp:nvSpPr>
        <dsp:cNvPr id="0" name=""/>
        <dsp:cNvSpPr/>
      </dsp:nvSpPr>
      <dsp:spPr>
        <a:xfrm rot="5400000">
          <a:off x="4368127" y="-1164062"/>
          <a:ext cx="751442" cy="8205505"/>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solidFill>
                <a:schemeClr val="tx2">
                  <a:lumMod val="50000"/>
                </a:schemeClr>
              </a:solidFill>
            </a:rPr>
            <a:t>ICU Hospital Confinement benefit increases to a maximum of 10 per calendar year</a:t>
          </a:r>
        </a:p>
        <a:p>
          <a:pPr marL="114300" lvl="1" indent="-114300" algn="l" defTabSz="577850">
            <a:lnSpc>
              <a:spcPct val="90000"/>
            </a:lnSpc>
            <a:spcBef>
              <a:spcPct val="0"/>
            </a:spcBef>
            <a:spcAft>
              <a:spcPct val="15000"/>
            </a:spcAft>
            <a:buChar char="•"/>
          </a:pPr>
          <a:r>
            <a:rPr lang="en-US" sz="1300" kern="1200" dirty="0">
              <a:solidFill>
                <a:schemeClr val="tx2">
                  <a:lumMod val="50000"/>
                </a:schemeClr>
              </a:solidFill>
            </a:rPr>
            <a:t>Non-ICU Hospital Confinement benefit increases to a maximum of 10 per calendar year</a:t>
          </a:r>
        </a:p>
        <a:p>
          <a:pPr marL="114300" lvl="1" indent="-114300" algn="l" defTabSz="577850">
            <a:lnSpc>
              <a:spcPct val="90000"/>
            </a:lnSpc>
            <a:spcBef>
              <a:spcPct val="0"/>
            </a:spcBef>
            <a:spcAft>
              <a:spcPct val="15000"/>
            </a:spcAft>
            <a:buChar char="•"/>
          </a:pPr>
          <a:r>
            <a:rPr lang="en-US" sz="1300" kern="1200" dirty="0">
              <a:solidFill>
                <a:schemeClr val="tx2">
                  <a:lumMod val="50000"/>
                </a:schemeClr>
              </a:solidFill>
            </a:rPr>
            <a:t>Initial Physician office visit increasing to $100</a:t>
          </a:r>
        </a:p>
      </dsp:txBody>
      <dsp:txXfrm rot="-5400000">
        <a:off x="641096" y="2599651"/>
        <a:ext cx="8168823" cy="678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A2D1-9157-4A4E-8993-E20F02063D2F}">
      <dsp:nvSpPr>
        <dsp:cNvPr id="0" name=""/>
        <dsp:cNvSpPr/>
      </dsp:nvSpPr>
      <dsp:spPr>
        <a:xfrm rot="5400000">
          <a:off x="-163625" y="166204"/>
          <a:ext cx="1090834" cy="76358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tx2">
                  <a:lumMod val="50000"/>
                </a:schemeClr>
              </a:solidFill>
            </a:rPr>
            <a:t>Premium</a:t>
          </a:r>
          <a:endParaRPr lang="en-US" sz="1100" kern="1200">
            <a:solidFill>
              <a:schemeClr val="tx2">
                <a:lumMod val="50000"/>
              </a:schemeClr>
            </a:solidFill>
          </a:endParaRPr>
        </a:p>
      </dsp:txBody>
      <dsp:txXfrm rot="-5400000">
        <a:off x="1" y="384371"/>
        <a:ext cx="763583" cy="327251"/>
      </dsp:txXfrm>
    </dsp:sp>
    <dsp:sp modelId="{EC961E35-5489-424D-A43B-80E51899F716}">
      <dsp:nvSpPr>
        <dsp:cNvPr id="0" name=""/>
        <dsp:cNvSpPr/>
      </dsp:nvSpPr>
      <dsp:spPr>
        <a:xfrm rot="5400000">
          <a:off x="4421470" y="-3655307"/>
          <a:ext cx="709042" cy="802481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tx2">
                  <a:lumMod val="50000"/>
                </a:schemeClr>
              </a:solidFill>
            </a:rPr>
            <a:t>No premium changes for 2025</a:t>
          </a:r>
          <a:endParaRPr lang="en-US" sz="1400" kern="1200" dirty="0">
            <a:solidFill>
              <a:schemeClr val="tx2">
                <a:lumMod val="50000"/>
              </a:schemeClr>
            </a:solidFill>
          </a:endParaRPr>
        </a:p>
      </dsp:txBody>
      <dsp:txXfrm rot="-5400000">
        <a:off x="763584" y="37192"/>
        <a:ext cx="7990203" cy="639816"/>
      </dsp:txXfrm>
    </dsp:sp>
    <dsp:sp modelId="{6E321C1B-3582-46BC-8639-7DA5FDFD18D6}">
      <dsp:nvSpPr>
        <dsp:cNvPr id="0" name=""/>
        <dsp:cNvSpPr/>
      </dsp:nvSpPr>
      <dsp:spPr>
        <a:xfrm rot="5400000">
          <a:off x="-163625" y="1257029"/>
          <a:ext cx="1090834" cy="76358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tx2">
                  <a:lumMod val="50000"/>
                </a:schemeClr>
              </a:solidFill>
            </a:rPr>
            <a:t>Restored Benefits</a:t>
          </a:r>
          <a:endParaRPr lang="en-US" sz="1100" kern="1200" dirty="0">
            <a:solidFill>
              <a:schemeClr val="tx2">
                <a:lumMod val="50000"/>
              </a:schemeClr>
            </a:solidFill>
          </a:endParaRPr>
        </a:p>
      </dsp:txBody>
      <dsp:txXfrm rot="-5400000">
        <a:off x="1" y="1475196"/>
        <a:ext cx="763583" cy="327251"/>
      </dsp:txXfrm>
    </dsp:sp>
    <dsp:sp modelId="{08FFEF68-C798-4431-8855-2A4A19BDA904}">
      <dsp:nvSpPr>
        <dsp:cNvPr id="0" name=""/>
        <dsp:cNvSpPr/>
      </dsp:nvSpPr>
      <dsp:spPr>
        <a:xfrm rot="5400000">
          <a:off x="3995882" y="-2421546"/>
          <a:ext cx="1560218" cy="802481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tx2">
                  <a:lumMod val="50000"/>
                </a:schemeClr>
              </a:solidFill>
            </a:rPr>
            <a:t>Mammography $200</a:t>
          </a:r>
          <a:endParaRPr lang="en-US" sz="1400" kern="1200" dirty="0">
            <a:solidFill>
              <a:schemeClr val="tx2">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tx2">
                  <a:lumMod val="50000"/>
                </a:schemeClr>
              </a:solidFill>
            </a:rPr>
            <a:t>Successor Benefit: </a:t>
          </a:r>
          <a:r>
            <a:rPr lang="en-US" sz="1400" kern="1200" dirty="0">
              <a:solidFill>
                <a:schemeClr val="tx2">
                  <a:lumMod val="50000"/>
                </a:schemeClr>
              </a:solidFill>
              <a:latin typeface="+mn-lt"/>
            </a:rPr>
            <a:t>A covered spouse may elect to become the primary </a:t>
          </a:r>
          <a:r>
            <a:rPr lang="en-US" sz="1400" b="0" i="0" kern="1200" baseline="0" dirty="0">
              <a:solidFill>
                <a:schemeClr val="tx2">
                  <a:lumMod val="50000"/>
                </a:schemeClr>
              </a:solidFill>
              <a:latin typeface="+mn-lt"/>
            </a:rPr>
            <a:t>insured at the time of the primary insured’s death</a:t>
          </a:r>
          <a:endParaRPr lang="en-US" sz="1400" kern="1200" dirty="0">
            <a:solidFill>
              <a:schemeClr val="tx2">
                <a:lumMod val="50000"/>
              </a:schemeClr>
            </a:solidFill>
          </a:endParaRPr>
        </a:p>
        <a:p>
          <a:pPr marL="114300" lvl="1" indent="-114300" algn="l" defTabSz="622300">
            <a:lnSpc>
              <a:spcPct val="90000"/>
            </a:lnSpc>
            <a:spcBef>
              <a:spcPct val="0"/>
            </a:spcBef>
            <a:spcAft>
              <a:spcPct val="15000"/>
            </a:spcAft>
            <a:buChar char="•"/>
          </a:pPr>
          <a:r>
            <a:rPr lang="en-US" sz="1400" b="1" i="0" u="none" kern="1200" dirty="0">
              <a:solidFill>
                <a:schemeClr val="tx2">
                  <a:lumMod val="50000"/>
                </a:schemeClr>
              </a:solidFill>
            </a:rPr>
            <a:t>Childhood Conditions: </a:t>
          </a:r>
          <a:r>
            <a:rPr lang="en-US" sz="1400" b="0" i="0" kern="1200" baseline="0" dirty="0">
              <a:solidFill>
                <a:schemeClr val="tx2">
                  <a:lumMod val="50000"/>
                </a:schemeClr>
              </a:solidFill>
              <a:latin typeface="+mn-lt"/>
            </a:rPr>
            <a:t>Autism </a:t>
          </a:r>
          <a14:m xmlns:a14="http://schemas.microsoft.com/office/drawing/2010/main">
            <m:oMath xmlns:m="http://schemas.openxmlformats.org/officeDocument/2006/math">
              <m:r>
                <a:rPr lang="en-US" sz="1400" b="0" i="1" kern="1200" baseline="0">
                  <a:solidFill>
                    <a:schemeClr val="tx2">
                      <a:lumMod val="50000"/>
                    </a:schemeClr>
                  </a:solidFill>
                  <a:latin typeface="Cambria Math" panose="02040503050406030204" pitchFamily="18" charset="0"/>
                </a:rPr>
                <m:t>•  </m:t>
              </m:r>
            </m:oMath>
          </a14:m>
          <a:r>
            <a:rPr lang="en-US" sz="1400" b="0" i="0" kern="1200" baseline="0" dirty="0">
              <a:solidFill>
                <a:schemeClr val="tx2">
                  <a:lumMod val="50000"/>
                </a:schemeClr>
              </a:solidFill>
              <a:latin typeface="+mn-lt"/>
            </a:rPr>
            <a:t>Juvenile Type 1 Diabetes </a:t>
          </a:r>
          <a14:m xmlns:a14="http://schemas.microsoft.com/office/drawing/2010/main">
            <m:oMath xmlns:m="http://schemas.openxmlformats.org/officeDocument/2006/math">
              <m:r>
                <a:rPr lang="en-US" sz="1400" b="0" i="1" kern="1200" baseline="0">
                  <a:solidFill>
                    <a:schemeClr val="tx2">
                      <a:lumMod val="50000"/>
                    </a:schemeClr>
                  </a:solidFill>
                  <a:latin typeface="Cambria Math" panose="02040503050406030204" pitchFamily="18" charset="0"/>
                </a:rPr>
                <m:t>•</m:t>
              </m:r>
            </m:oMath>
          </a14:m>
          <a:r>
            <a:rPr lang="en-US" sz="1400" kern="1200" dirty="0">
              <a:solidFill>
                <a:schemeClr val="tx2">
                  <a:lumMod val="50000"/>
                </a:schemeClr>
              </a:solidFill>
              <a:latin typeface="+mn-lt"/>
            </a:rPr>
            <a:t> </a:t>
          </a:r>
          <a:r>
            <a:rPr lang="en-US" sz="1400" b="0" i="0" kern="1200" baseline="0" dirty="0">
              <a:solidFill>
                <a:schemeClr val="tx2">
                  <a:lumMod val="50000"/>
                </a:schemeClr>
              </a:solidFill>
              <a:latin typeface="+mn-lt"/>
            </a:rPr>
            <a:t>Phenylalanine Hydrolase Deficiency</a:t>
          </a:r>
          <a:endParaRPr lang="en-US" sz="1400" b="0" u="sng" kern="1200" dirty="0">
            <a:solidFill>
              <a:schemeClr val="tx2">
                <a:lumMod val="50000"/>
              </a:schemeClr>
            </a:solidFill>
          </a:endParaRPr>
        </a:p>
        <a:p>
          <a:pPr marL="114300" lvl="1" indent="-114300" algn="l" defTabSz="622300">
            <a:lnSpc>
              <a:spcPct val="90000"/>
            </a:lnSpc>
            <a:spcBef>
              <a:spcPct val="0"/>
            </a:spcBef>
            <a:spcAft>
              <a:spcPct val="15000"/>
            </a:spcAft>
            <a:buChar char="•"/>
          </a:pPr>
          <a:r>
            <a:rPr lang="en-US" sz="1400" b="1" kern="1200" dirty="0">
              <a:solidFill>
                <a:schemeClr val="tx2">
                  <a:lumMod val="50000"/>
                </a:schemeClr>
              </a:solidFill>
              <a:latin typeface="+mn-lt"/>
            </a:rPr>
            <a:t>Wellness Benefits: </a:t>
          </a:r>
          <a:r>
            <a:rPr lang="en-US" sz="1400" b="0" i="0" kern="1200" baseline="0" dirty="0">
              <a:solidFill>
                <a:schemeClr val="tx2">
                  <a:lumMod val="50000"/>
                </a:schemeClr>
              </a:solidFill>
              <a:latin typeface="+mn-lt"/>
            </a:rPr>
            <a:t>Bone Mass Density </a:t>
          </a:r>
          <a14:m xmlns:a14="http://schemas.microsoft.com/office/drawing/2010/main">
            <m:oMath xmlns:m="http://schemas.openxmlformats.org/officeDocument/2006/math">
              <m:r>
                <a:rPr lang="en-US" sz="1400" b="0" i="1" kern="1200" baseline="0">
                  <a:solidFill>
                    <a:schemeClr val="tx2">
                      <a:lumMod val="50000"/>
                    </a:schemeClr>
                  </a:solidFill>
                  <a:latin typeface="Cambria Math" panose="02040503050406030204" pitchFamily="18" charset="0"/>
                </a:rPr>
                <m:t>•</m:t>
              </m:r>
            </m:oMath>
          </a14:m>
          <a:r>
            <a:rPr lang="en-US" sz="1400" b="0" i="0" kern="1200" baseline="0" dirty="0">
              <a:solidFill>
                <a:schemeClr val="tx2">
                  <a:lumMod val="50000"/>
                </a:schemeClr>
              </a:solidFill>
              <a:latin typeface="+mn-lt"/>
            </a:rPr>
            <a:t> Spinal CT</a:t>
          </a:r>
          <a14:m xmlns:a14="http://schemas.microsoft.com/office/drawing/2010/main">
            <m:oMath xmlns:m="http://schemas.openxmlformats.org/officeDocument/2006/math">
              <m:r>
                <a:rPr lang="en-US" sz="1400" b="0" i="1" kern="1200" baseline="0">
                  <a:solidFill>
                    <a:schemeClr val="tx2">
                      <a:lumMod val="50000"/>
                    </a:schemeClr>
                  </a:solidFill>
                  <a:latin typeface="Cambria Math" panose="02040503050406030204" pitchFamily="18" charset="0"/>
                </a:rPr>
                <m:t>•</m:t>
              </m:r>
            </m:oMath>
          </a14:m>
          <a:r>
            <a:rPr lang="en-US" sz="1400" kern="1200" dirty="0">
              <a:solidFill>
                <a:schemeClr val="tx2">
                  <a:lumMod val="50000"/>
                </a:schemeClr>
              </a:solidFill>
              <a:latin typeface="+mn-lt"/>
            </a:rPr>
            <a:t> Cytological Screening </a:t>
          </a:r>
          <a14:m xmlns:a14="http://schemas.microsoft.com/office/drawing/2010/main">
            <m:oMath xmlns:m="http://schemas.openxmlformats.org/officeDocument/2006/math">
              <m:r>
                <a:rPr lang="en-US" sz="1400" b="0" i="1" kern="1200" baseline="0">
                  <a:solidFill>
                    <a:schemeClr val="tx2">
                      <a:lumMod val="50000"/>
                    </a:schemeClr>
                  </a:solidFill>
                  <a:latin typeface="Cambria Math" panose="02040503050406030204" pitchFamily="18" charset="0"/>
                </a:rPr>
                <m:t>•</m:t>
              </m:r>
            </m:oMath>
          </a14:m>
          <a:r>
            <a:rPr lang="en-US" sz="1400" kern="1200" dirty="0">
              <a:solidFill>
                <a:schemeClr val="tx2">
                  <a:lumMod val="50000"/>
                </a:schemeClr>
              </a:solidFill>
              <a:latin typeface="+mn-lt"/>
            </a:rPr>
            <a:t> DNA Stool Analysis </a:t>
          </a:r>
          <a14:m xmlns:a14="http://schemas.microsoft.com/office/drawing/2010/main">
            <m:oMath xmlns:m="http://schemas.openxmlformats.org/officeDocument/2006/math">
              <m:r>
                <a:rPr lang="en-US" sz="1400" b="0" i="1" kern="1200" baseline="0">
                  <a:solidFill>
                    <a:schemeClr val="tx2">
                      <a:lumMod val="50000"/>
                    </a:schemeClr>
                  </a:solidFill>
                  <a:latin typeface="Cambria Math" panose="02040503050406030204" pitchFamily="18" charset="0"/>
                </a:rPr>
                <m:t>•</m:t>
              </m:r>
            </m:oMath>
          </a14:m>
          <a:r>
            <a:rPr lang="en-US" sz="1400" kern="1200" dirty="0">
              <a:solidFill>
                <a:schemeClr val="tx2">
                  <a:lumMod val="50000"/>
                </a:schemeClr>
              </a:solidFill>
              <a:latin typeface="+mn-lt"/>
            </a:rPr>
            <a:t> HIV Nucleic Acid </a:t>
          </a:r>
          <a:endParaRPr lang="en-US" sz="1400" b="0" u="sng" kern="1200" dirty="0">
            <a:solidFill>
              <a:schemeClr val="tx2">
                <a:lumMod val="50000"/>
              </a:schemeClr>
            </a:solidFill>
          </a:endParaRPr>
        </a:p>
      </dsp:txBody>
      <dsp:txXfrm rot="-5400000">
        <a:off x="763583" y="886917"/>
        <a:ext cx="7948652" cy="1407890"/>
      </dsp:txXfrm>
    </dsp:sp>
    <dsp:sp modelId="{B2626E8B-C831-470E-8382-C191B947D4F4}">
      <dsp:nvSpPr>
        <dsp:cNvPr id="0" name=""/>
        <dsp:cNvSpPr/>
      </dsp:nvSpPr>
      <dsp:spPr>
        <a:xfrm rot="5400000">
          <a:off x="-163625" y="2529069"/>
          <a:ext cx="1090834" cy="763583"/>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tx2">
                  <a:lumMod val="50000"/>
                </a:schemeClr>
              </a:solidFill>
            </a:rPr>
            <a:t>Enhanced Benefits</a:t>
          </a:r>
          <a:endParaRPr lang="en-US" sz="1100" kern="1200" dirty="0">
            <a:solidFill>
              <a:schemeClr val="tx2">
                <a:lumMod val="50000"/>
              </a:schemeClr>
            </a:solidFill>
          </a:endParaRPr>
        </a:p>
      </dsp:txBody>
      <dsp:txXfrm rot="-5400000">
        <a:off x="1" y="2747236"/>
        <a:ext cx="763583" cy="327251"/>
      </dsp:txXfrm>
    </dsp:sp>
    <dsp:sp modelId="{8A1EACE5-0318-4685-B1EB-750A97E07105}">
      <dsp:nvSpPr>
        <dsp:cNvPr id="0" name=""/>
        <dsp:cNvSpPr/>
      </dsp:nvSpPr>
      <dsp:spPr>
        <a:xfrm rot="5400000">
          <a:off x="4374106" y="-1120938"/>
          <a:ext cx="803770" cy="802481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0" kern="1200" dirty="0">
              <a:solidFill>
                <a:schemeClr val="tx2">
                  <a:lumMod val="50000"/>
                </a:schemeClr>
              </a:solidFill>
            </a:rPr>
            <a:t>Recurrence Provision: </a:t>
          </a:r>
          <a:r>
            <a:rPr lang="en-US" sz="1400" kern="1200" dirty="0">
              <a:solidFill>
                <a:schemeClr val="tx2">
                  <a:lumMod val="50000"/>
                </a:schemeClr>
              </a:solidFill>
            </a:rPr>
            <a:t>The waiting period for a benefit payment after a positive diagnosis of an illness or procedure has been reduced from 6 months to 90 days</a:t>
          </a:r>
        </a:p>
      </dsp:txBody>
      <dsp:txXfrm rot="-5400000">
        <a:off x="763584" y="2528821"/>
        <a:ext cx="7985579" cy="725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A2D1-9157-4A4E-8993-E20F02063D2F}">
      <dsp:nvSpPr>
        <dsp:cNvPr id="0" name=""/>
        <dsp:cNvSpPr/>
      </dsp:nvSpPr>
      <dsp:spPr>
        <a:xfrm rot="5400000">
          <a:off x="-131065" y="133343"/>
          <a:ext cx="873770" cy="61163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2">
                  <a:lumMod val="50000"/>
                </a:schemeClr>
              </a:solidFill>
            </a:rPr>
            <a:t>Premium</a:t>
          </a:r>
          <a:endParaRPr lang="en-US" sz="900" kern="1200">
            <a:solidFill>
              <a:schemeClr val="tx2">
                <a:lumMod val="50000"/>
              </a:schemeClr>
            </a:solidFill>
          </a:endParaRPr>
        </a:p>
      </dsp:txBody>
      <dsp:txXfrm rot="-5400000">
        <a:off x="1" y="308098"/>
        <a:ext cx="611639" cy="262131"/>
      </dsp:txXfrm>
    </dsp:sp>
    <dsp:sp modelId="{EC961E35-5489-424D-A43B-80E51899F716}">
      <dsp:nvSpPr>
        <dsp:cNvPr id="0" name=""/>
        <dsp:cNvSpPr/>
      </dsp:nvSpPr>
      <dsp:spPr>
        <a:xfrm rot="5400000">
          <a:off x="3961555" y="-3347638"/>
          <a:ext cx="567950" cy="7267782"/>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No premium changes for 2025</a:t>
          </a:r>
          <a:endParaRPr lang="en-US" sz="1600" kern="1200" dirty="0">
            <a:solidFill>
              <a:schemeClr val="tx2">
                <a:lumMod val="50000"/>
              </a:schemeClr>
            </a:solidFill>
          </a:endParaRPr>
        </a:p>
      </dsp:txBody>
      <dsp:txXfrm rot="-5400000">
        <a:off x="611640" y="30002"/>
        <a:ext cx="7240057" cy="512500"/>
      </dsp:txXfrm>
    </dsp:sp>
    <dsp:sp modelId="{8F3F8A01-04F3-499A-8A9D-3BDBCFD4E4A1}">
      <dsp:nvSpPr>
        <dsp:cNvPr id="0" name=""/>
        <dsp:cNvSpPr/>
      </dsp:nvSpPr>
      <dsp:spPr>
        <a:xfrm rot="5400000">
          <a:off x="-131065" y="868098"/>
          <a:ext cx="873770" cy="61163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2">
                  <a:lumMod val="50000"/>
                </a:schemeClr>
              </a:solidFill>
            </a:rPr>
            <a:t>New Benefit</a:t>
          </a:r>
          <a:endParaRPr lang="en-US" sz="900" kern="1200">
            <a:solidFill>
              <a:schemeClr val="tx2">
                <a:lumMod val="50000"/>
              </a:schemeClr>
            </a:solidFill>
          </a:endParaRPr>
        </a:p>
      </dsp:txBody>
      <dsp:txXfrm rot="-5400000">
        <a:off x="1" y="1042853"/>
        <a:ext cx="611639" cy="262131"/>
      </dsp:txXfrm>
    </dsp:sp>
    <dsp:sp modelId="{AF4204B9-794B-4B2B-875D-96D1A686E81C}">
      <dsp:nvSpPr>
        <dsp:cNvPr id="0" name=""/>
        <dsp:cNvSpPr/>
      </dsp:nvSpPr>
      <dsp:spPr>
        <a:xfrm rot="5400000">
          <a:off x="3957049" y="-2590534"/>
          <a:ext cx="567950" cy="7267782"/>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ICU Admission $1,200</a:t>
          </a:r>
          <a:endParaRPr lang="en-US" sz="1600" kern="1200" dirty="0">
            <a:solidFill>
              <a:schemeClr val="tx2">
                <a:lumMod val="50000"/>
              </a:schemeClr>
            </a:solidFill>
          </a:endParaRPr>
        </a:p>
      </dsp:txBody>
      <dsp:txXfrm rot="-5400000">
        <a:off x="607134" y="787106"/>
        <a:ext cx="7240057" cy="512500"/>
      </dsp:txXfrm>
    </dsp:sp>
    <dsp:sp modelId="{6E321C1B-3582-46BC-8639-7DA5FDFD18D6}">
      <dsp:nvSpPr>
        <dsp:cNvPr id="0" name=""/>
        <dsp:cNvSpPr/>
      </dsp:nvSpPr>
      <dsp:spPr>
        <a:xfrm rot="5400000">
          <a:off x="-131065" y="1669979"/>
          <a:ext cx="873770" cy="61163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2">
                  <a:lumMod val="50000"/>
                </a:schemeClr>
              </a:solidFill>
            </a:rPr>
            <a:t>Restored Benefits</a:t>
          </a:r>
          <a:endParaRPr lang="en-US" sz="900" kern="1200">
            <a:solidFill>
              <a:schemeClr val="tx2">
                <a:lumMod val="50000"/>
              </a:schemeClr>
            </a:solidFill>
          </a:endParaRPr>
        </a:p>
      </dsp:txBody>
      <dsp:txXfrm rot="-5400000">
        <a:off x="1" y="1844734"/>
        <a:ext cx="611639" cy="262131"/>
      </dsp:txXfrm>
    </dsp:sp>
    <dsp:sp modelId="{08FFEF68-C798-4431-8855-2A4A19BDA904}">
      <dsp:nvSpPr>
        <dsp:cNvPr id="0" name=""/>
        <dsp:cNvSpPr/>
      </dsp:nvSpPr>
      <dsp:spPr>
        <a:xfrm rot="5400000">
          <a:off x="3894429" y="-1811001"/>
          <a:ext cx="702203" cy="7267782"/>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Mammography $100</a:t>
          </a:r>
          <a:endParaRPr lang="en-US" sz="1600" kern="1200" dirty="0">
            <a:solidFill>
              <a:schemeClr val="tx2">
                <a:lumMod val="50000"/>
              </a:schemeClr>
            </a:solidFill>
          </a:endParaRPr>
        </a:p>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ICU Step-Down Unit $100 for each 18-hour period of confinement for a covered illness</a:t>
          </a:r>
          <a:endParaRPr lang="en-US" sz="1600" kern="1200" dirty="0">
            <a:solidFill>
              <a:schemeClr val="tx2">
                <a:lumMod val="50000"/>
              </a:schemeClr>
            </a:solidFill>
          </a:endParaRPr>
        </a:p>
      </dsp:txBody>
      <dsp:txXfrm rot="-5400000">
        <a:off x="611640" y="1506067"/>
        <a:ext cx="7233503" cy="633645"/>
      </dsp:txXfrm>
    </dsp:sp>
    <dsp:sp modelId="{B2626E8B-C831-470E-8382-C191B947D4F4}">
      <dsp:nvSpPr>
        <dsp:cNvPr id="0" name=""/>
        <dsp:cNvSpPr/>
      </dsp:nvSpPr>
      <dsp:spPr>
        <a:xfrm rot="5400000">
          <a:off x="-131065" y="2621993"/>
          <a:ext cx="873770" cy="611639"/>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i="0" kern="1200" dirty="0">
              <a:solidFill>
                <a:schemeClr val="tx2">
                  <a:lumMod val="50000"/>
                </a:schemeClr>
              </a:solidFill>
            </a:rPr>
            <a:t>Enhanced Benefits</a:t>
          </a:r>
          <a:endParaRPr lang="en-US" sz="900" kern="1200" dirty="0">
            <a:solidFill>
              <a:schemeClr val="tx2">
                <a:lumMod val="50000"/>
              </a:schemeClr>
            </a:solidFill>
          </a:endParaRPr>
        </a:p>
      </dsp:txBody>
      <dsp:txXfrm rot="-5400000">
        <a:off x="1" y="2796748"/>
        <a:ext cx="611639" cy="262131"/>
      </dsp:txXfrm>
    </dsp:sp>
    <dsp:sp modelId="{8A1EACE5-0318-4685-B1EB-750A97E07105}">
      <dsp:nvSpPr>
        <dsp:cNvPr id="0" name=""/>
        <dsp:cNvSpPr/>
      </dsp:nvSpPr>
      <dsp:spPr>
        <a:xfrm rot="5400000">
          <a:off x="3744297" y="-850457"/>
          <a:ext cx="1002467" cy="7267782"/>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Hospital Admission increases to a maximum of 10 per calendar year</a:t>
          </a:r>
          <a:endParaRPr lang="en-US" sz="1600" kern="1200" dirty="0">
            <a:solidFill>
              <a:schemeClr val="tx2">
                <a:lumMod val="50000"/>
              </a:schemeClr>
            </a:solidFill>
          </a:endParaRPr>
        </a:p>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Hospital Confinement increases to a maximum of 10 per  calendar year</a:t>
          </a:r>
          <a:endParaRPr lang="en-US" sz="1600" kern="1200" dirty="0">
            <a:solidFill>
              <a:schemeClr val="tx2">
                <a:lumMod val="50000"/>
              </a:schemeClr>
            </a:solidFill>
          </a:endParaRPr>
        </a:p>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Hospital ICU Confinement increases to a maximum of 10 per calendar year</a:t>
          </a:r>
          <a:endParaRPr lang="en-US" sz="1600" kern="1200" dirty="0">
            <a:solidFill>
              <a:schemeClr val="tx2">
                <a:lumMod val="50000"/>
              </a:schemeClr>
            </a:solidFill>
          </a:endParaRPr>
        </a:p>
        <a:p>
          <a:pPr marL="171450" lvl="1" indent="-171450" algn="l" defTabSz="711200">
            <a:lnSpc>
              <a:spcPct val="90000"/>
            </a:lnSpc>
            <a:spcBef>
              <a:spcPct val="0"/>
            </a:spcBef>
            <a:spcAft>
              <a:spcPct val="15000"/>
            </a:spcAft>
            <a:buChar char="•"/>
          </a:pPr>
          <a:r>
            <a:rPr lang="en-US" sz="1600" b="0" i="0" kern="1200" dirty="0">
              <a:solidFill>
                <a:schemeClr val="tx2">
                  <a:lumMod val="50000"/>
                </a:schemeClr>
              </a:solidFill>
            </a:rPr>
            <a:t>Substance abuse exclusion for hospitalization with advice of doctor removed</a:t>
          </a:r>
          <a:endParaRPr lang="en-US" sz="1600" kern="1200" dirty="0">
            <a:solidFill>
              <a:schemeClr val="tx2">
                <a:lumMod val="50000"/>
              </a:schemeClr>
            </a:solidFill>
          </a:endParaRPr>
        </a:p>
      </dsp:txBody>
      <dsp:txXfrm rot="-5400000">
        <a:off x="611640" y="2331136"/>
        <a:ext cx="7218846" cy="9045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BBD65-146B-EC4C-83B5-8EBFCB408712}" type="datetimeFigureOut">
              <a:rPr lang="en-US" smtClean="0"/>
              <a:pPr/>
              <a:t>10/28/2024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C9DDE9-F6B5-BA4A-B655-C30707047FB1}" type="slidenum">
              <a:rPr lang="en-US" smtClean="0"/>
              <a:pPr/>
              <a:t>‹#›</a:t>
            </a:fld>
            <a:endParaRPr lang="en-US"/>
          </a:p>
        </p:txBody>
      </p:sp>
    </p:spTree>
    <p:extLst>
      <p:ext uri="{BB962C8B-B14F-4D97-AF65-F5344CB8AC3E}">
        <p14:creationId xmlns:p14="http://schemas.microsoft.com/office/powerpoint/2010/main" val="9714970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06CC86-58EB-5F4B-A4A2-39B6E15C8016}" type="datetimeFigureOut">
              <a:rPr lang="en-US"/>
              <a:pPr/>
              <a:t>10/28/2024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D5646-A00B-3942-B201-4EB41B9B77BE}" type="slidenum">
              <a:rPr/>
              <a:pPr/>
              <a:t>‹#›</a:t>
            </a:fld>
            <a:endParaRPr lang="en-US"/>
          </a:p>
        </p:txBody>
      </p:sp>
    </p:spTree>
    <p:extLst>
      <p:ext uri="{BB962C8B-B14F-4D97-AF65-F5344CB8AC3E}">
        <p14:creationId xmlns:p14="http://schemas.microsoft.com/office/powerpoint/2010/main" val="1070718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a:t>
            </a:fld>
            <a:endParaRPr lang="en-US"/>
          </a:p>
        </p:txBody>
      </p:sp>
    </p:spTree>
    <p:extLst>
      <p:ext uri="{BB962C8B-B14F-4D97-AF65-F5344CB8AC3E}">
        <p14:creationId xmlns:p14="http://schemas.microsoft.com/office/powerpoint/2010/main" val="65997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11</a:t>
            </a:fld>
            <a:endParaRPr lang="en-US"/>
          </a:p>
        </p:txBody>
      </p:sp>
    </p:spTree>
    <p:extLst>
      <p:ext uri="{BB962C8B-B14F-4D97-AF65-F5344CB8AC3E}">
        <p14:creationId xmlns:p14="http://schemas.microsoft.com/office/powerpoint/2010/main" val="4192613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12</a:t>
            </a:fld>
            <a:endParaRPr lang="en-US"/>
          </a:p>
        </p:txBody>
      </p:sp>
    </p:spTree>
    <p:extLst>
      <p:ext uri="{BB962C8B-B14F-4D97-AF65-F5344CB8AC3E}">
        <p14:creationId xmlns:p14="http://schemas.microsoft.com/office/powerpoint/2010/main" val="366422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13</a:t>
            </a:fld>
            <a:endParaRPr lang="en-US"/>
          </a:p>
        </p:txBody>
      </p:sp>
    </p:spTree>
    <p:extLst>
      <p:ext uri="{BB962C8B-B14F-4D97-AF65-F5344CB8AC3E}">
        <p14:creationId xmlns:p14="http://schemas.microsoft.com/office/powerpoint/2010/main" val="92703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14</a:t>
            </a:fld>
            <a:endParaRPr lang="en-US"/>
          </a:p>
        </p:txBody>
      </p:sp>
    </p:spTree>
    <p:extLst>
      <p:ext uri="{BB962C8B-B14F-4D97-AF65-F5344CB8AC3E}">
        <p14:creationId xmlns:p14="http://schemas.microsoft.com/office/powerpoint/2010/main" val="514971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15</a:t>
            </a:fld>
            <a:endParaRPr lang="en-US"/>
          </a:p>
        </p:txBody>
      </p:sp>
    </p:spTree>
    <p:extLst>
      <p:ext uri="{BB962C8B-B14F-4D97-AF65-F5344CB8AC3E}">
        <p14:creationId xmlns:p14="http://schemas.microsoft.com/office/powerpoint/2010/main" val="215934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16</a:t>
            </a:fld>
            <a:endParaRPr lang="en-US"/>
          </a:p>
        </p:txBody>
      </p:sp>
    </p:spTree>
    <p:extLst>
      <p:ext uri="{BB962C8B-B14F-4D97-AF65-F5344CB8AC3E}">
        <p14:creationId xmlns:p14="http://schemas.microsoft.com/office/powerpoint/2010/main" val="214400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marL="171450" indent="-171450" defTabSz="465521">
              <a:buFont typeface="Arial,Sans-Serif"/>
              <a:buChar char="•"/>
              <a:defRPr/>
            </a:pPr>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17</a:t>
            </a:fld>
            <a:endParaRPr lang="en-US"/>
          </a:p>
        </p:txBody>
      </p:sp>
    </p:spTree>
    <p:extLst>
      <p:ext uri="{BB962C8B-B14F-4D97-AF65-F5344CB8AC3E}">
        <p14:creationId xmlns:p14="http://schemas.microsoft.com/office/powerpoint/2010/main" val="350363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18</a:t>
            </a:fld>
            <a:endParaRPr lang="en-US"/>
          </a:p>
        </p:txBody>
      </p:sp>
    </p:spTree>
    <p:extLst>
      <p:ext uri="{BB962C8B-B14F-4D97-AF65-F5344CB8AC3E}">
        <p14:creationId xmlns:p14="http://schemas.microsoft.com/office/powerpoint/2010/main" val="2658276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19</a:t>
            </a:fld>
            <a:endParaRPr lang="en-US"/>
          </a:p>
        </p:txBody>
      </p:sp>
    </p:spTree>
    <p:extLst>
      <p:ext uri="{BB962C8B-B14F-4D97-AF65-F5344CB8AC3E}">
        <p14:creationId xmlns:p14="http://schemas.microsoft.com/office/powerpoint/2010/main" val="306830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20</a:t>
            </a:fld>
            <a:endParaRPr lang="en-US"/>
          </a:p>
        </p:txBody>
      </p:sp>
    </p:spTree>
    <p:extLst>
      <p:ext uri="{BB962C8B-B14F-4D97-AF65-F5344CB8AC3E}">
        <p14:creationId xmlns:p14="http://schemas.microsoft.com/office/powerpoint/2010/main" val="422919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 is the time to make change</a:t>
            </a:r>
          </a:p>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a:t>
            </a:fld>
            <a:endParaRPr lang="en-US"/>
          </a:p>
        </p:txBody>
      </p:sp>
    </p:spTree>
    <p:extLst>
      <p:ext uri="{BB962C8B-B14F-4D97-AF65-F5344CB8AC3E}">
        <p14:creationId xmlns:p14="http://schemas.microsoft.com/office/powerpoint/2010/main" val="2182619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21</a:t>
            </a:fld>
            <a:endParaRPr lang="en-US"/>
          </a:p>
        </p:txBody>
      </p:sp>
    </p:spTree>
    <p:extLst>
      <p:ext uri="{BB962C8B-B14F-4D97-AF65-F5344CB8AC3E}">
        <p14:creationId xmlns:p14="http://schemas.microsoft.com/office/powerpoint/2010/main" val="219843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22</a:t>
            </a:fld>
            <a:endParaRPr lang="en-US"/>
          </a:p>
        </p:txBody>
      </p:sp>
    </p:spTree>
    <p:extLst>
      <p:ext uri="{BB962C8B-B14F-4D97-AF65-F5344CB8AC3E}">
        <p14:creationId xmlns:p14="http://schemas.microsoft.com/office/powerpoint/2010/main" val="111376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23</a:t>
            </a:fld>
            <a:endParaRPr lang="en-US"/>
          </a:p>
        </p:txBody>
      </p:sp>
    </p:spTree>
    <p:extLst>
      <p:ext uri="{BB962C8B-B14F-4D97-AF65-F5344CB8AC3E}">
        <p14:creationId xmlns:p14="http://schemas.microsoft.com/office/powerpoint/2010/main" val="3542658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defTabSz="465521">
              <a:defRPr/>
            </a:pPr>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24</a:t>
            </a:fld>
            <a:endParaRPr lang="en-US"/>
          </a:p>
        </p:txBody>
      </p:sp>
    </p:spTree>
    <p:extLst>
      <p:ext uri="{BB962C8B-B14F-4D97-AF65-F5344CB8AC3E}">
        <p14:creationId xmlns:p14="http://schemas.microsoft.com/office/powerpoint/2010/main" val="3526502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25</a:t>
            </a:fld>
            <a:endParaRPr lang="en-US"/>
          </a:p>
        </p:txBody>
      </p:sp>
    </p:spTree>
    <p:extLst>
      <p:ext uri="{BB962C8B-B14F-4D97-AF65-F5344CB8AC3E}">
        <p14:creationId xmlns:p14="http://schemas.microsoft.com/office/powerpoint/2010/main" val="366867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26</a:t>
            </a:fld>
            <a:endParaRPr lang="en-US"/>
          </a:p>
        </p:txBody>
      </p:sp>
    </p:spTree>
    <p:extLst>
      <p:ext uri="{BB962C8B-B14F-4D97-AF65-F5344CB8AC3E}">
        <p14:creationId xmlns:p14="http://schemas.microsoft.com/office/powerpoint/2010/main" val="1391272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27</a:t>
            </a:fld>
            <a:endParaRPr lang="en-US"/>
          </a:p>
        </p:txBody>
      </p:sp>
    </p:spTree>
    <p:extLst>
      <p:ext uri="{BB962C8B-B14F-4D97-AF65-F5344CB8AC3E}">
        <p14:creationId xmlns:p14="http://schemas.microsoft.com/office/powerpoint/2010/main" val="94977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marL="217805" indent="-217805">
              <a:spcAft>
                <a:spcPts val="458"/>
              </a:spcAft>
              <a:buFont typeface="Wingdings" panose="05000000000000000000" pitchFamily="2" charset="2"/>
              <a:buChar char="Ø"/>
            </a:pPr>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28</a:t>
            </a:fld>
            <a:endParaRPr lang="en-US"/>
          </a:p>
        </p:txBody>
      </p:sp>
    </p:spTree>
    <p:extLst>
      <p:ext uri="{BB962C8B-B14F-4D97-AF65-F5344CB8AC3E}">
        <p14:creationId xmlns:p14="http://schemas.microsoft.com/office/powerpoint/2010/main" val="1924818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marL="217805" indent="-217805">
              <a:spcAft>
                <a:spcPts val="458"/>
              </a:spcAft>
              <a:buFont typeface="Wingdings" panose="05000000000000000000" pitchFamily="2" charset="2"/>
              <a:buChar char="Ø"/>
            </a:pPr>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29</a:t>
            </a:fld>
            <a:endParaRPr lang="en-US"/>
          </a:p>
        </p:txBody>
      </p:sp>
    </p:spTree>
    <p:extLst>
      <p:ext uri="{BB962C8B-B14F-4D97-AF65-F5344CB8AC3E}">
        <p14:creationId xmlns:p14="http://schemas.microsoft.com/office/powerpoint/2010/main" val="4112913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30</a:t>
            </a:fld>
            <a:endParaRPr lang="en-US"/>
          </a:p>
        </p:txBody>
      </p:sp>
    </p:spTree>
    <p:extLst>
      <p:ext uri="{BB962C8B-B14F-4D97-AF65-F5344CB8AC3E}">
        <p14:creationId xmlns:p14="http://schemas.microsoft.com/office/powerpoint/2010/main" val="185798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4</a:t>
            </a:fld>
            <a:endParaRPr lang="en-US"/>
          </a:p>
        </p:txBody>
      </p:sp>
    </p:spTree>
    <p:extLst>
      <p:ext uri="{BB962C8B-B14F-4D97-AF65-F5344CB8AC3E}">
        <p14:creationId xmlns:p14="http://schemas.microsoft.com/office/powerpoint/2010/main" val="3188700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31</a:t>
            </a:fld>
            <a:endParaRPr lang="en-US"/>
          </a:p>
        </p:txBody>
      </p:sp>
    </p:spTree>
    <p:extLst>
      <p:ext uri="{BB962C8B-B14F-4D97-AF65-F5344CB8AC3E}">
        <p14:creationId xmlns:p14="http://schemas.microsoft.com/office/powerpoint/2010/main" val="39247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32</a:t>
            </a:fld>
            <a:endParaRPr lang="en-US"/>
          </a:p>
        </p:txBody>
      </p:sp>
    </p:spTree>
    <p:extLst>
      <p:ext uri="{BB962C8B-B14F-4D97-AF65-F5344CB8AC3E}">
        <p14:creationId xmlns:p14="http://schemas.microsoft.com/office/powerpoint/2010/main" val="4082888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solidFill>
                <a:schemeClr val="bg2">
                  <a:lumMod val="10000"/>
                </a:schemeClr>
              </a:solidFill>
              <a:latin typeface="+mn-lt"/>
            </a:endParaRPr>
          </a:p>
        </p:txBody>
      </p:sp>
      <p:sp>
        <p:nvSpPr>
          <p:cNvPr id="4" name="Slide Number Placeholder 3"/>
          <p:cNvSpPr>
            <a:spLocks noGrp="1"/>
          </p:cNvSpPr>
          <p:nvPr>
            <p:ph type="sldNum" sz="quarter" idx="5"/>
          </p:nvPr>
        </p:nvSpPr>
        <p:spPr/>
        <p:txBody>
          <a:bodyPr/>
          <a:lstStyle/>
          <a:p>
            <a:fld id="{3C2D5646-A00B-3942-B201-4EB41B9B77BE}" type="slidenum">
              <a:rPr lang="en-US" smtClean="0"/>
              <a:pPr/>
              <a:t>33</a:t>
            </a:fld>
            <a:endParaRPr lang="en-US"/>
          </a:p>
        </p:txBody>
      </p:sp>
    </p:spTree>
    <p:extLst>
      <p:ext uri="{BB962C8B-B14F-4D97-AF65-F5344CB8AC3E}">
        <p14:creationId xmlns:p14="http://schemas.microsoft.com/office/powerpoint/2010/main" val="1884898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3C2D5646-A00B-3942-B201-4EB41B9B77BE}" type="slidenum">
              <a:rPr lang="en-US">
                <a:solidFill>
                  <a:prstClr val="black"/>
                </a:solidFill>
                <a:latin typeface="Calibri"/>
              </a:rPr>
              <a:pPr defTabSz="466618">
                <a:defRPr/>
              </a:pPr>
              <a:t>34</a:t>
            </a:fld>
            <a:endParaRPr lang="en-US">
              <a:solidFill>
                <a:prstClr val="black"/>
              </a:solidFill>
              <a:latin typeface="Calibri"/>
            </a:endParaRPr>
          </a:p>
        </p:txBody>
      </p:sp>
    </p:spTree>
    <p:extLst>
      <p:ext uri="{BB962C8B-B14F-4D97-AF65-F5344CB8AC3E}">
        <p14:creationId xmlns:p14="http://schemas.microsoft.com/office/powerpoint/2010/main" val="218715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3C2D5646-A00B-3942-B201-4EB41B9B77BE}" type="slidenum">
              <a:rPr lang="en-US">
                <a:solidFill>
                  <a:prstClr val="black"/>
                </a:solidFill>
                <a:latin typeface="Calibri"/>
              </a:rPr>
              <a:pPr defTabSz="466618">
                <a:defRPr/>
              </a:pPr>
              <a:t>35</a:t>
            </a:fld>
            <a:endParaRPr lang="en-US">
              <a:solidFill>
                <a:prstClr val="black"/>
              </a:solidFill>
              <a:latin typeface="Calibri"/>
            </a:endParaRPr>
          </a:p>
        </p:txBody>
      </p:sp>
    </p:spTree>
    <p:extLst>
      <p:ext uri="{BB962C8B-B14F-4D97-AF65-F5344CB8AC3E}">
        <p14:creationId xmlns:p14="http://schemas.microsoft.com/office/powerpoint/2010/main" val="3456181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37</a:t>
            </a:fld>
            <a:endParaRPr lang="en-US"/>
          </a:p>
        </p:txBody>
      </p:sp>
    </p:spTree>
    <p:extLst>
      <p:ext uri="{BB962C8B-B14F-4D97-AF65-F5344CB8AC3E}">
        <p14:creationId xmlns:p14="http://schemas.microsoft.com/office/powerpoint/2010/main" val="2803848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38</a:t>
            </a:fld>
            <a:endParaRPr lang="en-US"/>
          </a:p>
        </p:txBody>
      </p:sp>
    </p:spTree>
    <p:extLst>
      <p:ext uri="{BB962C8B-B14F-4D97-AF65-F5344CB8AC3E}">
        <p14:creationId xmlns:p14="http://schemas.microsoft.com/office/powerpoint/2010/main" val="2317827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39</a:t>
            </a:fld>
            <a:endParaRPr lang="en-US"/>
          </a:p>
        </p:txBody>
      </p:sp>
    </p:spTree>
    <p:extLst>
      <p:ext uri="{BB962C8B-B14F-4D97-AF65-F5344CB8AC3E}">
        <p14:creationId xmlns:p14="http://schemas.microsoft.com/office/powerpoint/2010/main" val="2615546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40</a:t>
            </a:fld>
            <a:endParaRPr lang="en-US"/>
          </a:p>
        </p:txBody>
      </p:sp>
    </p:spTree>
    <p:extLst>
      <p:ext uri="{BB962C8B-B14F-4D97-AF65-F5344CB8AC3E}">
        <p14:creationId xmlns:p14="http://schemas.microsoft.com/office/powerpoint/2010/main" val="1766718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41</a:t>
            </a:fld>
            <a:endParaRPr lang="en-US"/>
          </a:p>
        </p:txBody>
      </p:sp>
    </p:spTree>
    <p:extLst>
      <p:ext uri="{BB962C8B-B14F-4D97-AF65-F5344CB8AC3E}">
        <p14:creationId xmlns:p14="http://schemas.microsoft.com/office/powerpoint/2010/main" val="410866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5</a:t>
            </a:fld>
            <a:endParaRPr lang="en-US"/>
          </a:p>
        </p:txBody>
      </p:sp>
    </p:spTree>
    <p:extLst>
      <p:ext uri="{BB962C8B-B14F-4D97-AF65-F5344CB8AC3E}">
        <p14:creationId xmlns:p14="http://schemas.microsoft.com/office/powerpoint/2010/main" val="2256293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42</a:t>
            </a:fld>
            <a:endParaRPr lang="en-US"/>
          </a:p>
        </p:txBody>
      </p:sp>
    </p:spTree>
    <p:extLst>
      <p:ext uri="{BB962C8B-B14F-4D97-AF65-F5344CB8AC3E}">
        <p14:creationId xmlns:p14="http://schemas.microsoft.com/office/powerpoint/2010/main" val="48938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6</a:t>
            </a:fld>
            <a:endParaRPr lang="en-US"/>
          </a:p>
        </p:txBody>
      </p:sp>
    </p:spTree>
    <p:extLst>
      <p:ext uri="{BB962C8B-B14F-4D97-AF65-F5344CB8AC3E}">
        <p14:creationId xmlns:p14="http://schemas.microsoft.com/office/powerpoint/2010/main" val="784297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7</a:t>
            </a:fld>
            <a:endParaRPr lang="en-US"/>
          </a:p>
        </p:txBody>
      </p:sp>
    </p:spTree>
    <p:extLst>
      <p:ext uri="{BB962C8B-B14F-4D97-AF65-F5344CB8AC3E}">
        <p14:creationId xmlns:p14="http://schemas.microsoft.com/office/powerpoint/2010/main" val="4199712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521">
              <a:defRPr/>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8</a:t>
            </a:fld>
            <a:endParaRPr lang="en-US"/>
          </a:p>
        </p:txBody>
      </p:sp>
    </p:spTree>
    <p:extLst>
      <p:ext uri="{BB962C8B-B14F-4D97-AF65-F5344CB8AC3E}">
        <p14:creationId xmlns:p14="http://schemas.microsoft.com/office/powerpoint/2010/main" val="367686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9</a:t>
            </a:fld>
            <a:endParaRPr lang="en-US"/>
          </a:p>
        </p:txBody>
      </p:sp>
    </p:spTree>
    <p:extLst>
      <p:ext uri="{BB962C8B-B14F-4D97-AF65-F5344CB8AC3E}">
        <p14:creationId xmlns:p14="http://schemas.microsoft.com/office/powerpoint/2010/main" val="184597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10</a:t>
            </a:fld>
            <a:endParaRPr lang="en-US"/>
          </a:p>
        </p:txBody>
      </p:sp>
    </p:spTree>
    <p:extLst>
      <p:ext uri="{BB962C8B-B14F-4D97-AF65-F5344CB8AC3E}">
        <p14:creationId xmlns:p14="http://schemas.microsoft.com/office/powerpoint/2010/main" val="1792474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TextBox 3"/>
          <p:cNvSpPr txBox="1"/>
          <p:nvPr userDrawn="1"/>
        </p:nvSpPr>
        <p:spPr>
          <a:xfrm>
            <a:off x="5956301" y="3631590"/>
            <a:ext cx="2847863" cy="207749"/>
          </a:xfrm>
          <a:prstGeom prst="rect">
            <a:avLst/>
          </a:prstGeom>
          <a:noFill/>
        </p:spPr>
        <p:txBody>
          <a:bodyPr wrap="square" lIns="0" tIns="0" rIns="0" bIns="0" rtlCol="0">
            <a:spAutoFit/>
          </a:bodyPr>
          <a:lstStyle/>
          <a:p>
            <a:pPr algn="r"/>
            <a:r>
              <a:rPr lang="en-US" sz="1350">
                <a:solidFill>
                  <a:schemeClr val="bg1"/>
                </a:solidFill>
              </a:rPr>
              <a:t>Fall Benefits</a:t>
            </a:r>
            <a:r>
              <a:rPr lang="en-US" sz="1350" baseline="0">
                <a:solidFill>
                  <a:schemeClr val="bg1"/>
                </a:solidFill>
              </a:rPr>
              <a:t> Training</a:t>
            </a:r>
            <a:endParaRPr lang="en-US" sz="1350">
              <a:solidFill>
                <a:schemeClr val="bg1"/>
              </a:solidFill>
            </a:endParaRPr>
          </a:p>
        </p:txBody>
      </p:sp>
      <p:pic>
        <p:nvPicPr>
          <p:cNvPr id="7" name="Picture 6"/>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60419"/>
            <a:ext cx="2651760" cy="2808487"/>
          </a:xfrm>
          <a:prstGeom prst="rect">
            <a:avLst/>
          </a:prstGeom>
        </p:spPr>
        <p:txBody>
          <a:bodyPr lIns="0" tIns="0" rIns="0" bIns="0">
            <a:noAutofit/>
          </a:bodyPr>
          <a:lstStyle>
            <a:lvl1pPr marL="0" indent="0">
              <a:buNone/>
              <a:defRPr sz="2100" baseline="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Add your copy</a:t>
            </a:r>
          </a:p>
        </p:txBody>
      </p:sp>
      <p:sp>
        <p:nvSpPr>
          <p:cNvPr id="28" name="Content Placeholder 5"/>
          <p:cNvSpPr>
            <a:spLocks noGrp="1"/>
          </p:cNvSpPr>
          <p:nvPr>
            <p:ph sz="quarter" idx="19" hasCustomPrompt="1"/>
          </p:nvPr>
        </p:nvSpPr>
        <p:spPr>
          <a:xfrm>
            <a:off x="3245372" y="660419"/>
            <a:ext cx="2651760" cy="2808487"/>
          </a:xfrm>
          <a:prstGeom prst="rect">
            <a:avLst/>
          </a:prstGeom>
        </p:spPr>
        <p:txBody>
          <a:bodyPr lIns="0" tIns="0" rIns="0" bIns="0">
            <a:noAutofit/>
          </a:bodyPr>
          <a:lstStyle>
            <a:lvl1pPr marL="0" indent="0">
              <a:buNone/>
              <a:defRPr sz="210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Add your copy</a:t>
            </a:r>
          </a:p>
        </p:txBody>
      </p:sp>
      <p:sp>
        <p:nvSpPr>
          <p:cNvPr id="29" name="Content Placeholder 5"/>
          <p:cNvSpPr>
            <a:spLocks noGrp="1"/>
          </p:cNvSpPr>
          <p:nvPr>
            <p:ph sz="quarter" idx="20" hasCustomPrompt="1"/>
          </p:nvPr>
        </p:nvSpPr>
        <p:spPr>
          <a:xfrm>
            <a:off x="6035863" y="660419"/>
            <a:ext cx="2651760" cy="2808487"/>
          </a:xfrm>
          <a:prstGeom prst="rect">
            <a:avLst/>
          </a:prstGeom>
        </p:spPr>
        <p:txBody>
          <a:bodyPr lIns="0" tIns="0" rIns="0" bIns="0">
            <a:noAutofit/>
          </a:bodyPr>
          <a:lstStyle>
            <a:lvl1pPr marL="0" indent="0">
              <a:buNone/>
              <a:defRPr sz="2100" b="0" i="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Add your copy</a:t>
            </a:r>
          </a:p>
        </p:txBody>
      </p:sp>
    </p:spTree>
    <p:extLst>
      <p:ext uri="{BB962C8B-B14F-4D97-AF65-F5344CB8AC3E}">
        <p14:creationId xmlns:p14="http://schemas.microsoft.com/office/powerpoint/2010/main" val="58293502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nk and blue background&#10;&#10;Description automatically generated">
            <a:extLst>
              <a:ext uri="{FF2B5EF4-FFF2-40B4-BE49-F238E27FC236}">
                <a16:creationId xmlns:a16="http://schemas.microsoft.com/office/drawing/2014/main" id="{7A20F325-8189-375E-4FF1-BBCC0A17C2D1}"/>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267B7-46C3-45C4-B1FB-D960467467B4}" type="slidenum">
              <a:rPr lang="en-US" smtClean="0"/>
              <a:t>‹#›</a:t>
            </a:fld>
            <a:endParaRPr lang="en-US"/>
          </a:p>
        </p:txBody>
      </p:sp>
    </p:spTree>
    <p:extLst>
      <p:ext uri="{BB962C8B-B14F-4D97-AF65-F5344CB8AC3E}">
        <p14:creationId xmlns:p14="http://schemas.microsoft.com/office/powerpoint/2010/main" val="242417539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0" y="1716"/>
            <a:ext cx="9144000" cy="5141784"/>
          </a:xfrm>
          <a:prstGeom prst="rect">
            <a:avLst/>
          </a:prstGeom>
        </p:spPr>
      </p:pic>
      <p:sp>
        <p:nvSpPr>
          <p:cNvPr id="6" name="Content Placeholder 5"/>
          <p:cNvSpPr>
            <a:spLocks noGrp="1"/>
          </p:cNvSpPr>
          <p:nvPr>
            <p:ph sz="quarter" idx="13" hasCustomPrompt="1"/>
          </p:nvPr>
        </p:nvSpPr>
        <p:spPr>
          <a:xfrm>
            <a:off x="454881" y="401701"/>
            <a:ext cx="5031519" cy="681437"/>
          </a:xfrm>
          <a:prstGeom prst="rect">
            <a:avLst/>
          </a:prstGeom>
        </p:spPr>
        <p:txBody>
          <a:bodyPr wrap="square" lIns="0" tIns="0" rIns="0" bIns="0">
            <a:spAutoFit/>
          </a:bodyPr>
          <a:lstStyle>
            <a:lvl1pPr marL="0" indent="0">
              <a:lnSpc>
                <a:spcPct val="82000"/>
              </a:lnSpc>
              <a:buNone/>
              <a:defRPr lang="en-US" sz="2700" b="1" i="0" baseline="0" smtClean="0">
                <a:solidFill>
                  <a:schemeClr val="bg1"/>
                </a:solidFill>
                <a:latin typeface="Arial" charset="0"/>
                <a:ea typeface="Arial" charset="0"/>
                <a:cs typeface="Arial" charset="0"/>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Divider Title Goes Here</a:t>
            </a:r>
            <a:br>
              <a:rPr lang="en-US"/>
            </a:br>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2180"/>
            <a:ext cx="5448080" cy="1135696"/>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Type your highly motivational phrase here and impress </a:t>
            </a:r>
            <a:br>
              <a:rPr lang="en-US"/>
            </a:br>
            <a:r>
              <a:rPr lang="en-US"/>
              <a:t>all who see your presentation.</a:t>
            </a:r>
          </a:p>
        </p:txBody>
      </p:sp>
    </p:spTree>
    <p:extLst>
      <p:ext uri="{BB962C8B-B14F-4D97-AF65-F5344CB8AC3E}">
        <p14:creationId xmlns:p14="http://schemas.microsoft.com/office/powerpoint/2010/main" val="167910233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2181"/>
            <a:ext cx="5448080" cy="770981"/>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This slide has an important chart.</a:t>
            </a:r>
          </a:p>
        </p:txBody>
      </p:sp>
      <p:sp>
        <p:nvSpPr>
          <p:cNvPr id="10" name="Chart Placeholder 12"/>
          <p:cNvSpPr>
            <a:spLocks noGrp="1"/>
          </p:cNvSpPr>
          <p:nvPr>
            <p:ph type="chart" sz="quarter" idx="18"/>
          </p:nvPr>
        </p:nvSpPr>
        <p:spPr>
          <a:xfrm>
            <a:off x="463824" y="1661035"/>
            <a:ext cx="5439486" cy="2190345"/>
          </a:xfrm>
          <a:prstGeom prst="rect">
            <a:avLst/>
          </a:prstGeom>
        </p:spPr>
        <p:txBody>
          <a:bodyPr lIns="0" tIns="0" rIns="0" bIns="0">
            <a:normAutofit/>
          </a:bodyPr>
          <a:lstStyle>
            <a:lvl1pPr marL="0" indent="0">
              <a:buNone/>
              <a:defRPr sz="1500">
                <a:solidFill>
                  <a:srgbClr val="999999"/>
                </a:solidFill>
              </a:defRPr>
            </a:lvl1pPr>
          </a:lstStyle>
          <a:p>
            <a:endParaRPr lang="en-US"/>
          </a:p>
        </p:txBody>
      </p:sp>
    </p:spTree>
    <p:extLst>
      <p:ext uri="{BB962C8B-B14F-4D97-AF65-F5344CB8AC3E}">
        <p14:creationId xmlns:p14="http://schemas.microsoft.com/office/powerpoint/2010/main" val="5824749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83938"/>
            <a:ext cx="5448080" cy="770981"/>
          </a:xfrm>
          <a:prstGeom prst="rect">
            <a:avLst/>
          </a:prstGeom>
        </p:spPr>
        <p:txBody>
          <a:bodyPr wrap="square"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Here are some charts </a:t>
            </a:r>
            <a:br>
              <a:rPr lang="en-US"/>
            </a:br>
            <a:r>
              <a:rPr lang="en-US"/>
              <a:t>for comparison.</a:t>
            </a:r>
          </a:p>
        </p:txBody>
      </p:sp>
      <p:sp>
        <p:nvSpPr>
          <p:cNvPr id="10" name="Chart Placeholder 12"/>
          <p:cNvSpPr>
            <a:spLocks noGrp="1"/>
          </p:cNvSpPr>
          <p:nvPr>
            <p:ph type="chart" sz="quarter" idx="18"/>
          </p:nvPr>
        </p:nvSpPr>
        <p:spPr>
          <a:xfrm>
            <a:off x="463824" y="1713952"/>
            <a:ext cx="4043989" cy="2402024"/>
          </a:xfrm>
          <a:prstGeom prst="rect">
            <a:avLst/>
          </a:prstGeom>
        </p:spPr>
        <p:txBody>
          <a:bodyPr lIns="0" tIns="0" rIns="0" bIns="0">
            <a:normAutofit/>
          </a:bodyPr>
          <a:lstStyle>
            <a:lvl1pPr marL="0" indent="0">
              <a:buNone/>
              <a:defRPr sz="1500">
                <a:solidFill>
                  <a:srgbClr val="999999"/>
                </a:solidFill>
              </a:defRPr>
            </a:lvl1pPr>
          </a:lstStyle>
          <a:p>
            <a:endParaRPr lang="en-US"/>
          </a:p>
        </p:txBody>
      </p:sp>
      <p:sp>
        <p:nvSpPr>
          <p:cNvPr id="16" name="Chart Placeholder 12"/>
          <p:cNvSpPr>
            <a:spLocks noGrp="1"/>
          </p:cNvSpPr>
          <p:nvPr>
            <p:ph type="chart" sz="quarter" idx="19"/>
          </p:nvPr>
        </p:nvSpPr>
        <p:spPr>
          <a:xfrm>
            <a:off x="4624552" y="1713952"/>
            <a:ext cx="4043438" cy="2402024"/>
          </a:xfrm>
          <a:prstGeom prst="rect">
            <a:avLst/>
          </a:prstGeom>
        </p:spPr>
        <p:txBody>
          <a:bodyPr lIns="0" tIns="0" rIns="0" bIns="0">
            <a:normAutofit/>
          </a:bodyPr>
          <a:lstStyle>
            <a:lvl1pPr marL="0" indent="0">
              <a:buNone/>
              <a:defRPr sz="1500">
                <a:solidFill>
                  <a:srgbClr val="999999"/>
                </a:solidFill>
              </a:defRPr>
            </a:lvl1pPr>
          </a:lstStyle>
          <a:p>
            <a:endParaRPr lang="en-US"/>
          </a:p>
        </p:txBody>
      </p:sp>
      <p:cxnSp>
        <p:nvCxnSpPr>
          <p:cNvPr id="33" name="Straight Connector 32"/>
          <p:cNvCxnSpPr/>
          <p:nvPr userDrawn="1"/>
        </p:nvCxnSpPr>
        <p:spPr>
          <a:xfrm rot="5400000" flipH="1" flipV="1">
            <a:off x="8435199" y="4850628"/>
            <a:ext cx="102394"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82106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w/ info">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8058"/>
            <a:ext cx="5448080" cy="770981"/>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This chart has </a:t>
            </a:r>
            <a:br>
              <a:rPr lang="en-US"/>
            </a:br>
            <a:r>
              <a:rPr lang="en-US"/>
              <a:t>additional notes.</a:t>
            </a:r>
          </a:p>
        </p:txBody>
      </p:sp>
      <p:sp>
        <p:nvSpPr>
          <p:cNvPr id="10" name="Chart Placeholder 12"/>
          <p:cNvSpPr>
            <a:spLocks noGrp="1"/>
          </p:cNvSpPr>
          <p:nvPr>
            <p:ph type="chart" sz="quarter" idx="18"/>
          </p:nvPr>
        </p:nvSpPr>
        <p:spPr>
          <a:xfrm>
            <a:off x="463825" y="1708072"/>
            <a:ext cx="5448080" cy="2407904"/>
          </a:xfrm>
          <a:prstGeom prst="rect">
            <a:avLst/>
          </a:prstGeom>
        </p:spPr>
        <p:txBody>
          <a:bodyPr lIns="0" tIns="0" rIns="0" bIns="0">
            <a:normAutofit/>
          </a:bodyPr>
          <a:lstStyle>
            <a:lvl1pPr marL="0" indent="0">
              <a:buNone/>
              <a:defRPr sz="1500">
                <a:solidFill>
                  <a:srgbClr val="999999"/>
                </a:solidFill>
              </a:defRPr>
            </a:lvl1pPr>
          </a:lstStyle>
          <a:p>
            <a:endParaRPr lang="en-US"/>
          </a:p>
        </p:txBody>
      </p:sp>
      <p:sp>
        <p:nvSpPr>
          <p:cNvPr id="14" name="Content Placeholder 5"/>
          <p:cNvSpPr>
            <a:spLocks noGrp="1"/>
          </p:cNvSpPr>
          <p:nvPr>
            <p:ph sz="quarter" idx="20" hasCustomPrompt="1"/>
          </p:nvPr>
        </p:nvSpPr>
        <p:spPr>
          <a:xfrm>
            <a:off x="6035863" y="1708072"/>
            <a:ext cx="2651760" cy="2407904"/>
          </a:xfrm>
          <a:prstGeom prst="rect">
            <a:avLst/>
          </a:prstGeom>
        </p:spPr>
        <p:txBody>
          <a:bodyPr lIns="0" tIns="0" rIns="0" bIns="0">
            <a:noAutofit/>
          </a:bodyPr>
          <a:lstStyle>
            <a:lvl1pPr marL="0" indent="0">
              <a:spcBef>
                <a:spcPts val="0"/>
              </a:spcBef>
              <a:buNone/>
              <a:defRPr sz="1500" b="0" i="0" baseline="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Go ahead and mention some details.</a:t>
            </a:r>
          </a:p>
        </p:txBody>
      </p:sp>
    </p:spTree>
    <p:extLst>
      <p:ext uri="{BB962C8B-B14F-4D97-AF65-F5344CB8AC3E}">
        <p14:creationId xmlns:p14="http://schemas.microsoft.com/office/powerpoint/2010/main" val="121591257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8059"/>
            <a:ext cx="5448080" cy="770981"/>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This slide has an interesting photo.</a:t>
            </a:r>
          </a:p>
        </p:txBody>
      </p:sp>
      <p:sp>
        <p:nvSpPr>
          <p:cNvPr id="14" name="Picture Placeholder 6"/>
          <p:cNvSpPr>
            <a:spLocks noGrp="1"/>
          </p:cNvSpPr>
          <p:nvPr>
            <p:ph type="pic" sz="quarter" idx="19"/>
          </p:nvPr>
        </p:nvSpPr>
        <p:spPr>
          <a:xfrm>
            <a:off x="463125" y="1701503"/>
            <a:ext cx="5439836" cy="2479153"/>
          </a:xfrm>
          <a:prstGeom prst="rect">
            <a:avLst/>
          </a:prstGeom>
        </p:spPr>
        <p:txBody>
          <a:bodyPr lIns="0" tIns="0" rIns="0" bIns="0">
            <a:normAutofit/>
          </a:bodyPr>
          <a:lstStyle>
            <a:lvl1pPr marL="0" indent="0">
              <a:buFontTx/>
              <a:buNone/>
              <a:defRPr sz="1500" b="0" i="0" baseline="0">
                <a:solidFill>
                  <a:schemeClr val="tx2">
                    <a:lumMod val="50000"/>
                    <a:lumOff val="50000"/>
                  </a:schemeClr>
                </a:solidFill>
              </a:defRPr>
            </a:lvl1pPr>
          </a:lstStyle>
          <a:p>
            <a:endParaRPr lang="en-US"/>
          </a:p>
        </p:txBody>
      </p:sp>
    </p:spTree>
    <p:extLst>
      <p:ext uri="{BB962C8B-B14F-4D97-AF65-F5344CB8AC3E}">
        <p14:creationId xmlns:p14="http://schemas.microsoft.com/office/powerpoint/2010/main" val="358863270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199" y="672180"/>
            <a:ext cx="5489903" cy="3654847"/>
          </a:xfrm>
          <a:prstGeom prst="rect">
            <a:avLst/>
          </a:prstGeom>
        </p:spPr>
        <p:txBody>
          <a:bodyPr wrap="square" lIns="0" tIns="0" rIns="0" bIns="0">
            <a:spAutoFit/>
          </a:bodyPr>
          <a:lstStyle>
            <a:lvl1pPr marL="0" indent="0">
              <a:spcBef>
                <a:spcPts val="1650"/>
              </a:spcBef>
              <a:spcAft>
                <a:spcPts val="0"/>
              </a:spcAft>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1</a:t>
            </a:r>
          </a:p>
          <a:p>
            <a:pPr lvl="1"/>
            <a:r>
              <a:rPr lang="en-US"/>
              <a:t>Bullet</a:t>
            </a:r>
          </a:p>
          <a:p>
            <a:pPr lvl="1"/>
            <a:r>
              <a:rPr lang="en-US"/>
              <a:t>Bullet</a:t>
            </a:r>
          </a:p>
          <a:p>
            <a:pPr lvl="0"/>
            <a:r>
              <a:rPr lang="en-US"/>
              <a:t>Item 2</a:t>
            </a:r>
          </a:p>
          <a:p>
            <a:pPr lvl="1"/>
            <a:r>
              <a:rPr lang="en-US"/>
              <a:t>Bullet</a:t>
            </a:r>
          </a:p>
          <a:p>
            <a:pPr lvl="1"/>
            <a:r>
              <a:rPr lang="en-US"/>
              <a:t>Bullet</a:t>
            </a:r>
          </a:p>
          <a:p>
            <a:pPr lvl="0"/>
            <a:r>
              <a:rPr lang="en-US"/>
              <a:t>Item 3</a:t>
            </a:r>
          </a:p>
          <a:p>
            <a:pPr lvl="1"/>
            <a:r>
              <a:rPr lang="en-US"/>
              <a:t>Bullet</a:t>
            </a:r>
          </a:p>
          <a:p>
            <a:pPr lvl="1"/>
            <a:r>
              <a:rPr lang="en-US"/>
              <a:t>Bullet</a:t>
            </a:r>
          </a:p>
          <a:p>
            <a:pPr lvl="1"/>
            <a:endParaRPr lang="en-US"/>
          </a:p>
        </p:txBody>
      </p:sp>
    </p:spTree>
    <p:extLst>
      <p:ext uri="{BB962C8B-B14F-4D97-AF65-F5344CB8AC3E}">
        <p14:creationId xmlns:p14="http://schemas.microsoft.com/office/powerpoint/2010/main" val="256969377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columns">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200" y="672178"/>
            <a:ext cx="2651760" cy="2811780"/>
          </a:xfrm>
          <a:prstGeom prst="rect">
            <a:avLst/>
          </a:prstGeom>
        </p:spPr>
        <p:txBody>
          <a:bodyPr lIns="0" tIns="0" rIns="0" bIns="0">
            <a:noAutofit/>
          </a:bodyPr>
          <a:lstStyle>
            <a:lvl1pPr marL="0" indent="0">
              <a:spcBef>
                <a:spcPts val="750"/>
              </a:spcBef>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1</a:t>
            </a:r>
          </a:p>
          <a:p>
            <a:pPr lvl="1"/>
            <a:r>
              <a:rPr lang="en-US"/>
              <a:t>Bullet</a:t>
            </a:r>
          </a:p>
          <a:p>
            <a:pPr lvl="1"/>
            <a:r>
              <a:rPr lang="en-US"/>
              <a:t>Bullet</a:t>
            </a:r>
          </a:p>
        </p:txBody>
      </p:sp>
      <p:sp>
        <p:nvSpPr>
          <p:cNvPr id="12" name="Content Placeholder 2"/>
          <p:cNvSpPr>
            <a:spLocks noGrp="1"/>
          </p:cNvSpPr>
          <p:nvPr>
            <p:ph idx="21" hasCustomPrompt="1"/>
          </p:nvPr>
        </p:nvSpPr>
        <p:spPr>
          <a:xfrm>
            <a:off x="3246532" y="672178"/>
            <a:ext cx="2651760" cy="2811780"/>
          </a:xfrm>
          <a:prstGeom prst="rect">
            <a:avLst/>
          </a:prstGeom>
        </p:spPr>
        <p:txBody>
          <a:bodyPr lIns="0" tIns="0" rIns="0" bIns="0">
            <a:noAutofit/>
          </a:bodyPr>
          <a:lstStyle>
            <a:lvl1pPr marL="0" indent="0">
              <a:spcBef>
                <a:spcPts val="750"/>
              </a:spcBef>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2</a:t>
            </a:r>
          </a:p>
          <a:p>
            <a:pPr lvl="1"/>
            <a:r>
              <a:rPr lang="en-US"/>
              <a:t>Bullet</a:t>
            </a:r>
          </a:p>
          <a:p>
            <a:pPr lvl="1"/>
            <a:r>
              <a:rPr lang="en-US"/>
              <a:t>Bullet</a:t>
            </a:r>
          </a:p>
        </p:txBody>
      </p:sp>
      <p:sp>
        <p:nvSpPr>
          <p:cNvPr id="14" name="Content Placeholder 2"/>
          <p:cNvSpPr>
            <a:spLocks noGrp="1"/>
          </p:cNvSpPr>
          <p:nvPr>
            <p:ph idx="22" hasCustomPrompt="1"/>
          </p:nvPr>
        </p:nvSpPr>
        <p:spPr>
          <a:xfrm>
            <a:off x="6035863" y="672178"/>
            <a:ext cx="2651760" cy="2811780"/>
          </a:xfrm>
          <a:prstGeom prst="rect">
            <a:avLst/>
          </a:prstGeom>
        </p:spPr>
        <p:txBody>
          <a:bodyPr lIns="0" tIns="0" rIns="0" bIns="0">
            <a:noAutofit/>
          </a:bodyPr>
          <a:lstStyle>
            <a:lvl1pPr marL="0" indent="0">
              <a:spcBef>
                <a:spcPts val="750"/>
              </a:spcBef>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3</a:t>
            </a:r>
          </a:p>
          <a:p>
            <a:pPr lvl="1"/>
            <a:r>
              <a:rPr lang="en-US"/>
              <a:t>Bullet</a:t>
            </a:r>
          </a:p>
          <a:p>
            <a:pPr lvl="1"/>
            <a:r>
              <a:rPr lang="en-US"/>
              <a:t>Bullet</a:t>
            </a:r>
          </a:p>
        </p:txBody>
      </p:sp>
    </p:spTree>
    <p:extLst>
      <p:ext uri="{BB962C8B-B14F-4D97-AF65-F5344CB8AC3E}">
        <p14:creationId xmlns:p14="http://schemas.microsoft.com/office/powerpoint/2010/main" val="188658055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654303"/>
            <a:ext cx="8229600" cy="507831"/>
          </a:xfrm>
          <a:prstGeom prst="rect">
            <a:avLst/>
          </a:prstGeom>
        </p:spPr>
        <p:txBody>
          <a:bodyPr vert="horz" lIns="0" tIns="0" rIns="91440" bIns="45720" rtlCol="0" anchor="t" anchorCtr="0">
            <a:spAutoFit/>
          </a:bodyPr>
          <a:lstStyle/>
          <a:p>
            <a:r>
              <a:rPr lang="en-US"/>
              <a:t>Click to edit Master title style</a:t>
            </a:r>
          </a:p>
        </p:txBody>
      </p:sp>
      <p:sp>
        <p:nvSpPr>
          <p:cNvPr id="8" name="Text Placeholder 2"/>
          <p:cNvSpPr>
            <a:spLocks noGrp="1"/>
          </p:cNvSpPr>
          <p:nvPr>
            <p:ph type="body" idx="1"/>
          </p:nvPr>
        </p:nvSpPr>
        <p:spPr>
          <a:xfrm>
            <a:off x="457200" y="1625347"/>
            <a:ext cx="8229600" cy="2556129"/>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4" r:id="rId1"/>
    <p:sldLayoutId id="2147483678" r:id="rId2"/>
    <p:sldLayoutId id="2147483669" r:id="rId3"/>
    <p:sldLayoutId id="2147483670" r:id="rId4"/>
    <p:sldLayoutId id="2147483677" r:id="rId5"/>
    <p:sldLayoutId id="2147483675" r:id="rId6"/>
    <p:sldLayoutId id="2147483674" r:id="rId7"/>
    <p:sldLayoutId id="2147483673" r:id="rId8"/>
    <p:sldLayoutId id="2147483672" r:id="rId9"/>
    <p:sldLayoutId id="2147483671" r:id="rId10"/>
    <p:sldLayoutId id="2147483679" r:id="rId11"/>
    <p:sldLayoutId id="2147483680" r:id="rId12"/>
  </p:sldLayoutIdLst>
  <p:transition spd="slow">
    <p:wipe/>
  </p:transition>
  <p:hf hdr="0" ftr="0"/>
  <p:txStyles>
    <p:titleStyle>
      <a:lvl1pPr algn="l" defTabSz="342900" rtl="0" eaLnBrk="1" latinLnBrk="0" hangingPunct="1">
        <a:spcBef>
          <a:spcPct val="0"/>
        </a:spcBef>
        <a:buNone/>
        <a:defRPr sz="3000" b="0" i="0" kern="1200">
          <a:solidFill>
            <a:srgbClr val="676767"/>
          </a:solidFill>
          <a:latin typeface="Arial"/>
          <a:ea typeface="+mj-ea"/>
          <a:cs typeface="Kievit Offc Pro Medium"/>
        </a:defRPr>
      </a:lvl1pPr>
    </p:titleStyle>
    <p:bodyStyle>
      <a:lvl1pPr marL="257175" indent="-257175" algn="l" defTabSz="342900" rtl="0" eaLnBrk="1" latinLnBrk="0" hangingPunct="1">
        <a:spcBef>
          <a:spcPct val="20000"/>
        </a:spcBef>
        <a:buFont typeface="Arial"/>
        <a:buChar char="•"/>
        <a:defRPr sz="1500" b="0" i="0" kern="1200">
          <a:solidFill>
            <a:srgbClr val="676767"/>
          </a:solidFill>
          <a:latin typeface="Arial"/>
          <a:ea typeface="+mn-ea"/>
          <a:cs typeface="Arial"/>
        </a:defRPr>
      </a:lvl1pPr>
      <a:lvl2pPr marL="557213" indent="-214313" algn="l" defTabSz="342900" rtl="0" eaLnBrk="1" latinLnBrk="0" hangingPunct="1">
        <a:spcBef>
          <a:spcPct val="20000"/>
        </a:spcBef>
        <a:buFont typeface="Arial"/>
        <a:buChar char="–"/>
        <a:defRPr sz="1500" b="0" i="0" kern="1200">
          <a:solidFill>
            <a:srgbClr val="666666"/>
          </a:solidFill>
          <a:latin typeface="Arial"/>
          <a:ea typeface="+mn-ea"/>
          <a:cs typeface="Arial"/>
        </a:defRPr>
      </a:lvl2pPr>
      <a:lvl3pPr marL="8572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sv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sv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sv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sv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svg"/><Relationship Id="rId12" Type="http://schemas.microsoft.com/office/2007/relationships/diagramDrawing" Target="../diagrams/drawing1.xml"/><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5.png"/><Relationship Id="rId10" Type="http://schemas.openxmlformats.org/officeDocument/2006/relationships/diagramQuickStyle" Target="../diagrams/quickStyle1.xml"/><Relationship Id="rId4" Type="http://schemas.openxmlformats.org/officeDocument/2006/relationships/notesSlide" Target="../notesSlides/notesSlide30.xml"/><Relationship Id="rId9"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svg"/><Relationship Id="rId12" Type="http://schemas.microsoft.com/office/2007/relationships/diagramDrawing" Target="../diagrams/drawing2.xml"/><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7.png"/><Relationship Id="rId11" Type="http://schemas.openxmlformats.org/officeDocument/2006/relationships/diagramColors" Target="../diagrams/colors2.xml"/><Relationship Id="rId5" Type="http://schemas.openxmlformats.org/officeDocument/2006/relationships/image" Target="../media/image5.png"/><Relationship Id="rId10" Type="http://schemas.openxmlformats.org/officeDocument/2006/relationships/diagramQuickStyle" Target="../diagrams/quickStyle2.xml"/><Relationship Id="rId4" Type="http://schemas.openxmlformats.org/officeDocument/2006/relationships/notesSlide" Target="../notesSlides/notesSlide31.xml"/><Relationship Id="rId9"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svg"/><Relationship Id="rId12" Type="http://schemas.microsoft.com/office/2007/relationships/diagramDrawing" Target="../diagrams/drawing3.xml"/><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image" Target="../media/image7.png"/><Relationship Id="rId11" Type="http://schemas.openxmlformats.org/officeDocument/2006/relationships/diagramColors" Target="../diagrams/colors3.xml"/><Relationship Id="rId5" Type="http://schemas.openxmlformats.org/officeDocument/2006/relationships/image" Target="../media/image5.png"/><Relationship Id="rId10" Type="http://schemas.openxmlformats.org/officeDocument/2006/relationships/diagramQuickStyle" Target="../diagrams/quickStyle3.xml"/><Relationship Id="rId4" Type="http://schemas.openxmlformats.org/officeDocument/2006/relationships/notesSlide" Target="../notesSlides/notesSlide32.xml"/><Relationship Id="rId9"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slideLayout" Target="../slideLayouts/slideLayout10.xml"/><Relationship Id="rId7" Type="http://schemas.openxmlformats.org/officeDocument/2006/relationships/image" Target="../media/image8.svg"/><Relationship Id="rId12" Type="http://schemas.microsoft.com/office/2007/relationships/diagramDrawing" Target="../diagrams/drawing4.xml"/><Relationship Id="rId17" Type="http://schemas.openxmlformats.org/officeDocument/2006/relationships/image" Target="../media/image9.png"/><Relationship Id="rId2" Type="http://schemas.openxmlformats.org/officeDocument/2006/relationships/video" Target="../media/media32.mp4"/><Relationship Id="rId16" Type="http://schemas.openxmlformats.org/officeDocument/2006/relationships/diagramColors" Target="../diagrams/colors40.xml"/><Relationship Id="rId1" Type="http://schemas.microsoft.com/office/2007/relationships/media" Target="../media/media32.mp4"/><Relationship Id="rId6" Type="http://schemas.openxmlformats.org/officeDocument/2006/relationships/image" Target="../media/image7.png"/><Relationship Id="rId11" Type="http://schemas.openxmlformats.org/officeDocument/2006/relationships/diagramColors" Target="../diagrams/colors4.xml"/><Relationship Id="rId5" Type="http://schemas.openxmlformats.org/officeDocument/2006/relationships/image" Target="../media/image5.png"/><Relationship Id="rId15" Type="http://schemas.openxmlformats.org/officeDocument/2006/relationships/diagramQuickStyle" Target="../diagrams/quickStyle40.xml"/><Relationship Id="rId10" Type="http://schemas.openxmlformats.org/officeDocument/2006/relationships/diagramQuickStyle" Target="../diagrams/quickStyle4.xml"/><Relationship Id="rId4" Type="http://schemas.openxmlformats.org/officeDocument/2006/relationships/notesSlide" Target="../notesSlides/notesSlide33.xml"/><Relationship Id="rId9" Type="http://schemas.openxmlformats.org/officeDocument/2006/relationships/diagramLayout" Target="../diagrams/layout4.xml"/><Relationship Id="rId14" Type="http://schemas.openxmlformats.org/officeDocument/2006/relationships/diagramLayout" Target="../diagrams/layout40.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9.png"/><Relationship Id="rId3" Type="http://schemas.openxmlformats.org/officeDocument/2006/relationships/slideLayout" Target="../slideLayouts/slideLayout10.xml"/><Relationship Id="rId7" Type="http://schemas.openxmlformats.org/officeDocument/2006/relationships/image" Target="../media/image8.svg"/><Relationship Id="rId12" Type="http://schemas.microsoft.com/office/2007/relationships/diagramDrawing" Target="../diagrams/drawing5.xml"/><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7.png"/><Relationship Id="rId11" Type="http://schemas.openxmlformats.org/officeDocument/2006/relationships/diagramColors" Target="../diagrams/colors5.xml"/><Relationship Id="rId5" Type="http://schemas.openxmlformats.org/officeDocument/2006/relationships/image" Target="../media/image5.png"/><Relationship Id="rId10" Type="http://schemas.openxmlformats.org/officeDocument/2006/relationships/diagramQuickStyle" Target="../diagrams/quickStyle5.xml"/><Relationship Id="rId4" Type="http://schemas.openxmlformats.org/officeDocument/2006/relationships/notesSlide" Target="../notesSlides/notesSlide34.xml"/><Relationship Id="rId9"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video" Target="../media/media35.mp4"/><Relationship Id="rId1" Type="http://schemas.microsoft.com/office/2007/relationships/media" Target="../media/media35.mp4"/><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8.svg"/><Relationship Id="rId2" Type="http://schemas.openxmlformats.org/officeDocument/2006/relationships/video" Target="../media/media36.mp4"/><Relationship Id="rId1" Type="http://schemas.microsoft.com/office/2007/relationships/media" Target="../media/media36.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8.svg"/><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8.svg"/><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svg"/><Relationship Id="rId2" Type="http://schemas.openxmlformats.org/officeDocument/2006/relationships/video" Target="../media/media39.mp4"/><Relationship Id="rId1" Type="http://schemas.microsoft.com/office/2007/relationships/media" Target="../media/media39.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0.mp4"/><Relationship Id="rId1" Type="http://schemas.microsoft.com/office/2007/relationships/media" Target="../media/media40.mp4"/><Relationship Id="rId6" Type="http://schemas.openxmlformats.org/officeDocument/2006/relationships/image" Target="../media/image6.png"/><Relationship Id="rId5" Type="http://schemas.openxmlformats.org/officeDocument/2006/relationships/hyperlink" Target="mailto:benefits@ucr.edu" TargetMode="Externa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ucnet.universityofcalifornia.edu/benefits/understanding-your-benefits/details-about-your-benefits/oe-2025-benefits-faq/" TargetMode="External"/><Relationship Id="rId5" Type="http://schemas.openxmlformats.org/officeDocument/2006/relationships/hyperlink" Target="https://ucnet.universityofcalifornia.edu/employee-news/letter-from-systemwide-hr-vp-cheryl-lloyd/" TargetMode="External"/><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8.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46258E-DD4A-1252-9C94-8C4437EEFC0F}"/>
              </a:ext>
            </a:extLst>
          </p:cNvPr>
          <p:cNvSpPr/>
          <p:nvPr/>
        </p:nvSpPr>
        <p:spPr>
          <a:xfrm>
            <a:off x="316821" y="291961"/>
            <a:ext cx="1092593" cy="594938"/>
          </a:xfrm>
          <a:prstGeom prst="rect">
            <a:avLst/>
          </a:prstGeom>
          <a:solidFill>
            <a:srgbClr val="DE6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A3D0CD-D855-A723-D427-348BC0EBF2DB}"/>
              </a:ext>
            </a:extLst>
          </p:cNvPr>
          <p:cNvPicPr>
            <a:picLocks noChangeAspect="1"/>
          </p:cNvPicPr>
          <p:nvPr/>
        </p:nvPicPr>
        <p:blipFill>
          <a:blip r:embed="rId5"/>
          <a:stretch>
            <a:fillRect/>
          </a:stretch>
        </p:blipFill>
        <p:spPr>
          <a:xfrm>
            <a:off x="316821" y="299235"/>
            <a:ext cx="1759486" cy="666513"/>
          </a:xfrm>
          <a:prstGeom prst="rect">
            <a:avLst/>
          </a:prstGeom>
        </p:spPr>
      </p:pic>
      <p:pic>
        <p:nvPicPr>
          <p:cNvPr id="21" name="Video 20">
            <a:hlinkClick r:id="" action="ppaction://media"/>
            <a:extLst>
              <a:ext uri="{FF2B5EF4-FFF2-40B4-BE49-F238E27FC236}">
                <a16:creationId xmlns:a16="http://schemas.microsoft.com/office/drawing/2014/main" id="{BEA38887-7DFD-2404-3ED2-D2C27CC205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734424" y="4733924"/>
            <a:ext cx="347853" cy="347853"/>
          </a:xfrm>
          <a:prstGeom prst="ellipse">
            <a:avLst/>
          </a:prstGeom>
        </p:spPr>
      </p:pic>
    </p:spTree>
  </p:cSld>
  <p:clrMapOvr>
    <a:masterClrMapping/>
  </p:clrMapOvr>
  <p:transition spd="slow" advTm="922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297015"/>
            <a:ext cx="6018255" cy="800219"/>
          </a:xfrm>
        </p:spPr>
        <p:txBody>
          <a:bodyPr vert="horz" wrap="square" lIns="0" tIns="0" rIns="0" bIns="0" rtlCol="0" anchor="t">
            <a:spAutoFit/>
          </a:bodyPr>
          <a:lstStyle/>
          <a:p>
            <a:r>
              <a:rPr lang="en-US" sz="2800" b="1" dirty="0">
                <a:solidFill>
                  <a:srgbClr val="0058A6"/>
                </a:solidFill>
              </a:rPr>
              <a:t>UC Blue &amp; Gold HMO</a:t>
            </a:r>
            <a:br>
              <a:rPr lang="en-US" sz="2800" dirty="0">
                <a:solidFill>
                  <a:srgbClr val="3F3F3F"/>
                </a:solidFill>
              </a:rPr>
            </a:br>
            <a:r>
              <a:rPr lang="en-US" sz="2400" i="1" dirty="0">
                <a:solidFill>
                  <a:srgbClr val="3F3F3F"/>
                </a:solidFill>
              </a:rPr>
              <a:t>Plan Design Changes </a:t>
            </a:r>
            <a:endParaRPr lang="en-US" sz="2800" dirty="0">
              <a:solidFill>
                <a:srgbClr val="3F3F3F"/>
              </a:solidFill>
            </a:endParaRPr>
          </a:p>
        </p:txBody>
      </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116133355"/>
              </p:ext>
            </p:extLst>
          </p:nvPr>
        </p:nvGraphicFramePr>
        <p:xfrm>
          <a:off x="363495" y="1136006"/>
          <a:ext cx="8532997" cy="2762250"/>
        </p:xfrm>
        <a:graphic>
          <a:graphicData uri="http://schemas.openxmlformats.org/drawingml/2006/table">
            <a:tbl>
              <a:tblPr firstRow="1" bandRow="1">
                <a:tableStyleId>{5202B0CA-FC54-4496-8BCA-5EF66A818D29}</a:tableStyleId>
              </a:tblPr>
              <a:tblGrid>
                <a:gridCol w="1528452">
                  <a:extLst>
                    <a:ext uri="{9D8B030D-6E8A-4147-A177-3AD203B41FA5}">
                      <a16:colId xmlns:a16="http://schemas.microsoft.com/office/drawing/2014/main" val="775656244"/>
                    </a:ext>
                  </a:extLst>
                </a:gridCol>
                <a:gridCol w="3287951">
                  <a:extLst>
                    <a:ext uri="{9D8B030D-6E8A-4147-A177-3AD203B41FA5}">
                      <a16:colId xmlns:a16="http://schemas.microsoft.com/office/drawing/2014/main" val="270163768"/>
                    </a:ext>
                  </a:extLst>
                </a:gridCol>
                <a:gridCol w="3716594">
                  <a:extLst>
                    <a:ext uri="{9D8B030D-6E8A-4147-A177-3AD203B41FA5}">
                      <a16:colId xmlns:a16="http://schemas.microsoft.com/office/drawing/2014/main" val="437772983"/>
                    </a:ext>
                  </a:extLst>
                </a:gridCol>
              </a:tblGrid>
              <a:tr h="323850">
                <a:tc>
                  <a:txBody>
                    <a:bodyPr/>
                    <a:lstStyle/>
                    <a:p>
                      <a:pPr marL="0" algn="l" rtl="0" eaLnBrk="1" latinLnBrk="0" hangingPunct="1">
                        <a:spcBef>
                          <a:spcPts val="0"/>
                        </a:spcBef>
                        <a:spcAft>
                          <a:spcPts val="0"/>
                        </a:spcAft>
                      </a:pPr>
                      <a:endParaRPr lang="en-US" sz="1400" dirty="0">
                        <a:solidFill>
                          <a:srgbClr val="00040A"/>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dirty="0">
                          <a:solidFill>
                            <a:schemeClr val="bg1"/>
                          </a:solidFill>
                          <a:effectLst/>
                        </a:rPr>
                        <a:t>2024</a:t>
                      </a:r>
                      <a:endParaRPr lang="en-US" sz="140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2352675">
                <a:tc>
                  <a:txBody>
                    <a:bodyPr/>
                    <a:lstStyle/>
                    <a:p>
                      <a:pPr marL="0" algn="l" rtl="0" eaLnBrk="1" latinLnBrk="0" hangingPunct="1">
                        <a:spcBef>
                          <a:spcPts val="0"/>
                        </a:spcBef>
                        <a:spcAft>
                          <a:spcPts val="0"/>
                        </a:spcAft>
                      </a:pPr>
                      <a:r>
                        <a:rPr lang="en-US" sz="1400" b="1" dirty="0">
                          <a:solidFill>
                            <a:srgbClr val="3F3F3F"/>
                          </a:solidFill>
                          <a:effectLst/>
                        </a:rPr>
                        <a:t>Pharmacy Benefit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endParaRPr lang="en-US" sz="1400" kern="1200" dirty="0">
                        <a:solidFill>
                          <a:srgbClr val="00040A"/>
                        </a:solidFill>
                        <a:effectLst/>
                      </a:endParaRPr>
                    </a:p>
                    <a:p>
                      <a:pPr marL="0" lvl="0" algn="l">
                        <a:spcBef>
                          <a:spcPts val="0"/>
                        </a:spcBef>
                        <a:spcAft>
                          <a:spcPts val="0"/>
                        </a:spcAft>
                        <a:buNone/>
                      </a:pPr>
                      <a:r>
                        <a:rPr lang="en-US" sz="1400" kern="1200" dirty="0">
                          <a:solidFill>
                            <a:srgbClr val="00040A"/>
                          </a:solidFill>
                          <a:effectLst/>
                        </a:rPr>
                        <a:t>$5/$25/$40 – Retail 30-day supply</a:t>
                      </a:r>
                    </a:p>
                    <a:p>
                      <a:pPr marL="0" lvl="0" algn="l">
                        <a:spcBef>
                          <a:spcPts val="0"/>
                        </a:spcBef>
                        <a:spcAft>
                          <a:spcPts val="0"/>
                        </a:spcAft>
                        <a:buNone/>
                      </a:pPr>
                      <a:endParaRPr lang="en-US" sz="1400" kern="1200" dirty="0">
                        <a:solidFill>
                          <a:srgbClr val="00040A"/>
                        </a:solidFill>
                        <a:effectLst/>
                      </a:endParaRPr>
                    </a:p>
                    <a:p>
                      <a:pPr marL="0" algn="l" rtl="0" eaLnBrk="1" latinLnBrk="0" hangingPunct="1">
                        <a:spcBef>
                          <a:spcPts val="0"/>
                        </a:spcBef>
                        <a:spcAft>
                          <a:spcPts val="0"/>
                        </a:spcAft>
                      </a:pPr>
                      <a:r>
                        <a:rPr lang="en-US" sz="1400" kern="1200" dirty="0">
                          <a:solidFill>
                            <a:srgbClr val="00040A"/>
                          </a:solidFill>
                          <a:effectLst/>
                        </a:rPr>
                        <a:t>$10/$50/$80 – Retail/Mail Order 90-day supply</a:t>
                      </a:r>
                    </a:p>
                    <a:p>
                      <a:pPr marL="0" lvl="0" algn="l">
                        <a:spcBef>
                          <a:spcPts val="0"/>
                        </a:spcBef>
                        <a:spcAft>
                          <a:spcPts val="0"/>
                        </a:spcAft>
                        <a:buNone/>
                      </a:pPr>
                      <a:endParaRPr lang="en-US" sz="1400" kern="1200" dirty="0">
                        <a:solidFill>
                          <a:srgbClr val="00040A"/>
                        </a:solidFill>
                        <a:effectLst/>
                      </a:endParaRPr>
                    </a:p>
                    <a:p>
                      <a:pPr marL="0" lvl="0" algn="l">
                        <a:spcBef>
                          <a:spcPts val="0"/>
                        </a:spcBef>
                        <a:spcAft>
                          <a:spcPts val="0"/>
                        </a:spcAft>
                        <a:buNone/>
                      </a:pPr>
                      <a:r>
                        <a:rPr lang="en-US" sz="1400" b="0" i="0" u="none" strike="noStrike" kern="1200" noProof="0" dirty="0">
                          <a:solidFill>
                            <a:srgbClr val="00040A"/>
                          </a:solidFill>
                          <a:effectLst/>
                          <a:latin typeface="Arial"/>
                        </a:rPr>
                        <a:t>Office-administered injectable drugs - $20</a:t>
                      </a:r>
                      <a:endParaRPr lang="en-US" b="0" dirty="0">
                        <a:solidFill>
                          <a:srgbClr val="00040A"/>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endParaRPr lang="en-US" sz="1400" b="1" kern="1200" dirty="0">
                        <a:solidFill>
                          <a:srgbClr val="3F3F3F"/>
                        </a:solidFill>
                        <a:effectLst/>
                      </a:endParaRPr>
                    </a:p>
                    <a:p>
                      <a:pPr marL="0" lvl="0" algn="l">
                        <a:spcBef>
                          <a:spcPts val="0"/>
                        </a:spcBef>
                        <a:spcAft>
                          <a:spcPts val="0"/>
                        </a:spcAft>
                        <a:buNone/>
                      </a:pPr>
                      <a:r>
                        <a:rPr lang="en-US" sz="1400" b="1" kern="1200" dirty="0">
                          <a:solidFill>
                            <a:srgbClr val="3F3F3F"/>
                          </a:solidFill>
                          <a:effectLst/>
                        </a:rPr>
                        <a:t>$10/$30/$50 – Retail 30-day supply</a:t>
                      </a:r>
                    </a:p>
                    <a:p>
                      <a:pPr marL="0" lvl="0" algn="l">
                        <a:spcBef>
                          <a:spcPts val="0"/>
                        </a:spcBef>
                        <a:spcAft>
                          <a:spcPts val="0"/>
                        </a:spcAft>
                        <a:buNone/>
                      </a:pPr>
                      <a:endParaRPr lang="en-US" sz="1400" b="1" kern="1200" dirty="0">
                        <a:solidFill>
                          <a:srgbClr val="3F3F3F"/>
                        </a:solidFill>
                        <a:effectLst/>
                      </a:endParaRPr>
                    </a:p>
                    <a:p>
                      <a:pPr marL="0" lvl="0" algn="l">
                        <a:spcBef>
                          <a:spcPts val="0"/>
                        </a:spcBef>
                        <a:spcAft>
                          <a:spcPts val="0"/>
                        </a:spcAft>
                        <a:buNone/>
                      </a:pPr>
                      <a:r>
                        <a:rPr lang="en-US" sz="1400" b="1" kern="1200" dirty="0">
                          <a:solidFill>
                            <a:srgbClr val="3F3F3F"/>
                          </a:solidFill>
                          <a:effectLst/>
                        </a:rPr>
                        <a:t>$20/$60/$100 – Retail/Mail Order 90-day supply</a:t>
                      </a:r>
                    </a:p>
                    <a:p>
                      <a:pPr marL="0" lvl="0" algn="l">
                        <a:spcBef>
                          <a:spcPts val="0"/>
                        </a:spcBef>
                        <a:spcAft>
                          <a:spcPts val="0"/>
                        </a:spcAft>
                        <a:buNone/>
                      </a:pPr>
                      <a:endParaRPr lang="en-US" sz="1400" b="1" kern="1200" dirty="0">
                        <a:solidFill>
                          <a:srgbClr val="3F3F3F"/>
                        </a:solidFill>
                        <a:effectLst/>
                      </a:endParaRPr>
                    </a:p>
                    <a:p>
                      <a:pPr marL="0" algn="l" rtl="0" eaLnBrk="1" latinLnBrk="0" hangingPunct="1">
                        <a:spcBef>
                          <a:spcPts val="0"/>
                        </a:spcBef>
                        <a:spcAft>
                          <a:spcPts val="0"/>
                        </a:spcAft>
                      </a:pPr>
                      <a:r>
                        <a:rPr lang="en-US" sz="1400" b="1" kern="1200" dirty="0">
                          <a:solidFill>
                            <a:srgbClr val="3F3F3F"/>
                          </a:solidFill>
                          <a:effectLst/>
                        </a:rPr>
                        <a:t>Tier 4: Specialty Drugs (Oral and  Injectable) 30% coinsurance up to $150 maximum per prescription</a:t>
                      </a:r>
                    </a:p>
                    <a:p>
                      <a:pPr marL="0" lvl="0" algn="l">
                        <a:spcBef>
                          <a:spcPts val="0"/>
                        </a:spcBef>
                        <a:spcAft>
                          <a:spcPts val="0"/>
                        </a:spcAft>
                        <a:buNone/>
                      </a:pPr>
                      <a:endParaRPr lang="en-US" sz="1400" b="1" kern="1200" dirty="0">
                        <a:solidFill>
                          <a:srgbClr val="3F3F3F"/>
                        </a:solidFill>
                        <a:effectLst/>
                      </a:endParaRPr>
                    </a:p>
                    <a:p>
                      <a:pPr marL="0" lvl="0" algn="l">
                        <a:spcBef>
                          <a:spcPts val="0"/>
                        </a:spcBef>
                        <a:spcAft>
                          <a:spcPts val="0"/>
                        </a:spcAft>
                        <a:buNone/>
                      </a:pPr>
                      <a:r>
                        <a:rPr lang="en-US" sz="1400" b="1" kern="1200" dirty="0">
                          <a:solidFill>
                            <a:srgbClr val="3F3F3F"/>
                          </a:solidFill>
                          <a:effectLst/>
                        </a:rPr>
                        <a:t>Office-administered injectable drugs - $30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72326454"/>
                  </a:ext>
                </a:extLst>
              </a:tr>
            </a:tbl>
          </a:graphicData>
        </a:graphic>
      </p:graphicFrame>
      <p:grpSp>
        <p:nvGrpSpPr>
          <p:cNvPr id="4" name="Group 3">
            <a:extLst>
              <a:ext uri="{FF2B5EF4-FFF2-40B4-BE49-F238E27FC236}">
                <a16:creationId xmlns:a16="http://schemas.microsoft.com/office/drawing/2014/main" id="{E34946C4-0412-B19B-49B8-408F50746A94}"/>
              </a:ext>
            </a:extLst>
          </p:cNvPr>
          <p:cNvGrpSpPr/>
          <p:nvPr/>
        </p:nvGrpSpPr>
        <p:grpSpPr>
          <a:xfrm>
            <a:off x="135434" y="4273781"/>
            <a:ext cx="1408929" cy="602947"/>
            <a:chOff x="204186" y="5734975"/>
            <a:chExt cx="2032987" cy="870011"/>
          </a:xfrm>
        </p:grpSpPr>
        <p:sp>
          <p:nvSpPr>
            <p:cNvPr id="5" name="Rectangle 4">
              <a:extLst>
                <a:ext uri="{FF2B5EF4-FFF2-40B4-BE49-F238E27FC236}">
                  <a16:creationId xmlns:a16="http://schemas.microsoft.com/office/drawing/2014/main" id="{4B0598D5-E2A1-1FF9-0B3D-089A712B4C5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E1E81C-CF0D-E4E7-FE8A-7126897A40E5}"/>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EC535EA-6E99-AAE8-7E31-B97FAB7B78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232753"/>
            <a:ext cx="280946" cy="128525"/>
          </a:xfrm>
          <a:prstGeom prst="rect">
            <a:avLst/>
          </a:prstGeom>
        </p:spPr>
      </p:pic>
      <p:pic>
        <p:nvPicPr>
          <p:cNvPr id="15" name="Video 14">
            <a:hlinkClick r:id="" action="ppaction://media"/>
            <a:extLst>
              <a:ext uri="{FF2B5EF4-FFF2-40B4-BE49-F238E27FC236}">
                <a16:creationId xmlns:a16="http://schemas.microsoft.com/office/drawing/2014/main" id="{2C9777DF-DA17-68E9-768F-18DF148242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78788" y="4778288"/>
            <a:ext cx="303490" cy="303490"/>
          </a:xfrm>
          <a:prstGeom prst="ellipse">
            <a:avLst/>
          </a:prstGeom>
        </p:spPr>
      </p:pic>
    </p:spTree>
    <p:extLst>
      <p:ext uri="{BB962C8B-B14F-4D97-AF65-F5344CB8AC3E}">
        <p14:creationId xmlns:p14="http://schemas.microsoft.com/office/powerpoint/2010/main" val="2158134615"/>
      </p:ext>
    </p:extLst>
  </p:cSld>
  <p:clrMapOvr>
    <a:masterClrMapping/>
  </p:clrMapOvr>
  <p:transition spd="slow" advTm="246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432625"/>
            <a:ext cx="5489903" cy="800219"/>
          </a:xfrm>
        </p:spPr>
        <p:txBody>
          <a:bodyPr vert="horz" lIns="0" tIns="0" rIns="0" bIns="0" rtlCol="0" anchor="t">
            <a:spAutoFit/>
          </a:bodyPr>
          <a:lstStyle/>
          <a:p>
            <a:r>
              <a:rPr lang="en-US" sz="2800" b="1" dirty="0">
                <a:solidFill>
                  <a:srgbClr val="0058A6"/>
                </a:solidFill>
              </a:rPr>
              <a:t>Kaiser HMO</a:t>
            </a:r>
            <a:br>
              <a:rPr lang="en-US" sz="2800" dirty="0">
                <a:solidFill>
                  <a:srgbClr val="3F3F3F"/>
                </a:solidFill>
              </a:rPr>
            </a:br>
            <a:r>
              <a:rPr lang="en-US" sz="2400" i="1" dirty="0">
                <a:solidFill>
                  <a:srgbClr val="3F3F3F"/>
                </a:solidFill>
              </a:rPr>
              <a:t>Plan Design Changes  </a:t>
            </a:r>
            <a:endParaRPr lang="en-US" sz="2400" dirty="0">
              <a:solidFill>
                <a:srgbClr val="3F3F3F"/>
              </a:solidFill>
            </a:endParaRPr>
          </a:p>
        </p:txBody>
      </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849113582"/>
              </p:ext>
            </p:extLst>
          </p:nvPr>
        </p:nvGraphicFramePr>
        <p:xfrm>
          <a:off x="352739" y="1361369"/>
          <a:ext cx="8438522" cy="2260931"/>
        </p:xfrm>
        <a:graphic>
          <a:graphicData uri="http://schemas.openxmlformats.org/drawingml/2006/table">
            <a:tbl>
              <a:tblPr firstRow="1" bandRow="1">
                <a:tableStyleId>{5202B0CA-FC54-4496-8BCA-5EF66A818D29}</a:tableStyleId>
              </a:tblPr>
              <a:tblGrid>
                <a:gridCol w="2636426">
                  <a:extLst>
                    <a:ext uri="{9D8B030D-6E8A-4147-A177-3AD203B41FA5}">
                      <a16:colId xmlns:a16="http://schemas.microsoft.com/office/drawing/2014/main" val="775656244"/>
                    </a:ext>
                  </a:extLst>
                </a:gridCol>
                <a:gridCol w="2749299">
                  <a:extLst>
                    <a:ext uri="{9D8B030D-6E8A-4147-A177-3AD203B41FA5}">
                      <a16:colId xmlns:a16="http://schemas.microsoft.com/office/drawing/2014/main" val="270163768"/>
                    </a:ext>
                  </a:extLst>
                </a:gridCol>
                <a:gridCol w="3052797">
                  <a:extLst>
                    <a:ext uri="{9D8B030D-6E8A-4147-A177-3AD203B41FA5}">
                      <a16:colId xmlns:a16="http://schemas.microsoft.com/office/drawing/2014/main" val="437772983"/>
                    </a:ext>
                  </a:extLst>
                </a:gridCol>
              </a:tblGrid>
              <a:tr h="309966">
                <a:tc>
                  <a:txBody>
                    <a:bodyPr/>
                    <a:lstStyle/>
                    <a:p>
                      <a:pPr marL="0" algn="l" rtl="0" eaLnBrk="1" latinLnBrk="0" hangingPunct="1">
                        <a:spcBef>
                          <a:spcPts val="0"/>
                        </a:spcBef>
                        <a:spcAft>
                          <a:spcPts val="0"/>
                        </a:spcAft>
                      </a:pPr>
                      <a:endParaRPr lang="en-US" sz="1400">
                        <a:solidFill>
                          <a:srgbClr val="3F3F3F"/>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765072">
                <a:tc>
                  <a:txBody>
                    <a:bodyPr/>
                    <a:lstStyle/>
                    <a:p>
                      <a:pPr marL="0" algn="l" rtl="0" eaLnBrk="1" latinLnBrk="0" hangingPunct="1">
                        <a:spcBef>
                          <a:spcPts val="0"/>
                        </a:spcBef>
                        <a:spcAft>
                          <a:spcPts val="0"/>
                        </a:spcAft>
                      </a:pPr>
                      <a:endParaRPr lang="en-US" sz="1400" b="1" kern="1200">
                        <a:solidFill>
                          <a:srgbClr val="4D4B4B"/>
                        </a:solidFill>
                        <a:effectLst/>
                      </a:endParaRPr>
                    </a:p>
                    <a:p>
                      <a:pPr marL="0" lvl="0" algn="l">
                        <a:spcBef>
                          <a:spcPts val="0"/>
                        </a:spcBef>
                        <a:spcAft>
                          <a:spcPts val="0"/>
                        </a:spcAft>
                        <a:buNone/>
                      </a:pPr>
                      <a:endParaRPr lang="en-US" sz="1400" b="1" kern="1200">
                        <a:solidFill>
                          <a:srgbClr val="4D4B4B"/>
                        </a:solidFill>
                        <a:effectLst/>
                      </a:endParaRPr>
                    </a:p>
                    <a:p>
                      <a:pPr marL="0" lvl="0" algn="l">
                        <a:spcBef>
                          <a:spcPts val="0"/>
                        </a:spcBef>
                        <a:spcAft>
                          <a:spcPts val="0"/>
                        </a:spcAft>
                        <a:buNone/>
                      </a:pPr>
                      <a:r>
                        <a:rPr lang="en-US" sz="1400" b="1" kern="1200">
                          <a:solidFill>
                            <a:srgbClr val="4D4B4B"/>
                          </a:solidFill>
                          <a:effectLst/>
                        </a:rPr>
                        <a:t>Office Visits and Urgent Care</a:t>
                      </a:r>
                      <a:endParaRPr lang="en-US">
                        <a:solidFill>
                          <a:srgbClr val="4D4B4B"/>
                        </a:solidFill>
                      </a:endParaRPr>
                    </a:p>
                    <a:p>
                      <a:pPr marL="0" lvl="0" algn="l">
                        <a:spcBef>
                          <a:spcPts val="0"/>
                        </a:spcBef>
                        <a:spcAft>
                          <a:spcPts val="0"/>
                        </a:spcAft>
                        <a:buNone/>
                      </a:pPr>
                      <a:endParaRPr lang="en-US" sz="1400" b="1" kern="1200">
                        <a:solidFill>
                          <a:srgbClr val="4D4B4B"/>
                        </a:solidFill>
                        <a:effectLst/>
                      </a:endParaRPr>
                    </a:p>
                    <a:p>
                      <a:pPr marL="0" lvl="0" algn="l">
                        <a:spcBef>
                          <a:spcPts val="0"/>
                        </a:spcBef>
                        <a:spcAft>
                          <a:spcPts val="0"/>
                        </a:spcAft>
                        <a:buNone/>
                      </a:pPr>
                      <a:endParaRPr lang="en-US" sz="1400" b="1" kern="1200">
                        <a:solidFill>
                          <a:srgbClr val="4D4B4B"/>
                        </a:solidFill>
                        <a:effectLst/>
                      </a:endParaRPr>
                    </a:p>
                  </a:txBody>
                  <a:tcPr anchor="ctr">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b="0" i="0" u="none" strike="noStrike" kern="1200" noProof="0">
                          <a:solidFill>
                            <a:srgbClr val="4D4B4B"/>
                          </a:solidFill>
                          <a:effectLst/>
                          <a:latin typeface="Arial"/>
                        </a:rPr>
                        <a:t>Medical and Behavioral Health</a:t>
                      </a:r>
                      <a:endParaRPr lang="en-US" b="0">
                        <a:solidFill>
                          <a:srgbClr val="4D4B4B"/>
                        </a:solidFill>
                      </a:endParaRPr>
                    </a:p>
                    <a:p>
                      <a:pPr marL="0" lvl="0" algn="l">
                        <a:spcBef>
                          <a:spcPts val="0"/>
                        </a:spcBef>
                        <a:spcAft>
                          <a:spcPts val="0"/>
                        </a:spcAft>
                        <a:buNone/>
                      </a:pPr>
                      <a:r>
                        <a:rPr lang="en-US" sz="1400" b="0" kern="1200">
                          <a:solidFill>
                            <a:srgbClr val="4D4B4B"/>
                          </a:solidFill>
                          <a:effectLst/>
                        </a:rPr>
                        <a:t>$20 Copay</a:t>
                      </a:r>
                    </a:p>
                  </a:txBody>
                  <a:tcPr anchor="ct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algn="l">
                        <a:spcBef>
                          <a:spcPts val="0"/>
                        </a:spcBef>
                        <a:spcAft>
                          <a:spcPts val="0"/>
                        </a:spcAft>
                        <a:buNone/>
                      </a:pPr>
                      <a:r>
                        <a:rPr lang="en-US" sz="1400" b="1" i="0" u="none" strike="noStrike" kern="1200" noProof="0">
                          <a:solidFill>
                            <a:srgbClr val="4D4B4B"/>
                          </a:solidFill>
                          <a:effectLst/>
                          <a:latin typeface="Arial"/>
                        </a:rPr>
                        <a:t>Medical and Behavioral Health</a:t>
                      </a:r>
                      <a:endParaRPr lang="en-US">
                        <a:solidFill>
                          <a:srgbClr val="4D4B4B"/>
                        </a:solidFill>
                      </a:endParaRPr>
                    </a:p>
                    <a:p>
                      <a:pPr marL="0" algn="l" rtl="0" eaLnBrk="1" latinLnBrk="0" hangingPunct="1">
                        <a:spcBef>
                          <a:spcPts val="0"/>
                        </a:spcBef>
                        <a:spcAft>
                          <a:spcPts val="0"/>
                        </a:spcAft>
                      </a:pPr>
                      <a:r>
                        <a:rPr lang="en-US" sz="1400" b="1" kern="1200">
                          <a:solidFill>
                            <a:srgbClr val="4D4B4B"/>
                          </a:solidFill>
                          <a:effectLst/>
                        </a:rPr>
                        <a:t>$30 Copay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406381"/>
                  </a:ext>
                </a:extLst>
              </a:tr>
              <a:tr h="792725">
                <a:tc>
                  <a:txBody>
                    <a:bodyPr/>
                    <a:lstStyle/>
                    <a:p>
                      <a:pPr marL="0" lvl="0" algn="l">
                        <a:spcBef>
                          <a:spcPts val="0"/>
                        </a:spcBef>
                        <a:spcAft>
                          <a:spcPts val="0"/>
                        </a:spcAft>
                        <a:buNone/>
                      </a:pPr>
                      <a:r>
                        <a:rPr lang="en-US" sz="1400" b="1" kern="1200" dirty="0">
                          <a:solidFill>
                            <a:srgbClr val="4D4B4B"/>
                          </a:solidFill>
                          <a:effectLst/>
                        </a:rPr>
                        <a:t>Acupuncture and Chiropractic</a:t>
                      </a:r>
                    </a:p>
                  </a:txBody>
                  <a:tcPr anchor="ctr">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kern="1200">
                          <a:solidFill>
                            <a:srgbClr val="4D4B4B"/>
                          </a:solidFill>
                          <a:effectLst/>
                        </a:rPr>
                        <a:t>$15 Copay</a:t>
                      </a:r>
                      <a:endParaRPr lang="en-US">
                        <a:solidFill>
                          <a:srgbClr val="4D4B4B"/>
                        </a:solidFill>
                      </a:endParaRPr>
                    </a:p>
                  </a:txBody>
                  <a:tcPr anchor="ctr">
                    <a:lnL w="12700">
                      <a:solidFill>
                        <a:schemeClr val="bg1"/>
                      </a:solidFill>
                    </a:lnL>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b="1" kern="1200" dirty="0">
                          <a:solidFill>
                            <a:srgbClr val="4D4B4B"/>
                          </a:solidFill>
                          <a:effectLst/>
                        </a:rPr>
                        <a:t>$15 Copay</a:t>
                      </a:r>
                    </a:p>
                  </a:txBody>
                  <a:tcPr anchor="ctr">
                    <a:lnL w="12700">
                      <a:solidFill>
                        <a:schemeClr val="bg1"/>
                      </a:solidFill>
                    </a:lnL>
                    <a:lnR w="12700">
                      <a:solidFill>
                        <a:schemeClr val="bg1"/>
                      </a:solidFill>
                    </a:lnR>
                    <a:lnT w="12700">
                      <a:solidFill>
                        <a:schemeClr val="bg1"/>
                      </a:solidFill>
                    </a:lnT>
                    <a:lnB w="12700">
                      <a:solidFill>
                        <a:schemeClr val="bg1"/>
                      </a:solidFill>
                    </a:lnB>
                  </a:tcPr>
                </a:tc>
                <a:extLst>
                  <a:ext uri="{0D108BD9-81ED-4DB2-BD59-A6C34878D82A}">
                    <a16:rowId xmlns:a16="http://schemas.microsoft.com/office/drawing/2014/main" val="2680113283"/>
                  </a:ext>
                </a:extLst>
              </a:tr>
            </a:tbl>
          </a:graphicData>
        </a:graphic>
      </p:graphicFrame>
      <p:sp>
        <p:nvSpPr>
          <p:cNvPr id="4" name="TextBox 3">
            <a:extLst>
              <a:ext uri="{FF2B5EF4-FFF2-40B4-BE49-F238E27FC236}">
                <a16:creationId xmlns:a16="http://schemas.microsoft.com/office/drawing/2014/main" id="{42944994-E7A7-A2B5-2AD8-3E7A4FD64917}"/>
              </a:ext>
            </a:extLst>
          </p:cNvPr>
          <p:cNvSpPr txBox="1"/>
          <p:nvPr/>
        </p:nvSpPr>
        <p:spPr>
          <a:xfrm>
            <a:off x="308841" y="3672008"/>
            <a:ext cx="5544557" cy="307777"/>
          </a:xfrm>
          <a:prstGeom prst="rect">
            <a:avLst/>
          </a:prstGeom>
          <a:noFill/>
        </p:spPr>
        <p:txBody>
          <a:bodyPr wrap="square" lIns="91440" tIns="45720" rIns="91440" bIns="45720" rtlCol="0" anchor="t">
            <a:spAutoFit/>
          </a:bodyPr>
          <a:lstStyle/>
          <a:p>
            <a:r>
              <a:rPr lang="en-US" sz="1400" dirty="0">
                <a:solidFill>
                  <a:srgbClr val="00040A"/>
                </a:solidFill>
              </a:rPr>
              <a:t>Reminder: </a:t>
            </a:r>
            <a:r>
              <a:rPr lang="en-US" sz="1400" dirty="0" err="1">
                <a:solidFill>
                  <a:srgbClr val="00040A"/>
                </a:solidFill>
              </a:rPr>
              <a:t>myStrength</a:t>
            </a:r>
            <a:r>
              <a:rPr lang="en-US" sz="1400" dirty="0">
                <a:solidFill>
                  <a:srgbClr val="00040A"/>
                </a:solidFill>
              </a:rPr>
              <a:t> will sunset for existing users on 12/31/2024</a:t>
            </a:r>
          </a:p>
        </p:txBody>
      </p:sp>
      <p:pic>
        <p:nvPicPr>
          <p:cNvPr id="5" name="Graphic 4">
            <a:extLst>
              <a:ext uri="{FF2B5EF4-FFF2-40B4-BE49-F238E27FC236}">
                <a16:creationId xmlns:a16="http://schemas.microsoft.com/office/drawing/2014/main" id="{C8A98D7A-5131-086A-E65C-6FAAF1ED71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495" y="304100"/>
            <a:ext cx="280946" cy="128525"/>
          </a:xfrm>
          <a:prstGeom prst="rect">
            <a:avLst/>
          </a:prstGeom>
        </p:spPr>
      </p:pic>
      <p:grpSp>
        <p:nvGrpSpPr>
          <p:cNvPr id="6" name="Group 5">
            <a:extLst>
              <a:ext uri="{FF2B5EF4-FFF2-40B4-BE49-F238E27FC236}">
                <a16:creationId xmlns:a16="http://schemas.microsoft.com/office/drawing/2014/main" id="{1F8C8BE7-EE00-4F59-AFD2-FED6A9AAB22A}"/>
              </a:ext>
            </a:extLst>
          </p:cNvPr>
          <p:cNvGrpSpPr/>
          <p:nvPr/>
        </p:nvGrpSpPr>
        <p:grpSpPr>
          <a:xfrm>
            <a:off x="135434" y="4273781"/>
            <a:ext cx="1408929" cy="602947"/>
            <a:chOff x="204186" y="5734975"/>
            <a:chExt cx="2032987" cy="870011"/>
          </a:xfrm>
        </p:grpSpPr>
        <p:sp>
          <p:nvSpPr>
            <p:cNvPr id="7" name="Rectangle 6">
              <a:extLst>
                <a:ext uri="{FF2B5EF4-FFF2-40B4-BE49-F238E27FC236}">
                  <a16:creationId xmlns:a16="http://schemas.microsoft.com/office/drawing/2014/main" id="{49EF2063-F2A9-719A-76F7-CC72B8CB682E}"/>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4FF752-9314-4811-360B-7E889084CCE4}"/>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12" name="Video 11">
            <a:hlinkClick r:id="" action="ppaction://media"/>
            <a:extLst>
              <a:ext uri="{FF2B5EF4-FFF2-40B4-BE49-F238E27FC236}">
                <a16:creationId xmlns:a16="http://schemas.microsoft.com/office/drawing/2014/main" id="{A3A776A5-B541-2F59-09CA-9ABE3A3C36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91260" y="4790760"/>
            <a:ext cx="291017" cy="291017"/>
          </a:xfrm>
          <a:prstGeom prst="ellipse">
            <a:avLst/>
          </a:prstGeom>
        </p:spPr>
      </p:pic>
    </p:spTree>
    <p:extLst>
      <p:ext uri="{BB962C8B-B14F-4D97-AF65-F5344CB8AC3E}">
        <p14:creationId xmlns:p14="http://schemas.microsoft.com/office/powerpoint/2010/main" val="268134871"/>
      </p:ext>
    </p:extLst>
  </p:cSld>
  <p:clrMapOvr>
    <a:masterClrMapping/>
  </p:clrMapOvr>
  <p:transition spd="slow" advTm="107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397" y="437880"/>
            <a:ext cx="5480216" cy="800219"/>
          </a:xfrm>
        </p:spPr>
        <p:txBody>
          <a:bodyPr vert="horz" wrap="square" lIns="0" tIns="0" rIns="0" bIns="0" rtlCol="0" anchor="t">
            <a:spAutoFit/>
          </a:bodyPr>
          <a:lstStyle/>
          <a:p>
            <a:r>
              <a:rPr lang="en-US" sz="2800" b="1" dirty="0">
                <a:solidFill>
                  <a:srgbClr val="0058A6"/>
                </a:solidFill>
              </a:rPr>
              <a:t>Kaiser HMO</a:t>
            </a:r>
            <a:br>
              <a:rPr lang="en-US" sz="2800" dirty="0">
                <a:solidFill>
                  <a:srgbClr val="3F3F3F"/>
                </a:solidFill>
              </a:rPr>
            </a:br>
            <a:r>
              <a:rPr lang="en-US" sz="2400" i="1" dirty="0">
                <a:solidFill>
                  <a:srgbClr val="3F3F3F"/>
                </a:solidFill>
              </a:rPr>
              <a:t>Plan Design Changes </a:t>
            </a:r>
            <a:endParaRPr lang="en-US" sz="2800" dirty="0">
              <a:solidFill>
                <a:srgbClr val="3F3F3F"/>
              </a:solidFill>
            </a:endParaRPr>
          </a:p>
        </p:txBody>
      </p:sp>
      <p:grpSp>
        <p:nvGrpSpPr>
          <p:cNvPr id="4" name="Group 3">
            <a:extLst>
              <a:ext uri="{FF2B5EF4-FFF2-40B4-BE49-F238E27FC236}">
                <a16:creationId xmlns:a16="http://schemas.microsoft.com/office/drawing/2014/main" id="{73AE617A-098E-D1E7-5585-C0E5A71342BF}"/>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99B9FE94-6863-CABB-E210-747CF16F35BA}"/>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2096B1-EF8E-7C64-D09D-0369436E26CF}"/>
                </a:ext>
              </a:extLst>
            </p:cNvPr>
            <p:cNvPicPr>
              <a:picLocks noChangeAspect="1"/>
            </p:cNvPicPr>
            <p:nvPr/>
          </p:nvPicPr>
          <p:blipFill>
            <a:blip r:embed="rId5"/>
            <a:stretch>
              <a:fillRect/>
            </a:stretch>
          </p:blipFill>
          <p:spPr>
            <a:xfrm>
              <a:off x="533262" y="5967896"/>
              <a:ext cx="1306847" cy="495048"/>
            </a:xfrm>
            <a:prstGeom prst="rect">
              <a:avLst/>
            </a:prstGeom>
          </p:spPr>
        </p:pic>
      </p:gr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3929085247"/>
              </p:ext>
            </p:extLst>
          </p:nvPr>
        </p:nvGraphicFramePr>
        <p:xfrm>
          <a:off x="358397" y="1259237"/>
          <a:ext cx="8438517" cy="3169920"/>
        </p:xfrm>
        <a:graphic>
          <a:graphicData uri="http://schemas.openxmlformats.org/drawingml/2006/table">
            <a:tbl>
              <a:tblPr firstRow="1" bandRow="1">
                <a:tableStyleId>{5202B0CA-FC54-4496-8BCA-5EF66A818D29}</a:tableStyleId>
              </a:tblPr>
              <a:tblGrid>
                <a:gridCol w="1410313">
                  <a:extLst>
                    <a:ext uri="{9D8B030D-6E8A-4147-A177-3AD203B41FA5}">
                      <a16:colId xmlns:a16="http://schemas.microsoft.com/office/drawing/2014/main" val="775656244"/>
                    </a:ext>
                  </a:extLst>
                </a:gridCol>
                <a:gridCol w="2968295">
                  <a:extLst>
                    <a:ext uri="{9D8B030D-6E8A-4147-A177-3AD203B41FA5}">
                      <a16:colId xmlns:a16="http://schemas.microsoft.com/office/drawing/2014/main" val="270163768"/>
                    </a:ext>
                  </a:extLst>
                </a:gridCol>
                <a:gridCol w="4059909">
                  <a:extLst>
                    <a:ext uri="{9D8B030D-6E8A-4147-A177-3AD203B41FA5}">
                      <a16:colId xmlns:a16="http://schemas.microsoft.com/office/drawing/2014/main" val="437772983"/>
                    </a:ext>
                  </a:extLst>
                </a:gridCol>
              </a:tblGrid>
              <a:tr h="290593">
                <a:tc>
                  <a:txBody>
                    <a:bodyPr/>
                    <a:lstStyle/>
                    <a:p>
                      <a:pPr marL="0" algn="l" rtl="0" eaLnBrk="1" latinLnBrk="0" hangingPunct="1">
                        <a:spcBef>
                          <a:spcPts val="0"/>
                        </a:spcBef>
                        <a:spcAft>
                          <a:spcPts val="0"/>
                        </a:spcAft>
                      </a:pPr>
                      <a:endParaRPr lang="en-US" sz="1400">
                        <a:solidFill>
                          <a:srgbClr val="3F3F3F"/>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584216">
                <a:tc>
                  <a:txBody>
                    <a:bodyPr/>
                    <a:lstStyle/>
                    <a:p>
                      <a:pPr marL="0" algn="l" rtl="0" eaLnBrk="1" latinLnBrk="0" hangingPunct="1">
                        <a:spcBef>
                          <a:spcPts val="0"/>
                        </a:spcBef>
                        <a:spcAft>
                          <a:spcPts val="0"/>
                        </a:spcAft>
                      </a:pPr>
                      <a:r>
                        <a:rPr lang="en-US" sz="1400" b="1" dirty="0">
                          <a:solidFill>
                            <a:srgbClr val="4D4B4B"/>
                          </a:solidFill>
                          <a:effectLst/>
                        </a:rPr>
                        <a:t>Pharmacy Benefit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r>
                        <a:rPr lang="en-US" sz="1400" kern="1200" dirty="0">
                          <a:solidFill>
                            <a:srgbClr val="4D4B4B"/>
                          </a:solidFill>
                          <a:effectLst/>
                        </a:rPr>
                        <a:t>Kaiser Pharmacy</a:t>
                      </a:r>
                    </a:p>
                    <a:p>
                      <a:pPr marL="0" lvl="0" algn="l">
                        <a:spcBef>
                          <a:spcPts val="0"/>
                        </a:spcBef>
                        <a:spcAft>
                          <a:spcPts val="0"/>
                        </a:spcAft>
                        <a:buNone/>
                      </a:pPr>
                      <a:r>
                        <a:rPr lang="en-US" sz="1400" kern="1200" dirty="0">
                          <a:solidFill>
                            <a:srgbClr val="4D4B4B"/>
                          </a:solidFill>
                          <a:effectLst/>
                        </a:rPr>
                        <a:t>Tier 1/Tier 2</a:t>
                      </a:r>
                    </a:p>
                    <a:p>
                      <a:pPr marL="0" algn="l" rtl="0" eaLnBrk="1" latinLnBrk="0" hangingPunct="1">
                        <a:spcBef>
                          <a:spcPts val="0"/>
                        </a:spcBef>
                        <a:spcAft>
                          <a:spcPts val="0"/>
                        </a:spcAft>
                      </a:pPr>
                      <a:r>
                        <a:rPr lang="en-US" sz="1400" kern="1200" dirty="0">
                          <a:solidFill>
                            <a:srgbClr val="4D4B4B"/>
                          </a:solidFill>
                          <a:effectLst/>
                        </a:rPr>
                        <a:t>     $5/$25 – 30-day supply</a:t>
                      </a:r>
                    </a:p>
                    <a:p>
                      <a:pPr marL="0" algn="l" rtl="0" eaLnBrk="1" latinLnBrk="0" hangingPunct="1">
                        <a:spcBef>
                          <a:spcPts val="0"/>
                        </a:spcBef>
                        <a:spcAft>
                          <a:spcPts val="0"/>
                        </a:spcAft>
                      </a:pPr>
                      <a:r>
                        <a:rPr lang="en-US" sz="1400" kern="1200" dirty="0">
                          <a:solidFill>
                            <a:srgbClr val="4D4B4B"/>
                          </a:solidFill>
                          <a:effectLst/>
                        </a:rPr>
                        <a:t>     $10/$50 – 31-60 day supply</a:t>
                      </a:r>
                    </a:p>
                    <a:p>
                      <a:pPr marL="0" algn="l" rtl="0" eaLnBrk="1" latinLnBrk="0" hangingPunct="1">
                        <a:spcBef>
                          <a:spcPts val="0"/>
                        </a:spcBef>
                        <a:spcAft>
                          <a:spcPts val="0"/>
                        </a:spcAft>
                      </a:pPr>
                      <a:r>
                        <a:rPr lang="en-US" sz="1400" kern="1200" dirty="0">
                          <a:solidFill>
                            <a:srgbClr val="4D4B4B"/>
                          </a:solidFill>
                          <a:effectLst/>
                        </a:rPr>
                        <a:t>     $15/$75 – 61-100 day supply</a:t>
                      </a:r>
                    </a:p>
                    <a:p>
                      <a:pPr marL="0" algn="l" rtl="0" eaLnBrk="1" latinLnBrk="0" hangingPunct="1">
                        <a:spcBef>
                          <a:spcPts val="0"/>
                        </a:spcBef>
                        <a:spcAft>
                          <a:spcPts val="0"/>
                        </a:spcAft>
                      </a:pPr>
                      <a:endParaRPr lang="en-US" sz="1400" kern="1200" dirty="0">
                        <a:solidFill>
                          <a:srgbClr val="4D4B4B"/>
                        </a:solidFill>
                        <a:effectLst/>
                      </a:endParaRPr>
                    </a:p>
                    <a:p>
                      <a:pPr marL="0" algn="l" rtl="0" eaLnBrk="1" latinLnBrk="0" hangingPunct="1">
                        <a:spcBef>
                          <a:spcPts val="0"/>
                        </a:spcBef>
                        <a:spcAft>
                          <a:spcPts val="0"/>
                        </a:spcAft>
                      </a:pPr>
                      <a:r>
                        <a:rPr lang="en-US" sz="1400" kern="1200" dirty="0">
                          <a:solidFill>
                            <a:srgbClr val="4D4B4B"/>
                          </a:solidFill>
                          <a:effectLst/>
                        </a:rPr>
                        <a:t>     Mail Order</a:t>
                      </a:r>
                    </a:p>
                    <a:p>
                      <a:pPr marL="0" algn="l" rtl="0" eaLnBrk="1" latinLnBrk="0" hangingPunct="1">
                        <a:spcBef>
                          <a:spcPts val="0"/>
                        </a:spcBef>
                        <a:spcAft>
                          <a:spcPts val="0"/>
                        </a:spcAft>
                      </a:pPr>
                      <a:r>
                        <a:rPr lang="en-US" sz="1400" kern="1200" dirty="0">
                          <a:solidFill>
                            <a:srgbClr val="4D4B4B"/>
                          </a:solidFill>
                          <a:effectLst/>
                        </a:rPr>
                        <a:t>     $5/$25 – 30-day supply</a:t>
                      </a:r>
                    </a:p>
                    <a:p>
                      <a:pPr marL="0" algn="l" rtl="0" eaLnBrk="1" latinLnBrk="0" hangingPunct="1">
                        <a:spcBef>
                          <a:spcPts val="0"/>
                        </a:spcBef>
                        <a:spcAft>
                          <a:spcPts val="0"/>
                        </a:spcAft>
                      </a:pPr>
                      <a:r>
                        <a:rPr lang="en-US" sz="1400" kern="1200" dirty="0">
                          <a:solidFill>
                            <a:srgbClr val="4D4B4B"/>
                          </a:solidFill>
                          <a:effectLst/>
                        </a:rPr>
                        <a:t>     $10/$50 – 31-60 day supply</a:t>
                      </a:r>
                    </a:p>
                    <a:p>
                      <a:pPr marL="0" algn="l" rtl="0" eaLnBrk="1" latinLnBrk="0" hangingPunct="1">
                        <a:spcBef>
                          <a:spcPts val="0"/>
                        </a:spcBef>
                        <a:spcAft>
                          <a:spcPts val="0"/>
                        </a:spcAft>
                      </a:pPr>
                      <a:endParaRPr lang="en-US" sz="1400" kern="1200" dirty="0">
                        <a:solidFill>
                          <a:srgbClr val="4D4B4B"/>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r>
                        <a:rPr lang="en-US" sz="1400" b="1" kern="1200" dirty="0">
                          <a:solidFill>
                            <a:srgbClr val="4D4B4B"/>
                          </a:solidFill>
                          <a:effectLst/>
                        </a:rPr>
                        <a:t>Kaiser Pharmacy</a:t>
                      </a:r>
                    </a:p>
                    <a:p>
                      <a:pPr marL="0" lvl="0" algn="l">
                        <a:spcBef>
                          <a:spcPts val="0"/>
                        </a:spcBef>
                        <a:spcAft>
                          <a:spcPts val="0"/>
                        </a:spcAft>
                        <a:buNone/>
                      </a:pPr>
                      <a:r>
                        <a:rPr lang="en-US" sz="1400" b="1" kern="1200" dirty="0">
                          <a:solidFill>
                            <a:srgbClr val="4D4B4B"/>
                          </a:solidFill>
                          <a:effectLst/>
                        </a:rPr>
                        <a:t>Tier 1/Tier 2</a:t>
                      </a:r>
                    </a:p>
                    <a:p>
                      <a:pPr marL="0" algn="l" rtl="0" eaLnBrk="1" latinLnBrk="0" hangingPunct="1">
                        <a:spcBef>
                          <a:spcPts val="0"/>
                        </a:spcBef>
                        <a:spcAft>
                          <a:spcPts val="0"/>
                        </a:spcAft>
                      </a:pPr>
                      <a:r>
                        <a:rPr lang="en-US" sz="1400" b="1" kern="1200" dirty="0">
                          <a:solidFill>
                            <a:srgbClr val="4D4B4B"/>
                          </a:solidFill>
                          <a:effectLst/>
                        </a:rPr>
                        <a:t>     $10/$30 – 30-day supply</a:t>
                      </a:r>
                    </a:p>
                    <a:p>
                      <a:pPr marL="0" algn="l" rtl="0" eaLnBrk="1" latinLnBrk="0" hangingPunct="1">
                        <a:spcBef>
                          <a:spcPts val="0"/>
                        </a:spcBef>
                        <a:spcAft>
                          <a:spcPts val="0"/>
                        </a:spcAft>
                      </a:pPr>
                      <a:r>
                        <a:rPr lang="en-US" sz="1400" b="1" kern="1200" dirty="0">
                          <a:solidFill>
                            <a:srgbClr val="4D4B4B"/>
                          </a:solidFill>
                          <a:effectLst/>
                        </a:rPr>
                        <a:t>     $20/$60 – 31-60-day supply</a:t>
                      </a:r>
                    </a:p>
                    <a:p>
                      <a:pPr marL="0" algn="l" rtl="0" eaLnBrk="1" latinLnBrk="0" hangingPunct="1">
                        <a:spcBef>
                          <a:spcPts val="0"/>
                        </a:spcBef>
                        <a:spcAft>
                          <a:spcPts val="0"/>
                        </a:spcAft>
                      </a:pPr>
                      <a:r>
                        <a:rPr lang="en-US" sz="1400" b="1" kern="1200" dirty="0">
                          <a:solidFill>
                            <a:srgbClr val="4D4B4B"/>
                          </a:solidFill>
                          <a:effectLst/>
                        </a:rPr>
                        <a:t>     $30/$90 – 61-100-day supply</a:t>
                      </a:r>
                    </a:p>
                    <a:p>
                      <a:pPr marL="0" algn="l" rtl="0" eaLnBrk="1" latinLnBrk="0" hangingPunct="1">
                        <a:spcBef>
                          <a:spcPts val="0"/>
                        </a:spcBef>
                        <a:spcAft>
                          <a:spcPts val="0"/>
                        </a:spcAft>
                      </a:pPr>
                      <a:endParaRPr lang="en-US" sz="1400" b="1" kern="1200" dirty="0">
                        <a:solidFill>
                          <a:srgbClr val="4D4B4B"/>
                        </a:solidFill>
                        <a:effectLst/>
                      </a:endParaRPr>
                    </a:p>
                    <a:p>
                      <a:pPr marL="0" algn="l" rtl="0" eaLnBrk="1" latinLnBrk="0" hangingPunct="1">
                        <a:spcBef>
                          <a:spcPts val="0"/>
                        </a:spcBef>
                        <a:spcAft>
                          <a:spcPts val="0"/>
                        </a:spcAft>
                      </a:pPr>
                      <a:r>
                        <a:rPr lang="en-US" sz="1400" b="1" kern="1200" dirty="0">
                          <a:solidFill>
                            <a:srgbClr val="4D4B4B"/>
                          </a:solidFill>
                          <a:effectLst/>
                        </a:rPr>
                        <a:t>     Mail Order</a:t>
                      </a:r>
                    </a:p>
                    <a:p>
                      <a:pPr marL="0" algn="l" rtl="0" eaLnBrk="1" latinLnBrk="0" hangingPunct="1">
                        <a:spcBef>
                          <a:spcPts val="0"/>
                        </a:spcBef>
                        <a:spcAft>
                          <a:spcPts val="0"/>
                        </a:spcAft>
                      </a:pPr>
                      <a:r>
                        <a:rPr lang="en-US" sz="1400" b="1" kern="1200" dirty="0">
                          <a:solidFill>
                            <a:srgbClr val="4D4B4B"/>
                          </a:solidFill>
                          <a:effectLst/>
                        </a:rPr>
                        <a:t>     $10/$30 – 30-day supply</a:t>
                      </a:r>
                    </a:p>
                    <a:p>
                      <a:pPr marL="0" algn="l" rtl="0" eaLnBrk="1" latinLnBrk="0" hangingPunct="1">
                        <a:spcBef>
                          <a:spcPts val="0"/>
                        </a:spcBef>
                        <a:spcAft>
                          <a:spcPts val="0"/>
                        </a:spcAft>
                      </a:pPr>
                      <a:r>
                        <a:rPr lang="en-US" sz="1400" b="1" kern="1200" dirty="0">
                          <a:solidFill>
                            <a:srgbClr val="4D4B4B"/>
                          </a:solidFill>
                          <a:effectLst/>
                        </a:rPr>
                        <a:t>     $20/$60 – 31-60-day supply</a:t>
                      </a:r>
                    </a:p>
                    <a:p>
                      <a:pPr marL="0" algn="l" rtl="0" eaLnBrk="1" latinLnBrk="0" hangingPunct="1">
                        <a:spcBef>
                          <a:spcPts val="0"/>
                        </a:spcBef>
                        <a:spcAft>
                          <a:spcPts val="0"/>
                        </a:spcAft>
                      </a:pPr>
                      <a:endParaRPr lang="en-US" sz="1400" b="1" kern="1200" dirty="0">
                        <a:solidFill>
                          <a:srgbClr val="4D4B4B"/>
                        </a:solidFill>
                        <a:effectLst/>
                      </a:endParaRPr>
                    </a:p>
                    <a:p>
                      <a:pPr marL="0" algn="l" rtl="0" eaLnBrk="1" latinLnBrk="0" hangingPunct="1">
                        <a:spcBef>
                          <a:spcPts val="0"/>
                        </a:spcBef>
                        <a:spcAft>
                          <a:spcPts val="0"/>
                        </a:spcAft>
                      </a:pPr>
                      <a:r>
                        <a:rPr lang="en-US" sz="1400" b="1" kern="1200" dirty="0">
                          <a:solidFill>
                            <a:srgbClr val="4D4B4B"/>
                          </a:solidFill>
                          <a:effectLst/>
                        </a:rPr>
                        <a:t>Tier 4: Specialty Drugs (Oral and Injectable) 30% coinsurance up to $150 maximum per prescription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72326454"/>
                  </a:ext>
                </a:extLst>
              </a:tr>
            </a:tbl>
          </a:graphicData>
        </a:graphic>
      </p:graphicFrame>
      <p:pic>
        <p:nvPicPr>
          <p:cNvPr id="10" name="Graphic 9">
            <a:extLst>
              <a:ext uri="{FF2B5EF4-FFF2-40B4-BE49-F238E27FC236}">
                <a16:creationId xmlns:a16="http://schemas.microsoft.com/office/drawing/2014/main" id="{1305B2F1-64C3-857D-99EF-957B37E1DD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5" name="Video 14">
            <a:hlinkClick r:id="" action="ppaction://media"/>
            <a:extLst>
              <a:ext uri="{FF2B5EF4-FFF2-40B4-BE49-F238E27FC236}">
                <a16:creationId xmlns:a16="http://schemas.microsoft.com/office/drawing/2014/main" id="{FD080B7F-B249-BBA8-B1C9-CF680F1B997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3056356982"/>
      </p:ext>
    </p:extLst>
  </p:cSld>
  <p:clrMapOvr>
    <a:masterClrMapping/>
  </p:clrMapOvr>
  <p:transition spd="slow" advTm="1787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404612"/>
            <a:ext cx="5489903" cy="800219"/>
          </a:xfrm>
        </p:spPr>
        <p:txBody>
          <a:bodyPr vert="horz" lIns="0" tIns="0" rIns="0" bIns="0" rtlCol="0" anchor="t">
            <a:spAutoFit/>
          </a:bodyPr>
          <a:lstStyle/>
          <a:p>
            <a:r>
              <a:rPr lang="en-US" sz="2800" b="1" dirty="0">
                <a:solidFill>
                  <a:srgbClr val="0058A6"/>
                </a:solidFill>
              </a:rPr>
              <a:t>Optum Behavioral Health</a:t>
            </a:r>
            <a:br>
              <a:rPr lang="en-US" sz="2800" dirty="0">
                <a:solidFill>
                  <a:srgbClr val="3F3F3F"/>
                </a:solidFill>
              </a:rPr>
            </a:br>
            <a:r>
              <a:rPr lang="en-US" sz="2400" i="1" dirty="0">
                <a:solidFill>
                  <a:srgbClr val="3F3F3F"/>
                </a:solidFill>
              </a:rPr>
              <a:t>Plan Design Changes </a:t>
            </a:r>
            <a:endParaRPr lang="en-US" sz="2400" dirty="0">
              <a:solidFill>
                <a:srgbClr val="3F3F3F"/>
              </a:solidFill>
            </a:endParaRPr>
          </a:p>
        </p:txBody>
      </p:sp>
      <p:graphicFrame>
        <p:nvGraphicFramePr>
          <p:cNvPr id="3" name="Table 2">
            <a:extLst>
              <a:ext uri="{FF2B5EF4-FFF2-40B4-BE49-F238E27FC236}">
                <a16:creationId xmlns:a16="http://schemas.microsoft.com/office/drawing/2014/main" id="{FCA83487-02C9-90CD-9269-469E4FBC5876}"/>
              </a:ext>
            </a:extLst>
          </p:cNvPr>
          <p:cNvGraphicFramePr>
            <a:graphicFrameLocks noGrp="1"/>
          </p:cNvGraphicFramePr>
          <p:nvPr>
            <p:extLst>
              <p:ext uri="{D42A27DB-BD31-4B8C-83A1-F6EECF244321}">
                <p14:modId xmlns:p14="http://schemas.microsoft.com/office/powerpoint/2010/main" val="3686828026"/>
              </p:ext>
            </p:extLst>
          </p:nvPr>
        </p:nvGraphicFramePr>
        <p:xfrm>
          <a:off x="293270" y="1267211"/>
          <a:ext cx="8527595" cy="2849492"/>
        </p:xfrm>
        <a:graphic>
          <a:graphicData uri="http://schemas.openxmlformats.org/drawingml/2006/table">
            <a:tbl>
              <a:tblPr firstRow="1" bandRow="1">
                <a:tableStyleId>{5202B0CA-FC54-4496-8BCA-5EF66A818D29}</a:tableStyleId>
              </a:tblPr>
              <a:tblGrid>
                <a:gridCol w="2664255">
                  <a:extLst>
                    <a:ext uri="{9D8B030D-6E8A-4147-A177-3AD203B41FA5}">
                      <a16:colId xmlns:a16="http://schemas.microsoft.com/office/drawing/2014/main" val="775656244"/>
                    </a:ext>
                  </a:extLst>
                </a:gridCol>
                <a:gridCol w="2778319">
                  <a:extLst>
                    <a:ext uri="{9D8B030D-6E8A-4147-A177-3AD203B41FA5}">
                      <a16:colId xmlns:a16="http://schemas.microsoft.com/office/drawing/2014/main" val="270163768"/>
                    </a:ext>
                  </a:extLst>
                </a:gridCol>
                <a:gridCol w="3085021">
                  <a:extLst>
                    <a:ext uri="{9D8B030D-6E8A-4147-A177-3AD203B41FA5}">
                      <a16:colId xmlns:a16="http://schemas.microsoft.com/office/drawing/2014/main" val="437772983"/>
                    </a:ext>
                  </a:extLst>
                </a:gridCol>
              </a:tblGrid>
              <a:tr h="319652">
                <a:tc>
                  <a:txBody>
                    <a:bodyPr/>
                    <a:lstStyle/>
                    <a:p>
                      <a:pPr marL="0" algn="l" rtl="0" eaLnBrk="1" latinLnBrk="0" hangingPunct="1">
                        <a:spcBef>
                          <a:spcPts val="0"/>
                        </a:spcBef>
                        <a:spcAft>
                          <a:spcPts val="0"/>
                        </a:spcAft>
                      </a:pPr>
                      <a:endParaRPr lang="en-US" sz="1400" dirty="0">
                        <a:solidFill>
                          <a:srgbClr val="3F3F3F"/>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1108386">
                <a:tc>
                  <a:txBody>
                    <a:bodyPr/>
                    <a:lstStyle/>
                    <a:p>
                      <a:pPr marL="0" algn="l" rtl="0" eaLnBrk="1" latinLnBrk="0" hangingPunct="1">
                        <a:spcBef>
                          <a:spcPts val="0"/>
                        </a:spcBef>
                        <a:spcAft>
                          <a:spcPts val="0"/>
                        </a:spcAft>
                      </a:pPr>
                      <a:r>
                        <a:rPr lang="en-US" sz="1400" b="1" kern="1200">
                          <a:solidFill>
                            <a:srgbClr val="3F3F3F"/>
                          </a:solidFill>
                          <a:effectLst/>
                        </a:rPr>
                        <a:t>Office Visits and Urgent Care</a:t>
                      </a:r>
                      <a:endParaRPr lang="en-US" sz="1400" b="1">
                        <a:solidFill>
                          <a:srgbClr val="3F3F3F"/>
                        </a:solidFill>
                        <a:effectLst/>
                      </a:endParaRPr>
                    </a:p>
                  </a:txBody>
                  <a:tcPr anchor="ctr">
                    <a:lnR w="12700">
                      <a:solidFill>
                        <a:schemeClr val="bg1"/>
                      </a:solidFill>
                    </a:lnR>
                    <a:lnT w="12700">
                      <a:solidFill>
                        <a:schemeClr val="bg1"/>
                      </a:solidFill>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endParaRPr lang="en-US" sz="1400" kern="1200">
                        <a:solidFill>
                          <a:srgbClr val="3F3F3F"/>
                        </a:solidFill>
                        <a:effectLst/>
                      </a:endParaRPr>
                    </a:p>
                    <a:p>
                      <a:pPr marL="0" lvl="0" algn="l">
                        <a:spcBef>
                          <a:spcPts val="0"/>
                        </a:spcBef>
                        <a:spcAft>
                          <a:spcPts val="0"/>
                        </a:spcAft>
                        <a:buNone/>
                      </a:pPr>
                      <a:r>
                        <a:rPr lang="en-US" sz="1400" kern="1200">
                          <a:solidFill>
                            <a:srgbClr val="3F3F3F"/>
                          </a:solidFill>
                          <a:effectLst/>
                        </a:rPr>
                        <a:t>Medical: </a:t>
                      </a:r>
                    </a:p>
                    <a:p>
                      <a:pPr marL="0" algn="l" rtl="0" eaLnBrk="1" latinLnBrk="0" hangingPunct="1">
                        <a:spcBef>
                          <a:spcPts val="0"/>
                        </a:spcBef>
                        <a:spcAft>
                          <a:spcPts val="0"/>
                        </a:spcAft>
                      </a:pPr>
                      <a:r>
                        <a:rPr lang="en-US" sz="1400" kern="1200">
                          <a:solidFill>
                            <a:srgbClr val="3F3F3F"/>
                          </a:solidFill>
                          <a:effectLst/>
                        </a:rPr>
                        <a:t>$20 Copay</a:t>
                      </a:r>
                    </a:p>
                    <a:p>
                      <a:pPr marL="0" algn="l" rtl="0" eaLnBrk="1" latinLnBrk="0" hangingPunct="1">
                        <a:spcBef>
                          <a:spcPts val="0"/>
                        </a:spcBef>
                        <a:spcAft>
                          <a:spcPts val="0"/>
                        </a:spcAft>
                      </a:pPr>
                      <a:endParaRPr lang="en-US" sz="1400" kern="1200">
                        <a:solidFill>
                          <a:srgbClr val="3F3F3F"/>
                        </a:solidFill>
                        <a:effectLst/>
                      </a:endParaRPr>
                    </a:p>
                    <a:p>
                      <a:pPr marL="0" algn="l" rtl="0" eaLnBrk="1" latinLnBrk="0" hangingPunct="1">
                        <a:spcBef>
                          <a:spcPts val="0"/>
                        </a:spcBef>
                        <a:spcAft>
                          <a:spcPts val="0"/>
                        </a:spcAft>
                      </a:pPr>
                      <a:r>
                        <a:rPr lang="en-US" sz="1400" kern="1200">
                          <a:solidFill>
                            <a:srgbClr val="3F3F3F"/>
                          </a:solidFill>
                          <a:effectLst/>
                        </a:rPr>
                        <a:t>Behavioral Health: </a:t>
                      </a:r>
                    </a:p>
                    <a:p>
                      <a:pPr marL="0" algn="l" rtl="0" eaLnBrk="1" latinLnBrk="0" hangingPunct="1">
                        <a:spcBef>
                          <a:spcPts val="0"/>
                        </a:spcBef>
                        <a:spcAft>
                          <a:spcPts val="0"/>
                        </a:spcAft>
                      </a:pPr>
                      <a:r>
                        <a:rPr lang="en-US" sz="1400" kern="1200">
                          <a:solidFill>
                            <a:srgbClr val="3F3F3F"/>
                          </a:solidFill>
                          <a:effectLst/>
                        </a:rPr>
                        <a:t>Visits 1-3: No Copay</a:t>
                      </a:r>
                    </a:p>
                    <a:p>
                      <a:pPr marL="0" algn="l" rtl="0" eaLnBrk="1" latinLnBrk="0" hangingPunct="1">
                        <a:spcBef>
                          <a:spcPts val="0"/>
                        </a:spcBef>
                        <a:spcAft>
                          <a:spcPts val="0"/>
                        </a:spcAft>
                      </a:pPr>
                      <a:r>
                        <a:rPr lang="en-US" sz="1400" kern="1200">
                          <a:solidFill>
                            <a:srgbClr val="3F3F3F"/>
                          </a:solidFill>
                          <a:effectLst/>
                        </a:rPr>
                        <a:t>Visits 4+: $20 Copay</a:t>
                      </a:r>
                    </a:p>
                  </a:txBody>
                  <a:tcP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endParaRPr lang="en-US" sz="1400" b="1" kern="1200">
                        <a:solidFill>
                          <a:srgbClr val="3F3F3F"/>
                        </a:solidFill>
                        <a:effectLst/>
                      </a:endParaRPr>
                    </a:p>
                    <a:p>
                      <a:pPr marL="0" lvl="0" algn="l">
                        <a:spcBef>
                          <a:spcPts val="0"/>
                        </a:spcBef>
                        <a:spcAft>
                          <a:spcPts val="0"/>
                        </a:spcAft>
                        <a:buNone/>
                      </a:pPr>
                      <a:r>
                        <a:rPr lang="en-US" sz="1400" b="1" kern="1200">
                          <a:solidFill>
                            <a:srgbClr val="3F3F3F"/>
                          </a:solidFill>
                          <a:effectLst/>
                        </a:rPr>
                        <a:t>Medical: </a:t>
                      </a:r>
                    </a:p>
                    <a:p>
                      <a:pPr marL="0" algn="l" rtl="0" eaLnBrk="1" latinLnBrk="0" hangingPunct="1">
                        <a:spcBef>
                          <a:spcPts val="0"/>
                        </a:spcBef>
                        <a:spcAft>
                          <a:spcPts val="0"/>
                        </a:spcAft>
                      </a:pPr>
                      <a:r>
                        <a:rPr lang="en-US" sz="1400" b="1" kern="1200">
                          <a:solidFill>
                            <a:srgbClr val="3F3F3F"/>
                          </a:solidFill>
                          <a:effectLst/>
                        </a:rPr>
                        <a:t>$30 Copay</a:t>
                      </a:r>
                    </a:p>
                    <a:p>
                      <a:pPr marL="0" algn="l" rtl="0" eaLnBrk="1" latinLnBrk="0" hangingPunct="1">
                        <a:spcBef>
                          <a:spcPts val="0"/>
                        </a:spcBef>
                        <a:spcAft>
                          <a:spcPts val="0"/>
                        </a:spcAft>
                      </a:pPr>
                      <a:endParaRPr lang="en-US" sz="1400" b="1" kern="1200">
                        <a:solidFill>
                          <a:srgbClr val="3F3F3F"/>
                        </a:solidFill>
                        <a:effectLst/>
                      </a:endParaRPr>
                    </a:p>
                    <a:p>
                      <a:pPr marL="0" algn="l" rtl="0" eaLnBrk="1" latinLnBrk="0" hangingPunct="1">
                        <a:spcBef>
                          <a:spcPts val="0"/>
                        </a:spcBef>
                        <a:spcAft>
                          <a:spcPts val="0"/>
                        </a:spcAft>
                      </a:pPr>
                      <a:r>
                        <a:rPr lang="en-US" sz="1400" b="1" kern="1200">
                          <a:solidFill>
                            <a:srgbClr val="3F3F3F"/>
                          </a:solidFill>
                          <a:effectLst/>
                        </a:rPr>
                        <a:t>Behavioral Health: </a:t>
                      </a:r>
                    </a:p>
                    <a:p>
                      <a:pPr marL="0" algn="l" rtl="0" eaLnBrk="1" latinLnBrk="0" hangingPunct="1">
                        <a:spcBef>
                          <a:spcPts val="0"/>
                        </a:spcBef>
                        <a:spcAft>
                          <a:spcPts val="0"/>
                        </a:spcAft>
                      </a:pPr>
                      <a:r>
                        <a:rPr lang="en-US" sz="1400" b="0" kern="1200">
                          <a:solidFill>
                            <a:srgbClr val="3F3F3F"/>
                          </a:solidFill>
                          <a:effectLst/>
                        </a:rPr>
                        <a:t>Visits 1-3: No Copay</a:t>
                      </a:r>
                    </a:p>
                    <a:p>
                      <a:pPr marL="0" algn="l" rtl="0" eaLnBrk="1" latinLnBrk="0" hangingPunct="1">
                        <a:spcBef>
                          <a:spcPts val="0"/>
                        </a:spcBef>
                        <a:spcAft>
                          <a:spcPts val="0"/>
                        </a:spcAft>
                      </a:pPr>
                      <a:r>
                        <a:rPr lang="en-US" sz="1400" b="1" kern="1200">
                          <a:solidFill>
                            <a:srgbClr val="3F3F3F"/>
                          </a:solidFill>
                          <a:effectLst/>
                        </a:rPr>
                        <a:t>Visits 4+: $30 Copay</a:t>
                      </a:r>
                    </a:p>
                    <a:p>
                      <a:pPr marL="0" algn="l" rtl="0" eaLnBrk="1" latinLnBrk="0" hangingPunct="1">
                        <a:spcBef>
                          <a:spcPts val="0"/>
                        </a:spcBef>
                        <a:spcAft>
                          <a:spcPts val="0"/>
                        </a:spcAft>
                      </a:pPr>
                      <a:endParaRPr lang="en-US" sz="1400" b="1" kern="1200">
                        <a:solidFill>
                          <a:srgbClr val="3F3F3F"/>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406381"/>
                  </a:ext>
                </a:extLst>
              </a:tr>
              <a:tr h="551809">
                <a:tc>
                  <a:txBody>
                    <a:bodyPr/>
                    <a:lstStyle/>
                    <a:p>
                      <a:pPr marL="0" algn="l" rtl="0" eaLnBrk="1" latinLnBrk="0" hangingPunct="1">
                        <a:spcBef>
                          <a:spcPts val="0"/>
                        </a:spcBef>
                        <a:spcAft>
                          <a:spcPts val="0"/>
                        </a:spcAft>
                      </a:pPr>
                      <a:r>
                        <a:rPr lang="en-US" sz="1400" b="1">
                          <a:solidFill>
                            <a:srgbClr val="3F3F3F"/>
                          </a:solidFill>
                          <a:effectLst/>
                        </a:rPr>
                        <a:t>Emergency Room</a:t>
                      </a:r>
                    </a:p>
                  </a:txBody>
                  <a:tcPr anchor="ctr">
                    <a:lnR w="12700" cap="flat" cmpd="sng" algn="ctr">
                      <a:solidFill>
                        <a:schemeClr val="bg1"/>
                      </a:solidFill>
                      <a:prstDash val="solid"/>
                      <a:round/>
                      <a:headEnd type="none" w="med" len="med"/>
                      <a:tailEnd type="none" w="med" len="med"/>
                    </a:lnR>
                    <a:lnT w="12700">
                      <a:solidFill>
                        <a:schemeClr val="bg1"/>
                      </a:solidFill>
                    </a:lnT>
                  </a:tcPr>
                </a:tc>
                <a:tc>
                  <a:txBody>
                    <a:bodyPr/>
                    <a:lstStyle/>
                    <a:p>
                      <a:pPr marL="0" algn="l" rtl="0" eaLnBrk="1" latinLnBrk="0" hangingPunct="1">
                        <a:spcBef>
                          <a:spcPts val="0"/>
                        </a:spcBef>
                        <a:spcAft>
                          <a:spcPts val="0"/>
                        </a:spcAft>
                      </a:pPr>
                      <a:endParaRPr lang="en-US" sz="1400" kern="1200">
                        <a:solidFill>
                          <a:srgbClr val="3F3F3F"/>
                        </a:solidFill>
                        <a:effectLst/>
                      </a:endParaRPr>
                    </a:p>
                    <a:p>
                      <a:pPr marL="0" lvl="0" algn="l">
                        <a:spcBef>
                          <a:spcPts val="0"/>
                        </a:spcBef>
                        <a:spcAft>
                          <a:spcPts val="0"/>
                        </a:spcAft>
                        <a:buNone/>
                      </a:pPr>
                      <a:r>
                        <a:rPr lang="en-US" sz="1400" kern="1200">
                          <a:solidFill>
                            <a:srgbClr val="3F3F3F"/>
                          </a:solidFill>
                          <a:effectLst/>
                        </a:rPr>
                        <a:t>$75</a:t>
                      </a:r>
                    </a:p>
                    <a:p>
                      <a:pPr marL="0" algn="l" rtl="0" eaLnBrk="1" latinLnBrk="0" hangingPunct="1">
                        <a:spcBef>
                          <a:spcPts val="0"/>
                        </a:spcBef>
                        <a:spcAft>
                          <a:spcPts val="0"/>
                        </a:spcAft>
                      </a:pPr>
                      <a:endParaRPr lang="en-US" sz="1400" kern="1200">
                        <a:solidFill>
                          <a:srgbClr val="3F3F3F"/>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r>
                        <a:rPr lang="en-US" sz="1400" b="1" kern="1200" dirty="0">
                          <a:solidFill>
                            <a:srgbClr val="3F3F3F"/>
                          </a:solidFill>
                          <a:effectLst/>
                        </a:rPr>
                        <a:t>$125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72326454"/>
                  </a:ext>
                </a:extLst>
              </a:tr>
            </a:tbl>
          </a:graphicData>
        </a:graphic>
      </p:graphicFrame>
      <p:grpSp>
        <p:nvGrpSpPr>
          <p:cNvPr id="4" name="Group 3">
            <a:extLst>
              <a:ext uri="{FF2B5EF4-FFF2-40B4-BE49-F238E27FC236}">
                <a16:creationId xmlns:a16="http://schemas.microsoft.com/office/drawing/2014/main" id="{EEC0EC34-594B-93C8-4CA8-CBEAFE897F5A}"/>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6B38A459-9007-4E16-9A8E-F511CBC5777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0EAB37-A5ED-526A-9B8D-D15C86791847}"/>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3DC0D237-32E9-C557-1C5C-EAB3AB0626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1" name="Video 10">
            <a:hlinkClick r:id="" action="ppaction://media"/>
            <a:extLst>
              <a:ext uri="{FF2B5EF4-FFF2-40B4-BE49-F238E27FC236}">
                <a16:creationId xmlns:a16="http://schemas.microsoft.com/office/drawing/2014/main" id="{3BC33B2B-076E-A95F-914B-93FA1182E2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3177944229"/>
      </p:ext>
    </p:extLst>
  </p:cSld>
  <p:clrMapOvr>
    <a:masterClrMapping/>
  </p:clrMapOvr>
  <p:transition spd="slow" advTm="130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4881" y="401701"/>
            <a:ext cx="7155952" cy="1211485"/>
          </a:xfrm>
        </p:spPr>
        <p:txBody>
          <a:bodyPr/>
          <a:lstStyle/>
          <a:p>
            <a:r>
              <a:rPr lang="en-US" sz="3200" dirty="0"/>
              <a:t>2025 Anthem Blue Cross PPO Medical Plans for Faculty and Staff</a:t>
            </a:r>
          </a:p>
        </p:txBody>
      </p:sp>
      <p:sp>
        <p:nvSpPr>
          <p:cNvPr id="4" name="TextBox 3">
            <a:extLst>
              <a:ext uri="{FF2B5EF4-FFF2-40B4-BE49-F238E27FC236}">
                <a16:creationId xmlns:a16="http://schemas.microsoft.com/office/drawing/2014/main" id="{F7E5BFB5-694C-9C92-C0EC-F13566B39681}"/>
              </a:ext>
            </a:extLst>
          </p:cNvPr>
          <p:cNvSpPr txBox="1"/>
          <p:nvPr/>
        </p:nvSpPr>
        <p:spPr>
          <a:xfrm>
            <a:off x="2143125" y="1865502"/>
            <a:ext cx="4857750" cy="1200329"/>
          </a:xfrm>
          <a:prstGeom prst="rect">
            <a:avLst/>
          </a:prstGeom>
          <a:noFill/>
        </p:spPr>
        <p:txBody>
          <a:bodyPr wrap="square">
            <a:spAutoFit/>
          </a:bodyPr>
          <a:lstStyle/>
          <a:p>
            <a:pPr algn="ctr"/>
            <a:r>
              <a:rPr lang="en-US" sz="2400" b="1" dirty="0">
                <a:solidFill>
                  <a:schemeClr val="bg1"/>
                </a:solidFill>
              </a:rPr>
              <a:t>UC Care</a:t>
            </a:r>
          </a:p>
          <a:p>
            <a:pPr algn="ctr"/>
            <a:r>
              <a:rPr lang="en-US" sz="2400" b="1" dirty="0">
                <a:solidFill>
                  <a:schemeClr val="bg1"/>
                </a:solidFill>
              </a:rPr>
              <a:t>CORE</a:t>
            </a:r>
          </a:p>
          <a:p>
            <a:pPr algn="ctr"/>
            <a:r>
              <a:rPr lang="en-US" sz="2400" b="1" dirty="0">
                <a:solidFill>
                  <a:schemeClr val="bg1"/>
                </a:solidFill>
              </a:rPr>
              <a:t>UC Health Savings Plan</a:t>
            </a:r>
            <a:endParaRPr lang="en-US" b="1" dirty="0">
              <a:solidFill>
                <a:schemeClr val="bg1"/>
              </a:solidFill>
              <a:cs typeface="Arial"/>
            </a:endParaRPr>
          </a:p>
        </p:txBody>
      </p:sp>
      <p:pic>
        <p:nvPicPr>
          <p:cNvPr id="7" name="Video 6">
            <a:hlinkClick r:id="" action="ppaction://media"/>
            <a:extLst>
              <a:ext uri="{FF2B5EF4-FFF2-40B4-BE49-F238E27FC236}">
                <a16:creationId xmlns:a16="http://schemas.microsoft.com/office/drawing/2014/main" id="{B1961D25-519C-A875-20B0-CDF1A9927D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10624" y="4810124"/>
            <a:ext cx="271653" cy="271653"/>
          </a:xfrm>
          <a:prstGeom prst="ellipse">
            <a:avLst/>
          </a:prstGeom>
        </p:spPr>
      </p:pic>
    </p:spTree>
    <p:extLst>
      <p:ext uri="{BB962C8B-B14F-4D97-AF65-F5344CB8AC3E}">
        <p14:creationId xmlns:p14="http://schemas.microsoft.com/office/powerpoint/2010/main" val="244964451"/>
      </p:ext>
    </p:extLst>
  </p:cSld>
  <p:clrMapOvr>
    <a:masterClrMapping/>
  </p:clrMapOvr>
  <p:transition spd="slow" advTm="96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5F023-6D9B-1322-4908-7FBA8C3D9680}"/>
              </a:ext>
            </a:extLst>
          </p:cNvPr>
          <p:cNvSpPr txBox="1">
            <a:spLocks/>
          </p:cNvSpPr>
          <p:nvPr/>
        </p:nvSpPr>
        <p:spPr>
          <a:xfrm>
            <a:off x="284515" y="415581"/>
            <a:ext cx="6172200" cy="496290"/>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Health Savings Account (HSA)</a:t>
            </a:r>
          </a:p>
        </p:txBody>
      </p:sp>
      <p:sp>
        <p:nvSpPr>
          <p:cNvPr id="7" name="TextBox 6">
            <a:extLst>
              <a:ext uri="{FF2B5EF4-FFF2-40B4-BE49-F238E27FC236}">
                <a16:creationId xmlns:a16="http://schemas.microsoft.com/office/drawing/2014/main" id="{7D90EBDF-1526-3689-E4C8-34D1D65C123D}"/>
              </a:ext>
            </a:extLst>
          </p:cNvPr>
          <p:cNvSpPr txBox="1"/>
          <p:nvPr/>
        </p:nvSpPr>
        <p:spPr>
          <a:xfrm>
            <a:off x="363495" y="1023352"/>
            <a:ext cx="7701100" cy="2389885"/>
          </a:xfrm>
          <a:prstGeom prst="rect">
            <a:avLst/>
          </a:prstGeom>
          <a:noFill/>
        </p:spPr>
        <p:txBody>
          <a:bodyPr wrap="square" lIns="91440" tIns="45720" rIns="91440" bIns="45720" rtlCol="0" anchor="t">
            <a:spAutoFit/>
          </a:bodyPr>
          <a:lstStyle/>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HSA contribution limits</a:t>
            </a:r>
            <a:endParaRPr lang="en-US" sz="14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400" b="1" dirty="0">
                <a:solidFill>
                  <a:srgbClr val="3F3F3F"/>
                </a:solidFill>
                <a:latin typeface="Arial"/>
                <a:cs typeface="Arial"/>
              </a:rPr>
              <a:t>$4,300 for self-only coverage  </a:t>
            </a:r>
            <a:r>
              <a:rPr lang="en-US" sz="1400" dirty="0">
                <a:solidFill>
                  <a:srgbClr val="3F3F3F"/>
                </a:solidFill>
                <a:latin typeface="Arial"/>
                <a:cs typeface="Arial"/>
              </a:rPr>
              <a:t>(up from $4,150) </a:t>
            </a:r>
          </a:p>
          <a:p>
            <a:pPr marL="600075" lvl="1" indent="-257175" defTabSz="342900">
              <a:spcBef>
                <a:spcPct val="20000"/>
              </a:spcBef>
              <a:buFont typeface="Wingdings" panose="05000000000000000000" pitchFamily="2" charset="2"/>
              <a:buChar char="§"/>
              <a:defRPr/>
            </a:pPr>
            <a:r>
              <a:rPr lang="en-US" sz="1400" b="1" dirty="0">
                <a:solidFill>
                  <a:srgbClr val="3F3F3F"/>
                </a:solidFill>
                <a:latin typeface="Arial"/>
                <a:cs typeface="Arial"/>
              </a:rPr>
              <a:t>$8,550 for family coverage </a:t>
            </a:r>
            <a:r>
              <a:rPr lang="en-US" sz="1400" dirty="0">
                <a:solidFill>
                  <a:srgbClr val="3F3F3F"/>
                </a:solidFill>
                <a:latin typeface="Arial"/>
                <a:cs typeface="Arial"/>
              </a:rPr>
              <a:t>(up from $8,300)</a:t>
            </a:r>
          </a:p>
          <a:p>
            <a:pPr marL="557213" lvl="1" indent="-214313" defTabSz="342900">
              <a:spcBef>
                <a:spcPct val="20000"/>
              </a:spcBef>
              <a:buFont typeface="Arial"/>
              <a:buChar char="–"/>
              <a:defRPr/>
            </a:pPr>
            <a:endParaRPr lang="en-US" sz="1425"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Same </a:t>
            </a:r>
            <a:r>
              <a:rPr lang="en-US" sz="1400" b="1" i="1" dirty="0">
                <a:solidFill>
                  <a:srgbClr val="3F3F3F"/>
                </a:solidFill>
                <a:latin typeface="Arial"/>
                <a:cs typeface="Arial"/>
              </a:rPr>
              <a:t>Catch-up</a:t>
            </a:r>
            <a:r>
              <a:rPr lang="en-US" sz="1400" b="1" dirty="0">
                <a:solidFill>
                  <a:srgbClr val="3F3F3F"/>
                </a:solidFill>
                <a:latin typeface="Arial"/>
                <a:cs typeface="Arial"/>
              </a:rPr>
              <a:t> </a:t>
            </a:r>
            <a:r>
              <a:rPr lang="en-US" sz="1400" b="1" i="1" dirty="0">
                <a:solidFill>
                  <a:srgbClr val="3F3F3F"/>
                </a:solidFill>
                <a:latin typeface="Arial"/>
                <a:cs typeface="Arial"/>
              </a:rPr>
              <a:t>contributio</a:t>
            </a:r>
            <a:r>
              <a:rPr lang="en-US" sz="1400" b="1" dirty="0">
                <a:solidFill>
                  <a:srgbClr val="3F3F3F"/>
                </a:solidFill>
                <a:latin typeface="Arial"/>
                <a:cs typeface="Arial"/>
              </a:rPr>
              <a:t>n</a:t>
            </a:r>
            <a:r>
              <a:rPr lang="en-US" sz="1400" dirty="0">
                <a:solidFill>
                  <a:srgbClr val="3F3F3F"/>
                </a:solidFill>
                <a:latin typeface="Arial"/>
                <a:cs typeface="Arial"/>
              </a:rPr>
              <a:t> for members 55 and over: $1,000 for the year</a:t>
            </a:r>
            <a:endParaRPr lang="en-US" dirty="0">
              <a:cs typeface="Arial"/>
            </a:endParaRPr>
          </a:p>
          <a:p>
            <a:pPr marL="600075" lvl="1" indent="-257175" defTabSz="342900">
              <a:spcBef>
                <a:spcPct val="20000"/>
              </a:spcBef>
              <a:buFont typeface="Wingdings" panose="05000000000000000000" pitchFamily="2" charset="2"/>
              <a:buChar char="Ø"/>
              <a:defRPr/>
            </a:pPr>
            <a:endParaRPr lang="en-US" sz="1425"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Same </a:t>
            </a:r>
            <a:r>
              <a:rPr lang="en-US" sz="1400" b="1" i="1" dirty="0">
                <a:solidFill>
                  <a:srgbClr val="3F3F3F"/>
                </a:solidFill>
                <a:latin typeface="Arial"/>
                <a:cs typeface="Arial"/>
              </a:rPr>
              <a:t>UC Contribution</a:t>
            </a:r>
            <a:r>
              <a:rPr lang="en-US" sz="1400" b="1" dirty="0">
                <a:solidFill>
                  <a:srgbClr val="3F3F3F"/>
                </a:solidFill>
                <a:latin typeface="Arial"/>
                <a:cs typeface="Arial"/>
              </a:rPr>
              <a:t> for the year</a:t>
            </a:r>
            <a:r>
              <a:rPr lang="en-US" sz="1400" dirty="0">
                <a:solidFill>
                  <a:srgbClr val="3F3F3F"/>
                </a:solidFill>
                <a:latin typeface="Arial"/>
                <a:cs typeface="Arial"/>
              </a:rPr>
              <a:t>: up to $500 for single or $1,000 for family coverage </a:t>
            </a:r>
            <a:endParaRPr lang="en-US" dirty="0">
              <a:cs typeface="Arial"/>
            </a:endParaRPr>
          </a:p>
          <a:p>
            <a:pPr marL="257175" indent="-257175" defTabSz="342900">
              <a:spcBef>
                <a:spcPct val="20000"/>
              </a:spcBef>
              <a:buFont typeface="Wingdings" panose="05000000000000000000" pitchFamily="2" charset="2"/>
              <a:buChar char="Ø"/>
              <a:defRPr/>
            </a:pPr>
            <a:endParaRPr lang="en-US" sz="1425"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Same HSA custodian</a:t>
            </a:r>
            <a:r>
              <a:rPr lang="en-US" sz="1400" dirty="0">
                <a:solidFill>
                  <a:srgbClr val="3F3F3F"/>
                </a:solidFill>
                <a:latin typeface="Arial"/>
                <a:cs typeface="Arial"/>
              </a:rPr>
              <a:t> - HealthEquity </a:t>
            </a:r>
          </a:p>
        </p:txBody>
      </p:sp>
      <p:grpSp>
        <p:nvGrpSpPr>
          <p:cNvPr id="2" name="Group 1">
            <a:extLst>
              <a:ext uri="{FF2B5EF4-FFF2-40B4-BE49-F238E27FC236}">
                <a16:creationId xmlns:a16="http://schemas.microsoft.com/office/drawing/2014/main" id="{DD94741B-BD0D-C547-106A-9F080011F3DB}"/>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87714386-1CD2-5EC9-3C68-E8CBA159920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53AA40E-A79D-E60D-7B41-6BBC8C2E0488}"/>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6" name="Graphic 5">
            <a:extLst>
              <a:ext uri="{FF2B5EF4-FFF2-40B4-BE49-F238E27FC236}">
                <a16:creationId xmlns:a16="http://schemas.microsoft.com/office/drawing/2014/main" id="{50289911-92D3-40A8-B15B-43BA3BC802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7" name="Video 26">
            <a:hlinkClick r:id="" action="ppaction://media"/>
            <a:extLst>
              <a:ext uri="{FF2B5EF4-FFF2-40B4-BE49-F238E27FC236}">
                <a16:creationId xmlns:a16="http://schemas.microsoft.com/office/drawing/2014/main" id="{F4CE6FF4-D9F9-82CA-A374-D60A44E7C6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661111561"/>
      </p:ext>
    </p:extLst>
  </p:cSld>
  <p:clrMapOvr>
    <a:masterClrMapping/>
  </p:clrMapOvr>
  <p:transition spd="slow" advTm="3511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5F023-6D9B-1322-4908-7FBA8C3D9680}"/>
              </a:ext>
            </a:extLst>
          </p:cNvPr>
          <p:cNvSpPr txBox="1">
            <a:spLocks/>
          </p:cNvSpPr>
          <p:nvPr/>
        </p:nvSpPr>
        <p:spPr>
          <a:xfrm>
            <a:off x="255433" y="368362"/>
            <a:ext cx="6172200" cy="496290"/>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a:solidFill>
                  <a:srgbClr val="0058A6"/>
                </a:solidFill>
              </a:rPr>
              <a:t>UC Health Savings Plan (HSP)</a:t>
            </a:r>
          </a:p>
        </p:txBody>
      </p:sp>
      <p:sp>
        <p:nvSpPr>
          <p:cNvPr id="2" name="TextBox 1">
            <a:extLst>
              <a:ext uri="{FF2B5EF4-FFF2-40B4-BE49-F238E27FC236}">
                <a16:creationId xmlns:a16="http://schemas.microsoft.com/office/drawing/2014/main" id="{42D8B7FC-258B-C478-7D1D-265A2C8CE576}"/>
              </a:ext>
            </a:extLst>
          </p:cNvPr>
          <p:cNvSpPr txBox="1"/>
          <p:nvPr/>
        </p:nvSpPr>
        <p:spPr>
          <a:xfrm>
            <a:off x="306311" y="928914"/>
            <a:ext cx="6967163" cy="3151632"/>
          </a:xfrm>
          <a:prstGeom prst="rect">
            <a:avLst/>
          </a:prstGeom>
          <a:noFill/>
        </p:spPr>
        <p:txBody>
          <a:bodyPr wrap="square" lIns="91440" tIns="45720" rIns="91440" bIns="45720" rtlCol="0" anchor="t">
            <a:spAutoFit/>
          </a:bodyPr>
          <a:lstStyle/>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In-Network Deductible</a:t>
            </a:r>
            <a:endParaRPr lang="en-US" sz="14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400" b="1" dirty="0">
                <a:solidFill>
                  <a:srgbClr val="3F3F3F"/>
                </a:solidFill>
                <a:latin typeface="Arial"/>
                <a:cs typeface="Arial"/>
              </a:rPr>
              <a:t>$1,650</a:t>
            </a:r>
            <a:r>
              <a:rPr lang="en-US" sz="1400" dirty="0">
                <a:solidFill>
                  <a:srgbClr val="3F3F3F"/>
                </a:solidFill>
                <a:latin typeface="Arial"/>
                <a:cs typeface="Arial"/>
              </a:rPr>
              <a:t> for self-only coverage (from $1,600)</a:t>
            </a:r>
          </a:p>
          <a:p>
            <a:pPr marL="600075" lvl="1" indent="-257175" defTabSz="342900">
              <a:spcBef>
                <a:spcPct val="20000"/>
              </a:spcBef>
              <a:buFont typeface="Wingdings" panose="05000000000000000000" pitchFamily="2" charset="2"/>
              <a:buChar char="§"/>
              <a:defRPr/>
            </a:pPr>
            <a:r>
              <a:rPr lang="en-US" sz="1400" b="1" dirty="0">
                <a:solidFill>
                  <a:srgbClr val="3F3F3F"/>
                </a:solidFill>
                <a:latin typeface="Arial"/>
                <a:cs typeface="Arial"/>
              </a:rPr>
              <a:t>$3,300</a:t>
            </a:r>
            <a:r>
              <a:rPr lang="en-US" sz="1400" dirty="0">
                <a:solidFill>
                  <a:srgbClr val="3F3F3F"/>
                </a:solidFill>
                <a:latin typeface="Arial"/>
                <a:cs typeface="Arial"/>
              </a:rPr>
              <a:t> for family coverage (from $3,200)</a:t>
            </a:r>
          </a:p>
          <a:p>
            <a:pPr lvl="1" defTabSz="342900">
              <a:spcBef>
                <a:spcPct val="20000"/>
              </a:spcBef>
              <a:defRPr/>
            </a:pPr>
            <a:endParaRPr lang="en-US" sz="1400"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Out-of-Network Deductible (remains the same)</a:t>
            </a:r>
          </a:p>
          <a:p>
            <a:pPr marL="600075" lvl="1" indent="-257175" defTabSz="342900">
              <a:spcBef>
                <a:spcPct val="20000"/>
              </a:spcBef>
              <a:buFont typeface="Wingdings" panose="05000000000000000000" pitchFamily="2" charset="2"/>
              <a:buChar char="§"/>
              <a:defRPr/>
            </a:pPr>
            <a:r>
              <a:rPr lang="en-US" sz="1400" dirty="0">
                <a:solidFill>
                  <a:srgbClr val="3F3F3F"/>
                </a:solidFill>
                <a:latin typeface="Arial"/>
                <a:cs typeface="Arial"/>
              </a:rPr>
              <a:t>$2,600 for self-only coverage </a:t>
            </a:r>
          </a:p>
          <a:p>
            <a:pPr marL="600075" lvl="1" indent="-257175" defTabSz="342900">
              <a:spcBef>
                <a:spcPct val="20000"/>
              </a:spcBef>
              <a:buFont typeface="Wingdings" panose="05000000000000000000" pitchFamily="2" charset="2"/>
              <a:buChar char="§"/>
              <a:defRPr/>
            </a:pPr>
            <a:r>
              <a:rPr lang="en-US" sz="1400" dirty="0">
                <a:solidFill>
                  <a:srgbClr val="3F3F3F"/>
                </a:solidFill>
                <a:latin typeface="Arial"/>
                <a:cs typeface="Arial"/>
              </a:rPr>
              <a:t>$5,200 for family coverage</a:t>
            </a:r>
          </a:p>
          <a:p>
            <a:pPr marL="342900" lvl="1" defTabSz="342900">
              <a:spcBef>
                <a:spcPct val="20000"/>
              </a:spcBef>
              <a:defRPr/>
            </a:pPr>
            <a:endParaRPr lang="en-US" sz="1400" dirty="0">
              <a:solidFill>
                <a:srgbClr val="3F3F3F"/>
              </a:solidFill>
              <a:latin typeface="Arial"/>
              <a:cs typeface="Arial"/>
            </a:endParaRPr>
          </a:p>
          <a:p>
            <a:pPr marL="285750" indent="-285750" defTabSz="342900">
              <a:spcBef>
                <a:spcPct val="20000"/>
              </a:spcBef>
              <a:buFont typeface="Wingdings"/>
              <a:buChar char="Ø"/>
              <a:defRPr/>
            </a:pPr>
            <a:r>
              <a:rPr lang="en-US" sz="1400" b="1" dirty="0">
                <a:solidFill>
                  <a:srgbClr val="3F3F3F"/>
                </a:solidFill>
                <a:latin typeface="Arial"/>
                <a:cs typeface="Arial"/>
              </a:rPr>
              <a:t>Copay for Accolade Care Telehealth &amp; Virtual Visits</a:t>
            </a:r>
          </a:p>
          <a:p>
            <a:pPr marL="342900" lvl="1" defTabSz="342900">
              <a:spcBef>
                <a:spcPct val="20000"/>
              </a:spcBef>
              <a:buFont typeface="Wingdings"/>
              <a:buChar char="§"/>
              <a:defRPr/>
            </a:pPr>
            <a:r>
              <a:rPr lang="en-US" sz="1400" dirty="0">
                <a:solidFill>
                  <a:srgbClr val="3F3F3F"/>
                </a:solidFill>
                <a:latin typeface="Arial"/>
                <a:cs typeface="Arial"/>
              </a:rPr>
              <a:t>   From $0 copay for first 12 visits to $30/visit for all visits </a:t>
            </a:r>
            <a:endParaRPr lang="en-US" sz="1400" dirty="0">
              <a:solidFill>
                <a:srgbClr val="000000"/>
              </a:solidFill>
              <a:latin typeface="Arial"/>
              <a:cs typeface="Arial"/>
            </a:endParaRPr>
          </a:p>
          <a:p>
            <a:pPr marL="342900" lvl="1" defTabSz="342900">
              <a:spcBef>
                <a:spcPct val="20000"/>
              </a:spcBef>
              <a:buFont typeface="Wingdings"/>
              <a:buChar char="§"/>
              <a:defRPr/>
            </a:pPr>
            <a:r>
              <a:rPr lang="en-US" sz="1400" dirty="0">
                <a:solidFill>
                  <a:srgbClr val="3F3F3F"/>
                </a:solidFill>
                <a:latin typeface="Arial"/>
                <a:cs typeface="Arial"/>
              </a:rPr>
              <a:t>   $115 copay eliminated</a:t>
            </a:r>
            <a:endParaRPr lang="en-US" sz="1400" dirty="0">
              <a:solidFill>
                <a:srgbClr val="000000"/>
              </a:solidFill>
              <a:latin typeface="Arial"/>
              <a:cs typeface="Arial"/>
            </a:endParaRPr>
          </a:p>
          <a:p>
            <a:pPr marL="342900" lvl="1" defTabSz="342900">
              <a:spcBef>
                <a:spcPct val="20000"/>
              </a:spcBef>
              <a:buFont typeface="Wingdings"/>
              <a:buChar char="§"/>
              <a:defRPr/>
            </a:pPr>
            <a:r>
              <a:rPr lang="en-US" sz="1400" dirty="0">
                <a:solidFill>
                  <a:srgbClr val="3F3F3F"/>
                </a:solidFill>
                <a:latin typeface="Arial"/>
                <a:cs typeface="Arial"/>
              </a:rPr>
              <a:t>   Counts toward deductible</a:t>
            </a:r>
            <a:endParaRPr lang="en-US" dirty="0">
              <a:cs typeface="Arial"/>
            </a:endParaRPr>
          </a:p>
        </p:txBody>
      </p:sp>
      <p:grpSp>
        <p:nvGrpSpPr>
          <p:cNvPr id="4" name="Group 3">
            <a:extLst>
              <a:ext uri="{FF2B5EF4-FFF2-40B4-BE49-F238E27FC236}">
                <a16:creationId xmlns:a16="http://schemas.microsoft.com/office/drawing/2014/main" id="{58626344-A00D-953F-44B2-7F39D6019F8F}"/>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643DE7D1-4122-C142-9964-0F2A36C4A80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2E3AC51-A6EC-C0FE-9CD2-ADD152A1FF4B}"/>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C17519FC-A31D-A1ED-1CA8-31E7535B71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3" name="Video 22">
            <a:hlinkClick r:id="" action="ppaction://media"/>
            <a:extLst>
              <a:ext uri="{FF2B5EF4-FFF2-40B4-BE49-F238E27FC236}">
                <a16:creationId xmlns:a16="http://schemas.microsoft.com/office/drawing/2014/main" id="{A0E56AB7-B3BF-54C8-5437-94DFA5A7D6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4083080186"/>
      </p:ext>
    </p:extLst>
  </p:cSld>
  <p:clrMapOvr>
    <a:masterClrMapping/>
  </p:clrMapOvr>
  <p:transition spd="slow" advTm="261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0873" y="432625"/>
            <a:ext cx="7169870" cy="802289"/>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C74D97"/>
                </a:solidFill>
              </a:rPr>
              <a:t>NEW</a:t>
            </a:r>
            <a:r>
              <a:rPr lang="en-US" sz="2800" dirty="0">
                <a:solidFill>
                  <a:srgbClr val="C74D97"/>
                </a:solidFill>
              </a:rPr>
              <a:t> </a:t>
            </a:r>
            <a:r>
              <a:rPr lang="en-US" sz="2800" b="1" dirty="0">
                <a:solidFill>
                  <a:srgbClr val="0058A6"/>
                </a:solidFill>
              </a:rPr>
              <a:t>for 2025</a:t>
            </a:r>
            <a:endParaRPr lang="en-US" sz="2800" b="1" i="1" dirty="0">
              <a:solidFill>
                <a:srgbClr val="0058A6"/>
              </a:solidFill>
            </a:endParaRPr>
          </a:p>
          <a:p>
            <a:r>
              <a:rPr lang="en-US" sz="2400" i="1" dirty="0">
                <a:solidFill>
                  <a:srgbClr val="00040A"/>
                </a:solidFill>
              </a:rPr>
              <a:t>Employee Contribution to CORE PPO</a:t>
            </a:r>
            <a:br>
              <a:rPr lang="en-US" sz="2400" dirty="0"/>
            </a:br>
            <a:endParaRPr lang="en-US" sz="2400" i="1" dirty="0">
              <a:solidFill>
                <a:srgbClr val="00040A"/>
              </a:solidFill>
            </a:endParaRPr>
          </a:p>
        </p:txBody>
      </p:sp>
      <p:sp>
        <p:nvSpPr>
          <p:cNvPr id="6" name="TextBox 5">
            <a:extLst>
              <a:ext uri="{FF2B5EF4-FFF2-40B4-BE49-F238E27FC236}">
                <a16:creationId xmlns:a16="http://schemas.microsoft.com/office/drawing/2014/main" id="{915B817C-FA96-86AF-3A32-E53CD0666707}"/>
              </a:ext>
            </a:extLst>
          </p:cNvPr>
          <p:cNvSpPr txBox="1"/>
          <p:nvPr/>
        </p:nvSpPr>
        <p:spPr>
          <a:xfrm>
            <a:off x="479652" y="1438955"/>
            <a:ext cx="8184695" cy="16189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285750" defTabSz="342900">
              <a:spcBef>
                <a:spcPct val="20000"/>
              </a:spcBef>
              <a:buFont typeface="Wingdings" panose="05000000000000000000" pitchFamily="2" charset="2"/>
              <a:buChar char="Ø"/>
              <a:defRPr/>
            </a:pPr>
            <a:r>
              <a:rPr lang="en-US" sz="1400" dirty="0">
                <a:solidFill>
                  <a:srgbClr val="3F3F3F"/>
                </a:solidFill>
                <a:latin typeface="Arial"/>
                <a:cs typeface="Arial"/>
              </a:rPr>
              <a:t>CORE will have an employee contribution starting Jan 1, 2025</a:t>
            </a:r>
          </a:p>
          <a:p>
            <a:pPr defTabSz="342900">
              <a:spcBef>
                <a:spcPct val="20000"/>
              </a:spcBef>
              <a:defRPr/>
            </a:pPr>
            <a:endParaRPr lang="en-US" sz="14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400" dirty="0">
                <a:solidFill>
                  <a:srgbClr val="3F3F3F"/>
                </a:solidFill>
                <a:latin typeface="Arial"/>
                <a:cs typeface="Arial"/>
              </a:rPr>
              <a:t>Lowest cost plan</a:t>
            </a:r>
          </a:p>
          <a:p>
            <a:pPr marL="342900" lvl="1" defTabSz="342900">
              <a:spcBef>
                <a:spcPct val="20000"/>
              </a:spcBef>
              <a:defRPr/>
            </a:pPr>
            <a:endParaRPr lang="en-US" sz="14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400" dirty="0">
                <a:solidFill>
                  <a:srgbClr val="3F3F3F"/>
                </a:solidFill>
                <a:latin typeface="Arial"/>
                <a:cs typeface="Arial"/>
              </a:rPr>
              <a:t>No changes to coverage and benefits</a:t>
            </a:r>
          </a:p>
          <a:p>
            <a:pPr marL="285750" indent="-285750">
              <a:buFont typeface="Wingdings"/>
              <a:buChar char="Ø"/>
            </a:pPr>
            <a:endParaRPr lang="en-US" dirty="0">
              <a:solidFill>
                <a:srgbClr val="4D4B4B"/>
              </a:solidFill>
              <a:cs typeface="Arial"/>
            </a:endParaRPr>
          </a:p>
        </p:txBody>
      </p:sp>
      <p:grpSp>
        <p:nvGrpSpPr>
          <p:cNvPr id="2" name="Group 1">
            <a:extLst>
              <a:ext uri="{FF2B5EF4-FFF2-40B4-BE49-F238E27FC236}">
                <a16:creationId xmlns:a16="http://schemas.microsoft.com/office/drawing/2014/main" id="{A0170A49-E221-53EB-DADD-15C3090B4A33}"/>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F7398C60-7D79-4C9C-724D-C171A6C0386B}"/>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2DB96C-5424-25BE-B6E0-4B5A93C66F4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3A90809A-E760-5A93-9B56-769152B7A2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1" name="Video 20">
            <a:hlinkClick r:id="" action="ppaction://media"/>
            <a:extLst>
              <a:ext uri="{FF2B5EF4-FFF2-40B4-BE49-F238E27FC236}">
                <a16:creationId xmlns:a16="http://schemas.microsoft.com/office/drawing/2014/main" id="{C12E1D6B-0A58-A9BB-A9A3-A2B2A0E286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58250" y="4857750"/>
            <a:ext cx="224028" cy="224028"/>
          </a:xfrm>
          <a:prstGeom prst="ellipse">
            <a:avLst/>
          </a:prstGeom>
        </p:spPr>
      </p:pic>
    </p:spTree>
    <p:extLst>
      <p:ext uri="{BB962C8B-B14F-4D97-AF65-F5344CB8AC3E}">
        <p14:creationId xmlns:p14="http://schemas.microsoft.com/office/powerpoint/2010/main" val="2434589933"/>
      </p:ext>
    </p:extLst>
  </p:cSld>
  <p:clrMapOvr>
    <a:masterClrMapping/>
  </p:clrMapOvr>
  <p:transition spd="slow" advTm="168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5F023-6D9B-1322-4908-7FBA8C3D9680}"/>
              </a:ext>
            </a:extLst>
          </p:cNvPr>
          <p:cNvSpPr txBox="1">
            <a:spLocks/>
          </p:cNvSpPr>
          <p:nvPr/>
        </p:nvSpPr>
        <p:spPr>
          <a:xfrm>
            <a:off x="248084" y="432625"/>
            <a:ext cx="6172200" cy="496290"/>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CORE PPO </a:t>
            </a:r>
          </a:p>
        </p:txBody>
      </p:sp>
      <p:sp>
        <p:nvSpPr>
          <p:cNvPr id="2" name="TextBox 1">
            <a:extLst>
              <a:ext uri="{FF2B5EF4-FFF2-40B4-BE49-F238E27FC236}">
                <a16:creationId xmlns:a16="http://schemas.microsoft.com/office/drawing/2014/main" id="{42D8B7FC-258B-C478-7D1D-265A2C8CE576}"/>
              </a:ext>
            </a:extLst>
          </p:cNvPr>
          <p:cNvSpPr txBox="1"/>
          <p:nvPr/>
        </p:nvSpPr>
        <p:spPr>
          <a:xfrm>
            <a:off x="286781" y="1057440"/>
            <a:ext cx="8472208" cy="1708160"/>
          </a:xfrm>
          <a:prstGeom prst="rect">
            <a:avLst/>
          </a:prstGeom>
          <a:noFill/>
        </p:spPr>
        <p:txBody>
          <a:bodyPr wrap="square" lIns="91440" tIns="45720" rIns="91440" bIns="45720" rtlCol="0" anchor="t">
            <a:spAutoFit/>
          </a:bodyPr>
          <a:lstStyle/>
          <a:p>
            <a:pPr marL="257175" indent="-257175" defTabSz="342900">
              <a:spcBef>
                <a:spcPct val="20000"/>
              </a:spcBef>
              <a:buFont typeface="Wingdings" panose="05000000000000000000" pitchFamily="2" charset="2"/>
              <a:buChar char="Ø"/>
              <a:defRPr/>
            </a:pPr>
            <a:r>
              <a:rPr lang="en-US" sz="1500" b="1" dirty="0">
                <a:solidFill>
                  <a:srgbClr val="3F3F3F"/>
                </a:solidFill>
                <a:latin typeface="Arial"/>
                <a:cs typeface="Arial"/>
              </a:rPr>
              <a:t>Not an HSA-compatible plan</a:t>
            </a:r>
            <a:endParaRPr lang="en-US" sz="1500" dirty="0">
              <a:solidFill>
                <a:srgbClr val="3F3F3F"/>
              </a:solidFill>
              <a:latin typeface="Arial"/>
              <a:cs typeface="Arial"/>
            </a:endParaRPr>
          </a:p>
          <a:p>
            <a:pPr defTabSz="342900">
              <a:spcBef>
                <a:spcPct val="20000"/>
              </a:spcBef>
              <a:defRPr/>
            </a:pPr>
            <a:endParaRPr lang="en-US" sz="1500"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500" b="1" dirty="0">
                <a:solidFill>
                  <a:srgbClr val="3F3F3F"/>
                </a:solidFill>
                <a:latin typeface="Arial"/>
                <a:cs typeface="Arial"/>
              </a:rPr>
              <a:t>Calendar Year Deductible $3,000/individual (no change)</a:t>
            </a:r>
            <a:endParaRPr lang="en-US" sz="15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500" b="1" dirty="0">
                <a:solidFill>
                  <a:srgbClr val="3F3F3F"/>
                </a:solidFill>
                <a:latin typeface="Arial"/>
                <a:cs typeface="Arial"/>
              </a:rPr>
              <a:t>Less than the $3,300 that IRS requires</a:t>
            </a:r>
            <a:endParaRPr lang="en-US" dirty="0"/>
          </a:p>
          <a:p>
            <a:pPr lvl="1" defTabSz="342900">
              <a:spcBef>
                <a:spcPct val="20000"/>
              </a:spcBef>
              <a:defRPr/>
            </a:pPr>
            <a:endParaRPr lang="en-US" sz="1500"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500" b="1" dirty="0">
                <a:solidFill>
                  <a:srgbClr val="3F3F3F"/>
                </a:solidFill>
                <a:latin typeface="Arial"/>
                <a:cs typeface="Arial"/>
              </a:rPr>
              <a:t>Ambulance Benefit waives a member's deductible - not compliant with IRS requirement </a:t>
            </a:r>
            <a:endParaRPr lang="en-US" dirty="0"/>
          </a:p>
        </p:txBody>
      </p:sp>
      <p:grpSp>
        <p:nvGrpSpPr>
          <p:cNvPr id="4" name="Group 3">
            <a:extLst>
              <a:ext uri="{FF2B5EF4-FFF2-40B4-BE49-F238E27FC236}">
                <a16:creationId xmlns:a16="http://schemas.microsoft.com/office/drawing/2014/main" id="{97E0447F-5D6E-4F5E-B02D-6CBD900D741E}"/>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A976CFDB-7958-A8C3-E57B-2777F809A64D}"/>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3BF6814-C943-7621-09D6-1CDCBAA097C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C80E9A39-CA1C-FB6E-1C57-93BE79D46D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3" name="Video 12">
            <a:hlinkClick r:id="" action="ppaction://media"/>
            <a:extLst>
              <a:ext uri="{FF2B5EF4-FFF2-40B4-BE49-F238E27FC236}">
                <a16:creationId xmlns:a16="http://schemas.microsoft.com/office/drawing/2014/main" id="{2C2B69E5-6791-D0EC-CE76-550B95A739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1328136001"/>
      </p:ext>
    </p:extLst>
  </p:cSld>
  <p:clrMapOvr>
    <a:masterClrMapping/>
  </p:clrMapOvr>
  <p:transition spd="slow" advTm="1463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34D0-E65E-FFF6-211C-3577CC1254CF}"/>
              </a:ext>
            </a:extLst>
          </p:cNvPr>
          <p:cNvSpPr>
            <a:spLocks noGrp="1"/>
          </p:cNvSpPr>
          <p:nvPr>
            <p:ph type="title"/>
          </p:nvPr>
        </p:nvSpPr>
        <p:spPr>
          <a:xfrm>
            <a:off x="363495" y="517558"/>
            <a:ext cx="8251300" cy="907941"/>
          </a:xfrm>
        </p:spPr>
        <p:txBody>
          <a:bodyPr/>
          <a:lstStyle/>
          <a:p>
            <a:r>
              <a:rPr lang="en-US" sz="2800" b="1" dirty="0">
                <a:solidFill>
                  <a:srgbClr val="0058A6"/>
                </a:solidFill>
              </a:rPr>
              <a:t>UC Care – Tier 1 (UC Select) Office Visit Copay</a:t>
            </a:r>
            <a:br>
              <a:rPr lang="en-US" sz="2800" b="1" dirty="0">
                <a:solidFill>
                  <a:srgbClr val="0058A6"/>
                </a:solidFill>
              </a:rPr>
            </a:br>
            <a:endParaRPr lang="en-US" sz="2800" b="1" dirty="0">
              <a:solidFill>
                <a:srgbClr val="0058A6"/>
              </a:solidFill>
            </a:endParaRPr>
          </a:p>
        </p:txBody>
      </p:sp>
      <p:sp>
        <p:nvSpPr>
          <p:cNvPr id="5" name="TextBox 4">
            <a:extLst>
              <a:ext uri="{FF2B5EF4-FFF2-40B4-BE49-F238E27FC236}">
                <a16:creationId xmlns:a16="http://schemas.microsoft.com/office/drawing/2014/main" id="{5B1D6C98-F53F-9A11-6F22-8F29BC003F22}"/>
              </a:ext>
            </a:extLst>
          </p:cNvPr>
          <p:cNvSpPr txBox="1"/>
          <p:nvPr/>
        </p:nvSpPr>
        <p:spPr>
          <a:xfrm>
            <a:off x="363495" y="1186615"/>
            <a:ext cx="6776048" cy="21175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57175" indent="-257175">
              <a:spcBef>
                <a:spcPct val="20000"/>
              </a:spcBef>
              <a:buFont typeface="Wingdings,Sans-Serif"/>
              <a:buChar char="Ø"/>
            </a:pPr>
            <a:r>
              <a:rPr lang="en-US" sz="1400" b="1" dirty="0">
                <a:solidFill>
                  <a:srgbClr val="3F3F3F"/>
                </a:solidFill>
                <a:latin typeface="Arial"/>
                <a:ea typeface="Calibri"/>
                <a:cs typeface="Arial"/>
              </a:rPr>
              <a:t>Office Visits  </a:t>
            </a:r>
            <a:endParaRPr lang="en-US" sz="1400" dirty="0">
              <a:latin typeface="Arial"/>
              <a:ea typeface="Calibri"/>
              <a:cs typeface="Arial"/>
            </a:endParaRPr>
          </a:p>
          <a:p>
            <a:pPr marL="600075" lvl="1" indent="-257175">
              <a:spcBef>
                <a:spcPct val="20000"/>
              </a:spcBef>
              <a:buFont typeface="Wingdings,Sans-Serif"/>
              <a:buChar char="§"/>
            </a:pPr>
            <a:r>
              <a:rPr lang="en-US" sz="1400" dirty="0">
                <a:solidFill>
                  <a:srgbClr val="3F3F3F"/>
                </a:solidFill>
                <a:latin typeface="Arial"/>
                <a:ea typeface="Calibri"/>
                <a:cs typeface="Arial"/>
              </a:rPr>
              <a:t>From $20 to $30</a:t>
            </a:r>
          </a:p>
          <a:p>
            <a:pPr marL="600075" lvl="1" indent="-257175">
              <a:spcBef>
                <a:spcPct val="20000"/>
              </a:spcBef>
              <a:buFont typeface="Wingdings,Sans-Serif"/>
              <a:buChar char="§"/>
            </a:pPr>
            <a:r>
              <a:rPr lang="en-US" sz="1400" dirty="0">
                <a:solidFill>
                  <a:srgbClr val="3F3F3F"/>
                </a:solidFill>
                <a:latin typeface="Arial"/>
                <a:ea typeface="Calibri"/>
                <a:cs typeface="Arial"/>
              </a:rPr>
              <a:t>Includes all visits to Specialists, Rehabilitation and Behavioral Health.</a:t>
            </a:r>
          </a:p>
          <a:p>
            <a:pPr marL="600075" lvl="1" indent="-257175">
              <a:spcBef>
                <a:spcPct val="20000"/>
              </a:spcBef>
              <a:buFont typeface="Wingdings,Sans-Serif"/>
              <a:buChar char="§"/>
            </a:pPr>
            <a:r>
              <a:rPr lang="en-US" sz="1400" dirty="0">
                <a:solidFill>
                  <a:srgbClr val="3F3F3F"/>
                </a:solidFill>
                <a:latin typeface="Arial"/>
                <a:ea typeface="Calibri"/>
                <a:cs typeface="Arial"/>
              </a:rPr>
              <a:t>Chiropractic &amp; Acupuncture copays remain the same</a:t>
            </a:r>
          </a:p>
          <a:p>
            <a:pPr lvl="1">
              <a:spcBef>
                <a:spcPct val="20000"/>
              </a:spcBef>
            </a:pPr>
            <a:endParaRPr lang="en-US" sz="1400" dirty="0">
              <a:solidFill>
                <a:srgbClr val="A54399"/>
              </a:solidFill>
              <a:latin typeface="Arial"/>
              <a:ea typeface="Calibri"/>
              <a:cs typeface="Arial"/>
            </a:endParaRPr>
          </a:p>
          <a:p>
            <a:pPr marL="257175" indent="-257175">
              <a:spcBef>
                <a:spcPct val="20000"/>
              </a:spcBef>
              <a:buFont typeface="Wingdings,Sans-Serif"/>
              <a:buChar char="Ø"/>
            </a:pPr>
            <a:r>
              <a:rPr lang="en-US" sz="1400" b="1" dirty="0">
                <a:solidFill>
                  <a:srgbClr val="3F3F3F"/>
                </a:solidFill>
                <a:latin typeface="Arial"/>
                <a:ea typeface="Calibri"/>
                <a:cs typeface="Arial"/>
              </a:rPr>
              <a:t>Urgent Care for </a:t>
            </a:r>
            <a:r>
              <a:rPr lang="en-US" sz="1400" b="1" u="sng" dirty="0">
                <a:solidFill>
                  <a:srgbClr val="3F3F3F"/>
                </a:solidFill>
                <a:latin typeface="Arial"/>
                <a:ea typeface="Calibri"/>
                <a:cs typeface="Arial"/>
              </a:rPr>
              <a:t>Tiers 1 and 2</a:t>
            </a:r>
            <a:endParaRPr lang="en-US" sz="1400" u="sng" dirty="0">
              <a:solidFill>
                <a:srgbClr val="A54399"/>
              </a:solidFill>
              <a:latin typeface="Arial"/>
              <a:ea typeface="Calibri"/>
              <a:cs typeface="Arial"/>
            </a:endParaRPr>
          </a:p>
          <a:p>
            <a:pPr marL="600075" lvl="1" indent="-257175">
              <a:spcBef>
                <a:spcPct val="20000"/>
              </a:spcBef>
              <a:buFont typeface="Wingdings,Sans-Serif"/>
              <a:buChar char="§"/>
            </a:pPr>
            <a:r>
              <a:rPr lang="en-US" sz="1400" dirty="0">
                <a:solidFill>
                  <a:srgbClr val="3F3F3F"/>
                </a:solidFill>
                <a:latin typeface="Arial"/>
                <a:ea typeface="Calibri"/>
                <a:cs typeface="Arial"/>
              </a:rPr>
              <a:t>From $20 to $30</a:t>
            </a:r>
            <a:endParaRPr lang="en-US" sz="1400" dirty="0">
              <a:solidFill>
                <a:srgbClr val="A54399"/>
              </a:solidFill>
              <a:latin typeface="Arial"/>
              <a:ea typeface="Calibri"/>
              <a:cs typeface="Arial"/>
            </a:endParaRPr>
          </a:p>
          <a:p>
            <a:pPr marL="342900" lvl="1">
              <a:spcBef>
                <a:spcPct val="20000"/>
              </a:spcBef>
            </a:pPr>
            <a:endParaRPr lang="en-US" sz="1400" dirty="0">
              <a:solidFill>
                <a:srgbClr val="3F3F3F"/>
              </a:solidFill>
              <a:latin typeface="Arial"/>
              <a:ea typeface="Calibri"/>
              <a:cs typeface="Arial"/>
            </a:endParaRPr>
          </a:p>
        </p:txBody>
      </p:sp>
      <p:grpSp>
        <p:nvGrpSpPr>
          <p:cNvPr id="3" name="Group 2">
            <a:extLst>
              <a:ext uri="{FF2B5EF4-FFF2-40B4-BE49-F238E27FC236}">
                <a16:creationId xmlns:a16="http://schemas.microsoft.com/office/drawing/2014/main" id="{167B1A99-6629-75ED-26B9-AAD503206D9F}"/>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103CCE45-73B2-9084-AA15-23B785B4BCE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557BA2-AA18-0A52-09A3-CF2696F30ECE}"/>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F9FD5E5A-AC0B-D2B4-C074-E0BB1F03E9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5" name="Video 14">
            <a:hlinkClick r:id="" action="ppaction://media"/>
            <a:extLst>
              <a:ext uri="{FF2B5EF4-FFF2-40B4-BE49-F238E27FC236}">
                <a16:creationId xmlns:a16="http://schemas.microsoft.com/office/drawing/2014/main" id="{A937A35A-55AF-ECC2-0129-D5E0B2C546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2129876862"/>
      </p:ext>
    </p:extLst>
  </p:cSld>
  <p:clrMapOvr>
    <a:masterClrMapping/>
  </p:clrMapOvr>
  <p:transition spd="slow" advTm="199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6;p2">
            <a:extLst>
              <a:ext uri="{FF2B5EF4-FFF2-40B4-BE49-F238E27FC236}">
                <a16:creationId xmlns:a16="http://schemas.microsoft.com/office/drawing/2014/main" id="{70F537BC-4075-45DC-933B-45E6D643AACD}"/>
              </a:ext>
            </a:extLst>
          </p:cNvPr>
          <p:cNvSpPr txBox="1">
            <a:spLocks/>
          </p:cNvSpPr>
          <p:nvPr/>
        </p:nvSpPr>
        <p:spPr>
          <a:xfrm>
            <a:off x="1875864" y="247700"/>
            <a:ext cx="5728447" cy="40382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82000"/>
              </a:lnSpc>
              <a:spcBef>
                <a:spcPts val="750"/>
              </a:spcBef>
              <a:spcAft>
                <a:spcPts val="0"/>
              </a:spcAft>
              <a:buClr>
                <a:srgbClr val="666666"/>
              </a:buClr>
              <a:buSzPts val="4000"/>
              <a:buFont typeface="Arial"/>
              <a:buNone/>
              <a:defRPr sz="4000" b="0" i="0" u="none" strike="noStrike" cap="none">
                <a:solidFill>
                  <a:srgbClr val="666666"/>
                </a:solidFill>
                <a:latin typeface="Arial"/>
                <a:ea typeface="Arial"/>
                <a:cs typeface="Arial"/>
                <a:sym typeface="Arial"/>
              </a:defRPr>
            </a:lvl1pPr>
            <a:lvl2pPr marL="914400" marR="0" lvl="1" indent="-355600" algn="l" rtl="0">
              <a:lnSpc>
                <a:spcPct val="90000"/>
              </a:lnSpc>
              <a:spcBef>
                <a:spcPts val="375"/>
              </a:spcBef>
              <a:spcAft>
                <a:spcPts val="0"/>
              </a:spcAft>
              <a:buClr>
                <a:srgbClr val="0F7FC5"/>
              </a:buClr>
              <a:buSzPts val="2000"/>
              <a:buFont typeface="Arial"/>
              <a:buChar char="•"/>
              <a:defRPr sz="2000" b="0" i="0" u="none" strike="noStrike" cap="none">
                <a:solidFill>
                  <a:srgbClr val="0F7FC5"/>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F7FC5"/>
              </a:buClr>
              <a:buSzPts val="1800"/>
              <a:buFont typeface="Arial"/>
              <a:buChar char="•"/>
              <a:defRPr sz="1800" b="0" i="0" u="none" strike="noStrike" cap="none">
                <a:solidFill>
                  <a:srgbClr val="0F7FC5"/>
                </a:solidFill>
                <a:latin typeface="Calibri"/>
                <a:ea typeface="Calibri"/>
                <a:cs typeface="Calibri"/>
                <a:sym typeface="Calibri"/>
              </a:defRPr>
            </a:lvl3pPr>
            <a:lvl4pPr marL="1828800" marR="0" lvl="3" indent="-330200" algn="l" rtl="0">
              <a:lnSpc>
                <a:spcPct val="90000"/>
              </a:lnSpc>
              <a:spcBef>
                <a:spcPts val="375"/>
              </a:spcBef>
              <a:spcAft>
                <a:spcPts val="0"/>
              </a:spcAft>
              <a:buClr>
                <a:srgbClr val="0F7FC5"/>
              </a:buClr>
              <a:buSzPts val="1600"/>
              <a:buFont typeface="Arial"/>
              <a:buChar char="•"/>
              <a:defRPr sz="1600" b="0" i="0" u="none" strike="noStrike" cap="none">
                <a:solidFill>
                  <a:srgbClr val="0F7FC5"/>
                </a:solidFill>
                <a:latin typeface="Calibri"/>
                <a:ea typeface="Calibri"/>
                <a:cs typeface="Calibri"/>
                <a:sym typeface="Calibri"/>
              </a:defRPr>
            </a:lvl4pPr>
            <a:lvl5pPr marL="2286000" marR="0" lvl="4" indent="-330200" algn="l" rtl="0">
              <a:lnSpc>
                <a:spcPct val="90000"/>
              </a:lnSpc>
              <a:spcBef>
                <a:spcPts val="375"/>
              </a:spcBef>
              <a:spcAft>
                <a:spcPts val="0"/>
              </a:spcAft>
              <a:buClr>
                <a:srgbClr val="0F7FC5"/>
              </a:buClr>
              <a:buSzPts val="1600"/>
              <a:buFont typeface="Arial"/>
              <a:buChar char="•"/>
              <a:defRPr sz="1600" b="0" i="0" u="none" strike="noStrike" cap="none">
                <a:solidFill>
                  <a:srgbClr val="0F7FC5"/>
                </a:solidFill>
                <a:latin typeface="Calibri"/>
                <a:ea typeface="Calibri"/>
                <a:cs typeface="Calibri"/>
                <a:sym typeface="Calibri"/>
              </a:defRPr>
            </a:lvl5pPr>
            <a:lvl6pPr marL="2743200" marR="0" lvl="5"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0" indent="0" defTabSz="914400">
              <a:spcBef>
                <a:spcPts val="0"/>
              </a:spcBef>
              <a:buClr>
                <a:srgbClr val="7030A0"/>
              </a:buClr>
              <a:defRPr/>
            </a:pPr>
            <a:r>
              <a:rPr lang="en-US" sz="3200" kern="0" dirty="0">
                <a:solidFill>
                  <a:srgbClr val="7030A0"/>
                </a:solidFill>
              </a:rPr>
              <a:t>Open Enrollment (OE) Dates</a:t>
            </a:r>
            <a:endParaRPr lang="en-US" sz="3200" kern="0" dirty="0"/>
          </a:p>
        </p:txBody>
      </p:sp>
      <p:grpSp>
        <p:nvGrpSpPr>
          <p:cNvPr id="4" name="Google Shape;127;p2">
            <a:extLst>
              <a:ext uri="{FF2B5EF4-FFF2-40B4-BE49-F238E27FC236}">
                <a16:creationId xmlns:a16="http://schemas.microsoft.com/office/drawing/2014/main" id="{3E6871D6-E075-4FA1-BDAE-16A037C551C5}"/>
              </a:ext>
            </a:extLst>
          </p:cNvPr>
          <p:cNvGrpSpPr/>
          <p:nvPr/>
        </p:nvGrpSpPr>
        <p:grpSpPr>
          <a:xfrm>
            <a:off x="995082" y="1108570"/>
            <a:ext cx="6481483" cy="2185959"/>
            <a:chOff x="0" y="279116"/>
            <a:chExt cx="7957023" cy="2603294"/>
          </a:xfrm>
        </p:grpSpPr>
        <p:cxnSp>
          <p:nvCxnSpPr>
            <p:cNvPr id="5" name="Google Shape;128;p2">
              <a:extLst>
                <a:ext uri="{FF2B5EF4-FFF2-40B4-BE49-F238E27FC236}">
                  <a16:creationId xmlns:a16="http://schemas.microsoft.com/office/drawing/2014/main" id="{E202DE8C-BA44-43EE-9AC9-AD40AA7C4B28}"/>
                </a:ext>
              </a:extLst>
            </p:cNvPr>
            <p:cNvCxnSpPr/>
            <p:nvPr/>
          </p:nvCxnSpPr>
          <p:spPr>
            <a:xfrm>
              <a:off x="0" y="1605269"/>
              <a:ext cx="7957023" cy="0"/>
            </a:xfrm>
            <a:prstGeom prst="straightConnector1">
              <a:avLst/>
            </a:prstGeom>
            <a:solidFill>
              <a:srgbClr val="FFFFFF">
                <a:alpha val="89411"/>
              </a:srgbClr>
            </a:solidFill>
            <a:ln w="25400" cap="flat" cmpd="sng">
              <a:solidFill>
                <a:srgbClr val="5B9BD5"/>
              </a:solidFill>
              <a:prstDash val="solid"/>
              <a:round/>
              <a:headEnd type="none" w="sm" len="sm"/>
              <a:tailEnd type="none" w="sm" len="sm"/>
            </a:ln>
          </p:spPr>
        </p:cxnSp>
        <p:sp>
          <p:nvSpPr>
            <p:cNvPr id="6" name="Google Shape;129;p2">
              <a:extLst>
                <a:ext uri="{FF2B5EF4-FFF2-40B4-BE49-F238E27FC236}">
                  <a16:creationId xmlns:a16="http://schemas.microsoft.com/office/drawing/2014/main" id="{A2B5D4C3-6A69-48FC-85BD-1B9C102E85D6}"/>
                </a:ext>
              </a:extLst>
            </p:cNvPr>
            <p:cNvSpPr/>
            <p:nvPr/>
          </p:nvSpPr>
          <p:spPr>
            <a:xfrm>
              <a:off x="238710" y="995267"/>
              <a:ext cx="3501090" cy="385264"/>
            </a:xfrm>
            <a:prstGeom prst="rect">
              <a:avLst/>
            </a:prstGeom>
            <a:solidFill>
              <a:srgbClr val="44546A"/>
            </a:solidFill>
            <a:ln w="25400" cap="flat" cmpd="sng">
              <a:solidFill>
                <a:srgbClr val="5B9BD5"/>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800"/>
                <a:defRPr/>
              </a:pPr>
              <a:endParaRPr kern="0">
                <a:solidFill>
                  <a:srgbClr val="000000"/>
                </a:solidFill>
                <a:latin typeface="Calibri"/>
                <a:ea typeface="Calibri"/>
                <a:cs typeface="Calibri"/>
                <a:sym typeface="Calibri"/>
              </a:endParaRPr>
            </a:p>
          </p:txBody>
        </p:sp>
        <p:sp>
          <p:nvSpPr>
            <p:cNvPr id="7" name="Google Shape;130;p2">
              <a:extLst>
                <a:ext uri="{FF2B5EF4-FFF2-40B4-BE49-F238E27FC236}">
                  <a16:creationId xmlns:a16="http://schemas.microsoft.com/office/drawing/2014/main" id="{696C5BCA-3800-44D6-86EF-DBD18304E61C}"/>
                </a:ext>
              </a:extLst>
            </p:cNvPr>
            <p:cNvSpPr txBox="1"/>
            <p:nvPr/>
          </p:nvSpPr>
          <p:spPr>
            <a:xfrm>
              <a:off x="238710" y="903341"/>
              <a:ext cx="3501089" cy="477191"/>
            </a:xfrm>
            <a:prstGeom prst="rect">
              <a:avLst/>
            </a:prstGeom>
            <a:noFill/>
            <a:ln>
              <a:noFill/>
            </a:ln>
          </p:spPr>
          <p:txBody>
            <a:bodyPr spcFirstLastPara="1" wrap="square" lIns="76200" tIns="76200" rIns="76200" bIns="76200" anchor="ctr" anchorCtr="0">
              <a:noAutofit/>
            </a:bodyPr>
            <a:lstStyle/>
            <a:p>
              <a:pPr algn="ctr" defTabSz="914400">
                <a:lnSpc>
                  <a:spcPct val="90000"/>
                </a:lnSpc>
                <a:buClr>
                  <a:srgbClr val="FFFFFF"/>
                </a:buClr>
                <a:buSzPts val="1500"/>
                <a:defRPr/>
              </a:pPr>
              <a:r>
                <a:rPr lang="en-US" sz="1400" b="1" kern="0" dirty="0">
                  <a:solidFill>
                    <a:srgbClr val="FFFFFF"/>
                  </a:solidFill>
                  <a:latin typeface="Century Gothic"/>
                  <a:ea typeface="Century Gothic"/>
                  <a:cs typeface="Century Gothic"/>
                  <a:sym typeface="Century Gothic"/>
                </a:rPr>
                <a:t>Thursday, October 31, 8:00 AM</a:t>
              </a:r>
              <a:endParaRPr sz="1600" kern="0" dirty="0">
                <a:solidFill>
                  <a:srgbClr val="000000"/>
                </a:solidFill>
                <a:latin typeface="Calibri"/>
                <a:ea typeface="Calibri"/>
                <a:cs typeface="Calibri"/>
                <a:sym typeface="Calibri"/>
              </a:endParaRPr>
            </a:p>
          </p:txBody>
        </p:sp>
        <p:sp>
          <p:nvSpPr>
            <p:cNvPr id="8" name="Google Shape;131;p2">
              <a:extLst>
                <a:ext uri="{FF2B5EF4-FFF2-40B4-BE49-F238E27FC236}">
                  <a16:creationId xmlns:a16="http://schemas.microsoft.com/office/drawing/2014/main" id="{A99C91FC-374E-4478-9D84-BB952128F0FD}"/>
                </a:ext>
              </a:extLst>
            </p:cNvPr>
            <p:cNvSpPr/>
            <p:nvPr/>
          </p:nvSpPr>
          <p:spPr>
            <a:xfrm>
              <a:off x="238709" y="279116"/>
              <a:ext cx="3501089" cy="673562"/>
            </a:xfrm>
            <a:prstGeom prst="rect">
              <a:avLst/>
            </a:prstGeom>
            <a:solidFill>
              <a:srgbClr val="CFD7E7">
                <a:alpha val="89411"/>
              </a:srgbClr>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800"/>
                <a:defRPr/>
              </a:pPr>
              <a:endParaRPr kern="0">
                <a:solidFill>
                  <a:srgbClr val="000000"/>
                </a:solidFill>
                <a:latin typeface="Calibri"/>
                <a:ea typeface="Calibri"/>
                <a:cs typeface="Calibri"/>
                <a:sym typeface="Calibri"/>
              </a:endParaRPr>
            </a:p>
          </p:txBody>
        </p:sp>
        <p:sp>
          <p:nvSpPr>
            <p:cNvPr id="9" name="Google Shape;132;p2">
              <a:extLst>
                <a:ext uri="{FF2B5EF4-FFF2-40B4-BE49-F238E27FC236}">
                  <a16:creationId xmlns:a16="http://schemas.microsoft.com/office/drawing/2014/main" id="{615A9DA5-5EE8-4686-990E-4D5F8484D495}"/>
                </a:ext>
              </a:extLst>
            </p:cNvPr>
            <p:cNvSpPr txBox="1"/>
            <p:nvPr/>
          </p:nvSpPr>
          <p:spPr>
            <a:xfrm>
              <a:off x="238710" y="328127"/>
              <a:ext cx="3501089" cy="477191"/>
            </a:xfrm>
            <a:prstGeom prst="rect">
              <a:avLst/>
            </a:prstGeom>
            <a:noFill/>
            <a:ln>
              <a:noFill/>
            </a:ln>
          </p:spPr>
          <p:txBody>
            <a:bodyPr spcFirstLastPara="1" wrap="square" lIns="190500" tIns="190500" rIns="190500" bIns="190500" anchor="ctr" anchorCtr="0">
              <a:noAutofit/>
            </a:bodyPr>
            <a:lstStyle/>
            <a:p>
              <a:pPr defTabSz="914400">
                <a:lnSpc>
                  <a:spcPct val="90000"/>
                </a:lnSpc>
                <a:buClr>
                  <a:srgbClr val="A5A5A5"/>
                </a:buClr>
                <a:buSzPts val="2000"/>
                <a:defRPr/>
              </a:pPr>
              <a:r>
                <a:rPr lang="en-US" sz="2000" b="1" kern="0" dirty="0">
                  <a:solidFill>
                    <a:srgbClr val="7030A0"/>
                  </a:solidFill>
                  <a:latin typeface="Century Gothic"/>
                  <a:ea typeface="Century Gothic"/>
                  <a:cs typeface="Century Gothic"/>
                  <a:sym typeface="Century Gothic"/>
                </a:rPr>
                <a:t>Starts</a:t>
              </a:r>
              <a:endParaRPr kern="0" dirty="0">
                <a:solidFill>
                  <a:srgbClr val="7030A0"/>
                </a:solidFill>
                <a:latin typeface="Calibri"/>
                <a:ea typeface="Calibri"/>
                <a:cs typeface="Calibri"/>
                <a:sym typeface="Calibri"/>
              </a:endParaRPr>
            </a:p>
          </p:txBody>
        </p:sp>
        <p:cxnSp>
          <p:nvCxnSpPr>
            <p:cNvPr id="10" name="Google Shape;133;p2">
              <a:extLst>
                <a:ext uri="{FF2B5EF4-FFF2-40B4-BE49-F238E27FC236}">
                  <a16:creationId xmlns:a16="http://schemas.microsoft.com/office/drawing/2014/main" id="{893230CF-9B02-411C-8FB0-7769A594B3BA}"/>
                </a:ext>
              </a:extLst>
            </p:cNvPr>
            <p:cNvCxnSpPr/>
            <p:nvPr/>
          </p:nvCxnSpPr>
          <p:spPr>
            <a:xfrm>
              <a:off x="1989255" y="1380531"/>
              <a:ext cx="0" cy="224737"/>
            </a:xfrm>
            <a:prstGeom prst="straightConnector1">
              <a:avLst/>
            </a:prstGeom>
            <a:noFill/>
            <a:ln w="9525" cap="flat" cmpd="sng">
              <a:solidFill>
                <a:srgbClr val="5B9BD5"/>
              </a:solidFill>
              <a:prstDash val="solid"/>
              <a:round/>
              <a:headEnd type="none" w="sm" len="sm"/>
              <a:tailEnd type="none" w="sm" len="sm"/>
            </a:ln>
          </p:spPr>
        </p:cxnSp>
        <p:sp>
          <p:nvSpPr>
            <p:cNvPr id="11" name="Google Shape;134;p2">
              <a:extLst>
                <a:ext uri="{FF2B5EF4-FFF2-40B4-BE49-F238E27FC236}">
                  <a16:creationId xmlns:a16="http://schemas.microsoft.com/office/drawing/2014/main" id="{87266396-7164-4CED-B650-F8D80F2F2DFD}"/>
                </a:ext>
              </a:extLst>
            </p:cNvPr>
            <p:cNvSpPr/>
            <p:nvPr/>
          </p:nvSpPr>
          <p:spPr>
            <a:xfrm>
              <a:off x="4217222" y="1830007"/>
              <a:ext cx="3501090" cy="385264"/>
            </a:xfrm>
            <a:prstGeom prst="rect">
              <a:avLst/>
            </a:prstGeom>
            <a:solidFill>
              <a:srgbClr val="44546A"/>
            </a:solidFill>
            <a:ln w="25400" cap="flat" cmpd="sng">
              <a:solidFill>
                <a:srgbClr val="5B9BD5"/>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800"/>
                <a:defRPr/>
              </a:pPr>
              <a:endParaRPr kern="0">
                <a:solidFill>
                  <a:srgbClr val="000000"/>
                </a:solidFill>
                <a:latin typeface="Calibri"/>
                <a:ea typeface="Calibri"/>
                <a:cs typeface="Calibri"/>
                <a:sym typeface="Calibri"/>
              </a:endParaRPr>
            </a:p>
          </p:txBody>
        </p:sp>
        <p:sp>
          <p:nvSpPr>
            <p:cNvPr id="12" name="Google Shape;135;p2">
              <a:extLst>
                <a:ext uri="{FF2B5EF4-FFF2-40B4-BE49-F238E27FC236}">
                  <a16:creationId xmlns:a16="http://schemas.microsoft.com/office/drawing/2014/main" id="{3E3D2FB5-ABC5-440E-A733-603CEE25B122}"/>
                </a:ext>
              </a:extLst>
            </p:cNvPr>
            <p:cNvSpPr txBox="1"/>
            <p:nvPr/>
          </p:nvSpPr>
          <p:spPr>
            <a:xfrm>
              <a:off x="4217222" y="1830007"/>
              <a:ext cx="3501090" cy="385264"/>
            </a:xfrm>
            <a:prstGeom prst="rect">
              <a:avLst/>
            </a:prstGeom>
            <a:noFill/>
            <a:ln>
              <a:noFill/>
            </a:ln>
          </p:spPr>
          <p:txBody>
            <a:bodyPr spcFirstLastPara="1" wrap="square" lIns="81275" tIns="81275" rIns="81275" bIns="81275" anchor="ctr" anchorCtr="0">
              <a:noAutofit/>
            </a:bodyPr>
            <a:lstStyle/>
            <a:p>
              <a:pPr algn="ctr" defTabSz="914400">
                <a:lnSpc>
                  <a:spcPct val="90000"/>
                </a:lnSpc>
                <a:buClr>
                  <a:srgbClr val="FFFFFF"/>
                </a:buClr>
                <a:buSzPts val="1600"/>
                <a:defRPr/>
              </a:pPr>
              <a:r>
                <a:rPr lang="en-US" sz="1400" b="1" kern="0" dirty="0">
                  <a:solidFill>
                    <a:srgbClr val="FFFFFF"/>
                  </a:solidFill>
                  <a:latin typeface="Century Gothic"/>
                  <a:ea typeface="Century Gothic"/>
                  <a:cs typeface="Century Gothic"/>
                  <a:sym typeface="Century Gothic"/>
                </a:rPr>
                <a:t>Friday, November 22, 5:00 PM</a:t>
              </a:r>
              <a:endParaRPr sz="1600" kern="0" dirty="0">
                <a:solidFill>
                  <a:srgbClr val="000000"/>
                </a:solidFill>
                <a:latin typeface="Calibri"/>
                <a:ea typeface="Calibri"/>
                <a:cs typeface="Calibri"/>
                <a:sym typeface="Calibri"/>
              </a:endParaRPr>
            </a:p>
          </p:txBody>
        </p:sp>
        <p:sp>
          <p:nvSpPr>
            <p:cNvPr id="13" name="Google Shape;136;p2">
              <a:extLst>
                <a:ext uri="{FF2B5EF4-FFF2-40B4-BE49-F238E27FC236}">
                  <a16:creationId xmlns:a16="http://schemas.microsoft.com/office/drawing/2014/main" id="{7564CF83-E156-4FE0-9C65-25C4D03DF8B4}"/>
                </a:ext>
              </a:extLst>
            </p:cNvPr>
            <p:cNvSpPr/>
            <p:nvPr/>
          </p:nvSpPr>
          <p:spPr>
            <a:xfrm>
              <a:off x="4217222" y="2215271"/>
              <a:ext cx="3501090" cy="667139"/>
            </a:xfrm>
            <a:prstGeom prst="rect">
              <a:avLst/>
            </a:prstGeom>
            <a:solidFill>
              <a:srgbClr val="CFD7E7">
                <a:alpha val="89411"/>
              </a:srgbClr>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800"/>
                <a:defRPr/>
              </a:pPr>
              <a:endParaRPr kern="0">
                <a:solidFill>
                  <a:srgbClr val="000000"/>
                </a:solidFill>
                <a:latin typeface="Calibri"/>
                <a:ea typeface="Calibri"/>
                <a:cs typeface="Calibri"/>
                <a:sym typeface="Calibri"/>
              </a:endParaRPr>
            </a:p>
          </p:txBody>
        </p:sp>
        <p:sp>
          <p:nvSpPr>
            <p:cNvPr id="14" name="Google Shape;137;p2">
              <a:extLst>
                <a:ext uri="{FF2B5EF4-FFF2-40B4-BE49-F238E27FC236}">
                  <a16:creationId xmlns:a16="http://schemas.microsoft.com/office/drawing/2014/main" id="{4B548AF9-0CC3-4C06-9B1D-970F51064298}"/>
                </a:ext>
              </a:extLst>
            </p:cNvPr>
            <p:cNvSpPr txBox="1"/>
            <p:nvPr/>
          </p:nvSpPr>
          <p:spPr>
            <a:xfrm>
              <a:off x="4217222" y="2215271"/>
              <a:ext cx="3501090" cy="667139"/>
            </a:xfrm>
            <a:prstGeom prst="rect">
              <a:avLst/>
            </a:prstGeom>
            <a:noFill/>
            <a:ln>
              <a:noFill/>
            </a:ln>
          </p:spPr>
          <p:txBody>
            <a:bodyPr spcFirstLastPara="1" wrap="square" lIns="190500" tIns="190500" rIns="190500" bIns="190500" anchor="ctr" anchorCtr="0">
              <a:noAutofit/>
            </a:bodyPr>
            <a:lstStyle/>
            <a:p>
              <a:pPr defTabSz="914400">
                <a:lnSpc>
                  <a:spcPct val="90000"/>
                </a:lnSpc>
                <a:buClr>
                  <a:srgbClr val="ED7D31"/>
                </a:buClr>
                <a:buSzPts val="2000"/>
                <a:defRPr/>
              </a:pPr>
              <a:r>
                <a:rPr lang="en-US" sz="2000" b="1" kern="0">
                  <a:solidFill>
                    <a:srgbClr val="ED7D31"/>
                  </a:solidFill>
                  <a:latin typeface="Century Gothic"/>
                  <a:ea typeface="Century Gothic"/>
                  <a:cs typeface="Century Gothic"/>
                  <a:sym typeface="Century Gothic"/>
                </a:rPr>
                <a:t>Ends*</a:t>
              </a:r>
              <a:endParaRPr sz="1600" b="1" kern="0">
                <a:solidFill>
                  <a:srgbClr val="ED7D31"/>
                </a:solidFill>
                <a:latin typeface="Century Gothic"/>
                <a:ea typeface="Century Gothic"/>
                <a:cs typeface="Century Gothic"/>
                <a:sym typeface="Century Gothic"/>
              </a:endParaRPr>
            </a:p>
          </p:txBody>
        </p:sp>
        <p:cxnSp>
          <p:nvCxnSpPr>
            <p:cNvPr id="15" name="Google Shape;138;p2">
              <a:extLst>
                <a:ext uri="{FF2B5EF4-FFF2-40B4-BE49-F238E27FC236}">
                  <a16:creationId xmlns:a16="http://schemas.microsoft.com/office/drawing/2014/main" id="{813CECEB-025A-4E93-A2CD-2EA1537D5675}"/>
                </a:ext>
              </a:extLst>
            </p:cNvPr>
            <p:cNvCxnSpPr/>
            <p:nvPr/>
          </p:nvCxnSpPr>
          <p:spPr>
            <a:xfrm>
              <a:off x="5967767" y="1605269"/>
              <a:ext cx="0" cy="224737"/>
            </a:xfrm>
            <a:prstGeom prst="straightConnector1">
              <a:avLst/>
            </a:prstGeom>
            <a:noFill/>
            <a:ln w="9525" cap="flat" cmpd="sng">
              <a:solidFill>
                <a:srgbClr val="5B9BD5"/>
              </a:solidFill>
              <a:prstDash val="solid"/>
              <a:round/>
              <a:headEnd type="none" w="sm" len="sm"/>
              <a:tailEnd type="none" w="sm" len="sm"/>
            </a:ln>
          </p:spPr>
        </p:cxnSp>
        <p:sp>
          <p:nvSpPr>
            <p:cNvPr id="16" name="Google Shape;139;p2">
              <a:extLst>
                <a:ext uri="{FF2B5EF4-FFF2-40B4-BE49-F238E27FC236}">
                  <a16:creationId xmlns:a16="http://schemas.microsoft.com/office/drawing/2014/main" id="{5FA63773-327F-4C7D-922E-DDB18E82E4C5}"/>
                </a:ext>
              </a:extLst>
            </p:cNvPr>
            <p:cNvSpPr/>
            <p:nvPr/>
          </p:nvSpPr>
          <p:spPr>
            <a:xfrm rot="2700000">
              <a:off x="1964283" y="1580297"/>
              <a:ext cx="49944" cy="49944"/>
            </a:xfrm>
            <a:prstGeom prst="rect">
              <a:avLst/>
            </a:prstGeom>
            <a:solidFill>
              <a:srgbClr val="5B9BD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800"/>
                <a:defRPr/>
              </a:pPr>
              <a:endParaRPr kern="0">
                <a:solidFill>
                  <a:srgbClr val="000000"/>
                </a:solidFill>
                <a:latin typeface="Calibri"/>
                <a:ea typeface="Calibri"/>
                <a:cs typeface="Calibri"/>
                <a:sym typeface="Calibri"/>
              </a:endParaRPr>
            </a:p>
          </p:txBody>
        </p:sp>
        <p:sp>
          <p:nvSpPr>
            <p:cNvPr id="17" name="Google Shape;140;p2">
              <a:extLst>
                <a:ext uri="{FF2B5EF4-FFF2-40B4-BE49-F238E27FC236}">
                  <a16:creationId xmlns:a16="http://schemas.microsoft.com/office/drawing/2014/main" id="{FDF84615-64E1-46DC-858A-B2991D9FDA5A}"/>
                </a:ext>
              </a:extLst>
            </p:cNvPr>
            <p:cNvSpPr/>
            <p:nvPr/>
          </p:nvSpPr>
          <p:spPr>
            <a:xfrm rot="2700000">
              <a:off x="5942795" y="1580297"/>
              <a:ext cx="49944" cy="49944"/>
            </a:xfrm>
            <a:prstGeom prst="rect">
              <a:avLst/>
            </a:prstGeom>
            <a:solidFill>
              <a:srgbClr val="5B9BD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SzPts val="1800"/>
                <a:defRPr/>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44854938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840F068-FD27-0102-3B74-F1F0CA2D3642}"/>
              </a:ext>
            </a:extLst>
          </p:cNvPr>
          <p:cNvGraphicFramePr>
            <a:graphicFrameLocks noGrp="1"/>
          </p:cNvGraphicFramePr>
          <p:nvPr>
            <p:ph sz="quarter" idx="13"/>
            <p:extLst>
              <p:ext uri="{D42A27DB-BD31-4B8C-83A1-F6EECF244321}">
                <p14:modId xmlns:p14="http://schemas.microsoft.com/office/powerpoint/2010/main" val="1832292740"/>
              </p:ext>
            </p:extLst>
          </p:nvPr>
        </p:nvGraphicFramePr>
        <p:xfrm>
          <a:off x="363495" y="1064416"/>
          <a:ext cx="7302339" cy="1774331"/>
        </p:xfrm>
        <a:graphic>
          <a:graphicData uri="http://schemas.openxmlformats.org/drawingml/2006/table">
            <a:tbl>
              <a:tblPr firstRow="1" bandRow="1">
                <a:tableStyleId>{073A0DAA-6AF3-43AB-8588-CEC1D06C72B9}</a:tableStyleId>
              </a:tblPr>
              <a:tblGrid>
                <a:gridCol w="3948244">
                  <a:extLst>
                    <a:ext uri="{9D8B030D-6E8A-4147-A177-3AD203B41FA5}">
                      <a16:colId xmlns:a16="http://schemas.microsoft.com/office/drawing/2014/main" val="1086116725"/>
                    </a:ext>
                  </a:extLst>
                </a:gridCol>
                <a:gridCol w="3354095">
                  <a:extLst>
                    <a:ext uri="{9D8B030D-6E8A-4147-A177-3AD203B41FA5}">
                      <a16:colId xmlns:a16="http://schemas.microsoft.com/office/drawing/2014/main" val="551264571"/>
                    </a:ext>
                  </a:extLst>
                </a:gridCol>
              </a:tblGrid>
              <a:tr h="481692">
                <a:tc gridSpan="2">
                  <a:txBody>
                    <a:bodyPr/>
                    <a:lstStyle/>
                    <a:p>
                      <a:r>
                        <a:rPr lang="en-US" sz="1400" dirty="0"/>
                        <a:t>HMO Plans</a:t>
                      </a:r>
                    </a:p>
                  </a:txBody>
                  <a:tcPr>
                    <a:solidFill>
                      <a:schemeClr val="tx1"/>
                    </a:solidFill>
                  </a:tcPr>
                </a:tc>
                <a:tc hMerge="1">
                  <a:txBody>
                    <a:bodyPr/>
                    <a:lstStyle/>
                    <a:p>
                      <a:endParaRPr lang="en-US"/>
                    </a:p>
                  </a:txBody>
                  <a:tcPr marL="0" marR="0" marT="0" marB="0" horzOverflow="overflow"/>
                </a:tc>
                <a:extLst>
                  <a:ext uri="{0D108BD9-81ED-4DB2-BD59-A6C34878D82A}">
                    <a16:rowId xmlns:a16="http://schemas.microsoft.com/office/drawing/2014/main" val="3824423614"/>
                  </a:ext>
                </a:extLst>
              </a:tr>
              <a:tr h="548392">
                <a:tc>
                  <a:txBody>
                    <a:bodyPr/>
                    <a:lstStyle/>
                    <a:p>
                      <a:r>
                        <a:rPr lang="en-US" sz="1400" b="1" dirty="0">
                          <a:solidFill>
                            <a:srgbClr val="4D4B4B"/>
                          </a:solidFill>
                        </a:rPr>
                        <a:t>     Kaiser Permanente HMO</a:t>
                      </a:r>
                    </a:p>
                  </a:txBody>
                  <a:tcPr/>
                </a:tc>
                <a:tc>
                  <a:txBody>
                    <a:bodyPr/>
                    <a:lstStyle/>
                    <a:p>
                      <a:r>
                        <a:rPr lang="en-US" sz="1400">
                          <a:solidFill>
                            <a:srgbClr val="4D4B4B"/>
                          </a:solidFill>
                        </a:rPr>
                        <a:t>New Members Only</a:t>
                      </a:r>
                    </a:p>
                  </a:txBody>
                  <a:tcPr/>
                </a:tc>
                <a:extLst>
                  <a:ext uri="{0D108BD9-81ED-4DB2-BD59-A6C34878D82A}">
                    <a16:rowId xmlns:a16="http://schemas.microsoft.com/office/drawing/2014/main" val="267446931"/>
                  </a:ext>
                </a:extLst>
              </a:tr>
              <a:tr h="744247">
                <a:tc>
                  <a:txBody>
                    <a:bodyPr/>
                    <a:lstStyle/>
                    <a:p>
                      <a:r>
                        <a:rPr lang="en-US" sz="1400" b="1" dirty="0">
                          <a:solidFill>
                            <a:srgbClr val="4D4B4B"/>
                          </a:solidFill>
                        </a:rPr>
                        <a:t>     UC Blue &amp; Gold HMO (Health  Net)</a:t>
                      </a:r>
                    </a:p>
                  </a:txBody>
                  <a:tcPr/>
                </a:tc>
                <a:tc>
                  <a:txBody>
                    <a:bodyPr/>
                    <a:lstStyle/>
                    <a:p>
                      <a:r>
                        <a:rPr lang="en-US" sz="1400" dirty="0">
                          <a:solidFill>
                            <a:srgbClr val="4D4B4B"/>
                          </a:solidFill>
                        </a:rPr>
                        <a:t>All Members: New ID Cards with New Copays</a:t>
                      </a:r>
                    </a:p>
                  </a:txBody>
                  <a:tcPr/>
                </a:tc>
                <a:extLst>
                  <a:ext uri="{0D108BD9-81ED-4DB2-BD59-A6C34878D82A}">
                    <a16:rowId xmlns:a16="http://schemas.microsoft.com/office/drawing/2014/main" val="2882450194"/>
                  </a:ext>
                </a:extLst>
              </a:tr>
            </a:tbl>
          </a:graphicData>
        </a:graphic>
      </p:graphicFrame>
      <p:sp>
        <p:nvSpPr>
          <p:cNvPr id="5" name="TextBox 4">
            <a:extLst>
              <a:ext uri="{FF2B5EF4-FFF2-40B4-BE49-F238E27FC236}">
                <a16:creationId xmlns:a16="http://schemas.microsoft.com/office/drawing/2014/main" id="{7CA7BF5E-5BDF-BAC8-3AB8-646E1B956F38}"/>
              </a:ext>
            </a:extLst>
          </p:cNvPr>
          <p:cNvSpPr txBox="1"/>
          <p:nvPr/>
        </p:nvSpPr>
        <p:spPr>
          <a:xfrm>
            <a:off x="251696" y="376917"/>
            <a:ext cx="63599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58A6"/>
                </a:solidFill>
                <a:cs typeface="Arial"/>
              </a:rPr>
              <a:t>2025 Member ID Cards</a:t>
            </a:r>
            <a:endParaRPr lang="en-US" sz="2800" b="1" dirty="0">
              <a:solidFill>
                <a:srgbClr val="0058A6"/>
              </a:solidFill>
            </a:endParaRPr>
          </a:p>
        </p:txBody>
      </p:sp>
      <p:grpSp>
        <p:nvGrpSpPr>
          <p:cNvPr id="2" name="Group 1">
            <a:extLst>
              <a:ext uri="{FF2B5EF4-FFF2-40B4-BE49-F238E27FC236}">
                <a16:creationId xmlns:a16="http://schemas.microsoft.com/office/drawing/2014/main" id="{2DFAD16E-8481-E2B4-7C4B-D42B8E905AAD}"/>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14EB9802-B320-0B9B-DB2F-1CB0DDE79F11}"/>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6FA889-AC94-D4CB-9F7D-6498174BC3DB}"/>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C099312E-CED0-BE3D-DBE4-967F78FD0F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3" name="Video 22">
            <a:hlinkClick r:id="" action="ppaction://media"/>
            <a:extLst>
              <a:ext uri="{FF2B5EF4-FFF2-40B4-BE49-F238E27FC236}">
                <a16:creationId xmlns:a16="http://schemas.microsoft.com/office/drawing/2014/main" id="{082FBD52-04F4-FCD2-09BE-D23E05E5F7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2057363727"/>
      </p:ext>
    </p:extLst>
  </p:cSld>
  <p:clrMapOvr>
    <a:masterClrMapping/>
  </p:clrMapOvr>
  <p:transition spd="slow" advTm="1751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840F068-FD27-0102-3B74-F1F0CA2D3642}"/>
              </a:ext>
            </a:extLst>
          </p:cNvPr>
          <p:cNvGraphicFramePr>
            <a:graphicFrameLocks noGrp="1"/>
          </p:cNvGraphicFramePr>
          <p:nvPr>
            <p:ph sz="quarter" idx="13"/>
            <p:extLst>
              <p:ext uri="{D42A27DB-BD31-4B8C-83A1-F6EECF244321}">
                <p14:modId xmlns:p14="http://schemas.microsoft.com/office/powerpoint/2010/main" val="217417754"/>
              </p:ext>
            </p:extLst>
          </p:nvPr>
        </p:nvGraphicFramePr>
        <p:xfrm>
          <a:off x="363495" y="942974"/>
          <a:ext cx="8113612" cy="3017686"/>
        </p:xfrm>
        <a:graphic>
          <a:graphicData uri="http://schemas.openxmlformats.org/drawingml/2006/table">
            <a:tbl>
              <a:tblPr firstRow="1" bandRow="1">
                <a:tableStyleId>{073A0DAA-6AF3-43AB-8588-CEC1D06C72B9}</a:tableStyleId>
              </a:tblPr>
              <a:tblGrid>
                <a:gridCol w="4234208">
                  <a:extLst>
                    <a:ext uri="{9D8B030D-6E8A-4147-A177-3AD203B41FA5}">
                      <a16:colId xmlns:a16="http://schemas.microsoft.com/office/drawing/2014/main" val="1086116725"/>
                    </a:ext>
                  </a:extLst>
                </a:gridCol>
                <a:gridCol w="3879404">
                  <a:extLst>
                    <a:ext uri="{9D8B030D-6E8A-4147-A177-3AD203B41FA5}">
                      <a16:colId xmlns:a16="http://schemas.microsoft.com/office/drawing/2014/main" val="551264571"/>
                    </a:ext>
                  </a:extLst>
                </a:gridCol>
              </a:tblGrid>
              <a:tr h="506185">
                <a:tc gridSpan="2">
                  <a:txBody>
                    <a:bodyPr/>
                    <a:lstStyle/>
                    <a:p>
                      <a:pPr lvl="0">
                        <a:buNone/>
                      </a:pPr>
                      <a:r>
                        <a:rPr lang="en-US" sz="1400" u="none" strike="noStrike" noProof="0" dirty="0">
                          <a:solidFill>
                            <a:srgbClr val="FFFFFF"/>
                          </a:solidFill>
                        </a:rPr>
                        <a:t>PPO Plans administered by Anthem Blue Cross &amp; Navitus</a:t>
                      </a:r>
                      <a:endParaRPr lang="en-US" dirty="0"/>
                    </a:p>
                  </a:txBody>
                  <a:tcPr>
                    <a:solidFill>
                      <a:schemeClr val="tx1"/>
                    </a:solidFill>
                  </a:tcPr>
                </a:tc>
                <a:tc hMerge="1">
                  <a:txBody>
                    <a:bodyPr/>
                    <a:lstStyle/>
                    <a:p>
                      <a:endParaRPr lang="en-US"/>
                    </a:p>
                  </a:txBody>
                  <a:tcPr marL="0" marR="0" marT="0" marB="0" horzOverflow="overflow"/>
                </a:tc>
                <a:extLst>
                  <a:ext uri="{0D108BD9-81ED-4DB2-BD59-A6C34878D82A}">
                    <a16:rowId xmlns:a16="http://schemas.microsoft.com/office/drawing/2014/main" val="3824423614"/>
                  </a:ext>
                </a:extLst>
              </a:tr>
              <a:tr h="548392">
                <a:tc>
                  <a:txBody>
                    <a:bodyPr/>
                    <a:lstStyle/>
                    <a:p>
                      <a:r>
                        <a:rPr lang="en-US" sz="1400" b="1">
                          <a:solidFill>
                            <a:srgbClr val="4D4B4B"/>
                          </a:solidFill>
                        </a:rPr>
                        <a:t>     CORE</a:t>
                      </a:r>
                    </a:p>
                  </a:txBody>
                  <a:tcPr/>
                </a:tc>
                <a:tc rowSpan="2">
                  <a:txBody>
                    <a:bodyPr/>
                    <a:lstStyle/>
                    <a:p>
                      <a:pPr lvl="0">
                        <a:buNone/>
                      </a:pPr>
                      <a:r>
                        <a:rPr lang="en-US" sz="1400" u="none" strike="noStrike" noProof="0">
                          <a:solidFill>
                            <a:srgbClr val="3F3F3F"/>
                          </a:solidFill>
                        </a:rPr>
                        <a:t>All Members</a:t>
                      </a:r>
                    </a:p>
                  </a:txBody>
                  <a:tcPr/>
                </a:tc>
                <a:extLst>
                  <a:ext uri="{0D108BD9-81ED-4DB2-BD59-A6C34878D82A}">
                    <a16:rowId xmlns:a16="http://schemas.microsoft.com/office/drawing/2014/main" val="267446931"/>
                  </a:ext>
                </a:extLst>
              </a:tr>
              <a:tr h="548392">
                <a:tc>
                  <a:txBody>
                    <a:bodyPr/>
                    <a:lstStyle/>
                    <a:p>
                      <a:r>
                        <a:rPr lang="en-US" sz="1400" b="1" dirty="0">
                          <a:solidFill>
                            <a:srgbClr val="4D4B4B"/>
                          </a:solidFill>
                        </a:rPr>
                        <a:t>     UC Care</a:t>
                      </a:r>
                    </a:p>
                  </a:txBody>
                  <a:tcPr/>
                </a:tc>
                <a:tc vMerge="1">
                  <a:txBody>
                    <a:bodyPr/>
                    <a:lstStyle/>
                    <a:p>
                      <a:endParaRPr lang="en-US"/>
                    </a:p>
                  </a:txBody>
                  <a:tcPr marL="0" marR="0" marT="0" marB="0" horzOverflow="overflow"/>
                </a:tc>
                <a:extLst>
                  <a:ext uri="{0D108BD9-81ED-4DB2-BD59-A6C34878D82A}">
                    <a16:rowId xmlns:a16="http://schemas.microsoft.com/office/drawing/2014/main" val="804507184"/>
                  </a:ext>
                </a:extLst>
              </a:tr>
              <a:tr h="744247">
                <a:tc>
                  <a:txBody>
                    <a:bodyPr/>
                    <a:lstStyle/>
                    <a:p>
                      <a:r>
                        <a:rPr lang="en-US" sz="1400" b="1">
                          <a:solidFill>
                            <a:srgbClr val="4D4B4B"/>
                          </a:solidFill>
                        </a:rPr>
                        <a:t>     UC Health Savings Plan</a:t>
                      </a:r>
                    </a:p>
                  </a:txBody>
                  <a:tcPr/>
                </a:tc>
                <a:tc>
                  <a:txBody>
                    <a:bodyPr/>
                    <a:lstStyle/>
                    <a:p>
                      <a:pPr lvl="0" algn="l">
                        <a:lnSpc>
                          <a:spcPct val="100000"/>
                        </a:lnSpc>
                        <a:spcBef>
                          <a:spcPts val="0"/>
                        </a:spcBef>
                        <a:spcAft>
                          <a:spcPts val="0"/>
                        </a:spcAft>
                        <a:buNone/>
                      </a:pPr>
                      <a:r>
                        <a:rPr lang="en-US" sz="1400" u="none" strike="noStrike" noProof="0" dirty="0">
                          <a:solidFill>
                            <a:srgbClr val="3F3F3F"/>
                          </a:solidFill>
                        </a:rPr>
                        <a:t>Plan ID Card: All Members </a:t>
                      </a:r>
                      <a:endParaRPr lang="en-US" sz="1400" u="none" strike="noStrike" noProof="0" dirty="0">
                        <a:solidFill>
                          <a:srgbClr val="A54399"/>
                        </a:solidFill>
                      </a:endParaRPr>
                    </a:p>
                    <a:p>
                      <a:pPr lvl="0" algn="l">
                        <a:lnSpc>
                          <a:spcPct val="100000"/>
                        </a:lnSpc>
                        <a:spcBef>
                          <a:spcPts val="0"/>
                        </a:spcBef>
                        <a:spcAft>
                          <a:spcPts val="0"/>
                        </a:spcAft>
                        <a:buNone/>
                      </a:pPr>
                      <a:endParaRPr lang="en-US" sz="1400" u="none" strike="noStrike" noProof="0" dirty="0">
                        <a:solidFill>
                          <a:srgbClr val="A54399"/>
                        </a:solidFill>
                      </a:endParaRPr>
                    </a:p>
                    <a:p>
                      <a:pPr marL="0" marR="0" lvl="0">
                        <a:lnSpc>
                          <a:spcPct val="107000"/>
                        </a:lnSpc>
                        <a:spcBef>
                          <a:spcPts val="0"/>
                        </a:spcBef>
                        <a:spcAft>
                          <a:spcPts val="0"/>
                        </a:spcAft>
                        <a:buNone/>
                      </a:pPr>
                      <a:r>
                        <a:rPr lang="en-US" sz="1400" u="none" strike="noStrike" noProof="0" dirty="0">
                          <a:solidFill>
                            <a:srgbClr val="3F3F3F"/>
                          </a:solidFill>
                        </a:rPr>
                        <a:t>HSA Debit Card: New HSP Members + Current Members with expiring HSA debit cards will receive a new card (Debit card is good for 3 years from the issue date).</a:t>
                      </a:r>
                      <a:endParaRPr lang="en-US" dirty="0"/>
                    </a:p>
                  </a:txBody>
                  <a:tcPr/>
                </a:tc>
                <a:extLst>
                  <a:ext uri="{0D108BD9-81ED-4DB2-BD59-A6C34878D82A}">
                    <a16:rowId xmlns:a16="http://schemas.microsoft.com/office/drawing/2014/main" val="2882450194"/>
                  </a:ext>
                </a:extLst>
              </a:tr>
            </a:tbl>
          </a:graphicData>
        </a:graphic>
      </p:graphicFrame>
      <p:sp>
        <p:nvSpPr>
          <p:cNvPr id="5" name="TextBox 4">
            <a:extLst>
              <a:ext uri="{FF2B5EF4-FFF2-40B4-BE49-F238E27FC236}">
                <a16:creationId xmlns:a16="http://schemas.microsoft.com/office/drawing/2014/main" id="{7CA7BF5E-5BDF-BAC8-3AB8-646E1B956F38}"/>
              </a:ext>
            </a:extLst>
          </p:cNvPr>
          <p:cNvSpPr txBox="1"/>
          <p:nvPr/>
        </p:nvSpPr>
        <p:spPr>
          <a:xfrm>
            <a:off x="296331" y="363079"/>
            <a:ext cx="63599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58A6"/>
                </a:solidFill>
                <a:cs typeface="Arial"/>
              </a:rPr>
              <a:t>2025 Member ID Cards</a:t>
            </a:r>
            <a:endParaRPr lang="en-US" sz="2800" b="1" dirty="0">
              <a:solidFill>
                <a:srgbClr val="0058A6"/>
              </a:solidFill>
            </a:endParaRPr>
          </a:p>
        </p:txBody>
      </p:sp>
      <p:grpSp>
        <p:nvGrpSpPr>
          <p:cNvPr id="2" name="Group 1">
            <a:extLst>
              <a:ext uri="{FF2B5EF4-FFF2-40B4-BE49-F238E27FC236}">
                <a16:creationId xmlns:a16="http://schemas.microsoft.com/office/drawing/2014/main" id="{27605240-77D9-C93D-131D-E1469BC757DB}"/>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91E2B875-9736-BC75-8F6C-DC17373421AA}"/>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65E2C1-DCE8-7444-0F6D-A1F77530B750}"/>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D37B8F38-B40B-30F6-F1AD-FAE43078EA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1" name="Video 10">
            <a:hlinkClick r:id="" action="ppaction://media"/>
            <a:extLst>
              <a:ext uri="{FF2B5EF4-FFF2-40B4-BE49-F238E27FC236}">
                <a16:creationId xmlns:a16="http://schemas.microsoft.com/office/drawing/2014/main" id="{E6E5439B-61B1-1B6F-1CB6-6912B8FA1A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3434434005"/>
      </p:ext>
    </p:extLst>
  </p:cSld>
  <p:clrMapOvr>
    <a:masterClrMapping/>
  </p:clrMapOvr>
  <p:transition spd="slow" advTm="2091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4881" y="401701"/>
            <a:ext cx="5031519" cy="807657"/>
          </a:xfrm>
        </p:spPr>
        <p:txBody>
          <a:bodyPr/>
          <a:lstStyle/>
          <a:p>
            <a:r>
              <a:rPr lang="en-US" sz="3200" dirty="0"/>
              <a:t>2025 Pay Bands, Rates, and Contributions</a:t>
            </a:r>
          </a:p>
        </p:txBody>
      </p:sp>
      <p:pic>
        <p:nvPicPr>
          <p:cNvPr id="12" name="Video 11">
            <a:hlinkClick r:id="" action="ppaction://media"/>
            <a:extLst>
              <a:ext uri="{FF2B5EF4-FFF2-40B4-BE49-F238E27FC236}">
                <a16:creationId xmlns:a16="http://schemas.microsoft.com/office/drawing/2014/main" id="{9F26D7E2-69E6-387B-FC12-DC3F23A222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10624" y="4810124"/>
            <a:ext cx="271653" cy="271653"/>
          </a:xfrm>
          <a:prstGeom prst="ellipse">
            <a:avLst/>
          </a:prstGeom>
        </p:spPr>
      </p:pic>
    </p:spTree>
    <p:extLst>
      <p:ext uri="{BB962C8B-B14F-4D97-AF65-F5344CB8AC3E}">
        <p14:creationId xmlns:p14="http://schemas.microsoft.com/office/powerpoint/2010/main" val="3682349697"/>
      </p:ext>
    </p:extLst>
  </p:cSld>
  <p:clrMapOvr>
    <a:masterClrMapping/>
  </p:clrMapOvr>
  <p:transition spd="slow" advTm="137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363495" y="398022"/>
            <a:ext cx="5664360" cy="487634"/>
          </a:xfrm>
          <a:prstGeom prst="rect">
            <a:avLst/>
          </a:prstGeom>
        </p:spPr>
        <p:txBody>
          <a:bodyPr vert="horz" wrap="square" lIns="0" tIns="0" rIns="51435" bIns="25718" rtlCol="0" anchor="t" anchorCtr="0">
            <a:spAutoFit/>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000" b="1" dirty="0">
                <a:solidFill>
                  <a:srgbClr val="0058A6"/>
                </a:solidFill>
              </a:rPr>
              <a:t>2025 Employee Pay Bands </a:t>
            </a:r>
          </a:p>
        </p:txBody>
      </p:sp>
      <p:sp>
        <p:nvSpPr>
          <p:cNvPr id="8" name="Right Arrow 7"/>
          <p:cNvSpPr/>
          <p:nvPr/>
        </p:nvSpPr>
        <p:spPr>
          <a:xfrm>
            <a:off x="4383045" y="2600666"/>
            <a:ext cx="391886" cy="300038"/>
          </a:xfrm>
          <a:prstGeom prst="rightArrow">
            <a:avLst/>
          </a:prstGeom>
          <a:solidFill>
            <a:schemeClr val="tx1">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1350"/>
          </a:p>
        </p:txBody>
      </p:sp>
      <p:sp>
        <p:nvSpPr>
          <p:cNvPr id="9" name="TextBox 8"/>
          <p:cNvSpPr txBox="1"/>
          <p:nvPr/>
        </p:nvSpPr>
        <p:spPr>
          <a:xfrm>
            <a:off x="1546613" y="979578"/>
            <a:ext cx="5879324" cy="761747"/>
          </a:xfrm>
          <a:prstGeom prst="rect">
            <a:avLst/>
          </a:prstGeom>
          <a:noFill/>
        </p:spPr>
        <p:txBody>
          <a:bodyPr wrap="square" lIns="68580" tIns="34290" rIns="68580" bIns="34290" rtlCol="0" anchor="t">
            <a:spAutoFit/>
          </a:bodyPr>
          <a:lstStyle/>
          <a:p>
            <a:pPr algn="ctr"/>
            <a:r>
              <a:rPr lang="en-US" sz="1500" dirty="0">
                <a:solidFill>
                  <a:srgbClr val="3F3F3F"/>
                </a:solidFill>
              </a:rPr>
              <a:t>Pay band thresholds adjusted each year based on the Consumer Price Index (CPI) from the California Department of Finance’s index for urban wage earners and clerical workers (CPI-U) </a:t>
            </a:r>
            <a:endParaRPr lang="en-US" sz="1275" dirty="0">
              <a:solidFill>
                <a:srgbClr val="3F3F3F"/>
              </a:solidFill>
            </a:endParaRPr>
          </a:p>
        </p:txBody>
      </p:sp>
      <p:sp>
        <p:nvSpPr>
          <p:cNvPr id="10" name="TextBox 9"/>
          <p:cNvSpPr txBox="1"/>
          <p:nvPr/>
        </p:nvSpPr>
        <p:spPr>
          <a:xfrm>
            <a:off x="2325521" y="3755408"/>
            <a:ext cx="4492957" cy="500137"/>
          </a:xfrm>
          <a:prstGeom prst="rect">
            <a:avLst/>
          </a:prstGeom>
          <a:noFill/>
        </p:spPr>
        <p:txBody>
          <a:bodyPr wrap="square" lIns="68580" tIns="34290" rIns="68580" bIns="34290" rtlCol="0" anchor="t">
            <a:spAutoFit/>
          </a:bodyPr>
          <a:lstStyle/>
          <a:p>
            <a:pPr algn="ctr"/>
            <a:r>
              <a:rPr lang="en-US" sz="1400">
                <a:solidFill>
                  <a:srgbClr val="3F3F3F"/>
                </a:solidFill>
              </a:rPr>
              <a:t>Definition of Range for the 2025 Medical Contribution Base Using Full-Time Salary as of January 2024</a:t>
            </a:r>
          </a:p>
        </p:txBody>
      </p:sp>
      <p:graphicFrame>
        <p:nvGraphicFramePr>
          <p:cNvPr id="11" name="Table 11">
            <a:extLst>
              <a:ext uri="{FF2B5EF4-FFF2-40B4-BE49-F238E27FC236}">
                <a16:creationId xmlns:a16="http://schemas.microsoft.com/office/drawing/2014/main" id="{3EB3B4D3-CCF8-A505-5719-5ADE74BA2B2A}"/>
              </a:ext>
            </a:extLst>
          </p:cNvPr>
          <p:cNvGraphicFramePr>
            <a:graphicFrameLocks noGrp="1"/>
          </p:cNvGraphicFramePr>
          <p:nvPr>
            <p:ph sz="quarter" idx="13"/>
            <p:extLst>
              <p:ext uri="{D42A27DB-BD31-4B8C-83A1-F6EECF244321}">
                <p14:modId xmlns:p14="http://schemas.microsoft.com/office/powerpoint/2010/main" val="345895676"/>
              </p:ext>
            </p:extLst>
          </p:nvPr>
        </p:nvGraphicFramePr>
        <p:xfrm>
          <a:off x="1005935" y="1912433"/>
          <a:ext cx="3163675" cy="1773092"/>
        </p:xfrm>
        <a:graphic>
          <a:graphicData uri="http://schemas.openxmlformats.org/drawingml/2006/table">
            <a:tbl>
              <a:tblPr firstRow="1" bandRow="1">
                <a:tableStyleId>{073A0DAA-6AF3-43AB-8588-CEC1D06C72B9}</a:tableStyleId>
              </a:tblPr>
              <a:tblGrid>
                <a:gridCol w="517123">
                  <a:extLst>
                    <a:ext uri="{9D8B030D-6E8A-4147-A177-3AD203B41FA5}">
                      <a16:colId xmlns:a16="http://schemas.microsoft.com/office/drawing/2014/main" val="2923520498"/>
                    </a:ext>
                  </a:extLst>
                </a:gridCol>
                <a:gridCol w="2646552">
                  <a:extLst>
                    <a:ext uri="{9D8B030D-6E8A-4147-A177-3AD203B41FA5}">
                      <a16:colId xmlns:a16="http://schemas.microsoft.com/office/drawing/2014/main" val="1588878386"/>
                    </a:ext>
                  </a:extLst>
                </a:gridCol>
              </a:tblGrid>
              <a:tr h="332455">
                <a:tc>
                  <a:txBody>
                    <a:bodyPr/>
                    <a:lstStyle/>
                    <a:p>
                      <a:endParaRPr lang="en-US" sz="100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2024</a:t>
                      </a:r>
                      <a:endParaRPr lang="en-US" sz="1000" dirty="0"/>
                    </a:p>
                  </a:txBody>
                  <a:tcPr marL="68580" marR="68580" marT="34290" marB="34290"/>
                </a:tc>
                <a:extLst>
                  <a:ext uri="{0D108BD9-81ED-4DB2-BD59-A6C34878D82A}">
                    <a16:rowId xmlns:a16="http://schemas.microsoft.com/office/drawing/2014/main" val="2869571978"/>
                  </a:ext>
                </a:extLst>
              </a:tr>
              <a:tr h="3425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3F3F3F"/>
                          </a:solidFill>
                        </a:rPr>
                        <a:t>1</a:t>
                      </a:r>
                    </a:p>
                  </a:txBody>
                  <a:tcPr marL="51435" marR="51435" marT="25718" marB="2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3F3F3F"/>
                          </a:solidFill>
                        </a:rPr>
                        <a:t>$68,000 and under</a:t>
                      </a:r>
                    </a:p>
                  </a:txBody>
                  <a:tcPr marL="51435" marR="51435" marT="25718" marB="25718"/>
                </a:tc>
                <a:extLst>
                  <a:ext uri="{0D108BD9-81ED-4DB2-BD59-A6C34878D82A}">
                    <a16:rowId xmlns:a16="http://schemas.microsoft.com/office/drawing/2014/main" val="3696041335"/>
                  </a:ext>
                </a:extLst>
              </a:tr>
              <a:tr h="3425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3F3F3F"/>
                          </a:solidFill>
                        </a:rPr>
                        <a:t>2</a:t>
                      </a:r>
                    </a:p>
                  </a:txBody>
                  <a:tcPr marL="51435" marR="51435" marT="25718" marB="25718"/>
                </a:tc>
                <a:tc>
                  <a:txBody>
                    <a:bodyPr/>
                    <a:lstStyle/>
                    <a:p>
                      <a:pPr marL="0" marR="0" indent="0" algn="ctr" rtl="0" eaLnBrk="1" fontAlgn="auto" latinLnBrk="0" hangingPunct="1">
                        <a:lnSpc>
                          <a:spcPct val="100000"/>
                        </a:lnSpc>
                        <a:spcBef>
                          <a:spcPts val="0"/>
                        </a:spcBef>
                        <a:spcAft>
                          <a:spcPts val="0"/>
                        </a:spcAft>
                        <a:buClrTx/>
                        <a:buSzTx/>
                        <a:buFontTx/>
                        <a:buNone/>
                      </a:pPr>
                      <a:r>
                        <a:rPr lang="en-US" sz="1400">
                          <a:solidFill>
                            <a:srgbClr val="3F3F3F"/>
                          </a:solidFill>
                        </a:rPr>
                        <a:t>$68,001 to $136,000</a:t>
                      </a:r>
                    </a:p>
                  </a:txBody>
                  <a:tcPr marL="51435" marR="51435" marT="25718" marB="25718"/>
                </a:tc>
                <a:extLst>
                  <a:ext uri="{0D108BD9-81ED-4DB2-BD59-A6C34878D82A}">
                    <a16:rowId xmlns:a16="http://schemas.microsoft.com/office/drawing/2014/main" val="410527930"/>
                  </a:ext>
                </a:extLst>
              </a:tr>
              <a:tr h="41305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3F3F3F"/>
                          </a:solidFill>
                        </a:rPr>
                        <a:t>3</a:t>
                      </a:r>
                    </a:p>
                  </a:txBody>
                  <a:tcPr marL="51435" marR="51435" marT="25718" marB="25718"/>
                </a:tc>
                <a:tc>
                  <a:txBody>
                    <a:bodyPr/>
                    <a:lstStyle/>
                    <a:p>
                      <a:pPr marL="0" marR="0" indent="0" algn="ctr" rtl="0" eaLnBrk="1" fontAlgn="auto" latinLnBrk="0" hangingPunct="1">
                        <a:lnSpc>
                          <a:spcPct val="100000"/>
                        </a:lnSpc>
                        <a:spcBef>
                          <a:spcPts val="0"/>
                        </a:spcBef>
                        <a:spcAft>
                          <a:spcPts val="0"/>
                        </a:spcAft>
                        <a:buClrTx/>
                        <a:buSzTx/>
                        <a:buFontTx/>
                        <a:buNone/>
                      </a:pPr>
                      <a:r>
                        <a:rPr lang="en-US" sz="1400">
                          <a:solidFill>
                            <a:srgbClr val="3F3F3F"/>
                          </a:solidFill>
                        </a:rPr>
                        <a:t>$136,001 to $204,000</a:t>
                      </a:r>
                    </a:p>
                  </a:txBody>
                  <a:tcPr marL="51435" marR="51435" marT="25718" marB="25718"/>
                </a:tc>
                <a:extLst>
                  <a:ext uri="{0D108BD9-81ED-4DB2-BD59-A6C34878D82A}">
                    <a16:rowId xmlns:a16="http://schemas.microsoft.com/office/drawing/2014/main" val="954364140"/>
                  </a:ext>
                </a:extLst>
              </a:tr>
              <a:tr h="3425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solidFill>
                            <a:srgbClr val="3F3F3F"/>
                          </a:solidFill>
                        </a:rPr>
                        <a:t>4</a:t>
                      </a:r>
                    </a:p>
                  </a:txBody>
                  <a:tcPr marL="51435" marR="51435" marT="25718" marB="2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3F3F3F"/>
                          </a:solidFill>
                        </a:rPr>
                        <a:t>$204,001 and above</a:t>
                      </a:r>
                    </a:p>
                  </a:txBody>
                  <a:tcPr marL="51435" marR="51435" marT="25718" marB="25718"/>
                </a:tc>
                <a:extLst>
                  <a:ext uri="{0D108BD9-81ED-4DB2-BD59-A6C34878D82A}">
                    <a16:rowId xmlns:a16="http://schemas.microsoft.com/office/drawing/2014/main" val="3474797636"/>
                  </a:ext>
                </a:extLst>
              </a:tr>
            </a:tbl>
          </a:graphicData>
        </a:graphic>
      </p:graphicFrame>
      <p:graphicFrame>
        <p:nvGraphicFramePr>
          <p:cNvPr id="4" name="Table 3">
            <a:extLst>
              <a:ext uri="{FF2B5EF4-FFF2-40B4-BE49-F238E27FC236}">
                <a16:creationId xmlns:a16="http://schemas.microsoft.com/office/drawing/2014/main" id="{1BD65E3C-7219-6266-126E-E7E37DDF881F}"/>
              </a:ext>
            </a:extLst>
          </p:cNvPr>
          <p:cNvGraphicFramePr>
            <a:graphicFrameLocks noGrp="1"/>
          </p:cNvGraphicFramePr>
          <p:nvPr>
            <p:extLst>
              <p:ext uri="{D42A27DB-BD31-4B8C-83A1-F6EECF244321}">
                <p14:modId xmlns:p14="http://schemas.microsoft.com/office/powerpoint/2010/main" val="608725516"/>
              </p:ext>
            </p:extLst>
          </p:nvPr>
        </p:nvGraphicFramePr>
        <p:xfrm>
          <a:off x="4938630" y="1956662"/>
          <a:ext cx="2916844" cy="1771146"/>
        </p:xfrm>
        <a:graphic>
          <a:graphicData uri="http://schemas.openxmlformats.org/drawingml/2006/table">
            <a:tbl>
              <a:tblPr firstRow="1" bandRow="1">
                <a:tableStyleId>{7DF18680-E054-41AD-8BC1-D1AEF772440D}</a:tableStyleId>
              </a:tblPr>
              <a:tblGrid>
                <a:gridCol w="473935">
                  <a:extLst>
                    <a:ext uri="{9D8B030D-6E8A-4147-A177-3AD203B41FA5}">
                      <a16:colId xmlns:a16="http://schemas.microsoft.com/office/drawing/2014/main" val="1044424703"/>
                    </a:ext>
                  </a:extLst>
                </a:gridCol>
                <a:gridCol w="2442909">
                  <a:extLst>
                    <a:ext uri="{9D8B030D-6E8A-4147-A177-3AD203B41FA5}">
                      <a16:colId xmlns:a16="http://schemas.microsoft.com/office/drawing/2014/main" val="1361099322"/>
                    </a:ext>
                  </a:extLst>
                </a:gridCol>
              </a:tblGrid>
              <a:tr h="329338">
                <a:tc gridSpan="2">
                  <a:txBody>
                    <a:bodyPr/>
                    <a:lstStyle/>
                    <a:p>
                      <a:pPr lvl="0">
                        <a:buNone/>
                      </a:pPr>
                      <a:r>
                        <a:rPr lang="en-US" sz="1400" b="1" i="0" u="none" strike="noStrike" noProof="0">
                          <a:solidFill>
                            <a:srgbClr val="FFFFFF"/>
                          </a:solidFill>
                          <a:latin typeface="Arial"/>
                        </a:rPr>
                        <a:t>                        2025</a:t>
                      </a:r>
                      <a:endParaRPr lang="en-US"/>
                    </a:p>
                  </a:txBody>
                  <a:tcPr>
                    <a:solidFill>
                      <a:srgbClr val="0070C0"/>
                    </a:solidFill>
                  </a:tcPr>
                </a:tc>
                <a:tc hMerge="1">
                  <a:txBody>
                    <a:bodyPr/>
                    <a:lstStyle/>
                    <a:p>
                      <a:endParaRPr lang="en-US"/>
                    </a:p>
                  </a:txBody>
                  <a:tcPr>
                    <a:solidFill>
                      <a:srgbClr val="0070C0"/>
                    </a:solidFill>
                  </a:tcPr>
                </a:tc>
                <a:extLst>
                  <a:ext uri="{0D108BD9-81ED-4DB2-BD59-A6C34878D82A}">
                    <a16:rowId xmlns:a16="http://schemas.microsoft.com/office/drawing/2014/main" val="2807697292"/>
                  </a:ext>
                </a:extLst>
              </a:tr>
              <a:tr h="360452">
                <a:tc>
                  <a:txBody>
                    <a:bodyPr/>
                    <a:lstStyle/>
                    <a:p>
                      <a:pPr algn="ctr"/>
                      <a:r>
                        <a:rPr lang="en-US" sz="1400">
                          <a:solidFill>
                            <a:srgbClr val="4D4B4B"/>
                          </a:solidFill>
                        </a:rPr>
                        <a:t>1</a:t>
                      </a:r>
                    </a:p>
                  </a:txBody>
                  <a:tcPr/>
                </a:tc>
                <a:tc>
                  <a:txBody>
                    <a:bodyPr/>
                    <a:lstStyle/>
                    <a:p>
                      <a:pPr algn="ctr"/>
                      <a:r>
                        <a:rPr lang="en-US" sz="1400">
                          <a:solidFill>
                            <a:srgbClr val="4D4B4B"/>
                          </a:solidFill>
                        </a:rPr>
                        <a:t>$71,000 and under</a:t>
                      </a:r>
                    </a:p>
                  </a:txBody>
                  <a:tcPr/>
                </a:tc>
                <a:extLst>
                  <a:ext uri="{0D108BD9-81ED-4DB2-BD59-A6C34878D82A}">
                    <a16:rowId xmlns:a16="http://schemas.microsoft.com/office/drawing/2014/main" val="2117697613"/>
                  </a:ext>
                </a:extLst>
              </a:tr>
              <a:tr h="360452">
                <a:tc>
                  <a:txBody>
                    <a:bodyPr/>
                    <a:lstStyle/>
                    <a:p>
                      <a:pPr algn="ctr"/>
                      <a:r>
                        <a:rPr lang="en-US" sz="1400">
                          <a:solidFill>
                            <a:srgbClr val="4D4B4B"/>
                          </a:solidFill>
                        </a:rPr>
                        <a:t>2</a:t>
                      </a:r>
                    </a:p>
                  </a:txBody>
                  <a:tcPr/>
                </a:tc>
                <a:tc>
                  <a:txBody>
                    <a:bodyPr/>
                    <a:lstStyle/>
                    <a:p>
                      <a:pPr algn="ctr"/>
                      <a:r>
                        <a:rPr lang="en-US" sz="1400">
                          <a:solidFill>
                            <a:srgbClr val="4D4B4B"/>
                          </a:solidFill>
                        </a:rPr>
                        <a:t>$71,001 to $140,000</a:t>
                      </a:r>
                    </a:p>
                  </a:txBody>
                  <a:tcPr/>
                </a:tc>
                <a:extLst>
                  <a:ext uri="{0D108BD9-81ED-4DB2-BD59-A6C34878D82A}">
                    <a16:rowId xmlns:a16="http://schemas.microsoft.com/office/drawing/2014/main" val="1138189995"/>
                  </a:ext>
                </a:extLst>
              </a:tr>
              <a:tr h="360452">
                <a:tc>
                  <a:txBody>
                    <a:bodyPr/>
                    <a:lstStyle/>
                    <a:p>
                      <a:pPr algn="ctr"/>
                      <a:r>
                        <a:rPr lang="en-US" sz="1400">
                          <a:solidFill>
                            <a:srgbClr val="4D4B4B"/>
                          </a:solidFill>
                        </a:rPr>
                        <a:t>3</a:t>
                      </a:r>
                    </a:p>
                  </a:txBody>
                  <a:tcPr/>
                </a:tc>
                <a:tc>
                  <a:txBody>
                    <a:bodyPr/>
                    <a:lstStyle/>
                    <a:p>
                      <a:pPr algn="ctr"/>
                      <a:r>
                        <a:rPr lang="en-US" sz="1400">
                          <a:solidFill>
                            <a:srgbClr val="4D4B4B"/>
                          </a:solidFill>
                        </a:rPr>
                        <a:t>$140,001 to $210,000</a:t>
                      </a:r>
                    </a:p>
                  </a:txBody>
                  <a:tcPr/>
                </a:tc>
                <a:extLst>
                  <a:ext uri="{0D108BD9-81ED-4DB2-BD59-A6C34878D82A}">
                    <a16:rowId xmlns:a16="http://schemas.microsoft.com/office/drawing/2014/main" val="1664545486"/>
                  </a:ext>
                </a:extLst>
              </a:tr>
              <a:tr h="360452">
                <a:tc>
                  <a:txBody>
                    <a:bodyPr/>
                    <a:lstStyle/>
                    <a:p>
                      <a:pPr algn="ctr"/>
                      <a:r>
                        <a:rPr lang="en-US" sz="1400">
                          <a:solidFill>
                            <a:srgbClr val="4D4B4B"/>
                          </a:solidFill>
                        </a:rPr>
                        <a:t>4</a:t>
                      </a:r>
                    </a:p>
                  </a:txBody>
                  <a:tcPr/>
                </a:tc>
                <a:tc>
                  <a:txBody>
                    <a:bodyPr/>
                    <a:lstStyle/>
                    <a:p>
                      <a:pPr algn="ctr"/>
                      <a:r>
                        <a:rPr lang="en-US" sz="1400" dirty="0">
                          <a:solidFill>
                            <a:srgbClr val="4D4B4B"/>
                          </a:solidFill>
                        </a:rPr>
                        <a:t>$210,001 and above</a:t>
                      </a:r>
                    </a:p>
                  </a:txBody>
                  <a:tcPr/>
                </a:tc>
                <a:extLst>
                  <a:ext uri="{0D108BD9-81ED-4DB2-BD59-A6C34878D82A}">
                    <a16:rowId xmlns:a16="http://schemas.microsoft.com/office/drawing/2014/main" val="2189823686"/>
                  </a:ext>
                </a:extLst>
              </a:tr>
            </a:tbl>
          </a:graphicData>
        </a:graphic>
      </p:graphicFrame>
      <p:grpSp>
        <p:nvGrpSpPr>
          <p:cNvPr id="2" name="Group 1">
            <a:extLst>
              <a:ext uri="{FF2B5EF4-FFF2-40B4-BE49-F238E27FC236}">
                <a16:creationId xmlns:a16="http://schemas.microsoft.com/office/drawing/2014/main" id="{E6B786FD-4B0A-3376-73D0-5710FCDA1CBF}"/>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DEBF4228-2CD3-CBF1-B4D0-17E98C7D9419}"/>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E31982-AB79-8F07-D101-BC3FAF741040}"/>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54A09B16-CF91-433D-3B6A-FA39F129CE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7" name="Video 16">
            <a:hlinkClick r:id="" action="ppaction://media"/>
            <a:extLst>
              <a:ext uri="{FF2B5EF4-FFF2-40B4-BE49-F238E27FC236}">
                <a16:creationId xmlns:a16="http://schemas.microsoft.com/office/drawing/2014/main" id="{85247396-7A8C-D7F4-A438-A61797A26A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394322504"/>
      </p:ext>
    </p:extLst>
  </p:cSld>
  <p:clrMapOvr>
    <a:masterClrMapping/>
  </p:clrMapOvr>
  <p:transition spd="slow" advTm="736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77123" y="405296"/>
            <a:ext cx="7588973" cy="802289"/>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400" b="1" dirty="0">
                <a:solidFill>
                  <a:srgbClr val="0058A6"/>
                </a:solidFill>
              </a:rPr>
              <a:t>Change in </a:t>
            </a:r>
            <a:r>
              <a:rPr lang="en-US" sz="2400" b="1" dirty="0">
                <a:solidFill>
                  <a:srgbClr val="C74D97"/>
                </a:solidFill>
              </a:rPr>
              <a:t>Employee</a:t>
            </a:r>
            <a:r>
              <a:rPr lang="en-US" sz="2400" b="1" dirty="0">
                <a:solidFill>
                  <a:srgbClr val="E07735"/>
                </a:solidFill>
              </a:rPr>
              <a:t> </a:t>
            </a:r>
            <a:r>
              <a:rPr lang="en-US" sz="2400" b="1" dirty="0">
                <a:solidFill>
                  <a:srgbClr val="0058A6"/>
                </a:solidFill>
              </a:rPr>
              <a:t>Percentage of Cost</a:t>
            </a:r>
            <a:br>
              <a:rPr lang="en-US" sz="2400" dirty="0"/>
            </a:br>
            <a:r>
              <a:rPr lang="en-US" sz="2000" i="1" dirty="0">
                <a:solidFill>
                  <a:srgbClr val="3F3F3F"/>
                </a:solidFill>
              </a:rPr>
              <a:t>2024 vs. 2025 Contributions</a:t>
            </a:r>
            <a:endParaRPr lang="en-US" sz="2400" i="1" dirty="0">
              <a:solidFill>
                <a:srgbClr val="FF0000"/>
              </a:solidFill>
            </a:endParaRPr>
          </a:p>
        </p:txBody>
      </p:sp>
      <p:graphicFrame>
        <p:nvGraphicFramePr>
          <p:cNvPr id="12" name="Content Placeholder 2"/>
          <p:cNvGraphicFramePr>
            <a:graphicFrameLocks noGrp="1"/>
          </p:cNvGraphicFramePr>
          <p:nvPr>
            <p:ph sz="quarter" idx="13"/>
            <p:extLst>
              <p:ext uri="{D42A27DB-BD31-4B8C-83A1-F6EECF244321}">
                <p14:modId xmlns:p14="http://schemas.microsoft.com/office/powerpoint/2010/main" val="1347042640"/>
              </p:ext>
            </p:extLst>
          </p:nvPr>
        </p:nvGraphicFramePr>
        <p:xfrm>
          <a:off x="363496" y="1288296"/>
          <a:ext cx="8312992" cy="1926980"/>
        </p:xfrm>
        <a:graphic>
          <a:graphicData uri="http://schemas.openxmlformats.org/drawingml/2006/table">
            <a:tbl>
              <a:tblPr firstRow="1" bandRow="1">
                <a:tableStyleId>{5202B0CA-FC54-4496-8BCA-5EF66A818D29}</a:tableStyleId>
              </a:tblPr>
              <a:tblGrid>
                <a:gridCol w="2727016">
                  <a:extLst>
                    <a:ext uri="{9D8B030D-6E8A-4147-A177-3AD203B41FA5}">
                      <a16:colId xmlns:a16="http://schemas.microsoft.com/office/drawing/2014/main" val="20000"/>
                    </a:ext>
                  </a:extLst>
                </a:gridCol>
                <a:gridCol w="1396494">
                  <a:extLst>
                    <a:ext uri="{9D8B030D-6E8A-4147-A177-3AD203B41FA5}">
                      <a16:colId xmlns:a16="http://schemas.microsoft.com/office/drawing/2014/main" val="20001"/>
                    </a:ext>
                  </a:extLst>
                </a:gridCol>
                <a:gridCol w="1396494">
                  <a:extLst>
                    <a:ext uri="{9D8B030D-6E8A-4147-A177-3AD203B41FA5}">
                      <a16:colId xmlns:a16="http://schemas.microsoft.com/office/drawing/2014/main" val="20002"/>
                    </a:ext>
                  </a:extLst>
                </a:gridCol>
                <a:gridCol w="1396494">
                  <a:extLst>
                    <a:ext uri="{9D8B030D-6E8A-4147-A177-3AD203B41FA5}">
                      <a16:colId xmlns:a16="http://schemas.microsoft.com/office/drawing/2014/main" val="20003"/>
                    </a:ext>
                  </a:extLst>
                </a:gridCol>
                <a:gridCol w="1396494">
                  <a:extLst>
                    <a:ext uri="{9D8B030D-6E8A-4147-A177-3AD203B41FA5}">
                      <a16:colId xmlns:a16="http://schemas.microsoft.com/office/drawing/2014/main" val="20004"/>
                    </a:ext>
                  </a:extLst>
                </a:gridCol>
              </a:tblGrid>
              <a:tr h="332267">
                <a:tc rowSpan="2">
                  <a:txBody>
                    <a:bodyPr/>
                    <a:lstStyle/>
                    <a:p>
                      <a:pPr algn="ctr"/>
                      <a:r>
                        <a:rPr lang="en-US" sz="1400"/>
                        <a:t>% Difference</a:t>
                      </a:r>
                    </a:p>
                  </a:txBody>
                  <a:tcPr marL="51435" marR="51435" marT="25718" marB="25718" anchor="ctr"/>
                </a:tc>
                <a:tc gridSpan="4">
                  <a:txBody>
                    <a:bodyPr/>
                    <a:lstStyle/>
                    <a:p>
                      <a:pPr algn="ctr"/>
                      <a:r>
                        <a:rPr lang="en-US" sz="1400"/>
                        <a:t>Pay Band</a:t>
                      </a:r>
                    </a:p>
                  </a:txBody>
                  <a:tcPr marL="51435" marR="51435" marT="25718" marB="25718"/>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319497">
                <a:tc vMerge="1">
                  <a:txBody>
                    <a:bodyPr/>
                    <a:lstStyle/>
                    <a:p>
                      <a:endParaRPr lang="en-US">
                        <a:solidFill>
                          <a:srgbClr val="080808"/>
                        </a:solidFill>
                      </a:endParaRPr>
                    </a:p>
                  </a:txBody>
                  <a:tcPr marL="0" marR="0" marT="0" marB="0" horzOverflow="overflow"/>
                </a:tc>
                <a:tc>
                  <a:txBody>
                    <a:bodyPr/>
                    <a:lstStyle/>
                    <a:p>
                      <a:pPr algn="ctr"/>
                      <a:r>
                        <a:rPr lang="en-US" sz="1400" b="1">
                          <a:solidFill>
                            <a:srgbClr val="3F3F3F"/>
                          </a:solidFill>
                        </a:rPr>
                        <a:t>1</a:t>
                      </a:r>
                    </a:p>
                  </a:txBody>
                  <a:tcPr marL="51435" marR="51435" marT="25718" marB="25718"/>
                </a:tc>
                <a:tc>
                  <a:txBody>
                    <a:bodyPr/>
                    <a:lstStyle/>
                    <a:p>
                      <a:pPr algn="ctr"/>
                      <a:r>
                        <a:rPr lang="en-US" sz="1400" b="1">
                          <a:solidFill>
                            <a:srgbClr val="3F3F3F"/>
                          </a:solidFill>
                        </a:rPr>
                        <a:t>2</a:t>
                      </a:r>
                    </a:p>
                  </a:txBody>
                  <a:tcPr marL="51435" marR="51435" marT="25718" marB="25718"/>
                </a:tc>
                <a:tc>
                  <a:txBody>
                    <a:bodyPr/>
                    <a:lstStyle/>
                    <a:p>
                      <a:pPr algn="ctr"/>
                      <a:r>
                        <a:rPr lang="en-US" sz="1400" b="1">
                          <a:solidFill>
                            <a:srgbClr val="3F3F3F"/>
                          </a:solidFill>
                        </a:rPr>
                        <a:t>3</a:t>
                      </a:r>
                    </a:p>
                  </a:txBody>
                  <a:tcPr marL="51435" marR="51435" marT="25718" marB="25718"/>
                </a:tc>
                <a:tc>
                  <a:txBody>
                    <a:bodyPr/>
                    <a:lstStyle/>
                    <a:p>
                      <a:pPr algn="ctr"/>
                      <a:r>
                        <a:rPr lang="en-US" sz="1400" b="1">
                          <a:solidFill>
                            <a:srgbClr val="3F3F3F"/>
                          </a:solidFill>
                        </a:rPr>
                        <a:t>4</a:t>
                      </a:r>
                    </a:p>
                  </a:txBody>
                  <a:tcPr marL="51435" marR="51435" marT="25718" marB="25718"/>
                </a:tc>
                <a:extLst>
                  <a:ext uri="{0D108BD9-81ED-4DB2-BD59-A6C34878D82A}">
                    <a16:rowId xmlns:a16="http://schemas.microsoft.com/office/drawing/2014/main" val="10001"/>
                  </a:ext>
                </a:extLst>
              </a:tr>
              <a:tr h="306860">
                <a:tc>
                  <a:txBody>
                    <a:bodyPr/>
                    <a:lstStyle/>
                    <a:p>
                      <a:pPr>
                        <a:buNone/>
                      </a:pPr>
                      <a:r>
                        <a:rPr lang="en-US" sz="1400" b="1">
                          <a:solidFill>
                            <a:srgbClr val="3F3F3F"/>
                          </a:solidFill>
                        </a:rPr>
                        <a:t>UC Blue &amp; Gold HMO</a:t>
                      </a:r>
                    </a:p>
                  </a:txBody>
                  <a:tcPr marL="51435" marR="51435" marT="25718" marB="25718"/>
                </a:tc>
                <a:tc>
                  <a:txBody>
                    <a:bodyPr/>
                    <a:lstStyle/>
                    <a:p>
                      <a:pPr algn="ctr" fontAlgn="b"/>
                      <a:r>
                        <a:rPr lang="en-US" sz="1400" kern="1200">
                          <a:solidFill>
                            <a:srgbClr val="3F3F3F"/>
                          </a:solidFill>
                          <a:latin typeface="+mn-lt"/>
                          <a:ea typeface="+mn-ea"/>
                          <a:cs typeface="+mn-cs"/>
                        </a:rPr>
                        <a:t>9%</a:t>
                      </a:r>
                    </a:p>
                  </a:txBody>
                  <a:tcPr marL="7144" marR="7144" marT="7144" marB="0" anchor="ctr"/>
                </a:tc>
                <a:tc>
                  <a:txBody>
                    <a:bodyPr/>
                    <a:lstStyle/>
                    <a:p>
                      <a:pPr lvl="0" algn="ctr">
                        <a:buNone/>
                      </a:pPr>
                      <a:r>
                        <a:rPr lang="en-US" sz="1400" b="0" i="0" u="none" strike="noStrike" kern="1200" noProof="0">
                          <a:solidFill>
                            <a:srgbClr val="3F3F3F"/>
                          </a:solidFill>
                          <a:latin typeface="Arial"/>
                        </a:rPr>
                        <a:t>9%</a:t>
                      </a:r>
                    </a:p>
                  </a:txBody>
                  <a:tcPr marL="7144" marR="7144" marT="7144" marB="0" anchor="ctr"/>
                </a:tc>
                <a:tc>
                  <a:txBody>
                    <a:bodyPr/>
                    <a:lstStyle/>
                    <a:p>
                      <a:pPr algn="ctr" fontAlgn="b"/>
                      <a:r>
                        <a:rPr lang="en-US" sz="1400" kern="1200">
                          <a:solidFill>
                            <a:srgbClr val="3F3F3F"/>
                          </a:solidFill>
                          <a:latin typeface="+mn-lt"/>
                          <a:ea typeface="+mn-ea"/>
                          <a:cs typeface="+mn-cs"/>
                        </a:rPr>
                        <a:t>11%</a:t>
                      </a:r>
                    </a:p>
                  </a:txBody>
                  <a:tcPr marL="7144" marR="7144" marT="7144" marB="0" anchor="ctr"/>
                </a:tc>
                <a:tc>
                  <a:txBody>
                    <a:bodyPr/>
                    <a:lstStyle/>
                    <a:p>
                      <a:pPr lvl="0" algn="ctr">
                        <a:buNone/>
                      </a:pPr>
                      <a:r>
                        <a:rPr lang="en-US" sz="1400" b="0" i="0" u="none" strike="noStrike" kern="1200" noProof="0">
                          <a:solidFill>
                            <a:srgbClr val="3F3F3F"/>
                          </a:solidFill>
                          <a:latin typeface="Arial"/>
                        </a:rPr>
                        <a:t>11%</a:t>
                      </a:r>
                    </a:p>
                  </a:txBody>
                  <a:tcPr marL="7144" marR="7144" marT="7144" marB="0" anchor="ctr"/>
                </a:tc>
                <a:extLst>
                  <a:ext uri="{0D108BD9-81ED-4DB2-BD59-A6C34878D82A}">
                    <a16:rowId xmlns:a16="http://schemas.microsoft.com/office/drawing/2014/main" val="10002"/>
                  </a:ext>
                </a:extLst>
              </a:tr>
              <a:tr h="342050">
                <a:tc>
                  <a:txBody>
                    <a:bodyPr/>
                    <a:lstStyle/>
                    <a:p>
                      <a:r>
                        <a:rPr lang="en-US" sz="1400" b="1">
                          <a:solidFill>
                            <a:srgbClr val="3F3F3F"/>
                          </a:solidFill>
                        </a:rPr>
                        <a:t>Kaiser HMO</a:t>
                      </a:r>
                    </a:p>
                  </a:txBody>
                  <a:tcPr marL="51435" marR="51435" marT="25718" marB="25718"/>
                </a:tc>
                <a:tc>
                  <a:txBody>
                    <a:bodyPr/>
                    <a:lstStyle/>
                    <a:p>
                      <a:pPr marL="0" lvl="0" algn="ctr" defTabSz="457200">
                        <a:buNone/>
                      </a:pPr>
                      <a:r>
                        <a:rPr lang="en-US" sz="1400" b="0" i="0" u="none" strike="noStrike" kern="1200" noProof="0">
                          <a:solidFill>
                            <a:srgbClr val="3F3F3F"/>
                          </a:solidFill>
                          <a:latin typeface="Arial"/>
                        </a:rPr>
                        <a:t>9%</a:t>
                      </a:r>
                    </a:p>
                  </a:txBody>
                  <a:tcPr marL="7144" marR="7144" marT="7144" marB="0" anchor="ctr"/>
                </a:tc>
                <a:tc>
                  <a:txBody>
                    <a:bodyPr/>
                    <a:lstStyle/>
                    <a:p>
                      <a:pPr marL="0" lvl="0" algn="ctr" defTabSz="457200">
                        <a:buNone/>
                      </a:pPr>
                      <a:r>
                        <a:rPr lang="en-US" sz="1400" b="0" i="0" u="none" strike="noStrike" kern="1200" noProof="0">
                          <a:solidFill>
                            <a:srgbClr val="3F3F3F"/>
                          </a:solidFill>
                          <a:latin typeface="Arial"/>
                        </a:rPr>
                        <a:t>9%</a:t>
                      </a:r>
                    </a:p>
                  </a:txBody>
                  <a:tcPr marL="7144" marR="7144" marT="7144" marB="0" anchor="ctr"/>
                </a:tc>
                <a:tc>
                  <a:txBody>
                    <a:bodyPr/>
                    <a:lstStyle/>
                    <a:p>
                      <a:pPr marL="0" lvl="0" algn="ctr" defTabSz="457200">
                        <a:buNone/>
                      </a:pPr>
                      <a:r>
                        <a:rPr lang="en-US" sz="1400" b="0" i="0" u="none" strike="noStrike" kern="1200" noProof="0">
                          <a:solidFill>
                            <a:srgbClr val="3F3F3F"/>
                          </a:solidFill>
                          <a:latin typeface="Arial"/>
                        </a:rPr>
                        <a:t>11%</a:t>
                      </a:r>
                    </a:p>
                  </a:txBody>
                  <a:tcPr marL="7144" marR="7144" marT="7144" marB="0" anchor="ctr"/>
                </a:tc>
                <a:tc>
                  <a:txBody>
                    <a:bodyPr/>
                    <a:lstStyle/>
                    <a:p>
                      <a:pPr marL="0" lvl="0" algn="ctr" defTabSz="457200">
                        <a:buNone/>
                      </a:pPr>
                      <a:r>
                        <a:rPr lang="en-US" sz="1400" b="0" i="0" u="none" strike="noStrike" kern="1200" noProof="0">
                          <a:solidFill>
                            <a:srgbClr val="3F3F3F"/>
                          </a:solidFill>
                          <a:latin typeface="Arial"/>
                        </a:rPr>
                        <a:t>11%</a:t>
                      </a:r>
                    </a:p>
                  </a:txBody>
                  <a:tcPr marL="7144" marR="7144" marT="7144" marB="0" anchor="ctr"/>
                </a:tc>
                <a:extLst>
                  <a:ext uri="{0D108BD9-81ED-4DB2-BD59-A6C34878D82A}">
                    <a16:rowId xmlns:a16="http://schemas.microsoft.com/office/drawing/2014/main" val="10003"/>
                  </a:ext>
                </a:extLst>
              </a:tr>
              <a:tr h="361510">
                <a:tc>
                  <a:txBody>
                    <a:bodyPr/>
                    <a:lstStyle/>
                    <a:p>
                      <a:pPr>
                        <a:buNone/>
                      </a:pPr>
                      <a:r>
                        <a:rPr lang="en-US" sz="1400" b="1" dirty="0">
                          <a:solidFill>
                            <a:srgbClr val="3F3F3F"/>
                          </a:solidFill>
                        </a:rPr>
                        <a:t>UC Health Savings Plan</a:t>
                      </a:r>
                    </a:p>
                  </a:txBody>
                  <a:tcPr marL="51435" marR="51435" marT="25718" marB="25718"/>
                </a:tc>
                <a:tc>
                  <a:txBody>
                    <a:bodyPr/>
                    <a:lstStyle/>
                    <a:p>
                      <a:pPr lvl="0" algn="ctr">
                        <a:buNone/>
                      </a:pPr>
                      <a:r>
                        <a:rPr lang="en-US" sz="1400" b="0" i="0" u="none" strike="noStrike" kern="1200" noProof="0">
                          <a:solidFill>
                            <a:srgbClr val="3F3F3F"/>
                          </a:solidFill>
                          <a:latin typeface="Arial"/>
                        </a:rPr>
                        <a:t>9%</a:t>
                      </a:r>
                    </a:p>
                  </a:txBody>
                  <a:tcPr marL="7144" marR="7144" marT="7144" marB="0" anchor="ctr"/>
                </a:tc>
                <a:tc>
                  <a:txBody>
                    <a:bodyPr/>
                    <a:lstStyle/>
                    <a:p>
                      <a:pPr lvl="0" algn="ctr">
                        <a:buNone/>
                      </a:pPr>
                      <a:r>
                        <a:rPr lang="en-US" sz="1400" b="0" i="0" u="none" strike="noStrike" kern="1200" noProof="0">
                          <a:solidFill>
                            <a:srgbClr val="3F3F3F"/>
                          </a:solidFill>
                          <a:latin typeface="Arial"/>
                        </a:rPr>
                        <a:t>9%</a:t>
                      </a:r>
                    </a:p>
                  </a:txBody>
                  <a:tcPr marL="7144" marR="7144" marT="7144" marB="0" anchor="ctr"/>
                </a:tc>
                <a:tc>
                  <a:txBody>
                    <a:bodyPr/>
                    <a:lstStyle/>
                    <a:p>
                      <a:pPr lvl="0" algn="ctr">
                        <a:buNone/>
                      </a:pPr>
                      <a:r>
                        <a:rPr lang="en-US" sz="1400" b="0" i="0" u="none" strike="noStrike" kern="1200" noProof="0">
                          <a:solidFill>
                            <a:srgbClr val="3F3F3F"/>
                          </a:solidFill>
                          <a:latin typeface="Arial"/>
                        </a:rPr>
                        <a:t>11%</a:t>
                      </a:r>
                    </a:p>
                  </a:txBody>
                  <a:tcPr marL="7144" marR="7144" marT="7144" marB="0" anchor="ctr"/>
                </a:tc>
                <a:tc>
                  <a:txBody>
                    <a:bodyPr/>
                    <a:lstStyle/>
                    <a:p>
                      <a:pPr lvl="0" algn="ctr">
                        <a:buNone/>
                      </a:pPr>
                      <a:r>
                        <a:rPr lang="en-US" sz="1400" b="0" i="0" u="none" strike="noStrike" kern="1200" noProof="0">
                          <a:solidFill>
                            <a:srgbClr val="3F3F3F"/>
                          </a:solidFill>
                          <a:latin typeface="Arial"/>
                        </a:rPr>
                        <a:t>11%</a:t>
                      </a:r>
                    </a:p>
                  </a:txBody>
                  <a:tcPr marL="7144" marR="7144" marT="7144" marB="0" anchor="ctr"/>
                </a:tc>
                <a:extLst>
                  <a:ext uri="{0D108BD9-81ED-4DB2-BD59-A6C34878D82A}">
                    <a16:rowId xmlns:a16="http://schemas.microsoft.com/office/drawing/2014/main" val="10004"/>
                  </a:ext>
                </a:extLst>
              </a:tr>
              <a:tr h="257175">
                <a:tc>
                  <a:txBody>
                    <a:bodyPr/>
                    <a:lstStyle/>
                    <a:p>
                      <a:r>
                        <a:rPr lang="en-US" sz="1400" b="1">
                          <a:solidFill>
                            <a:srgbClr val="3F3F3F"/>
                          </a:solidFill>
                        </a:rPr>
                        <a:t>UC Care</a:t>
                      </a:r>
                    </a:p>
                  </a:txBody>
                  <a:tcPr marL="51435" marR="51435" marT="25718" marB="25718"/>
                </a:tc>
                <a:tc>
                  <a:txBody>
                    <a:bodyPr/>
                    <a:lstStyle/>
                    <a:p>
                      <a:pPr lvl="0" algn="ctr">
                        <a:buNone/>
                      </a:pPr>
                      <a:r>
                        <a:rPr lang="en-US" sz="1400" b="0" i="0" u="none" strike="noStrike" kern="1200" noProof="0">
                          <a:solidFill>
                            <a:srgbClr val="3F3F3F"/>
                          </a:solidFill>
                          <a:latin typeface="Arial"/>
                        </a:rPr>
                        <a:t>9%</a:t>
                      </a:r>
                    </a:p>
                  </a:txBody>
                  <a:tcPr marL="7144" marR="7144" marT="7144" marB="0" anchor="ctr"/>
                </a:tc>
                <a:tc>
                  <a:txBody>
                    <a:bodyPr/>
                    <a:lstStyle/>
                    <a:p>
                      <a:pPr lvl="0" algn="ctr">
                        <a:buNone/>
                      </a:pPr>
                      <a:r>
                        <a:rPr lang="en-US" sz="1400" b="0" i="0" u="none" strike="noStrike" kern="1200" noProof="0">
                          <a:solidFill>
                            <a:srgbClr val="3F3F3F"/>
                          </a:solidFill>
                          <a:latin typeface="Arial"/>
                        </a:rPr>
                        <a:t>9%</a:t>
                      </a:r>
                    </a:p>
                  </a:txBody>
                  <a:tcPr marL="7144" marR="7144" marT="7144" marB="0" anchor="ctr"/>
                </a:tc>
                <a:tc>
                  <a:txBody>
                    <a:bodyPr/>
                    <a:lstStyle/>
                    <a:p>
                      <a:pPr lvl="0" algn="ctr">
                        <a:buNone/>
                      </a:pPr>
                      <a:r>
                        <a:rPr lang="en-US" sz="1400" b="0" i="0" u="none" strike="noStrike" kern="1200" noProof="0">
                          <a:solidFill>
                            <a:srgbClr val="3F3F3F"/>
                          </a:solidFill>
                          <a:latin typeface="Arial"/>
                        </a:rPr>
                        <a:t>11%</a:t>
                      </a:r>
                    </a:p>
                  </a:txBody>
                  <a:tcPr marL="7144" marR="7144" marT="7144" marB="0" anchor="ctr"/>
                </a:tc>
                <a:tc>
                  <a:txBody>
                    <a:bodyPr/>
                    <a:lstStyle/>
                    <a:p>
                      <a:pPr lvl="0" algn="ctr">
                        <a:buNone/>
                      </a:pPr>
                      <a:r>
                        <a:rPr lang="en-US" sz="1400" b="0" i="0" u="none" strike="noStrike" kern="1200" noProof="0" dirty="0">
                          <a:solidFill>
                            <a:srgbClr val="3F3F3F"/>
                          </a:solidFill>
                          <a:latin typeface="Arial"/>
                        </a:rPr>
                        <a:t>11%</a:t>
                      </a:r>
                    </a:p>
                  </a:txBody>
                  <a:tcPr marL="7144" marR="7144" marT="7144" marB="0" anchor="ct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0093EB25-3843-464A-84C5-254D1D60D218}"/>
              </a:ext>
            </a:extLst>
          </p:cNvPr>
          <p:cNvSpPr txBox="1"/>
          <p:nvPr/>
        </p:nvSpPr>
        <p:spPr>
          <a:xfrm>
            <a:off x="363495" y="3295987"/>
            <a:ext cx="8312992" cy="14542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solidFill>
                  <a:srgbClr val="3F3F3F"/>
                </a:solidFill>
                <a:cs typeface="Arial"/>
              </a:rPr>
              <a:t>With the exception of CORE:</a:t>
            </a:r>
          </a:p>
          <a:p>
            <a:pPr marL="257175" indent="-257175">
              <a:buFont typeface="Wingdings" panose="05000000000000000000" pitchFamily="2" charset="2"/>
              <a:buChar char="Ø"/>
            </a:pPr>
            <a:r>
              <a:rPr lang="en-US" sz="1500" dirty="0">
                <a:solidFill>
                  <a:srgbClr val="3F3F3F"/>
                </a:solidFill>
              </a:rPr>
              <a:t>Pay Bands 1 and 2: 9% employee contribution increases for all plans and coverage tiers</a:t>
            </a:r>
            <a:endParaRPr lang="en-US" sz="1500" dirty="0">
              <a:solidFill>
                <a:srgbClr val="3F3F3F"/>
              </a:solidFill>
              <a:cs typeface="Arial"/>
            </a:endParaRPr>
          </a:p>
          <a:p>
            <a:pPr marL="257175" indent="-257175">
              <a:buFont typeface="Wingdings" panose="05000000000000000000" pitchFamily="2" charset="2"/>
              <a:buChar char="Ø"/>
            </a:pPr>
            <a:r>
              <a:rPr lang="en-US" sz="1500" dirty="0">
                <a:solidFill>
                  <a:srgbClr val="3F3F3F"/>
                </a:solidFill>
              </a:rPr>
              <a:t>Pay Bands 3 and 4: 11% employee contribution increases for all plans and coverage tiers</a:t>
            </a:r>
            <a:endParaRPr lang="en-US" sz="1500" dirty="0">
              <a:solidFill>
                <a:srgbClr val="3F3F3F"/>
              </a:solidFill>
              <a:cs typeface="Arial"/>
            </a:endParaRPr>
          </a:p>
          <a:p>
            <a:endParaRPr lang="en-US" sz="1500" dirty="0">
              <a:solidFill>
                <a:srgbClr val="3F3F3F"/>
              </a:solidFill>
              <a:cs typeface="Arial"/>
            </a:endParaRPr>
          </a:p>
          <a:p>
            <a:pPr marL="214313" indent="-214313">
              <a:buFont typeface="Wingdings"/>
              <a:buChar char="Ø"/>
            </a:pPr>
            <a:endParaRPr lang="en-US" sz="1500" dirty="0">
              <a:solidFill>
                <a:srgbClr val="3F3F3F"/>
              </a:solidFill>
              <a:cs typeface="Arial"/>
            </a:endParaRPr>
          </a:p>
          <a:p>
            <a:pPr marL="214313" indent="-214313">
              <a:buFont typeface="Wingdings"/>
              <a:buChar char="Ø"/>
            </a:pPr>
            <a:endParaRPr lang="en-US" sz="1500" dirty="0">
              <a:solidFill>
                <a:srgbClr val="3F3F3F"/>
              </a:solidFill>
              <a:cs typeface="Arial"/>
            </a:endParaRPr>
          </a:p>
        </p:txBody>
      </p:sp>
      <p:grpSp>
        <p:nvGrpSpPr>
          <p:cNvPr id="3" name="Group 2">
            <a:extLst>
              <a:ext uri="{FF2B5EF4-FFF2-40B4-BE49-F238E27FC236}">
                <a16:creationId xmlns:a16="http://schemas.microsoft.com/office/drawing/2014/main" id="{4283FD20-A02D-A98C-19A1-A376F2C45043}"/>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89DD2DCB-4DFC-B2C9-F5D4-BCB559EC26D9}"/>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AF1C8A-7510-D500-CD2D-26C0538DF137}"/>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6" name="Graphic 5">
            <a:extLst>
              <a:ext uri="{FF2B5EF4-FFF2-40B4-BE49-F238E27FC236}">
                <a16:creationId xmlns:a16="http://schemas.microsoft.com/office/drawing/2014/main" id="{C6DB061F-1756-8F10-89C1-798E1D6CF4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4" name="Video 23">
            <a:hlinkClick r:id="" action="ppaction://media"/>
            <a:extLst>
              <a:ext uri="{FF2B5EF4-FFF2-40B4-BE49-F238E27FC236}">
                <a16:creationId xmlns:a16="http://schemas.microsoft.com/office/drawing/2014/main" id="{8B474A75-644D-AA96-99D5-7FCEC7D57E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695700011"/>
      </p:ext>
    </p:extLst>
  </p:cSld>
  <p:clrMapOvr>
    <a:masterClrMapping/>
  </p:clrMapOvr>
  <p:transition spd="slow" advTm="2078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502B455-4A64-1266-F701-56F6B63DDA95}"/>
              </a:ext>
            </a:extLst>
          </p:cNvPr>
          <p:cNvGraphicFramePr>
            <a:graphicFrameLocks noGrp="1"/>
          </p:cNvGraphicFramePr>
          <p:nvPr>
            <p:ph sz="quarter" idx="13"/>
            <p:extLst>
              <p:ext uri="{D42A27DB-BD31-4B8C-83A1-F6EECF244321}">
                <p14:modId xmlns:p14="http://schemas.microsoft.com/office/powerpoint/2010/main" val="1359122329"/>
              </p:ext>
            </p:extLst>
          </p:nvPr>
        </p:nvGraphicFramePr>
        <p:xfrm>
          <a:off x="371475" y="842962"/>
          <a:ext cx="8398100" cy="3429004"/>
        </p:xfrm>
        <a:graphic>
          <a:graphicData uri="http://schemas.openxmlformats.org/drawingml/2006/table">
            <a:tbl>
              <a:tblPr bandRow="1">
                <a:tableStyleId>{073A0DAA-6AF3-43AB-8588-CEC1D06C72B9}</a:tableStyleId>
              </a:tblPr>
              <a:tblGrid>
                <a:gridCol w="2460437">
                  <a:extLst>
                    <a:ext uri="{9D8B030D-6E8A-4147-A177-3AD203B41FA5}">
                      <a16:colId xmlns:a16="http://schemas.microsoft.com/office/drawing/2014/main" val="3989116494"/>
                    </a:ext>
                  </a:extLst>
                </a:gridCol>
                <a:gridCol w="728086">
                  <a:extLst>
                    <a:ext uri="{9D8B030D-6E8A-4147-A177-3AD203B41FA5}">
                      <a16:colId xmlns:a16="http://schemas.microsoft.com/office/drawing/2014/main" val="3979135481"/>
                    </a:ext>
                  </a:extLst>
                </a:gridCol>
                <a:gridCol w="728086">
                  <a:extLst>
                    <a:ext uri="{9D8B030D-6E8A-4147-A177-3AD203B41FA5}">
                      <a16:colId xmlns:a16="http://schemas.microsoft.com/office/drawing/2014/main" val="2159721232"/>
                    </a:ext>
                  </a:extLst>
                </a:gridCol>
                <a:gridCol w="728086">
                  <a:extLst>
                    <a:ext uri="{9D8B030D-6E8A-4147-A177-3AD203B41FA5}">
                      <a16:colId xmlns:a16="http://schemas.microsoft.com/office/drawing/2014/main" val="39581182"/>
                    </a:ext>
                  </a:extLst>
                </a:gridCol>
                <a:gridCol w="728086">
                  <a:extLst>
                    <a:ext uri="{9D8B030D-6E8A-4147-A177-3AD203B41FA5}">
                      <a16:colId xmlns:a16="http://schemas.microsoft.com/office/drawing/2014/main" val="1924241358"/>
                    </a:ext>
                  </a:extLst>
                </a:gridCol>
                <a:gridCol w="112975">
                  <a:extLst>
                    <a:ext uri="{9D8B030D-6E8A-4147-A177-3AD203B41FA5}">
                      <a16:colId xmlns:a16="http://schemas.microsoft.com/office/drawing/2014/main" val="517268532"/>
                    </a:ext>
                  </a:extLst>
                </a:gridCol>
                <a:gridCol w="728086">
                  <a:extLst>
                    <a:ext uri="{9D8B030D-6E8A-4147-A177-3AD203B41FA5}">
                      <a16:colId xmlns:a16="http://schemas.microsoft.com/office/drawing/2014/main" val="1044257413"/>
                    </a:ext>
                  </a:extLst>
                </a:gridCol>
                <a:gridCol w="728086">
                  <a:extLst>
                    <a:ext uri="{9D8B030D-6E8A-4147-A177-3AD203B41FA5}">
                      <a16:colId xmlns:a16="http://schemas.microsoft.com/office/drawing/2014/main" val="2906779256"/>
                    </a:ext>
                  </a:extLst>
                </a:gridCol>
                <a:gridCol w="728086">
                  <a:extLst>
                    <a:ext uri="{9D8B030D-6E8A-4147-A177-3AD203B41FA5}">
                      <a16:colId xmlns:a16="http://schemas.microsoft.com/office/drawing/2014/main" val="1208030243"/>
                    </a:ext>
                  </a:extLst>
                </a:gridCol>
                <a:gridCol w="728086">
                  <a:extLst>
                    <a:ext uri="{9D8B030D-6E8A-4147-A177-3AD203B41FA5}">
                      <a16:colId xmlns:a16="http://schemas.microsoft.com/office/drawing/2014/main" val="2191669502"/>
                    </a:ext>
                  </a:extLst>
                </a:gridCol>
              </a:tblGrid>
              <a:tr h="272642">
                <a:tc>
                  <a:txBody>
                    <a:bodyPr/>
                    <a:lstStyle/>
                    <a:p>
                      <a:endParaRPr lang="en-US">
                        <a:solidFill>
                          <a:schemeClr val="bg1"/>
                        </a:solidFill>
                        <a:effectLst/>
                      </a:endParaRPr>
                    </a:p>
                  </a:txBody>
                  <a:tcPr marL="0" marR="0" marT="0" marB="0" anchor="ctr">
                    <a:solidFill>
                      <a:schemeClr val="tx1"/>
                    </a:solidFill>
                  </a:tcPr>
                </a:tc>
                <a:tc gridSpan="4">
                  <a:txBody>
                    <a:bodyPr/>
                    <a:lstStyle/>
                    <a:p>
                      <a:pPr algn="ctr"/>
                      <a:r>
                        <a:rPr lang="en-US" b="1">
                          <a:solidFill>
                            <a:schemeClr val="bg1"/>
                          </a:solidFill>
                          <a:effectLst/>
                        </a:rPr>
                        <a:t>Pay Band 1</a:t>
                      </a:r>
                    </a:p>
                  </a:txBody>
                  <a:tcPr marL="0" marR="0" marT="0" marB="0" anchor="ctr">
                    <a:solidFill>
                      <a:schemeClr val="tx1"/>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algn="ctr"/>
                      <a:endParaRPr lang="en-US" b="1">
                        <a:solidFill>
                          <a:schemeClr val="bg1"/>
                        </a:solidFill>
                        <a:effectLst/>
                      </a:endParaRPr>
                    </a:p>
                  </a:txBody>
                  <a:tcPr marL="0" marR="0" marT="0" marB="0" anchor="ctr">
                    <a:solidFill>
                      <a:schemeClr val="tx1"/>
                    </a:solidFill>
                  </a:tcPr>
                </a:tc>
                <a:tc gridSpan="4">
                  <a:txBody>
                    <a:bodyPr/>
                    <a:lstStyle/>
                    <a:p>
                      <a:pPr algn="ctr"/>
                      <a:r>
                        <a:rPr lang="en-US" b="1">
                          <a:solidFill>
                            <a:schemeClr val="bg1"/>
                          </a:solidFill>
                          <a:effectLst/>
                        </a:rPr>
                        <a:t>Pay Band 2</a:t>
                      </a:r>
                    </a:p>
                  </a:txBody>
                  <a:tcPr marL="0" marR="0" marT="0" marB="0" anchor="ctr">
                    <a:solidFill>
                      <a:schemeClr val="tx1"/>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867907788"/>
                  </a:ext>
                </a:extLst>
              </a:tr>
              <a:tr h="272642">
                <a:tc>
                  <a:txBody>
                    <a:bodyPr/>
                    <a:lstStyle/>
                    <a:p>
                      <a:endParaRPr lang="en-US">
                        <a:solidFill>
                          <a:srgbClr val="00040A"/>
                        </a:solidFill>
                        <a:effectLst/>
                      </a:endParaRPr>
                    </a:p>
                  </a:txBody>
                  <a:tcPr marL="0" marR="0" marT="0" marB="0" anchor="ctr"/>
                </a:tc>
                <a:tc>
                  <a:txBody>
                    <a:bodyPr/>
                    <a:lstStyle/>
                    <a:p>
                      <a:pPr algn="ctr"/>
                      <a:r>
                        <a:rPr lang="en-US" b="1">
                          <a:solidFill>
                            <a:srgbClr val="00040A"/>
                          </a:solidFill>
                          <a:effectLst/>
                        </a:rPr>
                        <a:t>U</a:t>
                      </a:r>
                    </a:p>
                  </a:txBody>
                  <a:tcPr marL="0" marR="0" marT="0" marB="0" anchor="ctr"/>
                </a:tc>
                <a:tc>
                  <a:txBody>
                    <a:bodyPr/>
                    <a:lstStyle/>
                    <a:p>
                      <a:pPr algn="ctr"/>
                      <a:r>
                        <a:rPr lang="en-US" b="1">
                          <a:solidFill>
                            <a:srgbClr val="00040A"/>
                          </a:solidFill>
                        </a:rPr>
                        <a:t>UC</a:t>
                      </a:r>
                    </a:p>
                  </a:txBody>
                  <a:tcPr marL="0" marR="0" marT="0" marB="0" anchor="ctr"/>
                </a:tc>
                <a:tc>
                  <a:txBody>
                    <a:bodyPr/>
                    <a:lstStyle/>
                    <a:p>
                      <a:pPr algn="ctr"/>
                      <a:r>
                        <a:rPr lang="en-US" b="1">
                          <a:solidFill>
                            <a:srgbClr val="00040A"/>
                          </a:solidFill>
                        </a:rPr>
                        <a:t>UA</a:t>
                      </a:r>
                    </a:p>
                  </a:txBody>
                  <a:tcPr marL="0" marR="0" marT="0" marB="0" anchor="ctr"/>
                </a:tc>
                <a:tc>
                  <a:txBody>
                    <a:bodyPr/>
                    <a:lstStyle/>
                    <a:p>
                      <a:pPr algn="ctr"/>
                      <a:r>
                        <a:rPr lang="en-US" b="1">
                          <a:solidFill>
                            <a:srgbClr val="00040A"/>
                          </a:solidFill>
                        </a:rPr>
                        <a:t>UAC</a:t>
                      </a:r>
                    </a:p>
                  </a:txBody>
                  <a:tcPr marL="0" marR="0" marT="0" marB="0" anchor="ctr"/>
                </a:tc>
                <a:tc>
                  <a:txBody>
                    <a:bodyPr/>
                    <a:lstStyle/>
                    <a:p>
                      <a:pPr algn="ctr"/>
                      <a:endParaRPr lang="en-US" b="1">
                        <a:solidFill>
                          <a:srgbClr val="00040A"/>
                        </a:solidFill>
                      </a:endParaRPr>
                    </a:p>
                  </a:txBody>
                  <a:tcPr marL="0" marR="0" marT="0" marB="0" anchor="ctr"/>
                </a:tc>
                <a:tc>
                  <a:txBody>
                    <a:bodyPr/>
                    <a:lstStyle/>
                    <a:p>
                      <a:pPr algn="ctr"/>
                      <a:r>
                        <a:rPr lang="en-US" b="1">
                          <a:solidFill>
                            <a:srgbClr val="00040A"/>
                          </a:solidFill>
                        </a:rPr>
                        <a:t>U</a:t>
                      </a:r>
                    </a:p>
                  </a:txBody>
                  <a:tcPr marL="0" marR="0" marT="0" marB="0" anchor="ctr"/>
                </a:tc>
                <a:tc>
                  <a:txBody>
                    <a:bodyPr/>
                    <a:lstStyle/>
                    <a:p>
                      <a:pPr algn="ctr"/>
                      <a:r>
                        <a:rPr lang="en-US" b="1">
                          <a:solidFill>
                            <a:srgbClr val="00040A"/>
                          </a:solidFill>
                        </a:rPr>
                        <a:t>UC</a:t>
                      </a:r>
                    </a:p>
                  </a:txBody>
                  <a:tcPr marL="0" marR="0" marT="0" marB="0" anchor="ctr"/>
                </a:tc>
                <a:tc>
                  <a:txBody>
                    <a:bodyPr/>
                    <a:lstStyle/>
                    <a:p>
                      <a:pPr algn="ctr"/>
                      <a:r>
                        <a:rPr lang="en-US" b="1">
                          <a:solidFill>
                            <a:srgbClr val="00040A"/>
                          </a:solidFill>
                        </a:rPr>
                        <a:t>UA</a:t>
                      </a:r>
                    </a:p>
                  </a:txBody>
                  <a:tcPr marL="0" marR="0" marT="0" marB="0" anchor="ctr"/>
                </a:tc>
                <a:tc>
                  <a:txBody>
                    <a:bodyPr/>
                    <a:lstStyle/>
                    <a:p>
                      <a:pPr algn="ctr"/>
                      <a:r>
                        <a:rPr lang="en-US" b="1">
                          <a:solidFill>
                            <a:srgbClr val="00040A"/>
                          </a:solidFill>
                        </a:rPr>
                        <a:t>UAC</a:t>
                      </a:r>
                    </a:p>
                  </a:txBody>
                  <a:tcPr marL="0" marR="0" marT="0" marB="0" anchor="ctr"/>
                </a:tc>
                <a:extLst>
                  <a:ext uri="{0D108BD9-81ED-4DB2-BD59-A6C34878D82A}">
                    <a16:rowId xmlns:a16="http://schemas.microsoft.com/office/drawing/2014/main" val="532477934"/>
                  </a:ext>
                </a:extLst>
              </a:tr>
              <a:tr h="576744">
                <a:tc>
                  <a:txBody>
                    <a:bodyPr/>
                    <a:lstStyle/>
                    <a:p>
                      <a:r>
                        <a:rPr lang="en-US" b="1">
                          <a:solidFill>
                            <a:srgbClr val="00040A"/>
                          </a:solidFill>
                          <a:effectLst/>
                        </a:rPr>
                        <a:t> UC Blue &amp; Gold HMO</a:t>
                      </a:r>
                    </a:p>
                  </a:txBody>
                  <a:tcPr marL="0" marR="0" marT="0" marB="0" anchor="ctr"/>
                </a:tc>
                <a:tc>
                  <a:txBody>
                    <a:bodyPr/>
                    <a:lstStyle/>
                    <a:p>
                      <a:pPr algn="ctr"/>
                      <a:r>
                        <a:rPr lang="en-US">
                          <a:solidFill>
                            <a:srgbClr val="00040A"/>
                          </a:solidFill>
                          <a:effectLst/>
                        </a:rPr>
                        <a:t>$8.97 </a:t>
                      </a:r>
                    </a:p>
                  </a:txBody>
                  <a:tcPr marL="0" marR="0" marT="0" marB="0" anchor="ctr"/>
                </a:tc>
                <a:tc>
                  <a:txBody>
                    <a:bodyPr/>
                    <a:lstStyle/>
                    <a:p>
                      <a:pPr algn="ctr"/>
                      <a:r>
                        <a:rPr lang="en-US">
                          <a:solidFill>
                            <a:srgbClr val="00040A"/>
                          </a:solidFill>
                        </a:rPr>
                        <a:t>$16.05 </a:t>
                      </a:r>
                    </a:p>
                  </a:txBody>
                  <a:tcPr marL="0" marR="0" marT="0" marB="0" anchor="ctr"/>
                </a:tc>
                <a:tc>
                  <a:txBody>
                    <a:bodyPr/>
                    <a:lstStyle/>
                    <a:p>
                      <a:pPr algn="ctr"/>
                      <a:r>
                        <a:rPr lang="en-US">
                          <a:solidFill>
                            <a:srgbClr val="00040A"/>
                          </a:solidFill>
                        </a:rPr>
                        <a:t>$25.26 </a:t>
                      </a:r>
                    </a:p>
                  </a:txBody>
                  <a:tcPr marL="0" marR="0" marT="0" marB="0" anchor="ctr"/>
                </a:tc>
                <a:tc>
                  <a:txBody>
                    <a:bodyPr/>
                    <a:lstStyle/>
                    <a:p>
                      <a:pPr algn="ctr"/>
                      <a:r>
                        <a:rPr lang="en-US">
                          <a:solidFill>
                            <a:srgbClr val="00040A"/>
                          </a:solidFill>
                        </a:rPr>
                        <a:t>$32.28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$13.03 </a:t>
                      </a:r>
                    </a:p>
                  </a:txBody>
                  <a:tcPr marL="0" marR="0" marT="0" marB="0" anchor="ctr"/>
                </a:tc>
                <a:tc>
                  <a:txBody>
                    <a:bodyPr/>
                    <a:lstStyle/>
                    <a:p>
                      <a:pPr algn="ctr"/>
                      <a:r>
                        <a:rPr lang="en-US">
                          <a:solidFill>
                            <a:srgbClr val="00040A"/>
                          </a:solidFill>
                        </a:rPr>
                        <a:t>$23.31 </a:t>
                      </a:r>
                    </a:p>
                  </a:txBody>
                  <a:tcPr marL="0" marR="0" marT="0" marB="0" anchor="ctr"/>
                </a:tc>
                <a:tc>
                  <a:txBody>
                    <a:bodyPr/>
                    <a:lstStyle/>
                    <a:p>
                      <a:pPr algn="ctr"/>
                      <a:r>
                        <a:rPr lang="en-US">
                          <a:solidFill>
                            <a:srgbClr val="00040A"/>
                          </a:solidFill>
                        </a:rPr>
                        <a:t>$34.25 </a:t>
                      </a:r>
                    </a:p>
                  </a:txBody>
                  <a:tcPr marL="0" marR="0" marT="0" marB="0" anchor="ctr"/>
                </a:tc>
                <a:tc>
                  <a:txBody>
                    <a:bodyPr/>
                    <a:lstStyle/>
                    <a:p>
                      <a:pPr algn="ctr"/>
                      <a:r>
                        <a:rPr lang="en-US">
                          <a:solidFill>
                            <a:srgbClr val="00040A"/>
                          </a:solidFill>
                        </a:rPr>
                        <a:t>$44.44 </a:t>
                      </a:r>
                    </a:p>
                  </a:txBody>
                  <a:tcPr marL="0" marR="0" marT="0" marB="0" anchor="ctr"/>
                </a:tc>
                <a:extLst>
                  <a:ext uri="{0D108BD9-81ED-4DB2-BD59-A6C34878D82A}">
                    <a16:rowId xmlns:a16="http://schemas.microsoft.com/office/drawing/2014/main" val="1390884870"/>
                  </a:ext>
                </a:extLst>
              </a:tr>
              <a:tr h="576744">
                <a:tc>
                  <a:txBody>
                    <a:bodyPr/>
                    <a:lstStyle/>
                    <a:p>
                      <a:r>
                        <a:rPr lang="en-US" b="1" dirty="0">
                          <a:solidFill>
                            <a:srgbClr val="00040A"/>
                          </a:solidFill>
                          <a:effectLst/>
                        </a:rPr>
                        <a:t> Kaiser Permanente - CA</a:t>
                      </a:r>
                    </a:p>
                  </a:txBody>
                  <a:tcPr marL="0" marR="0" marT="0" marB="0" anchor="ctr"/>
                </a:tc>
                <a:tc>
                  <a:txBody>
                    <a:bodyPr/>
                    <a:lstStyle/>
                    <a:p>
                      <a:pPr algn="ctr"/>
                      <a:r>
                        <a:rPr lang="en-US">
                          <a:solidFill>
                            <a:srgbClr val="00040A"/>
                          </a:solidFill>
                          <a:effectLst/>
                        </a:rPr>
                        <a:t>$3.28 </a:t>
                      </a:r>
                    </a:p>
                  </a:txBody>
                  <a:tcPr marL="0" marR="0" marT="0" marB="0" anchor="ctr"/>
                </a:tc>
                <a:tc>
                  <a:txBody>
                    <a:bodyPr/>
                    <a:lstStyle/>
                    <a:p>
                      <a:pPr algn="ctr"/>
                      <a:r>
                        <a:rPr lang="en-US">
                          <a:solidFill>
                            <a:srgbClr val="00040A"/>
                          </a:solidFill>
                        </a:rPr>
                        <a:t>$5.91 </a:t>
                      </a:r>
                    </a:p>
                  </a:txBody>
                  <a:tcPr marL="0" marR="0" marT="0" marB="0" anchor="ctr"/>
                </a:tc>
                <a:tc>
                  <a:txBody>
                    <a:bodyPr/>
                    <a:lstStyle/>
                    <a:p>
                      <a:pPr algn="ctr"/>
                      <a:r>
                        <a:rPr lang="en-US">
                          <a:solidFill>
                            <a:srgbClr val="00040A"/>
                          </a:solidFill>
                        </a:rPr>
                        <a:t>$9.93 </a:t>
                      </a:r>
                    </a:p>
                  </a:txBody>
                  <a:tcPr marL="0" marR="0" marT="0" marB="0" anchor="ctr"/>
                </a:tc>
                <a:tc>
                  <a:txBody>
                    <a:bodyPr/>
                    <a:lstStyle/>
                    <a:p>
                      <a:pPr algn="ctr"/>
                      <a:r>
                        <a:rPr lang="en-US">
                          <a:solidFill>
                            <a:srgbClr val="00040A"/>
                          </a:solidFill>
                        </a:rPr>
                        <a:t>$12.32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$7.62 </a:t>
                      </a:r>
                    </a:p>
                  </a:txBody>
                  <a:tcPr marL="0" marR="0" marT="0" marB="0" anchor="ctr"/>
                </a:tc>
                <a:tc>
                  <a:txBody>
                    <a:bodyPr/>
                    <a:lstStyle/>
                    <a:p>
                      <a:pPr algn="ctr"/>
                      <a:r>
                        <a:rPr lang="en-US">
                          <a:solidFill>
                            <a:srgbClr val="00040A"/>
                          </a:solidFill>
                        </a:rPr>
                        <a:t>$13.71 </a:t>
                      </a:r>
                    </a:p>
                  </a:txBody>
                  <a:tcPr marL="0" marR="0" marT="0" marB="0" anchor="ctr"/>
                </a:tc>
                <a:tc>
                  <a:txBody>
                    <a:bodyPr/>
                    <a:lstStyle/>
                    <a:p>
                      <a:pPr algn="ctr"/>
                      <a:r>
                        <a:rPr lang="en-US">
                          <a:solidFill>
                            <a:srgbClr val="00040A"/>
                          </a:solidFill>
                        </a:rPr>
                        <a:t>$23.59 </a:t>
                      </a:r>
                    </a:p>
                  </a:txBody>
                  <a:tcPr marL="0" marR="0" marT="0" marB="0" anchor="ctr"/>
                </a:tc>
                <a:tc>
                  <a:txBody>
                    <a:bodyPr/>
                    <a:lstStyle/>
                    <a:p>
                      <a:pPr algn="ctr"/>
                      <a:r>
                        <a:rPr lang="en-US">
                          <a:solidFill>
                            <a:srgbClr val="00040A"/>
                          </a:solidFill>
                        </a:rPr>
                        <a:t>$29.10 </a:t>
                      </a:r>
                    </a:p>
                  </a:txBody>
                  <a:tcPr marL="0" marR="0" marT="0" marB="0" anchor="ctr"/>
                </a:tc>
                <a:extLst>
                  <a:ext uri="{0D108BD9-81ED-4DB2-BD59-A6C34878D82A}">
                    <a16:rowId xmlns:a16="http://schemas.microsoft.com/office/drawing/2014/main" val="1050732525"/>
                  </a:ext>
                </a:extLst>
              </a:tr>
              <a:tr h="576744">
                <a:tc>
                  <a:txBody>
                    <a:bodyPr/>
                    <a:lstStyle/>
                    <a:p>
                      <a:r>
                        <a:rPr lang="en-US" b="1">
                          <a:solidFill>
                            <a:srgbClr val="00040A"/>
                          </a:solidFill>
                          <a:effectLst/>
                        </a:rPr>
                        <a:t> CORE PPO</a:t>
                      </a:r>
                    </a:p>
                  </a:txBody>
                  <a:tcPr marL="0" marR="0" marT="0" marB="0" anchor="ctr"/>
                </a:tc>
                <a:tc>
                  <a:txBody>
                    <a:bodyPr/>
                    <a:lstStyle/>
                    <a:p>
                      <a:pPr algn="ctr"/>
                      <a:r>
                        <a:rPr lang="en-US">
                          <a:solidFill>
                            <a:srgbClr val="00040A"/>
                          </a:solidFill>
                          <a:effectLst/>
                        </a:rPr>
                        <a:t>$25.91 </a:t>
                      </a:r>
                    </a:p>
                  </a:txBody>
                  <a:tcPr marL="0" marR="0" marT="0" marB="0" anchor="ctr"/>
                </a:tc>
                <a:tc>
                  <a:txBody>
                    <a:bodyPr/>
                    <a:lstStyle/>
                    <a:p>
                      <a:pPr algn="ctr"/>
                      <a:r>
                        <a:rPr lang="en-US">
                          <a:solidFill>
                            <a:srgbClr val="00040A"/>
                          </a:solidFill>
                        </a:rPr>
                        <a:t>$46.63 </a:t>
                      </a:r>
                    </a:p>
                  </a:txBody>
                  <a:tcPr marL="0" marR="0" marT="0" marB="0" anchor="ctr"/>
                </a:tc>
                <a:tc>
                  <a:txBody>
                    <a:bodyPr/>
                    <a:lstStyle/>
                    <a:p>
                      <a:pPr algn="ctr"/>
                      <a:r>
                        <a:rPr lang="en-US">
                          <a:solidFill>
                            <a:srgbClr val="00040A"/>
                          </a:solidFill>
                        </a:rPr>
                        <a:t>$110.50 </a:t>
                      </a:r>
                    </a:p>
                  </a:txBody>
                  <a:tcPr marL="0" marR="0" marT="0" marB="0" anchor="ctr"/>
                </a:tc>
                <a:tc>
                  <a:txBody>
                    <a:bodyPr/>
                    <a:lstStyle/>
                    <a:p>
                      <a:pPr algn="ctr"/>
                      <a:r>
                        <a:rPr lang="en-US">
                          <a:solidFill>
                            <a:srgbClr val="00040A"/>
                          </a:solidFill>
                        </a:rPr>
                        <a:t>$131.22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$73.02 </a:t>
                      </a:r>
                    </a:p>
                  </a:txBody>
                  <a:tcPr marL="0" marR="0" marT="0" marB="0" anchor="ctr"/>
                </a:tc>
                <a:tc>
                  <a:txBody>
                    <a:bodyPr/>
                    <a:lstStyle/>
                    <a:p>
                      <a:pPr algn="ctr"/>
                      <a:r>
                        <a:rPr lang="en-US">
                          <a:solidFill>
                            <a:srgbClr val="00040A"/>
                          </a:solidFill>
                        </a:rPr>
                        <a:t>$131.43 </a:t>
                      </a:r>
                    </a:p>
                  </a:txBody>
                  <a:tcPr marL="0" marR="0" marT="0" marB="0" anchor="ctr"/>
                </a:tc>
                <a:tc>
                  <a:txBody>
                    <a:bodyPr/>
                    <a:lstStyle/>
                    <a:p>
                      <a:pPr algn="ctr"/>
                      <a:r>
                        <a:rPr lang="en-US">
                          <a:solidFill>
                            <a:srgbClr val="00040A"/>
                          </a:solidFill>
                        </a:rPr>
                        <a:t>$218.05 </a:t>
                      </a:r>
                    </a:p>
                  </a:txBody>
                  <a:tcPr marL="0" marR="0" marT="0" marB="0" anchor="ctr"/>
                </a:tc>
                <a:tc>
                  <a:txBody>
                    <a:bodyPr/>
                    <a:lstStyle/>
                    <a:p>
                      <a:pPr algn="ctr"/>
                      <a:r>
                        <a:rPr lang="en-US">
                          <a:solidFill>
                            <a:srgbClr val="00040A"/>
                          </a:solidFill>
                        </a:rPr>
                        <a:t>$276.46 </a:t>
                      </a:r>
                    </a:p>
                  </a:txBody>
                  <a:tcPr marL="0" marR="0" marT="0" marB="0" anchor="ctr"/>
                </a:tc>
                <a:extLst>
                  <a:ext uri="{0D108BD9-81ED-4DB2-BD59-A6C34878D82A}">
                    <a16:rowId xmlns:a16="http://schemas.microsoft.com/office/drawing/2014/main" val="1094736970"/>
                  </a:ext>
                </a:extLst>
              </a:tr>
              <a:tr h="576744">
                <a:tc>
                  <a:txBody>
                    <a:bodyPr/>
                    <a:lstStyle/>
                    <a:p>
                      <a:r>
                        <a:rPr lang="en-US" b="1">
                          <a:solidFill>
                            <a:srgbClr val="00040A"/>
                          </a:solidFill>
                          <a:effectLst/>
                        </a:rPr>
                        <a:t> Health Savings Plan</a:t>
                      </a:r>
                    </a:p>
                  </a:txBody>
                  <a:tcPr marL="0" marR="0" marT="0" marB="0" anchor="ctr"/>
                </a:tc>
                <a:tc>
                  <a:txBody>
                    <a:bodyPr/>
                    <a:lstStyle/>
                    <a:p>
                      <a:pPr algn="ctr"/>
                      <a:r>
                        <a:rPr lang="en-US">
                          <a:solidFill>
                            <a:srgbClr val="00040A"/>
                          </a:solidFill>
                          <a:effectLst/>
                        </a:rPr>
                        <a:t>$7.13 </a:t>
                      </a:r>
                    </a:p>
                  </a:txBody>
                  <a:tcPr marL="0" marR="0" marT="0" marB="0" anchor="ctr"/>
                </a:tc>
                <a:tc>
                  <a:txBody>
                    <a:bodyPr/>
                    <a:lstStyle/>
                    <a:p>
                      <a:pPr algn="ctr"/>
                      <a:r>
                        <a:rPr lang="en-US">
                          <a:solidFill>
                            <a:srgbClr val="00040A"/>
                          </a:solidFill>
                        </a:rPr>
                        <a:t>$11.68 </a:t>
                      </a:r>
                    </a:p>
                  </a:txBody>
                  <a:tcPr marL="0" marR="0" marT="0" marB="0" anchor="ctr"/>
                </a:tc>
                <a:tc>
                  <a:txBody>
                    <a:bodyPr/>
                    <a:lstStyle/>
                    <a:p>
                      <a:pPr algn="ctr"/>
                      <a:r>
                        <a:rPr lang="en-US">
                          <a:solidFill>
                            <a:srgbClr val="00040A"/>
                          </a:solidFill>
                        </a:rPr>
                        <a:t>$16.27 </a:t>
                      </a:r>
                    </a:p>
                  </a:txBody>
                  <a:tcPr marL="0" marR="0" marT="0" marB="0" anchor="ctr"/>
                </a:tc>
                <a:tc>
                  <a:txBody>
                    <a:bodyPr/>
                    <a:lstStyle/>
                    <a:p>
                      <a:pPr algn="ctr"/>
                      <a:r>
                        <a:rPr lang="en-US">
                          <a:solidFill>
                            <a:srgbClr val="00040A"/>
                          </a:solidFill>
                        </a:rPr>
                        <a:t>$20.51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$16.81 </a:t>
                      </a:r>
                    </a:p>
                  </a:txBody>
                  <a:tcPr marL="0" marR="0" marT="0" marB="0" anchor="ctr"/>
                </a:tc>
                <a:tc>
                  <a:txBody>
                    <a:bodyPr/>
                    <a:lstStyle/>
                    <a:p>
                      <a:pPr algn="ctr"/>
                      <a:r>
                        <a:rPr lang="en-US">
                          <a:solidFill>
                            <a:srgbClr val="00040A"/>
                          </a:solidFill>
                        </a:rPr>
                        <a:t>$27.50 </a:t>
                      </a:r>
                    </a:p>
                  </a:txBody>
                  <a:tcPr marL="0" marR="0" marT="0" marB="0" anchor="ctr"/>
                </a:tc>
                <a:tc>
                  <a:txBody>
                    <a:bodyPr/>
                    <a:lstStyle/>
                    <a:p>
                      <a:pPr algn="ctr"/>
                      <a:r>
                        <a:rPr lang="en-US">
                          <a:solidFill>
                            <a:srgbClr val="00040A"/>
                          </a:solidFill>
                        </a:rPr>
                        <a:t>$39.27 </a:t>
                      </a:r>
                    </a:p>
                  </a:txBody>
                  <a:tcPr marL="0" marR="0" marT="0" marB="0" anchor="ctr"/>
                </a:tc>
                <a:tc>
                  <a:txBody>
                    <a:bodyPr/>
                    <a:lstStyle/>
                    <a:p>
                      <a:pPr algn="ctr"/>
                      <a:r>
                        <a:rPr lang="en-US">
                          <a:solidFill>
                            <a:srgbClr val="00040A"/>
                          </a:solidFill>
                        </a:rPr>
                        <a:t>$49.20 </a:t>
                      </a:r>
                    </a:p>
                  </a:txBody>
                  <a:tcPr marL="0" marR="0" marT="0" marB="0" anchor="ctr"/>
                </a:tc>
                <a:extLst>
                  <a:ext uri="{0D108BD9-81ED-4DB2-BD59-A6C34878D82A}">
                    <a16:rowId xmlns:a16="http://schemas.microsoft.com/office/drawing/2014/main" val="2631385036"/>
                  </a:ext>
                </a:extLst>
              </a:tr>
              <a:tr h="576744">
                <a:tc>
                  <a:txBody>
                    <a:bodyPr/>
                    <a:lstStyle/>
                    <a:p>
                      <a:r>
                        <a:rPr lang="en-US" b="1">
                          <a:solidFill>
                            <a:srgbClr val="00040A"/>
                          </a:solidFill>
                          <a:effectLst/>
                        </a:rPr>
                        <a:t> UC Care</a:t>
                      </a:r>
                    </a:p>
                  </a:txBody>
                  <a:tcPr marL="0" marR="0" marT="0" marB="0" anchor="ctr"/>
                </a:tc>
                <a:tc>
                  <a:txBody>
                    <a:bodyPr/>
                    <a:lstStyle/>
                    <a:p>
                      <a:pPr algn="ctr"/>
                      <a:r>
                        <a:rPr lang="en-US">
                          <a:solidFill>
                            <a:srgbClr val="00040A"/>
                          </a:solidFill>
                          <a:effectLst/>
                        </a:rPr>
                        <a:t>$19.17 </a:t>
                      </a:r>
                    </a:p>
                  </a:txBody>
                  <a:tcPr marL="0" marR="0" marT="0" marB="0" anchor="ctr"/>
                </a:tc>
                <a:tc>
                  <a:txBody>
                    <a:bodyPr/>
                    <a:lstStyle/>
                    <a:p>
                      <a:pPr algn="ctr"/>
                      <a:r>
                        <a:rPr lang="en-US">
                          <a:solidFill>
                            <a:srgbClr val="00040A"/>
                          </a:solidFill>
                        </a:rPr>
                        <a:t>$34.24 </a:t>
                      </a:r>
                    </a:p>
                  </a:txBody>
                  <a:tcPr marL="0" marR="0" marT="0" marB="0" anchor="ctr"/>
                </a:tc>
                <a:tc>
                  <a:txBody>
                    <a:bodyPr/>
                    <a:lstStyle/>
                    <a:p>
                      <a:pPr algn="ctr"/>
                      <a:r>
                        <a:rPr lang="en-US">
                          <a:solidFill>
                            <a:srgbClr val="00040A"/>
                          </a:solidFill>
                        </a:rPr>
                        <a:t>$46.34 </a:t>
                      </a:r>
                    </a:p>
                  </a:txBody>
                  <a:tcPr marL="0" marR="0" marT="0" marB="0" anchor="ctr"/>
                </a:tc>
                <a:tc>
                  <a:txBody>
                    <a:bodyPr/>
                    <a:lstStyle/>
                    <a:p>
                      <a:pPr algn="ctr"/>
                      <a:r>
                        <a:rPr lang="en-US">
                          <a:solidFill>
                            <a:srgbClr val="00040A"/>
                          </a:solidFill>
                        </a:rPr>
                        <a:t>$61.47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$23.49 </a:t>
                      </a:r>
                    </a:p>
                  </a:txBody>
                  <a:tcPr marL="0" marR="0" marT="0" marB="0" anchor="ctr"/>
                </a:tc>
                <a:tc>
                  <a:txBody>
                    <a:bodyPr/>
                    <a:lstStyle/>
                    <a:p>
                      <a:pPr algn="ctr"/>
                      <a:r>
                        <a:rPr lang="en-US">
                          <a:solidFill>
                            <a:srgbClr val="00040A"/>
                          </a:solidFill>
                        </a:rPr>
                        <a:t>$41.98 </a:t>
                      </a:r>
                    </a:p>
                  </a:txBody>
                  <a:tcPr marL="0" marR="0" marT="0" marB="0" anchor="ctr"/>
                </a:tc>
                <a:tc>
                  <a:txBody>
                    <a:bodyPr/>
                    <a:lstStyle/>
                    <a:p>
                      <a:pPr algn="ctr"/>
                      <a:r>
                        <a:rPr lang="en-US">
                          <a:solidFill>
                            <a:srgbClr val="00040A"/>
                          </a:solidFill>
                        </a:rPr>
                        <a:t>$55.89 </a:t>
                      </a:r>
                    </a:p>
                  </a:txBody>
                  <a:tcPr marL="0" marR="0" marT="0" marB="0" anchor="ctr"/>
                </a:tc>
                <a:tc>
                  <a:txBody>
                    <a:bodyPr/>
                    <a:lstStyle/>
                    <a:p>
                      <a:pPr algn="ctr"/>
                      <a:r>
                        <a:rPr lang="en-US" dirty="0">
                          <a:solidFill>
                            <a:srgbClr val="00040A"/>
                          </a:solidFill>
                        </a:rPr>
                        <a:t>$74.44 </a:t>
                      </a:r>
                    </a:p>
                  </a:txBody>
                  <a:tcPr marL="0" marR="0" marT="0" marB="0" anchor="ctr"/>
                </a:tc>
                <a:extLst>
                  <a:ext uri="{0D108BD9-81ED-4DB2-BD59-A6C34878D82A}">
                    <a16:rowId xmlns:a16="http://schemas.microsoft.com/office/drawing/2014/main" val="64473880"/>
                  </a:ext>
                </a:extLst>
              </a:tr>
            </a:tbl>
          </a:graphicData>
        </a:graphic>
      </p:graphicFrame>
      <p:sp>
        <p:nvSpPr>
          <p:cNvPr id="8" name="Title 1">
            <a:extLst>
              <a:ext uri="{FF2B5EF4-FFF2-40B4-BE49-F238E27FC236}">
                <a16:creationId xmlns:a16="http://schemas.microsoft.com/office/drawing/2014/main" id="{2666E99F-B2DA-61D4-F5E6-808FBFD94F0D}"/>
              </a:ext>
            </a:extLst>
          </p:cNvPr>
          <p:cNvSpPr txBox="1">
            <a:spLocks/>
          </p:cNvSpPr>
          <p:nvPr/>
        </p:nvSpPr>
        <p:spPr>
          <a:xfrm>
            <a:off x="286845" y="368362"/>
            <a:ext cx="7979154" cy="802289"/>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Change in </a:t>
            </a:r>
            <a:r>
              <a:rPr lang="en-US" sz="2800" b="1" dirty="0">
                <a:solidFill>
                  <a:srgbClr val="C74D97"/>
                </a:solidFill>
              </a:rPr>
              <a:t>Employee</a:t>
            </a:r>
            <a:r>
              <a:rPr lang="en-US" sz="2800" b="1" dirty="0">
                <a:solidFill>
                  <a:srgbClr val="E07735"/>
                </a:solidFill>
              </a:rPr>
              <a:t> </a:t>
            </a:r>
            <a:r>
              <a:rPr lang="en-US" sz="2800" b="1" dirty="0">
                <a:solidFill>
                  <a:srgbClr val="0058A6"/>
                </a:solidFill>
              </a:rPr>
              <a:t>Costs - </a:t>
            </a:r>
            <a:r>
              <a:rPr lang="en-US" sz="2800" b="1" i="1" dirty="0">
                <a:solidFill>
                  <a:srgbClr val="0058A6"/>
                </a:solidFill>
              </a:rPr>
              <a:t>2024 vs. 2025 </a:t>
            </a:r>
          </a:p>
        </p:txBody>
      </p:sp>
      <p:grpSp>
        <p:nvGrpSpPr>
          <p:cNvPr id="2" name="Group 1">
            <a:extLst>
              <a:ext uri="{FF2B5EF4-FFF2-40B4-BE49-F238E27FC236}">
                <a16:creationId xmlns:a16="http://schemas.microsoft.com/office/drawing/2014/main" id="{269DF564-1715-9CB2-6571-11F7AC92F7B9}"/>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2F228E90-E578-F7B1-6C04-0BE65770BA4D}"/>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5A0AA1-5E71-7DEE-CFA0-FAF73191FBA2}"/>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F36F45EC-1A0E-4086-86B9-024C7B153D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45" name="Video 44">
            <a:hlinkClick r:id="" action="ppaction://media"/>
            <a:extLst>
              <a:ext uri="{FF2B5EF4-FFF2-40B4-BE49-F238E27FC236}">
                <a16:creationId xmlns:a16="http://schemas.microsoft.com/office/drawing/2014/main" id="{417F4149-5D53-ACE4-28C4-B180968489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559453892"/>
      </p:ext>
    </p:extLst>
  </p:cSld>
  <p:clrMapOvr>
    <a:masterClrMapping/>
  </p:clrMapOvr>
  <p:transition spd="slow" advTm="1374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5"/>
                </p:tgtEl>
              </p:cMediaNode>
            </p:video>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
                                        </p:tgtEl>
                                      </p:cBhvr>
                                    </p:cmd>
                                  </p:childTnLst>
                                </p:cTn>
                              </p:par>
                            </p:childTnLst>
                          </p:cTn>
                        </p:par>
                      </p:childTnLst>
                    </p:cTn>
                  </p:par>
                </p:childTnLst>
              </p:cTn>
              <p:nextCondLst>
                <p:cond evt="onClick" delay="0">
                  <p:tgtEl>
                    <p:spTgt spid="4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AB22B5A5-3F79-ED7E-FFD6-F269316E6B75}"/>
              </a:ext>
            </a:extLst>
          </p:cNvPr>
          <p:cNvGraphicFramePr>
            <a:graphicFrameLocks noGrp="1"/>
          </p:cNvGraphicFramePr>
          <p:nvPr>
            <p:ph sz="quarter" idx="20"/>
          </p:nvPr>
        </p:nvGraphicFramePr>
        <p:xfrm>
          <a:off x="392906" y="865967"/>
          <a:ext cx="8329271" cy="3419508"/>
        </p:xfrm>
        <a:graphic>
          <a:graphicData uri="http://schemas.openxmlformats.org/drawingml/2006/table">
            <a:tbl>
              <a:tblPr bandRow="1">
                <a:tableStyleId>{073A0DAA-6AF3-43AB-8588-CEC1D06C72B9}</a:tableStyleId>
              </a:tblPr>
              <a:tblGrid>
                <a:gridCol w="2393627">
                  <a:extLst>
                    <a:ext uri="{9D8B030D-6E8A-4147-A177-3AD203B41FA5}">
                      <a16:colId xmlns:a16="http://schemas.microsoft.com/office/drawing/2014/main" val="874189067"/>
                    </a:ext>
                  </a:extLst>
                </a:gridCol>
                <a:gridCol w="134586">
                  <a:extLst>
                    <a:ext uri="{9D8B030D-6E8A-4147-A177-3AD203B41FA5}">
                      <a16:colId xmlns:a16="http://schemas.microsoft.com/office/drawing/2014/main" val="661461781"/>
                    </a:ext>
                  </a:extLst>
                </a:gridCol>
                <a:gridCol w="708309">
                  <a:extLst>
                    <a:ext uri="{9D8B030D-6E8A-4147-A177-3AD203B41FA5}">
                      <a16:colId xmlns:a16="http://schemas.microsoft.com/office/drawing/2014/main" val="3939973373"/>
                    </a:ext>
                  </a:extLst>
                </a:gridCol>
                <a:gridCol w="708309">
                  <a:extLst>
                    <a:ext uri="{9D8B030D-6E8A-4147-A177-3AD203B41FA5}">
                      <a16:colId xmlns:a16="http://schemas.microsoft.com/office/drawing/2014/main" val="2221275128"/>
                    </a:ext>
                  </a:extLst>
                </a:gridCol>
                <a:gridCol w="708309">
                  <a:extLst>
                    <a:ext uri="{9D8B030D-6E8A-4147-A177-3AD203B41FA5}">
                      <a16:colId xmlns:a16="http://schemas.microsoft.com/office/drawing/2014/main" val="2056272296"/>
                    </a:ext>
                  </a:extLst>
                </a:gridCol>
                <a:gridCol w="708309">
                  <a:extLst>
                    <a:ext uri="{9D8B030D-6E8A-4147-A177-3AD203B41FA5}">
                      <a16:colId xmlns:a16="http://schemas.microsoft.com/office/drawing/2014/main" val="820516967"/>
                    </a:ext>
                  </a:extLst>
                </a:gridCol>
                <a:gridCol w="134586">
                  <a:extLst>
                    <a:ext uri="{9D8B030D-6E8A-4147-A177-3AD203B41FA5}">
                      <a16:colId xmlns:a16="http://schemas.microsoft.com/office/drawing/2014/main" val="996519796"/>
                    </a:ext>
                  </a:extLst>
                </a:gridCol>
                <a:gridCol w="708309">
                  <a:extLst>
                    <a:ext uri="{9D8B030D-6E8A-4147-A177-3AD203B41FA5}">
                      <a16:colId xmlns:a16="http://schemas.microsoft.com/office/drawing/2014/main" val="1384860782"/>
                    </a:ext>
                  </a:extLst>
                </a:gridCol>
                <a:gridCol w="708309">
                  <a:extLst>
                    <a:ext uri="{9D8B030D-6E8A-4147-A177-3AD203B41FA5}">
                      <a16:colId xmlns:a16="http://schemas.microsoft.com/office/drawing/2014/main" val="3421763585"/>
                    </a:ext>
                  </a:extLst>
                </a:gridCol>
                <a:gridCol w="708309">
                  <a:extLst>
                    <a:ext uri="{9D8B030D-6E8A-4147-A177-3AD203B41FA5}">
                      <a16:colId xmlns:a16="http://schemas.microsoft.com/office/drawing/2014/main" val="2430429382"/>
                    </a:ext>
                  </a:extLst>
                </a:gridCol>
                <a:gridCol w="708309">
                  <a:extLst>
                    <a:ext uri="{9D8B030D-6E8A-4147-A177-3AD203B41FA5}">
                      <a16:colId xmlns:a16="http://schemas.microsoft.com/office/drawing/2014/main" val="1081175455"/>
                    </a:ext>
                  </a:extLst>
                </a:gridCol>
              </a:tblGrid>
              <a:tr h="308153">
                <a:tc>
                  <a:txBody>
                    <a:bodyPr/>
                    <a:lstStyle/>
                    <a:p>
                      <a:pPr algn="ctr"/>
                      <a:endParaRPr lang="en-US">
                        <a:solidFill>
                          <a:schemeClr val="bg1"/>
                        </a:solidFill>
                        <a:effectLst/>
                      </a:endParaRPr>
                    </a:p>
                  </a:txBody>
                  <a:tcPr marL="0" marR="0" marT="0" marB="0" anchor="ctr">
                    <a:solidFill>
                      <a:schemeClr val="tx1"/>
                    </a:solidFill>
                  </a:tcPr>
                </a:tc>
                <a:tc>
                  <a:txBody>
                    <a:bodyPr/>
                    <a:lstStyle/>
                    <a:p>
                      <a:pPr algn="ctr"/>
                      <a:endParaRPr lang="en-US">
                        <a:solidFill>
                          <a:schemeClr val="bg1"/>
                        </a:solidFill>
                        <a:effectLst/>
                      </a:endParaRPr>
                    </a:p>
                  </a:txBody>
                  <a:tcPr marL="0" marR="0" marT="0" marB="0" anchor="ctr">
                    <a:solidFill>
                      <a:schemeClr val="tx1"/>
                    </a:solidFill>
                  </a:tcPr>
                </a:tc>
                <a:tc gridSpan="4">
                  <a:txBody>
                    <a:bodyPr/>
                    <a:lstStyle/>
                    <a:p>
                      <a:pPr algn="ctr"/>
                      <a:r>
                        <a:rPr lang="en-US" b="1">
                          <a:solidFill>
                            <a:schemeClr val="bg1"/>
                          </a:solidFill>
                          <a:effectLst/>
                        </a:rPr>
                        <a:t>Pay Band 3</a:t>
                      </a:r>
                    </a:p>
                  </a:txBody>
                  <a:tcPr marL="0" marR="0" marT="0" marB="0" anchor="ctr">
                    <a:solidFill>
                      <a:schemeClr val="tx1"/>
                    </a:solidFill>
                  </a:tcPr>
                </a:tc>
                <a:tc hMerge="1">
                  <a:txBody>
                    <a:bodyPr/>
                    <a:lstStyle/>
                    <a:p>
                      <a:endParaRPr lang="en-US"/>
                    </a:p>
                  </a:txBody>
                  <a:tcPr marL="0" marR="0" marT="0" marB="0" anchor="ctr" horzOverflow="overflow"/>
                </a:tc>
                <a:tc hMerge="1">
                  <a:txBody>
                    <a:bodyPr/>
                    <a:lstStyle/>
                    <a:p>
                      <a:endParaRPr lang="en-US"/>
                    </a:p>
                  </a:txBody>
                  <a:tcPr marL="0" marR="0" marT="0" marB="0" anchor="ctr" horzOverflow="overflow"/>
                </a:tc>
                <a:tc hMerge="1">
                  <a:txBody>
                    <a:bodyPr/>
                    <a:lstStyle/>
                    <a:p>
                      <a:endParaRPr lang="en-US"/>
                    </a:p>
                  </a:txBody>
                  <a:tcPr marL="0" marR="0" marT="0" marB="0" anchor="ctr" horzOverflow="overflow"/>
                </a:tc>
                <a:tc>
                  <a:txBody>
                    <a:bodyPr/>
                    <a:lstStyle/>
                    <a:p>
                      <a:pPr algn="ctr"/>
                      <a:endParaRPr lang="en-US" b="1">
                        <a:solidFill>
                          <a:schemeClr val="bg1"/>
                        </a:solidFill>
                        <a:effectLst/>
                      </a:endParaRPr>
                    </a:p>
                  </a:txBody>
                  <a:tcPr marL="0" marR="0" marT="0" marB="0" anchor="ctr">
                    <a:solidFill>
                      <a:schemeClr val="tx1"/>
                    </a:solidFill>
                  </a:tcPr>
                </a:tc>
                <a:tc gridSpan="4">
                  <a:txBody>
                    <a:bodyPr/>
                    <a:lstStyle/>
                    <a:p>
                      <a:pPr algn="ctr"/>
                      <a:r>
                        <a:rPr lang="en-US" b="1">
                          <a:solidFill>
                            <a:schemeClr val="bg1"/>
                          </a:solidFill>
                          <a:effectLst/>
                        </a:rPr>
                        <a:t>Pay Band 4</a:t>
                      </a:r>
                    </a:p>
                  </a:txBody>
                  <a:tcPr marL="0" marR="0" marT="0" marB="0" anchor="ctr">
                    <a:solidFill>
                      <a:schemeClr val="tx1"/>
                    </a:solidFill>
                  </a:tcPr>
                </a:tc>
                <a:tc hMerge="1">
                  <a:txBody>
                    <a:bodyPr/>
                    <a:lstStyle/>
                    <a:p>
                      <a:endParaRPr lang="en-US"/>
                    </a:p>
                  </a:txBody>
                  <a:tcPr marL="0" marR="0" marT="0" marB="0" anchor="ctr" horzOverflow="overflow"/>
                </a:tc>
                <a:tc hMerge="1">
                  <a:txBody>
                    <a:bodyPr/>
                    <a:lstStyle/>
                    <a:p>
                      <a:endParaRPr lang="en-US"/>
                    </a:p>
                  </a:txBody>
                  <a:tcPr marL="0" marR="0" marT="0" marB="0" anchor="ctr" horzOverflow="overflow"/>
                </a:tc>
                <a:tc hMerge="1">
                  <a:txBody>
                    <a:bodyPr/>
                    <a:lstStyle/>
                    <a:p>
                      <a:endParaRPr lang="en-US"/>
                    </a:p>
                  </a:txBody>
                  <a:tcPr marL="0" marR="0" marT="0" marB="0" anchor="ctr" horzOverflow="overflow"/>
                </a:tc>
                <a:extLst>
                  <a:ext uri="{0D108BD9-81ED-4DB2-BD59-A6C34878D82A}">
                    <a16:rowId xmlns:a16="http://schemas.microsoft.com/office/drawing/2014/main" val="1584156287"/>
                  </a:ext>
                </a:extLst>
              </a:tr>
              <a:tr h="288272">
                <a:tc>
                  <a:txBody>
                    <a:bodyPr/>
                    <a:lstStyle/>
                    <a:p>
                      <a:pPr algn="ctr"/>
                      <a:endParaRPr lang="en-US">
                        <a:solidFill>
                          <a:srgbClr val="00040A"/>
                        </a:solidFill>
                        <a:effectLst/>
                      </a:endParaRPr>
                    </a:p>
                  </a:txBody>
                  <a:tcPr marL="0" marR="0" marT="0" marB="0" anchor="ctr"/>
                </a:tc>
                <a:tc>
                  <a:txBody>
                    <a:bodyPr/>
                    <a:lstStyle/>
                    <a:p>
                      <a:pPr algn="ctr"/>
                      <a:endParaRPr lang="en-US"/>
                    </a:p>
                  </a:txBody>
                  <a:tcPr marL="0" marR="0" marT="0" marB="0" anchor="ctr"/>
                </a:tc>
                <a:tc>
                  <a:txBody>
                    <a:bodyPr/>
                    <a:lstStyle/>
                    <a:p>
                      <a:pPr algn="ctr"/>
                      <a:r>
                        <a:rPr lang="en-US" b="1">
                          <a:solidFill>
                            <a:srgbClr val="00040A"/>
                          </a:solidFill>
                          <a:effectLst/>
                        </a:rPr>
                        <a:t>U</a:t>
                      </a:r>
                    </a:p>
                  </a:txBody>
                  <a:tcPr marL="0" marR="0" marT="0" marB="0" anchor="ctr"/>
                </a:tc>
                <a:tc>
                  <a:txBody>
                    <a:bodyPr/>
                    <a:lstStyle/>
                    <a:p>
                      <a:pPr algn="ctr"/>
                      <a:r>
                        <a:rPr lang="en-US" b="1">
                          <a:solidFill>
                            <a:srgbClr val="00040A"/>
                          </a:solidFill>
                        </a:rPr>
                        <a:t>UC</a:t>
                      </a:r>
                    </a:p>
                  </a:txBody>
                  <a:tcPr marL="0" marR="0" marT="0" marB="0" anchor="ctr"/>
                </a:tc>
                <a:tc>
                  <a:txBody>
                    <a:bodyPr/>
                    <a:lstStyle/>
                    <a:p>
                      <a:pPr algn="ctr"/>
                      <a:r>
                        <a:rPr lang="en-US" b="1">
                          <a:solidFill>
                            <a:srgbClr val="00040A"/>
                          </a:solidFill>
                        </a:rPr>
                        <a:t>UA</a:t>
                      </a:r>
                    </a:p>
                  </a:txBody>
                  <a:tcPr marL="0" marR="0" marT="0" marB="0" anchor="ctr"/>
                </a:tc>
                <a:tc>
                  <a:txBody>
                    <a:bodyPr/>
                    <a:lstStyle/>
                    <a:p>
                      <a:pPr algn="ctr"/>
                      <a:r>
                        <a:rPr lang="en-US" b="1">
                          <a:solidFill>
                            <a:srgbClr val="00040A"/>
                          </a:solidFill>
                        </a:rPr>
                        <a:t>UAC</a:t>
                      </a:r>
                    </a:p>
                  </a:txBody>
                  <a:tcPr marL="0" marR="0" marT="0" marB="0" anchor="ctr"/>
                </a:tc>
                <a:tc>
                  <a:txBody>
                    <a:bodyPr/>
                    <a:lstStyle/>
                    <a:p>
                      <a:pPr algn="ctr"/>
                      <a:endParaRPr lang="en-US" b="1">
                        <a:solidFill>
                          <a:srgbClr val="00040A"/>
                        </a:solidFill>
                      </a:endParaRPr>
                    </a:p>
                  </a:txBody>
                  <a:tcPr marL="0" marR="0" marT="0" marB="0" anchor="ctr"/>
                </a:tc>
                <a:tc>
                  <a:txBody>
                    <a:bodyPr/>
                    <a:lstStyle/>
                    <a:p>
                      <a:pPr algn="ctr"/>
                      <a:r>
                        <a:rPr lang="en-US" b="1">
                          <a:solidFill>
                            <a:srgbClr val="00040A"/>
                          </a:solidFill>
                        </a:rPr>
                        <a:t>U</a:t>
                      </a:r>
                    </a:p>
                  </a:txBody>
                  <a:tcPr marL="0" marR="0" marT="0" marB="0" anchor="ctr"/>
                </a:tc>
                <a:tc>
                  <a:txBody>
                    <a:bodyPr/>
                    <a:lstStyle/>
                    <a:p>
                      <a:pPr algn="ctr"/>
                      <a:r>
                        <a:rPr lang="en-US" b="1">
                          <a:solidFill>
                            <a:srgbClr val="00040A"/>
                          </a:solidFill>
                        </a:rPr>
                        <a:t>UC</a:t>
                      </a:r>
                    </a:p>
                  </a:txBody>
                  <a:tcPr marL="0" marR="0" marT="0" marB="0" anchor="ctr"/>
                </a:tc>
                <a:tc>
                  <a:txBody>
                    <a:bodyPr/>
                    <a:lstStyle/>
                    <a:p>
                      <a:pPr algn="ctr"/>
                      <a:r>
                        <a:rPr lang="en-US" b="1">
                          <a:solidFill>
                            <a:srgbClr val="00040A"/>
                          </a:solidFill>
                        </a:rPr>
                        <a:t>UA</a:t>
                      </a:r>
                    </a:p>
                  </a:txBody>
                  <a:tcPr marL="0" marR="0" marT="0" marB="0" anchor="ctr"/>
                </a:tc>
                <a:tc>
                  <a:txBody>
                    <a:bodyPr/>
                    <a:lstStyle/>
                    <a:p>
                      <a:pPr algn="ctr"/>
                      <a:r>
                        <a:rPr lang="en-US" b="1">
                          <a:solidFill>
                            <a:srgbClr val="00040A"/>
                          </a:solidFill>
                        </a:rPr>
                        <a:t>UAC</a:t>
                      </a:r>
                    </a:p>
                  </a:txBody>
                  <a:tcPr marL="0" marR="0" marT="0" marB="0" anchor="ctr"/>
                </a:tc>
                <a:extLst>
                  <a:ext uri="{0D108BD9-81ED-4DB2-BD59-A6C34878D82A}">
                    <a16:rowId xmlns:a16="http://schemas.microsoft.com/office/drawing/2014/main" val="1118533572"/>
                  </a:ext>
                </a:extLst>
              </a:tr>
              <a:tr h="447319">
                <a:tc>
                  <a:txBody>
                    <a:bodyPr/>
                    <a:lstStyle/>
                    <a:p>
                      <a:pPr algn="l"/>
                      <a:r>
                        <a:rPr lang="en-US" b="1">
                          <a:solidFill>
                            <a:srgbClr val="00040A"/>
                          </a:solidFill>
                          <a:effectLst/>
                        </a:rPr>
                        <a:t> UC Blue &amp; Gold HMO</a:t>
                      </a:r>
                    </a:p>
                  </a:txBody>
                  <a:tcPr marL="0" marR="0" marT="0" marB="0" anchor="ctr"/>
                </a:tc>
                <a:tc>
                  <a:txBody>
                    <a:bodyPr/>
                    <a:lstStyle/>
                    <a:p>
                      <a:pPr algn="ctr"/>
                      <a:endParaRPr lang="en-US">
                        <a:effectLst/>
                      </a:endParaRPr>
                    </a:p>
                  </a:txBody>
                  <a:tcPr marL="0" marR="0" marT="0" marB="0" anchor="ctr"/>
                </a:tc>
                <a:tc>
                  <a:txBody>
                    <a:bodyPr/>
                    <a:lstStyle/>
                    <a:p>
                      <a:pPr algn="ctr"/>
                      <a:r>
                        <a:rPr lang="en-US">
                          <a:solidFill>
                            <a:srgbClr val="00040A"/>
                          </a:solidFill>
                          <a:effectLst/>
                        </a:rPr>
                        <a:t>$21.10 </a:t>
                      </a:r>
                    </a:p>
                  </a:txBody>
                  <a:tcPr marL="0" marR="0" marT="0" marB="0" anchor="ctr"/>
                </a:tc>
                <a:tc>
                  <a:txBody>
                    <a:bodyPr/>
                    <a:lstStyle/>
                    <a:p>
                      <a:pPr algn="ctr"/>
                      <a:r>
                        <a:rPr lang="en-US">
                          <a:solidFill>
                            <a:srgbClr val="00040A"/>
                          </a:solidFill>
                        </a:rPr>
                        <a:t>$37.74 </a:t>
                      </a:r>
                    </a:p>
                  </a:txBody>
                  <a:tcPr marL="0" marR="0" marT="0" marB="0" anchor="ctr"/>
                </a:tc>
                <a:tc>
                  <a:txBody>
                    <a:bodyPr/>
                    <a:lstStyle/>
                    <a:p>
                      <a:pPr algn="ctr"/>
                      <a:r>
                        <a:rPr lang="en-US" dirty="0">
                          <a:solidFill>
                            <a:srgbClr val="00040A"/>
                          </a:solidFill>
                        </a:rPr>
                        <a:t>$51.90 </a:t>
                      </a:r>
                    </a:p>
                  </a:txBody>
                  <a:tcPr marL="0" marR="0" marT="0" marB="0" anchor="ctr"/>
                </a:tc>
                <a:tc>
                  <a:txBody>
                    <a:bodyPr/>
                    <a:lstStyle/>
                    <a:p>
                      <a:pPr algn="ctr"/>
                      <a:r>
                        <a:rPr lang="en-US">
                          <a:solidFill>
                            <a:srgbClr val="00040A"/>
                          </a:solidFill>
                        </a:rPr>
                        <a:t>$68.39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$26.39 </a:t>
                      </a:r>
                    </a:p>
                  </a:txBody>
                  <a:tcPr marL="0" marR="0" marT="0" marB="0" anchor="ctr"/>
                </a:tc>
                <a:tc>
                  <a:txBody>
                    <a:bodyPr/>
                    <a:lstStyle/>
                    <a:p>
                      <a:pPr algn="ctr"/>
                      <a:r>
                        <a:rPr lang="en-US">
                          <a:solidFill>
                            <a:srgbClr val="00040A"/>
                          </a:solidFill>
                        </a:rPr>
                        <a:t>$47.21 </a:t>
                      </a:r>
                    </a:p>
                  </a:txBody>
                  <a:tcPr marL="0" marR="0" marT="0" marB="0" anchor="ctr"/>
                </a:tc>
                <a:tc>
                  <a:txBody>
                    <a:bodyPr/>
                    <a:lstStyle/>
                    <a:p>
                      <a:pPr algn="ctr"/>
                      <a:r>
                        <a:rPr lang="en-US">
                          <a:solidFill>
                            <a:srgbClr val="00040A"/>
                          </a:solidFill>
                        </a:rPr>
                        <a:t>$62.14 </a:t>
                      </a:r>
                    </a:p>
                  </a:txBody>
                  <a:tcPr marL="0" marR="0" marT="0" marB="0" anchor="ctr"/>
                </a:tc>
                <a:tc>
                  <a:txBody>
                    <a:bodyPr/>
                    <a:lstStyle/>
                    <a:p>
                      <a:pPr algn="ctr"/>
                      <a:r>
                        <a:rPr lang="en-US">
                          <a:solidFill>
                            <a:srgbClr val="00040A"/>
                          </a:solidFill>
                        </a:rPr>
                        <a:t>$82.76 </a:t>
                      </a:r>
                    </a:p>
                  </a:txBody>
                  <a:tcPr marL="0" marR="0" marT="0" marB="0" anchor="ctr"/>
                </a:tc>
                <a:extLst>
                  <a:ext uri="{0D108BD9-81ED-4DB2-BD59-A6C34878D82A}">
                    <a16:rowId xmlns:a16="http://schemas.microsoft.com/office/drawing/2014/main" val="3113490073"/>
                  </a:ext>
                </a:extLst>
              </a:tr>
              <a:tr h="566605">
                <a:tc>
                  <a:txBody>
                    <a:bodyPr/>
                    <a:lstStyle/>
                    <a:p>
                      <a:pPr algn="l"/>
                      <a:r>
                        <a:rPr lang="en-US" b="1">
                          <a:solidFill>
                            <a:srgbClr val="00040A"/>
                          </a:solidFill>
                          <a:effectLst/>
                        </a:rPr>
                        <a:t> Kaiser Permanente - CA</a:t>
                      </a:r>
                    </a:p>
                  </a:txBody>
                  <a:tcPr marL="0" marR="0" marT="0" marB="0" anchor="ctr"/>
                </a:tc>
                <a:tc>
                  <a:txBody>
                    <a:bodyPr/>
                    <a:lstStyle/>
                    <a:p>
                      <a:pPr algn="ctr"/>
                      <a:endParaRPr lang="en-US">
                        <a:effectLst/>
                      </a:endParaRPr>
                    </a:p>
                  </a:txBody>
                  <a:tcPr marL="0" marR="0" marT="0" marB="0" anchor="ctr"/>
                </a:tc>
                <a:tc>
                  <a:txBody>
                    <a:bodyPr/>
                    <a:lstStyle/>
                    <a:p>
                      <a:pPr algn="ctr"/>
                      <a:r>
                        <a:rPr lang="en-US">
                          <a:solidFill>
                            <a:srgbClr val="00040A"/>
                          </a:solidFill>
                          <a:effectLst/>
                        </a:rPr>
                        <a:t>$14.81 </a:t>
                      </a:r>
                    </a:p>
                  </a:txBody>
                  <a:tcPr marL="0" marR="0" marT="0" marB="0" anchor="ctr"/>
                </a:tc>
                <a:tc>
                  <a:txBody>
                    <a:bodyPr/>
                    <a:lstStyle/>
                    <a:p>
                      <a:pPr algn="ctr"/>
                      <a:r>
                        <a:rPr lang="en-US">
                          <a:solidFill>
                            <a:srgbClr val="00040A"/>
                          </a:solidFill>
                        </a:rPr>
                        <a:t>$26.64 </a:t>
                      </a:r>
                    </a:p>
                  </a:txBody>
                  <a:tcPr marL="0" marR="0" marT="0" marB="0" anchor="ctr"/>
                </a:tc>
                <a:tc>
                  <a:txBody>
                    <a:bodyPr/>
                    <a:lstStyle/>
                    <a:p>
                      <a:pPr algn="ctr"/>
                      <a:r>
                        <a:rPr lang="en-US">
                          <a:solidFill>
                            <a:srgbClr val="00040A"/>
                          </a:solidFill>
                        </a:rPr>
                        <a:t>$43.96 </a:t>
                      </a:r>
                    </a:p>
                  </a:txBody>
                  <a:tcPr marL="0" marR="0" marT="0" marB="0" anchor="ctr"/>
                </a:tc>
                <a:tc>
                  <a:txBody>
                    <a:bodyPr/>
                    <a:lstStyle/>
                    <a:p>
                      <a:pPr algn="ctr"/>
                      <a:r>
                        <a:rPr lang="en-US">
                          <a:solidFill>
                            <a:srgbClr val="00040A"/>
                          </a:solidFill>
                        </a:rPr>
                        <a:t>$54.83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$20.47 </a:t>
                      </a:r>
                    </a:p>
                  </a:txBody>
                  <a:tcPr marL="0" marR="0" marT="0" marB="0" anchor="ctr"/>
                </a:tc>
                <a:tc>
                  <a:txBody>
                    <a:bodyPr/>
                    <a:lstStyle/>
                    <a:p>
                      <a:pPr algn="ctr"/>
                      <a:r>
                        <a:rPr lang="en-US">
                          <a:solidFill>
                            <a:srgbClr val="00040A"/>
                          </a:solidFill>
                        </a:rPr>
                        <a:t>$36.81 </a:t>
                      </a:r>
                    </a:p>
                  </a:txBody>
                  <a:tcPr marL="0" marR="0" marT="0" marB="0" anchor="ctr"/>
                </a:tc>
                <a:tc>
                  <a:txBody>
                    <a:bodyPr/>
                    <a:lstStyle/>
                    <a:p>
                      <a:pPr algn="ctr"/>
                      <a:r>
                        <a:rPr lang="en-US">
                          <a:solidFill>
                            <a:srgbClr val="00040A"/>
                          </a:solidFill>
                        </a:rPr>
                        <a:t>$59.53 </a:t>
                      </a:r>
                    </a:p>
                  </a:txBody>
                  <a:tcPr marL="0" marR="0" marT="0" marB="0" anchor="ctr"/>
                </a:tc>
                <a:tc>
                  <a:txBody>
                    <a:bodyPr/>
                    <a:lstStyle/>
                    <a:p>
                      <a:pPr algn="ctr"/>
                      <a:r>
                        <a:rPr lang="en-US">
                          <a:solidFill>
                            <a:srgbClr val="00040A"/>
                          </a:solidFill>
                        </a:rPr>
                        <a:t>$74.65 </a:t>
                      </a:r>
                    </a:p>
                  </a:txBody>
                  <a:tcPr marL="0" marR="0" marT="0" marB="0" anchor="ctr"/>
                </a:tc>
                <a:extLst>
                  <a:ext uri="{0D108BD9-81ED-4DB2-BD59-A6C34878D82A}">
                    <a16:rowId xmlns:a16="http://schemas.microsoft.com/office/drawing/2014/main" val="821655360"/>
                  </a:ext>
                </a:extLst>
              </a:tr>
              <a:tr h="675949">
                <a:tc>
                  <a:txBody>
                    <a:bodyPr/>
                    <a:lstStyle/>
                    <a:p>
                      <a:pPr algn="l"/>
                      <a:r>
                        <a:rPr lang="en-US" b="1">
                          <a:solidFill>
                            <a:srgbClr val="00040A"/>
                          </a:solidFill>
                          <a:effectLst/>
                        </a:rPr>
                        <a:t> CORE PPO </a:t>
                      </a:r>
                    </a:p>
                  </a:txBody>
                  <a:tcPr marL="0" marR="0" marT="0" marB="0" anchor="ctr"/>
                </a:tc>
                <a:tc>
                  <a:txBody>
                    <a:bodyPr/>
                    <a:lstStyle/>
                    <a:p>
                      <a:pPr algn="ctr"/>
                      <a:endParaRPr lang="en-US">
                        <a:effectLst/>
                      </a:endParaRPr>
                    </a:p>
                  </a:txBody>
                  <a:tcPr marL="0" marR="0" marT="0" marB="0" anchor="ctr"/>
                </a:tc>
                <a:tc>
                  <a:txBody>
                    <a:bodyPr/>
                    <a:lstStyle/>
                    <a:p>
                      <a:pPr algn="ctr"/>
                      <a:r>
                        <a:rPr lang="en-US">
                          <a:solidFill>
                            <a:srgbClr val="00040A"/>
                          </a:solidFill>
                          <a:effectLst/>
                        </a:rPr>
                        <a:t>$121.22 </a:t>
                      </a:r>
                    </a:p>
                  </a:txBody>
                  <a:tcPr marL="0" marR="0" marT="0" marB="0" anchor="ctr"/>
                </a:tc>
                <a:tc>
                  <a:txBody>
                    <a:bodyPr/>
                    <a:lstStyle/>
                    <a:p>
                      <a:pPr algn="ctr"/>
                      <a:r>
                        <a:rPr lang="en-US">
                          <a:solidFill>
                            <a:srgbClr val="00040A"/>
                          </a:solidFill>
                        </a:rPr>
                        <a:t>$218.19 </a:t>
                      </a:r>
                    </a:p>
                  </a:txBody>
                  <a:tcPr marL="0" marR="0" marT="0" marB="0" anchor="ctr"/>
                </a:tc>
                <a:tc>
                  <a:txBody>
                    <a:bodyPr/>
                    <a:lstStyle/>
                    <a:p>
                      <a:pPr algn="ctr"/>
                      <a:r>
                        <a:rPr lang="en-US">
                          <a:solidFill>
                            <a:srgbClr val="00040A"/>
                          </a:solidFill>
                        </a:rPr>
                        <a:t>$314.14 </a:t>
                      </a:r>
                    </a:p>
                  </a:txBody>
                  <a:tcPr marL="0" marR="0" marT="0" marB="0" anchor="ctr"/>
                </a:tc>
                <a:tc>
                  <a:txBody>
                    <a:bodyPr/>
                    <a:lstStyle/>
                    <a:p>
                      <a:pPr algn="ctr"/>
                      <a:r>
                        <a:rPr lang="en-US">
                          <a:solidFill>
                            <a:srgbClr val="00040A"/>
                          </a:solidFill>
                        </a:rPr>
                        <a:t>$411.11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$170.90 </a:t>
                      </a:r>
                    </a:p>
                  </a:txBody>
                  <a:tcPr marL="0" marR="0" marT="0" marB="0" anchor="ctr"/>
                </a:tc>
                <a:tc>
                  <a:txBody>
                    <a:bodyPr/>
                    <a:lstStyle/>
                    <a:p>
                      <a:pPr algn="ctr"/>
                      <a:r>
                        <a:rPr lang="en-US">
                          <a:solidFill>
                            <a:srgbClr val="00040A"/>
                          </a:solidFill>
                        </a:rPr>
                        <a:t>$307.61 </a:t>
                      </a:r>
                    </a:p>
                  </a:txBody>
                  <a:tcPr marL="0" marR="0" marT="0" marB="0" anchor="ctr"/>
                </a:tc>
                <a:tc>
                  <a:txBody>
                    <a:bodyPr/>
                    <a:lstStyle/>
                    <a:p>
                      <a:pPr algn="ctr"/>
                      <a:r>
                        <a:rPr lang="en-US">
                          <a:solidFill>
                            <a:srgbClr val="00040A"/>
                          </a:solidFill>
                        </a:rPr>
                        <a:t>$413.24 </a:t>
                      </a:r>
                    </a:p>
                  </a:txBody>
                  <a:tcPr marL="0" marR="0" marT="0" marB="0" anchor="ctr"/>
                </a:tc>
                <a:tc>
                  <a:txBody>
                    <a:bodyPr/>
                    <a:lstStyle/>
                    <a:p>
                      <a:pPr algn="ctr"/>
                      <a:r>
                        <a:rPr lang="en-US">
                          <a:solidFill>
                            <a:srgbClr val="00040A"/>
                          </a:solidFill>
                        </a:rPr>
                        <a:t>$549.96 </a:t>
                      </a:r>
                    </a:p>
                  </a:txBody>
                  <a:tcPr marL="0" marR="0" marT="0" marB="0" anchor="ctr"/>
                </a:tc>
                <a:extLst>
                  <a:ext uri="{0D108BD9-81ED-4DB2-BD59-A6C34878D82A}">
                    <a16:rowId xmlns:a16="http://schemas.microsoft.com/office/drawing/2014/main" val="269222751"/>
                  </a:ext>
                </a:extLst>
              </a:tr>
              <a:tr h="566605">
                <a:tc>
                  <a:txBody>
                    <a:bodyPr/>
                    <a:lstStyle/>
                    <a:p>
                      <a:pPr algn="l"/>
                      <a:r>
                        <a:rPr lang="en-US" b="1">
                          <a:solidFill>
                            <a:srgbClr val="00040A"/>
                          </a:solidFill>
                          <a:effectLst/>
                        </a:rPr>
                        <a:t> Health Savings Plan</a:t>
                      </a:r>
                    </a:p>
                  </a:txBody>
                  <a:tcPr marL="0" marR="0" marT="0" marB="0" anchor="ctr"/>
                </a:tc>
                <a:tc>
                  <a:txBody>
                    <a:bodyPr/>
                    <a:lstStyle/>
                    <a:p>
                      <a:pPr algn="ctr"/>
                      <a:endParaRPr lang="en-US">
                        <a:effectLst/>
                      </a:endParaRPr>
                    </a:p>
                  </a:txBody>
                  <a:tcPr marL="0" marR="0" marT="0" marB="0" anchor="ctr"/>
                </a:tc>
                <a:tc>
                  <a:txBody>
                    <a:bodyPr/>
                    <a:lstStyle/>
                    <a:p>
                      <a:pPr algn="ctr"/>
                      <a:r>
                        <a:rPr lang="en-US">
                          <a:solidFill>
                            <a:srgbClr val="00040A"/>
                          </a:solidFill>
                          <a:effectLst/>
                        </a:rPr>
                        <a:t>$32.79 </a:t>
                      </a:r>
                    </a:p>
                  </a:txBody>
                  <a:tcPr marL="0" marR="0" marT="0" marB="0" anchor="ctr"/>
                </a:tc>
                <a:tc>
                  <a:txBody>
                    <a:bodyPr/>
                    <a:lstStyle/>
                    <a:p>
                      <a:pPr algn="ctr"/>
                      <a:r>
                        <a:rPr lang="en-US">
                          <a:solidFill>
                            <a:srgbClr val="00040A"/>
                          </a:solidFill>
                        </a:rPr>
                        <a:t>$53.66 </a:t>
                      </a:r>
                    </a:p>
                  </a:txBody>
                  <a:tcPr marL="0" marR="0" marT="0" marB="0" anchor="ctr"/>
                </a:tc>
                <a:tc>
                  <a:txBody>
                    <a:bodyPr/>
                    <a:lstStyle/>
                    <a:p>
                      <a:pPr algn="ctr"/>
                      <a:r>
                        <a:rPr lang="en-US">
                          <a:solidFill>
                            <a:srgbClr val="00040A"/>
                          </a:solidFill>
                        </a:rPr>
                        <a:t>$73.45 </a:t>
                      </a:r>
                    </a:p>
                  </a:txBody>
                  <a:tcPr marL="0" marR="0" marT="0" marB="0" anchor="ctr"/>
                </a:tc>
                <a:tc>
                  <a:txBody>
                    <a:bodyPr/>
                    <a:lstStyle/>
                    <a:p>
                      <a:pPr algn="ctr"/>
                      <a:r>
                        <a:rPr lang="en-US">
                          <a:solidFill>
                            <a:srgbClr val="00040A"/>
                          </a:solidFill>
                        </a:rPr>
                        <a:t>$93.06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$45.40 </a:t>
                      </a:r>
                    </a:p>
                  </a:txBody>
                  <a:tcPr marL="0" marR="0" marT="0" marB="0" anchor="ctr"/>
                </a:tc>
                <a:tc>
                  <a:txBody>
                    <a:bodyPr/>
                    <a:lstStyle/>
                    <a:p>
                      <a:pPr algn="ctr"/>
                      <a:r>
                        <a:rPr lang="en-US">
                          <a:solidFill>
                            <a:srgbClr val="00040A"/>
                          </a:solidFill>
                        </a:rPr>
                        <a:t>$74.30 </a:t>
                      </a:r>
                    </a:p>
                  </a:txBody>
                  <a:tcPr marL="0" marR="0" marT="0" marB="0" anchor="ctr"/>
                </a:tc>
                <a:tc>
                  <a:txBody>
                    <a:bodyPr/>
                    <a:lstStyle/>
                    <a:p>
                      <a:pPr algn="ctr"/>
                      <a:r>
                        <a:rPr lang="en-US">
                          <a:solidFill>
                            <a:srgbClr val="00040A"/>
                          </a:solidFill>
                        </a:rPr>
                        <a:t>$99.64 </a:t>
                      </a:r>
                    </a:p>
                  </a:txBody>
                  <a:tcPr marL="0" marR="0" marT="0" marB="0" anchor="ctr"/>
                </a:tc>
                <a:tc>
                  <a:txBody>
                    <a:bodyPr/>
                    <a:lstStyle/>
                    <a:p>
                      <a:pPr algn="ctr"/>
                      <a:r>
                        <a:rPr lang="en-US">
                          <a:solidFill>
                            <a:srgbClr val="00040A"/>
                          </a:solidFill>
                        </a:rPr>
                        <a:t>$126.95 </a:t>
                      </a:r>
                    </a:p>
                  </a:txBody>
                  <a:tcPr marL="0" marR="0" marT="0" marB="0" anchor="ctr"/>
                </a:tc>
                <a:extLst>
                  <a:ext uri="{0D108BD9-81ED-4DB2-BD59-A6C34878D82A}">
                    <a16:rowId xmlns:a16="http://schemas.microsoft.com/office/drawing/2014/main" val="2988926786"/>
                  </a:ext>
                </a:extLst>
              </a:tr>
              <a:tr h="566605">
                <a:tc>
                  <a:txBody>
                    <a:bodyPr/>
                    <a:lstStyle/>
                    <a:p>
                      <a:pPr algn="l"/>
                      <a:r>
                        <a:rPr lang="en-US" b="1">
                          <a:solidFill>
                            <a:srgbClr val="00040A"/>
                          </a:solidFill>
                          <a:effectLst/>
                        </a:rPr>
                        <a:t> UC Care</a:t>
                      </a:r>
                    </a:p>
                  </a:txBody>
                  <a:tcPr marL="0" marR="0" marT="0" marB="0" anchor="ctr"/>
                </a:tc>
                <a:tc>
                  <a:txBody>
                    <a:bodyPr/>
                    <a:lstStyle/>
                    <a:p>
                      <a:pPr algn="ctr"/>
                      <a:endParaRPr lang="en-US">
                        <a:effectLst/>
                      </a:endParaRPr>
                    </a:p>
                  </a:txBody>
                  <a:tcPr marL="0" marR="0" marT="0" marB="0" anchor="ctr"/>
                </a:tc>
                <a:tc>
                  <a:txBody>
                    <a:bodyPr/>
                    <a:lstStyle/>
                    <a:p>
                      <a:pPr algn="ctr"/>
                      <a:r>
                        <a:rPr lang="en-US">
                          <a:solidFill>
                            <a:srgbClr val="00040A"/>
                          </a:solidFill>
                          <a:effectLst/>
                        </a:rPr>
                        <a:t>$34.27 </a:t>
                      </a:r>
                    </a:p>
                  </a:txBody>
                  <a:tcPr marL="0" marR="0" marT="0" marB="0" anchor="ctr"/>
                </a:tc>
                <a:tc>
                  <a:txBody>
                    <a:bodyPr/>
                    <a:lstStyle/>
                    <a:p>
                      <a:pPr algn="ctr"/>
                      <a:r>
                        <a:rPr lang="en-US">
                          <a:solidFill>
                            <a:srgbClr val="00040A"/>
                          </a:solidFill>
                        </a:rPr>
                        <a:t>$61.23 </a:t>
                      </a:r>
                    </a:p>
                  </a:txBody>
                  <a:tcPr marL="0" marR="0" marT="0" marB="0" anchor="ctr"/>
                </a:tc>
                <a:tc>
                  <a:txBody>
                    <a:bodyPr/>
                    <a:lstStyle/>
                    <a:p>
                      <a:pPr algn="ctr"/>
                      <a:r>
                        <a:rPr lang="en-US">
                          <a:solidFill>
                            <a:srgbClr val="00040A"/>
                          </a:solidFill>
                        </a:rPr>
                        <a:t>$79.07 </a:t>
                      </a:r>
                    </a:p>
                  </a:txBody>
                  <a:tcPr marL="0" marR="0" marT="0" marB="0" anchor="ctr"/>
                </a:tc>
                <a:tc>
                  <a:txBody>
                    <a:bodyPr/>
                    <a:lstStyle/>
                    <a:p>
                      <a:pPr algn="ctr"/>
                      <a:r>
                        <a:rPr lang="en-US">
                          <a:solidFill>
                            <a:srgbClr val="00040A"/>
                          </a:solidFill>
                        </a:rPr>
                        <a:t>$106.10 </a:t>
                      </a:r>
                    </a:p>
                  </a:txBody>
                  <a:tcPr marL="0" marR="0" marT="0" marB="0" anchor="ctr"/>
                </a:tc>
                <a:tc>
                  <a:txBody>
                    <a:bodyPr/>
                    <a:lstStyle/>
                    <a:p>
                      <a:pPr algn="ctr"/>
                      <a:endParaRPr lang="en-US">
                        <a:solidFill>
                          <a:srgbClr val="00040A"/>
                        </a:solidFill>
                      </a:endParaRPr>
                    </a:p>
                  </a:txBody>
                  <a:tcPr marL="0" marR="0" marT="0" marB="0" anchor="ctr"/>
                </a:tc>
                <a:tc>
                  <a:txBody>
                    <a:bodyPr/>
                    <a:lstStyle/>
                    <a:p>
                      <a:pPr algn="ctr"/>
                      <a:r>
                        <a:rPr lang="en-US">
                          <a:solidFill>
                            <a:srgbClr val="00040A"/>
                          </a:solidFill>
                        </a:rPr>
                        <a:t>$39.91 </a:t>
                      </a:r>
                    </a:p>
                  </a:txBody>
                  <a:tcPr marL="0" marR="0" marT="0" marB="0" anchor="ctr"/>
                </a:tc>
                <a:tc>
                  <a:txBody>
                    <a:bodyPr/>
                    <a:lstStyle/>
                    <a:p>
                      <a:pPr algn="ctr"/>
                      <a:r>
                        <a:rPr lang="en-US">
                          <a:solidFill>
                            <a:srgbClr val="00040A"/>
                          </a:solidFill>
                        </a:rPr>
                        <a:t>$71.31 </a:t>
                      </a:r>
                    </a:p>
                  </a:txBody>
                  <a:tcPr marL="0" marR="0" marT="0" marB="0" anchor="ctr"/>
                </a:tc>
                <a:tc>
                  <a:txBody>
                    <a:bodyPr/>
                    <a:lstStyle/>
                    <a:p>
                      <a:pPr algn="ctr"/>
                      <a:r>
                        <a:rPr lang="en-US">
                          <a:solidFill>
                            <a:srgbClr val="00040A"/>
                          </a:solidFill>
                        </a:rPr>
                        <a:t>$89.95 </a:t>
                      </a:r>
                    </a:p>
                  </a:txBody>
                  <a:tcPr marL="0" marR="0" marT="0" marB="0" anchor="ctr"/>
                </a:tc>
                <a:tc>
                  <a:txBody>
                    <a:bodyPr/>
                    <a:lstStyle/>
                    <a:p>
                      <a:pPr algn="ctr"/>
                      <a:r>
                        <a:rPr lang="en-US" dirty="0">
                          <a:solidFill>
                            <a:srgbClr val="00040A"/>
                          </a:solidFill>
                        </a:rPr>
                        <a:t>$121.43 </a:t>
                      </a:r>
                    </a:p>
                  </a:txBody>
                  <a:tcPr marL="0" marR="0" marT="0" marB="0" anchor="ctr"/>
                </a:tc>
                <a:extLst>
                  <a:ext uri="{0D108BD9-81ED-4DB2-BD59-A6C34878D82A}">
                    <a16:rowId xmlns:a16="http://schemas.microsoft.com/office/drawing/2014/main" val="3570324906"/>
                  </a:ext>
                </a:extLst>
              </a:tr>
            </a:tbl>
          </a:graphicData>
        </a:graphic>
      </p:graphicFrame>
      <p:sp>
        <p:nvSpPr>
          <p:cNvPr id="6" name="Title 1">
            <a:extLst>
              <a:ext uri="{FF2B5EF4-FFF2-40B4-BE49-F238E27FC236}">
                <a16:creationId xmlns:a16="http://schemas.microsoft.com/office/drawing/2014/main" id="{41827833-AE2C-8D26-F1ED-948C93D73E78}"/>
              </a:ext>
            </a:extLst>
          </p:cNvPr>
          <p:cNvSpPr txBox="1">
            <a:spLocks/>
          </p:cNvSpPr>
          <p:nvPr/>
        </p:nvSpPr>
        <p:spPr>
          <a:xfrm>
            <a:off x="287652" y="368362"/>
            <a:ext cx="7979154" cy="802289"/>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Change in </a:t>
            </a:r>
            <a:r>
              <a:rPr lang="en-US" sz="2800" b="1" dirty="0">
                <a:solidFill>
                  <a:srgbClr val="C74D97"/>
                </a:solidFill>
              </a:rPr>
              <a:t>Employee </a:t>
            </a:r>
            <a:r>
              <a:rPr lang="en-US" sz="2800" b="1" dirty="0">
                <a:solidFill>
                  <a:srgbClr val="0058A6"/>
                </a:solidFill>
              </a:rPr>
              <a:t>Costs - </a:t>
            </a:r>
            <a:r>
              <a:rPr lang="en-US" sz="2800" b="1" i="1" dirty="0">
                <a:solidFill>
                  <a:srgbClr val="0058A6"/>
                </a:solidFill>
              </a:rPr>
              <a:t>2024 vs. 2025 </a:t>
            </a:r>
          </a:p>
        </p:txBody>
      </p:sp>
      <p:pic>
        <p:nvPicPr>
          <p:cNvPr id="2" name="Graphic 1">
            <a:extLst>
              <a:ext uri="{FF2B5EF4-FFF2-40B4-BE49-F238E27FC236}">
                <a16:creationId xmlns:a16="http://schemas.microsoft.com/office/drawing/2014/main" id="{6E057C9B-6E33-E67D-67E3-FC16E87E8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495" y="304100"/>
            <a:ext cx="280946" cy="128525"/>
          </a:xfrm>
          <a:prstGeom prst="rect">
            <a:avLst/>
          </a:prstGeom>
        </p:spPr>
      </p:pic>
      <p:grpSp>
        <p:nvGrpSpPr>
          <p:cNvPr id="3" name="Group 2">
            <a:extLst>
              <a:ext uri="{FF2B5EF4-FFF2-40B4-BE49-F238E27FC236}">
                <a16:creationId xmlns:a16="http://schemas.microsoft.com/office/drawing/2014/main" id="{2A7F5E50-D333-87C5-0CF8-5F4438CFDB2F}"/>
              </a:ext>
            </a:extLst>
          </p:cNvPr>
          <p:cNvGrpSpPr/>
          <p:nvPr/>
        </p:nvGrpSpPr>
        <p:grpSpPr>
          <a:xfrm>
            <a:off x="287652" y="4285475"/>
            <a:ext cx="1408929" cy="602947"/>
            <a:chOff x="204186" y="5734975"/>
            <a:chExt cx="2032987" cy="870011"/>
          </a:xfrm>
        </p:grpSpPr>
        <p:sp>
          <p:nvSpPr>
            <p:cNvPr id="4" name="Rectangle 3">
              <a:extLst>
                <a:ext uri="{FF2B5EF4-FFF2-40B4-BE49-F238E27FC236}">
                  <a16:creationId xmlns:a16="http://schemas.microsoft.com/office/drawing/2014/main" id="{5F721DE2-B4AB-D4CE-B735-8C9678844F2A}"/>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5857B3-80F2-1802-2485-82FC1942BA79}"/>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13" name="Video 12">
            <a:hlinkClick r:id="" action="ppaction://media"/>
            <a:extLst>
              <a:ext uri="{FF2B5EF4-FFF2-40B4-BE49-F238E27FC236}">
                <a16:creationId xmlns:a16="http://schemas.microsoft.com/office/drawing/2014/main" id="{38C64E02-F6E1-3839-5AFB-5B526F58C1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90482" y="4789982"/>
            <a:ext cx="291796" cy="291796"/>
          </a:xfrm>
          <a:prstGeom prst="ellipse">
            <a:avLst/>
          </a:prstGeom>
        </p:spPr>
      </p:pic>
    </p:spTree>
    <p:extLst>
      <p:ext uri="{BB962C8B-B14F-4D97-AF65-F5344CB8AC3E}">
        <p14:creationId xmlns:p14="http://schemas.microsoft.com/office/powerpoint/2010/main" val="2484775127"/>
      </p:ext>
    </p:extLst>
  </p:cSld>
  <p:clrMapOvr>
    <a:masterClrMapping/>
  </p:clrMapOvr>
  <p:transition spd="slow" advTm="130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61743" y="385689"/>
            <a:ext cx="5971384" cy="857404"/>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000" b="1" dirty="0">
                <a:solidFill>
                  <a:srgbClr val="0058A6"/>
                </a:solidFill>
              </a:rPr>
              <a:t>2025</a:t>
            </a:r>
            <a:r>
              <a:rPr lang="en-US" sz="2000" b="1" dirty="0"/>
              <a:t> </a:t>
            </a:r>
            <a:r>
              <a:rPr lang="en-US" sz="2000" b="1" dirty="0">
                <a:solidFill>
                  <a:srgbClr val="C74D97"/>
                </a:solidFill>
                <a:cs typeface="Arial"/>
              </a:rPr>
              <a:t>Employee</a:t>
            </a:r>
            <a:r>
              <a:rPr lang="en-US" sz="2000" b="1" dirty="0"/>
              <a:t> </a:t>
            </a:r>
            <a:r>
              <a:rPr lang="en-US" sz="2000" b="1" dirty="0">
                <a:solidFill>
                  <a:srgbClr val="0058A6"/>
                </a:solidFill>
              </a:rPr>
              <a:t>Contributions</a:t>
            </a:r>
          </a:p>
        </p:txBody>
      </p:sp>
      <p:pic>
        <p:nvPicPr>
          <p:cNvPr id="6" name="Picture 5" descr="A purple and white table with numbers and symbols&#10;&#10;Description automatically generated">
            <a:extLst>
              <a:ext uri="{FF2B5EF4-FFF2-40B4-BE49-F238E27FC236}">
                <a16:creationId xmlns:a16="http://schemas.microsoft.com/office/drawing/2014/main" id="{6B918188-7426-A6B0-FB7A-39230A78617C}"/>
              </a:ext>
            </a:extLst>
          </p:cNvPr>
          <p:cNvPicPr>
            <a:picLocks noChangeAspect="1"/>
          </p:cNvPicPr>
          <p:nvPr/>
        </p:nvPicPr>
        <p:blipFill>
          <a:blip r:embed="rId5"/>
          <a:stretch>
            <a:fillRect/>
          </a:stretch>
        </p:blipFill>
        <p:spPr>
          <a:xfrm>
            <a:off x="719595" y="723900"/>
            <a:ext cx="7309979" cy="3512550"/>
          </a:xfrm>
          <a:prstGeom prst="rect">
            <a:avLst/>
          </a:prstGeom>
        </p:spPr>
      </p:pic>
      <p:grpSp>
        <p:nvGrpSpPr>
          <p:cNvPr id="2" name="Group 1">
            <a:extLst>
              <a:ext uri="{FF2B5EF4-FFF2-40B4-BE49-F238E27FC236}">
                <a16:creationId xmlns:a16="http://schemas.microsoft.com/office/drawing/2014/main" id="{50F948A1-61E0-DDF0-84CB-40263202C8A9}"/>
              </a:ext>
            </a:extLst>
          </p:cNvPr>
          <p:cNvGrpSpPr/>
          <p:nvPr/>
        </p:nvGrpSpPr>
        <p:grpSpPr>
          <a:xfrm>
            <a:off x="228062" y="4419600"/>
            <a:ext cx="1133750" cy="501709"/>
            <a:chOff x="204186" y="5734975"/>
            <a:chExt cx="2032987" cy="870011"/>
          </a:xfrm>
        </p:grpSpPr>
        <p:sp>
          <p:nvSpPr>
            <p:cNvPr id="3" name="Rectangle 2">
              <a:extLst>
                <a:ext uri="{FF2B5EF4-FFF2-40B4-BE49-F238E27FC236}">
                  <a16:creationId xmlns:a16="http://schemas.microsoft.com/office/drawing/2014/main" id="{D1267A55-5300-4268-EE25-B64FA2D0F014}"/>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66E6778-01FF-3FE6-23F5-64F79B66E9F4}"/>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73CD5A66-3C49-66CB-5B50-3D0A4DFFDF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495" y="304100"/>
            <a:ext cx="280946" cy="128525"/>
          </a:xfrm>
          <a:prstGeom prst="rect">
            <a:avLst/>
          </a:prstGeom>
        </p:spPr>
      </p:pic>
      <p:grpSp>
        <p:nvGrpSpPr>
          <p:cNvPr id="5" name="Group 4">
            <a:extLst>
              <a:ext uri="{FF2B5EF4-FFF2-40B4-BE49-F238E27FC236}">
                <a16:creationId xmlns:a16="http://schemas.microsoft.com/office/drawing/2014/main" id="{11180DAC-2B79-E107-B8BB-95DE37C3AF21}"/>
              </a:ext>
            </a:extLst>
          </p:cNvPr>
          <p:cNvGrpSpPr/>
          <p:nvPr/>
        </p:nvGrpSpPr>
        <p:grpSpPr>
          <a:xfrm>
            <a:off x="228062" y="4318362"/>
            <a:ext cx="1408929" cy="602947"/>
            <a:chOff x="204186" y="5734975"/>
            <a:chExt cx="2032987" cy="870011"/>
          </a:xfrm>
        </p:grpSpPr>
        <p:sp>
          <p:nvSpPr>
            <p:cNvPr id="7" name="Rectangle 6">
              <a:extLst>
                <a:ext uri="{FF2B5EF4-FFF2-40B4-BE49-F238E27FC236}">
                  <a16:creationId xmlns:a16="http://schemas.microsoft.com/office/drawing/2014/main" id="{A73E1ABD-ED46-550C-2E01-48533969041A}"/>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D563620-B373-A798-3CD6-0B0200493B6A}"/>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13" name="Video 12">
            <a:hlinkClick r:id="" action="ppaction://media"/>
            <a:extLst>
              <a:ext uri="{FF2B5EF4-FFF2-40B4-BE49-F238E27FC236}">
                <a16:creationId xmlns:a16="http://schemas.microsoft.com/office/drawing/2014/main" id="{F01AB6C5-88A4-4CA4-8B26-8D09EA28EC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8823368" y="4822868"/>
            <a:ext cx="258909" cy="258909"/>
          </a:xfrm>
          <a:prstGeom prst="ellipse">
            <a:avLst/>
          </a:prstGeom>
        </p:spPr>
      </p:pic>
    </p:spTree>
    <p:extLst>
      <p:ext uri="{BB962C8B-B14F-4D97-AF65-F5344CB8AC3E}">
        <p14:creationId xmlns:p14="http://schemas.microsoft.com/office/powerpoint/2010/main" val="260959610"/>
      </p:ext>
    </p:extLst>
  </p:cSld>
  <p:clrMapOvr>
    <a:masterClrMapping/>
  </p:clrMapOvr>
  <p:transition spd="slow" advTm="1010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3495" y="413211"/>
            <a:ext cx="7483200" cy="948334"/>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2025 Employee Premium Cost Share</a:t>
            </a:r>
            <a:endParaRPr lang="en-US" sz="2800" b="1" i="1" dirty="0">
              <a:solidFill>
                <a:srgbClr val="0058A6"/>
              </a:solidFill>
              <a:cs typeface="Arial"/>
            </a:endParaRPr>
          </a:p>
          <a:p>
            <a:r>
              <a:rPr lang="en-US" sz="2400" i="1" dirty="0">
                <a:solidFill>
                  <a:srgbClr val="3F3F3F"/>
                </a:solidFill>
              </a:rPr>
              <a:t>Systemwide Bargaining Units</a:t>
            </a:r>
            <a:endParaRPr lang="en-US" sz="2400" i="1" dirty="0">
              <a:solidFill>
                <a:srgbClr val="FF0000"/>
              </a:solidFill>
              <a:cs typeface="Arial"/>
            </a:endParaRPr>
          </a:p>
        </p:txBody>
      </p:sp>
      <p:sp>
        <p:nvSpPr>
          <p:cNvPr id="8" name="Content Placeholder 7">
            <a:extLst>
              <a:ext uri="{FF2B5EF4-FFF2-40B4-BE49-F238E27FC236}">
                <a16:creationId xmlns:a16="http://schemas.microsoft.com/office/drawing/2014/main" id="{C3DADAF6-29CB-F450-6502-84634AB06713}"/>
              </a:ext>
            </a:extLst>
          </p:cNvPr>
          <p:cNvSpPr>
            <a:spLocks noGrp="1"/>
          </p:cNvSpPr>
          <p:nvPr>
            <p:ph idx="1"/>
          </p:nvPr>
        </p:nvSpPr>
        <p:spPr>
          <a:xfrm>
            <a:off x="469874" y="1481959"/>
            <a:ext cx="8352471" cy="2849498"/>
          </a:xfrm>
        </p:spPr>
        <p:txBody>
          <a:bodyPr vert="horz" wrap="square" lIns="0" tIns="0" rIns="0" bIns="0" rtlCol="0" anchor="t">
            <a:spAutoFit/>
          </a:bodyPr>
          <a:lstStyle/>
          <a:p>
            <a:pPr marL="342900" indent="-285750">
              <a:buFont typeface="Wingdings"/>
              <a:buChar char="Ø"/>
            </a:pPr>
            <a:r>
              <a:rPr lang="en-US" sz="1500" dirty="0">
                <a:solidFill>
                  <a:srgbClr val="00040A"/>
                </a:solidFill>
              </a:rPr>
              <a:t>Bargaining Units in </a:t>
            </a:r>
            <a:r>
              <a:rPr lang="en-US" sz="1500" b="1" dirty="0">
                <a:solidFill>
                  <a:srgbClr val="00040A"/>
                </a:solidFill>
              </a:rPr>
              <a:t>Status Quo </a:t>
            </a:r>
            <a:r>
              <a:rPr lang="en-US" sz="1500" dirty="0">
                <a:solidFill>
                  <a:srgbClr val="00040A"/>
                </a:solidFill>
              </a:rPr>
              <a:t>as of October 2024:</a:t>
            </a:r>
          </a:p>
          <a:p>
            <a:pPr marL="628650" lvl="1" indent="-228600">
              <a:buFont typeface="Wingdings"/>
              <a:buChar char="§"/>
            </a:pPr>
            <a:r>
              <a:rPr lang="en-US" sz="1500" dirty="0">
                <a:solidFill>
                  <a:srgbClr val="00040A"/>
                </a:solidFill>
              </a:rPr>
              <a:t>EX (Patient Care Technical)</a:t>
            </a:r>
          </a:p>
          <a:p>
            <a:pPr marL="628650" lvl="1" indent="-228600">
              <a:buFont typeface="Wingdings"/>
              <a:buChar char="§"/>
            </a:pPr>
            <a:r>
              <a:rPr lang="en-US" sz="1500" dirty="0">
                <a:solidFill>
                  <a:srgbClr val="00040A"/>
                </a:solidFill>
              </a:rPr>
              <a:t>HX (Residual Health Care Professionals)</a:t>
            </a:r>
          </a:p>
          <a:p>
            <a:pPr marL="628650" lvl="1" indent="-228600">
              <a:buFont typeface="Wingdings"/>
              <a:buChar char="§"/>
            </a:pPr>
            <a:r>
              <a:rPr lang="en-US" sz="1500" dirty="0">
                <a:solidFill>
                  <a:srgbClr val="00040A"/>
                </a:solidFill>
              </a:rPr>
              <a:t>RX (Research Support Professionals)</a:t>
            </a:r>
          </a:p>
          <a:p>
            <a:pPr marL="628650" lvl="1" indent="-228600">
              <a:buFont typeface="Wingdings"/>
              <a:buChar char="§"/>
            </a:pPr>
            <a:r>
              <a:rPr lang="en-US" sz="1500" dirty="0">
                <a:solidFill>
                  <a:srgbClr val="00040A"/>
                </a:solidFill>
              </a:rPr>
              <a:t>SX (Service)</a:t>
            </a:r>
          </a:p>
          <a:p>
            <a:pPr marL="628650" lvl="1" indent="-228600">
              <a:buFont typeface="Wingdings"/>
              <a:buChar char="§"/>
            </a:pPr>
            <a:r>
              <a:rPr lang="en-US" sz="1500" dirty="0">
                <a:solidFill>
                  <a:srgbClr val="00040A"/>
                </a:solidFill>
              </a:rPr>
              <a:t>TX (Technical)</a:t>
            </a:r>
          </a:p>
          <a:p>
            <a:pPr marL="971550" lvl="2"/>
            <a:r>
              <a:rPr lang="en-US" dirty="0">
                <a:solidFill>
                  <a:srgbClr val="00040A"/>
                </a:solidFill>
              </a:rPr>
              <a:t>2025 employee contributions will be held at each bargained unit’s 2024 levels</a:t>
            </a:r>
          </a:p>
          <a:p>
            <a:pPr marL="971550" lvl="2"/>
            <a:r>
              <a:rPr lang="en-US" dirty="0">
                <a:solidFill>
                  <a:srgbClr val="00040A"/>
                </a:solidFill>
              </a:rPr>
              <a:t>Negotiations of union contracts for bargained units with open contracts is underway, and any conclusion resulting in a change to the rates currently in place will be announced separately following the settlement of each contract.</a:t>
            </a:r>
          </a:p>
          <a:p>
            <a:endParaRPr lang="en-US" sz="1500" dirty="0">
              <a:solidFill>
                <a:srgbClr val="00040A"/>
              </a:solidFill>
            </a:endParaRPr>
          </a:p>
        </p:txBody>
      </p:sp>
      <p:pic>
        <p:nvPicPr>
          <p:cNvPr id="2" name="Graphic 1">
            <a:extLst>
              <a:ext uri="{FF2B5EF4-FFF2-40B4-BE49-F238E27FC236}">
                <a16:creationId xmlns:a16="http://schemas.microsoft.com/office/drawing/2014/main" id="{118A45AB-21F9-4891-33B6-7A8545428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495" y="304100"/>
            <a:ext cx="280946" cy="128525"/>
          </a:xfrm>
          <a:prstGeom prst="rect">
            <a:avLst/>
          </a:prstGeom>
        </p:spPr>
      </p:pic>
      <p:grpSp>
        <p:nvGrpSpPr>
          <p:cNvPr id="4" name="Group 3">
            <a:extLst>
              <a:ext uri="{FF2B5EF4-FFF2-40B4-BE49-F238E27FC236}">
                <a16:creationId xmlns:a16="http://schemas.microsoft.com/office/drawing/2014/main" id="{8D111D3B-B16C-0558-8688-EC6C3CC4C2A8}"/>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EA894873-D3AC-323B-308D-46E1D14FCE11}"/>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B47A98-6DFF-A34A-954F-A7851B8A9766}"/>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11" name="Video 10">
            <a:hlinkClick r:id="" action="ppaction://media"/>
            <a:extLst>
              <a:ext uri="{FF2B5EF4-FFF2-40B4-BE49-F238E27FC236}">
                <a16:creationId xmlns:a16="http://schemas.microsoft.com/office/drawing/2014/main" id="{2FC00269-19CC-45FA-4030-FB858CCAEB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501348174"/>
      </p:ext>
    </p:extLst>
  </p:cSld>
  <p:clrMapOvr>
    <a:masterClrMapping/>
  </p:clrMapOvr>
  <p:transition spd="slow" advTm="144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7834" y="381159"/>
            <a:ext cx="6515337" cy="966476"/>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50" b="1" dirty="0">
                <a:solidFill>
                  <a:srgbClr val="0058A6"/>
                </a:solidFill>
              </a:rPr>
              <a:t>2025 Employee Premium Cost Share </a:t>
            </a:r>
            <a:r>
              <a:rPr lang="en-US" sz="2400" i="1" dirty="0">
                <a:solidFill>
                  <a:srgbClr val="3F3F3F"/>
                </a:solidFill>
              </a:rPr>
              <a:t>Systemwide Bargaining Units (cont.)</a:t>
            </a:r>
            <a:endParaRPr lang="en-US" sz="2700" i="1" dirty="0">
              <a:solidFill>
                <a:srgbClr val="FF0000"/>
              </a:solidFill>
              <a:cs typeface="Arial"/>
            </a:endParaRPr>
          </a:p>
        </p:txBody>
      </p:sp>
      <p:sp>
        <p:nvSpPr>
          <p:cNvPr id="4" name="Content Placeholder 2"/>
          <p:cNvSpPr>
            <a:spLocks noGrp="1"/>
          </p:cNvSpPr>
          <p:nvPr>
            <p:ph idx="1"/>
          </p:nvPr>
        </p:nvSpPr>
        <p:spPr>
          <a:xfrm>
            <a:off x="368962" y="1488798"/>
            <a:ext cx="8104275" cy="2997502"/>
          </a:xfrm>
        </p:spPr>
        <p:txBody>
          <a:bodyPr vert="horz" wrap="square" lIns="0" tIns="0" rIns="51435" bIns="25718" rtlCol="0" anchor="t">
            <a:noAutofit/>
          </a:bodyPr>
          <a:lstStyle/>
          <a:p>
            <a:pPr marL="257175" indent="-257175">
              <a:spcBef>
                <a:spcPts val="0"/>
              </a:spcBef>
              <a:spcAft>
                <a:spcPts val="338"/>
              </a:spcAft>
              <a:buFont typeface="Wingdings" panose="05000000000000000000" pitchFamily="2" charset="2"/>
              <a:buChar char="Ø"/>
            </a:pPr>
            <a:r>
              <a:rPr lang="en-US" sz="1500" b="1" dirty="0">
                <a:solidFill>
                  <a:srgbClr val="00040A"/>
                </a:solidFill>
              </a:rPr>
              <a:t>Systemwide Bargaining Units will move to 2025 premium cost share and pay band levels with some units having:</a:t>
            </a:r>
          </a:p>
          <a:p>
            <a:pPr marL="742950" lvl="2">
              <a:spcAft>
                <a:spcPts val="338"/>
              </a:spcAft>
              <a:buFont typeface="Arial" panose="020B0604020202020204" pitchFamily="34" charset="0"/>
              <a:buChar char="•"/>
            </a:pPr>
            <a:r>
              <a:rPr lang="en-US" b="1" dirty="0">
                <a:solidFill>
                  <a:srgbClr val="00040A"/>
                </a:solidFill>
              </a:rPr>
              <a:t>$25/month increase cap </a:t>
            </a:r>
            <a:r>
              <a:rPr lang="en-US" dirty="0">
                <a:solidFill>
                  <a:srgbClr val="00040A"/>
                </a:solidFill>
              </a:rPr>
              <a:t>above 2024 for Kaiser and UC Blue &amp; Gold HMO plans.</a:t>
            </a:r>
          </a:p>
          <a:p>
            <a:pPr marL="1028700" lvl="3">
              <a:spcAft>
                <a:spcPts val="338"/>
              </a:spcAft>
            </a:pPr>
            <a:r>
              <a:rPr lang="en-US" dirty="0">
                <a:solidFill>
                  <a:srgbClr val="00040A"/>
                </a:solidFill>
              </a:rPr>
              <a:t>NX (Registered Nurses) - cap applies to all salary bands</a:t>
            </a:r>
          </a:p>
          <a:p>
            <a:pPr marL="1028700" lvl="3">
              <a:spcAft>
                <a:spcPts val="338"/>
              </a:spcAft>
            </a:pPr>
            <a:r>
              <a:rPr lang="en-US" dirty="0">
                <a:solidFill>
                  <a:srgbClr val="00040A"/>
                </a:solidFill>
              </a:rPr>
              <a:t>CX (Clerical &amp; Allied Services) - cap only applies to salary bands 1 and 2</a:t>
            </a:r>
          </a:p>
          <a:p>
            <a:pPr marL="963295" lvl="2">
              <a:spcAft>
                <a:spcPts val="338"/>
              </a:spcAft>
              <a:buFont typeface="Arial" panose="020B0604020202020204" pitchFamily="34" charset="0"/>
              <a:buChar char="•"/>
            </a:pPr>
            <a:endParaRPr lang="en-US" sz="1350" dirty="0">
              <a:solidFill>
                <a:srgbClr val="00040A"/>
              </a:solidFill>
            </a:endParaRPr>
          </a:p>
        </p:txBody>
      </p:sp>
      <p:grpSp>
        <p:nvGrpSpPr>
          <p:cNvPr id="2" name="Group 1">
            <a:extLst>
              <a:ext uri="{FF2B5EF4-FFF2-40B4-BE49-F238E27FC236}">
                <a16:creationId xmlns:a16="http://schemas.microsoft.com/office/drawing/2014/main" id="{77EF0695-7600-4B3B-0626-7A2ADF33D972}"/>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E2281053-65E2-0410-A4DE-765FBE64818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F6A8EC-41C8-6A40-7096-52E46486BB76}"/>
                </a:ext>
              </a:extLst>
            </p:cNvPr>
            <p:cNvPicPr>
              <a:picLocks noChangeAspect="1"/>
            </p:cNvPicPr>
            <p:nvPr/>
          </p:nvPicPr>
          <p:blipFill>
            <a:blip r:embed="rId5"/>
            <a:stretch>
              <a:fillRect/>
            </a:stretch>
          </p:blipFill>
          <p:spPr>
            <a:xfrm>
              <a:off x="533262" y="5967896"/>
              <a:ext cx="1306847" cy="495048"/>
            </a:xfrm>
            <a:prstGeom prst="rect">
              <a:avLst/>
            </a:prstGeom>
          </p:spPr>
        </p:pic>
      </p:grpSp>
      <p:grpSp>
        <p:nvGrpSpPr>
          <p:cNvPr id="7" name="Group 6">
            <a:extLst>
              <a:ext uri="{FF2B5EF4-FFF2-40B4-BE49-F238E27FC236}">
                <a16:creationId xmlns:a16="http://schemas.microsoft.com/office/drawing/2014/main" id="{113873B6-98E3-D8C9-770F-2F64568322D3}"/>
              </a:ext>
            </a:extLst>
          </p:cNvPr>
          <p:cNvGrpSpPr/>
          <p:nvPr/>
        </p:nvGrpSpPr>
        <p:grpSpPr>
          <a:xfrm>
            <a:off x="287834" y="4449392"/>
            <a:ext cx="1408929" cy="602947"/>
            <a:chOff x="204186" y="5734975"/>
            <a:chExt cx="2032987" cy="870011"/>
          </a:xfrm>
        </p:grpSpPr>
        <p:sp>
          <p:nvSpPr>
            <p:cNvPr id="8" name="Rectangle 7">
              <a:extLst>
                <a:ext uri="{FF2B5EF4-FFF2-40B4-BE49-F238E27FC236}">
                  <a16:creationId xmlns:a16="http://schemas.microsoft.com/office/drawing/2014/main" id="{783DF225-2EF2-DFC2-9BEE-43F91FAD40B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A82972-B6D7-5AB2-671A-E1990430CE4A}"/>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10" name="Graphic 9">
            <a:extLst>
              <a:ext uri="{FF2B5EF4-FFF2-40B4-BE49-F238E27FC236}">
                <a16:creationId xmlns:a16="http://schemas.microsoft.com/office/drawing/2014/main" id="{81EF5C0B-679A-88F9-868A-12B41DFF2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2" name="Video 21">
            <a:hlinkClick r:id="" action="ppaction://media"/>
            <a:extLst>
              <a:ext uri="{FF2B5EF4-FFF2-40B4-BE49-F238E27FC236}">
                <a16:creationId xmlns:a16="http://schemas.microsoft.com/office/drawing/2014/main" id="{85472BB0-A514-4F4C-D32C-5029C990E3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631582826"/>
      </p:ext>
    </p:extLst>
  </p:cSld>
  <p:clrMapOvr>
    <a:masterClrMapping/>
  </p:clrMapOvr>
  <p:transition spd="slow" advTm="949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5;p3">
            <a:extLst>
              <a:ext uri="{FF2B5EF4-FFF2-40B4-BE49-F238E27FC236}">
                <a16:creationId xmlns:a16="http://schemas.microsoft.com/office/drawing/2014/main" id="{E8503BF7-07AB-4848-AD9A-1C0C7DB41217}"/>
              </a:ext>
            </a:extLst>
          </p:cNvPr>
          <p:cNvSpPr txBox="1">
            <a:spLocks/>
          </p:cNvSpPr>
          <p:nvPr/>
        </p:nvSpPr>
        <p:spPr>
          <a:xfrm>
            <a:off x="2011590" y="512504"/>
            <a:ext cx="5448080" cy="50475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82000"/>
              </a:lnSpc>
              <a:spcBef>
                <a:spcPts val="750"/>
              </a:spcBef>
              <a:spcAft>
                <a:spcPts val="0"/>
              </a:spcAft>
              <a:buClr>
                <a:srgbClr val="666666"/>
              </a:buClr>
              <a:buSzPts val="4000"/>
              <a:buFont typeface="Arial"/>
              <a:buNone/>
              <a:defRPr sz="4000" b="0" i="0" u="none" strike="noStrike" cap="none">
                <a:solidFill>
                  <a:srgbClr val="666666"/>
                </a:solidFill>
                <a:latin typeface="Arial"/>
                <a:ea typeface="Arial"/>
                <a:cs typeface="Arial"/>
                <a:sym typeface="Arial"/>
              </a:defRPr>
            </a:lvl1pPr>
            <a:lvl2pPr marL="914400" marR="0" lvl="1" indent="-355600" algn="l" rtl="0">
              <a:lnSpc>
                <a:spcPct val="90000"/>
              </a:lnSpc>
              <a:spcBef>
                <a:spcPts val="375"/>
              </a:spcBef>
              <a:spcAft>
                <a:spcPts val="0"/>
              </a:spcAft>
              <a:buClr>
                <a:srgbClr val="0F7FC5"/>
              </a:buClr>
              <a:buSzPts val="2000"/>
              <a:buFont typeface="Arial"/>
              <a:buChar char="•"/>
              <a:defRPr sz="2000" b="0" i="0" u="none" strike="noStrike" cap="none">
                <a:solidFill>
                  <a:srgbClr val="0F7FC5"/>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F7FC5"/>
              </a:buClr>
              <a:buSzPts val="1800"/>
              <a:buFont typeface="Arial"/>
              <a:buChar char="•"/>
              <a:defRPr sz="1800" b="0" i="0" u="none" strike="noStrike" cap="none">
                <a:solidFill>
                  <a:srgbClr val="0F7FC5"/>
                </a:solidFill>
                <a:latin typeface="Calibri"/>
                <a:ea typeface="Calibri"/>
                <a:cs typeface="Calibri"/>
                <a:sym typeface="Calibri"/>
              </a:defRPr>
            </a:lvl3pPr>
            <a:lvl4pPr marL="1828800" marR="0" lvl="3" indent="-330200" algn="l" rtl="0">
              <a:lnSpc>
                <a:spcPct val="90000"/>
              </a:lnSpc>
              <a:spcBef>
                <a:spcPts val="375"/>
              </a:spcBef>
              <a:spcAft>
                <a:spcPts val="0"/>
              </a:spcAft>
              <a:buClr>
                <a:srgbClr val="0F7FC5"/>
              </a:buClr>
              <a:buSzPts val="1600"/>
              <a:buFont typeface="Arial"/>
              <a:buChar char="•"/>
              <a:defRPr sz="1600" b="0" i="0" u="none" strike="noStrike" cap="none">
                <a:solidFill>
                  <a:srgbClr val="0F7FC5"/>
                </a:solidFill>
                <a:latin typeface="Calibri"/>
                <a:ea typeface="Calibri"/>
                <a:cs typeface="Calibri"/>
                <a:sym typeface="Calibri"/>
              </a:defRPr>
            </a:lvl4pPr>
            <a:lvl5pPr marL="2286000" marR="0" lvl="4" indent="-330200" algn="l" rtl="0">
              <a:lnSpc>
                <a:spcPct val="90000"/>
              </a:lnSpc>
              <a:spcBef>
                <a:spcPts val="375"/>
              </a:spcBef>
              <a:spcAft>
                <a:spcPts val="0"/>
              </a:spcAft>
              <a:buClr>
                <a:srgbClr val="0F7FC5"/>
              </a:buClr>
              <a:buSzPts val="1600"/>
              <a:buFont typeface="Arial"/>
              <a:buChar char="•"/>
              <a:defRPr sz="1600" b="0" i="0" u="none" strike="noStrike" cap="none">
                <a:solidFill>
                  <a:srgbClr val="0F7FC5"/>
                </a:solidFill>
                <a:latin typeface="Calibri"/>
                <a:ea typeface="Calibri"/>
                <a:cs typeface="Calibri"/>
                <a:sym typeface="Calibri"/>
              </a:defRPr>
            </a:lvl5pPr>
            <a:lvl6pPr marL="2743200" marR="0" lvl="5"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pPr marL="0" indent="0" defTabSz="914400">
              <a:spcBef>
                <a:spcPts val="0"/>
              </a:spcBef>
              <a:defRPr/>
            </a:pPr>
            <a:r>
              <a:rPr lang="en-US" kern="0" dirty="0"/>
              <a:t>Actions &amp; Reminders</a:t>
            </a:r>
          </a:p>
        </p:txBody>
      </p:sp>
      <p:sp>
        <p:nvSpPr>
          <p:cNvPr id="3" name="Google Shape;147;p3">
            <a:extLst>
              <a:ext uri="{FF2B5EF4-FFF2-40B4-BE49-F238E27FC236}">
                <a16:creationId xmlns:a16="http://schemas.microsoft.com/office/drawing/2014/main" id="{76B6517D-C351-49A7-81C4-ADCB5C14D28D}"/>
              </a:ext>
            </a:extLst>
          </p:cNvPr>
          <p:cNvSpPr txBox="1"/>
          <p:nvPr/>
        </p:nvSpPr>
        <p:spPr>
          <a:xfrm>
            <a:off x="542968" y="1440568"/>
            <a:ext cx="8787161" cy="2308284"/>
          </a:xfrm>
          <a:prstGeom prst="rect">
            <a:avLst/>
          </a:prstGeom>
          <a:noFill/>
          <a:ln>
            <a:noFill/>
          </a:ln>
        </p:spPr>
        <p:txBody>
          <a:bodyPr spcFirstLastPara="1" wrap="square" lIns="91425" tIns="45700" rIns="91425" bIns="45700" anchor="t" anchorCtr="0">
            <a:spAutoFit/>
          </a:bodyPr>
          <a:lstStyle/>
          <a:p>
            <a:pPr marL="285750" indent="-285750" defTabSz="914400">
              <a:buClr>
                <a:srgbClr val="000000"/>
              </a:buClr>
              <a:buFont typeface="Wingdings" panose="05000000000000000000" pitchFamily="2" charset="2"/>
              <a:buChar char="Ø"/>
            </a:pPr>
            <a:r>
              <a:rPr lang="en-US" sz="1600" b="1" kern="0" dirty="0">
                <a:solidFill>
                  <a:srgbClr val="666666"/>
                </a:solidFill>
                <a:ea typeface="Century Gothic"/>
                <a:cs typeface="Century Gothic"/>
                <a:sym typeface="Century Gothic"/>
              </a:rPr>
              <a:t>Change</a:t>
            </a:r>
            <a:r>
              <a:rPr lang="en-US" sz="1600" kern="0" dirty="0">
                <a:solidFill>
                  <a:srgbClr val="A54399"/>
                </a:solidFill>
                <a:ea typeface="Century Gothic"/>
                <a:cs typeface="Century Gothic"/>
                <a:sym typeface="Century Gothic"/>
              </a:rPr>
              <a:t> </a:t>
            </a:r>
            <a:r>
              <a:rPr lang="en-US" sz="1600" kern="0" dirty="0">
                <a:solidFill>
                  <a:srgbClr val="00040A"/>
                </a:solidFill>
                <a:ea typeface="Century Gothic"/>
                <a:cs typeface="Century Gothic"/>
                <a:sym typeface="Century Gothic"/>
              </a:rPr>
              <a:t>or enroll in medical, dental, vision and legal</a:t>
            </a:r>
            <a:endParaRPr sz="1600" kern="0" dirty="0">
              <a:solidFill>
                <a:srgbClr val="00040A"/>
              </a:solidFill>
              <a:ea typeface="Arial"/>
              <a:cs typeface="Arial"/>
              <a:sym typeface="Arial"/>
            </a:endParaRPr>
          </a:p>
          <a:p>
            <a:pPr marL="285750" indent="-285750" defTabSz="914400">
              <a:buClr>
                <a:srgbClr val="000000"/>
              </a:buClr>
              <a:buFont typeface="Wingdings" panose="05000000000000000000" pitchFamily="2" charset="2"/>
              <a:buChar char="Ø"/>
            </a:pPr>
            <a:r>
              <a:rPr lang="en-US" sz="1600" b="1" kern="0" dirty="0">
                <a:solidFill>
                  <a:srgbClr val="666666"/>
                </a:solidFill>
                <a:ea typeface="Century Gothic"/>
                <a:cs typeface="Century Gothic"/>
                <a:sym typeface="Century Gothic"/>
              </a:rPr>
              <a:t>Add</a:t>
            </a:r>
            <a:r>
              <a:rPr lang="en-US" sz="1600" kern="0" dirty="0">
                <a:solidFill>
                  <a:srgbClr val="A54399"/>
                </a:solidFill>
                <a:ea typeface="Century Gothic"/>
                <a:cs typeface="Century Gothic"/>
                <a:sym typeface="Century Gothic"/>
              </a:rPr>
              <a:t> </a:t>
            </a:r>
            <a:r>
              <a:rPr lang="en-US" sz="1600" kern="0" dirty="0">
                <a:solidFill>
                  <a:srgbClr val="00040A"/>
                </a:solidFill>
                <a:ea typeface="Century Gothic"/>
                <a:cs typeface="Century Gothic"/>
                <a:sym typeface="Century Gothic"/>
              </a:rPr>
              <a:t>eligible family members in medical, dental, vision or legal</a:t>
            </a:r>
            <a:endParaRPr lang="en-US" sz="1600" kern="0" dirty="0">
              <a:solidFill>
                <a:srgbClr val="00040A"/>
              </a:solidFill>
              <a:ea typeface="Century Gothic"/>
              <a:cs typeface="Arial"/>
              <a:sym typeface="Arial"/>
            </a:endParaRPr>
          </a:p>
          <a:p>
            <a:pPr marL="285750" indent="-285750" defTabSz="914400">
              <a:buClr>
                <a:srgbClr val="000000"/>
              </a:buClr>
              <a:buFont typeface="Wingdings" panose="05000000000000000000" pitchFamily="2" charset="2"/>
              <a:buChar char="Ø"/>
            </a:pPr>
            <a:r>
              <a:rPr lang="en-US" sz="1600" b="1" kern="0" dirty="0">
                <a:solidFill>
                  <a:srgbClr val="666666"/>
                </a:solidFill>
                <a:ea typeface="Century Gothic"/>
                <a:cs typeface="Century Gothic"/>
                <a:sym typeface="Century Gothic"/>
              </a:rPr>
              <a:t>Enroll</a:t>
            </a:r>
            <a:r>
              <a:rPr lang="en-US" sz="1600" kern="0" dirty="0">
                <a:solidFill>
                  <a:srgbClr val="A54399"/>
                </a:solidFill>
                <a:ea typeface="Century Gothic"/>
                <a:cs typeface="Century Gothic"/>
                <a:sym typeface="Century Gothic"/>
              </a:rPr>
              <a:t> </a:t>
            </a:r>
            <a:r>
              <a:rPr lang="en-US" sz="1600" kern="0" dirty="0">
                <a:solidFill>
                  <a:srgbClr val="00040A"/>
                </a:solidFill>
                <a:ea typeface="Century Gothic"/>
                <a:cs typeface="Century Gothic"/>
                <a:sym typeface="Century Gothic"/>
              </a:rPr>
              <a:t>in Health and/or Dependent Care FSA </a:t>
            </a:r>
            <a:r>
              <a:rPr lang="en-US" sz="1600" kern="0" dirty="0">
                <a:solidFill>
                  <a:srgbClr val="666666"/>
                </a:solidFill>
                <a:ea typeface="Century Gothic"/>
                <a:cs typeface="Century Gothic"/>
                <a:sym typeface="Century Gothic"/>
              </a:rPr>
              <a:t>(</a:t>
            </a:r>
            <a:r>
              <a:rPr lang="en-US" sz="1600" kern="0" dirty="0">
                <a:solidFill>
                  <a:srgbClr val="FF0000"/>
                </a:solidFill>
                <a:ea typeface="Century Gothic"/>
                <a:cs typeface="Century Gothic"/>
                <a:sym typeface="Century Gothic"/>
              </a:rPr>
              <a:t>must re-enroll each year</a:t>
            </a:r>
            <a:r>
              <a:rPr lang="en-US" sz="1600" kern="0" dirty="0">
                <a:solidFill>
                  <a:srgbClr val="666666"/>
                </a:solidFill>
                <a:ea typeface="Century Gothic"/>
                <a:cs typeface="Century Gothic"/>
                <a:sym typeface="Century Gothic"/>
              </a:rPr>
              <a:t>)</a:t>
            </a:r>
            <a:endParaRPr lang="en-US" sz="1600" kern="0" dirty="0">
              <a:solidFill>
                <a:srgbClr val="1D1B10"/>
              </a:solidFill>
              <a:ea typeface="Century Gothic"/>
              <a:cs typeface="Century Gothic"/>
              <a:sym typeface="Century Gothic"/>
            </a:endParaRPr>
          </a:p>
          <a:p>
            <a:pPr marL="285750" indent="-285750" defTabSz="914400">
              <a:buClr>
                <a:srgbClr val="000000"/>
              </a:buClr>
              <a:buFont typeface="Wingdings" panose="05000000000000000000" pitchFamily="2" charset="2"/>
              <a:buChar char="Ø"/>
            </a:pPr>
            <a:r>
              <a:rPr lang="en-US" sz="1600" b="1" kern="0" dirty="0">
                <a:solidFill>
                  <a:srgbClr val="666666"/>
                </a:solidFill>
                <a:ea typeface="Century Gothic"/>
                <a:cs typeface="Century Gothic"/>
                <a:sym typeface="Century Gothic"/>
              </a:rPr>
              <a:t>Start</a:t>
            </a:r>
            <a:r>
              <a:rPr lang="en-US" sz="1600" kern="0" dirty="0">
                <a:solidFill>
                  <a:srgbClr val="A54399"/>
                </a:solidFill>
                <a:ea typeface="Century Gothic"/>
                <a:cs typeface="Century Gothic"/>
                <a:sym typeface="Century Gothic"/>
              </a:rPr>
              <a:t> </a:t>
            </a:r>
            <a:r>
              <a:rPr lang="en-US" sz="1600" kern="0" dirty="0">
                <a:solidFill>
                  <a:srgbClr val="00040A"/>
                </a:solidFill>
                <a:ea typeface="Century Gothic"/>
                <a:cs typeface="Century Gothic"/>
                <a:sym typeface="Century Gothic"/>
              </a:rPr>
              <a:t>or change contribution to Health Savings Account (HSA)</a:t>
            </a:r>
          </a:p>
          <a:p>
            <a:pPr marL="285750" indent="-285750" defTabSz="914400">
              <a:buClr>
                <a:srgbClr val="000000"/>
              </a:buClr>
              <a:buFont typeface="Wingdings" panose="05000000000000000000" pitchFamily="2" charset="2"/>
              <a:buChar char="Ø"/>
            </a:pPr>
            <a:r>
              <a:rPr lang="en-US" sz="1600" b="1" kern="0" dirty="0">
                <a:solidFill>
                  <a:srgbClr val="666666"/>
                </a:solidFill>
                <a:ea typeface="Century Gothic"/>
                <a:cs typeface="Century Gothic"/>
                <a:sym typeface="Century Gothic"/>
              </a:rPr>
              <a:t>Learn</a:t>
            </a:r>
            <a:r>
              <a:rPr lang="en-US" sz="1600" kern="0" dirty="0">
                <a:solidFill>
                  <a:srgbClr val="A54399"/>
                </a:solidFill>
                <a:ea typeface="Century Gothic"/>
                <a:cs typeface="Century Gothic"/>
                <a:sym typeface="Century Gothic"/>
              </a:rPr>
              <a:t> </a:t>
            </a:r>
            <a:r>
              <a:rPr lang="en-US" sz="1600" kern="0" dirty="0">
                <a:solidFill>
                  <a:srgbClr val="00040A"/>
                </a:solidFill>
                <a:ea typeface="Century Gothic"/>
                <a:cs typeface="Century Gothic"/>
                <a:sym typeface="Century Gothic"/>
              </a:rPr>
              <a:t>more about your plans</a:t>
            </a:r>
            <a:endParaRPr sz="1600" kern="0" dirty="0">
              <a:solidFill>
                <a:srgbClr val="00040A"/>
              </a:solidFill>
              <a:ea typeface="Century Gothic"/>
              <a:cs typeface="Century Gothic"/>
              <a:sym typeface="Century Gothic"/>
            </a:endParaRPr>
          </a:p>
          <a:p>
            <a:pPr defTabSz="914400">
              <a:buClr>
                <a:srgbClr val="000000"/>
              </a:buClr>
            </a:pPr>
            <a:endParaRPr sz="1600" kern="0" dirty="0">
              <a:solidFill>
                <a:srgbClr val="666666"/>
              </a:solidFill>
              <a:ea typeface="Century Gothic"/>
              <a:cs typeface="Century Gothic"/>
              <a:sym typeface="Century Gothic"/>
            </a:endParaRPr>
          </a:p>
          <a:p>
            <a:pPr defTabSz="914400">
              <a:buClr>
                <a:srgbClr val="000000"/>
              </a:buClr>
            </a:pPr>
            <a:r>
              <a:rPr lang="en-US" sz="1600" b="1" kern="0" dirty="0">
                <a:solidFill>
                  <a:srgbClr val="7030A0"/>
                </a:solidFill>
                <a:ea typeface="Century Gothic"/>
                <a:cs typeface="Century Gothic"/>
                <a:sym typeface="Century Gothic"/>
              </a:rPr>
              <a:t>Reminder:  </a:t>
            </a:r>
            <a:r>
              <a:rPr lang="en-US" sz="1600" kern="0" dirty="0">
                <a:solidFill>
                  <a:srgbClr val="00040A"/>
                </a:solidFill>
                <a:ea typeface="Century Gothic"/>
                <a:cs typeface="Century Gothic"/>
                <a:sym typeface="Century Gothic"/>
              </a:rPr>
              <a:t>If you do not wish to make any changes, you do not need to take any action (except for Health and/or Dependent FSA, </a:t>
            </a:r>
            <a:r>
              <a:rPr lang="en-US" sz="1600" kern="0" dirty="0">
                <a:solidFill>
                  <a:srgbClr val="FF0000"/>
                </a:solidFill>
                <a:ea typeface="Century Gothic"/>
                <a:cs typeface="Century Gothic"/>
                <a:sym typeface="Century Gothic"/>
              </a:rPr>
              <a:t>you must re-enroll each year</a:t>
            </a:r>
            <a:r>
              <a:rPr lang="en-US" sz="1600" kern="0" dirty="0">
                <a:solidFill>
                  <a:srgbClr val="00040A"/>
                </a:solidFill>
                <a:ea typeface="Century Gothic"/>
                <a:cs typeface="Century Gothic"/>
                <a:sym typeface="Century Gothic"/>
              </a:rPr>
              <a:t>). Your current insurance coverage will continue, but your costs may change.</a:t>
            </a:r>
            <a:endParaRPr sz="1600" kern="0" dirty="0">
              <a:solidFill>
                <a:srgbClr val="00040A"/>
              </a:solidFill>
              <a:ea typeface="Calibri"/>
              <a:cs typeface="Calibri"/>
              <a:sym typeface="Calibri"/>
            </a:endParaRPr>
          </a:p>
        </p:txBody>
      </p:sp>
      <p:grpSp>
        <p:nvGrpSpPr>
          <p:cNvPr id="4" name="Group 3">
            <a:extLst>
              <a:ext uri="{FF2B5EF4-FFF2-40B4-BE49-F238E27FC236}">
                <a16:creationId xmlns:a16="http://schemas.microsoft.com/office/drawing/2014/main" id="{DFED8339-C972-11CE-E015-9E1DCAD98AAF}"/>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C4E5826D-7029-1272-2C5E-E96AE7431F05}"/>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5C6283-5672-CEA3-C7E7-8FFD65585DDE}"/>
                </a:ext>
              </a:extLst>
            </p:cNvPr>
            <p:cNvPicPr>
              <a:picLocks noChangeAspect="1"/>
            </p:cNvPicPr>
            <p:nvPr/>
          </p:nvPicPr>
          <p:blipFill>
            <a:blip r:embed="rId3"/>
            <a:stretch>
              <a:fillRect/>
            </a:stretch>
          </p:blipFill>
          <p:spPr>
            <a:xfrm>
              <a:off x="533262" y="5967896"/>
              <a:ext cx="1306847" cy="495048"/>
            </a:xfrm>
            <a:prstGeom prst="rect">
              <a:avLst/>
            </a:prstGeom>
          </p:spPr>
        </p:pic>
      </p:gr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36302" y="376747"/>
            <a:ext cx="7861805" cy="454292"/>
          </a:xfrm>
        </p:spPr>
        <p:txBody>
          <a:bodyPr anchor="ctr"/>
          <a:lstStyle/>
          <a:p>
            <a:pPr algn="ctr"/>
            <a:r>
              <a:rPr lang="en-US" sz="3600" dirty="0"/>
              <a:t>Non-Medical Benefits Update</a:t>
            </a:r>
          </a:p>
        </p:txBody>
      </p:sp>
      <p:sp>
        <p:nvSpPr>
          <p:cNvPr id="3" name="TextBox 2">
            <a:extLst>
              <a:ext uri="{FF2B5EF4-FFF2-40B4-BE49-F238E27FC236}">
                <a16:creationId xmlns:a16="http://schemas.microsoft.com/office/drawing/2014/main" id="{8D10E2E2-787B-F672-C5FA-7490DADC9327}"/>
              </a:ext>
            </a:extLst>
          </p:cNvPr>
          <p:cNvSpPr txBox="1"/>
          <p:nvPr/>
        </p:nvSpPr>
        <p:spPr>
          <a:xfrm>
            <a:off x="2072010" y="1448365"/>
            <a:ext cx="4857750" cy="2308324"/>
          </a:xfrm>
          <a:prstGeom prst="rect">
            <a:avLst/>
          </a:prstGeom>
          <a:noFill/>
        </p:spPr>
        <p:txBody>
          <a:bodyPr wrap="square">
            <a:spAutoFit/>
          </a:bodyPr>
          <a:lstStyle/>
          <a:p>
            <a:pPr algn="ctr"/>
            <a:r>
              <a:rPr lang="en-US" sz="2400" b="1" dirty="0">
                <a:solidFill>
                  <a:schemeClr val="bg1"/>
                </a:solidFill>
              </a:rPr>
              <a:t>Delta Dental </a:t>
            </a:r>
          </a:p>
          <a:p>
            <a:pPr algn="ctr"/>
            <a:r>
              <a:rPr lang="en-US" sz="2400" b="1" dirty="0">
                <a:solidFill>
                  <a:schemeClr val="bg1"/>
                </a:solidFill>
              </a:rPr>
              <a:t>VSP Vision</a:t>
            </a:r>
          </a:p>
          <a:p>
            <a:pPr algn="ctr"/>
            <a:r>
              <a:rPr lang="en-US" sz="2400" b="1" dirty="0">
                <a:solidFill>
                  <a:schemeClr val="bg1"/>
                </a:solidFill>
              </a:rPr>
              <a:t>ARAG Legal</a:t>
            </a:r>
          </a:p>
          <a:p>
            <a:pPr algn="ctr"/>
            <a:r>
              <a:rPr lang="en-US" sz="2400" b="1" dirty="0">
                <a:solidFill>
                  <a:schemeClr val="bg1"/>
                </a:solidFill>
              </a:rPr>
              <a:t>ALEX Tool</a:t>
            </a:r>
          </a:p>
          <a:p>
            <a:pPr algn="ctr"/>
            <a:r>
              <a:rPr lang="en-US" sz="2400" b="1" dirty="0">
                <a:solidFill>
                  <a:schemeClr val="bg1"/>
                </a:solidFill>
              </a:rPr>
              <a:t>Flexible Spending Plans</a:t>
            </a:r>
          </a:p>
          <a:p>
            <a:pPr algn="ctr"/>
            <a:r>
              <a:rPr lang="en-US" sz="2400" b="1" dirty="0">
                <a:solidFill>
                  <a:schemeClr val="bg1"/>
                </a:solidFill>
                <a:cs typeface="Arial"/>
              </a:rPr>
              <a:t>Supplemental Health Plans</a:t>
            </a:r>
            <a:endParaRPr lang="en-US" b="1" dirty="0">
              <a:solidFill>
                <a:schemeClr val="bg1"/>
              </a:solidFill>
              <a:cs typeface="Arial"/>
            </a:endParaRPr>
          </a:p>
        </p:txBody>
      </p:sp>
      <p:pic>
        <p:nvPicPr>
          <p:cNvPr id="11" name="Video 10">
            <a:hlinkClick r:id="" action="ppaction://media"/>
            <a:extLst>
              <a:ext uri="{FF2B5EF4-FFF2-40B4-BE49-F238E27FC236}">
                <a16:creationId xmlns:a16="http://schemas.microsoft.com/office/drawing/2014/main" id="{34DE4545-1798-4B9D-E390-ACB83A61CA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10624" y="4810124"/>
            <a:ext cx="271653" cy="271653"/>
          </a:xfrm>
          <a:prstGeom prst="ellipse">
            <a:avLst/>
          </a:prstGeom>
        </p:spPr>
      </p:pic>
    </p:spTree>
    <p:extLst>
      <p:ext uri="{BB962C8B-B14F-4D97-AF65-F5344CB8AC3E}">
        <p14:creationId xmlns:p14="http://schemas.microsoft.com/office/powerpoint/2010/main" val="1121587389"/>
      </p:ext>
    </p:extLst>
  </p:cSld>
  <p:clrMapOvr>
    <a:masterClrMapping/>
  </p:clrMapOvr>
  <p:transition spd="slow" advTm="1444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35434" y="479333"/>
            <a:ext cx="5448080" cy="378565"/>
          </a:xfrm>
        </p:spPr>
        <p:txBody>
          <a:bodyPr/>
          <a:lstStyle/>
          <a:p>
            <a:pPr algn="ctr"/>
            <a:r>
              <a:rPr lang="en-US" b="1" dirty="0">
                <a:solidFill>
                  <a:srgbClr val="0058A6"/>
                </a:solidFill>
              </a:rPr>
              <a:t>Delta Dental and VSP Vision</a:t>
            </a:r>
          </a:p>
        </p:txBody>
      </p:sp>
      <p:grpSp>
        <p:nvGrpSpPr>
          <p:cNvPr id="3" name="Group 2">
            <a:extLst>
              <a:ext uri="{FF2B5EF4-FFF2-40B4-BE49-F238E27FC236}">
                <a16:creationId xmlns:a16="http://schemas.microsoft.com/office/drawing/2014/main" id="{87402749-E7F0-EC3D-A9CF-0F16129D0BCD}"/>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9A3A8C02-B352-1FEE-ECB8-CDB8FB46442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592143-CDFA-D9A8-5FD9-59AE07307548}"/>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41A8D21-80E8-747B-A564-74A863884C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6" name="Diagram 5">
            <a:extLst>
              <a:ext uri="{FF2B5EF4-FFF2-40B4-BE49-F238E27FC236}">
                <a16:creationId xmlns:a16="http://schemas.microsoft.com/office/drawing/2014/main" id="{03A06D61-48A4-07D2-2D0F-C932DDC52D6B}"/>
              </a:ext>
            </a:extLst>
          </p:cNvPr>
          <p:cNvGraphicFramePr/>
          <p:nvPr>
            <p:extLst>
              <p:ext uri="{D42A27DB-BD31-4B8C-83A1-F6EECF244321}">
                <p14:modId xmlns:p14="http://schemas.microsoft.com/office/powerpoint/2010/main" val="3867898828"/>
              </p:ext>
            </p:extLst>
          </p:nvPr>
        </p:nvGraphicFramePr>
        <p:xfrm>
          <a:off x="406958" y="920501"/>
          <a:ext cx="8330083" cy="34572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Video 10">
            <a:hlinkClick r:id="" action="ppaction://media"/>
            <a:extLst>
              <a:ext uri="{FF2B5EF4-FFF2-40B4-BE49-F238E27FC236}">
                <a16:creationId xmlns:a16="http://schemas.microsoft.com/office/drawing/2014/main" id="{84670157-C99B-4050-F75D-D20460CE8D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8801998" y="4801498"/>
            <a:ext cx="280279" cy="280279"/>
          </a:xfrm>
          <a:prstGeom prst="ellipse">
            <a:avLst/>
          </a:prstGeom>
        </p:spPr>
      </p:pic>
    </p:spTree>
  </p:cSld>
  <p:clrMapOvr>
    <a:masterClrMapping/>
  </p:clrMapOvr>
  <p:transition spd="slow" advTm="2577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487280"/>
            <a:ext cx="5448080" cy="378565"/>
          </a:xfrm>
        </p:spPr>
        <p:txBody>
          <a:bodyPr/>
          <a:lstStyle/>
          <a:p>
            <a:r>
              <a:rPr lang="en-US" b="1" dirty="0">
                <a:solidFill>
                  <a:srgbClr val="0058A6"/>
                </a:solidFill>
              </a:rPr>
              <a:t>Legal Insurance - ARAG</a:t>
            </a:r>
          </a:p>
        </p:txBody>
      </p:sp>
      <p:grpSp>
        <p:nvGrpSpPr>
          <p:cNvPr id="3" name="Group 2">
            <a:extLst>
              <a:ext uri="{FF2B5EF4-FFF2-40B4-BE49-F238E27FC236}">
                <a16:creationId xmlns:a16="http://schemas.microsoft.com/office/drawing/2014/main" id="{87402749-E7F0-EC3D-A9CF-0F16129D0BCD}"/>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9A3A8C02-B352-1FEE-ECB8-CDB8FB46442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592143-CDFA-D9A8-5FD9-59AE07307548}"/>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41A8D21-80E8-747B-A564-74A863884C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6" name="Diagram 5">
            <a:extLst>
              <a:ext uri="{FF2B5EF4-FFF2-40B4-BE49-F238E27FC236}">
                <a16:creationId xmlns:a16="http://schemas.microsoft.com/office/drawing/2014/main" id="{03A06D61-48A4-07D2-2D0F-C932DDC52D6B}"/>
              </a:ext>
            </a:extLst>
          </p:cNvPr>
          <p:cNvGraphicFramePr/>
          <p:nvPr>
            <p:extLst>
              <p:ext uri="{D42A27DB-BD31-4B8C-83A1-F6EECF244321}">
                <p14:modId xmlns:p14="http://schemas.microsoft.com/office/powerpoint/2010/main" val="3017443115"/>
              </p:ext>
            </p:extLst>
          </p:nvPr>
        </p:nvGraphicFramePr>
        <p:xfrm>
          <a:off x="363495" y="920500"/>
          <a:ext cx="8523330" cy="34394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Video 10">
            <a:hlinkClick r:id="" action="ppaction://media"/>
            <a:extLst>
              <a:ext uri="{FF2B5EF4-FFF2-40B4-BE49-F238E27FC236}">
                <a16:creationId xmlns:a16="http://schemas.microsoft.com/office/drawing/2014/main" id="{A3A04E48-B309-7973-C2E2-9A42101AD8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716846038"/>
      </p:ext>
    </p:extLst>
  </p:cSld>
  <p:clrMapOvr>
    <a:masterClrMapping/>
  </p:clrMapOvr>
  <p:transition spd="slow" advTm="2307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460448"/>
            <a:ext cx="5448080" cy="378565"/>
          </a:xfrm>
        </p:spPr>
        <p:txBody>
          <a:bodyPr/>
          <a:lstStyle/>
          <a:p>
            <a:r>
              <a:rPr lang="en-US" b="1" dirty="0">
                <a:solidFill>
                  <a:srgbClr val="0058A6"/>
                </a:solidFill>
              </a:rPr>
              <a:t>Accident - Prudential</a:t>
            </a:r>
          </a:p>
        </p:txBody>
      </p:sp>
      <p:grpSp>
        <p:nvGrpSpPr>
          <p:cNvPr id="3" name="Group 2">
            <a:extLst>
              <a:ext uri="{FF2B5EF4-FFF2-40B4-BE49-F238E27FC236}">
                <a16:creationId xmlns:a16="http://schemas.microsoft.com/office/drawing/2014/main" id="{0B30B827-F981-4399-6F75-3145C460D313}"/>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3C5AA91A-D584-7E4E-F872-CC6DD336BD9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3E01A9-38E9-3CBA-FC37-A768CB120F9C}"/>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6" name="Graphic 5">
            <a:extLst>
              <a:ext uri="{FF2B5EF4-FFF2-40B4-BE49-F238E27FC236}">
                <a16:creationId xmlns:a16="http://schemas.microsoft.com/office/drawing/2014/main" id="{277A6812-4E8A-7CB5-6157-24FE17461B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8" name="Content Placeholder 7">
            <a:extLst>
              <a:ext uri="{FF2B5EF4-FFF2-40B4-BE49-F238E27FC236}">
                <a16:creationId xmlns:a16="http://schemas.microsoft.com/office/drawing/2014/main" id="{BFAEA791-0C4A-8EFB-10A4-E53166CABE97}"/>
              </a:ext>
            </a:extLst>
          </p:cNvPr>
          <p:cNvGraphicFramePr>
            <a:graphicFrameLocks noGrp="1"/>
          </p:cNvGraphicFramePr>
          <p:nvPr>
            <p:ph sz="quarter" idx="4294967295"/>
            <p:extLst>
              <p:ext uri="{D42A27DB-BD31-4B8C-83A1-F6EECF244321}">
                <p14:modId xmlns:p14="http://schemas.microsoft.com/office/powerpoint/2010/main" val="4290465151"/>
              </p:ext>
            </p:extLst>
          </p:nvPr>
        </p:nvGraphicFramePr>
        <p:xfrm>
          <a:off x="187627" y="944671"/>
          <a:ext cx="8820939" cy="34330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Video 18">
            <a:hlinkClick r:id="" action="ppaction://media"/>
            <a:extLst>
              <a:ext uri="{FF2B5EF4-FFF2-40B4-BE49-F238E27FC236}">
                <a16:creationId xmlns:a16="http://schemas.microsoft.com/office/drawing/2014/main" id="{7A830380-F506-F0FE-7119-53A861FDD6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8801998" y="4801498"/>
            <a:ext cx="280279" cy="280279"/>
          </a:xfrm>
          <a:prstGeom prst="ellipse">
            <a:avLst/>
          </a:prstGeom>
        </p:spPr>
      </p:pic>
    </p:spTree>
  </p:cSld>
  <p:clrMapOvr>
    <a:masterClrMapping/>
  </p:clrMapOvr>
  <p:transition spd="slow" advTm="4250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7984A9-3F25-819A-B5D2-C39D3A65E1FA}"/>
              </a:ext>
            </a:extLst>
          </p:cNvPr>
          <p:cNvSpPr txBox="1"/>
          <p:nvPr/>
        </p:nvSpPr>
        <p:spPr>
          <a:xfrm>
            <a:off x="268293" y="333367"/>
            <a:ext cx="7621216" cy="553998"/>
          </a:xfrm>
          <a:prstGeom prst="rect">
            <a:avLst/>
          </a:prstGeom>
          <a:noFill/>
        </p:spPr>
        <p:txBody>
          <a:bodyPr wrap="square">
            <a:spAutoFit/>
          </a:bodyPr>
          <a:lstStyle/>
          <a:p>
            <a:r>
              <a:rPr kumimoji="0" lang="en-US" sz="3000" b="1" i="0" u="none" strike="noStrike" kern="1200" cap="none" spc="0" normalizeH="0" baseline="0" noProof="0" dirty="0">
                <a:ln>
                  <a:noFill/>
                </a:ln>
                <a:solidFill>
                  <a:srgbClr val="0058A6"/>
                </a:solidFill>
                <a:effectLst/>
                <a:uLnTx/>
                <a:uFillTx/>
                <a:latin typeface="Arial"/>
                <a:ea typeface="+mn-ea"/>
                <a:cs typeface="Arial"/>
              </a:rPr>
              <a:t>Critical Illness - Prudential</a:t>
            </a:r>
            <a:endParaRPr lang="en-US" dirty="0">
              <a:solidFill>
                <a:srgbClr val="0058A6"/>
              </a:solidFill>
            </a:endParaRPr>
          </a:p>
        </p:txBody>
      </p:sp>
      <p:grpSp>
        <p:nvGrpSpPr>
          <p:cNvPr id="2" name="Group 1">
            <a:extLst>
              <a:ext uri="{FF2B5EF4-FFF2-40B4-BE49-F238E27FC236}">
                <a16:creationId xmlns:a16="http://schemas.microsoft.com/office/drawing/2014/main" id="{8DF2EF45-1673-83BD-10D3-31BFA6E24639}"/>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5279CD2C-AF0E-74F3-7D2F-A8074D391008}"/>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A348E9-BF8C-C567-ADAB-4D7359806C57}"/>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BBB6620B-A3CE-2E20-03DF-7F1B287DF3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9E741310-8CD3-7CD2-2A53-D8FBB80AE298}"/>
                  </a:ext>
                </a:extLst>
              </p:cNvPr>
              <p:cNvGraphicFramePr>
                <a:graphicFrameLocks noGrp="1"/>
              </p:cNvGraphicFramePr>
              <p:nvPr>
                <p:ph sz="quarter" idx="19"/>
                <p:extLst>
                  <p:ext uri="{D42A27DB-BD31-4B8C-83A1-F6EECF244321}">
                    <p14:modId xmlns:p14="http://schemas.microsoft.com/office/powerpoint/2010/main" val="2156325586"/>
                  </p:ext>
                </p:extLst>
              </p:nvPr>
            </p:nvGraphicFramePr>
            <p:xfrm>
              <a:off x="220166" y="921425"/>
              <a:ext cx="8788400" cy="3456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7" name="Content Placeholder 6">
                <a:extLst>
                  <a:ext uri="{FF2B5EF4-FFF2-40B4-BE49-F238E27FC236}">
                    <a16:creationId xmlns:a16="http://schemas.microsoft.com/office/drawing/2014/main" id="{9E741310-8CD3-7CD2-2A53-D8FBB80AE298}"/>
                  </a:ext>
                </a:extLst>
              </p:cNvPr>
              <p:cNvGraphicFramePr>
                <a:graphicFrameLocks noGrp="1"/>
              </p:cNvGraphicFramePr>
              <p:nvPr>
                <p:ph sz="quarter" idx="19"/>
                <p:extLst>
                  <p:ext uri="{D42A27DB-BD31-4B8C-83A1-F6EECF244321}">
                    <p14:modId xmlns:p14="http://schemas.microsoft.com/office/powerpoint/2010/main" val="2156325586"/>
                  </p:ext>
                </p:extLst>
              </p:nvPr>
            </p:nvGraphicFramePr>
            <p:xfrm>
              <a:off x="220166" y="921425"/>
              <a:ext cx="8788400" cy="34562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p:pic>
        <p:nvPicPr>
          <p:cNvPr id="11" name="Video 10">
            <a:hlinkClick r:id="" action="ppaction://media"/>
            <a:extLst>
              <a:ext uri="{FF2B5EF4-FFF2-40B4-BE49-F238E27FC236}">
                <a16:creationId xmlns:a16="http://schemas.microsoft.com/office/drawing/2014/main" id="{CBB4943E-399A-2111-2235-7206B52A19C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2409043647"/>
      </p:ext>
    </p:extLst>
  </p:cSld>
  <p:clrMapOvr>
    <a:masterClrMapping/>
  </p:clrMapOvr>
  <p:transition spd="slow" advTm="2616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7984A9-3F25-819A-B5D2-C39D3A65E1FA}"/>
              </a:ext>
            </a:extLst>
          </p:cNvPr>
          <p:cNvSpPr txBox="1"/>
          <p:nvPr/>
        </p:nvSpPr>
        <p:spPr>
          <a:xfrm>
            <a:off x="255500" y="354571"/>
            <a:ext cx="7764672" cy="553998"/>
          </a:xfrm>
          <a:prstGeom prst="rect">
            <a:avLst/>
          </a:prstGeom>
          <a:noFill/>
        </p:spPr>
        <p:txBody>
          <a:bodyPr wrap="square">
            <a:spAutoFit/>
          </a:bodyPr>
          <a:lstStyle/>
          <a:p>
            <a:r>
              <a:rPr kumimoji="0" lang="en-US" sz="3000" b="1" i="0" u="none" strike="noStrike" kern="1200" cap="none" spc="0" normalizeH="0" baseline="0" noProof="0" dirty="0">
                <a:ln>
                  <a:noFill/>
                </a:ln>
                <a:solidFill>
                  <a:srgbClr val="0058A6"/>
                </a:solidFill>
                <a:effectLst/>
                <a:uLnTx/>
                <a:uFillTx/>
                <a:latin typeface="Arial"/>
                <a:ea typeface="+mn-ea"/>
                <a:cs typeface="Arial"/>
              </a:rPr>
              <a:t>Hospital Indemnity - Prudential</a:t>
            </a:r>
            <a:endParaRPr lang="en-US" dirty="0">
              <a:solidFill>
                <a:srgbClr val="0058A6"/>
              </a:solidFill>
            </a:endParaRPr>
          </a:p>
        </p:txBody>
      </p:sp>
      <p:grpSp>
        <p:nvGrpSpPr>
          <p:cNvPr id="2" name="Group 1">
            <a:extLst>
              <a:ext uri="{FF2B5EF4-FFF2-40B4-BE49-F238E27FC236}">
                <a16:creationId xmlns:a16="http://schemas.microsoft.com/office/drawing/2014/main" id="{9B28A875-9886-6262-D5A5-64C47BB81AEE}"/>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B200215A-423D-C034-4AAB-6B45F379227E}"/>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864362-FAA5-F412-521E-A1D34C7E1A94}"/>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5DE38C9C-599C-E138-EA2C-16EEF4EE36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7" name="Content Placeholder 6">
            <a:extLst>
              <a:ext uri="{FF2B5EF4-FFF2-40B4-BE49-F238E27FC236}">
                <a16:creationId xmlns:a16="http://schemas.microsoft.com/office/drawing/2014/main" id="{9E741310-8CD3-7CD2-2A53-D8FBB80AE298}"/>
              </a:ext>
            </a:extLst>
          </p:cNvPr>
          <p:cNvGraphicFramePr>
            <a:graphicFrameLocks noGrp="1"/>
          </p:cNvGraphicFramePr>
          <p:nvPr>
            <p:ph sz="quarter" idx="19"/>
            <p:extLst>
              <p:ext uri="{D42A27DB-BD31-4B8C-83A1-F6EECF244321}">
                <p14:modId xmlns:p14="http://schemas.microsoft.com/office/powerpoint/2010/main" val="950269222"/>
              </p:ext>
            </p:extLst>
          </p:nvPr>
        </p:nvGraphicFramePr>
        <p:xfrm>
          <a:off x="454880" y="943767"/>
          <a:ext cx="7879422" cy="33669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4" name="Video 33">
            <a:hlinkClick r:id="" action="ppaction://media"/>
            <a:extLst>
              <a:ext uri="{FF2B5EF4-FFF2-40B4-BE49-F238E27FC236}">
                <a16:creationId xmlns:a16="http://schemas.microsoft.com/office/drawing/2014/main" id="{5E8EF699-7E24-950B-F6AF-3F9AABB98A5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624501124"/>
      </p:ext>
    </p:extLst>
  </p:cSld>
  <p:clrMapOvr>
    <a:masterClrMapping/>
  </p:clrMapOvr>
  <p:transition spd="slow" advTm="373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4881" y="401701"/>
            <a:ext cx="5031519" cy="1796197"/>
          </a:xfrm>
        </p:spPr>
        <p:txBody>
          <a:bodyPr/>
          <a:lstStyle/>
          <a:p>
            <a:pPr>
              <a:lnSpc>
                <a:spcPct val="100000"/>
              </a:lnSpc>
              <a:spcBef>
                <a:spcPts val="0"/>
              </a:spcBef>
            </a:pPr>
            <a:r>
              <a:rPr lang="en-US" sz="4000" dirty="0">
                <a:latin typeface="Kievit Offc Pro" panose="020B0504030101020102" pitchFamily="34" charset="0"/>
              </a:rPr>
              <a:t>ALEX BENEFIT</a:t>
            </a:r>
            <a:r>
              <a:rPr kumimoji="0" lang="en-US" sz="4000" u="none" strike="noStrike" kern="1200" cap="none" spc="0" normalizeH="0" baseline="0" noProof="0" dirty="0">
                <a:ln>
                  <a:noFill/>
                </a:ln>
                <a:effectLst/>
                <a:uLnTx/>
                <a:uFillTx/>
                <a:latin typeface="Kievit Offc Pro" panose="020B0504030101020102" pitchFamily="34" charset="0"/>
              </a:rPr>
              <a:t>S</a:t>
            </a:r>
            <a:r>
              <a:rPr lang="en-US" sz="4000" dirty="0">
                <a:latin typeface="Kievit Offc Pro" panose="020B0504030101020102" pitchFamily="34" charset="0"/>
              </a:rPr>
              <a:t> COUNSELOR</a:t>
            </a:r>
          </a:p>
          <a:p>
            <a:endParaRPr lang="en-US" sz="3600" dirty="0"/>
          </a:p>
        </p:txBody>
      </p:sp>
      <p:sp>
        <p:nvSpPr>
          <p:cNvPr id="3" name="object 5">
            <a:extLst>
              <a:ext uri="{FF2B5EF4-FFF2-40B4-BE49-F238E27FC236}">
                <a16:creationId xmlns:a16="http://schemas.microsoft.com/office/drawing/2014/main" id="{DEDEF902-2BB7-C213-B41D-93FC6C6561FC}"/>
              </a:ext>
            </a:extLst>
          </p:cNvPr>
          <p:cNvSpPr/>
          <p:nvPr/>
        </p:nvSpPr>
        <p:spPr>
          <a:xfrm>
            <a:off x="454881" y="1782624"/>
            <a:ext cx="3306899" cy="1297527"/>
          </a:xfrm>
          <a:prstGeom prst="rect">
            <a:avLst/>
          </a:prstGeom>
          <a:blipFill>
            <a:blip r:embed="rId4" cstate="print"/>
            <a:stretch>
              <a:fillRect/>
            </a:stretch>
          </a:blipFill>
        </p:spPr>
        <p:txBody>
          <a:bodyPr wrap="square" lIns="0" tIns="0" rIns="0" bIns="0" rtlCol="0"/>
          <a:lstStyle/>
          <a:p>
            <a:endParaRPr lang="en-US"/>
          </a:p>
        </p:txBody>
      </p:sp>
      <p:pic>
        <p:nvPicPr>
          <p:cNvPr id="5" name="Google Shape;85;g225e94fcb36_0_59" descr="A picture containing text, clock, sign&#10;&#10;Description automatically generated">
            <a:extLst>
              <a:ext uri="{FF2B5EF4-FFF2-40B4-BE49-F238E27FC236}">
                <a16:creationId xmlns:a16="http://schemas.microsoft.com/office/drawing/2014/main" id="{366881AB-E60D-F5E0-06FA-72C3EDCA2A60}"/>
              </a:ext>
            </a:extLst>
          </p:cNvPr>
          <p:cNvPicPr preferRelativeResize="0"/>
          <p:nvPr/>
        </p:nvPicPr>
        <p:blipFill rotWithShape="1">
          <a:blip r:embed="rId5">
            <a:alphaModFix/>
          </a:blip>
          <a:srcRect/>
          <a:stretch/>
        </p:blipFill>
        <p:spPr>
          <a:xfrm>
            <a:off x="4303414" y="401701"/>
            <a:ext cx="4192884" cy="1831929"/>
          </a:xfrm>
          <a:prstGeom prst="rect">
            <a:avLst/>
          </a:prstGeom>
          <a:noFill/>
          <a:ln>
            <a:noFill/>
          </a:ln>
        </p:spPr>
      </p:pic>
      <p:pic>
        <p:nvPicPr>
          <p:cNvPr id="6" name="Picture 5">
            <a:extLst>
              <a:ext uri="{FF2B5EF4-FFF2-40B4-BE49-F238E27FC236}">
                <a16:creationId xmlns:a16="http://schemas.microsoft.com/office/drawing/2014/main" id="{A541BD31-BBC3-B3FB-653E-2ECDB2054166}"/>
              </a:ext>
            </a:extLst>
          </p:cNvPr>
          <p:cNvPicPr>
            <a:picLocks noChangeAspect="1"/>
          </p:cNvPicPr>
          <p:nvPr/>
        </p:nvPicPr>
        <p:blipFill>
          <a:blip r:embed="rId6"/>
          <a:stretch>
            <a:fillRect/>
          </a:stretch>
        </p:blipFill>
        <p:spPr>
          <a:xfrm>
            <a:off x="4657724" y="2431387"/>
            <a:ext cx="1860157" cy="2428875"/>
          </a:xfrm>
          <a:prstGeom prst="rect">
            <a:avLst/>
          </a:prstGeom>
        </p:spPr>
      </p:pic>
      <p:pic>
        <p:nvPicPr>
          <p:cNvPr id="27" name="Video 26">
            <a:hlinkClick r:id="" action="ppaction://media"/>
            <a:extLst>
              <a:ext uri="{FF2B5EF4-FFF2-40B4-BE49-F238E27FC236}">
                <a16:creationId xmlns:a16="http://schemas.microsoft.com/office/drawing/2014/main" id="{17A1F971-F652-B71C-9E23-BD6D3CE3D1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782050" y="4781550"/>
            <a:ext cx="300228" cy="300228"/>
          </a:xfrm>
          <a:prstGeom prst="ellipse">
            <a:avLst/>
          </a:prstGeom>
        </p:spPr>
      </p:pic>
    </p:spTree>
    <p:extLst>
      <p:ext uri="{BB962C8B-B14F-4D97-AF65-F5344CB8AC3E}">
        <p14:creationId xmlns:p14="http://schemas.microsoft.com/office/powerpoint/2010/main" val="290384897"/>
      </p:ext>
    </p:extLst>
  </p:cSld>
  <p:clrMapOvr>
    <a:masterClrMapping/>
  </p:clrMapOvr>
  <p:transition spd="slow" advTm="98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D115E1FE-05F5-5364-FF50-2EC9241D0E84}"/>
              </a:ext>
            </a:extLst>
          </p:cNvPr>
          <p:cNvSpPr>
            <a:spLocks noGrp="1"/>
          </p:cNvSpPr>
          <p:nvPr>
            <p:ph sz="quarter" idx="13"/>
          </p:nvPr>
        </p:nvSpPr>
        <p:spPr>
          <a:xfrm>
            <a:off x="427940" y="490760"/>
            <a:ext cx="8782493" cy="1031051"/>
          </a:xfrm>
        </p:spPr>
        <p:txBody>
          <a:bodyPr/>
          <a:lstStyle/>
          <a:p>
            <a:pPr>
              <a:spcBef>
                <a:spcPts val="0"/>
              </a:spcBef>
            </a:pPr>
            <a:r>
              <a:rPr lang="en-US" sz="4000" b="1" u="none" strike="noStrike" dirty="0">
                <a:solidFill>
                  <a:srgbClr val="212121"/>
                </a:solidFill>
                <a:effectLst/>
                <a:latin typeface="Kievit Offc Pro" panose="020B0504030101020102" pitchFamily="34" charset="0"/>
              </a:rPr>
              <a:t>ALEX BENEFITS COUNSELOR </a:t>
            </a:r>
          </a:p>
          <a:p>
            <a:pPr>
              <a:spcBef>
                <a:spcPts val="0"/>
              </a:spcBef>
            </a:pPr>
            <a:r>
              <a:rPr lang="en-US" sz="4000" b="1" u="none" strike="noStrike" dirty="0">
                <a:solidFill>
                  <a:srgbClr val="212121"/>
                </a:solidFill>
                <a:effectLst/>
                <a:latin typeface="Kievit Offc Pro" panose="020B0504030101020102" pitchFamily="34" charset="0"/>
              </a:rPr>
              <a:t>VS ALEX GO</a:t>
            </a:r>
          </a:p>
        </p:txBody>
      </p:sp>
      <p:sp>
        <p:nvSpPr>
          <p:cNvPr id="8" name="TextBox 7">
            <a:extLst>
              <a:ext uri="{FF2B5EF4-FFF2-40B4-BE49-F238E27FC236}">
                <a16:creationId xmlns:a16="http://schemas.microsoft.com/office/drawing/2014/main" id="{D4615362-02C3-6A16-C834-CE35EFE66943}"/>
              </a:ext>
            </a:extLst>
          </p:cNvPr>
          <p:cNvSpPr txBox="1"/>
          <p:nvPr/>
        </p:nvSpPr>
        <p:spPr>
          <a:xfrm>
            <a:off x="427941" y="1617405"/>
            <a:ext cx="3162984" cy="2554545"/>
          </a:xfrm>
          <a:prstGeom prst="rect">
            <a:avLst/>
          </a:prstGeom>
          <a:noFill/>
        </p:spPr>
        <p:txBody>
          <a:bodyPr wrap="square">
            <a:spAutoFit/>
          </a:bodyPr>
          <a:lstStyle/>
          <a:p>
            <a:pPr marL="0" marR="0" algn="l">
              <a:spcBef>
                <a:spcPts val="0"/>
              </a:spcBef>
              <a:spcAft>
                <a:spcPts val="0"/>
              </a:spcAft>
            </a:pPr>
            <a:r>
              <a:rPr lang="en-US" sz="1600" b="1" u="sng" strike="noStrike" dirty="0">
                <a:solidFill>
                  <a:srgbClr val="002060"/>
                </a:solidFill>
                <a:effectLst/>
                <a:latin typeface="Kievit Offc Pro" panose="020B0504030101020102" pitchFamily="34" charset="0"/>
              </a:rPr>
              <a:t>ALEX Benefits Counse</a:t>
            </a:r>
            <a:r>
              <a:rPr lang="en-US" sz="1600" b="1" u="sng" dirty="0">
                <a:solidFill>
                  <a:srgbClr val="002060"/>
                </a:solidFill>
                <a:latin typeface="Kievit Offc Pro" panose="020B0504030101020102" pitchFamily="34" charset="0"/>
              </a:rPr>
              <a:t>lor</a:t>
            </a:r>
          </a:p>
          <a:p>
            <a:pPr marL="342900" marR="0" indent="-342900" algn="l">
              <a:spcBef>
                <a:spcPts val="0"/>
              </a:spcBef>
              <a:spcAft>
                <a:spcPts val="0"/>
              </a:spcAft>
              <a:buFont typeface="Arial" panose="020B0604020202020204" pitchFamily="34" charset="0"/>
              <a:buChar char="•"/>
            </a:pPr>
            <a:r>
              <a:rPr lang="en-US" sz="1600" dirty="0">
                <a:solidFill>
                  <a:srgbClr val="002060"/>
                </a:solidFill>
                <a:latin typeface="Kievit Offc Pro" panose="020B0504030101020102" pitchFamily="34" charset="0"/>
              </a:rPr>
              <a:t>In-depth education that explains your benefits options</a:t>
            </a:r>
          </a:p>
          <a:p>
            <a:pPr marL="342900" marR="0" indent="-342900" algn="l">
              <a:spcBef>
                <a:spcPts val="0"/>
              </a:spcBef>
              <a:spcAft>
                <a:spcPts val="0"/>
              </a:spcAft>
              <a:buFont typeface="Arial" panose="020B0604020202020204" pitchFamily="34" charset="0"/>
              <a:buChar char="•"/>
            </a:pPr>
            <a:r>
              <a:rPr lang="en-US" sz="1600" dirty="0">
                <a:solidFill>
                  <a:srgbClr val="002060"/>
                </a:solidFill>
                <a:latin typeface="Kievit Offc Pro" panose="020B0504030101020102" pitchFamily="34" charset="0"/>
              </a:rPr>
              <a:t>Experience combines audio, video, animation, and text</a:t>
            </a:r>
          </a:p>
          <a:p>
            <a:pPr marL="342900" marR="0" indent="-342900" algn="l">
              <a:spcBef>
                <a:spcPts val="0"/>
              </a:spcBef>
              <a:spcAft>
                <a:spcPts val="0"/>
              </a:spcAft>
              <a:buFont typeface="Arial" panose="020B0604020202020204" pitchFamily="34" charset="0"/>
              <a:buChar char="•"/>
            </a:pPr>
            <a:r>
              <a:rPr lang="en-US" sz="1600" dirty="0">
                <a:solidFill>
                  <a:srgbClr val="002060"/>
                </a:solidFill>
                <a:latin typeface="Kievit Offc Pro" panose="020B0504030101020102" pitchFamily="34" charset="0"/>
              </a:rPr>
              <a:t>Audio available in English, text available in English and Spanish</a:t>
            </a:r>
          </a:p>
          <a:p>
            <a:pPr marL="342900" marR="0" indent="-342900" algn="l">
              <a:spcBef>
                <a:spcPts val="0"/>
              </a:spcBef>
              <a:spcAft>
                <a:spcPts val="0"/>
              </a:spcAft>
              <a:buFont typeface="Arial" panose="020B0604020202020204" pitchFamily="34" charset="0"/>
              <a:buChar char="•"/>
            </a:pPr>
            <a:r>
              <a:rPr lang="en-US" sz="1600" dirty="0">
                <a:solidFill>
                  <a:srgbClr val="002060"/>
                </a:solidFill>
                <a:latin typeface="Kievit Offc Pro" panose="020B0504030101020102" pitchFamily="34" charset="0"/>
              </a:rPr>
              <a:t>Closed Captioning available</a:t>
            </a:r>
          </a:p>
          <a:p>
            <a:pPr marL="342900" marR="0" indent="-342900" algn="l">
              <a:spcBef>
                <a:spcPts val="0"/>
              </a:spcBef>
              <a:spcAft>
                <a:spcPts val="0"/>
              </a:spcAft>
              <a:buFont typeface="Arial" panose="020B0604020202020204" pitchFamily="34" charset="0"/>
              <a:buChar char="•"/>
            </a:pPr>
            <a:r>
              <a:rPr lang="en-US" sz="1600" dirty="0">
                <a:solidFill>
                  <a:srgbClr val="002060"/>
                </a:solidFill>
                <a:latin typeface="Kievit Offc Pro" panose="020B0504030101020102" pitchFamily="34" charset="0"/>
              </a:rPr>
              <a:t>Expanded Hospital Indemnity information</a:t>
            </a:r>
          </a:p>
        </p:txBody>
      </p:sp>
      <p:sp>
        <p:nvSpPr>
          <p:cNvPr id="2" name="TextBox 1">
            <a:extLst>
              <a:ext uri="{FF2B5EF4-FFF2-40B4-BE49-F238E27FC236}">
                <a16:creationId xmlns:a16="http://schemas.microsoft.com/office/drawing/2014/main" id="{0F978CBB-91D1-B881-DFA0-161DA818A47C}"/>
              </a:ext>
            </a:extLst>
          </p:cNvPr>
          <p:cNvSpPr txBox="1"/>
          <p:nvPr/>
        </p:nvSpPr>
        <p:spPr>
          <a:xfrm>
            <a:off x="3799210" y="1802071"/>
            <a:ext cx="3944679" cy="1323439"/>
          </a:xfrm>
          <a:prstGeom prst="rect">
            <a:avLst/>
          </a:prstGeom>
          <a:noFill/>
        </p:spPr>
        <p:txBody>
          <a:bodyPr wrap="square">
            <a:spAutoFit/>
          </a:bodyPr>
          <a:lstStyle/>
          <a:p>
            <a:pPr marL="0" marR="0" algn="l">
              <a:spcBef>
                <a:spcPts val="0"/>
              </a:spcBef>
              <a:spcAft>
                <a:spcPts val="0"/>
              </a:spcAft>
            </a:pPr>
            <a:r>
              <a:rPr lang="en-US" sz="1600" b="1" u="sng" strike="noStrike" dirty="0">
                <a:solidFill>
                  <a:srgbClr val="002060"/>
                </a:solidFill>
                <a:effectLst/>
                <a:latin typeface="Kievit Offc Pro" panose="020B0504030101020102" pitchFamily="34" charset="0"/>
              </a:rPr>
              <a:t>ALEX Go</a:t>
            </a:r>
            <a:endParaRPr lang="en-US" sz="1600" b="1" u="sng" dirty="0">
              <a:solidFill>
                <a:srgbClr val="002060"/>
              </a:solidFill>
              <a:latin typeface="Kievit Offc Pro" panose="020B0504030101020102" pitchFamily="34" charset="0"/>
            </a:endParaRPr>
          </a:p>
          <a:p>
            <a:pPr marL="285750" marR="0" indent="-285750" algn="l">
              <a:spcBef>
                <a:spcPts val="0"/>
              </a:spcBef>
              <a:spcAft>
                <a:spcPts val="0"/>
              </a:spcAft>
              <a:buFont typeface="Arial" panose="020B0604020202020204" pitchFamily="34" charset="0"/>
              <a:buChar char="•"/>
            </a:pPr>
            <a:r>
              <a:rPr lang="en-US" sz="1600" dirty="0">
                <a:solidFill>
                  <a:srgbClr val="002060"/>
                </a:solidFill>
                <a:latin typeface="Kievit Offc Pro" panose="020B0504030101020102" pitchFamily="34" charset="0"/>
              </a:rPr>
              <a:t>A streamlined text-based </a:t>
            </a:r>
          </a:p>
          <a:p>
            <a:pPr marR="0" algn="l">
              <a:spcBef>
                <a:spcPts val="0"/>
              </a:spcBef>
              <a:spcAft>
                <a:spcPts val="0"/>
              </a:spcAft>
            </a:pPr>
            <a:r>
              <a:rPr lang="en-US" sz="1600" dirty="0">
                <a:solidFill>
                  <a:srgbClr val="002060"/>
                </a:solidFill>
                <a:latin typeface="Kievit Offc Pro" panose="020B0504030101020102" pitchFamily="34" charset="0"/>
              </a:rPr>
              <a:t>experience</a:t>
            </a:r>
          </a:p>
          <a:p>
            <a:pPr marL="285750" marR="0" indent="-285750" algn="l">
              <a:spcBef>
                <a:spcPts val="0"/>
              </a:spcBef>
              <a:spcAft>
                <a:spcPts val="0"/>
              </a:spcAft>
              <a:buFont typeface="Arial" panose="020B0604020202020204" pitchFamily="34" charset="0"/>
              <a:buChar char="•"/>
            </a:pPr>
            <a:r>
              <a:rPr lang="en-US" sz="1600" b="1" kern="100" dirty="0">
                <a:solidFill>
                  <a:srgbClr val="002060"/>
                </a:solidFill>
                <a:effectLst/>
                <a:latin typeface="Kievit Offc Pro" panose="020B0504030101020102" pitchFamily="34" charset="0"/>
                <a:ea typeface="Aptos" panose="020B0004020202020204" pitchFamily="34" charset="0"/>
                <a:cs typeface="Times New Roman" panose="02020603050405020304" pitchFamily="18" charset="0"/>
              </a:rPr>
              <a:t>Step-by-step guidance </a:t>
            </a:r>
            <a:r>
              <a:rPr lang="en-US" sz="1600" kern="100" dirty="0">
                <a:solidFill>
                  <a:srgbClr val="002060"/>
                </a:solidFill>
                <a:effectLst/>
                <a:latin typeface="Kievit Offc Pro" panose="020B0504030101020102" pitchFamily="34" charset="0"/>
                <a:ea typeface="Aptos" panose="020B0004020202020204" pitchFamily="34" charset="0"/>
                <a:cs typeface="Times New Roman" panose="02020603050405020304" pitchFamily="18" charset="0"/>
              </a:rPr>
              <a:t>for the</a:t>
            </a:r>
            <a:endParaRPr lang="en-US" sz="1600" b="1" kern="100" dirty="0">
              <a:solidFill>
                <a:srgbClr val="002060"/>
              </a:solidFill>
              <a:latin typeface="Kievit Offc Pro" panose="020B0504030101020102" pitchFamily="34" charset="0"/>
              <a:ea typeface="Aptos" panose="020B0004020202020204" pitchFamily="34" charset="0"/>
              <a:cs typeface="Times New Roman" panose="02020603050405020304" pitchFamily="18" charset="0"/>
            </a:endParaRPr>
          </a:p>
          <a:p>
            <a:pPr marR="0" algn="l">
              <a:spcBef>
                <a:spcPts val="0"/>
              </a:spcBef>
              <a:spcAft>
                <a:spcPts val="0"/>
              </a:spcAft>
            </a:pPr>
            <a:r>
              <a:rPr lang="en-US" sz="1600" b="1" dirty="0">
                <a:solidFill>
                  <a:srgbClr val="002060"/>
                </a:solidFill>
                <a:latin typeface="Kievit Offc Pro" panose="020B0504030101020102" pitchFamily="34" charset="0"/>
              </a:rPr>
              <a:t>Family Plan Comparison </a:t>
            </a:r>
            <a:r>
              <a:rPr lang="en-US" sz="1600" dirty="0">
                <a:solidFill>
                  <a:srgbClr val="002060"/>
                </a:solidFill>
                <a:latin typeface="Kievit Offc Pro" panose="020B0504030101020102" pitchFamily="34" charset="0"/>
              </a:rPr>
              <a:t>tool</a:t>
            </a:r>
          </a:p>
        </p:txBody>
      </p:sp>
      <p:cxnSp>
        <p:nvCxnSpPr>
          <p:cNvPr id="4" name="Straight Connector 3">
            <a:extLst>
              <a:ext uri="{FF2B5EF4-FFF2-40B4-BE49-F238E27FC236}">
                <a16:creationId xmlns:a16="http://schemas.microsoft.com/office/drawing/2014/main" id="{23546AF9-596C-BE8D-5DB3-5543A714D5DD}"/>
              </a:ext>
            </a:extLst>
          </p:cNvPr>
          <p:cNvCxnSpPr>
            <a:cxnSpLocks/>
          </p:cNvCxnSpPr>
          <p:nvPr/>
        </p:nvCxnSpPr>
        <p:spPr>
          <a:xfrm>
            <a:off x="3695067" y="1712258"/>
            <a:ext cx="0" cy="222643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854958E-6125-08E5-8355-3A002C553E98}"/>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4CD6E97F-21D9-D581-3C31-AABC38A88F95}"/>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9D41EB-B282-4A66-30E3-8C1005DEDD25}"/>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10" name="Picture 9" descr="A screenshot of a web page&#10;&#10;Description automatically generated">
            <a:extLst>
              <a:ext uri="{FF2B5EF4-FFF2-40B4-BE49-F238E27FC236}">
                <a16:creationId xmlns:a16="http://schemas.microsoft.com/office/drawing/2014/main" id="{CC243D89-2D5B-5E72-2ED5-4ADAD0CAB756}"/>
              </a:ext>
            </a:extLst>
          </p:cNvPr>
          <p:cNvPicPr>
            <a:picLocks noChangeAspect="1"/>
          </p:cNvPicPr>
          <p:nvPr/>
        </p:nvPicPr>
        <p:blipFill>
          <a:blip r:embed="rId6"/>
          <a:stretch>
            <a:fillRect/>
          </a:stretch>
        </p:blipFill>
        <p:spPr>
          <a:xfrm>
            <a:off x="6711315" y="942975"/>
            <a:ext cx="1880235" cy="3257550"/>
          </a:xfrm>
          <a:prstGeom prst="rect">
            <a:avLst/>
          </a:prstGeom>
          <a:effectLst>
            <a:outerShdw blurRad="50800" dist="38100" dir="2700000" algn="tl" rotWithShape="0">
              <a:prstClr val="black">
                <a:alpha val="40000"/>
              </a:prstClr>
            </a:outerShdw>
          </a:effectLst>
        </p:spPr>
      </p:pic>
      <p:pic>
        <p:nvPicPr>
          <p:cNvPr id="61" name="Video 60">
            <a:hlinkClick r:id="" action="ppaction://media"/>
            <a:extLst>
              <a:ext uri="{FF2B5EF4-FFF2-40B4-BE49-F238E27FC236}">
                <a16:creationId xmlns:a16="http://schemas.microsoft.com/office/drawing/2014/main" id="{76D81BDE-C3F4-7376-213C-EA0E41B14A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780504" y="4780004"/>
            <a:ext cx="301773" cy="301773"/>
          </a:xfrm>
          <a:prstGeom prst="ellipse">
            <a:avLst/>
          </a:prstGeom>
        </p:spPr>
      </p:pic>
    </p:spTree>
  </p:cSld>
  <p:clrMapOvr>
    <a:masterClrMapping/>
  </p:clrMapOvr>
  <p:transition spd="slow" advTm="2902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1"/>
                </p:tgtEl>
              </p:cMediaNode>
            </p:video>
            <p:seq concurrent="1" nextAc="seek">
              <p:cTn id="8" restart="whenNotActive" fill="hold" evtFilter="cancelBubble" nodeType="interactiveSeq">
                <p:stCondLst>
                  <p:cond evt="onClick" delay="0">
                    <p:tgtEl>
                      <p:spTgt spid="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
                                        </p:tgtEl>
                                      </p:cBhvr>
                                    </p:cmd>
                                  </p:childTnLst>
                                </p:cTn>
                              </p:par>
                            </p:childTnLst>
                          </p:cTn>
                        </p:par>
                      </p:childTnLst>
                    </p:cTn>
                  </p:par>
                </p:childTnLst>
              </p:cTn>
              <p:nextCondLst>
                <p:cond evt="onClick" delay="0">
                  <p:tgtEl>
                    <p:spTgt spid="6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3627" y="522819"/>
            <a:ext cx="5448080" cy="378565"/>
          </a:xfrm>
        </p:spPr>
        <p:txBody>
          <a:bodyPr/>
          <a:lstStyle/>
          <a:p>
            <a:r>
              <a:rPr lang="en-US" b="1" dirty="0">
                <a:solidFill>
                  <a:srgbClr val="0058A6"/>
                </a:solidFill>
              </a:rPr>
              <a:t>Flexible Spending Accounts </a:t>
            </a:r>
          </a:p>
        </p:txBody>
      </p:sp>
      <p:sp>
        <p:nvSpPr>
          <p:cNvPr id="3" name="Chart Placeholder 2"/>
          <p:cNvSpPr>
            <a:spLocks noGrp="1"/>
          </p:cNvSpPr>
          <p:nvPr>
            <p:ph type="chart" sz="quarter" idx="18"/>
          </p:nvPr>
        </p:nvSpPr>
        <p:spPr>
          <a:xfrm>
            <a:off x="307948" y="1064037"/>
            <a:ext cx="6683852" cy="3015425"/>
          </a:xfrm>
        </p:spPr>
        <p:txBody>
          <a:bodyPr>
            <a:normAutofit lnSpcReduction="10000"/>
          </a:bodyPr>
          <a:lstStyle/>
          <a:p>
            <a:pPr marL="230188" indent="-230188">
              <a:buFont typeface="Arial" panose="020B0604020202020204" pitchFamily="34" charset="0"/>
              <a:buChar char="•"/>
            </a:pPr>
            <a:r>
              <a:rPr lang="en-US" sz="1400" dirty="0">
                <a:solidFill>
                  <a:srgbClr val="00040A"/>
                </a:solidFill>
              </a:rPr>
              <a:t>All limits and deadlines apply to both Faculty/Staff and Postdocs.</a:t>
            </a:r>
          </a:p>
          <a:p>
            <a:endParaRPr lang="en-US" sz="1400" dirty="0">
              <a:solidFill>
                <a:srgbClr val="00040A"/>
              </a:solidFill>
            </a:endParaRPr>
          </a:p>
          <a:p>
            <a:pPr marL="230188" indent="-230188">
              <a:buFont typeface="Arial" panose="020B0604020202020204" pitchFamily="34" charset="0"/>
              <a:buChar char="•"/>
            </a:pPr>
            <a:r>
              <a:rPr lang="en-US" sz="1400" dirty="0">
                <a:solidFill>
                  <a:srgbClr val="00040A"/>
                </a:solidFill>
              </a:rPr>
              <a:t>2025 Health FSA Contribution Limit: $3,200</a:t>
            </a:r>
          </a:p>
          <a:p>
            <a:endParaRPr lang="en-US" sz="1400" dirty="0">
              <a:solidFill>
                <a:srgbClr val="00040A"/>
              </a:solidFill>
            </a:endParaRPr>
          </a:p>
          <a:p>
            <a:pPr marL="230188" indent="-230188">
              <a:buFont typeface="Arial" panose="020B0604020202020204" pitchFamily="34" charset="0"/>
              <a:buChar char="•"/>
            </a:pPr>
            <a:r>
              <a:rPr lang="en-US" sz="1400" dirty="0">
                <a:solidFill>
                  <a:srgbClr val="00040A"/>
                </a:solidFill>
              </a:rPr>
              <a:t>Health FSA carryover limit</a:t>
            </a:r>
          </a:p>
          <a:p>
            <a:pPr marL="460375" lvl="1" indent="-230188">
              <a:buFont typeface="Arial" panose="020B0604020202020204" pitchFamily="34" charset="0"/>
              <a:buChar char="•"/>
            </a:pPr>
            <a:r>
              <a:rPr lang="en-US" sz="1400" dirty="0">
                <a:solidFill>
                  <a:srgbClr val="00040A"/>
                </a:solidFill>
              </a:rPr>
              <a:t>$640 for carryover from 2024 to 2025 Plan Year</a:t>
            </a:r>
          </a:p>
          <a:p>
            <a:pPr marL="460375" lvl="1" indent="-230188">
              <a:buFont typeface="Arial" panose="020B0604020202020204" pitchFamily="34" charset="0"/>
              <a:buChar char="•"/>
            </a:pPr>
            <a:r>
              <a:rPr lang="en-US" sz="1400" dirty="0">
                <a:solidFill>
                  <a:srgbClr val="00040A"/>
                </a:solidFill>
              </a:rPr>
              <a:t>$640* for carryover from 2025 to 2026 Plan Year</a:t>
            </a:r>
          </a:p>
          <a:p>
            <a:pPr lvl="1" indent="0">
              <a:buNone/>
            </a:pPr>
            <a:endParaRPr lang="en-US" sz="1400" dirty="0">
              <a:solidFill>
                <a:srgbClr val="00040A"/>
              </a:solidFill>
            </a:endParaRPr>
          </a:p>
          <a:p>
            <a:pPr marL="230188" indent="-230188">
              <a:buFont typeface="Arial" panose="020B0604020202020204" pitchFamily="34" charset="0"/>
              <a:buChar char="•"/>
            </a:pPr>
            <a:r>
              <a:rPr lang="en-US" sz="1400" dirty="0">
                <a:solidFill>
                  <a:srgbClr val="00040A"/>
                </a:solidFill>
              </a:rPr>
              <a:t>2025 Dependent Care FSA Contribution Limit</a:t>
            </a:r>
          </a:p>
          <a:p>
            <a:pPr marL="460375" lvl="1" indent="-230188">
              <a:buFont typeface="Arial" panose="020B0604020202020204" pitchFamily="34" charset="0"/>
              <a:buChar char="•"/>
            </a:pPr>
            <a:r>
              <a:rPr lang="en-US" sz="1400" dirty="0">
                <a:solidFill>
                  <a:srgbClr val="00040A"/>
                </a:solidFill>
              </a:rPr>
              <a:t>$5,000 for non-highly compensated employees</a:t>
            </a:r>
          </a:p>
          <a:p>
            <a:pPr marL="460375" lvl="1" indent="-230188">
              <a:buFont typeface="Arial" panose="020B0604020202020204" pitchFamily="34" charset="0"/>
              <a:buChar char="•"/>
            </a:pPr>
            <a:r>
              <a:rPr lang="en-US" sz="1400" dirty="0">
                <a:solidFill>
                  <a:srgbClr val="00040A"/>
                </a:solidFill>
              </a:rPr>
              <a:t>$2,500 for Highly-Compensated Employees (HCEs) as defined by the IRS</a:t>
            </a:r>
          </a:p>
          <a:p>
            <a:pPr marL="798513" lvl="2" indent="-230188">
              <a:buFont typeface="Arial" panose="020B0604020202020204" pitchFamily="34" charset="0"/>
              <a:buChar char="•"/>
            </a:pPr>
            <a:r>
              <a:rPr lang="en-US" sz="1400" dirty="0">
                <a:solidFill>
                  <a:srgbClr val="00040A"/>
                </a:solidFill>
              </a:rPr>
              <a:t>$155K or greater income in 2024</a:t>
            </a:r>
          </a:p>
          <a:p>
            <a:pPr marL="285750" indent="-285750">
              <a:buFont typeface="Arial" panose="020B0604020202020204" pitchFamily="34" charset="0"/>
              <a:buChar char="•"/>
            </a:pPr>
            <a:endParaRPr lang="en-US" sz="600" dirty="0"/>
          </a:p>
        </p:txBody>
      </p:sp>
      <p:grpSp>
        <p:nvGrpSpPr>
          <p:cNvPr id="4" name="Group 3">
            <a:extLst>
              <a:ext uri="{FF2B5EF4-FFF2-40B4-BE49-F238E27FC236}">
                <a16:creationId xmlns:a16="http://schemas.microsoft.com/office/drawing/2014/main" id="{37AC29EA-2B6F-FFCF-4FCE-7DDB064A8939}"/>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41E319FD-C3FB-01F8-7C0A-B9BB1295C24D}"/>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A27A74F-EDFE-1A1F-DAC8-5CD35A45D604}"/>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9DEFCA81-4456-CF73-B904-0D80298843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31" name="Video 30">
            <a:hlinkClick r:id="" action="ppaction://media"/>
            <a:extLst>
              <a:ext uri="{FF2B5EF4-FFF2-40B4-BE49-F238E27FC236}">
                <a16:creationId xmlns:a16="http://schemas.microsoft.com/office/drawing/2014/main" id="{0AC8C0DE-C11E-3D0D-C8A2-F2285C8055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cSld>
  <p:clrMapOvr>
    <a:masterClrMapping/>
  </p:clrMapOvr>
  <p:transition spd="slow" advTm="391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512950"/>
            <a:ext cx="5448080" cy="378565"/>
          </a:xfrm>
        </p:spPr>
        <p:txBody>
          <a:bodyPr/>
          <a:lstStyle/>
          <a:p>
            <a:r>
              <a:rPr lang="en-US" b="1" dirty="0">
                <a:solidFill>
                  <a:srgbClr val="0058A6"/>
                </a:solidFill>
              </a:rPr>
              <a:t>Flexible Spending Accounts </a:t>
            </a:r>
          </a:p>
        </p:txBody>
      </p:sp>
      <p:sp>
        <p:nvSpPr>
          <p:cNvPr id="3" name="Chart Placeholder 2"/>
          <p:cNvSpPr>
            <a:spLocks noGrp="1"/>
          </p:cNvSpPr>
          <p:nvPr>
            <p:ph type="chart" sz="quarter" idx="18"/>
          </p:nvPr>
        </p:nvSpPr>
        <p:spPr>
          <a:xfrm>
            <a:off x="363495" y="999729"/>
            <a:ext cx="6952176" cy="3173011"/>
          </a:xfrm>
        </p:spPr>
        <p:txBody>
          <a:bodyPr>
            <a:normAutofit fontScale="85000" lnSpcReduction="20000"/>
          </a:bodyPr>
          <a:lstStyle/>
          <a:p>
            <a:pPr marL="230188" indent="-230188">
              <a:buFont typeface="Arial" panose="020B0604020202020204" pitchFamily="34" charset="0"/>
              <a:buChar char="•"/>
            </a:pPr>
            <a:r>
              <a:rPr lang="en-US" sz="1600" dirty="0">
                <a:solidFill>
                  <a:srgbClr val="00040A"/>
                </a:solidFill>
              </a:rPr>
              <a:t>2024 Health FSA</a:t>
            </a:r>
          </a:p>
          <a:p>
            <a:pPr marL="460375" lvl="1" indent="-230188">
              <a:buFont typeface="Arial" panose="020B0604020202020204" pitchFamily="34" charset="0"/>
              <a:buChar char="•"/>
            </a:pPr>
            <a:r>
              <a:rPr lang="en-US" sz="1600" dirty="0">
                <a:solidFill>
                  <a:srgbClr val="00040A"/>
                </a:solidFill>
              </a:rPr>
              <a:t>Run-out period (filing deadline): April 15, 2025</a:t>
            </a:r>
          </a:p>
          <a:p>
            <a:pPr marL="460375" lvl="1" indent="-230188">
              <a:buFont typeface="Arial" panose="020B0604020202020204" pitchFamily="34" charset="0"/>
              <a:buChar char="•"/>
            </a:pPr>
            <a:r>
              <a:rPr lang="en-US" sz="1600" dirty="0">
                <a:solidFill>
                  <a:srgbClr val="00040A"/>
                </a:solidFill>
              </a:rPr>
              <a:t>Carryover: Funds available in January 2025</a:t>
            </a:r>
          </a:p>
          <a:p>
            <a:pPr lvl="1" indent="0">
              <a:buNone/>
            </a:pPr>
            <a:endParaRPr lang="en-US" sz="1600" dirty="0">
              <a:solidFill>
                <a:srgbClr val="00040A"/>
              </a:solidFill>
            </a:endParaRPr>
          </a:p>
          <a:p>
            <a:pPr marL="230188" indent="-230188">
              <a:buFont typeface="Arial" panose="020B0604020202020204" pitchFamily="34" charset="0"/>
              <a:buChar char="•"/>
            </a:pPr>
            <a:r>
              <a:rPr lang="en-US" sz="1600" dirty="0">
                <a:solidFill>
                  <a:srgbClr val="00040A"/>
                </a:solidFill>
              </a:rPr>
              <a:t>2024 Dependent Care FSA</a:t>
            </a:r>
          </a:p>
          <a:p>
            <a:pPr marL="460375" lvl="1" indent="-230188">
              <a:buFont typeface="Arial" panose="020B0604020202020204" pitchFamily="34" charset="0"/>
              <a:buChar char="•"/>
            </a:pPr>
            <a:r>
              <a:rPr lang="en-US" sz="1600" dirty="0">
                <a:solidFill>
                  <a:srgbClr val="00040A"/>
                </a:solidFill>
              </a:rPr>
              <a:t>Run-out period (filing deadline): April 15, 2025</a:t>
            </a:r>
          </a:p>
          <a:p>
            <a:pPr marL="460375" lvl="1" indent="-230188">
              <a:buFont typeface="Arial" panose="020B0604020202020204" pitchFamily="34" charset="0"/>
              <a:buChar char="•"/>
            </a:pPr>
            <a:r>
              <a:rPr lang="en-US" sz="1600" dirty="0">
                <a:solidFill>
                  <a:srgbClr val="00040A"/>
                </a:solidFill>
              </a:rPr>
              <a:t>Grace period: January 1, 2025 – March 15, 2025</a:t>
            </a:r>
          </a:p>
          <a:p>
            <a:pPr marL="230187" lvl="1" indent="0">
              <a:buNone/>
            </a:pPr>
            <a:endParaRPr lang="en-US" sz="1600" dirty="0">
              <a:solidFill>
                <a:srgbClr val="00040A"/>
              </a:solidFill>
            </a:endParaRPr>
          </a:p>
          <a:p>
            <a:pPr marL="230188" indent="-230188">
              <a:buFont typeface="Arial" panose="020B0604020202020204" pitchFamily="34" charset="0"/>
              <a:buChar char="•"/>
            </a:pPr>
            <a:r>
              <a:rPr lang="en-US" sz="1600" dirty="0">
                <a:solidFill>
                  <a:srgbClr val="00040A"/>
                </a:solidFill>
              </a:rPr>
              <a:t>2025 Health FSA</a:t>
            </a:r>
          </a:p>
          <a:p>
            <a:pPr marL="460375" lvl="1" indent="-230188">
              <a:buFont typeface="Arial" panose="020B0604020202020204" pitchFamily="34" charset="0"/>
              <a:buChar char="•"/>
            </a:pPr>
            <a:r>
              <a:rPr lang="en-US" sz="1600" dirty="0">
                <a:solidFill>
                  <a:srgbClr val="00040A"/>
                </a:solidFill>
              </a:rPr>
              <a:t>Run-out period (filing deadline): April 15, 2026</a:t>
            </a:r>
          </a:p>
          <a:p>
            <a:pPr marL="460375" lvl="1" indent="-230188">
              <a:buFont typeface="Arial" panose="020B0604020202020204" pitchFamily="34" charset="0"/>
              <a:buChar char="•"/>
            </a:pPr>
            <a:r>
              <a:rPr lang="en-US" sz="1600" dirty="0">
                <a:solidFill>
                  <a:srgbClr val="00040A"/>
                </a:solidFill>
              </a:rPr>
              <a:t>Carryover: Funds available in January 2026</a:t>
            </a:r>
          </a:p>
          <a:p>
            <a:pPr lvl="1" indent="0">
              <a:buNone/>
            </a:pPr>
            <a:endParaRPr lang="en-US" sz="1600" dirty="0">
              <a:solidFill>
                <a:srgbClr val="00040A"/>
              </a:solidFill>
            </a:endParaRPr>
          </a:p>
          <a:p>
            <a:pPr marL="230188" indent="-230188">
              <a:buFont typeface="Arial" panose="020B0604020202020204" pitchFamily="34" charset="0"/>
              <a:buChar char="•"/>
            </a:pPr>
            <a:r>
              <a:rPr lang="en-US" sz="1600" dirty="0">
                <a:solidFill>
                  <a:srgbClr val="00040A"/>
                </a:solidFill>
              </a:rPr>
              <a:t>2025 Dependent Care FSA</a:t>
            </a:r>
          </a:p>
          <a:p>
            <a:pPr marL="460375" lvl="1" indent="-230188">
              <a:buFont typeface="Arial" panose="020B0604020202020204" pitchFamily="34" charset="0"/>
              <a:buChar char="•"/>
            </a:pPr>
            <a:r>
              <a:rPr lang="en-US" sz="1600" dirty="0">
                <a:solidFill>
                  <a:srgbClr val="00040A"/>
                </a:solidFill>
              </a:rPr>
              <a:t>Run-out period (filing deadline): April 15, 2026</a:t>
            </a:r>
          </a:p>
          <a:p>
            <a:pPr marL="460375" lvl="1" indent="-230188">
              <a:buFont typeface="Arial" panose="020B0604020202020204" pitchFamily="34" charset="0"/>
              <a:buChar char="•"/>
            </a:pPr>
            <a:r>
              <a:rPr lang="en-US" sz="1600" dirty="0">
                <a:solidFill>
                  <a:srgbClr val="00040A"/>
                </a:solidFill>
              </a:rPr>
              <a:t>Grace period: January 1, 2026 – March 15, 2026</a:t>
            </a:r>
          </a:p>
          <a:p>
            <a:pPr marL="460375" lvl="1" indent="-230188">
              <a:buFont typeface="Arial" panose="020B0604020202020204" pitchFamily="34" charset="0"/>
              <a:buChar char="•"/>
            </a:pPr>
            <a:endParaRPr lang="en-US" sz="600" dirty="0"/>
          </a:p>
        </p:txBody>
      </p:sp>
      <p:grpSp>
        <p:nvGrpSpPr>
          <p:cNvPr id="4" name="Group 3">
            <a:extLst>
              <a:ext uri="{FF2B5EF4-FFF2-40B4-BE49-F238E27FC236}">
                <a16:creationId xmlns:a16="http://schemas.microsoft.com/office/drawing/2014/main" id="{A010F973-D50A-4110-9951-D21A3E11F2F7}"/>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ABC8A202-94A3-296E-850C-2D13FBA85573}"/>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7DC0B68-3E16-A19D-18B7-5FCFD7E3030D}"/>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50376A30-2E25-D345-7D2B-2D923F3B06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1" name="Video 10">
            <a:hlinkClick r:id="" action="ppaction://media"/>
            <a:extLst>
              <a:ext uri="{FF2B5EF4-FFF2-40B4-BE49-F238E27FC236}">
                <a16:creationId xmlns:a16="http://schemas.microsoft.com/office/drawing/2014/main" id="{CA87319C-9AAD-F24D-B462-9EC32BA8ACB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846276408"/>
      </p:ext>
    </p:extLst>
  </p:cSld>
  <p:clrMapOvr>
    <a:masterClrMapping/>
  </p:clrMapOvr>
  <p:transition spd="slow" advTm="154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98223" y="2153589"/>
            <a:ext cx="5031519" cy="340734"/>
          </a:xfrm>
        </p:spPr>
        <p:txBody>
          <a:bodyPr/>
          <a:lstStyle/>
          <a:p>
            <a:r>
              <a:rPr lang="en-US" dirty="0"/>
              <a:t>2025 Medical Plans Review</a:t>
            </a:r>
          </a:p>
        </p:txBody>
      </p:sp>
      <p:pic>
        <p:nvPicPr>
          <p:cNvPr id="6" name="Graphic 5">
            <a:extLst>
              <a:ext uri="{FF2B5EF4-FFF2-40B4-BE49-F238E27FC236}">
                <a16:creationId xmlns:a16="http://schemas.microsoft.com/office/drawing/2014/main" id="{3CCF06E6-CD3C-477C-0E27-D6D963795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1054" y="1871643"/>
            <a:ext cx="280946" cy="128525"/>
          </a:xfrm>
          <a:prstGeom prst="rect">
            <a:avLst/>
          </a:prstGeom>
        </p:spPr>
      </p:pic>
      <p:pic>
        <p:nvPicPr>
          <p:cNvPr id="10" name="Video 9">
            <a:hlinkClick r:id="" action="ppaction://media"/>
            <a:extLst>
              <a:ext uri="{FF2B5EF4-FFF2-40B4-BE49-F238E27FC236}">
                <a16:creationId xmlns:a16="http://schemas.microsoft.com/office/drawing/2014/main" id="{D58EFF46-B966-B17E-4741-CD10A54BD1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782050" y="4781550"/>
            <a:ext cx="300228" cy="300228"/>
          </a:xfrm>
          <a:prstGeom prst="ellipse">
            <a:avLst/>
          </a:prstGeom>
        </p:spPr>
      </p:pic>
    </p:spTree>
    <p:extLst>
      <p:ext uri="{BB962C8B-B14F-4D97-AF65-F5344CB8AC3E}">
        <p14:creationId xmlns:p14="http://schemas.microsoft.com/office/powerpoint/2010/main" val="4283203462"/>
      </p:ext>
    </p:extLst>
  </p:cSld>
  <p:clrMapOvr>
    <a:masterClrMapping/>
  </p:clrMapOvr>
  <p:transition spd="slow" advTm="43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488874"/>
            <a:ext cx="5448080" cy="378565"/>
          </a:xfrm>
        </p:spPr>
        <p:txBody>
          <a:bodyPr/>
          <a:lstStyle/>
          <a:p>
            <a:r>
              <a:rPr lang="en-US" b="1" dirty="0">
                <a:solidFill>
                  <a:srgbClr val="0058A6"/>
                </a:solidFill>
              </a:rPr>
              <a:t>Limited Purpose FSA</a:t>
            </a:r>
          </a:p>
        </p:txBody>
      </p:sp>
      <p:sp>
        <p:nvSpPr>
          <p:cNvPr id="3" name="Chart Placeholder 2"/>
          <p:cNvSpPr>
            <a:spLocks noGrp="1"/>
          </p:cNvSpPr>
          <p:nvPr>
            <p:ph type="chart" sz="quarter" idx="18"/>
          </p:nvPr>
        </p:nvSpPr>
        <p:spPr>
          <a:xfrm>
            <a:off x="463824" y="948150"/>
            <a:ext cx="8240164" cy="3247200"/>
          </a:xfrm>
        </p:spPr>
        <p:txBody>
          <a:bodyPr>
            <a:normAutofit fontScale="92500" lnSpcReduction="10000"/>
          </a:bodyPr>
          <a:lstStyle/>
          <a:p>
            <a:pPr marL="230188" indent="-230188">
              <a:buFont typeface="Arial" panose="020B0604020202020204" pitchFamily="34" charset="0"/>
              <a:buChar char="•"/>
            </a:pPr>
            <a:r>
              <a:rPr lang="en-US" dirty="0">
                <a:solidFill>
                  <a:srgbClr val="00040A"/>
                </a:solidFill>
              </a:rPr>
              <a:t>Available only to employees meeting </a:t>
            </a:r>
            <a:r>
              <a:rPr lang="en-US" u="sng" dirty="0">
                <a:solidFill>
                  <a:srgbClr val="00040A"/>
                </a:solidFill>
              </a:rPr>
              <a:t>all</a:t>
            </a:r>
            <a:r>
              <a:rPr lang="en-US" dirty="0">
                <a:solidFill>
                  <a:srgbClr val="00040A"/>
                </a:solidFill>
              </a:rPr>
              <a:t> of the following criteria:</a:t>
            </a:r>
          </a:p>
          <a:p>
            <a:pPr marL="460375" lvl="1" indent="-230188">
              <a:buFont typeface="Arial" panose="020B0604020202020204" pitchFamily="34" charset="0"/>
              <a:buChar char="•"/>
            </a:pPr>
            <a:r>
              <a:rPr lang="en-US" dirty="0">
                <a:solidFill>
                  <a:srgbClr val="00040A"/>
                </a:solidFill>
              </a:rPr>
              <a:t>Are eligible for the Faculty/Staff Benefits program, and</a:t>
            </a:r>
          </a:p>
          <a:p>
            <a:pPr marL="460375" lvl="1" indent="-230188">
              <a:buFont typeface="Arial" panose="020B0604020202020204" pitchFamily="34" charset="0"/>
              <a:buChar char="•"/>
            </a:pPr>
            <a:r>
              <a:rPr lang="en-US" dirty="0">
                <a:solidFill>
                  <a:srgbClr val="00040A"/>
                </a:solidFill>
              </a:rPr>
              <a:t>Participated in the Health FSA during a plan year, and</a:t>
            </a:r>
          </a:p>
          <a:p>
            <a:pPr marL="460375" lvl="1" indent="-230188">
              <a:buFont typeface="Arial" panose="020B0604020202020204" pitchFamily="34" charset="0"/>
              <a:buChar char="•"/>
            </a:pPr>
            <a:r>
              <a:rPr lang="en-US" dirty="0">
                <a:solidFill>
                  <a:srgbClr val="00040A"/>
                </a:solidFill>
              </a:rPr>
              <a:t>Have a carry-over balance greater than $25 at the end of that plan year, and</a:t>
            </a:r>
          </a:p>
          <a:p>
            <a:pPr marL="460375" lvl="1" indent="-230188">
              <a:buFont typeface="Arial" panose="020B0604020202020204" pitchFamily="34" charset="0"/>
              <a:buChar char="•"/>
            </a:pPr>
            <a:r>
              <a:rPr lang="en-US" dirty="0">
                <a:solidFill>
                  <a:srgbClr val="00040A"/>
                </a:solidFill>
              </a:rPr>
              <a:t>Enroll in the UC Health Savings Plan for the following plan year </a:t>
            </a:r>
          </a:p>
          <a:p>
            <a:pPr lvl="1" indent="0">
              <a:buNone/>
            </a:pPr>
            <a:endParaRPr lang="en-US" dirty="0">
              <a:solidFill>
                <a:srgbClr val="00040A"/>
              </a:solidFill>
            </a:endParaRPr>
          </a:p>
          <a:p>
            <a:pPr marL="230188" indent="-230188">
              <a:buFont typeface="Arial" panose="020B0604020202020204" pitchFamily="34" charset="0"/>
              <a:buChar char="•"/>
            </a:pPr>
            <a:r>
              <a:rPr lang="en-US" dirty="0">
                <a:solidFill>
                  <a:srgbClr val="00040A"/>
                </a:solidFill>
              </a:rPr>
              <a:t>Balance of the Health FSA up to $640 is placed in the Limited Purpose FSA (LPFSA) </a:t>
            </a:r>
          </a:p>
          <a:p>
            <a:pPr marL="230188" indent="-230188">
              <a:buFont typeface="Arial" panose="020B0604020202020204" pitchFamily="34" charset="0"/>
              <a:buChar char="•"/>
            </a:pPr>
            <a:endParaRPr lang="en-US" dirty="0">
              <a:solidFill>
                <a:srgbClr val="00040A"/>
              </a:solidFill>
            </a:endParaRPr>
          </a:p>
          <a:p>
            <a:pPr marL="230188" indent="-230188">
              <a:buFont typeface="Arial" panose="020B0604020202020204" pitchFamily="34" charset="0"/>
              <a:buChar char="•"/>
            </a:pPr>
            <a:r>
              <a:rPr lang="en-US" dirty="0">
                <a:solidFill>
                  <a:srgbClr val="00040A"/>
                </a:solidFill>
              </a:rPr>
              <a:t>Participant may not contribute additional funds</a:t>
            </a:r>
          </a:p>
          <a:p>
            <a:pPr marL="230188" indent="-230188">
              <a:buFont typeface="Arial" panose="020B0604020202020204" pitchFamily="34" charset="0"/>
              <a:buChar char="•"/>
            </a:pPr>
            <a:endParaRPr lang="en-US" dirty="0">
              <a:solidFill>
                <a:srgbClr val="00040A"/>
              </a:solidFill>
            </a:endParaRPr>
          </a:p>
          <a:p>
            <a:pPr marL="230188" indent="-230188">
              <a:buFont typeface="Arial" panose="020B0604020202020204" pitchFamily="34" charset="0"/>
              <a:buChar char="•"/>
            </a:pPr>
            <a:r>
              <a:rPr lang="en-US" dirty="0">
                <a:solidFill>
                  <a:srgbClr val="00040A"/>
                </a:solidFill>
              </a:rPr>
              <a:t>Eligible expenses are restricted to dental, vision, and preventive care services</a:t>
            </a:r>
          </a:p>
          <a:p>
            <a:endParaRPr lang="en-US" dirty="0">
              <a:solidFill>
                <a:srgbClr val="00040A"/>
              </a:solidFill>
            </a:endParaRPr>
          </a:p>
          <a:p>
            <a:pPr marL="230188" indent="-230188">
              <a:buFont typeface="Arial" panose="020B0604020202020204" pitchFamily="34" charset="0"/>
              <a:buChar char="•"/>
            </a:pPr>
            <a:r>
              <a:rPr lang="en-US" dirty="0">
                <a:solidFill>
                  <a:srgbClr val="00040A"/>
                </a:solidFill>
              </a:rPr>
              <a:t>Participation limited to one year; any balance remaining at the end of the run-out period is forfeited</a:t>
            </a:r>
          </a:p>
          <a:p>
            <a:pPr marL="230188" indent="-230188">
              <a:buFont typeface="Arial" panose="020B0604020202020204" pitchFamily="34" charset="0"/>
              <a:buChar char="•"/>
            </a:pPr>
            <a:endParaRPr lang="en-US" sz="1400" dirty="0">
              <a:solidFill>
                <a:srgbClr val="676767"/>
              </a:solidFill>
            </a:endParaRPr>
          </a:p>
          <a:p>
            <a:pPr marL="230188" indent="-230188">
              <a:buFont typeface="Arial" panose="020B0604020202020204" pitchFamily="34" charset="0"/>
              <a:buChar char="•"/>
            </a:pPr>
            <a:endParaRPr lang="en-US" sz="600" dirty="0"/>
          </a:p>
        </p:txBody>
      </p:sp>
      <p:grpSp>
        <p:nvGrpSpPr>
          <p:cNvPr id="4" name="Group 3">
            <a:extLst>
              <a:ext uri="{FF2B5EF4-FFF2-40B4-BE49-F238E27FC236}">
                <a16:creationId xmlns:a16="http://schemas.microsoft.com/office/drawing/2014/main" id="{606D3BF2-C4FD-DC8A-EC63-DBDACB2BF504}"/>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542B2268-8A3B-8094-72CA-B6A6AF9A1E09}"/>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B64665-13E0-B419-A270-F8D3CAA24705}"/>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E604B30D-268A-E3C9-AA4F-B47BDC9B47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5" name="Video 14">
            <a:hlinkClick r:id="" action="ppaction://media"/>
            <a:extLst>
              <a:ext uri="{FF2B5EF4-FFF2-40B4-BE49-F238E27FC236}">
                <a16:creationId xmlns:a16="http://schemas.microsoft.com/office/drawing/2014/main" id="{9F810385-9F46-B496-43C7-1784325D8D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282987961"/>
      </p:ext>
    </p:extLst>
  </p:cSld>
  <p:clrMapOvr>
    <a:masterClrMapping/>
  </p:clrMapOvr>
  <p:transition spd="slow" advTm="2345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F8AC1EF-298E-1372-59CA-AB19D466F504}"/>
              </a:ext>
            </a:extLst>
          </p:cNvPr>
          <p:cNvSpPr>
            <a:spLocks noGrp="1"/>
          </p:cNvSpPr>
          <p:nvPr>
            <p:ph sz="quarter" idx="13"/>
          </p:nvPr>
        </p:nvSpPr>
        <p:spPr>
          <a:xfrm>
            <a:off x="231111" y="527314"/>
            <a:ext cx="5448080" cy="391885"/>
          </a:xfrm>
        </p:spPr>
        <p:txBody>
          <a:bodyPr/>
          <a:lstStyle/>
          <a:p>
            <a:pPr algn="ctr"/>
            <a:r>
              <a:rPr lang="en-US" b="1" dirty="0">
                <a:solidFill>
                  <a:srgbClr val="0058A6"/>
                </a:solidFill>
              </a:rPr>
              <a:t>Additional Benefits Available</a:t>
            </a:r>
          </a:p>
        </p:txBody>
      </p:sp>
      <p:sp>
        <p:nvSpPr>
          <p:cNvPr id="8" name="TextBox 7">
            <a:extLst>
              <a:ext uri="{FF2B5EF4-FFF2-40B4-BE49-F238E27FC236}">
                <a16:creationId xmlns:a16="http://schemas.microsoft.com/office/drawing/2014/main" id="{330F9633-BA04-E933-7460-0354F2422B86}"/>
              </a:ext>
            </a:extLst>
          </p:cNvPr>
          <p:cNvSpPr txBox="1"/>
          <p:nvPr/>
        </p:nvSpPr>
        <p:spPr>
          <a:xfrm>
            <a:off x="231111" y="933812"/>
            <a:ext cx="8912889" cy="3508653"/>
          </a:xfrm>
          <a:prstGeom prst="rect">
            <a:avLst/>
          </a:prstGeom>
          <a:noFill/>
        </p:spPr>
        <p:txBody>
          <a:bodyPr wrap="square" rtlCol="0">
            <a:spAutoFit/>
          </a:bodyPr>
          <a:lstStyle/>
          <a:p>
            <a:r>
              <a:rPr kumimoji="0" lang="en-US" sz="1200" b="1" i="0" u="none" strike="noStrike" kern="1200" cap="none" spc="0" normalizeH="0" baseline="0" noProof="0" dirty="0">
                <a:ln>
                  <a:noFill/>
                </a:ln>
                <a:solidFill>
                  <a:schemeClr val="tx2">
                    <a:lumMod val="50000"/>
                  </a:schemeClr>
                </a:solidFill>
                <a:effectLst/>
                <a:uLnTx/>
                <a:uFillTx/>
                <a:ea typeface="+mn-ea"/>
                <a:cs typeface="Arial"/>
              </a:rPr>
              <a:t>Identity Theft</a:t>
            </a:r>
            <a:r>
              <a:rPr kumimoji="0" lang="en-US" sz="1200" b="1" i="0" u="none" strike="noStrike" kern="1200" cap="none" spc="0" normalizeH="0" baseline="0" noProof="0" dirty="0">
                <a:ln>
                  <a:noFill/>
                </a:ln>
                <a:solidFill>
                  <a:srgbClr val="FF0000"/>
                </a:solidFill>
                <a:effectLst/>
                <a:uLnTx/>
                <a:uFillTx/>
                <a:ea typeface="+mn-ea"/>
                <a:cs typeface="Arial"/>
              </a:rPr>
              <a:t> </a:t>
            </a:r>
            <a:r>
              <a:rPr kumimoji="0" lang="en-US" sz="1200" b="1" i="0" u="none" strike="noStrike" kern="1200" cap="none" spc="0" normalizeH="0" baseline="0" noProof="0" dirty="0">
                <a:ln>
                  <a:noFill/>
                </a:ln>
                <a:solidFill>
                  <a:schemeClr val="tx2">
                    <a:lumMod val="50000"/>
                  </a:schemeClr>
                </a:solidFill>
                <a:effectLst/>
                <a:uLnTx/>
                <a:uFillTx/>
                <a:ea typeface="+mn-ea"/>
                <a:cs typeface="Arial"/>
              </a:rPr>
              <a:t>Protection - Experian</a:t>
            </a:r>
          </a:p>
          <a:p>
            <a:pPr marL="285750" lvl="0" indent="-285750">
              <a:buFont typeface="Arial" panose="020B0604020202020204" pitchFamily="34" charset="0"/>
              <a:buChar char="•"/>
            </a:pPr>
            <a:r>
              <a:rPr lang="en-US" sz="1200" dirty="0">
                <a:solidFill>
                  <a:schemeClr val="tx2">
                    <a:lumMod val="50000"/>
                  </a:schemeClr>
                </a:solidFill>
              </a:rPr>
              <a:t>No changes to monitoring and restoration services, UC continues to pay the full premium for Faculty, Staff, and dependent children up to age 18</a:t>
            </a:r>
          </a:p>
          <a:p>
            <a:pPr marL="285750" lvl="0" indent="-285750">
              <a:buFont typeface="Arial" panose="020B0604020202020204" pitchFamily="34" charset="0"/>
              <a:buChar char="•"/>
            </a:pPr>
            <a:r>
              <a:rPr lang="en-US" sz="1200" dirty="0">
                <a:solidFill>
                  <a:schemeClr val="tx2">
                    <a:lumMod val="50000"/>
                  </a:schemeClr>
                </a:solidFill>
              </a:rPr>
              <a:t>Enrollment is automatic; after activation, individuals self-select the data elements they want monitored</a:t>
            </a:r>
          </a:p>
          <a:p>
            <a:pPr marL="285750" lvl="0" indent="-285750">
              <a:buFont typeface="Arial" panose="020B0604020202020204" pitchFamily="34" charset="0"/>
              <a:buChar char="•"/>
            </a:pPr>
            <a:endParaRPr lang="en-US" sz="1200" dirty="0">
              <a:solidFill>
                <a:schemeClr val="tx2">
                  <a:lumMod val="50000"/>
                </a:schemeClr>
              </a:solidFill>
            </a:endParaRPr>
          </a:p>
          <a:p>
            <a:r>
              <a:rPr lang="en-US" sz="1200" b="1" dirty="0">
                <a:solidFill>
                  <a:schemeClr val="tx2">
                    <a:lumMod val="50000"/>
                  </a:schemeClr>
                </a:solidFill>
              </a:rPr>
              <a:t>Adoption – WEX Health</a:t>
            </a:r>
          </a:p>
          <a:p>
            <a:pPr marL="285750" lvl="0" indent="-285750">
              <a:buFont typeface="Arial" panose="020B0604020202020204" pitchFamily="34" charset="0"/>
              <a:buChar char="•"/>
            </a:pPr>
            <a:r>
              <a:rPr lang="en-US" sz="1200" dirty="0">
                <a:solidFill>
                  <a:schemeClr val="tx2">
                    <a:lumMod val="50000"/>
                  </a:schemeClr>
                </a:solidFill>
              </a:rPr>
              <a:t>The reimbursement limit for eligible adoption-related expenses remains at $5,000</a:t>
            </a:r>
          </a:p>
          <a:p>
            <a:pPr marL="285750" lvl="0" indent="-285750">
              <a:buFont typeface="Arial" panose="020B0604020202020204" pitchFamily="34" charset="0"/>
              <a:buChar char="•"/>
            </a:pPr>
            <a:r>
              <a:rPr lang="en-US" sz="1200" dirty="0">
                <a:solidFill>
                  <a:schemeClr val="tx2">
                    <a:lumMod val="50000"/>
                  </a:schemeClr>
                </a:solidFill>
              </a:rPr>
              <a:t>No enrollment is needed; eligible employees submit the Adoption Verification Form to WEX after finalizing the adoption to start the reimbursement process.</a:t>
            </a:r>
          </a:p>
          <a:p>
            <a:pPr lvl="0"/>
            <a:endParaRPr lang="en-US" sz="1200" dirty="0">
              <a:solidFill>
                <a:schemeClr val="tx2">
                  <a:lumMod val="50000"/>
                </a:schemeClr>
              </a:solidFill>
            </a:endParaRPr>
          </a:p>
          <a:p>
            <a:pPr lvl="0"/>
            <a:r>
              <a:rPr lang="en-US" sz="1200" b="1" dirty="0">
                <a:solidFill>
                  <a:schemeClr val="tx2">
                    <a:lumMod val="50000"/>
                  </a:schemeClr>
                </a:solidFill>
              </a:rPr>
              <a:t>Pet Insurance – Nationwide</a:t>
            </a:r>
          </a:p>
          <a:p>
            <a:pPr marL="285750" lvl="0" indent="-285750">
              <a:buFont typeface="Arial" panose="020B0604020202020204" pitchFamily="34" charset="0"/>
              <a:buChar char="•"/>
            </a:pPr>
            <a:r>
              <a:rPr lang="en-US" sz="1200" dirty="0">
                <a:solidFill>
                  <a:schemeClr val="tx2">
                    <a:lumMod val="50000"/>
                  </a:schemeClr>
                </a:solidFill>
              </a:rPr>
              <a:t>No benefit and premium changes </a:t>
            </a:r>
          </a:p>
          <a:p>
            <a:pPr marL="285750" lvl="0" indent="-285750">
              <a:buFont typeface="Arial" panose="020B0604020202020204" pitchFamily="34" charset="0"/>
              <a:buChar char="•"/>
            </a:pPr>
            <a:r>
              <a:rPr lang="en-US" sz="1200" dirty="0">
                <a:solidFill>
                  <a:schemeClr val="tx2">
                    <a:lumMod val="50000"/>
                  </a:schemeClr>
                </a:solidFill>
              </a:rPr>
              <a:t>Pet Insurance is always open for enrollment; employees enroll directly with Nationwide</a:t>
            </a:r>
          </a:p>
          <a:p>
            <a:pPr marL="285750" lvl="0" indent="-285750">
              <a:buFont typeface="Arial" panose="020B0604020202020204" pitchFamily="34" charset="0"/>
              <a:buChar char="•"/>
            </a:pPr>
            <a:endParaRPr lang="en-US" sz="1500" dirty="0">
              <a:solidFill>
                <a:schemeClr val="tx2">
                  <a:lumMod val="50000"/>
                </a:schemeClr>
              </a:solidFill>
            </a:endParaRPr>
          </a:p>
          <a:p>
            <a:r>
              <a:rPr kumimoji="0" lang="en-US" sz="1200" b="1" i="0" u="none" strike="noStrike" kern="1200" cap="none" spc="0" normalizeH="0" baseline="0" noProof="0" dirty="0">
                <a:ln>
                  <a:noFill/>
                </a:ln>
                <a:solidFill>
                  <a:schemeClr val="tx2">
                    <a:lumMod val="50000"/>
                  </a:schemeClr>
                </a:solidFill>
                <a:effectLst/>
                <a:uLnTx/>
                <a:uFillTx/>
                <a:latin typeface="Arial"/>
                <a:ea typeface="+mn-ea"/>
                <a:cs typeface="Arial"/>
              </a:rPr>
              <a:t>Family Care Services – Bright Horizon</a:t>
            </a:r>
          </a:p>
          <a:p>
            <a:pPr marL="285750" indent="-285750">
              <a:buFont typeface="Arial" panose="020B0604020202020204" pitchFamily="34" charset="0"/>
              <a:buChar char="•"/>
            </a:pPr>
            <a:r>
              <a:rPr lang="en-US" sz="1200" b="0" i="0" baseline="0" dirty="0">
                <a:solidFill>
                  <a:schemeClr val="tx2">
                    <a:lumMod val="50000"/>
                  </a:schemeClr>
                </a:solidFill>
              </a:rPr>
              <a:t>UC continues to pay the cost for access to referral services</a:t>
            </a:r>
          </a:p>
          <a:p>
            <a:pPr marL="285750" indent="-285750">
              <a:buFont typeface="Arial" panose="020B0604020202020204" pitchFamily="34" charset="0"/>
              <a:buChar char="•"/>
            </a:pPr>
            <a:r>
              <a:rPr lang="en-US" sz="1200" dirty="0">
                <a:solidFill>
                  <a:schemeClr val="tx2">
                    <a:lumMod val="50000"/>
                  </a:schemeClr>
                </a:solidFill>
              </a:rPr>
              <a:t>Eligible employees are automatically enrolled and pay providers directly for care</a:t>
            </a:r>
          </a:p>
          <a:p>
            <a:pPr marL="285750" lvl="0" indent="-285750">
              <a:buFont typeface="Arial" panose="020B0604020202020204" pitchFamily="34" charset="0"/>
              <a:buChar char="•"/>
            </a:pPr>
            <a:endParaRPr lang="en-US" sz="1500" dirty="0"/>
          </a:p>
        </p:txBody>
      </p:sp>
      <p:grpSp>
        <p:nvGrpSpPr>
          <p:cNvPr id="2" name="Group 1">
            <a:extLst>
              <a:ext uri="{FF2B5EF4-FFF2-40B4-BE49-F238E27FC236}">
                <a16:creationId xmlns:a16="http://schemas.microsoft.com/office/drawing/2014/main" id="{0F929489-837F-9391-55E8-B9430DE29D1C}"/>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4831D455-8CFC-9E20-504C-DCCC51902C0B}"/>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9EC85F-00DC-91A1-2993-E155F3A3FB47}"/>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7DF2E994-8A22-6BD6-847F-136630A60C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46" name="Video 45">
            <a:hlinkClick r:id="" action="ppaction://media"/>
            <a:extLst>
              <a:ext uri="{FF2B5EF4-FFF2-40B4-BE49-F238E27FC236}">
                <a16:creationId xmlns:a16="http://schemas.microsoft.com/office/drawing/2014/main" id="{052B515A-517E-6736-24D2-651072B46B3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453270776"/>
      </p:ext>
    </p:extLst>
  </p:cSld>
  <p:clrMapOvr>
    <a:masterClrMapping/>
  </p:clrMapOvr>
  <p:transition spd="slow" advTm="6206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6"/>
                </p:tgtEl>
              </p:cMediaNode>
            </p:video>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6"/>
                                        </p:tgtEl>
                                      </p:cBhvr>
                                    </p:cmd>
                                  </p:childTnLst>
                                </p:cTn>
                              </p:par>
                            </p:childTnLst>
                          </p:cTn>
                        </p:par>
                      </p:childTnLst>
                    </p:cTn>
                  </p:par>
                </p:childTnLst>
              </p:cTn>
              <p:nextCondLst>
                <p:cond evt="onClick" delay="0">
                  <p:tgtEl>
                    <p:spTgt spid="4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210C98-2552-1BA4-801D-0BC7515F94F8}"/>
              </a:ext>
            </a:extLst>
          </p:cNvPr>
          <p:cNvSpPr txBox="1"/>
          <p:nvPr/>
        </p:nvSpPr>
        <p:spPr>
          <a:xfrm>
            <a:off x="701642" y="413948"/>
            <a:ext cx="7301621" cy="4216539"/>
          </a:xfrm>
          <a:prstGeom prst="rect">
            <a:avLst/>
          </a:prstGeom>
          <a:noFill/>
        </p:spPr>
        <p:txBody>
          <a:bodyPr wrap="square">
            <a:spAutoFit/>
          </a:bodyPr>
          <a:lstStyle/>
          <a:p>
            <a:pPr algn="ctr"/>
            <a:r>
              <a:rPr lang="en-US" sz="3600" b="1" dirty="0">
                <a:solidFill>
                  <a:srgbClr val="0058A6"/>
                </a:solidFill>
              </a:rPr>
              <a:t>Thank You!  </a:t>
            </a:r>
          </a:p>
          <a:p>
            <a:pPr algn="ctr"/>
            <a:endParaRPr lang="en-US" b="1" dirty="0">
              <a:solidFill>
                <a:schemeClr val="bg1"/>
              </a:solidFill>
              <a:cs typeface="Arial"/>
            </a:endParaRPr>
          </a:p>
          <a:p>
            <a:pPr algn="ctr"/>
            <a:r>
              <a:rPr lang="en-US" sz="3200" b="1" dirty="0">
                <a:solidFill>
                  <a:schemeClr val="bg1"/>
                </a:solidFill>
                <a:latin typeface="Arial" panose="020B0604020202020204" pitchFamily="34" charset="0"/>
                <a:cs typeface="Arial" panose="020B0604020202020204" pitchFamily="34" charset="0"/>
              </a:rPr>
              <a:t>Questions?  Please contact us:</a:t>
            </a:r>
            <a:endParaRPr lang="en-US" sz="3200" dirty="0">
              <a:latin typeface="Arial" panose="020B0604020202020204" pitchFamily="34" charset="0"/>
              <a:cs typeface="Arial" panose="020B0604020202020204" pitchFamily="34" charset="0"/>
            </a:endParaRPr>
          </a:p>
          <a:p>
            <a:pPr algn="ctr"/>
            <a:endParaRPr lang="en-US" sz="2400" b="1" dirty="0">
              <a:solidFill>
                <a:schemeClr val="bg1"/>
              </a:solidFill>
            </a:endParaRPr>
          </a:p>
          <a:p>
            <a:pPr marL="285750" indent="-285750">
              <a:buFont typeface="Wingdings" panose="05000000000000000000" pitchFamily="2" charset="2"/>
              <a:buChar char="Ø"/>
            </a:pPr>
            <a:r>
              <a:rPr lang="en-US" sz="2000" b="1" dirty="0">
                <a:solidFill>
                  <a:schemeClr val="bg1"/>
                </a:solidFill>
              </a:rPr>
              <a:t>Tina Rodriguez, Benefits Manager</a:t>
            </a:r>
          </a:p>
          <a:p>
            <a:pPr marL="800100" lvl="1" indent="-342900">
              <a:buFont typeface="Arial" panose="020B0604020202020204" pitchFamily="34" charset="0"/>
              <a:buChar char="•"/>
            </a:pP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Ranada Palmer, Health Care Facilitator/Benefits Lead </a:t>
            </a:r>
          </a:p>
          <a:p>
            <a:pPr marL="285750" indent="-285750">
              <a:buFont typeface="Wingdings" panose="05000000000000000000" pitchFamily="2" charset="2"/>
              <a:buChar char="Ø"/>
            </a:pP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Kimberly Grossmann, Benefits Consultant</a:t>
            </a:r>
          </a:p>
          <a:p>
            <a:pPr marL="0" indent="0">
              <a:buNone/>
            </a:pP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Contact Us:</a:t>
            </a:r>
            <a:endParaRPr lang="en-US" sz="2000" b="1" dirty="0">
              <a:solidFill>
                <a:schemeClr val="bg1"/>
              </a:solidFill>
              <a:hlinkClick r:id="rId5">
                <a:extLst>
                  <a:ext uri="{A12FA001-AC4F-418D-AE19-62706E023703}">
                    <ahyp:hlinkClr xmlns:ahyp="http://schemas.microsoft.com/office/drawing/2018/hyperlinkcolor" val="tx"/>
                  </a:ext>
                </a:extLst>
              </a:hlinkClick>
            </a:endParaRPr>
          </a:p>
          <a:p>
            <a:pPr marL="573088" lvl="1">
              <a:buFont typeface="Wingdings" panose="05000000000000000000" pitchFamily="2" charset="2"/>
              <a:buChar char="Ø"/>
            </a:pPr>
            <a:r>
              <a:rPr lang="en-US" sz="2000" dirty="0">
                <a:solidFill>
                  <a:schemeClr val="bg1"/>
                </a:solidFill>
                <a:hlinkClick r:id="rId5">
                  <a:extLst>
                    <a:ext uri="{A12FA001-AC4F-418D-AE19-62706E023703}">
                      <ahyp:hlinkClr xmlns:ahyp="http://schemas.microsoft.com/office/drawing/2018/hyperlinkcolor" val="tx"/>
                    </a:ext>
                  </a:extLst>
                </a:hlinkClick>
              </a:rPr>
              <a:t>benefits@ucr.edu</a:t>
            </a:r>
            <a:endParaRPr lang="en-US" sz="2000" dirty="0">
              <a:solidFill>
                <a:schemeClr val="bg1"/>
              </a:solidFill>
            </a:endParaRPr>
          </a:p>
        </p:txBody>
      </p:sp>
      <p:pic>
        <p:nvPicPr>
          <p:cNvPr id="17" name="Video 16">
            <a:hlinkClick r:id="" action="ppaction://media"/>
            <a:extLst>
              <a:ext uri="{FF2B5EF4-FFF2-40B4-BE49-F238E27FC236}">
                <a16:creationId xmlns:a16="http://schemas.microsoft.com/office/drawing/2014/main" id="{0EE7DCE8-245C-34C8-1CF6-10CC4423C4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772524" y="4772024"/>
            <a:ext cx="309753" cy="309753"/>
          </a:xfrm>
          <a:prstGeom prst="ellipse">
            <a:avLst/>
          </a:prstGeom>
        </p:spPr>
      </p:pic>
    </p:spTree>
    <p:extLst>
      <p:ext uri="{BB962C8B-B14F-4D97-AF65-F5344CB8AC3E}">
        <p14:creationId xmlns:p14="http://schemas.microsoft.com/office/powerpoint/2010/main" val="2514900377"/>
      </p:ext>
    </p:extLst>
  </p:cSld>
  <p:clrMapOvr>
    <a:masterClrMapping/>
  </p:clrMapOvr>
  <p:transition spd="slow" advTm="2987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4" y="439579"/>
            <a:ext cx="8086111" cy="430887"/>
          </a:xfrm>
        </p:spPr>
        <p:txBody>
          <a:bodyPr vert="horz" wrap="square" lIns="0" tIns="0" rIns="0" bIns="0" rtlCol="0" anchor="t">
            <a:spAutoFit/>
          </a:bodyPr>
          <a:lstStyle/>
          <a:p>
            <a:r>
              <a:rPr lang="en-US" sz="2800" b="1" dirty="0">
                <a:solidFill>
                  <a:srgbClr val="0058A6"/>
                </a:solidFill>
              </a:rPr>
              <a:t>Ongoing Increasing Cost of Health Coverage</a:t>
            </a:r>
            <a:endParaRPr lang="en-US" sz="2800" b="1" i="1" dirty="0">
              <a:solidFill>
                <a:srgbClr val="0058A6"/>
              </a:solidFill>
            </a:endParaRPr>
          </a:p>
        </p:txBody>
      </p:sp>
      <p:sp>
        <p:nvSpPr>
          <p:cNvPr id="9" name="TextBox 8">
            <a:extLst>
              <a:ext uri="{FF2B5EF4-FFF2-40B4-BE49-F238E27FC236}">
                <a16:creationId xmlns:a16="http://schemas.microsoft.com/office/drawing/2014/main" id="{99390E49-EFD8-E7F7-D113-2DB938F99211}"/>
              </a:ext>
            </a:extLst>
          </p:cNvPr>
          <p:cNvSpPr txBox="1"/>
          <p:nvPr/>
        </p:nvSpPr>
        <p:spPr>
          <a:xfrm>
            <a:off x="363495" y="1174835"/>
            <a:ext cx="8250013" cy="1962076"/>
          </a:xfrm>
          <a:prstGeom prst="rect">
            <a:avLst/>
          </a:prstGeom>
          <a:noFill/>
        </p:spPr>
        <p:txBody>
          <a:bodyPr wrap="square" lIns="68580" tIns="34290" rIns="68580" bIns="34290" anchor="t">
            <a:spAutoFit/>
          </a:bodyPr>
          <a:lstStyle/>
          <a:p>
            <a:r>
              <a:rPr lang="en-US" sz="1500" dirty="0">
                <a:solidFill>
                  <a:srgbClr val="3F3F3F"/>
                </a:solidFill>
              </a:rPr>
              <a:t>The national trends that increased medical costs and medical plan premiums last year have continued. UC’s medical plan costs will rise again this year due to increased health care utilization, an aging population, a rise in chronic health conditions, enhanced benefits, and the rapidly expanding use of costly new drugs and treatments.</a:t>
            </a:r>
          </a:p>
          <a:p>
            <a:endParaRPr lang="en-US" sz="1500" dirty="0">
              <a:solidFill>
                <a:srgbClr val="3F3F3F"/>
              </a:solidFill>
              <a:cs typeface="Arial"/>
            </a:endParaRPr>
          </a:p>
          <a:p>
            <a:r>
              <a:rPr lang="en-US" sz="1500" dirty="0">
                <a:solidFill>
                  <a:srgbClr val="3F3F3F"/>
                </a:solidFill>
                <a:cs typeface="Arial"/>
              </a:rPr>
              <a:t>View this link to </a:t>
            </a:r>
            <a:r>
              <a:rPr lang="en-US" sz="1600" dirty="0">
                <a:hlinkClick r:id="rId5"/>
              </a:rPr>
              <a:t>A letter to the community from Systemwide HR Vice President, Cheryl Lloyd</a:t>
            </a:r>
            <a:r>
              <a:rPr lang="en-US" sz="1600" dirty="0">
                <a:solidFill>
                  <a:srgbClr val="0000FF"/>
                </a:solidFill>
              </a:rPr>
              <a:t>, </a:t>
            </a:r>
            <a:r>
              <a:rPr lang="en-US" sz="1600" u="sng" dirty="0">
                <a:solidFill>
                  <a:srgbClr val="0000FF"/>
                </a:solidFill>
                <a:latin typeface="Arial" panose="020B0604020202020204" pitchFamily="34" charset="0"/>
              </a:rPr>
              <a:t>Spanish version, </a:t>
            </a:r>
            <a:r>
              <a:rPr lang="en-US" sz="1500" dirty="0">
                <a:solidFill>
                  <a:srgbClr val="3F3F3F"/>
                </a:solidFill>
              </a:rPr>
              <a:t>and this link to </a:t>
            </a:r>
            <a:r>
              <a:rPr lang="en-US" sz="1600" b="0" i="0" u="sng" dirty="0">
                <a:solidFill>
                  <a:srgbClr val="467886"/>
                </a:solidFill>
                <a:effectLst/>
                <a:latin typeface="Arial" panose="020B0604020202020204" pitchFamily="34" charset="0"/>
                <a:hlinkClick r:id="rId6"/>
              </a:rPr>
              <a:t>frequently asked questions on </a:t>
            </a:r>
            <a:r>
              <a:rPr lang="en-US" sz="1600" b="0" i="0" u="sng" dirty="0" err="1">
                <a:solidFill>
                  <a:srgbClr val="467886"/>
                </a:solidFill>
                <a:effectLst/>
                <a:latin typeface="Arial" panose="020B0604020202020204" pitchFamily="34" charset="0"/>
                <a:hlinkClick r:id="rId6"/>
              </a:rPr>
              <a:t>Ucnet</a:t>
            </a:r>
            <a:r>
              <a:rPr lang="en-US" sz="1600" b="0" i="0" u="sng" dirty="0">
                <a:solidFill>
                  <a:srgbClr val="467886"/>
                </a:solidFill>
                <a:effectLst/>
                <a:latin typeface="Arial" panose="020B0604020202020204" pitchFamily="34" charset="0"/>
              </a:rPr>
              <a:t>.</a:t>
            </a:r>
            <a:r>
              <a:rPr lang="en-US" sz="1600" b="0" i="0" dirty="0">
                <a:solidFill>
                  <a:srgbClr val="000000"/>
                </a:solidFill>
                <a:effectLst/>
                <a:latin typeface="Arial" panose="020B0604020202020204" pitchFamily="34" charset="0"/>
              </a:rPr>
              <a:t> </a:t>
            </a:r>
          </a:p>
          <a:p>
            <a:endParaRPr lang="en-US" sz="1600" dirty="0">
              <a:solidFill>
                <a:srgbClr val="000000"/>
              </a:solidFill>
              <a:latin typeface="Arial" panose="020B0604020202020204" pitchFamily="34" charset="0"/>
              <a:cs typeface="Arial"/>
            </a:endParaRPr>
          </a:p>
        </p:txBody>
      </p:sp>
      <p:grpSp>
        <p:nvGrpSpPr>
          <p:cNvPr id="3" name="Group 2">
            <a:extLst>
              <a:ext uri="{FF2B5EF4-FFF2-40B4-BE49-F238E27FC236}">
                <a16:creationId xmlns:a16="http://schemas.microsoft.com/office/drawing/2014/main" id="{10F11198-4A69-7F53-0683-D783142DB442}"/>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E8705CA6-172E-43F7-76C0-53BCAA6D8191}"/>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906F9E-2AA5-1410-277A-9FE16C4F48B1}"/>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6" name="Graphic 5">
            <a:extLst>
              <a:ext uri="{FF2B5EF4-FFF2-40B4-BE49-F238E27FC236}">
                <a16:creationId xmlns:a16="http://schemas.microsoft.com/office/drawing/2014/main" id="{336CAC72-EA63-6911-9EB6-B46A407E3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495" y="304100"/>
            <a:ext cx="280946" cy="128525"/>
          </a:xfrm>
          <a:prstGeom prst="rect">
            <a:avLst/>
          </a:prstGeom>
        </p:spPr>
      </p:pic>
      <p:pic>
        <p:nvPicPr>
          <p:cNvPr id="12" name="Video 11">
            <a:hlinkClick r:id="" action="ppaction://media"/>
            <a:extLst>
              <a:ext uri="{FF2B5EF4-FFF2-40B4-BE49-F238E27FC236}">
                <a16:creationId xmlns:a16="http://schemas.microsoft.com/office/drawing/2014/main" id="{E79E6FD4-7AB5-0A45-29B6-ED0874D7D6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801998" y="4801498"/>
            <a:ext cx="280279" cy="280279"/>
          </a:xfrm>
          <a:prstGeom prst="ellipse">
            <a:avLst/>
          </a:prstGeom>
        </p:spPr>
      </p:pic>
    </p:spTree>
  </p:cSld>
  <p:clrMapOvr>
    <a:masterClrMapping/>
  </p:clrMapOvr>
  <p:transition spd="slow" advTm="305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506666"/>
            <a:ext cx="5448080" cy="353302"/>
          </a:xfrm>
        </p:spPr>
        <p:txBody>
          <a:bodyPr/>
          <a:lstStyle/>
          <a:p>
            <a:r>
              <a:rPr lang="en-US" sz="2800" b="1" dirty="0">
                <a:solidFill>
                  <a:srgbClr val="0058A6"/>
                </a:solidFill>
              </a:rPr>
              <a:t>2025 Medical Plans</a:t>
            </a:r>
          </a:p>
        </p:txBody>
      </p:sp>
      <p:sp>
        <p:nvSpPr>
          <p:cNvPr id="8" name="TextBox 7">
            <a:extLst>
              <a:ext uri="{FF2B5EF4-FFF2-40B4-BE49-F238E27FC236}">
                <a16:creationId xmlns:a16="http://schemas.microsoft.com/office/drawing/2014/main" id="{53AC7AC3-D089-1351-602F-5199AD90F9A8}"/>
              </a:ext>
            </a:extLst>
          </p:cNvPr>
          <p:cNvSpPr txBox="1"/>
          <p:nvPr/>
        </p:nvSpPr>
        <p:spPr>
          <a:xfrm>
            <a:off x="363495" y="1245231"/>
            <a:ext cx="6827879" cy="1408078"/>
          </a:xfrm>
          <a:prstGeom prst="rect">
            <a:avLst/>
          </a:prstGeom>
          <a:noFill/>
        </p:spPr>
        <p:txBody>
          <a:bodyPr wrap="square" lIns="68580" tIns="34290" rIns="68580" bIns="34290" anchor="t">
            <a:spAutoFit/>
          </a:bodyPr>
          <a:lstStyle/>
          <a:p>
            <a:pPr marL="257175" indent="-257175">
              <a:spcBef>
                <a:spcPct val="20000"/>
              </a:spcBef>
              <a:buFont typeface="Wingdings" panose="05000000000000000000" pitchFamily="2" charset="2"/>
              <a:buChar char="§"/>
              <a:defRPr/>
            </a:pPr>
            <a:r>
              <a:rPr lang="en-US" sz="1500" dirty="0">
                <a:solidFill>
                  <a:srgbClr val="3F3F3F"/>
                </a:solidFill>
              </a:rPr>
              <a:t>Health Net UC </a:t>
            </a:r>
            <a:r>
              <a:rPr lang="en-US" sz="1500" dirty="0">
                <a:solidFill>
                  <a:srgbClr val="3F3F3F"/>
                </a:solidFill>
                <a:cs typeface="Arial"/>
              </a:rPr>
              <a:t>Blue &amp; Gold HMO</a:t>
            </a:r>
          </a:p>
          <a:p>
            <a:pPr marL="257175" indent="-257175">
              <a:spcBef>
                <a:spcPct val="20000"/>
              </a:spcBef>
              <a:buFont typeface="Wingdings" panose="05000000000000000000" pitchFamily="2" charset="2"/>
              <a:buChar char="§"/>
              <a:defRPr/>
            </a:pPr>
            <a:r>
              <a:rPr lang="en-US" sz="1500" dirty="0">
                <a:solidFill>
                  <a:srgbClr val="3F3F3F"/>
                </a:solidFill>
                <a:cs typeface="Arial"/>
              </a:rPr>
              <a:t>Kaiser Permanente HMO*</a:t>
            </a:r>
          </a:p>
          <a:p>
            <a:pPr marL="257175" indent="-257175">
              <a:spcBef>
                <a:spcPct val="20000"/>
              </a:spcBef>
              <a:buFont typeface="Wingdings" panose="05000000000000000000" pitchFamily="2" charset="2"/>
              <a:buChar char="§"/>
              <a:defRPr/>
            </a:pPr>
            <a:r>
              <a:rPr lang="en-US" sz="1500" dirty="0">
                <a:solidFill>
                  <a:srgbClr val="3F3F3F"/>
                </a:solidFill>
                <a:cs typeface="Arial"/>
              </a:rPr>
              <a:t>Anthem UC Care PPO</a:t>
            </a:r>
          </a:p>
          <a:p>
            <a:pPr marL="257175" indent="-257175">
              <a:spcBef>
                <a:spcPct val="20000"/>
              </a:spcBef>
              <a:buFont typeface="Wingdings" panose="05000000000000000000" pitchFamily="2" charset="2"/>
              <a:buChar char="§"/>
              <a:defRPr/>
            </a:pPr>
            <a:r>
              <a:rPr lang="en-US" sz="1500" dirty="0">
                <a:solidFill>
                  <a:srgbClr val="3F3F3F"/>
                </a:solidFill>
                <a:cs typeface="Arial"/>
              </a:rPr>
              <a:t>Anthem UC Health Savings PPO Plan with Health Saving Account (HSA) </a:t>
            </a:r>
          </a:p>
          <a:p>
            <a:pPr marL="257175" indent="-257175">
              <a:spcBef>
                <a:spcPct val="20000"/>
              </a:spcBef>
              <a:buFont typeface="Wingdings" panose="05000000000000000000" pitchFamily="2" charset="2"/>
              <a:buChar char="§"/>
              <a:defRPr/>
            </a:pPr>
            <a:r>
              <a:rPr lang="en-US" sz="1500" dirty="0">
                <a:solidFill>
                  <a:srgbClr val="3F3F3F"/>
                </a:solidFill>
                <a:cs typeface="Arial"/>
              </a:rPr>
              <a:t>Anthem CORE PPO</a:t>
            </a:r>
          </a:p>
        </p:txBody>
      </p:sp>
      <p:sp>
        <p:nvSpPr>
          <p:cNvPr id="9" name="Rectangle 8">
            <a:extLst>
              <a:ext uri="{FF2B5EF4-FFF2-40B4-BE49-F238E27FC236}">
                <a16:creationId xmlns:a16="http://schemas.microsoft.com/office/drawing/2014/main" id="{081D7599-2420-BA32-E08C-DC656BCDA06D}"/>
              </a:ext>
            </a:extLst>
          </p:cNvPr>
          <p:cNvSpPr/>
          <p:nvPr/>
        </p:nvSpPr>
        <p:spPr>
          <a:xfrm>
            <a:off x="503968" y="3038573"/>
            <a:ext cx="6089337" cy="276999"/>
          </a:xfrm>
          <a:prstGeom prst="rect">
            <a:avLst/>
          </a:prstGeom>
          <a:ln w="38100">
            <a:solidFill>
              <a:srgbClr val="CC006A"/>
            </a:solidFill>
          </a:ln>
        </p:spPr>
        <p:txBody>
          <a:bodyPr wrap="square" lIns="68580" tIns="34290" rIns="68580" bIns="34290" anchor="t">
            <a:spAutoFit/>
          </a:bodyPr>
          <a:lstStyle/>
          <a:p>
            <a:pPr lvl="0">
              <a:spcBef>
                <a:spcPct val="20000"/>
              </a:spcBef>
              <a:defRPr/>
            </a:pPr>
            <a:r>
              <a:rPr lang="en-US" sz="1350" dirty="0">
                <a:solidFill>
                  <a:srgbClr val="4D4B4B"/>
                </a:solidFill>
                <a:cs typeface="Arial"/>
              </a:rPr>
              <a:t>*Optum provides behavioral </a:t>
            </a:r>
            <a:r>
              <a:rPr lang="en-US" sz="1350" dirty="0">
                <a:solidFill>
                  <a:srgbClr val="4D4B4B"/>
                </a:solidFill>
              </a:rPr>
              <a:t>h</a:t>
            </a:r>
            <a:r>
              <a:rPr lang="en-US" sz="1350" dirty="0">
                <a:solidFill>
                  <a:srgbClr val="4D4B4B"/>
                </a:solidFill>
                <a:cs typeface="Arial"/>
              </a:rPr>
              <a:t>ealth</a:t>
            </a:r>
            <a:r>
              <a:rPr lang="en-US" sz="1350" dirty="0">
                <a:solidFill>
                  <a:srgbClr val="4D4B4B"/>
                </a:solidFill>
              </a:rPr>
              <a:t> </a:t>
            </a:r>
            <a:r>
              <a:rPr lang="en-US" sz="1350" dirty="0">
                <a:solidFill>
                  <a:srgbClr val="4D4B4B"/>
                </a:solidFill>
                <a:cs typeface="Arial"/>
              </a:rPr>
              <a:t>benefits </a:t>
            </a:r>
            <a:r>
              <a:rPr lang="en-US" sz="1350" dirty="0">
                <a:solidFill>
                  <a:srgbClr val="4D4B4B"/>
                </a:solidFill>
              </a:rPr>
              <a:t>as </a:t>
            </a:r>
            <a:r>
              <a:rPr lang="en-US" sz="1350" dirty="0">
                <a:solidFill>
                  <a:srgbClr val="4D4B4B"/>
                </a:solidFill>
                <a:cs typeface="Arial"/>
              </a:rPr>
              <a:t>an overlay for Kaiser members</a:t>
            </a:r>
          </a:p>
        </p:txBody>
      </p:sp>
      <p:grpSp>
        <p:nvGrpSpPr>
          <p:cNvPr id="3" name="Group 2">
            <a:extLst>
              <a:ext uri="{FF2B5EF4-FFF2-40B4-BE49-F238E27FC236}">
                <a16:creationId xmlns:a16="http://schemas.microsoft.com/office/drawing/2014/main" id="{AE692D45-E1BF-7E88-7FA2-C6CC048CEA9B}"/>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27C69C9E-82CF-DA74-A1D3-E366AADB96F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3AD0A0-14EC-2A31-66C3-EBF57B8FFF63}"/>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1674D8A5-074B-E665-3430-CC54B1D4D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4" name="Video 23">
            <a:hlinkClick r:id="" action="ppaction://media"/>
            <a:extLst>
              <a:ext uri="{FF2B5EF4-FFF2-40B4-BE49-F238E27FC236}">
                <a16:creationId xmlns:a16="http://schemas.microsoft.com/office/drawing/2014/main" id="{CAB7A5AC-0239-EA1B-D3B1-5759D3E1CE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cSld>
  <p:clrMapOvr>
    <a:masterClrMapping/>
  </p:clrMapOvr>
  <p:transition spd="slow" advTm="451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24252" y="346699"/>
            <a:ext cx="5031519" cy="807657"/>
          </a:xfrm>
        </p:spPr>
        <p:txBody>
          <a:bodyPr/>
          <a:lstStyle/>
          <a:p>
            <a:r>
              <a:rPr lang="en-US" sz="3200" dirty="0"/>
              <a:t>2025 HMO Medical Plans for Faculty and Staff</a:t>
            </a:r>
          </a:p>
        </p:txBody>
      </p:sp>
      <p:sp>
        <p:nvSpPr>
          <p:cNvPr id="3" name="Content Placeholder 1">
            <a:extLst>
              <a:ext uri="{FF2B5EF4-FFF2-40B4-BE49-F238E27FC236}">
                <a16:creationId xmlns:a16="http://schemas.microsoft.com/office/drawing/2014/main" id="{8231B675-C52F-FE73-33C4-93F1327C0A9A}"/>
              </a:ext>
            </a:extLst>
          </p:cNvPr>
          <p:cNvSpPr txBox="1">
            <a:spLocks/>
          </p:cNvSpPr>
          <p:nvPr/>
        </p:nvSpPr>
        <p:spPr>
          <a:xfrm>
            <a:off x="1982443" y="1955620"/>
            <a:ext cx="5031519" cy="1056251"/>
          </a:xfrm>
          <a:prstGeom prst="rect">
            <a:avLst/>
          </a:prstGeom>
        </p:spPr>
        <p:txBody>
          <a:bodyPr vert="horz" wrap="square" lIns="0" tIns="0" rIns="0" bIns="0" rtlCol="0">
            <a:spAutoFit/>
          </a:bodyPr>
          <a:lstStyle>
            <a:lvl1pPr marL="0" indent="0" algn="l" defTabSz="342900" rtl="0" eaLnBrk="1" latinLnBrk="0" hangingPunct="1">
              <a:lnSpc>
                <a:spcPct val="82000"/>
              </a:lnSpc>
              <a:spcBef>
                <a:spcPct val="20000"/>
              </a:spcBef>
              <a:buFont typeface="Arial"/>
              <a:buNone/>
              <a:defRPr lang="en-US" sz="2700" b="1" i="0" kern="1200" baseline="0" smtClean="0">
                <a:solidFill>
                  <a:schemeClr val="bg1"/>
                </a:solidFill>
                <a:latin typeface="Arial" charset="0"/>
                <a:ea typeface="Arial" charset="0"/>
                <a:cs typeface="Arial" charset="0"/>
              </a:defRPr>
            </a:lvl1pPr>
            <a:lvl2pPr marL="557213" indent="-214313" algn="l" defTabSz="342900" rtl="0" eaLnBrk="1" latinLnBrk="0" hangingPunct="1">
              <a:spcBef>
                <a:spcPct val="20000"/>
              </a:spcBef>
              <a:buFont typeface="Arial"/>
              <a:buChar char="–"/>
              <a:defRPr sz="1500" b="0" i="0" kern="1200">
                <a:solidFill>
                  <a:srgbClr val="0F7FC5"/>
                </a:solidFill>
                <a:latin typeface="Arial"/>
                <a:ea typeface="+mn-ea"/>
                <a:cs typeface="Arial"/>
              </a:defRPr>
            </a:lvl2pPr>
            <a:lvl3pPr marL="857250" indent="-171450" algn="l" defTabSz="342900" rtl="0" eaLnBrk="1" latinLnBrk="0" hangingPunct="1">
              <a:spcBef>
                <a:spcPct val="20000"/>
              </a:spcBef>
              <a:buFont typeface="Arial"/>
              <a:buChar char="•"/>
              <a:defRPr sz="1350" b="0" i="0" kern="1200">
                <a:solidFill>
                  <a:srgbClr val="0F7FC5"/>
                </a:solidFill>
                <a:latin typeface="Arial"/>
                <a:ea typeface="+mn-ea"/>
                <a:cs typeface="Arial"/>
              </a:defRPr>
            </a:lvl3pPr>
            <a:lvl4pPr marL="1200150" indent="-171450" algn="l" defTabSz="342900" rtl="0" eaLnBrk="1" latinLnBrk="0" hangingPunct="1">
              <a:spcBef>
                <a:spcPct val="20000"/>
              </a:spcBef>
              <a:buFont typeface="Arial"/>
              <a:buChar char="–"/>
              <a:defRPr sz="1200" b="0" i="0" kern="1200">
                <a:solidFill>
                  <a:srgbClr val="0F7FC5"/>
                </a:solidFill>
                <a:latin typeface="Arial"/>
                <a:ea typeface="+mn-ea"/>
                <a:cs typeface="Arial"/>
              </a:defRPr>
            </a:lvl4pPr>
            <a:lvl5pPr marL="1543050" indent="-171450" algn="l" defTabSz="342900" rtl="0" eaLnBrk="1" latinLnBrk="0" hangingPunct="1">
              <a:spcBef>
                <a:spcPct val="20000"/>
              </a:spcBef>
              <a:buFont typeface="Arial"/>
              <a:buChar char="»"/>
              <a:defRPr sz="1200" b="0" i="0" kern="1200">
                <a:solidFill>
                  <a:srgbClr val="0F7FC5"/>
                </a:solidFill>
                <a:latin typeface="Arial"/>
                <a:ea typeface="+mn-ea"/>
                <a:cs typeface="Arial"/>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algn="ctr"/>
            <a:r>
              <a:rPr lang="en-US" sz="2400" b="1" dirty="0"/>
              <a:t>Health Net UC Blue &amp; Gold </a:t>
            </a:r>
          </a:p>
          <a:p>
            <a:pPr algn="ctr"/>
            <a:r>
              <a:rPr lang="en-US" sz="2400" b="1" dirty="0"/>
              <a:t>Kaiser</a:t>
            </a:r>
            <a:endParaRPr lang="en-US" sz="2400" b="1" dirty="0">
              <a:cs typeface="Arial"/>
            </a:endParaRPr>
          </a:p>
          <a:p>
            <a:pPr algn="ctr"/>
            <a:r>
              <a:rPr lang="en-US" sz="2400" b="1" dirty="0">
                <a:cs typeface="Arial"/>
              </a:rPr>
              <a:t>Optum Behavioral Health</a:t>
            </a:r>
          </a:p>
        </p:txBody>
      </p:sp>
      <p:pic>
        <p:nvPicPr>
          <p:cNvPr id="7" name="Video 6">
            <a:hlinkClick r:id="" action="ppaction://media"/>
            <a:extLst>
              <a:ext uri="{FF2B5EF4-FFF2-40B4-BE49-F238E27FC236}">
                <a16:creationId xmlns:a16="http://schemas.microsoft.com/office/drawing/2014/main" id="{4B4772D2-0369-1B7A-7471-51796C762C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782050" y="4781550"/>
            <a:ext cx="300228" cy="300228"/>
          </a:xfrm>
          <a:prstGeom prst="ellipse">
            <a:avLst/>
          </a:prstGeom>
        </p:spPr>
      </p:pic>
    </p:spTree>
    <p:extLst>
      <p:ext uri="{BB962C8B-B14F-4D97-AF65-F5344CB8AC3E}">
        <p14:creationId xmlns:p14="http://schemas.microsoft.com/office/powerpoint/2010/main" val="1820611268"/>
      </p:ext>
    </p:extLst>
  </p:cSld>
  <p:clrMapOvr>
    <a:masterClrMapping/>
  </p:clrMapOvr>
  <p:transition spd="slow" advTm="51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298985-4270-33CC-53ED-2405C40A9A2D}"/>
              </a:ext>
            </a:extLst>
          </p:cNvPr>
          <p:cNvSpPr>
            <a:spLocks noGrp="1"/>
          </p:cNvSpPr>
          <p:nvPr>
            <p:ph idx="1"/>
          </p:nvPr>
        </p:nvSpPr>
        <p:spPr>
          <a:xfrm>
            <a:off x="363495" y="487555"/>
            <a:ext cx="7052598" cy="754053"/>
          </a:xfrm>
        </p:spPr>
        <p:txBody>
          <a:bodyPr vert="horz" wrap="square" lIns="0" tIns="0" rIns="0" bIns="0" rtlCol="0" anchor="t">
            <a:spAutoFit/>
          </a:bodyPr>
          <a:lstStyle/>
          <a:p>
            <a:pPr>
              <a:spcBef>
                <a:spcPts val="600"/>
              </a:spcBef>
            </a:pPr>
            <a:r>
              <a:rPr lang="en-US" sz="2400" b="1" dirty="0">
                <a:solidFill>
                  <a:srgbClr val="0058A6"/>
                </a:solidFill>
              </a:rPr>
              <a:t>UC Blue &amp; Gold and Kaiser HMO</a:t>
            </a:r>
          </a:p>
          <a:p>
            <a:pPr>
              <a:spcBef>
                <a:spcPts val="600"/>
              </a:spcBef>
            </a:pPr>
            <a:r>
              <a:rPr lang="en-US" sz="2000" i="1" dirty="0">
                <a:solidFill>
                  <a:srgbClr val="3F3F3F"/>
                </a:solidFill>
              </a:rPr>
              <a:t>Legislative Mandate</a:t>
            </a:r>
          </a:p>
        </p:txBody>
      </p:sp>
      <p:sp>
        <p:nvSpPr>
          <p:cNvPr id="4" name="TextBox 3">
            <a:extLst>
              <a:ext uri="{FF2B5EF4-FFF2-40B4-BE49-F238E27FC236}">
                <a16:creationId xmlns:a16="http://schemas.microsoft.com/office/drawing/2014/main" id="{24F9C0A5-317D-C991-989A-D79A0279D7AC}"/>
              </a:ext>
            </a:extLst>
          </p:cNvPr>
          <p:cNvSpPr txBox="1"/>
          <p:nvPr/>
        </p:nvSpPr>
        <p:spPr>
          <a:xfrm>
            <a:off x="284714" y="1248327"/>
            <a:ext cx="8079524"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a:solidFill>
                  <a:srgbClr val="3F3F3F"/>
                </a:solidFill>
                <a:ea typeface="+mn-lt"/>
                <a:cs typeface="+mn-lt"/>
              </a:rPr>
              <a:t>Assembly Bill 904: Health Care Coverage: Doula Services</a:t>
            </a:r>
          </a:p>
          <a:p>
            <a:endParaRPr lang="en-US" sz="1350">
              <a:solidFill>
                <a:srgbClr val="3F3F3F"/>
              </a:solidFill>
              <a:cs typeface="Arial"/>
            </a:endParaRPr>
          </a:p>
          <a:p>
            <a:endParaRPr lang="en-US" sz="1350">
              <a:solidFill>
                <a:srgbClr val="676767"/>
              </a:solidFill>
              <a:cs typeface="Arial"/>
            </a:endParaRPr>
          </a:p>
        </p:txBody>
      </p:sp>
      <p:graphicFrame>
        <p:nvGraphicFramePr>
          <p:cNvPr id="5" name="Table 4">
            <a:extLst>
              <a:ext uri="{FF2B5EF4-FFF2-40B4-BE49-F238E27FC236}">
                <a16:creationId xmlns:a16="http://schemas.microsoft.com/office/drawing/2014/main" id="{839C2CB8-60F7-70B2-9356-EEF9B7361D14}"/>
              </a:ext>
            </a:extLst>
          </p:cNvPr>
          <p:cNvGraphicFramePr>
            <a:graphicFrameLocks noGrp="1"/>
          </p:cNvGraphicFramePr>
          <p:nvPr>
            <p:extLst>
              <p:ext uri="{D42A27DB-BD31-4B8C-83A1-F6EECF244321}">
                <p14:modId xmlns:p14="http://schemas.microsoft.com/office/powerpoint/2010/main" val="1294428257"/>
              </p:ext>
            </p:extLst>
          </p:nvPr>
        </p:nvGraphicFramePr>
        <p:xfrm>
          <a:off x="316712" y="1629200"/>
          <a:ext cx="8510575" cy="2256956"/>
        </p:xfrm>
        <a:graphic>
          <a:graphicData uri="http://schemas.openxmlformats.org/drawingml/2006/table">
            <a:tbl>
              <a:tblPr firstRow="1" bandRow="1">
                <a:tableStyleId>{5202B0CA-FC54-4496-8BCA-5EF66A818D29}</a:tableStyleId>
              </a:tblPr>
              <a:tblGrid>
                <a:gridCol w="1589430">
                  <a:extLst>
                    <a:ext uri="{9D8B030D-6E8A-4147-A177-3AD203B41FA5}">
                      <a16:colId xmlns:a16="http://schemas.microsoft.com/office/drawing/2014/main" val="775656244"/>
                    </a:ext>
                  </a:extLst>
                </a:gridCol>
                <a:gridCol w="1474134">
                  <a:extLst>
                    <a:ext uri="{9D8B030D-6E8A-4147-A177-3AD203B41FA5}">
                      <a16:colId xmlns:a16="http://schemas.microsoft.com/office/drawing/2014/main" val="270163768"/>
                    </a:ext>
                  </a:extLst>
                </a:gridCol>
                <a:gridCol w="2050612">
                  <a:extLst>
                    <a:ext uri="{9D8B030D-6E8A-4147-A177-3AD203B41FA5}">
                      <a16:colId xmlns:a16="http://schemas.microsoft.com/office/drawing/2014/main" val="437772983"/>
                    </a:ext>
                  </a:extLst>
                </a:gridCol>
                <a:gridCol w="1367074">
                  <a:extLst>
                    <a:ext uri="{9D8B030D-6E8A-4147-A177-3AD203B41FA5}">
                      <a16:colId xmlns:a16="http://schemas.microsoft.com/office/drawing/2014/main" val="2264571274"/>
                    </a:ext>
                  </a:extLst>
                </a:gridCol>
                <a:gridCol w="2029325">
                  <a:extLst>
                    <a:ext uri="{9D8B030D-6E8A-4147-A177-3AD203B41FA5}">
                      <a16:colId xmlns:a16="http://schemas.microsoft.com/office/drawing/2014/main" val="443266805"/>
                    </a:ext>
                  </a:extLst>
                </a:gridCol>
              </a:tblGrid>
              <a:tr h="383256">
                <a:tc gridSpan="3">
                  <a:txBody>
                    <a:bodyPr/>
                    <a:lstStyle/>
                    <a:p>
                      <a:pPr marL="0" lvl="0" algn="ctr" rtl="0">
                        <a:spcBef>
                          <a:spcPts val="0"/>
                        </a:spcBef>
                        <a:spcAft>
                          <a:spcPts val="0"/>
                        </a:spcAft>
                        <a:buNone/>
                      </a:pPr>
                      <a:r>
                        <a:rPr lang="en-US" sz="1400" kern="1200" dirty="0">
                          <a:solidFill>
                            <a:schemeClr val="bg1"/>
                          </a:solidFill>
                          <a:effectLst/>
                        </a:rPr>
                        <a:t>   UC Blue &amp; Gold</a:t>
                      </a:r>
                      <a:endParaRPr lang="en-US" sz="1400" dirty="0">
                        <a:solidFill>
                          <a:schemeClr val="bg1"/>
                        </a:solidFill>
                        <a:effectLst/>
                      </a:endParaRPr>
                    </a:p>
                  </a:txBody>
                  <a:tcPr marL="0" marR="0" marT="0" marB="0" anchor="ctr">
                    <a:lnL w="12700">
                      <a:solidFill>
                        <a:schemeClr val="tx1"/>
                      </a:solidFill>
                    </a:lnL>
                    <a:lnR w="12700" cap="flat" cmpd="sng" algn="ctr">
                      <a:solidFill>
                        <a:schemeClr val="bg1"/>
                      </a:solidFill>
                      <a:prstDash val="solid"/>
                      <a:round/>
                      <a:headEnd type="none" w="med" len="med"/>
                      <a:tailEnd type="none" w="med" len="med"/>
                    </a:lnR>
                    <a:lnT w="0">
                      <a:noFill/>
                    </a:lnT>
                    <a:lnB w="0">
                      <a:noFill/>
                    </a:lnB>
                  </a:tcPr>
                </a:tc>
                <a:tc hMerge="1">
                  <a:txBody>
                    <a:bodyPr/>
                    <a:lstStyle/>
                    <a:p>
                      <a:endParaRPr lang="en-US"/>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marL="0" marR="0" marT="0" marB="0" horzOverflow="overflow">
                    <a:lnL w="12700" cap="flat" cmpd="sng" algn="ctr">
                      <a:solidFill>
                        <a:schemeClr val="bg1"/>
                      </a:solidFill>
                      <a:prstDash val="solid"/>
                      <a:round/>
                      <a:headEnd type="none" w="med" len="med"/>
                      <a:tailEnd type="none" w="med" len="med"/>
                    </a:lnL>
                  </a:tcPr>
                </a:tc>
                <a:tc gridSpan="2">
                  <a:txBody>
                    <a:bodyPr/>
                    <a:lstStyle/>
                    <a:p>
                      <a:pPr marL="0" algn="ctr" rtl="0" eaLnBrk="1" latinLnBrk="0" hangingPunct="1">
                        <a:spcBef>
                          <a:spcPts val="0"/>
                        </a:spcBef>
                        <a:spcAft>
                          <a:spcPts val="0"/>
                        </a:spcAft>
                      </a:pPr>
                      <a:r>
                        <a:rPr lang="en-US" sz="1400" kern="1200" dirty="0">
                          <a:solidFill>
                            <a:schemeClr val="bg1"/>
                          </a:solidFill>
                          <a:effectLst/>
                        </a:rPr>
                        <a:t>Kaiser</a:t>
                      </a:r>
                      <a:endParaRPr lang="en-US" sz="1400" dirty="0">
                        <a:solidFill>
                          <a:schemeClr val="bg1"/>
                        </a:solidFill>
                        <a:effectLst/>
                      </a:endParaRPr>
                    </a:p>
                  </a:txBody>
                  <a:tcPr marL="0" marR="0" marT="0" marB="0" anchor="ctr">
                    <a:lnL w="12700" cap="flat" cmpd="sng" algn="ctr">
                      <a:solidFill>
                        <a:schemeClr val="bg1"/>
                      </a:solidFill>
                      <a:prstDash val="solid"/>
                      <a:round/>
                      <a:headEnd type="none" w="med" len="med"/>
                      <a:tailEnd type="none" w="med" len="med"/>
                    </a:lnL>
                  </a:tcPr>
                </a:tc>
                <a:tc hMerge="1">
                  <a:txBody>
                    <a:bodyPr/>
                    <a:lstStyle/>
                    <a:p>
                      <a:endParaRPr lang="en-US"/>
                    </a:p>
                  </a:txBody>
                  <a:tcPr marL="0" marR="0" marT="0" marB="0" horzOverflow="overflow"/>
                </a:tc>
                <a:extLst>
                  <a:ext uri="{0D108BD9-81ED-4DB2-BD59-A6C34878D82A}">
                    <a16:rowId xmlns:a16="http://schemas.microsoft.com/office/drawing/2014/main" val="1521484443"/>
                  </a:ext>
                </a:extLst>
              </a:tr>
              <a:tr h="234212">
                <a:tc>
                  <a:txBody>
                    <a:bodyPr/>
                    <a:lstStyle/>
                    <a:p>
                      <a:pPr marL="0" algn="l" rtl="0" eaLnBrk="1" latinLnBrk="0" hangingPunct="1">
                        <a:spcBef>
                          <a:spcPts val="0"/>
                        </a:spcBef>
                        <a:spcAft>
                          <a:spcPts val="0"/>
                        </a:spcAft>
                      </a:pPr>
                      <a:endParaRPr lang="en-US" sz="1400">
                        <a:solidFill>
                          <a:srgbClr val="00040A"/>
                        </a:solidFill>
                        <a:effectLst/>
                      </a:endParaRPr>
                    </a:p>
                  </a:txBody>
                  <a:tcPr marL="0" marR="0" marT="0" marB="0" anchor="ctr">
                    <a:lnR w="12700">
                      <a:solidFill>
                        <a:schemeClr val="bg1"/>
                      </a:solidFill>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dirty="0">
                          <a:solidFill>
                            <a:srgbClr val="4D4B4B"/>
                          </a:solidFill>
                          <a:effectLst/>
                        </a:rPr>
                        <a:t>2024</a:t>
                      </a:r>
                      <a:endParaRPr lang="en-US" sz="1400" dirty="0">
                        <a:solidFill>
                          <a:srgbClr val="4D4B4B"/>
                        </a:solidFill>
                        <a:effectLst/>
                      </a:endParaRPr>
                    </a:p>
                  </a:txBody>
                  <a:tcPr marL="0" marR="0" marT="0" marB="0" anchor="ctr">
                    <a:lnL w="12700" cap="flat" cmpd="sng" algn="ctr">
                      <a:solidFill>
                        <a:schemeClr val="bg1"/>
                      </a:solidFill>
                      <a:prstDash val="solid"/>
                      <a:round/>
                      <a:headEnd type="none" w="med" len="med"/>
                      <a:tailEnd type="none" w="med" len="med"/>
                    </a:lnL>
                    <a:lnR w="12700">
                      <a:solidFill>
                        <a:schemeClr val="bg1"/>
                      </a:solidFill>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dirty="0">
                          <a:solidFill>
                            <a:srgbClr val="4D4B4B"/>
                          </a:solidFill>
                          <a:effectLst/>
                        </a:rPr>
                        <a:t>2025</a:t>
                      </a:r>
                      <a:endParaRPr lang="en-US" sz="1400" b="1" dirty="0">
                        <a:solidFill>
                          <a:srgbClr val="4D4B4B"/>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kern="1200" dirty="0">
                          <a:solidFill>
                            <a:srgbClr val="4D4B4B"/>
                          </a:solidFill>
                          <a:effectLst/>
                        </a:rPr>
                        <a:t>2024</a:t>
                      </a:r>
                      <a:endParaRPr lang="en-US" sz="1400" dirty="0">
                        <a:solidFill>
                          <a:srgbClr val="4D4B4B"/>
                        </a:solidFill>
                        <a:effectLst/>
                      </a:endParaRPr>
                    </a:p>
                  </a:txBody>
                  <a:tcPr marL="0" marR="0" marT="0" marB="0" anchor="ctr">
                    <a:lnL w="12700" cap="flat" cmpd="sng" algn="ctr">
                      <a:solidFill>
                        <a:schemeClr val="bg1"/>
                      </a:solidFill>
                      <a:prstDash val="solid"/>
                      <a:round/>
                      <a:headEnd type="none" w="med" len="med"/>
                      <a:tailEnd type="none" w="med" len="med"/>
                    </a:lnL>
                    <a:lnR w="12700">
                      <a:solidFill>
                        <a:schemeClr val="bg1"/>
                      </a:solidFill>
                    </a:lnR>
                    <a:lnB w="12700">
                      <a:solidFill>
                        <a:schemeClr val="bg1"/>
                      </a:solidFill>
                    </a:lnB>
                  </a:tcPr>
                </a:tc>
                <a:tc>
                  <a:txBody>
                    <a:bodyPr/>
                    <a:lstStyle/>
                    <a:p>
                      <a:pPr marL="0" algn="ctr" rtl="0" eaLnBrk="1" latinLnBrk="0" hangingPunct="1">
                        <a:spcBef>
                          <a:spcPts val="0"/>
                        </a:spcBef>
                        <a:spcAft>
                          <a:spcPts val="0"/>
                        </a:spcAft>
                      </a:pPr>
                      <a:r>
                        <a:rPr lang="en-US" sz="1400" b="1" kern="1200" dirty="0">
                          <a:solidFill>
                            <a:srgbClr val="4D4B4B"/>
                          </a:solidFill>
                          <a:effectLst/>
                        </a:rPr>
                        <a:t>2025</a:t>
                      </a:r>
                      <a:endParaRPr lang="en-US" sz="1400" b="1" dirty="0">
                        <a:solidFill>
                          <a:srgbClr val="4D4B4B"/>
                        </a:solidFill>
                        <a:effectLst/>
                      </a:endParaRPr>
                    </a:p>
                  </a:txBody>
                  <a:tcPr marL="0" marR="0" marT="0" marB="0" anchor="ctr">
                    <a:lnL w="12700">
                      <a:solidFill>
                        <a:schemeClr val="bg1"/>
                      </a:solidFill>
                    </a:lnL>
                    <a:lnB w="12700">
                      <a:solidFill>
                        <a:schemeClr val="bg1"/>
                      </a:solidFill>
                    </a:lnB>
                  </a:tcPr>
                </a:tc>
                <a:extLst>
                  <a:ext uri="{0D108BD9-81ED-4DB2-BD59-A6C34878D82A}">
                    <a16:rowId xmlns:a16="http://schemas.microsoft.com/office/drawing/2014/main" val="135486294"/>
                  </a:ext>
                </a:extLst>
              </a:tr>
              <a:tr h="1639488">
                <a:tc>
                  <a:txBody>
                    <a:bodyPr/>
                    <a:lstStyle/>
                    <a:p>
                      <a:pPr marL="0" algn="l" rtl="0" eaLnBrk="1" latinLnBrk="0" hangingPunct="1">
                        <a:spcBef>
                          <a:spcPts val="0"/>
                        </a:spcBef>
                        <a:spcAft>
                          <a:spcPts val="0"/>
                        </a:spcAft>
                      </a:pPr>
                      <a:endParaRPr lang="en-US" sz="1400" b="1" kern="1200" dirty="0">
                        <a:solidFill>
                          <a:srgbClr val="4D4B4B"/>
                        </a:solidFill>
                        <a:effectLst/>
                      </a:endParaRP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r>
                        <a:rPr lang="en-US" sz="1400" b="1" kern="1200" dirty="0">
                          <a:solidFill>
                            <a:srgbClr val="4D4B4B"/>
                          </a:solidFill>
                          <a:effectLst/>
                        </a:rPr>
                        <a:t> Doula Services</a:t>
                      </a:r>
                      <a:endParaRPr lang="en-US" sz="1400" b="1" dirty="0">
                        <a:solidFill>
                          <a:srgbClr val="4D4B4B"/>
                        </a:solidFill>
                        <a:effectLst/>
                      </a:endParaRPr>
                    </a:p>
                  </a:txBody>
                  <a:tcPr marL="0" marR="0" marT="0" marB="0">
                    <a:lnR w="12700">
                      <a:solidFill>
                        <a:schemeClr val="bg1"/>
                      </a:solidFill>
                    </a:lnR>
                    <a:lnT w="12700">
                      <a:solidFill>
                        <a:schemeClr val="bg1"/>
                      </a:solidFill>
                    </a:lnT>
                  </a:tcPr>
                </a:tc>
                <a:tc>
                  <a:txBody>
                    <a:bodyPr/>
                    <a:lstStyle/>
                    <a:p>
                      <a:pPr marL="0" algn="ctr" rtl="0" eaLnBrk="1" latinLnBrk="0" hangingPunct="1">
                        <a:spcBef>
                          <a:spcPts val="0"/>
                        </a:spcBef>
                        <a:spcAft>
                          <a:spcPts val="0"/>
                        </a:spcAft>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r>
                        <a:rPr lang="en-US" sz="1400" kern="1200" dirty="0">
                          <a:solidFill>
                            <a:srgbClr val="4D4B4B"/>
                          </a:solidFill>
                          <a:effectLst/>
                        </a:rPr>
                        <a:t>N/A</a:t>
                      </a:r>
                      <a:endParaRPr lang="en-US" sz="1400" dirty="0">
                        <a:solidFill>
                          <a:srgbClr val="4D4B4B"/>
                        </a:solidFill>
                        <a:effectLst/>
                      </a:endParaRPr>
                    </a:p>
                  </a:txBody>
                  <a:tcPr marL="0" marR="0" marT="0" marB="0">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endParaRPr lang="en-US" sz="1400" b="1" kern="1200">
                        <a:solidFill>
                          <a:srgbClr val="4D4B4B"/>
                        </a:solidFill>
                        <a:effectLst/>
                      </a:endParaRPr>
                    </a:p>
                    <a:p>
                      <a:pPr marL="0" lvl="0" algn="l">
                        <a:spcBef>
                          <a:spcPts val="0"/>
                        </a:spcBef>
                        <a:spcAft>
                          <a:spcPts val="0"/>
                        </a:spcAft>
                        <a:buNone/>
                      </a:pPr>
                      <a:r>
                        <a:rPr lang="en-US" sz="1400" b="1" kern="1200" dirty="0">
                          <a:solidFill>
                            <a:srgbClr val="4D4B4B"/>
                          </a:solidFill>
                          <a:effectLst/>
                        </a:rPr>
                        <a:t>$0 Copay</a:t>
                      </a: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r>
                        <a:rPr lang="en-US" sz="1400" b="1" kern="1200" dirty="0">
                          <a:solidFill>
                            <a:srgbClr val="4D4B4B"/>
                          </a:solidFill>
                          <a:effectLst/>
                        </a:rPr>
                        <a:t>11 visits per pregnancy; members pay full cost of services after 11 free visits</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ctr" rtl="0" eaLnBrk="1" latinLnBrk="0" hangingPunct="1">
                        <a:spcBef>
                          <a:spcPts val="0"/>
                        </a:spcBef>
                        <a:spcAft>
                          <a:spcPts val="0"/>
                        </a:spcAft>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r>
                        <a:rPr lang="en-US" sz="1400" kern="1200" dirty="0">
                          <a:solidFill>
                            <a:srgbClr val="4D4B4B"/>
                          </a:solidFill>
                          <a:effectLst/>
                        </a:rPr>
                        <a:t>N/A</a:t>
                      </a:r>
                      <a:endParaRPr lang="en-US" sz="1400" dirty="0">
                        <a:solidFill>
                          <a:srgbClr val="4D4B4B"/>
                        </a:solidFill>
                        <a:effectLst/>
                      </a:endParaRPr>
                    </a:p>
                  </a:txBody>
                  <a:tcPr marL="0" marR="0" marT="0" marB="0">
                    <a:lnL w="12700" cap="flat" cmpd="sng" algn="ctr">
                      <a:solidFill>
                        <a:schemeClr val="bg1"/>
                      </a:solidFill>
                      <a:prstDash val="solid"/>
                      <a:round/>
                      <a:headEnd type="none" w="med" len="med"/>
                      <a:tailEnd type="none" w="med" len="med"/>
                    </a:lnL>
                    <a:lnR w="12700">
                      <a:solidFill>
                        <a:schemeClr val="bg1"/>
                      </a:solidFill>
                    </a:lnR>
                    <a:lnT w="12700">
                      <a:solidFill>
                        <a:schemeClr val="bg1"/>
                      </a:solidFill>
                    </a:lnT>
                  </a:tcPr>
                </a:tc>
                <a:tc>
                  <a:txBody>
                    <a:bodyPr/>
                    <a:lstStyle/>
                    <a:p>
                      <a:pPr marL="0" algn="l" rtl="0" eaLnBrk="1" latinLnBrk="0" hangingPunct="1">
                        <a:spcBef>
                          <a:spcPts val="0"/>
                        </a:spcBef>
                        <a:spcAft>
                          <a:spcPts val="0"/>
                        </a:spcAft>
                      </a:pPr>
                      <a:endParaRPr lang="en-US" sz="1400" b="1" kern="1200" dirty="0">
                        <a:solidFill>
                          <a:srgbClr val="4D4B4B"/>
                        </a:solidFill>
                        <a:effectLst/>
                      </a:endParaRPr>
                    </a:p>
                    <a:p>
                      <a:pPr marL="0" lvl="0" algn="l">
                        <a:spcBef>
                          <a:spcPts val="0"/>
                        </a:spcBef>
                        <a:spcAft>
                          <a:spcPts val="0"/>
                        </a:spcAft>
                        <a:buNone/>
                      </a:pPr>
                      <a:r>
                        <a:rPr lang="en-US" sz="1400" b="1" kern="1200" dirty="0">
                          <a:solidFill>
                            <a:srgbClr val="4D4B4B"/>
                          </a:solidFill>
                          <a:effectLst/>
                        </a:rPr>
                        <a:t>$0 Copay</a:t>
                      </a:r>
                    </a:p>
                    <a:p>
                      <a:pPr marL="0" lvl="0" algn="l">
                        <a:spcBef>
                          <a:spcPts val="0"/>
                        </a:spcBef>
                        <a:spcAft>
                          <a:spcPts val="0"/>
                        </a:spcAft>
                        <a:buNone/>
                      </a:pPr>
                      <a:endParaRPr lang="en-US" sz="1400" b="1" kern="1200" dirty="0">
                        <a:solidFill>
                          <a:srgbClr val="4D4B4B"/>
                        </a:solidFill>
                        <a:effectLst/>
                      </a:endParaRPr>
                    </a:p>
                    <a:p>
                      <a:pPr marL="0" algn="l" rtl="0" eaLnBrk="1" latinLnBrk="0" hangingPunct="1">
                        <a:spcBef>
                          <a:spcPts val="0"/>
                        </a:spcBef>
                        <a:spcAft>
                          <a:spcPts val="0"/>
                        </a:spcAft>
                      </a:pPr>
                      <a:r>
                        <a:rPr lang="en-US" sz="1400" b="1" kern="1200" dirty="0">
                          <a:solidFill>
                            <a:srgbClr val="4D4B4B"/>
                          </a:solidFill>
                          <a:effectLst/>
                        </a:rPr>
                        <a:t>11 visits per pregnancy; members pay full cost of services after 11 free visits</a:t>
                      </a:r>
                    </a:p>
                  </a:txBody>
                  <a:tcPr marL="0" marR="0" marT="0" marB="0">
                    <a:lnL w="12700">
                      <a:solidFill>
                        <a:schemeClr val="bg1"/>
                      </a:solidFill>
                    </a:lnL>
                    <a:lnT w="12700">
                      <a:solidFill>
                        <a:schemeClr val="bg1"/>
                      </a:solidFill>
                    </a:lnT>
                  </a:tcPr>
                </a:tc>
                <a:extLst>
                  <a:ext uri="{0D108BD9-81ED-4DB2-BD59-A6C34878D82A}">
                    <a16:rowId xmlns:a16="http://schemas.microsoft.com/office/drawing/2014/main" val="486406381"/>
                  </a:ext>
                </a:extLst>
              </a:tr>
            </a:tbl>
          </a:graphicData>
        </a:graphic>
      </p:graphicFrame>
      <p:grpSp>
        <p:nvGrpSpPr>
          <p:cNvPr id="3" name="Group 2">
            <a:extLst>
              <a:ext uri="{FF2B5EF4-FFF2-40B4-BE49-F238E27FC236}">
                <a16:creationId xmlns:a16="http://schemas.microsoft.com/office/drawing/2014/main" id="{C3F2B575-32F2-20D1-0A61-5BD6D724E7A5}"/>
              </a:ext>
            </a:extLst>
          </p:cNvPr>
          <p:cNvGrpSpPr/>
          <p:nvPr/>
        </p:nvGrpSpPr>
        <p:grpSpPr>
          <a:xfrm>
            <a:off x="135434" y="4296992"/>
            <a:ext cx="1408929" cy="602947"/>
            <a:chOff x="204186" y="5734975"/>
            <a:chExt cx="2032987" cy="870011"/>
          </a:xfrm>
        </p:grpSpPr>
        <p:sp>
          <p:nvSpPr>
            <p:cNvPr id="6" name="Rectangle 5">
              <a:extLst>
                <a:ext uri="{FF2B5EF4-FFF2-40B4-BE49-F238E27FC236}">
                  <a16:creationId xmlns:a16="http://schemas.microsoft.com/office/drawing/2014/main" id="{663F0DAE-E162-3D02-5ED7-13FC24091775}"/>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E77A01-B82A-11B7-8C03-6B54F9171F8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7E80D3ED-C822-7027-08B2-F0C984ECF6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52311"/>
            <a:ext cx="280946" cy="128525"/>
          </a:xfrm>
          <a:prstGeom prst="rect">
            <a:avLst/>
          </a:prstGeom>
        </p:spPr>
      </p:pic>
      <p:pic>
        <p:nvPicPr>
          <p:cNvPr id="16" name="Video 15">
            <a:hlinkClick r:id="" action="ppaction://media"/>
            <a:extLst>
              <a:ext uri="{FF2B5EF4-FFF2-40B4-BE49-F238E27FC236}">
                <a16:creationId xmlns:a16="http://schemas.microsoft.com/office/drawing/2014/main" id="{0EB99B3D-FAB0-8026-A9D7-416A64E3A3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
        <p:nvSpPr>
          <p:cNvPr id="20" name="TextBox 19">
            <a:extLst>
              <a:ext uri="{FF2B5EF4-FFF2-40B4-BE49-F238E27FC236}">
                <a16:creationId xmlns:a16="http://schemas.microsoft.com/office/drawing/2014/main" id="{2FCE7C39-943C-6134-C914-458A703F66A3}"/>
              </a:ext>
            </a:extLst>
          </p:cNvPr>
          <p:cNvSpPr txBox="1"/>
          <p:nvPr/>
        </p:nvSpPr>
        <p:spPr>
          <a:xfrm>
            <a:off x="209550" y="3895173"/>
            <a:ext cx="7206543" cy="523220"/>
          </a:xfrm>
          <a:prstGeom prst="rect">
            <a:avLst/>
          </a:prstGeom>
          <a:noFill/>
        </p:spPr>
        <p:txBody>
          <a:bodyPr wrap="square">
            <a:spAutoFit/>
          </a:bodyPr>
          <a:lstStyle/>
          <a:p>
            <a:pPr marL="285750" indent="-285750">
              <a:buFont typeface="Wingdings"/>
              <a:buChar char="Ø"/>
            </a:pPr>
            <a:r>
              <a:rPr lang="en-US" sz="1400" dirty="0">
                <a:solidFill>
                  <a:srgbClr val="4D4B4B"/>
                </a:solidFill>
                <a:latin typeface="Arial" panose="020B0604020202020204" pitchFamily="34" charset="0"/>
                <a:cs typeface="Arial" panose="020B0604020202020204" pitchFamily="34" charset="0"/>
              </a:rPr>
              <a:t>myStrength digital tool is rebranding to Teladoc Mental Health</a:t>
            </a:r>
          </a:p>
          <a:p>
            <a:pPr marL="285750" indent="-285750">
              <a:buFont typeface="Wingdings"/>
              <a:buChar char="Ø"/>
            </a:pPr>
            <a:r>
              <a:rPr lang="en-US" sz="1400" dirty="0">
                <a:solidFill>
                  <a:srgbClr val="00040A"/>
                </a:solidFill>
                <a:latin typeface="Arial" panose="020B0604020202020204" pitchFamily="34" charset="0"/>
                <a:cs typeface="Arial" panose="020B0604020202020204" pitchFamily="34" charset="0"/>
              </a:rPr>
              <a:t>myStrength to sunset for existing users on 12/31/2024</a:t>
            </a:r>
            <a:endParaRPr lang="en-US" sz="1400" dirty="0">
              <a:solidFill>
                <a:srgbClr val="4D4B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817720"/>
      </p:ext>
    </p:extLst>
  </p:cSld>
  <p:clrMapOvr>
    <a:masterClrMapping/>
  </p:clrMapOvr>
  <p:transition spd="slow" advTm="3357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432625"/>
            <a:ext cx="5489903" cy="800219"/>
          </a:xfrm>
        </p:spPr>
        <p:txBody>
          <a:bodyPr vert="horz" lIns="0" tIns="0" rIns="0" bIns="0" rtlCol="0" anchor="t">
            <a:spAutoFit/>
          </a:bodyPr>
          <a:lstStyle/>
          <a:p>
            <a:r>
              <a:rPr lang="en-US" sz="2800" b="1" dirty="0">
                <a:solidFill>
                  <a:srgbClr val="0058A6"/>
                </a:solidFill>
              </a:rPr>
              <a:t>UC Blue &amp; Gold HMO</a:t>
            </a:r>
            <a:br>
              <a:rPr lang="en-US" sz="2800" b="1" dirty="0">
                <a:solidFill>
                  <a:srgbClr val="0058A6"/>
                </a:solidFill>
              </a:rPr>
            </a:br>
            <a:r>
              <a:rPr lang="en-US" sz="2400" i="1" dirty="0">
                <a:solidFill>
                  <a:srgbClr val="3F3F3F"/>
                </a:solidFill>
              </a:rPr>
              <a:t>Plan Design Changes </a:t>
            </a:r>
            <a:endParaRPr lang="en-US" sz="2400" dirty="0">
              <a:solidFill>
                <a:srgbClr val="3F3F3F"/>
              </a:solidFill>
            </a:endParaRPr>
          </a:p>
        </p:txBody>
      </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1377582747"/>
              </p:ext>
            </p:extLst>
          </p:nvPr>
        </p:nvGraphicFramePr>
        <p:xfrm>
          <a:off x="363495" y="1324157"/>
          <a:ext cx="8496848" cy="2965835"/>
        </p:xfrm>
        <a:graphic>
          <a:graphicData uri="http://schemas.openxmlformats.org/drawingml/2006/table">
            <a:tbl>
              <a:tblPr firstRow="1" bandRow="1">
                <a:tableStyleId>{5202B0CA-FC54-4496-8BCA-5EF66A818D29}</a:tableStyleId>
              </a:tblPr>
              <a:tblGrid>
                <a:gridCol w="2424548">
                  <a:extLst>
                    <a:ext uri="{9D8B030D-6E8A-4147-A177-3AD203B41FA5}">
                      <a16:colId xmlns:a16="http://schemas.microsoft.com/office/drawing/2014/main" val="775656244"/>
                    </a:ext>
                  </a:extLst>
                </a:gridCol>
                <a:gridCol w="2973169">
                  <a:extLst>
                    <a:ext uri="{9D8B030D-6E8A-4147-A177-3AD203B41FA5}">
                      <a16:colId xmlns:a16="http://schemas.microsoft.com/office/drawing/2014/main" val="270163768"/>
                    </a:ext>
                  </a:extLst>
                </a:gridCol>
                <a:gridCol w="3099131">
                  <a:extLst>
                    <a:ext uri="{9D8B030D-6E8A-4147-A177-3AD203B41FA5}">
                      <a16:colId xmlns:a16="http://schemas.microsoft.com/office/drawing/2014/main" val="437772983"/>
                    </a:ext>
                  </a:extLst>
                </a:gridCol>
              </a:tblGrid>
              <a:tr h="352425">
                <a:tc>
                  <a:txBody>
                    <a:bodyPr/>
                    <a:lstStyle/>
                    <a:p>
                      <a:pPr marL="0" algn="l" rtl="0" eaLnBrk="1" latinLnBrk="0" hangingPunct="1">
                        <a:spcBef>
                          <a:spcPts val="0"/>
                        </a:spcBef>
                        <a:spcAft>
                          <a:spcPts val="0"/>
                        </a:spcAft>
                      </a:pPr>
                      <a:endParaRPr lang="en-US" sz="1400">
                        <a:solidFill>
                          <a:srgbClr val="00040A"/>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dirty="0">
                          <a:solidFill>
                            <a:schemeClr val="bg1"/>
                          </a:solidFill>
                          <a:effectLst/>
                        </a:rPr>
                        <a:t>2024</a:t>
                      </a:r>
                      <a:endParaRPr lang="en-US" sz="140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1598279">
                <a:tc>
                  <a:txBody>
                    <a:bodyPr/>
                    <a:lstStyle/>
                    <a:p>
                      <a:pPr marL="0" algn="l" rtl="0" eaLnBrk="1" latinLnBrk="0" hangingPunct="1">
                        <a:spcBef>
                          <a:spcPts val="0"/>
                        </a:spcBef>
                        <a:spcAft>
                          <a:spcPts val="0"/>
                        </a:spcAft>
                      </a:pPr>
                      <a:r>
                        <a:rPr lang="en-US" sz="1400" b="1" kern="1200">
                          <a:solidFill>
                            <a:srgbClr val="4D4B4B"/>
                          </a:solidFill>
                          <a:effectLst/>
                        </a:rPr>
                        <a:t>Office Visits and Urgent Care</a:t>
                      </a:r>
                      <a:endParaRPr lang="en-US" sz="1400" b="1">
                        <a:solidFill>
                          <a:srgbClr val="4D4B4B"/>
                        </a:solidFill>
                        <a:effectLst/>
                      </a:endParaRPr>
                    </a:p>
                  </a:txBody>
                  <a:tcPr anchor="ctr">
                    <a:lnR w="12700">
                      <a:solidFill>
                        <a:schemeClr val="bg1"/>
                      </a:solidFill>
                    </a:lnR>
                    <a:lnT w="12700">
                      <a:solidFill>
                        <a:schemeClr val="bg1"/>
                      </a:solidFill>
                    </a:lnT>
                    <a:lnB w="12700">
                      <a:solidFill>
                        <a:schemeClr val="bg1"/>
                      </a:solidFill>
                    </a:lnB>
                  </a:tcPr>
                </a:tc>
                <a:tc>
                  <a:txBody>
                    <a:bodyPr/>
                    <a:lstStyle/>
                    <a:p>
                      <a:pPr marL="0" algn="l" rtl="0" eaLnBrk="1" latinLnBrk="0" hangingPunct="1">
                        <a:spcBef>
                          <a:spcPts val="0"/>
                        </a:spcBef>
                        <a:spcAft>
                          <a:spcPts val="0"/>
                        </a:spcAft>
                      </a:pPr>
                      <a:endParaRPr lang="en-US" sz="1400" kern="1200">
                        <a:solidFill>
                          <a:srgbClr val="4D4B4B"/>
                        </a:solidFill>
                        <a:effectLst/>
                      </a:endParaRPr>
                    </a:p>
                    <a:p>
                      <a:pPr marL="0" lvl="0" algn="l">
                        <a:spcBef>
                          <a:spcPts val="0"/>
                        </a:spcBef>
                        <a:spcAft>
                          <a:spcPts val="0"/>
                        </a:spcAft>
                        <a:buNone/>
                      </a:pPr>
                      <a:r>
                        <a:rPr lang="en-US" sz="1400" kern="1200">
                          <a:solidFill>
                            <a:srgbClr val="4D4B4B"/>
                          </a:solidFill>
                          <a:effectLst/>
                        </a:rPr>
                        <a:t>Medical: </a:t>
                      </a:r>
                    </a:p>
                    <a:p>
                      <a:pPr marL="0" algn="l" rtl="0" eaLnBrk="1" latinLnBrk="0" hangingPunct="1">
                        <a:spcBef>
                          <a:spcPts val="0"/>
                        </a:spcBef>
                        <a:spcAft>
                          <a:spcPts val="0"/>
                        </a:spcAft>
                      </a:pPr>
                      <a:r>
                        <a:rPr lang="en-US" sz="1400" kern="1200">
                          <a:solidFill>
                            <a:srgbClr val="4D4B4B"/>
                          </a:solidFill>
                          <a:effectLst/>
                        </a:rPr>
                        <a:t>$20 Copay</a:t>
                      </a:r>
                    </a:p>
                    <a:p>
                      <a:pPr marL="0" algn="l" rtl="0" eaLnBrk="1" latinLnBrk="0" hangingPunct="1">
                        <a:spcBef>
                          <a:spcPts val="0"/>
                        </a:spcBef>
                        <a:spcAft>
                          <a:spcPts val="0"/>
                        </a:spcAft>
                      </a:pPr>
                      <a:endParaRPr lang="en-US" sz="1400" kern="1200">
                        <a:solidFill>
                          <a:srgbClr val="4D4B4B"/>
                        </a:solidFill>
                        <a:effectLst/>
                      </a:endParaRPr>
                    </a:p>
                    <a:p>
                      <a:pPr marL="0" algn="l" rtl="0" eaLnBrk="1" latinLnBrk="0" hangingPunct="1">
                        <a:spcBef>
                          <a:spcPts val="0"/>
                        </a:spcBef>
                        <a:spcAft>
                          <a:spcPts val="0"/>
                        </a:spcAft>
                      </a:pPr>
                      <a:r>
                        <a:rPr lang="en-US" sz="1400" kern="1200">
                          <a:solidFill>
                            <a:srgbClr val="4D4B4B"/>
                          </a:solidFill>
                          <a:effectLst/>
                        </a:rPr>
                        <a:t>Behavioral Health: </a:t>
                      </a:r>
                    </a:p>
                    <a:p>
                      <a:pPr marL="0" algn="l" rtl="0" eaLnBrk="1" latinLnBrk="0" hangingPunct="1">
                        <a:spcBef>
                          <a:spcPts val="0"/>
                        </a:spcBef>
                        <a:spcAft>
                          <a:spcPts val="0"/>
                        </a:spcAft>
                      </a:pPr>
                      <a:r>
                        <a:rPr lang="en-US" sz="1400" kern="1200">
                          <a:solidFill>
                            <a:srgbClr val="4D4B4B"/>
                          </a:solidFill>
                          <a:effectLst/>
                        </a:rPr>
                        <a:t>Visits 1-3: No Copay</a:t>
                      </a:r>
                    </a:p>
                    <a:p>
                      <a:pPr marL="0" algn="l" rtl="0" eaLnBrk="1" latinLnBrk="0" hangingPunct="1">
                        <a:spcBef>
                          <a:spcPts val="0"/>
                        </a:spcBef>
                        <a:spcAft>
                          <a:spcPts val="0"/>
                        </a:spcAft>
                      </a:pPr>
                      <a:r>
                        <a:rPr lang="en-US" sz="1400" kern="1200">
                          <a:solidFill>
                            <a:srgbClr val="4D4B4B"/>
                          </a:solidFill>
                          <a:effectLst/>
                        </a:rPr>
                        <a:t>Visits 4+: $20 Copay</a:t>
                      </a:r>
                    </a:p>
                    <a:p>
                      <a:pPr marL="0" lvl="0" algn="l">
                        <a:spcBef>
                          <a:spcPts val="0"/>
                        </a:spcBef>
                        <a:spcAft>
                          <a:spcPts val="0"/>
                        </a:spcAft>
                        <a:buNone/>
                      </a:pPr>
                      <a:endParaRPr lang="en-US" sz="1400" kern="1200">
                        <a:solidFill>
                          <a:srgbClr val="4D4B4B"/>
                        </a:solidFill>
                        <a:effectLst/>
                      </a:endParaRPr>
                    </a:p>
                  </a:txBody>
                  <a:tcPr anchor="ct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b="1" kern="1200">
                          <a:solidFill>
                            <a:srgbClr val="4D4B4B"/>
                          </a:solidFill>
                          <a:effectLst/>
                        </a:rPr>
                        <a:t>Medical: </a:t>
                      </a:r>
                    </a:p>
                    <a:p>
                      <a:pPr marL="0" algn="l" rtl="0" eaLnBrk="1" latinLnBrk="0" hangingPunct="1">
                        <a:spcBef>
                          <a:spcPts val="0"/>
                        </a:spcBef>
                        <a:spcAft>
                          <a:spcPts val="0"/>
                        </a:spcAft>
                      </a:pPr>
                      <a:r>
                        <a:rPr lang="en-US" sz="1400" b="1" kern="1200">
                          <a:solidFill>
                            <a:srgbClr val="4D4B4B"/>
                          </a:solidFill>
                          <a:effectLst/>
                        </a:rPr>
                        <a:t>$30 Copay</a:t>
                      </a:r>
                    </a:p>
                    <a:p>
                      <a:pPr marL="0" algn="l" rtl="0" eaLnBrk="1" latinLnBrk="0" hangingPunct="1">
                        <a:spcBef>
                          <a:spcPts val="0"/>
                        </a:spcBef>
                        <a:spcAft>
                          <a:spcPts val="0"/>
                        </a:spcAft>
                      </a:pPr>
                      <a:endParaRPr lang="en-US" sz="1400" b="1" kern="1200">
                        <a:solidFill>
                          <a:srgbClr val="4D4B4B"/>
                        </a:solidFill>
                        <a:effectLst/>
                      </a:endParaRPr>
                    </a:p>
                    <a:p>
                      <a:pPr marL="0" algn="l" rtl="0" eaLnBrk="1" latinLnBrk="0" hangingPunct="1">
                        <a:spcBef>
                          <a:spcPts val="0"/>
                        </a:spcBef>
                        <a:spcAft>
                          <a:spcPts val="0"/>
                        </a:spcAft>
                      </a:pPr>
                      <a:r>
                        <a:rPr lang="en-US" sz="1400" b="1" kern="1200">
                          <a:solidFill>
                            <a:srgbClr val="4D4B4B"/>
                          </a:solidFill>
                          <a:effectLst/>
                        </a:rPr>
                        <a:t>Behavioral Health: </a:t>
                      </a:r>
                    </a:p>
                    <a:p>
                      <a:pPr marL="0" algn="l" rtl="0" eaLnBrk="1" latinLnBrk="0" hangingPunct="1">
                        <a:spcBef>
                          <a:spcPts val="0"/>
                        </a:spcBef>
                        <a:spcAft>
                          <a:spcPts val="0"/>
                        </a:spcAft>
                      </a:pPr>
                      <a:r>
                        <a:rPr lang="en-US" sz="1400" b="0" kern="1200">
                          <a:solidFill>
                            <a:srgbClr val="4D4B4B"/>
                          </a:solidFill>
                          <a:effectLst/>
                        </a:rPr>
                        <a:t>Visits 1-3: No Copay</a:t>
                      </a:r>
                    </a:p>
                    <a:p>
                      <a:pPr marL="0" algn="l" rtl="0" eaLnBrk="1" latinLnBrk="0" hangingPunct="1">
                        <a:spcBef>
                          <a:spcPts val="0"/>
                        </a:spcBef>
                        <a:spcAft>
                          <a:spcPts val="0"/>
                        </a:spcAft>
                      </a:pPr>
                      <a:r>
                        <a:rPr lang="en-US" sz="1400" b="1" kern="1200">
                          <a:solidFill>
                            <a:srgbClr val="4D4B4B"/>
                          </a:solidFill>
                          <a:effectLst/>
                        </a:rPr>
                        <a:t>Visits 4+: $30 Copay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406381"/>
                  </a:ext>
                </a:extLst>
              </a:tr>
              <a:tr h="815090">
                <a:tc>
                  <a:txBody>
                    <a:bodyPr/>
                    <a:lstStyle/>
                    <a:p>
                      <a:pPr marL="0" lvl="0" algn="l">
                        <a:spcBef>
                          <a:spcPts val="0"/>
                        </a:spcBef>
                        <a:spcAft>
                          <a:spcPts val="0"/>
                        </a:spcAft>
                        <a:buNone/>
                      </a:pPr>
                      <a:r>
                        <a:rPr lang="en-US" sz="1400" b="1" kern="1200">
                          <a:solidFill>
                            <a:srgbClr val="4D4B4B"/>
                          </a:solidFill>
                          <a:effectLst/>
                        </a:rPr>
                        <a:t>Acupuncture and Chiropractic</a:t>
                      </a:r>
                    </a:p>
                  </a:txBody>
                  <a:tcPr anchor="ctr">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kern="1200">
                          <a:solidFill>
                            <a:srgbClr val="4D4B4B"/>
                          </a:solidFill>
                          <a:effectLst/>
                        </a:rPr>
                        <a:t>$20 Copay</a:t>
                      </a:r>
                    </a:p>
                  </a:txBody>
                  <a:tcPr anchor="ctr">
                    <a:lnL w="12700">
                      <a:solidFill>
                        <a:schemeClr val="bg1"/>
                      </a:solidFill>
                    </a:lnL>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b="0" kern="1200" dirty="0">
                          <a:solidFill>
                            <a:srgbClr val="4D4B4B"/>
                          </a:solidFill>
                          <a:effectLst/>
                        </a:rPr>
                        <a:t>$20 Copay</a:t>
                      </a:r>
                    </a:p>
                  </a:txBody>
                  <a:tcPr anchor="ctr">
                    <a:lnL w="12700">
                      <a:solidFill>
                        <a:schemeClr val="bg1"/>
                      </a:solidFill>
                    </a:lnL>
                    <a:lnR w="12700">
                      <a:solidFill>
                        <a:schemeClr val="bg1"/>
                      </a:solidFill>
                    </a:lnR>
                    <a:lnT w="12700">
                      <a:solidFill>
                        <a:schemeClr val="bg1"/>
                      </a:solidFill>
                    </a:lnT>
                    <a:lnB w="12700">
                      <a:solidFill>
                        <a:schemeClr val="bg1"/>
                      </a:solidFill>
                    </a:lnB>
                  </a:tcPr>
                </a:tc>
                <a:extLst>
                  <a:ext uri="{0D108BD9-81ED-4DB2-BD59-A6C34878D82A}">
                    <a16:rowId xmlns:a16="http://schemas.microsoft.com/office/drawing/2014/main" val="2677895627"/>
                  </a:ext>
                </a:extLst>
              </a:tr>
            </a:tbl>
          </a:graphicData>
        </a:graphic>
      </p:graphicFrame>
      <p:grpSp>
        <p:nvGrpSpPr>
          <p:cNvPr id="4" name="Group 3">
            <a:extLst>
              <a:ext uri="{FF2B5EF4-FFF2-40B4-BE49-F238E27FC236}">
                <a16:creationId xmlns:a16="http://schemas.microsoft.com/office/drawing/2014/main" id="{9BC1B751-6B56-F23B-1BC5-E94B2A58AB04}"/>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83A3652B-ED8D-EC1A-F624-54A37F3C83F8}"/>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A24868-5C28-210D-1CB6-29F3357FDB67}"/>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293D956-32EE-64F8-C168-AF9736FE2B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9" name="Video 18">
            <a:hlinkClick r:id="" action="ppaction://media"/>
            <a:extLst>
              <a:ext uri="{FF2B5EF4-FFF2-40B4-BE49-F238E27FC236}">
                <a16:creationId xmlns:a16="http://schemas.microsoft.com/office/drawing/2014/main" id="{D1DF2B41-F3DE-57F0-2487-0AF9CC54EA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3828605109"/>
      </p:ext>
    </p:extLst>
  </p:cSld>
  <p:clrMapOvr>
    <a:masterClrMapping/>
  </p:clrMapOvr>
  <p:transition spd="slow" advTm="1797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Office Theme">
  <a:themeElements>
    <a:clrScheme name="Custom 1">
      <a:dk1>
        <a:srgbClr val="A5439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9" ma:contentTypeDescription="Create a new document." ma:contentTypeScope="" ma:versionID="1f728106fa6b6ec19f708a1844153d2c">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eddd049f72c6c43221f208c6f23413c4"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No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a369a8e-3b54-4403-844c-e867f8c992a5" ma:termSetId="09814cd3-568e-fe90-9814-8d621ff8fb84" ma:anchorId="fba54fb3-c3e1-fe81-a776-ca4b69148c4d" ma:open="true" ma:isKeyword="false">
      <xsd:complexType>
        <xsd:sequence>
          <xsd:element ref="pc:Terms" minOccurs="0" maxOccurs="1"/>
        </xsd:sequence>
      </xsd:complexType>
    </xsd:element>
    <xsd:element name="Note" ma:index="24" nillable="true" ma:displayName="Note" ma:format="Dropdown" ma:internalName="Not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a623f-3c29-4c46-b11c-b908c0b21c86}" ma:internalName="TaxCatchAll" ma:showField="CatchAllData" ma:web="dffa3566-1075-495e-8456-41f2d7e29f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fa3566-1075-495e-8456-41f2d7e29f80" xsi:nil="true"/>
    <lcf76f155ced4ddcb4097134ff3c332f xmlns="8e114423-617b-4931-9a62-741b33915ddb">
      <Terms xmlns="http://schemas.microsoft.com/office/infopath/2007/PartnerControls"/>
    </lcf76f155ced4ddcb4097134ff3c332f>
    <Note xmlns="8e114423-617b-4931-9a62-741b33915ddb" xsi:nil="true"/>
  </documentManagement>
</p:properties>
</file>

<file path=customXml/itemProps1.xml><?xml version="1.0" encoding="utf-8"?>
<ds:datastoreItem xmlns:ds="http://schemas.openxmlformats.org/officeDocument/2006/customXml" ds:itemID="{9DB75967-78C3-4FAA-8317-82097AA7A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14423-617b-4931-9a62-741b33915ddb"/>
    <ds:schemaRef ds:uri="dffa3566-1075-495e-8456-41f2d7e29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F47866-ACFD-4F99-9275-26DE4E6D5058}">
  <ds:schemaRefs>
    <ds:schemaRef ds:uri="http://schemas.microsoft.com/sharepoint/v3/contenttype/forms"/>
  </ds:schemaRefs>
</ds:datastoreItem>
</file>

<file path=customXml/itemProps3.xml><?xml version="1.0" encoding="utf-8"?>
<ds:datastoreItem xmlns:ds="http://schemas.openxmlformats.org/officeDocument/2006/customXml" ds:itemID="{2E40D2DF-AF6F-496D-AFEB-925BF0C31B85}">
  <ds:schemaRefs>
    <ds:schemaRef ds:uri="dffa3566-1075-495e-8456-41f2d7e29f80"/>
    <ds:schemaRef ds:uri="http://schemas.microsoft.com/office/2006/documentManagement/types"/>
    <ds:schemaRef ds:uri="8e114423-617b-4931-9a62-741b33915ddb"/>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6099</TotalTime>
  <Words>2805</Words>
  <Application>Microsoft Office PowerPoint</Application>
  <PresentationFormat>On-screen Show (16:9)</PresentationFormat>
  <Paragraphs>593</Paragraphs>
  <Slides>42</Slides>
  <Notes>40</Notes>
  <HiddenSlides>0</HiddenSlides>
  <MMClips>40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 Care – Tier 1 (UC Select) Office Visit Copay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Craig</dc:creator>
  <cp:lastModifiedBy>Ranada A Palmer</cp:lastModifiedBy>
  <cp:revision>139</cp:revision>
  <cp:lastPrinted>2011-06-29T23:27:19Z</cp:lastPrinted>
  <dcterms:created xsi:type="dcterms:W3CDTF">2016-08-18T16:25:07Z</dcterms:created>
  <dcterms:modified xsi:type="dcterms:W3CDTF">2024-10-28T15:39:32Z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0x01010047A7640BA4240E46B3DF80EEA6CCC330</vt:lpwstr>
  </property>
</Properties>
</file>