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heme/theme4.xml" ContentType="application/vnd.openxmlformats-officedocument.theme+xml"/>
  <Override PartName="/ppt/tags/tag6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D_6D72D883.xml" ContentType="application/vnd.ms-powerpoint.comments+xml"/>
  <Override PartName="/ppt/notesSlides/notesSlide3.xml" ContentType="application/vnd.openxmlformats-officedocument.presentationml.notesSlide+xml"/>
  <Override PartName="/ppt/tags/tag69.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70.xml" ContentType="application/vnd.openxmlformats-officedocument.presentationml.tags+xml"/>
  <Override PartName="/ppt/notesSlides/notesSlide6.xml" ContentType="application/vnd.openxmlformats-officedocument.presentationml.notesSlide+xml"/>
  <Override PartName="/ppt/tags/tag71.xml" ContentType="application/vnd.openxmlformats-officedocument.presentationml.tags+xml"/>
  <Override PartName="/ppt/notesSlides/notesSlide7.xml" ContentType="application/vnd.openxmlformats-officedocument.presentationml.notesSlide+xml"/>
  <Override PartName="/ppt/tags/tag72.xml" ContentType="application/vnd.openxmlformats-officedocument.presentationml.tags+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4"/>
    <p:sldMasterId id="2147483768" r:id="rId5"/>
    <p:sldMasterId id="2147483792" r:id="rId6"/>
  </p:sldMasterIdLst>
  <p:notesMasterIdLst>
    <p:notesMasterId r:id="rId15"/>
  </p:notesMasterIdLst>
  <p:sldIdLst>
    <p:sldId id="278" r:id="rId7"/>
    <p:sldId id="349" r:id="rId8"/>
    <p:sldId id="360" r:id="rId9"/>
    <p:sldId id="343" r:id="rId10"/>
    <p:sldId id="2075" r:id="rId11"/>
    <p:sldId id="491" r:id="rId12"/>
    <p:sldId id="2074" r:id="rId13"/>
    <p:sldId id="490"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5CDFF2A4-7931-47CA-8925-941E06E92088}">
          <p14:sldIdLst>
            <p14:sldId id="278"/>
            <p14:sldId id="349"/>
            <p14:sldId id="360"/>
            <p14:sldId id="343"/>
            <p14:sldId id="2075"/>
            <p14:sldId id="491"/>
            <p14:sldId id="2074"/>
            <p14:sldId id="490"/>
          </p14:sldIdLst>
        </p14:section>
      </p14:sectionLst>
    </p:ext>
    <p:ext uri="{EFAFB233-063F-42B5-8137-9DF3F51BA10A}">
      <p15:sldGuideLst xmlns:p15="http://schemas.microsoft.com/office/powerpoint/2012/main">
        <p15:guide id="2" pos="384" userDrawn="1">
          <p15:clr>
            <a:srgbClr val="A4A3A4"/>
          </p15:clr>
        </p15:guide>
        <p15:guide id="3" orient="horz" pos="240" userDrawn="1">
          <p15:clr>
            <a:srgbClr val="A4A3A4"/>
          </p15:clr>
        </p15:guide>
        <p15:guide id="4" orient="horz" pos="4080" userDrawn="1">
          <p15:clr>
            <a:srgbClr val="A4A3A4"/>
          </p15:clr>
        </p15:guide>
        <p15:guide id="5" pos="7296" userDrawn="1">
          <p15:clr>
            <a:srgbClr val="A4A3A4"/>
          </p15:clr>
        </p15:guide>
        <p15:guide id="6" orient="horz" pos="2232" userDrawn="1">
          <p15:clr>
            <a:srgbClr val="A4A3A4"/>
          </p15:clr>
        </p15:guide>
        <p15:guide id="9" orient="horz" pos="5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2A1003-1379-A3DA-07E7-0EA3EEB78175}" name="Shane M O'Brien" initials="SO" userId="S::shaneo@ucr.edu::1b228ea4-6155-4fcc-90dc-3e58abc7569b" providerId="AD"/>
  <p188:author id="{E8BBE026-06D9-3030-FA5C-78FFDFCDF128}" name="Marilyn Y Parker" initials="MP" userId="S::mparker@ucr.edu::c7d7dd17-abdd-447c-8143-b05a2afc5096" providerId="AD"/>
  <p188:author id="{1581DA2F-940E-E7DF-1F24-6CF0993852DD}" name="Joanna M Van Brocklin" initials="JV" userId="S::joannav@ucr.edu::2df4b203-1b33-4842-b50f-5ca7bcc9f15a" providerId="AD"/>
  <p188:author id="{50CF0096-4379-89CC-2AE9-7BED6BA842B9}" name="Jorge Sanchez" initials="JS" userId="S::jorges@ucr.edu::5775f22e-a4c5-4f5a-9a47-71b8ff819f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F5AE3C"/>
    <a:srgbClr val="52CCFF"/>
    <a:srgbClr val="B0E66B"/>
    <a:srgbClr val="FFB38F"/>
    <a:srgbClr val="AAC370"/>
    <a:srgbClr val="EAEAEA"/>
    <a:srgbClr val="19AD95"/>
    <a:srgbClr val="CEDAAF"/>
    <a:srgbClr val="CC4F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0548" autoAdjust="0"/>
  </p:normalViewPr>
  <p:slideViewPr>
    <p:cSldViewPr snapToGrid="0">
      <p:cViewPr varScale="1">
        <p:scale>
          <a:sx n="87" d="100"/>
          <a:sy n="87" d="100"/>
        </p:scale>
        <p:origin x="2080" y="200"/>
      </p:cViewPr>
      <p:guideLst>
        <p:guide pos="384"/>
        <p:guide orient="horz" pos="240"/>
        <p:guide orient="horz" pos="4080"/>
        <p:guide pos="7296"/>
        <p:guide orient="horz" pos="2232"/>
        <p:guide orient="horz" pos="528"/>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comments/modernComment_15D_6D72D883.xml><?xml version="1.0" encoding="utf-8"?>
<p188:cmLst xmlns:a="http://schemas.openxmlformats.org/drawingml/2006/main" xmlns:r="http://schemas.openxmlformats.org/officeDocument/2006/relationships" xmlns:p188="http://schemas.microsoft.com/office/powerpoint/2018/8/main">
  <p188:cm id="{0506C037-3245-4C9F-B0F7-1F5F9F9D56FF}" authorId="{E8BBE026-06D9-3030-FA5C-78FFDFCDF128}" created="2024-04-16T00:00:39.716">
    <pc:sldMkLst xmlns:pc="http://schemas.microsoft.com/office/powerpoint/2013/main/command">
      <pc:docMk/>
      <pc:sldMk cId="1836243075" sldId="349"/>
    </pc:sldMkLst>
    <p188:txBody>
      <a:bodyPr/>
      <a:lstStyle/>
      <a:p>
        <a:r>
          <a:rPr lang="en-US"/>
          <a:t>Could we put all of us on one slide?</a:t>
        </a:r>
      </a:p>
    </p188:txBody>
    <p188:extLst>
      <p:ext xmlns:p="http://schemas.openxmlformats.org/presentationml/2006/main" uri="{57CB4572-C831-44C2-8A1C-0ADB6CCDFE69}">
        <p223:reactions xmlns:p223="http://schemas.microsoft.com/office/powerpoint/2022/03/main">
          <p223:rxn type="👍">
            <p223:instance time="2024-04-16T15:55:33.998" authorId="{1581DA2F-940E-E7DF-1F24-6CF0993852DD}"/>
          </p223:rxn>
        </p223:reactions>
      </p:ext>
    </p188:extLst>
  </p188:cm>
</p188:cmLst>
</file>

<file path=ppt/diagrams/_rels/data1.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83646-11A3-4440-85D5-943EA00E684C}" type="doc">
      <dgm:prSet loTypeId="urn:microsoft.com/office/officeart/2005/8/layout/vList4" loCatId="list" qsTypeId="urn:microsoft.com/office/officeart/2005/8/quickstyle/simple4" qsCatId="simple" csTypeId="urn:microsoft.com/office/officeart/2005/8/colors/accent2_4" csCatId="accent2" phldr="1"/>
      <dgm:spPr/>
      <dgm:t>
        <a:bodyPr/>
        <a:lstStyle/>
        <a:p>
          <a:endParaRPr lang="en-US"/>
        </a:p>
      </dgm:t>
    </dgm:pt>
    <dgm:pt modelId="{E37CE48B-8C14-4B48-A6C2-F69F5FBD52CC}">
      <dgm:prSet phldrT="[Text]"/>
      <dgm:spPr/>
      <dgm:t>
        <a:bodyPr/>
        <a:lstStyle/>
        <a:p>
          <a:r>
            <a:rPr lang="en-US" b="1"/>
            <a:t>LinkedIn Learning</a:t>
          </a:r>
        </a:p>
      </dgm:t>
    </dgm:pt>
    <dgm:pt modelId="{CA8B832C-0DE3-487D-BCC5-CAF9098569C8}" type="parTrans" cxnId="{0E9D4A65-D39E-41D5-9C21-F7E58DA73882}">
      <dgm:prSet/>
      <dgm:spPr/>
      <dgm:t>
        <a:bodyPr/>
        <a:lstStyle/>
        <a:p>
          <a:endParaRPr lang="en-US"/>
        </a:p>
      </dgm:t>
    </dgm:pt>
    <dgm:pt modelId="{6AC42090-F1C4-49F9-922A-C987B668317D}" type="sibTrans" cxnId="{0E9D4A65-D39E-41D5-9C21-F7E58DA73882}">
      <dgm:prSet/>
      <dgm:spPr/>
      <dgm:t>
        <a:bodyPr/>
        <a:lstStyle/>
        <a:p>
          <a:endParaRPr lang="en-US"/>
        </a:p>
      </dgm:t>
    </dgm:pt>
    <dgm:pt modelId="{9EAE39C9-C000-42FB-8DEB-FE27214FE85A}">
      <dgm:prSet phldrT="[Text]"/>
      <dgm:spPr/>
      <dgm:t>
        <a:bodyPr/>
        <a:lstStyle/>
        <a:p>
          <a:r>
            <a:rPr lang="en-US">
              <a:solidFill>
                <a:schemeClr val="bg1"/>
              </a:solidFill>
            </a:rPr>
            <a:t>Accessed through </a:t>
          </a:r>
          <a:r>
            <a:rPr lang="en-US" err="1">
              <a:solidFill>
                <a:schemeClr val="bg1"/>
              </a:solidFill>
            </a:rPr>
            <a:t>R’Space</a:t>
          </a:r>
          <a:endParaRPr lang="en-US">
            <a:solidFill>
              <a:schemeClr val="bg1"/>
            </a:solidFill>
          </a:endParaRPr>
        </a:p>
      </dgm:t>
    </dgm:pt>
    <dgm:pt modelId="{9F6A7B33-0CCC-43B3-A49B-56B2A37A65E8}" type="parTrans" cxnId="{7CE64E66-B5A4-44DC-BB56-A7DDD40F207A}">
      <dgm:prSet/>
      <dgm:spPr/>
      <dgm:t>
        <a:bodyPr/>
        <a:lstStyle/>
        <a:p>
          <a:endParaRPr lang="en-US"/>
        </a:p>
      </dgm:t>
    </dgm:pt>
    <dgm:pt modelId="{7C99B2EC-48C7-4293-B02E-B17FF148A052}" type="sibTrans" cxnId="{7CE64E66-B5A4-44DC-BB56-A7DDD40F207A}">
      <dgm:prSet/>
      <dgm:spPr/>
      <dgm:t>
        <a:bodyPr/>
        <a:lstStyle/>
        <a:p>
          <a:endParaRPr lang="en-US"/>
        </a:p>
      </dgm:t>
    </dgm:pt>
    <dgm:pt modelId="{6C71BE6C-04A8-499E-A249-016D64265889}">
      <dgm:prSet phldrT="[Text]"/>
      <dgm:spPr/>
      <dgm:t>
        <a:bodyPr/>
        <a:lstStyle/>
        <a:p>
          <a:r>
            <a:rPr lang="en-US">
              <a:solidFill>
                <a:schemeClr val="bg1"/>
              </a:solidFill>
            </a:rPr>
            <a:t>Includes UCR curated Collections</a:t>
          </a:r>
        </a:p>
      </dgm:t>
    </dgm:pt>
    <dgm:pt modelId="{2BBC373D-D85E-4F0B-B2F0-75CBEE28403B}" type="parTrans" cxnId="{6E39FBFB-4BBB-4614-BC98-E0E2E026536D}">
      <dgm:prSet/>
      <dgm:spPr/>
      <dgm:t>
        <a:bodyPr/>
        <a:lstStyle/>
        <a:p>
          <a:endParaRPr lang="en-US"/>
        </a:p>
      </dgm:t>
    </dgm:pt>
    <dgm:pt modelId="{27AF18F6-0385-447B-8521-F1AF3D24A3D9}" type="sibTrans" cxnId="{6E39FBFB-4BBB-4614-BC98-E0E2E026536D}">
      <dgm:prSet/>
      <dgm:spPr/>
      <dgm:t>
        <a:bodyPr/>
        <a:lstStyle/>
        <a:p>
          <a:endParaRPr lang="en-US"/>
        </a:p>
      </dgm:t>
    </dgm:pt>
    <dgm:pt modelId="{E5316543-5642-4FF3-93F7-7BEC34524391}">
      <dgm:prSet phldrT="[Text]"/>
      <dgm:spPr/>
      <dgm:t>
        <a:bodyPr/>
        <a:lstStyle/>
        <a:p>
          <a:r>
            <a:rPr lang="en-US" b="1"/>
            <a:t>Deloitte Human Capital Research &amp; Sensing</a:t>
          </a:r>
        </a:p>
      </dgm:t>
    </dgm:pt>
    <dgm:pt modelId="{FF41835A-8900-457E-ACE8-5F462AC825A3}" type="parTrans" cxnId="{AC535B47-DB2F-4AC7-B6C0-57E9C2716DF9}">
      <dgm:prSet/>
      <dgm:spPr/>
      <dgm:t>
        <a:bodyPr/>
        <a:lstStyle/>
        <a:p>
          <a:endParaRPr lang="en-US"/>
        </a:p>
      </dgm:t>
    </dgm:pt>
    <dgm:pt modelId="{F875C9BE-D6F6-4E76-BF1F-78190760A0C7}" type="sibTrans" cxnId="{AC535B47-DB2F-4AC7-B6C0-57E9C2716DF9}">
      <dgm:prSet/>
      <dgm:spPr/>
      <dgm:t>
        <a:bodyPr/>
        <a:lstStyle/>
        <a:p>
          <a:endParaRPr lang="en-US"/>
        </a:p>
      </dgm:t>
    </dgm:pt>
    <dgm:pt modelId="{98292C38-078F-4A7A-93D3-68CBCD045684}">
      <dgm:prSet phldrT="[Text]"/>
      <dgm:spPr/>
      <dgm:t>
        <a:bodyPr/>
        <a:lstStyle/>
        <a:p>
          <a:r>
            <a:rPr lang="en-US">
              <a:solidFill>
                <a:schemeClr val="bg1"/>
              </a:solidFill>
            </a:rPr>
            <a:t>Links on EOD and UCLC websites</a:t>
          </a:r>
        </a:p>
      </dgm:t>
    </dgm:pt>
    <dgm:pt modelId="{92044F86-0815-4155-BE4B-AB5A5031A833}" type="parTrans" cxnId="{03EEA636-74CB-4F16-8257-C9157A67C644}">
      <dgm:prSet/>
      <dgm:spPr/>
      <dgm:t>
        <a:bodyPr/>
        <a:lstStyle/>
        <a:p>
          <a:endParaRPr lang="en-US"/>
        </a:p>
      </dgm:t>
    </dgm:pt>
    <dgm:pt modelId="{4B992858-733D-4C71-871B-75E6D682DCF4}" type="sibTrans" cxnId="{03EEA636-74CB-4F16-8257-C9157A67C644}">
      <dgm:prSet/>
      <dgm:spPr/>
      <dgm:t>
        <a:bodyPr/>
        <a:lstStyle/>
        <a:p>
          <a:endParaRPr lang="en-US"/>
        </a:p>
      </dgm:t>
    </dgm:pt>
    <dgm:pt modelId="{DC7A399B-C51D-4E4D-9B95-278E68E5EC22}">
      <dgm:prSet phldrT="[Text]"/>
      <dgm:spPr/>
      <dgm:t>
        <a:bodyPr/>
        <a:lstStyle/>
        <a:p>
          <a:r>
            <a:rPr lang="en-US">
              <a:solidFill>
                <a:schemeClr val="bg1"/>
              </a:solidFill>
            </a:rPr>
            <a:t>HR research, insights, and tools</a:t>
          </a:r>
        </a:p>
      </dgm:t>
    </dgm:pt>
    <dgm:pt modelId="{A711ADD0-0D19-41D4-BC36-8103B5F3CBC0}" type="parTrans" cxnId="{7555E577-1751-488B-885C-66000880350C}">
      <dgm:prSet/>
      <dgm:spPr/>
      <dgm:t>
        <a:bodyPr/>
        <a:lstStyle/>
        <a:p>
          <a:endParaRPr lang="en-US"/>
        </a:p>
      </dgm:t>
    </dgm:pt>
    <dgm:pt modelId="{61CB45EE-DEB8-4735-B80E-1C15FC9CFB47}" type="sibTrans" cxnId="{7555E577-1751-488B-885C-66000880350C}">
      <dgm:prSet/>
      <dgm:spPr/>
      <dgm:t>
        <a:bodyPr/>
        <a:lstStyle/>
        <a:p>
          <a:endParaRPr lang="en-US"/>
        </a:p>
      </dgm:t>
    </dgm:pt>
    <dgm:pt modelId="{C4CC0483-ABB6-47F0-837B-DF9AA1AEF051}">
      <dgm:prSet phldrT="[Text]"/>
      <dgm:spPr/>
      <dgm:t>
        <a:bodyPr/>
        <a:lstStyle/>
        <a:p>
          <a:r>
            <a:rPr lang="en-US" b="1"/>
            <a:t>Gartner</a:t>
          </a:r>
        </a:p>
      </dgm:t>
    </dgm:pt>
    <dgm:pt modelId="{4BD775BD-D883-4374-A0BA-2167D486DCB3}" type="parTrans" cxnId="{FADC0C28-F5EB-4105-9279-4829D7D3F177}">
      <dgm:prSet/>
      <dgm:spPr/>
      <dgm:t>
        <a:bodyPr/>
        <a:lstStyle/>
        <a:p>
          <a:endParaRPr lang="en-US"/>
        </a:p>
      </dgm:t>
    </dgm:pt>
    <dgm:pt modelId="{3C79B3D7-5E4F-489E-887E-CA4D66AF907E}" type="sibTrans" cxnId="{FADC0C28-F5EB-4105-9279-4829D7D3F177}">
      <dgm:prSet/>
      <dgm:spPr/>
      <dgm:t>
        <a:bodyPr/>
        <a:lstStyle/>
        <a:p>
          <a:endParaRPr lang="en-US"/>
        </a:p>
      </dgm:t>
    </dgm:pt>
    <dgm:pt modelId="{DD17C4E8-38F9-408A-90B6-1DAED59CE067}">
      <dgm:prSet phldrT="[Text]"/>
      <dgm:spPr/>
      <dgm:t>
        <a:bodyPr/>
        <a:lstStyle/>
        <a:p>
          <a:r>
            <a:rPr lang="en-US">
              <a:solidFill>
                <a:schemeClr val="bg1"/>
              </a:solidFill>
            </a:rPr>
            <a:t>Links on EOD and UCLC websites</a:t>
          </a:r>
        </a:p>
      </dgm:t>
    </dgm:pt>
    <dgm:pt modelId="{56151E1E-3B46-4D5D-9A80-B155BC1D5C38}" type="parTrans" cxnId="{FEF29704-9C0A-4EED-BD82-51F7D594D58B}">
      <dgm:prSet/>
      <dgm:spPr/>
      <dgm:t>
        <a:bodyPr/>
        <a:lstStyle/>
        <a:p>
          <a:endParaRPr lang="en-US"/>
        </a:p>
      </dgm:t>
    </dgm:pt>
    <dgm:pt modelId="{8171CB00-23B1-4EE3-B3D2-D0EDC868C0DB}" type="sibTrans" cxnId="{FEF29704-9C0A-4EED-BD82-51F7D594D58B}">
      <dgm:prSet/>
      <dgm:spPr/>
      <dgm:t>
        <a:bodyPr/>
        <a:lstStyle/>
        <a:p>
          <a:endParaRPr lang="en-US"/>
        </a:p>
      </dgm:t>
    </dgm:pt>
    <dgm:pt modelId="{7A48EEB4-FE7D-4AAA-A782-EB5753E325BE}">
      <dgm:prSet phldrT="[Text]"/>
      <dgm:spPr/>
      <dgm:t>
        <a:bodyPr/>
        <a:lstStyle/>
        <a:p>
          <a:r>
            <a:rPr lang="en-US">
              <a:solidFill>
                <a:schemeClr val="bg1"/>
              </a:solidFill>
            </a:rPr>
            <a:t>Targeted to HR professions, includes virtual training</a:t>
          </a:r>
        </a:p>
      </dgm:t>
    </dgm:pt>
    <dgm:pt modelId="{D82A0F43-2DFD-42F6-B35E-CA83A99A879F}" type="parTrans" cxnId="{C9F83616-39C1-47E8-99D2-004F74828476}">
      <dgm:prSet/>
      <dgm:spPr/>
      <dgm:t>
        <a:bodyPr/>
        <a:lstStyle/>
        <a:p>
          <a:endParaRPr lang="en-US"/>
        </a:p>
      </dgm:t>
    </dgm:pt>
    <dgm:pt modelId="{AF954BAD-178F-4983-BAA2-0DB975F408D7}" type="sibTrans" cxnId="{C9F83616-39C1-47E8-99D2-004F74828476}">
      <dgm:prSet/>
      <dgm:spPr/>
      <dgm:t>
        <a:bodyPr/>
        <a:lstStyle/>
        <a:p>
          <a:endParaRPr lang="en-US"/>
        </a:p>
      </dgm:t>
    </dgm:pt>
    <dgm:pt modelId="{0D7895A8-1874-427B-8C25-EBFA28E056A1}">
      <dgm:prSet phldrT="[Text]"/>
      <dgm:spPr/>
      <dgm:t>
        <a:bodyPr/>
        <a:lstStyle/>
        <a:p>
          <a:r>
            <a:rPr lang="en-US" b="1">
              <a:solidFill>
                <a:schemeClr val="bg1"/>
              </a:solidFill>
            </a:rPr>
            <a:t>Transferable Skills Library</a:t>
          </a:r>
        </a:p>
      </dgm:t>
    </dgm:pt>
    <dgm:pt modelId="{E1A023FD-86EC-4D62-98F4-46D7F60AFDC0}" type="parTrans" cxnId="{41BF43F0-DC07-453B-8056-50F87CAC7AC3}">
      <dgm:prSet/>
      <dgm:spPr/>
      <dgm:t>
        <a:bodyPr/>
        <a:lstStyle/>
        <a:p>
          <a:endParaRPr lang="en-US"/>
        </a:p>
      </dgm:t>
    </dgm:pt>
    <dgm:pt modelId="{D132AA44-CBFC-420D-85A2-A92730891B5A}" type="sibTrans" cxnId="{41BF43F0-DC07-453B-8056-50F87CAC7AC3}">
      <dgm:prSet/>
      <dgm:spPr/>
      <dgm:t>
        <a:bodyPr/>
        <a:lstStyle/>
        <a:p>
          <a:endParaRPr lang="en-US"/>
        </a:p>
      </dgm:t>
    </dgm:pt>
    <dgm:pt modelId="{39F3FC45-E16F-4354-A850-575E919AB4CD}">
      <dgm:prSet phldrT="[Text]"/>
      <dgm:spPr/>
      <dgm:t>
        <a:bodyPr/>
        <a:lstStyle/>
        <a:p>
          <a:r>
            <a:rPr lang="en-US">
              <a:solidFill>
                <a:schemeClr val="bg1"/>
              </a:solidFill>
            </a:rPr>
            <a:t>Develop current skills or learn new skills needed for future role</a:t>
          </a:r>
        </a:p>
      </dgm:t>
    </dgm:pt>
    <dgm:pt modelId="{CDFCB4A1-23B4-4D1B-BB5E-64037A64F4BF}" type="parTrans" cxnId="{248E81DF-79E6-4B88-8116-00F09DF5C35B}">
      <dgm:prSet/>
      <dgm:spPr/>
      <dgm:t>
        <a:bodyPr/>
        <a:lstStyle/>
        <a:p>
          <a:endParaRPr lang="en-US"/>
        </a:p>
      </dgm:t>
    </dgm:pt>
    <dgm:pt modelId="{FFABD08A-D4F1-422E-B183-D7FF91B9D5D0}" type="sibTrans" cxnId="{248E81DF-79E6-4B88-8116-00F09DF5C35B}">
      <dgm:prSet/>
      <dgm:spPr/>
      <dgm:t>
        <a:bodyPr/>
        <a:lstStyle/>
        <a:p>
          <a:endParaRPr lang="en-US"/>
        </a:p>
      </dgm:t>
    </dgm:pt>
    <dgm:pt modelId="{F01D7BFC-801D-4D30-8D9C-F2E8C3F101FD}">
      <dgm:prSet phldrT="[Text]"/>
      <dgm:spPr/>
      <dgm:t>
        <a:bodyPr/>
        <a:lstStyle/>
        <a:p>
          <a:r>
            <a:rPr lang="en-US">
              <a:solidFill>
                <a:schemeClr val="bg1"/>
              </a:solidFill>
            </a:rPr>
            <a:t>E-Learning topics align under 20 standard skillsets mapped to the UC Core Competencies</a:t>
          </a:r>
        </a:p>
      </dgm:t>
    </dgm:pt>
    <dgm:pt modelId="{4F966849-6B1F-4A67-893F-316AAFAFDB7E}" type="parTrans" cxnId="{B80F5FFB-5644-463B-B17C-CBA580A9EF16}">
      <dgm:prSet/>
      <dgm:spPr/>
      <dgm:t>
        <a:bodyPr/>
        <a:lstStyle/>
        <a:p>
          <a:endParaRPr lang="en-US"/>
        </a:p>
      </dgm:t>
    </dgm:pt>
    <dgm:pt modelId="{86502C62-86CA-4364-ABC8-E211BB7D0197}" type="sibTrans" cxnId="{B80F5FFB-5644-463B-B17C-CBA580A9EF16}">
      <dgm:prSet/>
      <dgm:spPr/>
      <dgm:t>
        <a:bodyPr/>
        <a:lstStyle/>
        <a:p>
          <a:endParaRPr lang="en-US"/>
        </a:p>
      </dgm:t>
    </dgm:pt>
    <dgm:pt modelId="{12593D76-7938-44E7-BE9F-91805E79EA9F}" type="pres">
      <dgm:prSet presAssocID="{61583646-11A3-4440-85D5-943EA00E684C}" presName="linear" presStyleCnt="0">
        <dgm:presLayoutVars>
          <dgm:dir/>
          <dgm:resizeHandles val="exact"/>
        </dgm:presLayoutVars>
      </dgm:prSet>
      <dgm:spPr/>
    </dgm:pt>
    <dgm:pt modelId="{8A1520EA-0E26-4866-8637-604A95764A65}" type="pres">
      <dgm:prSet presAssocID="{E37CE48B-8C14-4B48-A6C2-F69F5FBD52CC}" presName="comp" presStyleCnt="0"/>
      <dgm:spPr/>
    </dgm:pt>
    <dgm:pt modelId="{42A11D4A-BB44-4DB4-9285-7B5EC9CDB34D}" type="pres">
      <dgm:prSet presAssocID="{E37CE48B-8C14-4B48-A6C2-F69F5FBD52CC}" presName="box" presStyleLbl="node1" presStyleIdx="0" presStyleCnt="4"/>
      <dgm:spPr/>
    </dgm:pt>
    <dgm:pt modelId="{8C651073-A4B5-4542-817A-B8A5E7B312E3}" type="pres">
      <dgm:prSet presAssocID="{E37CE48B-8C14-4B48-A6C2-F69F5FBD52CC}" presName="img" presStyleLbl="fgImgPlace1" presStyleIdx="0" presStyleCnt="4"/>
      <dgm:spPr>
        <a:solidFill>
          <a:schemeClr val="bg1"/>
        </a:solidFill>
      </dgm:spPr>
    </dgm:pt>
    <dgm:pt modelId="{52C216A1-B50B-458C-9B02-A5DC690C33CB}" type="pres">
      <dgm:prSet presAssocID="{E37CE48B-8C14-4B48-A6C2-F69F5FBD52CC}" presName="text" presStyleLbl="node1" presStyleIdx="0" presStyleCnt="4">
        <dgm:presLayoutVars>
          <dgm:bulletEnabled val="1"/>
        </dgm:presLayoutVars>
      </dgm:prSet>
      <dgm:spPr/>
    </dgm:pt>
    <dgm:pt modelId="{337B8D3B-E48D-4FF1-9DD8-D83BB1D5AB8D}" type="pres">
      <dgm:prSet presAssocID="{6AC42090-F1C4-49F9-922A-C987B668317D}" presName="spacer" presStyleCnt="0"/>
      <dgm:spPr/>
    </dgm:pt>
    <dgm:pt modelId="{E4A9E42F-CA31-4A57-B4A2-FDE6EAC47FF0}" type="pres">
      <dgm:prSet presAssocID="{E5316543-5642-4FF3-93F7-7BEC34524391}" presName="comp" presStyleCnt="0"/>
      <dgm:spPr/>
    </dgm:pt>
    <dgm:pt modelId="{A0294E08-3AFC-4F30-976D-B4EC956763E2}" type="pres">
      <dgm:prSet presAssocID="{E5316543-5642-4FF3-93F7-7BEC34524391}" presName="box" presStyleLbl="node1" presStyleIdx="1" presStyleCnt="4"/>
      <dgm:spPr/>
    </dgm:pt>
    <dgm:pt modelId="{321AD91B-3D22-4F9F-BAFE-6F07C2989367}" type="pres">
      <dgm:prSet presAssocID="{E5316543-5642-4FF3-93F7-7BEC34524391}" presName="img" presStyleLbl="fgImgPlace1" presStyleIdx="1" presStyleCnt="4"/>
      <dgm:spPr>
        <a:solidFill>
          <a:schemeClr val="tx1"/>
        </a:solidFill>
      </dgm:spPr>
    </dgm:pt>
    <dgm:pt modelId="{3B4BCA7D-53D7-455E-AE15-D292C98272CC}" type="pres">
      <dgm:prSet presAssocID="{E5316543-5642-4FF3-93F7-7BEC34524391}" presName="text" presStyleLbl="node1" presStyleIdx="1" presStyleCnt="4">
        <dgm:presLayoutVars>
          <dgm:bulletEnabled val="1"/>
        </dgm:presLayoutVars>
      </dgm:prSet>
      <dgm:spPr/>
    </dgm:pt>
    <dgm:pt modelId="{315B2307-BF33-406D-9DCE-E4A32A166E34}" type="pres">
      <dgm:prSet presAssocID="{F875C9BE-D6F6-4E76-BF1F-78190760A0C7}" presName="spacer" presStyleCnt="0"/>
      <dgm:spPr/>
    </dgm:pt>
    <dgm:pt modelId="{4EE72D72-695C-40F2-9E78-3F0CFADB7B48}" type="pres">
      <dgm:prSet presAssocID="{C4CC0483-ABB6-47F0-837B-DF9AA1AEF051}" presName="comp" presStyleCnt="0"/>
      <dgm:spPr/>
    </dgm:pt>
    <dgm:pt modelId="{4F8954B7-2693-4109-82B6-157989D6BEC9}" type="pres">
      <dgm:prSet presAssocID="{C4CC0483-ABB6-47F0-837B-DF9AA1AEF051}" presName="box" presStyleLbl="node1" presStyleIdx="2" presStyleCnt="4"/>
      <dgm:spPr/>
    </dgm:pt>
    <dgm:pt modelId="{A1EF3A73-109F-4CE4-B6CE-20DB639D972C}" type="pres">
      <dgm:prSet presAssocID="{C4CC0483-ABB6-47F0-837B-DF9AA1AEF051}" presName="img" presStyleLbl="fgImgPlace1" presStyleIdx="2" presStyleCnt="4"/>
      <dgm:spPr>
        <a:solidFill>
          <a:schemeClr val="bg1"/>
        </a:solidFill>
      </dgm:spPr>
    </dgm:pt>
    <dgm:pt modelId="{4C1923D1-4BE9-4FEF-AE37-9A814D2B8E08}" type="pres">
      <dgm:prSet presAssocID="{C4CC0483-ABB6-47F0-837B-DF9AA1AEF051}" presName="text" presStyleLbl="node1" presStyleIdx="2" presStyleCnt="4">
        <dgm:presLayoutVars>
          <dgm:bulletEnabled val="1"/>
        </dgm:presLayoutVars>
      </dgm:prSet>
      <dgm:spPr/>
    </dgm:pt>
    <dgm:pt modelId="{18611E3E-E1FD-48A0-BE23-12607FFABE0C}" type="pres">
      <dgm:prSet presAssocID="{3C79B3D7-5E4F-489E-887E-CA4D66AF907E}" presName="spacer" presStyleCnt="0"/>
      <dgm:spPr/>
    </dgm:pt>
    <dgm:pt modelId="{9321AEB4-AF9C-4A5F-8A81-CB7BE9191659}" type="pres">
      <dgm:prSet presAssocID="{0D7895A8-1874-427B-8C25-EBFA28E056A1}" presName="comp" presStyleCnt="0"/>
      <dgm:spPr/>
    </dgm:pt>
    <dgm:pt modelId="{2F1D0844-7ECB-4276-A338-6BF5510343EF}" type="pres">
      <dgm:prSet presAssocID="{0D7895A8-1874-427B-8C25-EBFA28E056A1}" presName="box" presStyleLbl="node1" presStyleIdx="3" presStyleCnt="4"/>
      <dgm:spPr/>
    </dgm:pt>
    <dgm:pt modelId="{5564D585-D9A6-4BAF-BD99-E8AF58B71D06}" type="pres">
      <dgm:prSet presAssocID="{0D7895A8-1874-427B-8C25-EBFA28E056A1}" presName="img" presStyleLbl="fgImgPlace1" presStyleIdx="3" presStyleCnt="4"/>
      <dgm:spPr>
        <a:blipFill rotWithShape="1">
          <a:blip xmlns:r="http://schemas.openxmlformats.org/officeDocument/2006/relationships" r:embed="rId1"/>
          <a:srcRect/>
          <a:stretch>
            <a:fillRect t="-3000" b="-3000"/>
          </a:stretch>
        </a:blipFill>
      </dgm:spPr>
    </dgm:pt>
    <dgm:pt modelId="{AF4A6597-969C-4933-B4FD-34C3407FAFD7}" type="pres">
      <dgm:prSet presAssocID="{0D7895A8-1874-427B-8C25-EBFA28E056A1}" presName="text" presStyleLbl="node1" presStyleIdx="3" presStyleCnt="4">
        <dgm:presLayoutVars>
          <dgm:bulletEnabled val="1"/>
        </dgm:presLayoutVars>
      </dgm:prSet>
      <dgm:spPr/>
    </dgm:pt>
  </dgm:ptLst>
  <dgm:cxnLst>
    <dgm:cxn modelId="{B371AD01-447B-4AE1-837B-85C0C4C0B14B}" type="presOf" srcId="{9EAE39C9-C000-42FB-8DEB-FE27214FE85A}" destId="{42A11D4A-BB44-4DB4-9285-7B5EC9CDB34D}" srcOrd="0" destOrd="1" presId="urn:microsoft.com/office/officeart/2005/8/layout/vList4"/>
    <dgm:cxn modelId="{FEF29704-9C0A-4EED-BD82-51F7D594D58B}" srcId="{C4CC0483-ABB6-47F0-837B-DF9AA1AEF051}" destId="{DD17C4E8-38F9-408A-90B6-1DAED59CE067}" srcOrd="0" destOrd="0" parTransId="{56151E1E-3B46-4D5D-9A80-B155BC1D5C38}" sibTransId="{8171CB00-23B1-4EE3-B3D2-D0EDC868C0DB}"/>
    <dgm:cxn modelId="{1568FD0B-2DDC-4BC4-8509-EF2E11CFAF9A}" type="presOf" srcId="{DC7A399B-C51D-4E4D-9B95-278E68E5EC22}" destId="{A0294E08-3AFC-4F30-976D-B4EC956763E2}" srcOrd="0" destOrd="2" presId="urn:microsoft.com/office/officeart/2005/8/layout/vList4"/>
    <dgm:cxn modelId="{C9F83616-39C1-47E8-99D2-004F74828476}" srcId="{C4CC0483-ABB6-47F0-837B-DF9AA1AEF051}" destId="{7A48EEB4-FE7D-4AAA-A782-EB5753E325BE}" srcOrd="1" destOrd="0" parTransId="{D82A0F43-2DFD-42F6-B35E-CA83A99A879F}" sibTransId="{AF954BAD-178F-4983-BAA2-0DB975F408D7}"/>
    <dgm:cxn modelId="{4AE81524-7A20-4921-8C0F-06AEBFEAB7CA}" type="presOf" srcId="{0D7895A8-1874-427B-8C25-EBFA28E056A1}" destId="{AF4A6597-969C-4933-B4FD-34C3407FAFD7}" srcOrd="1" destOrd="0" presId="urn:microsoft.com/office/officeart/2005/8/layout/vList4"/>
    <dgm:cxn modelId="{FADC0C28-F5EB-4105-9279-4829D7D3F177}" srcId="{61583646-11A3-4440-85D5-943EA00E684C}" destId="{C4CC0483-ABB6-47F0-837B-DF9AA1AEF051}" srcOrd="2" destOrd="0" parTransId="{4BD775BD-D883-4374-A0BA-2167D486DCB3}" sibTransId="{3C79B3D7-5E4F-489E-887E-CA4D66AF907E}"/>
    <dgm:cxn modelId="{A1306D29-2597-418B-A03E-12F90BE3F2B8}" type="presOf" srcId="{DD17C4E8-38F9-408A-90B6-1DAED59CE067}" destId="{4C1923D1-4BE9-4FEF-AE37-9A814D2B8E08}" srcOrd="1" destOrd="1" presId="urn:microsoft.com/office/officeart/2005/8/layout/vList4"/>
    <dgm:cxn modelId="{03EEA636-74CB-4F16-8257-C9157A67C644}" srcId="{E5316543-5642-4FF3-93F7-7BEC34524391}" destId="{98292C38-078F-4A7A-93D3-68CBCD045684}" srcOrd="0" destOrd="0" parTransId="{92044F86-0815-4155-BE4B-AB5A5031A833}" sibTransId="{4B992858-733D-4C71-871B-75E6D682DCF4}"/>
    <dgm:cxn modelId="{4F23833B-B227-4018-82E9-8B58F722DEAA}" type="presOf" srcId="{DC7A399B-C51D-4E4D-9B95-278E68E5EC22}" destId="{3B4BCA7D-53D7-455E-AE15-D292C98272CC}" srcOrd="1" destOrd="2" presId="urn:microsoft.com/office/officeart/2005/8/layout/vList4"/>
    <dgm:cxn modelId="{07342840-D0FF-47AA-BD46-4EAE9EB2818E}" type="presOf" srcId="{E5316543-5642-4FF3-93F7-7BEC34524391}" destId="{A0294E08-3AFC-4F30-976D-B4EC956763E2}" srcOrd="0" destOrd="0" presId="urn:microsoft.com/office/officeart/2005/8/layout/vList4"/>
    <dgm:cxn modelId="{D26F0341-6A3C-4DF6-8114-A64C98819AE6}" type="presOf" srcId="{98292C38-078F-4A7A-93D3-68CBCD045684}" destId="{A0294E08-3AFC-4F30-976D-B4EC956763E2}" srcOrd="0" destOrd="1" presId="urn:microsoft.com/office/officeart/2005/8/layout/vList4"/>
    <dgm:cxn modelId="{AC535B47-DB2F-4AC7-B6C0-57E9C2716DF9}" srcId="{61583646-11A3-4440-85D5-943EA00E684C}" destId="{E5316543-5642-4FF3-93F7-7BEC34524391}" srcOrd="1" destOrd="0" parTransId="{FF41835A-8900-457E-ACE8-5F462AC825A3}" sibTransId="{F875C9BE-D6F6-4E76-BF1F-78190760A0C7}"/>
    <dgm:cxn modelId="{80F09D47-E1B2-48B8-BE70-4A21E34936B6}" type="presOf" srcId="{39F3FC45-E16F-4354-A850-575E919AB4CD}" destId="{2F1D0844-7ECB-4276-A338-6BF5510343EF}" srcOrd="0" destOrd="1" presId="urn:microsoft.com/office/officeart/2005/8/layout/vList4"/>
    <dgm:cxn modelId="{1EBB5152-2416-464D-9CC2-12A0832B6F4D}" type="presOf" srcId="{6C71BE6C-04A8-499E-A249-016D64265889}" destId="{42A11D4A-BB44-4DB4-9285-7B5EC9CDB34D}" srcOrd="0" destOrd="2" presId="urn:microsoft.com/office/officeart/2005/8/layout/vList4"/>
    <dgm:cxn modelId="{601E5C55-9AF7-482E-9AB4-6501009A5839}" type="presOf" srcId="{6C71BE6C-04A8-499E-A249-016D64265889}" destId="{52C216A1-B50B-458C-9B02-A5DC690C33CB}" srcOrd="1" destOrd="2" presId="urn:microsoft.com/office/officeart/2005/8/layout/vList4"/>
    <dgm:cxn modelId="{3B299056-863B-48A8-902B-0E8C94C319F0}" type="presOf" srcId="{39F3FC45-E16F-4354-A850-575E919AB4CD}" destId="{AF4A6597-969C-4933-B4FD-34C3407FAFD7}" srcOrd="1" destOrd="1" presId="urn:microsoft.com/office/officeart/2005/8/layout/vList4"/>
    <dgm:cxn modelId="{28AC395A-04E1-40F8-AEC0-98EFF2D6A9FB}" type="presOf" srcId="{9EAE39C9-C000-42FB-8DEB-FE27214FE85A}" destId="{52C216A1-B50B-458C-9B02-A5DC690C33CB}" srcOrd="1" destOrd="1" presId="urn:microsoft.com/office/officeart/2005/8/layout/vList4"/>
    <dgm:cxn modelId="{0E9D4A65-D39E-41D5-9C21-F7E58DA73882}" srcId="{61583646-11A3-4440-85D5-943EA00E684C}" destId="{E37CE48B-8C14-4B48-A6C2-F69F5FBD52CC}" srcOrd="0" destOrd="0" parTransId="{CA8B832C-0DE3-487D-BCC5-CAF9098569C8}" sibTransId="{6AC42090-F1C4-49F9-922A-C987B668317D}"/>
    <dgm:cxn modelId="{7CE64E66-B5A4-44DC-BB56-A7DDD40F207A}" srcId="{E37CE48B-8C14-4B48-A6C2-F69F5FBD52CC}" destId="{9EAE39C9-C000-42FB-8DEB-FE27214FE85A}" srcOrd="0" destOrd="0" parTransId="{9F6A7B33-0CCC-43B3-A49B-56B2A37A65E8}" sibTransId="{7C99B2EC-48C7-4293-B02E-B17FF148A052}"/>
    <dgm:cxn modelId="{D8A34271-76E2-4586-88EC-97239F709186}" type="presOf" srcId="{E37CE48B-8C14-4B48-A6C2-F69F5FBD52CC}" destId="{42A11D4A-BB44-4DB4-9285-7B5EC9CDB34D}" srcOrd="0" destOrd="0" presId="urn:microsoft.com/office/officeart/2005/8/layout/vList4"/>
    <dgm:cxn modelId="{7555E577-1751-488B-885C-66000880350C}" srcId="{E5316543-5642-4FF3-93F7-7BEC34524391}" destId="{DC7A399B-C51D-4E4D-9B95-278E68E5EC22}" srcOrd="1" destOrd="0" parTransId="{A711ADD0-0D19-41D4-BC36-8103B5F3CBC0}" sibTransId="{61CB45EE-DEB8-4735-B80E-1C15FC9CFB47}"/>
    <dgm:cxn modelId="{EA418E7D-7A93-49A8-B786-B663AEC108EC}" type="presOf" srcId="{7A48EEB4-FE7D-4AAA-A782-EB5753E325BE}" destId="{4C1923D1-4BE9-4FEF-AE37-9A814D2B8E08}" srcOrd="1" destOrd="2" presId="urn:microsoft.com/office/officeart/2005/8/layout/vList4"/>
    <dgm:cxn modelId="{79300A8F-71D7-40D1-AD75-13A9DB596703}" type="presOf" srcId="{61583646-11A3-4440-85D5-943EA00E684C}" destId="{12593D76-7938-44E7-BE9F-91805E79EA9F}" srcOrd="0" destOrd="0" presId="urn:microsoft.com/office/officeart/2005/8/layout/vList4"/>
    <dgm:cxn modelId="{DF24039C-F65C-42DC-8C43-FFF505512D47}" type="presOf" srcId="{0D7895A8-1874-427B-8C25-EBFA28E056A1}" destId="{2F1D0844-7ECB-4276-A338-6BF5510343EF}" srcOrd="0" destOrd="0" presId="urn:microsoft.com/office/officeart/2005/8/layout/vList4"/>
    <dgm:cxn modelId="{A61B369E-D1E1-411A-A474-07260A2A6F4F}" type="presOf" srcId="{7A48EEB4-FE7D-4AAA-A782-EB5753E325BE}" destId="{4F8954B7-2693-4109-82B6-157989D6BEC9}" srcOrd="0" destOrd="2" presId="urn:microsoft.com/office/officeart/2005/8/layout/vList4"/>
    <dgm:cxn modelId="{6626A3A4-E759-415C-A1E0-E93FD9AE0A69}" type="presOf" srcId="{DD17C4E8-38F9-408A-90B6-1DAED59CE067}" destId="{4F8954B7-2693-4109-82B6-157989D6BEC9}" srcOrd="0" destOrd="1" presId="urn:microsoft.com/office/officeart/2005/8/layout/vList4"/>
    <dgm:cxn modelId="{5230FEA9-2280-4CA6-9639-9158E5171B39}" type="presOf" srcId="{F01D7BFC-801D-4D30-8D9C-F2E8C3F101FD}" destId="{AF4A6597-969C-4933-B4FD-34C3407FAFD7}" srcOrd="1" destOrd="2" presId="urn:microsoft.com/office/officeart/2005/8/layout/vList4"/>
    <dgm:cxn modelId="{79F8EEAB-62A4-40D7-85F2-1F3A5541EE1B}" type="presOf" srcId="{C4CC0483-ABB6-47F0-837B-DF9AA1AEF051}" destId="{4C1923D1-4BE9-4FEF-AE37-9A814D2B8E08}" srcOrd="1" destOrd="0" presId="urn:microsoft.com/office/officeart/2005/8/layout/vList4"/>
    <dgm:cxn modelId="{1E3B49B1-31BE-43D7-9E4A-810CE3BEDEA7}" type="presOf" srcId="{98292C38-078F-4A7A-93D3-68CBCD045684}" destId="{3B4BCA7D-53D7-455E-AE15-D292C98272CC}" srcOrd="1" destOrd="1" presId="urn:microsoft.com/office/officeart/2005/8/layout/vList4"/>
    <dgm:cxn modelId="{0B2D6AC6-C317-4048-A1D3-E16D0CA98486}" type="presOf" srcId="{C4CC0483-ABB6-47F0-837B-DF9AA1AEF051}" destId="{4F8954B7-2693-4109-82B6-157989D6BEC9}" srcOrd="0" destOrd="0" presId="urn:microsoft.com/office/officeart/2005/8/layout/vList4"/>
    <dgm:cxn modelId="{AB5A26D0-3862-4332-AB5C-BEE9AB1EF105}" type="presOf" srcId="{E5316543-5642-4FF3-93F7-7BEC34524391}" destId="{3B4BCA7D-53D7-455E-AE15-D292C98272CC}" srcOrd="1" destOrd="0" presId="urn:microsoft.com/office/officeart/2005/8/layout/vList4"/>
    <dgm:cxn modelId="{248E81DF-79E6-4B88-8116-00F09DF5C35B}" srcId="{0D7895A8-1874-427B-8C25-EBFA28E056A1}" destId="{39F3FC45-E16F-4354-A850-575E919AB4CD}" srcOrd="0" destOrd="0" parTransId="{CDFCB4A1-23B4-4D1B-BB5E-64037A64F4BF}" sibTransId="{FFABD08A-D4F1-422E-B183-D7FF91B9D5D0}"/>
    <dgm:cxn modelId="{CA6C7CE3-3F8A-4571-B147-081067D8C20F}" type="presOf" srcId="{E37CE48B-8C14-4B48-A6C2-F69F5FBD52CC}" destId="{52C216A1-B50B-458C-9B02-A5DC690C33CB}" srcOrd="1" destOrd="0" presId="urn:microsoft.com/office/officeart/2005/8/layout/vList4"/>
    <dgm:cxn modelId="{F2D114EC-6EF6-4F2D-8ADE-CC380F2B936A}" type="presOf" srcId="{F01D7BFC-801D-4D30-8D9C-F2E8C3F101FD}" destId="{2F1D0844-7ECB-4276-A338-6BF5510343EF}" srcOrd="0" destOrd="2" presId="urn:microsoft.com/office/officeart/2005/8/layout/vList4"/>
    <dgm:cxn modelId="{41BF43F0-DC07-453B-8056-50F87CAC7AC3}" srcId="{61583646-11A3-4440-85D5-943EA00E684C}" destId="{0D7895A8-1874-427B-8C25-EBFA28E056A1}" srcOrd="3" destOrd="0" parTransId="{E1A023FD-86EC-4D62-98F4-46D7F60AFDC0}" sibTransId="{D132AA44-CBFC-420D-85A2-A92730891B5A}"/>
    <dgm:cxn modelId="{B80F5FFB-5644-463B-B17C-CBA580A9EF16}" srcId="{0D7895A8-1874-427B-8C25-EBFA28E056A1}" destId="{F01D7BFC-801D-4D30-8D9C-F2E8C3F101FD}" srcOrd="1" destOrd="0" parTransId="{4F966849-6B1F-4A67-893F-316AAFAFDB7E}" sibTransId="{86502C62-86CA-4364-ABC8-E211BB7D0197}"/>
    <dgm:cxn modelId="{6E39FBFB-4BBB-4614-BC98-E0E2E026536D}" srcId="{E37CE48B-8C14-4B48-A6C2-F69F5FBD52CC}" destId="{6C71BE6C-04A8-499E-A249-016D64265889}" srcOrd="1" destOrd="0" parTransId="{2BBC373D-D85E-4F0B-B2F0-75CBEE28403B}" sibTransId="{27AF18F6-0385-447B-8521-F1AF3D24A3D9}"/>
    <dgm:cxn modelId="{FC79AD3C-67B8-468B-AA79-F1952458A3A9}" type="presParOf" srcId="{12593D76-7938-44E7-BE9F-91805E79EA9F}" destId="{8A1520EA-0E26-4866-8637-604A95764A65}" srcOrd="0" destOrd="0" presId="urn:microsoft.com/office/officeart/2005/8/layout/vList4"/>
    <dgm:cxn modelId="{84A25284-7586-4CD2-AD8E-BB1972B0C4B5}" type="presParOf" srcId="{8A1520EA-0E26-4866-8637-604A95764A65}" destId="{42A11D4A-BB44-4DB4-9285-7B5EC9CDB34D}" srcOrd="0" destOrd="0" presId="urn:microsoft.com/office/officeart/2005/8/layout/vList4"/>
    <dgm:cxn modelId="{42640083-0B0E-4B95-89DB-5069FBAF33ED}" type="presParOf" srcId="{8A1520EA-0E26-4866-8637-604A95764A65}" destId="{8C651073-A4B5-4542-817A-B8A5E7B312E3}" srcOrd="1" destOrd="0" presId="urn:microsoft.com/office/officeart/2005/8/layout/vList4"/>
    <dgm:cxn modelId="{5CF480F0-C79A-4F0B-A5F6-0E0E70A5D959}" type="presParOf" srcId="{8A1520EA-0E26-4866-8637-604A95764A65}" destId="{52C216A1-B50B-458C-9B02-A5DC690C33CB}" srcOrd="2" destOrd="0" presId="urn:microsoft.com/office/officeart/2005/8/layout/vList4"/>
    <dgm:cxn modelId="{8CAEB4A5-3A79-4781-AFCF-9094983FD4AC}" type="presParOf" srcId="{12593D76-7938-44E7-BE9F-91805E79EA9F}" destId="{337B8D3B-E48D-4FF1-9DD8-D83BB1D5AB8D}" srcOrd="1" destOrd="0" presId="urn:microsoft.com/office/officeart/2005/8/layout/vList4"/>
    <dgm:cxn modelId="{C0D7D3A2-744F-4E10-B498-E2A5D7B4AC51}" type="presParOf" srcId="{12593D76-7938-44E7-BE9F-91805E79EA9F}" destId="{E4A9E42F-CA31-4A57-B4A2-FDE6EAC47FF0}" srcOrd="2" destOrd="0" presId="urn:microsoft.com/office/officeart/2005/8/layout/vList4"/>
    <dgm:cxn modelId="{2B695A7D-FA3F-45E8-BE29-D29AABCD10C5}" type="presParOf" srcId="{E4A9E42F-CA31-4A57-B4A2-FDE6EAC47FF0}" destId="{A0294E08-3AFC-4F30-976D-B4EC956763E2}" srcOrd="0" destOrd="0" presId="urn:microsoft.com/office/officeart/2005/8/layout/vList4"/>
    <dgm:cxn modelId="{D222C250-8141-44B7-8AF6-B6FED6583965}" type="presParOf" srcId="{E4A9E42F-CA31-4A57-B4A2-FDE6EAC47FF0}" destId="{321AD91B-3D22-4F9F-BAFE-6F07C2989367}" srcOrd="1" destOrd="0" presId="urn:microsoft.com/office/officeart/2005/8/layout/vList4"/>
    <dgm:cxn modelId="{912AB594-1C23-4E39-83B6-94566A71A3F9}" type="presParOf" srcId="{E4A9E42F-CA31-4A57-B4A2-FDE6EAC47FF0}" destId="{3B4BCA7D-53D7-455E-AE15-D292C98272CC}" srcOrd="2" destOrd="0" presId="urn:microsoft.com/office/officeart/2005/8/layout/vList4"/>
    <dgm:cxn modelId="{180EAF8A-4E00-4576-8506-FAC3AC99EB24}" type="presParOf" srcId="{12593D76-7938-44E7-BE9F-91805E79EA9F}" destId="{315B2307-BF33-406D-9DCE-E4A32A166E34}" srcOrd="3" destOrd="0" presId="urn:microsoft.com/office/officeart/2005/8/layout/vList4"/>
    <dgm:cxn modelId="{017F3EA8-CDC8-4A49-A532-FB3D4249CA3E}" type="presParOf" srcId="{12593D76-7938-44E7-BE9F-91805E79EA9F}" destId="{4EE72D72-695C-40F2-9E78-3F0CFADB7B48}" srcOrd="4" destOrd="0" presId="urn:microsoft.com/office/officeart/2005/8/layout/vList4"/>
    <dgm:cxn modelId="{677DDAB8-6E57-48D3-A9C8-1F93ED1AE676}" type="presParOf" srcId="{4EE72D72-695C-40F2-9E78-3F0CFADB7B48}" destId="{4F8954B7-2693-4109-82B6-157989D6BEC9}" srcOrd="0" destOrd="0" presId="urn:microsoft.com/office/officeart/2005/8/layout/vList4"/>
    <dgm:cxn modelId="{6A2E6500-0D81-4E5B-9B13-FDAC0B890537}" type="presParOf" srcId="{4EE72D72-695C-40F2-9E78-3F0CFADB7B48}" destId="{A1EF3A73-109F-4CE4-B6CE-20DB639D972C}" srcOrd="1" destOrd="0" presId="urn:microsoft.com/office/officeart/2005/8/layout/vList4"/>
    <dgm:cxn modelId="{E94D6B08-8257-4998-8732-A416265C74AD}" type="presParOf" srcId="{4EE72D72-695C-40F2-9E78-3F0CFADB7B48}" destId="{4C1923D1-4BE9-4FEF-AE37-9A814D2B8E08}" srcOrd="2" destOrd="0" presId="urn:microsoft.com/office/officeart/2005/8/layout/vList4"/>
    <dgm:cxn modelId="{9717698B-E1CF-41F3-B49E-B23A31ED9237}" type="presParOf" srcId="{12593D76-7938-44E7-BE9F-91805E79EA9F}" destId="{18611E3E-E1FD-48A0-BE23-12607FFABE0C}" srcOrd="5" destOrd="0" presId="urn:microsoft.com/office/officeart/2005/8/layout/vList4"/>
    <dgm:cxn modelId="{8D337441-EBF5-452A-B496-52F8A3F8F160}" type="presParOf" srcId="{12593D76-7938-44E7-BE9F-91805E79EA9F}" destId="{9321AEB4-AF9C-4A5F-8A81-CB7BE9191659}" srcOrd="6" destOrd="0" presId="urn:microsoft.com/office/officeart/2005/8/layout/vList4"/>
    <dgm:cxn modelId="{1E566BE0-81C6-469E-92C3-D090AC86166B}" type="presParOf" srcId="{9321AEB4-AF9C-4A5F-8A81-CB7BE9191659}" destId="{2F1D0844-7ECB-4276-A338-6BF5510343EF}" srcOrd="0" destOrd="0" presId="urn:microsoft.com/office/officeart/2005/8/layout/vList4"/>
    <dgm:cxn modelId="{3C1CBFE1-4D1E-41F8-B998-0B381E564F37}" type="presParOf" srcId="{9321AEB4-AF9C-4A5F-8A81-CB7BE9191659}" destId="{5564D585-D9A6-4BAF-BD99-E8AF58B71D06}" srcOrd="1" destOrd="0" presId="urn:microsoft.com/office/officeart/2005/8/layout/vList4"/>
    <dgm:cxn modelId="{5C6FD176-B262-4661-8E40-99C99EA1A3F0}" type="presParOf" srcId="{9321AEB4-AF9C-4A5F-8A81-CB7BE9191659}" destId="{AF4A6597-969C-4933-B4FD-34C3407FAFD7}"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11D4A-BB44-4DB4-9285-7B5EC9CDB34D}">
      <dsp:nvSpPr>
        <dsp:cNvPr id="0" name=""/>
        <dsp:cNvSpPr/>
      </dsp:nvSpPr>
      <dsp:spPr>
        <a:xfrm>
          <a:off x="0" y="0"/>
          <a:ext cx="8890535" cy="926114"/>
        </a:xfrm>
        <a:prstGeom prst="roundRect">
          <a:avLst>
            <a:gd name="adj" fmla="val 10000"/>
          </a:avLst>
        </a:prstGeom>
        <a:gradFill rotWithShape="0">
          <a:gsLst>
            <a:gs pos="0">
              <a:schemeClr val="accent2">
                <a:shade val="50000"/>
                <a:hueOff val="0"/>
                <a:satOff val="0"/>
                <a:lumOff val="0"/>
                <a:alphaOff val="0"/>
                <a:shade val="15000"/>
                <a:satMod val="180000"/>
              </a:schemeClr>
            </a:gs>
            <a:gs pos="50000">
              <a:schemeClr val="accent2">
                <a:shade val="50000"/>
                <a:hueOff val="0"/>
                <a:satOff val="0"/>
                <a:lumOff val="0"/>
                <a:alphaOff val="0"/>
                <a:shade val="45000"/>
                <a:satMod val="170000"/>
              </a:schemeClr>
            </a:gs>
            <a:gs pos="70000">
              <a:schemeClr val="accent2">
                <a:shade val="50000"/>
                <a:hueOff val="0"/>
                <a:satOff val="0"/>
                <a:lumOff val="0"/>
                <a:alphaOff val="0"/>
                <a:tint val="99000"/>
                <a:shade val="65000"/>
                <a:satMod val="155000"/>
              </a:schemeClr>
            </a:gs>
            <a:gs pos="100000">
              <a:schemeClr val="accent2">
                <a:shade val="5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LinkedIn Learning</a:t>
          </a:r>
        </a:p>
        <a:p>
          <a:pPr marL="114300" lvl="1" indent="-114300" algn="l" defTabSz="622300">
            <a:lnSpc>
              <a:spcPct val="90000"/>
            </a:lnSpc>
            <a:spcBef>
              <a:spcPct val="0"/>
            </a:spcBef>
            <a:spcAft>
              <a:spcPct val="15000"/>
            </a:spcAft>
            <a:buChar char="•"/>
          </a:pPr>
          <a:r>
            <a:rPr lang="en-US" sz="1400" kern="1200">
              <a:solidFill>
                <a:schemeClr val="bg1"/>
              </a:solidFill>
            </a:rPr>
            <a:t>Accessed through </a:t>
          </a:r>
          <a:r>
            <a:rPr lang="en-US" sz="1400" kern="1200" err="1">
              <a:solidFill>
                <a:schemeClr val="bg1"/>
              </a:solidFill>
            </a:rPr>
            <a:t>R’Space</a:t>
          </a:r>
          <a:endParaRPr lang="en-US" sz="1400" kern="1200">
            <a:solidFill>
              <a:schemeClr val="bg1"/>
            </a:solidFill>
          </a:endParaRPr>
        </a:p>
        <a:p>
          <a:pPr marL="114300" lvl="1" indent="-114300" algn="l" defTabSz="622300">
            <a:lnSpc>
              <a:spcPct val="90000"/>
            </a:lnSpc>
            <a:spcBef>
              <a:spcPct val="0"/>
            </a:spcBef>
            <a:spcAft>
              <a:spcPct val="15000"/>
            </a:spcAft>
            <a:buChar char="•"/>
          </a:pPr>
          <a:r>
            <a:rPr lang="en-US" sz="1400" kern="1200">
              <a:solidFill>
                <a:schemeClr val="bg1"/>
              </a:solidFill>
            </a:rPr>
            <a:t>Includes UCR curated Collections</a:t>
          </a:r>
        </a:p>
      </dsp:txBody>
      <dsp:txXfrm>
        <a:off x="1870718" y="0"/>
        <a:ext cx="7019816" cy="926114"/>
      </dsp:txXfrm>
    </dsp:sp>
    <dsp:sp modelId="{8C651073-A4B5-4542-817A-B8A5E7B312E3}">
      <dsp:nvSpPr>
        <dsp:cNvPr id="0" name=""/>
        <dsp:cNvSpPr/>
      </dsp:nvSpPr>
      <dsp:spPr>
        <a:xfrm>
          <a:off x="92611" y="92611"/>
          <a:ext cx="1778107" cy="740891"/>
        </a:xfrm>
        <a:prstGeom prst="roundRect">
          <a:avLst>
            <a:gd name="adj" fmla="val 10000"/>
          </a:avLst>
        </a:prstGeom>
        <a:solidFill>
          <a:schemeClr val="bg1"/>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294E08-3AFC-4F30-976D-B4EC956763E2}">
      <dsp:nvSpPr>
        <dsp:cNvPr id="0" name=""/>
        <dsp:cNvSpPr/>
      </dsp:nvSpPr>
      <dsp:spPr>
        <a:xfrm>
          <a:off x="0" y="1018725"/>
          <a:ext cx="8890535" cy="926114"/>
        </a:xfrm>
        <a:prstGeom prst="roundRect">
          <a:avLst>
            <a:gd name="adj" fmla="val 10000"/>
          </a:avLst>
        </a:prstGeom>
        <a:gradFill rotWithShape="0">
          <a:gsLst>
            <a:gs pos="0">
              <a:schemeClr val="accent2">
                <a:shade val="50000"/>
                <a:hueOff val="-308540"/>
                <a:satOff val="8521"/>
                <a:lumOff val="24169"/>
                <a:alphaOff val="0"/>
                <a:shade val="15000"/>
                <a:satMod val="180000"/>
              </a:schemeClr>
            </a:gs>
            <a:gs pos="50000">
              <a:schemeClr val="accent2">
                <a:shade val="50000"/>
                <a:hueOff val="-308540"/>
                <a:satOff val="8521"/>
                <a:lumOff val="24169"/>
                <a:alphaOff val="0"/>
                <a:shade val="45000"/>
                <a:satMod val="170000"/>
              </a:schemeClr>
            </a:gs>
            <a:gs pos="70000">
              <a:schemeClr val="accent2">
                <a:shade val="50000"/>
                <a:hueOff val="-308540"/>
                <a:satOff val="8521"/>
                <a:lumOff val="24169"/>
                <a:alphaOff val="0"/>
                <a:tint val="99000"/>
                <a:shade val="65000"/>
                <a:satMod val="155000"/>
              </a:schemeClr>
            </a:gs>
            <a:gs pos="100000">
              <a:schemeClr val="accent2">
                <a:shade val="50000"/>
                <a:hueOff val="-308540"/>
                <a:satOff val="8521"/>
                <a:lumOff val="24169"/>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Deloitte Human Capital Research &amp; Sensing</a:t>
          </a:r>
        </a:p>
        <a:p>
          <a:pPr marL="114300" lvl="1" indent="-114300" algn="l" defTabSz="622300">
            <a:lnSpc>
              <a:spcPct val="90000"/>
            </a:lnSpc>
            <a:spcBef>
              <a:spcPct val="0"/>
            </a:spcBef>
            <a:spcAft>
              <a:spcPct val="15000"/>
            </a:spcAft>
            <a:buChar char="•"/>
          </a:pPr>
          <a:r>
            <a:rPr lang="en-US" sz="1400" kern="1200">
              <a:solidFill>
                <a:schemeClr val="bg1"/>
              </a:solidFill>
            </a:rPr>
            <a:t>Links on EOD and UCLC websites</a:t>
          </a:r>
        </a:p>
        <a:p>
          <a:pPr marL="114300" lvl="1" indent="-114300" algn="l" defTabSz="622300">
            <a:lnSpc>
              <a:spcPct val="90000"/>
            </a:lnSpc>
            <a:spcBef>
              <a:spcPct val="0"/>
            </a:spcBef>
            <a:spcAft>
              <a:spcPct val="15000"/>
            </a:spcAft>
            <a:buChar char="•"/>
          </a:pPr>
          <a:r>
            <a:rPr lang="en-US" sz="1400" kern="1200">
              <a:solidFill>
                <a:schemeClr val="bg1"/>
              </a:solidFill>
            </a:rPr>
            <a:t>HR research, insights, and tools</a:t>
          </a:r>
        </a:p>
      </dsp:txBody>
      <dsp:txXfrm>
        <a:off x="1870718" y="1018725"/>
        <a:ext cx="7019816" cy="926114"/>
      </dsp:txXfrm>
    </dsp:sp>
    <dsp:sp modelId="{321AD91B-3D22-4F9F-BAFE-6F07C2989367}">
      <dsp:nvSpPr>
        <dsp:cNvPr id="0" name=""/>
        <dsp:cNvSpPr/>
      </dsp:nvSpPr>
      <dsp:spPr>
        <a:xfrm>
          <a:off x="92611" y="1111336"/>
          <a:ext cx="1778107" cy="740891"/>
        </a:xfrm>
        <a:prstGeom prst="roundRect">
          <a:avLst>
            <a:gd name="adj" fmla="val 10000"/>
          </a:avLst>
        </a:prstGeom>
        <a:solidFill>
          <a:schemeClr val="tx1"/>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F8954B7-2693-4109-82B6-157989D6BEC9}">
      <dsp:nvSpPr>
        <dsp:cNvPr id="0" name=""/>
        <dsp:cNvSpPr/>
      </dsp:nvSpPr>
      <dsp:spPr>
        <a:xfrm>
          <a:off x="0" y="2037450"/>
          <a:ext cx="8890535" cy="926114"/>
        </a:xfrm>
        <a:prstGeom prst="roundRect">
          <a:avLst>
            <a:gd name="adj" fmla="val 10000"/>
          </a:avLst>
        </a:prstGeom>
        <a:gradFill rotWithShape="0">
          <a:gsLst>
            <a:gs pos="0">
              <a:schemeClr val="accent2">
                <a:shade val="50000"/>
                <a:hueOff val="-617080"/>
                <a:satOff val="17042"/>
                <a:lumOff val="48338"/>
                <a:alphaOff val="0"/>
                <a:shade val="15000"/>
                <a:satMod val="180000"/>
              </a:schemeClr>
            </a:gs>
            <a:gs pos="50000">
              <a:schemeClr val="accent2">
                <a:shade val="50000"/>
                <a:hueOff val="-617080"/>
                <a:satOff val="17042"/>
                <a:lumOff val="48338"/>
                <a:alphaOff val="0"/>
                <a:shade val="45000"/>
                <a:satMod val="170000"/>
              </a:schemeClr>
            </a:gs>
            <a:gs pos="70000">
              <a:schemeClr val="accent2">
                <a:shade val="50000"/>
                <a:hueOff val="-617080"/>
                <a:satOff val="17042"/>
                <a:lumOff val="48338"/>
                <a:alphaOff val="0"/>
                <a:tint val="99000"/>
                <a:shade val="65000"/>
                <a:satMod val="155000"/>
              </a:schemeClr>
            </a:gs>
            <a:gs pos="100000">
              <a:schemeClr val="accent2">
                <a:shade val="50000"/>
                <a:hueOff val="-617080"/>
                <a:satOff val="17042"/>
                <a:lumOff val="48338"/>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Gartner</a:t>
          </a:r>
        </a:p>
        <a:p>
          <a:pPr marL="114300" lvl="1" indent="-114300" algn="l" defTabSz="622300">
            <a:lnSpc>
              <a:spcPct val="90000"/>
            </a:lnSpc>
            <a:spcBef>
              <a:spcPct val="0"/>
            </a:spcBef>
            <a:spcAft>
              <a:spcPct val="15000"/>
            </a:spcAft>
            <a:buChar char="•"/>
          </a:pPr>
          <a:r>
            <a:rPr lang="en-US" sz="1400" kern="1200">
              <a:solidFill>
                <a:schemeClr val="bg1"/>
              </a:solidFill>
            </a:rPr>
            <a:t>Links on EOD and UCLC websites</a:t>
          </a:r>
        </a:p>
        <a:p>
          <a:pPr marL="114300" lvl="1" indent="-114300" algn="l" defTabSz="622300">
            <a:lnSpc>
              <a:spcPct val="90000"/>
            </a:lnSpc>
            <a:spcBef>
              <a:spcPct val="0"/>
            </a:spcBef>
            <a:spcAft>
              <a:spcPct val="15000"/>
            </a:spcAft>
            <a:buChar char="•"/>
          </a:pPr>
          <a:r>
            <a:rPr lang="en-US" sz="1400" kern="1200">
              <a:solidFill>
                <a:schemeClr val="bg1"/>
              </a:solidFill>
            </a:rPr>
            <a:t>Targeted to HR professions, includes virtual training</a:t>
          </a:r>
        </a:p>
      </dsp:txBody>
      <dsp:txXfrm>
        <a:off x="1870718" y="2037450"/>
        <a:ext cx="7019816" cy="926114"/>
      </dsp:txXfrm>
    </dsp:sp>
    <dsp:sp modelId="{A1EF3A73-109F-4CE4-B6CE-20DB639D972C}">
      <dsp:nvSpPr>
        <dsp:cNvPr id="0" name=""/>
        <dsp:cNvSpPr/>
      </dsp:nvSpPr>
      <dsp:spPr>
        <a:xfrm>
          <a:off x="92611" y="2130062"/>
          <a:ext cx="1778107" cy="740891"/>
        </a:xfrm>
        <a:prstGeom prst="roundRect">
          <a:avLst>
            <a:gd name="adj" fmla="val 10000"/>
          </a:avLst>
        </a:prstGeom>
        <a:solidFill>
          <a:schemeClr val="bg1"/>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F1D0844-7ECB-4276-A338-6BF5510343EF}">
      <dsp:nvSpPr>
        <dsp:cNvPr id="0" name=""/>
        <dsp:cNvSpPr/>
      </dsp:nvSpPr>
      <dsp:spPr>
        <a:xfrm>
          <a:off x="0" y="3056176"/>
          <a:ext cx="8890535" cy="926114"/>
        </a:xfrm>
        <a:prstGeom prst="roundRect">
          <a:avLst>
            <a:gd name="adj" fmla="val 10000"/>
          </a:avLst>
        </a:prstGeom>
        <a:gradFill rotWithShape="0">
          <a:gsLst>
            <a:gs pos="0">
              <a:schemeClr val="accent2">
                <a:shade val="50000"/>
                <a:hueOff val="-308540"/>
                <a:satOff val="8521"/>
                <a:lumOff val="24169"/>
                <a:alphaOff val="0"/>
                <a:shade val="15000"/>
                <a:satMod val="180000"/>
              </a:schemeClr>
            </a:gs>
            <a:gs pos="50000">
              <a:schemeClr val="accent2">
                <a:shade val="50000"/>
                <a:hueOff val="-308540"/>
                <a:satOff val="8521"/>
                <a:lumOff val="24169"/>
                <a:alphaOff val="0"/>
                <a:shade val="45000"/>
                <a:satMod val="170000"/>
              </a:schemeClr>
            </a:gs>
            <a:gs pos="70000">
              <a:schemeClr val="accent2">
                <a:shade val="50000"/>
                <a:hueOff val="-308540"/>
                <a:satOff val="8521"/>
                <a:lumOff val="24169"/>
                <a:alphaOff val="0"/>
                <a:tint val="99000"/>
                <a:shade val="65000"/>
                <a:satMod val="155000"/>
              </a:schemeClr>
            </a:gs>
            <a:gs pos="100000">
              <a:schemeClr val="accent2">
                <a:shade val="50000"/>
                <a:hueOff val="-308540"/>
                <a:satOff val="8521"/>
                <a:lumOff val="24169"/>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bg1"/>
              </a:solidFill>
            </a:rPr>
            <a:t>Transferable Skills Library</a:t>
          </a:r>
        </a:p>
        <a:p>
          <a:pPr marL="114300" lvl="1" indent="-114300" algn="l" defTabSz="622300">
            <a:lnSpc>
              <a:spcPct val="90000"/>
            </a:lnSpc>
            <a:spcBef>
              <a:spcPct val="0"/>
            </a:spcBef>
            <a:spcAft>
              <a:spcPct val="15000"/>
            </a:spcAft>
            <a:buChar char="•"/>
          </a:pPr>
          <a:r>
            <a:rPr lang="en-US" sz="1400" kern="1200">
              <a:solidFill>
                <a:schemeClr val="bg1"/>
              </a:solidFill>
            </a:rPr>
            <a:t>Develop current skills or learn new skills needed for future role</a:t>
          </a:r>
        </a:p>
        <a:p>
          <a:pPr marL="114300" lvl="1" indent="-114300" algn="l" defTabSz="622300">
            <a:lnSpc>
              <a:spcPct val="90000"/>
            </a:lnSpc>
            <a:spcBef>
              <a:spcPct val="0"/>
            </a:spcBef>
            <a:spcAft>
              <a:spcPct val="15000"/>
            </a:spcAft>
            <a:buChar char="•"/>
          </a:pPr>
          <a:r>
            <a:rPr lang="en-US" sz="1400" kern="1200">
              <a:solidFill>
                <a:schemeClr val="bg1"/>
              </a:solidFill>
            </a:rPr>
            <a:t>E-Learning topics align under 20 standard skillsets mapped to the UC Core Competencies</a:t>
          </a:r>
        </a:p>
      </dsp:txBody>
      <dsp:txXfrm>
        <a:off x="1870718" y="3056176"/>
        <a:ext cx="7019816" cy="926114"/>
      </dsp:txXfrm>
    </dsp:sp>
    <dsp:sp modelId="{5564D585-D9A6-4BAF-BD99-E8AF58B71D06}">
      <dsp:nvSpPr>
        <dsp:cNvPr id="0" name=""/>
        <dsp:cNvSpPr/>
      </dsp:nvSpPr>
      <dsp:spPr>
        <a:xfrm>
          <a:off x="92611" y="3148787"/>
          <a:ext cx="1778107" cy="740891"/>
        </a:xfrm>
        <a:prstGeom prst="roundRect">
          <a:avLst>
            <a:gd name="adj" fmla="val 10000"/>
          </a:avLst>
        </a:prstGeom>
        <a:blipFill rotWithShape="1">
          <a:blip xmlns:r="http://schemas.openxmlformats.org/officeDocument/2006/relationships" r:embed="rId1"/>
          <a:srcRect/>
          <a:stretch>
            <a:fillRect t="-3000" b="-3000"/>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1/23/26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q=Tenacity&amp;rlz=1C1GCEU_enUS1157US1157&amp;oq=differences+between+geniuses%2C+competencies%2C+and+frustrations+in+the+working+genius+model&amp;gs_lcrp=EgZjaHJvbWUyBggAEEUYOTIHCAEQIRiPAjIHCAIQIRiPAtIBCTE1NTg5ajBqN6gCALACAA&amp;sourceid=chrome&amp;ie=UTF-8&amp;mstk=AUtExfAFz5yC_4gkp53q4IpUihDsjcTSw0MjKOND4CSXuyvVSADxWBARGKoYyK0qiw5vhAZ9nRNPb0sW7IgHnxW8jXys9_POoHnQdZ6qXp6sG3tqbTgdRQmQ0XOc3RZsSmzp52rJ8orSddDhF2dACuFRuNvzN9rjObsLYfLHe-ZdXHVI4bo&amp;csui=3&amp;ved=2ahUKEwiJtceA4oORAxWhIkQIHRHlOJcQgK4QegQIAxAD"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google.com/search?q=Wonder&amp;rlz=1C1GCEU_enUS1157US1157&amp;oq=differences+between+geniuses%2C+competencies%2C+and+frustrations+in+the+working+genius+model&amp;gs_lcrp=EgZjaHJvbWUyBggAEEUYOTIHCAEQIRiPAjIHCAIQIRiPAtIBCTE1NTg5ajBqN6gCALACAA&amp;sourceid=chrome&amp;ie=UTF-8&amp;mstk=AUtExfAFz5yC_4gkp53q4IpUihDsjcTSw0MjKOND4CSXuyvVSADxWBARGKoYyK0qiw5vhAZ9nRNPb0sW7IgHnxW8jXys9_POoHnQdZ6qXp6sG3tqbTgdRQmQ0XOc3RZsSmzp52rJ8orSddDhF2dACuFRuNvzN9rjObsLYfLHe-ZdXHVI4bo&amp;csui=3&amp;ved=2ahUKEwiJtceA4oORAxWhIkQIHRHlOJcQgK4QegQIBxAD" TargetMode="External"/><Relationship Id="rId4" Type="http://schemas.openxmlformats.org/officeDocument/2006/relationships/hyperlink" Target="https://www.google.com/search?q=Galvanizing&amp;rlz=1C1GCEU_enUS1157US1157&amp;oq=differences+between+geniuses%2C+competencies%2C+and+frustrations+in+the+working+genius+model&amp;gs_lcrp=EgZjaHJvbWUyBggAEEUYOTIHCAEQIRiPAjIHCAIQIRiPAtIBCTE1NTg5ajBqN6gCALACAA&amp;sourceid=chrome&amp;ie=UTF-8&amp;mstk=AUtExfAFz5yC_4gkp53q4IpUihDsjcTSw0MjKOND4CSXuyvVSADxWBARGKoYyK0qiw5vhAZ9nRNPb0sW7IgHnxW8jXys9_POoHnQdZ6qXp6sG3tqbTgdRQmQ0XOc3RZsSmzp52rJ8orSddDhF2dACuFRuNvzN9rjObsLYfLHe-ZdXHVI4bo&amp;csui=3&amp;ved=2ahUKEwiJtceA4oORAxWhIkQIHRHlOJcQgK4QegQIBRA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are probably wondering what does Employee &amp; Organizational Development mean? It’s basically a fancy way of saying </a:t>
            </a:r>
            <a:r>
              <a:rPr lang="en-US"/>
              <a:t>Professional Development.</a:t>
            </a:r>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a:t>
            </a:fld>
            <a:endParaRPr lang="en-US"/>
          </a:p>
        </p:txBody>
      </p:sp>
    </p:spTree>
    <p:extLst>
      <p:ext uri="{BB962C8B-B14F-4D97-AF65-F5344CB8AC3E}">
        <p14:creationId xmlns:p14="http://schemas.microsoft.com/office/powerpoint/2010/main" val="423810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Director</a:t>
            </a:r>
          </a:p>
          <a:p>
            <a:r>
              <a:rPr lang="en-US" dirty="0"/>
              <a:t>Seana, Sr. EE &amp; Org Consultant/Trainer</a:t>
            </a:r>
          </a:p>
          <a:p>
            <a:r>
              <a:rPr lang="en-US" dirty="0"/>
              <a:t>Marilyn, Learning Systems &amp; Training Manager (LMS)</a:t>
            </a:r>
          </a:p>
          <a:p>
            <a:r>
              <a:rPr lang="en-US" dirty="0" err="1"/>
              <a:t>JoAnna</a:t>
            </a:r>
            <a:r>
              <a:rPr lang="en-US" dirty="0"/>
              <a:t>, EE &amp; Org Consultant/Trainer</a:t>
            </a:r>
          </a:p>
          <a:p>
            <a:r>
              <a:rPr lang="en-US" dirty="0"/>
              <a:t>Shane, Training Coordinator and Learning Systems Analyst</a:t>
            </a:r>
          </a:p>
        </p:txBody>
      </p:sp>
      <p:sp>
        <p:nvSpPr>
          <p:cNvPr id="4" name="Slide Number Placeholder 3"/>
          <p:cNvSpPr>
            <a:spLocks noGrp="1"/>
          </p:cNvSpPr>
          <p:nvPr>
            <p:ph type="sldNum" sz="quarter" idx="5"/>
          </p:nvPr>
        </p:nvSpPr>
        <p:spPr/>
        <p:txBody>
          <a:bodyPr/>
          <a:lstStyle/>
          <a:p>
            <a:fld id="{E59DA39B-50AA-634B-8E2C-29BE284B4B70}" type="slidenum">
              <a:rPr lang="en-US" smtClean="0"/>
              <a:t>2</a:t>
            </a:fld>
            <a:endParaRPr lang="en-US"/>
          </a:p>
        </p:txBody>
      </p:sp>
    </p:spTree>
    <p:extLst>
      <p:ext uri="{BB962C8B-B14F-4D97-AF65-F5344CB8AC3E}">
        <p14:creationId xmlns:p14="http://schemas.microsoft.com/office/powerpoint/2010/main" val="384448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3</a:t>
            </a:fld>
            <a:endParaRPr lang="en-US"/>
          </a:p>
        </p:txBody>
      </p:sp>
    </p:spTree>
    <p:extLst>
      <p:ext uri="{BB962C8B-B14F-4D97-AF65-F5344CB8AC3E}">
        <p14:creationId xmlns:p14="http://schemas.microsoft.com/office/powerpoint/2010/main" val="396823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LinkedIn Learning</a:t>
            </a:r>
            <a:r>
              <a:rPr lang="en-US" sz="1200" b="0" i="0" kern="1200" dirty="0">
                <a:solidFill>
                  <a:schemeClr val="tx1"/>
                </a:solidFill>
                <a:effectLst/>
                <a:latin typeface="+mn-lt"/>
                <a:ea typeface="+mn-ea"/>
                <a:cs typeface="+mn-cs"/>
              </a:rPr>
              <a:t>: free learning to you, available 24/7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Can be found under our EOD website and UCLC (bottom left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online educational platform that offers thousands of video-based courses taught by industry experts in business, technology, and creative fields</a:t>
            </a:r>
            <a:r>
              <a:rPr lang="en-US" sz="1200" b="0" i="0" kern="1200" dirty="0">
                <a:solidFill>
                  <a:schemeClr val="tx1"/>
                </a:solidFill>
                <a:effectLst/>
                <a:latin typeface="+mn-lt"/>
                <a:ea typeface="+mn-ea"/>
                <a:cs typeface="+mn-cs"/>
              </a:rPr>
              <a:t>. It provides a way for professionals to develop new skills, advance their careers, and stay competitive through personalized, on-demand learning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Courses are broken down into smaller, individual videos, making them flexible and easy to consume.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Personalized learning:</a:t>
            </a:r>
            <a:r>
              <a:rPr lang="en-US" sz="1200" b="0" i="0" kern="1200" dirty="0">
                <a:solidFill>
                  <a:schemeClr val="tx1"/>
                </a:solidFill>
                <a:effectLst/>
                <a:latin typeface="+mn-lt"/>
                <a:ea typeface="+mn-ea"/>
                <a:cs typeface="+mn-cs"/>
              </a:rPr>
              <a:t> The platform offers recommendations based on your skills and career interests.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Deloitte </a:t>
            </a:r>
            <a:r>
              <a:rPr lang="en-US" sz="1200" b="0" i="0" kern="1200" dirty="0">
                <a:solidFill>
                  <a:schemeClr val="tx1"/>
                </a:solidFill>
                <a:effectLst/>
                <a:latin typeface="+mn-lt"/>
                <a:ea typeface="+mn-ea"/>
                <a:cs typeface="+mn-cs"/>
              </a:rPr>
              <a:t>(now Insights2Action): free platform provides daily insights on biggest trends to provide you with strategic insights to shape outcomes for your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Gartner</a:t>
            </a:r>
            <a:r>
              <a:rPr lang="en-US" sz="1200" b="0" i="0" kern="1200" dirty="0">
                <a:solidFill>
                  <a:schemeClr val="tx1"/>
                </a:solidFill>
                <a:effectLst/>
                <a:latin typeface="+mn-lt"/>
                <a:ea typeface="+mn-ea"/>
                <a:cs typeface="+mn-cs"/>
              </a:rPr>
              <a:t>: free platform, identifies emerging key themes and HR trends such as remote work, employee engagement, and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TSL:</a:t>
            </a:r>
            <a:r>
              <a:rPr lang="en-US" sz="1200" b="0" i="0" kern="1200" dirty="0">
                <a:solidFill>
                  <a:schemeClr val="tx1"/>
                </a:solidFill>
                <a:effectLst/>
                <a:latin typeface="+mn-lt"/>
                <a:ea typeface="+mn-ea"/>
                <a:cs typeface="+mn-cs"/>
              </a:rPr>
              <a:t> Developed by UC Riverside’s Human Resources Employee and Organizational Development (EOD) team, the Transferable Skill Library (TSL) features the most popular on-demand courses from LinkedIn Learning using 20 job standard skillsets under UC core competencies (ABCs on screen – Achieving results, Building relationships, and Creating the future). Topics includes time management, critical thinking, leadership, communication,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of these can be found on our EOD website under Online Learning Resources on the left side: https://hr.ucr.edu/employee-and-organizational-development</a:t>
            </a:r>
          </a:p>
          <a:p>
            <a:endParaRPr lang="en-US" dirty="0"/>
          </a:p>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4</a:t>
            </a:fld>
            <a:endParaRPr lang="en-US"/>
          </a:p>
        </p:txBody>
      </p:sp>
    </p:spTree>
    <p:extLst>
      <p:ext uri="{BB962C8B-B14F-4D97-AF65-F5344CB8AC3E}">
        <p14:creationId xmlns:p14="http://schemas.microsoft.com/office/powerpoint/2010/main" val="66069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RESPONSE</a:t>
            </a:r>
          </a:p>
          <a:p>
            <a:endParaRPr lang="en-US" dirty="0"/>
          </a:p>
          <a:p>
            <a:r>
              <a:rPr lang="en-US" dirty="0"/>
              <a:t>Per PPSM-50: represented staff receive approximately 40 hours per calendar year (depends on union agreement)</a:t>
            </a:r>
          </a:p>
          <a:p>
            <a:r>
              <a:rPr lang="en-US" dirty="0"/>
              <a:t>Non-represented staff receive 80 hours per calendar year.</a:t>
            </a:r>
          </a:p>
        </p:txBody>
      </p:sp>
      <p:sp>
        <p:nvSpPr>
          <p:cNvPr id="4" name="Slide Number Placeholder 3"/>
          <p:cNvSpPr>
            <a:spLocks noGrp="1"/>
          </p:cNvSpPr>
          <p:nvPr>
            <p:ph type="sldNum" sz="quarter" idx="5"/>
          </p:nvPr>
        </p:nvSpPr>
        <p:spPr/>
        <p:txBody>
          <a:bodyPr/>
          <a:lstStyle/>
          <a:p>
            <a:fld id="{E59DA39B-50AA-634B-8E2C-29BE284B4B70}" type="slidenum">
              <a:rPr lang="en-US" smtClean="0"/>
              <a:t>5</a:t>
            </a:fld>
            <a:endParaRPr lang="en-US"/>
          </a:p>
        </p:txBody>
      </p:sp>
    </p:spTree>
    <p:extLst>
      <p:ext uri="{BB962C8B-B14F-4D97-AF65-F5344CB8AC3E}">
        <p14:creationId xmlns:p14="http://schemas.microsoft.com/office/powerpoint/2010/main" val="2103889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LEGO® SERIOUS PLAY®</a:t>
            </a:r>
            <a:endParaRPr lang="en-US" b="1" dirty="0">
              <a:cs typeface="Calibri"/>
            </a:endParaRPr>
          </a:p>
          <a:p>
            <a:pPr marL="171450" indent="-171450">
              <a:buFont typeface="Arial" panose="020B0604020202020204" pitchFamily="34" charset="0"/>
              <a:buChar char="•"/>
            </a:pPr>
            <a:r>
              <a:rPr lang="en-US" dirty="0"/>
              <a:t>It is a facilitated method for thinking, communication, and complex problem-solving. It's designed to build robust solutions for organizational challenges.</a:t>
            </a:r>
          </a:p>
          <a:p>
            <a:pPr marL="171450" indent="-171450">
              <a:buFont typeface="Arial" panose="020B0604020202020204" pitchFamily="34" charset="0"/>
              <a:buChar char="•"/>
            </a:pPr>
            <a:r>
              <a:rPr lang="en-US" b="1" dirty="0"/>
              <a:t>Unique Mechanism: Hands-on, Minds-on</a:t>
            </a:r>
          </a:p>
          <a:p>
            <a:pPr marL="628650" lvl="1" indent="-171450">
              <a:buFont typeface="Arial" panose="020B0604020202020204" pitchFamily="34" charset="0"/>
              <a:buChar char="•"/>
            </a:pPr>
            <a:r>
              <a:rPr lang="en-US" dirty="0"/>
              <a:t>The methodology taps into the </a:t>
            </a:r>
            <a:r>
              <a:rPr lang="en-US" b="1" dirty="0"/>
              <a:t>hand-mind connection</a:t>
            </a:r>
            <a:r>
              <a:rPr lang="en-US" dirty="0"/>
              <a:t> to access deeper knowledge and insights.</a:t>
            </a:r>
          </a:p>
          <a:p>
            <a:pPr marL="628650" lvl="1" indent="-171450">
              <a:buFont typeface="Arial" panose="020B0604020202020204" pitchFamily="34" charset="0"/>
              <a:buChar char="•"/>
            </a:pPr>
            <a:r>
              <a:rPr lang="en-US" dirty="0"/>
              <a:t>Participants build </a:t>
            </a:r>
            <a:r>
              <a:rPr lang="en-US" b="1" dirty="0"/>
              <a:t>tangible, metaphorical 3D models</a:t>
            </a:r>
            <a:r>
              <a:rPr lang="en-US" dirty="0"/>
              <a:t> to represent ideas.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It is based on the concept of “hand knowledge,” i.e., the research that shows the hands are connected to 70-80% of our brain cells. Focuses on bringing out solutions from the subconscious part of your brain/abstract thinking.</a:t>
            </a:r>
            <a:endParaRPr lang="en-US" dirty="0"/>
          </a:p>
          <a:p>
            <a:pPr marL="171450" indent="-171450">
              <a:buFont typeface="Arial" panose="020B0604020202020204" pitchFamily="34" charset="0"/>
              <a:buChar char="•"/>
            </a:pPr>
            <a:r>
              <a:rPr lang="en-US" b="1" dirty="0"/>
              <a:t>Key Outcome: 100% Participation: </a:t>
            </a:r>
            <a:r>
              <a:rPr lang="en-US" dirty="0"/>
              <a:t>It ensures </a:t>
            </a:r>
            <a:r>
              <a:rPr lang="en-US" b="1" dirty="0"/>
              <a:t>equal contribution</a:t>
            </a:r>
            <a:r>
              <a:rPr lang="en-US" dirty="0"/>
              <a:t> from every person in the room ("100% of the people contribute 100% of the time").</a:t>
            </a:r>
          </a:p>
          <a:p>
            <a:endParaRPr lang="en-US" b="1" dirty="0">
              <a:cs typeface="Calibri"/>
            </a:endParaRPr>
          </a:p>
          <a:p>
            <a:r>
              <a:rPr lang="en-US" b="1" dirty="0">
                <a:cs typeface="Calibri"/>
              </a:rPr>
              <a:t>Bottom 3 Courses: Focus is on personal &amp; team effectiveness with </a:t>
            </a:r>
            <a:r>
              <a:rPr lang="en-US" b="1" dirty="0" err="1">
                <a:cs typeface="Calibri"/>
              </a:rPr>
              <a:t>CliftonStrengths</a:t>
            </a:r>
            <a:r>
              <a:rPr lang="en-US" b="1" dirty="0">
                <a:cs typeface="Calibri"/>
              </a:rPr>
              <a:t>, Working Genius, and Crucial Conversations.</a:t>
            </a:r>
          </a:p>
          <a:p>
            <a:r>
              <a:rPr lang="en-US" dirty="0" err="1">
                <a:cs typeface="Calibri"/>
              </a:rPr>
              <a:t>CliftonStrengths</a:t>
            </a:r>
            <a:r>
              <a:rPr lang="en-US" dirty="0">
                <a:cs typeface="Calibri"/>
              </a:rPr>
              <a:t> – take the Top 5 strengths assessment and attend the course to learn how to use your strengths to succeed at work and live your best possible life. Understanding your natural talents unlocks your potential and leads you to greater performance.</a:t>
            </a:r>
          </a:p>
          <a:p>
            <a:endParaRPr lang="en-US" dirty="0">
              <a:cs typeface="Calibri"/>
            </a:endParaRPr>
          </a:p>
          <a:p>
            <a:r>
              <a:rPr lang="en-US" dirty="0">
                <a:cs typeface="Calibri"/>
              </a:rPr>
              <a:t>Working Genius – People who understand their genius (what gives you energy) show up to work happier, are more effective, and work well with others.</a:t>
            </a:r>
          </a:p>
          <a:p>
            <a:pPr marL="171450" indent="-171450">
              <a:buFont typeface="Arial" panose="020B0604020202020204" pitchFamily="34" charset="0"/>
              <a:buChar char="•"/>
            </a:pPr>
            <a:r>
              <a:rPr lang="en-US" dirty="0">
                <a:cs typeface="Calibri"/>
              </a:rPr>
              <a:t>20% personality assessment and 80% productivity tool.</a:t>
            </a:r>
          </a:p>
          <a:p>
            <a:pPr marL="171450" indent="-171450">
              <a:buFont typeface="Arial" panose="020B0604020202020204" pitchFamily="34" charset="0"/>
              <a:buChar char="•"/>
            </a:pPr>
            <a:r>
              <a:rPr lang="en-US" dirty="0">
                <a:cs typeface="Calibri"/>
              </a:rPr>
              <a:t>The 6 Types of Working Genius = Wonder/Invention/Discernment/Galvanizing/Enablement/Tenacity</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Geniuses</a:t>
            </a:r>
          </a:p>
          <a:p>
            <a:r>
              <a:rPr lang="en-US" sz="1200" b="1" i="0" kern="1200" dirty="0">
                <a:solidFill>
                  <a:schemeClr val="tx1"/>
                </a:solidFill>
                <a:effectLst/>
                <a:latin typeface="+mn-lt"/>
                <a:ea typeface="+mn-ea"/>
                <a:cs typeface="+mn-cs"/>
              </a:rPr>
              <a:t>Definition:</a:t>
            </a:r>
            <a:r>
              <a:rPr lang="en-US" sz="1200" b="0" i="0" kern="1200" dirty="0">
                <a:solidFill>
                  <a:schemeClr val="tx1"/>
                </a:solidFill>
                <a:effectLst/>
                <a:latin typeface="+mn-lt"/>
                <a:ea typeface="+mn-ea"/>
                <a:cs typeface="+mn-cs"/>
              </a:rPr>
              <a:t> Areas where an individual has a natural aptitude, finds joy, and is energized.</a:t>
            </a:r>
          </a:p>
          <a:p>
            <a:r>
              <a:rPr lang="en-US" sz="1200" b="1" i="0" kern="1200" dirty="0">
                <a:solidFill>
                  <a:schemeClr val="tx1"/>
                </a:solidFill>
                <a:effectLst/>
                <a:latin typeface="+mn-lt"/>
                <a:ea typeface="+mn-ea"/>
                <a:cs typeface="+mn-cs"/>
              </a:rPr>
              <a:t>Energy level:</a:t>
            </a:r>
            <a:r>
              <a:rPr lang="en-US" sz="1200" b="0" i="0" kern="1200" dirty="0">
                <a:solidFill>
                  <a:schemeClr val="tx1"/>
                </a:solidFill>
                <a:effectLst/>
                <a:latin typeface="+mn-lt"/>
                <a:ea typeface="+mn-ea"/>
                <a:cs typeface="+mn-cs"/>
              </a:rPr>
              <a:t> High; activities feel effortless and fulfilling, like a "flow state".</a:t>
            </a:r>
          </a:p>
          <a:p>
            <a:r>
              <a:rPr lang="en-US" sz="1200" b="1" i="0" kern="1200" dirty="0">
                <a:solidFill>
                  <a:schemeClr val="tx1"/>
                </a:solidFill>
                <a:effectLst/>
                <a:latin typeface="+mn-lt"/>
                <a:ea typeface="+mn-ea"/>
                <a:cs typeface="+mn-cs"/>
              </a:rPr>
              <a:t>Example:</a:t>
            </a:r>
            <a:r>
              <a:rPr lang="en-US" sz="1200" b="0" i="0" kern="1200" dirty="0">
                <a:solidFill>
                  <a:schemeClr val="tx1"/>
                </a:solidFill>
                <a:effectLst/>
                <a:latin typeface="+mn-lt"/>
                <a:ea typeface="+mn-ea"/>
                <a:cs typeface="+mn-cs"/>
              </a:rPr>
              <a:t> A person with a genius for </a:t>
            </a:r>
            <a:r>
              <a:rPr lang="en-US" sz="1200" b="0" i="0" kern="1200" dirty="0">
                <a:solidFill>
                  <a:schemeClr val="tx1"/>
                </a:solidFill>
                <a:effectLst/>
                <a:latin typeface="+mn-lt"/>
                <a:ea typeface="+mn-ea"/>
                <a:cs typeface="+mn-cs"/>
                <a:hlinkClick r:id="rId3"/>
              </a:rPr>
              <a:t>Tenacity</a:t>
            </a:r>
            <a:r>
              <a:rPr lang="en-US" sz="1200" b="0" i="0" kern="1200" dirty="0">
                <a:solidFill>
                  <a:schemeClr val="tx1"/>
                </a:solidFill>
                <a:effectLst/>
                <a:latin typeface="+mn-lt"/>
                <a:ea typeface="+mn-ea"/>
                <a:cs typeface="+mn-cs"/>
              </a:rPr>
              <a:t> will feel energized by seeing a project through to completion. </a:t>
            </a:r>
          </a:p>
          <a:p>
            <a:endParaRPr lang="en-US" dirty="0"/>
          </a:p>
          <a:p>
            <a:r>
              <a:rPr lang="en-US" sz="1200" b="1" i="0" kern="1200" dirty="0">
                <a:solidFill>
                  <a:schemeClr val="tx1"/>
                </a:solidFill>
                <a:effectLst/>
                <a:latin typeface="+mn-lt"/>
                <a:ea typeface="+mn-ea"/>
                <a:cs typeface="+mn-cs"/>
              </a:rPr>
              <a:t>Competencies</a:t>
            </a:r>
          </a:p>
          <a:p>
            <a:r>
              <a:rPr lang="en-US" sz="1200" b="1" i="0" kern="1200" dirty="0">
                <a:solidFill>
                  <a:schemeClr val="tx1"/>
                </a:solidFill>
                <a:effectLst/>
                <a:latin typeface="+mn-lt"/>
                <a:ea typeface="+mn-ea"/>
                <a:cs typeface="+mn-cs"/>
              </a:rPr>
              <a:t>Definition:</a:t>
            </a:r>
            <a:r>
              <a:rPr lang="en-US" sz="1200" b="0" i="0" kern="1200" dirty="0">
                <a:solidFill>
                  <a:schemeClr val="tx1"/>
                </a:solidFill>
                <a:effectLst/>
                <a:latin typeface="+mn-lt"/>
                <a:ea typeface="+mn-ea"/>
                <a:cs typeface="+mn-cs"/>
              </a:rPr>
              <a:t> Areas where an individual can perform the task well but without significant passion or joy.</a:t>
            </a:r>
          </a:p>
          <a:p>
            <a:r>
              <a:rPr lang="en-US" sz="1200" b="1" i="0" kern="1200" dirty="0">
                <a:solidFill>
                  <a:schemeClr val="tx1"/>
                </a:solidFill>
                <a:effectLst/>
                <a:latin typeface="+mn-lt"/>
                <a:ea typeface="+mn-ea"/>
                <a:cs typeface="+mn-cs"/>
              </a:rPr>
              <a:t>Energy level:</a:t>
            </a:r>
            <a:r>
              <a:rPr lang="en-US" sz="1200" b="0" i="0" kern="1200" dirty="0">
                <a:solidFill>
                  <a:schemeClr val="tx1"/>
                </a:solidFill>
                <a:effectLst/>
                <a:latin typeface="+mn-lt"/>
                <a:ea typeface="+mn-ea"/>
                <a:cs typeface="+mn-cs"/>
              </a:rPr>
              <a:t> Neutral to negative; these tasks don't bring energy and can drain it over time if done too frequently.</a:t>
            </a:r>
          </a:p>
          <a:p>
            <a:r>
              <a:rPr lang="en-US" sz="1200" b="1" i="0" kern="1200" dirty="0">
                <a:solidFill>
                  <a:schemeClr val="tx1"/>
                </a:solidFill>
                <a:effectLst/>
                <a:latin typeface="+mn-lt"/>
                <a:ea typeface="+mn-ea"/>
                <a:cs typeface="+mn-cs"/>
              </a:rPr>
              <a:t>Example:</a:t>
            </a:r>
            <a:r>
              <a:rPr lang="en-US" sz="1200" b="0" i="0" kern="1200" dirty="0">
                <a:solidFill>
                  <a:schemeClr val="tx1"/>
                </a:solidFill>
                <a:effectLst/>
                <a:latin typeface="+mn-lt"/>
                <a:ea typeface="+mn-ea"/>
                <a:cs typeface="+mn-cs"/>
              </a:rPr>
              <a:t> Someone with a competency in </a:t>
            </a:r>
            <a:r>
              <a:rPr lang="en-US" sz="1200" b="0" i="0" kern="1200" dirty="0">
                <a:solidFill>
                  <a:schemeClr val="tx1"/>
                </a:solidFill>
                <a:effectLst/>
                <a:latin typeface="+mn-lt"/>
                <a:ea typeface="+mn-ea"/>
                <a:cs typeface="+mn-cs"/>
                <a:hlinkClick r:id="rId4"/>
              </a:rPr>
              <a:t>Galvanizing</a:t>
            </a:r>
            <a:r>
              <a:rPr lang="en-US" sz="1200" b="0" i="0" kern="1200" dirty="0">
                <a:solidFill>
                  <a:schemeClr val="tx1"/>
                </a:solidFill>
                <a:effectLst/>
                <a:latin typeface="+mn-lt"/>
                <a:ea typeface="+mn-ea"/>
                <a:cs typeface="+mn-cs"/>
              </a:rPr>
              <a:t> can motivate a team when necessary, but it's not something they find fulfilling. </a:t>
            </a:r>
          </a:p>
          <a:p>
            <a:endParaRPr lang="en-US" dirty="0"/>
          </a:p>
          <a:p>
            <a:r>
              <a:rPr lang="en-US" sz="1200" b="1" i="0" kern="1200" dirty="0">
                <a:solidFill>
                  <a:schemeClr val="tx1"/>
                </a:solidFill>
                <a:effectLst/>
                <a:latin typeface="+mn-lt"/>
                <a:ea typeface="+mn-ea"/>
                <a:cs typeface="+mn-cs"/>
              </a:rPr>
              <a:t>Frustrations</a:t>
            </a:r>
          </a:p>
          <a:p>
            <a:r>
              <a:rPr lang="en-US" sz="1200" b="1" i="0" kern="1200" dirty="0">
                <a:solidFill>
                  <a:schemeClr val="tx1"/>
                </a:solidFill>
                <a:effectLst/>
                <a:latin typeface="+mn-lt"/>
                <a:ea typeface="+mn-ea"/>
                <a:cs typeface="+mn-cs"/>
              </a:rPr>
              <a:t>Definition:</a:t>
            </a:r>
            <a:r>
              <a:rPr lang="en-US" sz="1200" b="0" i="0" kern="1200" dirty="0">
                <a:solidFill>
                  <a:schemeClr val="tx1"/>
                </a:solidFill>
                <a:effectLst/>
                <a:latin typeface="+mn-lt"/>
                <a:ea typeface="+mn-ea"/>
                <a:cs typeface="+mn-cs"/>
              </a:rPr>
              <a:t> Areas that an individual finds draining, frustrating, and lacks natural ability in.</a:t>
            </a:r>
          </a:p>
          <a:p>
            <a:r>
              <a:rPr lang="en-US" sz="1200" b="1" i="0" kern="1200" dirty="0">
                <a:solidFill>
                  <a:schemeClr val="tx1"/>
                </a:solidFill>
                <a:effectLst/>
                <a:latin typeface="+mn-lt"/>
                <a:ea typeface="+mn-ea"/>
                <a:cs typeface="+mn-cs"/>
              </a:rPr>
              <a:t>Energy level:</a:t>
            </a:r>
            <a:r>
              <a:rPr lang="en-US" sz="1200" b="0" i="0" kern="1200" dirty="0">
                <a:solidFill>
                  <a:schemeClr val="tx1"/>
                </a:solidFill>
                <a:effectLst/>
                <a:latin typeface="+mn-lt"/>
                <a:ea typeface="+mn-ea"/>
                <a:cs typeface="+mn-cs"/>
              </a:rPr>
              <a:t> Draining; these tasks feel like a chore and sap energy and enthusiasm, even if the person is capable of doing them.</a:t>
            </a:r>
          </a:p>
          <a:p>
            <a:r>
              <a:rPr lang="en-US" sz="1200" b="1" i="0" kern="1200" dirty="0">
                <a:solidFill>
                  <a:schemeClr val="tx1"/>
                </a:solidFill>
                <a:effectLst/>
                <a:latin typeface="+mn-lt"/>
                <a:ea typeface="+mn-ea"/>
                <a:cs typeface="+mn-cs"/>
              </a:rPr>
              <a:t>Example:</a:t>
            </a:r>
            <a:r>
              <a:rPr lang="en-US" sz="1200" b="0" i="0" kern="1200" dirty="0">
                <a:solidFill>
                  <a:schemeClr val="tx1"/>
                </a:solidFill>
                <a:effectLst/>
                <a:latin typeface="+mn-lt"/>
                <a:ea typeface="+mn-ea"/>
                <a:cs typeface="+mn-cs"/>
              </a:rPr>
              <a:t> A person with a frustration for </a:t>
            </a:r>
            <a:r>
              <a:rPr lang="en-US" sz="1200" b="0" i="0" kern="1200" dirty="0">
                <a:solidFill>
                  <a:schemeClr val="tx1"/>
                </a:solidFill>
                <a:effectLst/>
                <a:latin typeface="+mn-lt"/>
                <a:ea typeface="+mn-ea"/>
                <a:cs typeface="+mn-cs"/>
                <a:hlinkClick r:id="rId5"/>
              </a:rPr>
              <a:t>Wonder</a:t>
            </a:r>
            <a:r>
              <a:rPr lang="en-US" sz="1200" b="0" i="0" kern="1200" dirty="0">
                <a:solidFill>
                  <a:schemeClr val="tx1"/>
                </a:solidFill>
                <a:effectLst/>
                <a:latin typeface="+mn-lt"/>
                <a:ea typeface="+mn-ea"/>
                <a:cs typeface="+mn-cs"/>
              </a:rPr>
              <a:t> will not enjoy coming up with new ideas and will find the process draining. </a:t>
            </a:r>
            <a:endParaRPr lang="en-US" dirty="0">
              <a:cs typeface="Calibri"/>
            </a:endParaRPr>
          </a:p>
          <a:p>
            <a:pPr marL="171450" indent="-171450">
              <a:buFont typeface="Arial" panose="020B0604020202020204" pitchFamily="34" charset="0"/>
              <a:buChar char="•"/>
            </a:pPr>
            <a:r>
              <a:rPr lang="en-US" dirty="0">
                <a:cs typeface="Calibri"/>
              </a:rPr>
              <a:t>Everyone has 2 Geniuses, 2 Competencies, and 2 Working Frustrations</a:t>
            </a:r>
          </a:p>
          <a:p>
            <a:pPr marL="171450" indent="-171450">
              <a:buFont typeface="Arial" panose="020B0604020202020204" pitchFamily="34" charset="0"/>
              <a:buChar char="•"/>
            </a:pPr>
            <a:r>
              <a:rPr lang="en-US" dirty="0">
                <a:cs typeface="Calibri"/>
              </a:rPr>
              <a:t>Can be used to have more productive meetings as well (right people in the room for productive discussions)</a:t>
            </a:r>
          </a:p>
          <a:p>
            <a:endParaRPr lang="en-US" dirty="0">
              <a:cs typeface="Calibri"/>
            </a:endParaRPr>
          </a:p>
          <a:p>
            <a:r>
              <a:rPr lang="en-US" dirty="0">
                <a:cs typeface="Calibri"/>
              </a:rPr>
              <a:t>Crucial Conversations for Mastering Dialogue</a:t>
            </a:r>
          </a:p>
          <a:p>
            <a:pPr marL="171450" indent="-171450">
              <a:buFont typeface="Arial" panose="020B0604020202020204" pitchFamily="34" charset="0"/>
              <a:buChar char="•"/>
            </a:pPr>
            <a:r>
              <a:rPr lang="en-US" dirty="0">
                <a:cs typeface="Calibri"/>
              </a:rPr>
              <a:t>Backed by 30 years of social science research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Teaches skills for creating alignment and agreement by fostering open dialogue around high-stakes, emotional, or risky topics—at all levels of your organization. By learning how to speak and be heard (and encouraging others to do the same), you’ll surface the best ideas, make the highest-quality decisions, and then act on your decisions with unity and commitment.</a:t>
            </a:r>
          </a:p>
          <a:p>
            <a:pPr marL="171450" indent="-171450">
              <a:buFont typeface="Arial" panose="020B0604020202020204" pitchFamily="34" charset="0"/>
              <a:buChar char="•"/>
            </a:pPr>
            <a:r>
              <a:rPr lang="en-US" dirty="0"/>
              <a:t>Topics Covered: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Speaking persuasively, not abrasively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Fostering teamwork and better decision making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Building acceptance rather than resistance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Resolving individual and group disagreements</a:t>
            </a:r>
            <a:br>
              <a:rPr lang="en-US" dirty="0"/>
            </a:br>
            <a:endParaRPr lang="en-US" dirty="0">
              <a:cs typeface="Calibri"/>
            </a:endParaRPr>
          </a:p>
          <a:p>
            <a:r>
              <a:rPr lang="en-US" dirty="0">
                <a:cs typeface="Calibri"/>
              </a:rPr>
              <a:t>SEANA</a:t>
            </a:r>
          </a:p>
          <a:p>
            <a:r>
              <a:rPr lang="en-US" dirty="0">
                <a:cs typeface="Calibri"/>
              </a:rPr>
              <a:t>Also talk about other Programs (Aspiring Leaders Program &amp; BCSC) – self managed, self-paced program. Combo of UCLC e-Learning developed by EOD and LinkedIn Learning courses. </a:t>
            </a:r>
          </a:p>
          <a:p>
            <a:r>
              <a:rPr lang="en-US" dirty="0">
                <a:cs typeface="Calibri"/>
              </a:rPr>
              <a:t>BCSC cohort-based program, offered 1x/yr. Meet once a month, Sept – May for online courses. Culminating program graduation in-person.</a:t>
            </a:r>
          </a:p>
          <a:p>
            <a:endParaRPr lang="en-US" dirty="0">
              <a:cs typeface="Calibri"/>
            </a:endParaRPr>
          </a:p>
          <a:p>
            <a:r>
              <a:rPr lang="en-US" dirty="0">
                <a:cs typeface="Calibri"/>
              </a:rPr>
              <a:t>[</a:t>
            </a:r>
            <a:r>
              <a:rPr lang="en-US" b="1" dirty="0">
                <a:cs typeface="Calibri"/>
              </a:rPr>
              <a:t>CLICK</a:t>
            </a:r>
            <a:r>
              <a:rPr lang="en-US" dirty="0">
                <a:cs typeface="Calibri"/>
              </a:rPr>
              <a:t>] to show Coming Soon (Working Genius, CS and CC)</a:t>
            </a:r>
          </a:p>
          <a:p>
            <a:r>
              <a:rPr lang="en-US" dirty="0">
                <a:cs typeface="Calibri"/>
              </a:rPr>
              <a:t>***HR will get a peek at CS during our May in-person meeting. Email communications will be forthcoming </a:t>
            </a:r>
          </a:p>
          <a:p>
            <a:r>
              <a:rPr lang="en-US" dirty="0">
                <a:cs typeface="Calibri"/>
              </a:rPr>
              <a:t>IMORTANT – please complete the assessment by the due date (May 1)!</a:t>
            </a:r>
          </a:p>
          <a:p>
            <a:endParaRPr lang="en-US" dirty="0">
              <a:cs typeface="Calibri"/>
            </a:endParaRPr>
          </a:p>
          <a:p>
            <a:r>
              <a:rPr lang="en-US" dirty="0">
                <a:cs typeface="Calibri"/>
              </a:rPr>
              <a:t>Attendee resource: EOD Course Catalog https://documents.ucr.edu/HR-Development/dev-eod-course-offerings.pdf? </a:t>
            </a:r>
          </a:p>
          <a:p>
            <a:endParaRPr lang="en-US" dirty="0">
              <a:cs typeface="Calibri"/>
            </a:endParaRPr>
          </a:p>
        </p:txBody>
      </p:sp>
      <p:sp>
        <p:nvSpPr>
          <p:cNvPr id="4" name="Slide Number Placeholder 3"/>
          <p:cNvSpPr>
            <a:spLocks noGrp="1"/>
          </p:cNvSpPr>
          <p:nvPr>
            <p:ph type="sldNum" sz="quarter" idx="5"/>
          </p:nvPr>
        </p:nvSpPr>
        <p:spPr/>
        <p:txBody>
          <a:bodyPr/>
          <a:lstStyle/>
          <a:p>
            <a:fld id="{E59DA39B-50AA-634B-8E2C-29BE284B4B70}" type="slidenum">
              <a:rPr lang="en-US" smtClean="0"/>
              <a:t>6</a:t>
            </a:fld>
            <a:endParaRPr lang="en-US"/>
          </a:p>
        </p:txBody>
      </p:sp>
    </p:spTree>
    <p:extLst>
      <p:ext uri="{BB962C8B-B14F-4D97-AF65-F5344CB8AC3E}">
        <p14:creationId xmlns:p14="http://schemas.microsoft.com/office/powerpoint/2010/main" val="116629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F0FBB-0897-598A-D1F5-82DA1AB70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7BBAD-1960-D283-4271-07D0F7585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B005D-F78A-227B-5C86-D2DBCAEA6F76}"/>
              </a:ext>
            </a:extLst>
          </p:cNvPr>
          <p:cNvSpPr>
            <a:spLocks noGrp="1"/>
          </p:cNvSpPr>
          <p:nvPr>
            <p:ph type="body" idx="1"/>
          </p:nvPr>
        </p:nvSpPr>
        <p:spPr/>
        <p:txBody>
          <a:bodyPr/>
          <a:lstStyle/>
          <a:p>
            <a:r>
              <a:rPr lang="en-US" dirty="0">
                <a:cs typeface="Calibri"/>
              </a:rPr>
              <a:t>Aspiring Leaders Program – self-managed, self-paced program. Combo of UCLC e-Learning developed by EOD and LinkedIn Learning courses. </a:t>
            </a:r>
          </a:p>
          <a:p>
            <a:endParaRPr lang="en-US" dirty="0">
              <a:cs typeface="Calibri"/>
            </a:endParaRPr>
          </a:p>
          <a:p>
            <a:r>
              <a:rPr lang="en-US" dirty="0">
                <a:cs typeface="Calibri"/>
              </a:rPr>
              <a:t>Spark Your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program is designed to empower individuals like you to build the skills to achieve your personal and professional goals.</a:t>
            </a:r>
          </a:p>
          <a:p>
            <a:r>
              <a:rPr lang="en-US" sz="1200" b="1" i="0" kern="1200" dirty="0">
                <a:solidFill>
                  <a:schemeClr val="tx1"/>
                </a:solidFill>
                <a:effectLst/>
                <a:latin typeface="+mn-lt"/>
                <a:ea typeface="+mn-ea"/>
                <a:cs typeface="+mn-cs"/>
              </a:rPr>
              <a:t>Discover Your Inner Compass: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Uncover your core values, identify your unique talents, and clarify your vision for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Break Through Barriers: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Challenge self-doubt, conquer procrastination, and develop a resilient mindset to navigate obstacles.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Set Meaningful Goals: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Learn effective goal-setting techniques that align with your values and aspirations, transforming dreams into tangible targets.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Champion Change: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Discover strategies to manage your emotional reactions to change so that change goes from being something to fear to something to embrace.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Build Your Credibility: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Develop and demonstrate high-trust behaviors that build your character and competence.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Connect and Grow:</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Engage with a supportive cohort of colleagues, fostering collaboration, inclusion, and shared learning.</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[click] BCSC cohort-based program, offered 1x/yr. Meet once a month, </a:t>
            </a:r>
            <a:r>
              <a:rPr lang="en-US" dirty="0">
                <a:highlight>
                  <a:srgbClr val="FFFF00"/>
                </a:highlight>
                <a:cs typeface="Calibri"/>
              </a:rPr>
              <a:t>Sept – May</a:t>
            </a:r>
            <a:r>
              <a:rPr lang="en-US" dirty="0">
                <a:cs typeface="Calibri"/>
              </a:rPr>
              <a:t> </a:t>
            </a:r>
            <a:r>
              <a:rPr lang="en-US" dirty="0">
                <a:highlight>
                  <a:srgbClr val="FFFF00"/>
                </a:highlight>
                <a:cs typeface="Calibri"/>
              </a:rPr>
              <a:t>for online courses. Culminating program graduation in-person.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It’s designed to support the growth and success of early-career supervisors at UCR (2-5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Participants will leave with practical strategies to motivate and guide their teams, resolve issues constructively, and foster a more productive and engaged work environment.</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Mastering Management (Leaders/Managers with 5+ yrs of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program goes beyond theory, offering practical frameworks and actionable techniques you can immediately implement to enhance team performance, foster a positive work environment, and achieve organizational goals.</a:t>
            </a:r>
          </a:p>
          <a:p>
            <a:r>
              <a:rPr lang="en-US" sz="1200" b="1" i="0" kern="1200" dirty="0">
                <a:solidFill>
                  <a:schemeClr val="tx1"/>
                </a:solidFill>
                <a:effectLst/>
                <a:latin typeface="+mn-lt"/>
                <a:ea typeface="+mn-ea"/>
                <a:cs typeface="+mn-cs"/>
              </a:rPr>
              <a:t>Lead With Trust: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Learn how to build trust by developing your character and competence, and how to demonstrate high-trust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Create a Compelling Vision: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Develop a mission, vision, and strategy that your team can contribute to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Successfully Execute Your Strategy: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Align your mission and vision to your strategy and how to execute that strategy in a way that ensures long-term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Coach Your Teams: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Effectively coach others on your team to build capacity and develop leadership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Cultivate Inclusion: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See your team members as whole people and look for opportunities to connect so they feel valued and engaged.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r>
              <a:rPr lang="en-US" sz="1200" b="1" i="0" kern="1200" dirty="0">
                <a:solidFill>
                  <a:schemeClr val="tx1"/>
                </a:solidFill>
                <a:effectLst/>
                <a:latin typeface="+mn-lt"/>
                <a:ea typeface="+mn-ea"/>
                <a:cs typeface="+mn-cs"/>
              </a:rPr>
              <a:t>Leverage the Strengths of Others: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Tap into the intelligence and capability of your team members to improve the results you all achieve.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UC –Wide Development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UC CORO Systemwide Leadership Collaborative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Focuses on enhancing leadership skills and foster relationships, networking and cross-functional collaboration across UC while building a pipeline for executive leadership positions.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UC Women’s Initiative for Professional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 unique experiential professional development program committed to enabling the full participation, success, and advancement of woman-identified professionals at the University.</a:t>
            </a:r>
            <a:endParaRPr lang="en-US" b="0" dirty="0">
              <a:cs typeface="Calibri"/>
            </a:endParaRPr>
          </a:p>
        </p:txBody>
      </p:sp>
      <p:sp>
        <p:nvSpPr>
          <p:cNvPr id="4" name="Slide Number Placeholder 3">
            <a:extLst>
              <a:ext uri="{FF2B5EF4-FFF2-40B4-BE49-F238E27FC236}">
                <a16:creationId xmlns:a16="http://schemas.microsoft.com/office/drawing/2014/main" id="{EB23B38F-FFD8-C0B3-ECFF-1E6AAC3042A3}"/>
              </a:ext>
            </a:extLst>
          </p:cNvPr>
          <p:cNvSpPr>
            <a:spLocks noGrp="1"/>
          </p:cNvSpPr>
          <p:nvPr>
            <p:ph type="sldNum" sz="quarter" idx="5"/>
          </p:nvPr>
        </p:nvSpPr>
        <p:spPr/>
        <p:txBody>
          <a:bodyPr/>
          <a:lstStyle/>
          <a:p>
            <a:fld id="{E59DA39B-50AA-634B-8E2C-29BE284B4B70}" type="slidenum">
              <a:rPr lang="en-US" smtClean="0"/>
              <a:t>7</a:t>
            </a:fld>
            <a:endParaRPr lang="en-US"/>
          </a:p>
        </p:txBody>
      </p:sp>
    </p:spTree>
    <p:extLst>
      <p:ext uri="{BB962C8B-B14F-4D97-AF65-F5344CB8AC3E}">
        <p14:creationId xmlns:p14="http://schemas.microsoft.com/office/powerpoint/2010/main" val="395231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ALEX 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CLOSING</a:t>
            </a:r>
          </a:p>
          <a:p>
            <a:endParaRPr lang="en-US" dirty="0"/>
          </a:p>
          <a:p>
            <a:r>
              <a:rPr lang="en-US" dirty="0"/>
              <a:t>Add EOD listserv info to chat: </a:t>
            </a:r>
            <a:r>
              <a:rPr lang="en-US" sz="1600" b="1" dirty="0">
                <a:solidFill>
                  <a:schemeClr val="bg1"/>
                </a:solidFill>
              </a:rPr>
              <a:t>Receive professional development information from EOD by joining our email listserv.</a:t>
            </a:r>
            <a:endParaRPr lang="en-US" sz="1600" b="1" dirty="0">
              <a:solidFill>
                <a:schemeClr val="bg1"/>
              </a:solidFill>
              <a:effectLst/>
            </a:endParaRPr>
          </a:p>
          <a:p>
            <a:r>
              <a:rPr lang="en-US" sz="1200" dirty="0">
                <a:solidFill>
                  <a:schemeClr val="bg1"/>
                </a:solidFill>
                <a:effectLst/>
              </a:rPr>
              <a:t>From your UCR account, email </a:t>
            </a:r>
            <a:r>
              <a:rPr lang="en-US" sz="1200" dirty="0">
                <a:solidFill>
                  <a:schemeClr val="bg1"/>
                </a:solidFill>
                <a:effectLst/>
                <a:highlight>
                  <a:srgbClr val="FFB81C"/>
                </a:highlight>
              </a:rPr>
              <a:t>hrtrainingnewssubscribe@lists.ucr.edu</a:t>
            </a:r>
            <a:r>
              <a:rPr lang="en-US" sz="1200" dirty="0">
                <a:solidFill>
                  <a:schemeClr val="bg1"/>
                </a:solidFill>
                <a:effectLst/>
              </a:rPr>
              <a:t> with </a:t>
            </a:r>
            <a:r>
              <a:rPr lang="en-US" sz="1200" dirty="0">
                <a:solidFill>
                  <a:schemeClr val="bg1"/>
                </a:solidFill>
              </a:rPr>
              <a:t>“</a:t>
            </a:r>
            <a:r>
              <a:rPr lang="en-US" sz="1200" dirty="0">
                <a:solidFill>
                  <a:schemeClr val="bg1"/>
                </a:solidFill>
                <a:effectLst/>
              </a:rPr>
              <a:t>Subscribe” in the subject line.</a:t>
            </a:r>
            <a:endParaRPr lang="en-US" sz="1200" dirty="0">
              <a:solidFill>
                <a:schemeClr val="bg1"/>
              </a:solidFill>
            </a:endParaRPr>
          </a:p>
          <a:p>
            <a:endParaRPr lang="en-US" dirty="0"/>
          </a:p>
          <a:p>
            <a:r>
              <a:rPr lang="en-US" dirty="0"/>
              <a:t>(stop share and hand it over to Alex 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EOD Website</a:t>
            </a:r>
            <a:r>
              <a:rPr lang="en-US" dirty="0"/>
              <a:t>: https://hr.ucr.edu/employee-and-organizational-development</a:t>
            </a:r>
          </a:p>
          <a:p>
            <a:r>
              <a:rPr lang="en-US" b="1" dirty="0"/>
              <a:t>EOD Course Catalog</a:t>
            </a:r>
            <a:r>
              <a:rPr lang="en-US" dirty="0"/>
              <a:t>: https://documents.ucr.edu/HR-Development/dev-eod-course-offerings.pdf?</a:t>
            </a:r>
          </a:p>
          <a:p>
            <a:r>
              <a:rPr lang="en-US" b="1" dirty="0"/>
              <a:t>Contact Us</a:t>
            </a:r>
            <a:r>
              <a:rPr lang="en-US" dirty="0"/>
              <a:t>: HrTrainingContacts@ucr.edu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DA39B-50AA-634B-8E2C-29BE284B4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62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image" Target="../media/image1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18.png"/><Relationship Id="rId5" Type="http://schemas.openxmlformats.org/officeDocument/2006/relationships/image" Target="../media/image5.png"/><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19.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5.png"/><Relationship Id="rId4" Type="http://schemas.openxmlformats.org/officeDocument/2006/relationships/image" Target="../media/image1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image" Target="../media/image5.png"/><Relationship Id="rId5" Type="http://schemas.openxmlformats.org/officeDocument/2006/relationships/image" Target="../media/image19.sv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5.png"/><Relationship Id="rId5" Type="http://schemas.openxmlformats.org/officeDocument/2006/relationships/image" Target="../media/image19.sv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8.xml"/><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51.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52.xml"/><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53.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54.xml"/><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55.xml"/><Relationship Id="rId5" Type="http://schemas.openxmlformats.org/officeDocument/2006/relationships/image" Target="../media/image28.png"/><Relationship Id="rId4" Type="http://schemas.openxmlformats.org/officeDocument/2006/relationships/image" Target="../media/image1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56.xml"/><Relationship Id="rId5" Type="http://schemas.openxmlformats.org/officeDocument/2006/relationships/image" Target="../media/image29.png"/><Relationship Id="rId4" Type="http://schemas.openxmlformats.org/officeDocument/2006/relationships/image" Target="../media/image1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57.xml"/><Relationship Id="rId6" Type="http://schemas.openxmlformats.org/officeDocument/2006/relationships/image" Target="../media/image2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3.xml"/><Relationship Id="rId1" Type="http://schemas.openxmlformats.org/officeDocument/2006/relationships/tags" Target="../tags/tag58.xml"/><Relationship Id="rId6" Type="http://schemas.openxmlformats.org/officeDocument/2006/relationships/image" Target="../media/image2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64905" t="72716"/>
          <a:stretch/>
        </p:blipFill>
        <p:spPr>
          <a:xfrm>
            <a:off x="9713147" y="4995334"/>
            <a:ext cx="2360319" cy="1617133"/>
          </a:xfrm>
          <a:prstGeom prst="rect">
            <a:avLst/>
          </a:prstGeom>
        </p:spPr>
      </p:pic>
    </p:spTree>
    <p:custDataLst>
      <p:tags r:id="rId1"/>
    </p:custDataLst>
    <p:extLst>
      <p:ext uri="{BB962C8B-B14F-4D97-AF65-F5344CB8AC3E}">
        <p14:creationId xmlns:p14="http://schemas.microsoft.com/office/powerpoint/2010/main" val="388170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03_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39951"/>
            <a:ext cx="444904" cy="203531"/>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387150" y="5873268"/>
            <a:ext cx="2455571" cy="697383"/>
          </a:xfrm>
          <a:prstGeom prst="rect">
            <a:avLst/>
          </a:prstGeom>
        </p:spPr>
      </p:pic>
    </p:spTree>
    <p:custDataLst>
      <p:tags r:id="rId1"/>
    </p:custDataLst>
    <p:extLst>
      <p:ext uri="{BB962C8B-B14F-4D97-AF65-F5344CB8AC3E}">
        <p14:creationId xmlns:p14="http://schemas.microsoft.com/office/powerpoint/2010/main" val="367671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04_Section Hea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6C4EEFC9-2203-8C4B-A042-21D4EE65F1C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6" name="Picture 5"/>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387150" y="5873268"/>
            <a:ext cx="2455571" cy="697383"/>
          </a:xfrm>
          <a:prstGeom prst="rect">
            <a:avLst/>
          </a:prstGeom>
        </p:spPr>
      </p:pic>
    </p:spTree>
    <p:custDataLst>
      <p:tags r:id="rId1"/>
    </p:custDataLst>
    <p:extLst>
      <p:ext uri="{BB962C8B-B14F-4D97-AF65-F5344CB8AC3E}">
        <p14:creationId xmlns:p14="http://schemas.microsoft.com/office/powerpoint/2010/main" val="405328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05_Section Header">
    <p:bg>
      <p:bgPr>
        <a:solidFill>
          <a:schemeClr val="accent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2222694" cy="6858000"/>
            <a:chOff x="0" y="0"/>
            <a:chExt cx="12222694" cy="6858000"/>
          </a:xfrm>
        </p:grpSpPr>
        <p:pic>
          <p:nvPicPr>
            <p:cNvPr id="8" name="Picture 7">
              <a:extLst>
                <a:ext uri="{FF2B5EF4-FFF2-40B4-BE49-F238E27FC236}">
                  <a16:creationId xmlns:a16="http://schemas.microsoft.com/office/drawing/2014/main" id="{C3FC70C9-1AA6-684B-A9B1-35BC658BBF6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4350"/>
            <a:stretch/>
          </p:blipFill>
          <p:spPr>
            <a:xfrm>
              <a:off x="0" y="0"/>
              <a:ext cx="12222694" cy="6858000"/>
            </a:xfrm>
            <a:prstGeom prst="rect">
              <a:avLst/>
            </a:prstGeom>
          </p:spPr>
        </p:pic>
        <p:sp>
          <p:nvSpPr>
            <p:cNvPr id="9" name="Rectangle 8">
              <a:extLst>
                <a:ext uri="{FF2B5EF4-FFF2-40B4-BE49-F238E27FC236}">
                  <a16:creationId xmlns:a16="http://schemas.microsoft.com/office/drawing/2014/main" id="{4A5882D8-9F74-2A46-BEAB-A118D82D6C70}"/>
                </a:ext>
              </a:extLst>
            </p:cNvPr>
            <p:cNvSpPr/>
            <p:nvPr userDrawn="1"/>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11" name="Picture 10"/>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387150" y="5873268"/>
            <a:ext cx="2455571" cy="697383"/>
          </a:xfrm>
          <a:prstGeom prst="rect">
            <a:avLst/>
          </a:prstGeom>
        </p:spPr>
      </p:pic>
    </p:spTree>
    <p:custDataLst>
      <p:tags r:id="rId1"/>
    </p:custDataLst>
    <p:extLst>
      <p:ext uri="{BB962C8B-B14F-4D97-AF65-F5344CB8AC3E}">
        <p14:creationId xmlns:p14="http://schemas.microsoft.com/office/powerpoint/2010/main" val="1673437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06208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825625"/>
            <a:ext cx="4402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4294" y="1825625"/>
            <a:ext cx="4402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36127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922398" cy="1325563"/>
          </a:xfrm>
        </p:spPr>
        <p:txBody>
          <a:bodyPr/>
          <a:lstStyle/>
          <a:p>
            <a:r>
              <a:rPr lang="en-US"/>
              <a:t>Click to edit Master title style</a:t>
            </a:r>
          </a:p>
        </p:txBody>
      </p:sp>
      <p:sp>
        <p:nvSpPr>
          <p:cNvPr id="3" name="Text Placeholder 2"/>
          <p:cNvSpPr>
            <a:spLocks noGrp="1"/>
          </p:cNvSpPr>
          <p:nvPr>
            <p:ph type="body" idx="1"/>
          </p:nvPr>
        </p:nvSpPr>
        <p:spPr>
          <a:xfrm>
            <a:off x="839789" y="1809481"/>
            <a:ext cx="4254829" cy="695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425482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01732" y="1809481"/>
            <a:ext cx="4275784" cy="695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01732" y="2505075"/>
            <a:ext cx="427578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77095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829239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44603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794302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838201"/>
            <a:ext cx="4919133" cy="515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2438400"/>
            <a:ext cx="3932237" cy="3556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958821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5254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_Title Slide">
    <p:bg>
      <p:bgPr>
        <a:solidFill>
          <a:schemeClr val="tx2">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90283" y="5920355"/>
            <a:ext cx="2455571" cy="697383"/>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a:blip r:embed="rId4"/>
          <a:stretch>
            <a:fillRect/>
          </a:stretch>
        </p:blipFill>
        <p:spPr>
          <a:xfrm>
            <a:off x="7457372" y="2640690"/>
            <a:ext cx="4378691" cy="3977048"/>
          </a:xfrm>
          <a:prstGeom prst="rect">
            <a:avLst/>
          </a:prstGeom>
          <a:effectLst>
            <a:outerShdw blurRad="50800" dist="38100" dir="10800000" algn="r" rotWithShape="0">
              <a:prstClr val="black">
                <a:alpha val="40000"/>
              </a:prstClr>
            </a:outerShdw>
          </a:effectLst>
        </p:spPr>
      </p:pic>
    </p:spTree>
    <p:custDataLst>
      <p:tags r:id="rId1"/>
    </p:custDataLst>
    <p:extLst>
      <p:ext uri="{BB962C8B-B14F-4D97-AF65-F5344CB8AC3E}">
        <p14:creationId xmlns:p14="http://schemas.microsoft.com/office/powerpoint/2010/main" val="3226421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9520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73778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0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64905" t="72716"/>
          <a:stretch/>
        </p:blipFill>
        <p:spPr>
          <a:xfrm>
            <a:off x="9713147" y="4995334"/>
            <a:ext cx="2360319" cy="1617133"/>
          </a:xfrm>
          <a:prstGeom prst="rect">
            <a:avLst/>
          </a:prstGeom>
        </p:spPr>
      </p:pic>
    </p:spTree>
    <p:custDataLst>
      <p:tags r:id="rId1"/>
    </p:custDataLst>
    <p:extLst>
      <p:ext uri="{BB962C8B-B14F-4D97-AF65-F5344CB8AC3E}">
        <p14:creationId xmlns:p14="http://schemas.microsoft.com/office/powerpoint/2010/main" val="205604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02_Title Slide">
    <p:bg>
      <p:bgPr>
        <a:solidFill>
          <a:srgbClr val="001F5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34435-EB5C-442E-8341-B28803F333A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13919"/>
          <a:stretch/>
        </p:blipFill>
        <p:spPr>
          <a:xfrm>
            <a:off x="7260" y="1"/>
            <a:ext cx="12184740" cy="6858000"/>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90283" y="5813405"/>
            <a:ext cx="2832155" cy="804333"/>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457372" y="2640690"/>
            <a:ext cx="4378691" cy="3977048"/>
          </a:xfrm>
          <a:prstGeom prst="rect">
            <a:avLst/>
          </a:prstGeom>
          <a:effectLst>
            <a:outerShdw blurRad="50800" dist="38100" dir="10800000" algn="r" rotWithShape="0">
              <a:prstClr val="black">
                <a:alpha val="40000"/>
              </a:prstClr>
            </a:outerShdw>
          </a:effectLst>
        </p:spPr>
      </p:pic>
    </p:spTree>
    <p:custDataLst>
      <p:tags r:id="rId1"/>
    </p:custDataLst>
    <p:extLst>
      <p:ext uri="{BB962C8B-B14F-4D97-AF65-F5344CB8AC3E}">
        <p14:creationId xmlns:p14="http://schemas.microsoft.com/office/powerpoint/2010/main" val="902382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0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56823" y="6177508"/>
            <a:ext cx="3116688" cy="504980"/>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b="0" kern="1200" cap="none" spc="0" dirty="0">
                <a:ln w="0"/>
                <a:solidFill>
                  <a:schemeClr val="accent1">
                    <a:lumMod val="75000"/>
                  </a:schemeClr>
                </a:solidFill>
                <a:effectLst>
                  <a:outerShdw blurRad="38100" dist="25400" dir="5400000" algn="ctr" rotWithShape="0">
                    <a:srgbClr val="6E747A">
                      <a:alpha val="43000"/>
                    </a:srgbClr>
                  </a:outerShdw>
                </a:effectLst>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a:blip r:embed="rId4"/>
          <a:stretch>
            <a:fillRect/>
          </a:stretch>
        </p:blipFill>
        <p:spPr>
          <a:xfrm>
            <a:off x="7137760" y="2350394"/>
            <a:ext cx="4698304" cy="4267344"/>
          </a:xfrm>
          <a:prstGeom prst="rect">
            <a:avLst/>
          </a:prstGeom>
          <a:effectLst>
            <a:outerShdw blurRad="50800" dist="38100" dir="10800000" algn="r" rotWithShape="0">
              <a:prstClr val="black">
                <a:alpha val="40000"/>
              </a:prstClr>
            </a:outerShdw>
          </a:effectLst>
        </p:spPr>
      </p:pic>
    </p:spTree>
    <p:custDataLst>
      <p:tags r:id="rId1"/>
    </p:custDataLst>
    <p:extLst>
      <p:ext uri="{BB962C8B-B14F-4D97-AF65-F5344CB8AC3E}">
        <p14:creationId xmlns:p14="http://schemas.microsoft.com/office/powerpoint/2010/main" val="502460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0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738316" y="6237826"/>
            <a:ext cx="3116688" cy="504980"/>
          </a:xfrm>
          <a:prstGeom prst="rect">
            <a:avLst/>
          </a:prstGeom>
        </p:spPr>
      </p:pic>
      <p:grpSp>
        <p:nvGrpSpPr>
          <p:cNvPr id="8" name="Group 7">
            <a:extLst>
              <a:ext uri="{FF2B5EF4-FFF2-40B4-BE49-F238E27FC236}">
                <a16:creationId xmlns:a16="http://schemas.microsoft.com/office/drawing/2014/main" id="{CAF54B18-1E70-D449-A3EC-9239163ED0CD}"/>
              </a:ext>
            </a:extLst>
          </p:cNvPr>
          <p:cNvGrpSpPr/>
          <p:nvPr userDrawn="1"/>
        </p:nvGrpSpPr>
        <p:grpSpPr>
          <a:xfrm>
            <a:off x="-10229" y="-15342"/>
            <a:ext cx="12212457" cy="6873342"/>
            <a:chOff x="-18411" y="-6137"/>
            <a:chExt cx="12212457" cy="6873342"/>
          </a:xfrm>
        </p:grpSpPr>
        <p:sp>
          <p:nvSpPr>
            <p:cNvPr id="9" name="Freeform 8">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spTree>
    <p:custDataLst>
      <p:tags r:id="rId1"/>
    </p:custDataLst>
    <p:extLst>
      <p:ext uri="{BB962C8B-B14F-4D97-AF65-F5344CB8AC3E}">
        <p14:creationId xmlns:p14="http://schemas.microsoft.com/office/powerpoint/2010/main" val="129040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05_Title Slide">
    <p:spTree>
      <p:nvGrpSpPr>
        <p:cNvPr id="1" name=""/>
        <p:cNvGrpSpPr/>
        <p:nvPr/>
      </p:nvGrpSpPr>
      <p:grpSpPr>
        <a:xfrm>
          <a:off x="0" y="0"/>
          <a:ext cx="0" cy="0"/>
          <a:chOff x="0" y="0"/>
          <a:chExt cx="0" cy="0"/>
        </a:xfrm>
      </p:grpSpPr>
      <p:grpSp>
        <p:nvGrpSpPr>
          <p:cNvPr id="2" name="Group 1"/>
          <p:cNvGrpSpPr/>
          <p:nvPr userDrawn="1"/>
        </p:nvGrpSpPr>
        <p:grpSpPr>
          <a:xfrm>
            <a:off x="-20457" y="0"/>
            <a:ext cx="12212457" cy="6873342"/>
            <a:chOff x="-20457" y="0"/>
            <a:chExt cx="12212457" cy="6873342"/>
          </a:xfrm>
        </p:grpSpPr>
        <p:pic>
          <p:nvPicPr>
            <p:cNvPr id="13" name="Picture 12"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Freeform 13">
              <a:extLst>
                <a:ext uri="{FF2B5EF4-FFF2-40B4-BE49-F238E27FC236}">
                  <a16:creationId xmlns:a16="http://schemas.microsoft.com/office/drawing/2014/main" id="{477FB2E0-C8C5-B54F-999D-475D5623CDDB}"/>
                </a:ext>
              </a:extLst>
            </p:cNvPr>
            <p:cNvSpPr/>
            <p:nvPr userDrawn="1"/>
          </p:nvSpPr>
          <p:spPr>
            <a:xfrm>
              <a:off x="-20457" y="3037772"/>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p:cNvSpPr>
            <a:spLocks noGrp="1"/>
          </p:cNvSpPr>
          <p:nvPr>
            <p:ph type="subTitle" idx="1"/>
          </p:nvPr>
        </p:nvSpPr>
        <p:spPr>
          <a:xfrm>
            <a:off x="609600" y="3696237"/>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96484"/>
            <a:ext cx="7304468" cy="1896533"/>
          </a:xfrm>
        </p:spPr>
        <p:txBody>
          <a:bodyPr>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6" name="Picture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9281137" y="5513708"/>
            <a:ext cx="2580305" cy="1046727"/>
          </a:xfrm>
          <a:prstGeom prst="rect">
            <a:avLst/>
          </a:prstGeom>
        </p:spPr>
      </p:pic>
    </p:spTree>
    <p:custDataLst>
      <p:tags r:id="rId1"/>
    </p:custDataLst>
    <p:extLst>
      <p:ext uri="{BB962C8B-B14F-4D97-AF65-F5344CB8AC3E}">
        <p14:creationId xmlns:p14="http://schemas.microsoft.com/office/powerpoint/2010/main" val="54401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06_Title Slid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4343652"/>
            <a:ext cx="10972800" cy="804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2413000"/>
            <a:ext cx="10972800" cy="1896533"/>
          </a:xfrm>
        </p:spPr>
        <p:txBody>
          <a:bodyPr>
            <a:noAutofit/>
          </a:bodyPr>
          <a:lstStyle>
            <a:lvl1pPr marL="0" algn="ctr"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6" name="Picture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908067" y="563710"/>
            <a:ext cx="2432891" cy="1660329"/>
          </a:xfrm>
          <a:prstGeom prst="rect">
            <a:avLst/>
          </a:prstGeom>
        </p:spPr>
      </p:pic>
    </p:spTree>
    <p:custDataLst>
      <p:tags r:id="rId1"/>
    </p:custDataLst>
    <p:extLst>
      <p:ext uri="{BB962C8B-B14F-4D97-AF65-F5344CB8AC3E}">
        <p14:creationId xmlns:p14="http://schemas.microsoft.com/office/powerpoint/2010/main" val="2819750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07_Title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4182785"/>
            <a:ext cx="10972800" cy="804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2252133"/>
            <a:ext cx="10972800" cy="1896533"/>
          </a:xfrm>
        </p:spPr>
        <p:txBody>
          <a:bodyPr>
            <a:noAutofit/>
          </a:bodyPr>
          <a:lstStyle>
            <a:lvl1pPr marL="0" algn="ctr"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05606" y="453811"/>
            <a:ext cx="4048523" cy="1149782"/>
          </a:xfrm>
          <a:prstGeom prst="rect">
            <a:avLst/>
          </a:prstGeom>
        </p:spPr>
      </p:pic>
    </p:spTree>
    <p:custDataLst>
      <p:tags r:id="rId1"/>
    </p:custDataLst>
    <p:extLst>
      <p:ext uri="{BB962C8B-B14F-4D97-AF65-F5344CB8AC3E}">
        <p14:creationId xmlns:p14="http://schemas.microsoft.com/office/powerpoint/2010/main" val="2768572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0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304863" y="5880813"/>
            <a:ext cx="2556932" cy="747720"/>
          </a:xfrm>
          <a:prstGeom prst="rect">
            <a:avLst/>
          </a:prstGeom>
        </p:spPr>
      </p:pic>
      <p:sp>
        <p:nvSpPr>
          <p:cNvPr id="2" name="Title 1"/>
          <p:cNvSpPr>
            <a:spLocks noGrp="1"/>
          </p:cNvSpPr>
          <p:nvPr>
            <p:ph type="title"/>
          </p:nvPr>
        </p:nvSpPr>
        <p:spPr>
          <a:xfrm>
            <a:off x="1515532" y="3000777"/>
            <a:ext cx="9186335" cy="2038678"/>
          </a:xfrm>
        </p:spPr>
        <p:txBody>
          <a:bodyPr wrap="square" anchor="ctr" anchorCtr="0">
            <a:normAutofit/>
          </a:bodyPr>
          <a:lstStyle>
            <a:lvl1pPr algn="ctr">
              <a:defRPr sz="6000"/>
            </a:lvl1pPr>
          </a:lstStyle>
          <a:p>
            <a:r>
              <a:rPr lang="en-US"/>
              <a:t>Click to edit Master title style</a:t>
            </a:r>
          </a:p>
        </p:txBody>
      </p:sp>
      <p:pic>
        <p:nvPicPr>
          <p:cNvPr id="3" name="Picture 2"/>
          <p:cNvPicPr>
            <a:picLocks noChangeAspect="1"/>
          </p:cNvPicPr>
          <p:nvPr userDrawn="1"/>
        </p:nvPicPr>
        <p:blipFill>
          <a:blip r:embed="rId4"/>
          <a:stretch>
            <a:fillRect/>
          </a:stretch>
        </p:blipFill>
        <p:spPr>
          <a:xfrm>
            <a:off x="5571065" y="1638789"/>
            <a:ext cx="1075267" cy="976413"/>
          </a:xfrm>
          <a:prstGeom prst="rect">
            <a:avLst/>
          </a:prstGeom>
        </p:spPr>
      </p:pic>
    </p:spTree>
    <p:custDataLst>
      <p:tags r:id="rId1"/>
    </p:custDataLst>
    <p:extLst>
      <p:ext uri="{BB962C8B-B14F-4D97-AF65-F5344CB8AC3E}">
        <p14:creationId xmlns:p14="http://schemas.microsoft.com/office/powerpoint/2010/main" val="64172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56823" y="6177508"/>
            <a:ext cx="3116688" cy="504980"/>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b="0" kern="1200" cap="none" spc="0" dirty="0">
                <a:ln w="0"/>
                <a:solidFill>
                  <a:schemeClr val="accent1">
                    <a:lumMod val="75000"/>
                  </a:schemeClr>
                </a:solidFill>
                <a:effectLst>
                  <a:outerShdw blurRad="38100" dist="25400" dir="5400000" algn="ctr" rotWithShape="0">
                    <a:srgbClr val="6E747A">
                      <a:alpha val="43000"/>
                    </a:srgbClr>
                  </a:outerShdw>
                </a:effectLst>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a:blip r:embed="rId4"/>
          <a:stretch>
            <a:fillRect/>
          </a:stretch>
        </p:blipFill>
        <p:spPr>
          <a:xfrm>
            <a:off x="7137760" y="2350394"/>
            <a:ext cx="4698304" cy="4267344"/>
          </a:xfrm>
          <a:prstGeom prst="rect">
            <a:avLst/>
          </a:prstGeom>
          <a:effectLst>
            <a:outerShdw blurRad="50800" dist="38100" dir="10800000" algn="r" rotWithShape="0">
              <a:prstClr val="black">
                <a:alpha val="40000"/>
              </a:prstClr>
            </a:outerShdw>
          </a:effectLst>
        </p:spPr>
      </p:pic>
    </p:spTree>
    <p:custDataLst>
      <p:tags r:id="rId1"/>
    </p:custDataLst>
    <p:extLst>
      <p:ext uri="{BB962C8B-B14F-4D97-AF65-F5344CB8AC3E}">
        <p14:creationId xmlns:p14="http://schemas.microsoft.com/office/powerpoint/2010/main" val="2335346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0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lvl1pPr>
          </a:lstStyle>
          <a:p>
            <a:r>
              <a:rPr lang="en-US"/>
              <a:t>Click to edit Master title style</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47902"/>
            <a:ext cx="444904" cy="203531"/>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304863" y="5880813"/>
            <a:ext cx="2556932" cy="747720"/>
          </a:xfrm>
          <a:prstGeom prst="rect">
            <a:avLst/>
          </a:prstGeom>
        </p:spPr>
      </p:pic>
    </p:spTree>
    <p:custDataLst>
      <p:tags r:id="rId1"/>
    </p:custDataLst>
    <p:extLst>
      <p:ext uri="{BB962C8B-B14F-4D97-AF65-F5344CB8AC3E}">
        <p14:creationId xmlns:p14="http://schemas.microsoft.com/office/powerpoint/2010/main" val="2435963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03_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39951"/>
            <a:ext cx="444904" cy="203531"/>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387150" y="5873268"/>
            <a:ext cx="2455571" cy="697383"/>
          </a:xfrm>
          <a:prstGeom prst="rect">
            <a:avLst/>
          </a:prstGeom>
        </p:spPr>
      </p:pic>
    </p:spTree>
    <p:custDataLst>
      <p:tags r:id="rId1"/>
    </p:custDataLst>
    <p:extLst>
      <p:ext uri="{BB962C8B-B14F-4D97-AF65-F5344CB8AC3E}">
        <p14:creationId xmlns:p14="http://schemas.microsoft.com/office/powerpoint/2010/main" val="2727118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04_Section Hea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6C4EEFC9-2203-8C4B-A042-21D4EE65F1C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6" name="Picture 5"/>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387150" y="5873268"/>
            <a:ext cx="2455571" cy="697383"/>
          </a:xfrm>
          <a:prstGeom prst="rect">
            <a:avLst/>
          </a:prstGeom>
        </p:spPr>
      </p:pic>
    </p:spTree>
    <p:custDataLst>
      <p:tags r:id="rId1"/>
    </p:custDataLst>
    <p:extLst>
      <p:ext uri="{BB962C8B-B14F-4D97-AF65-F5344CB8AC3E}">
        <p14:creationId xmlns:p14="http://schemas.microsoft.com/office/powerpoint/2010/main" val="29361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05_Section Header">
    <p:bg>
      <p:bgPr>
        <a:solidFill>
          <a:schemeClr val="accent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2222694" cy="6858000"/>
            <a:chOff x="0" y="0"/>
            <a:chExt cx="12222694" cy="6858000"/>
          </a:xfrm>
        </p:grpSpPr>
        <p:pic>
          <p:nvPicPr>
            <p:cNvPr id="8" name="Picture 7">
              <a:extLst>
                <a:ext uri="{FF2B5EF4-FFF2-40B4-BE49-F238E27FC236}">
                  <a16:creationId xmlns:a16="http://schemas.microsoft.com/office/drawing/2014/main" id="{C3FC70C9-1AA6-684B-A9B1-35BC658BBF6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4350"/>
            <a:stretch/>
          </p:blipFill>
          <p:spPr>
            <a:xfrm>
              <a:off x="0" y="0"/>
              <a:ext cx="12222694" cy="6858000"/>
            </a:xfrm>
            <a:prstGeom prst="rect">
              <a:avLst/>
            </a:prstGeom>
          </p:spPr>
        </p:pic>
        <p:sp>
          <p:nvSpPr>
            <p:cNvPr id="9" name="Rectangle 8">
              <a:extLst>
                <a:ext uri="{FF2B5EF4-FFF2-40B4-BE49-F238E27FC236}">
                  <a16:creationId xmlns:a16="http://schemas.microsoft.com/office/drawing/2014/main" id="{4A5882D8-9F74-2A46-BEAB-A118D82D6C70}"/>
                </a:ext>
              </a:extLst>
            </p:cNvPr>
            <p:cNvSpPr/>
            <p:nvPr userDrawn="1"/>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11" name="Picture 10"/>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387150" y="5873268"/>
            <a:ext cx="2455571" cy="697383"/>
          </a:xfrm>
          <a:prstGeom prst="rect">
            <a:avLst/>
          </a:prstGeom>
        </p:spPr>
      </p:pic>
    </p:spTree>
    <p:custDataLst>
      <p:tags r:id="rId1"/>
    </p:custDataLst>
    <p:extLst>
      <p:ext uri="{BB962C8B-B14F-4D97-AF65-F5344CB8AC3E}">
        <p14:creationId xmlns:p14="http://schemas.microsoft.com/office/powerpoint/2010/main" val="15423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21311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825625"/>
            <a:ext cx="4402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4294" y="1825625"/>
            <a:ext cx="4402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122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922398" cy="1325563"/>
          </a:xfrm>
        </p:spPr>
        <p:txBody>
          <a:bodyPr/>
          <a:lstStyle/>
          <a:p>
            <a:r>
              <a:rPr lang="en-US"/>
              <a:t>Click to edit Master title style</a:t>
            </a:r>
          </a:p>
        </p:txBody>
      </p:sp>
      <p:sp>
        <p:nvSpPr>
          <p:cNvPr id="3" name="Text Placeholder 2"/>
          <p:cNvSpPr>
            <a:spLocks noGrp="1"/>
          </p:cNvSpPr>
          <p:nvPr>
            <p:ph type="body" idx="1"/>
          </p:nvPr>
        </p:nvSpPr>
        <p:spPr>
          <a:xfrm>
            <a:off x="839789" y="1809481"/>
            <a:ext cx="4254829" cy="695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425482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01732" y="1809481"/>
            <a:ext cx="4275784" cy="695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01732" y="2505075"/>
            <a:ext cx="427578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307508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73182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44603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04425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838201"/>
            <a:ext cx="4919133" cy="515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2438400"/>
            <a:ext cx="3932237" cy="3556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149121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738316" y="6237826"/>
            <a:ext cx="3116688" cy="504980"/>
          </a:xfrm>
          <a:prstGeom prst="rect">
            <a:avLst/>
          </a:prstGeom>
        </p:spPr>
      </p:pic>
      <p:grpSp>
        <p:nvGrpSpPr>
          <p:cNvPr id="8" name="Group 7">
            <a:extLst>
              <a:ext uri="{FF2B5EF4-FFF2-40B4-BE49-F238E27FC236}">
                <a16:creationId xmlns:a16="http://schemas.microsoft.com/office/drawing/2014/main" id="{CAF54B18-1E70-D449-A3EC-9239163ED0CD}"/>
              </a:ext>
            </a:extLst>
          </p:cNvPr>
          <p:cNvGrpSpPr/>
          <p:nvPr userDrawn="1"/>
        </p:nvGrpSpPr>
        <p:grpSpPr>
          <a:xfrm>
            <a:off x="-10229" y="-15342"/>
            <a:ext cx="12212457" cy="6873342"/>
            <a:chOff x="-18411" y="-6137"/>
            <a:chExt cx="12212457" cy="6873342"/>
          </a:xfrm>
        </p:grpSpPr>
        <p:sp>
          <p:nvSpPr>
            <p:cNvPr id="9" name="Freeform 8">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spTree>
    <p:custDataLst>
      <p:tags r:id="rId1"/>
    </p:custDataLst>
    <p:extLst>
      <p:ext uri="{BB962C8B-B14F-4D97-AF65-F5344CB8AC3E}">
        <p14:creationId xmlns:p14="http://schemas.microsoft.com/office/powerpoint/2010/main" val="3555570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74592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29116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1382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846"/>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solidFill>
                  <a:srgbClr val="FEB712"/>
                </a:solidFill>
                <a:latin typeface="Arial" charset="0"/>
                <a:ea typeface="Arial" charset="0"/>
                <a:cs typeface="Arial"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DE735C76-0146-514C-A84B-FCD4ED1093FF}" type="slidenum">
              <a:rPr lang="en-US" smtClean="0"/>
              <a:pPr/>
              <a:t>‹#›</a:t>
            </a:fld>
            <a:endParaRPr lang="en-US"/>
          </a:p>
        </p:txBody>
      </p:sp>
    </p:spTree>
    <p:extLst>
      <p:ext uri="{BB962C8B-B14F-4D97-AF65-F5344CB8AC3E}">
        <p14:creationId xmlns:p14="http://schemas.microsoft.com/office/powerpoint/2010/main" val="2142103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3846"/>
          <a:stretch/>
        </p:blipFill>
        <p:spPr>
          <a:xfrm>
            <a:off x="0" y="0"/>
            <a:ext cx="12192000" cy="6858000"/>
          </a:xfrm>
          <a:prstGeom prst="rect">
            <a:avLst/>
          </a:prstGeom>
        </p:spPr>
      </p:pic>
      <p:sp>
        <p:nvSpPr>
          <p:cNvPr id="2" name="Title 1"/>
          <p:cNvSpPr>
            <a:spLocks noGrp="1"/>
          </p:cNvSpPr>
          <p:nvPr>
            <p:ph type="title"/>
          </p:nvPr>
        </p:nvSpPr>
        <p:spPr>
          <a:xfrm>
            <a:off x="831851" y="1709739"/>
            <a:ext cx="10515600" cy="2852737"/>
          </a:xfrm>
        </p:spPr>
        <p:txBody>
          <a:bodyPr anchor="b"/>
          <a:lstStyle>
            <a:lvl1pPr>
              <a:defRPr sz="5400">
                <a:solidFill>
                  <a:schemeClr val="bg1"/>
                </a:solidFill>
                <a:latin typeface="Arial" charset="0"/>
                <a:ea typeface="Arial" charset="0"/>
                <a:cs typeface="Arial" charset="0"/>
              </a:defRPr>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rgbClr val="FEB712"/>
                </a:solidFill>
                <a:latin typeface="Arial" charset="0"/>
                <a:ea typeface="Arial" charset="0"/>
                <a:cs typeface="Arial" charset="0"/>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799214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0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6" name="Picture 5"/>
          <p:cNvPicPr>
            <a:picLocks noChangeAspect="1"/>
          </p:cNvPicPr>
          <p:nvPr userDrawn="1"/>
        </p:nvPicPr>
        <p:blipFill rotWithShape="1">
          <a:blip r:embed="rId4">
            <a:extLst>
              <a:ext uri="{28A0092B-C50C-407E-A947-70E740481C1C}">
                <a14:useLocalDpi xmlns:a14="http://schemas.microsoft.com/office/drawing/2010/main" val="0"/>
              </a:ext>
            </a:extLst>
          </a:blip>
          <a:srcRect l="66537" t="76068"/>
          <a:stretch/>
        </p:blipFill>
        <p:spPr>
          <a:xfrm>
            <a:off x="9883765" y="5283884"/>
            <a:ext cx="1965000" cy="1238489"/>
          </a:xfrm>
          <a:prstGeom prst="rect">
            <a:avLst/>
          </a:prstGeom>
        </p:spPr>
      </p:pic>
    </p:spTree>
    <p:custDataLst>
      <p:tags r:id="rId1"/>
    </p:custDataLst>
    <p:extLst>
      <p:ext uri="{BB962C8B-B14F-4D97-AF65-F5344CB8AC3E}">
        <p14:creationId xmlns:p14="http://schemas.microsoft.com/office/powerpoint/2010/main" val="3667681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02_Title Slide">
    <p:bg>
      <p:bgPr>
        <a:solidFill>
          <a:schemeClr val="tx2">
            <a:lumMod val="5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a:blip r:embed="rId3"/>
          <a:stretch>
            <a:fillRect/>
          </a:stretch>
        </p:blipFill>
        <p:spPr>
          <a:xfrm>
            <a:off x="7457372" y="2640690"/>
            <a:ext cx="4378691" cy="3977048"/>
          </a:xfrm>
          <a:prstGeom prst="rect">
            <a:avLst/>
          </a:prstGeom>
          <a:effectLst>
            <a:outerShdw blurRad="50800" dist="38100" dir="10800000" algn="r" rotWithShape="0">
              <a:prstClr val="black">
                <a:alpha val="40000"/>
              </a:prstClr>
            </a:outerShdw>
          </a:effectLst>
        </p:spPr>
      </p:pic>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76808" r="52041" b="7793"/>
          <a:stretch/>
        </p:blipFill>
        <p:spPr>
          <a:xfrm>
            <a:off x="609600" y="5928363"/>
            <a:ext cx="2436254" cy="689375"/>
          </a:xfrm>
          <a:prstGeom prst="rect">
            <a:avLst/>
          </a:prstGeom>
        </p:spPr>
      </p:pic>
    </p:spTree>
    <p:custDataLst>
      <p:tags r:id="rId1"/>
    </p:custDataLst>
    <p:extLst>
      <p:ext uri="{BB962C8B-B14F-4D97-AF65-F5344CB8AC3E}">
        <p14:creationId xmlns:p14="http://schemas.microsoft.com/office/powerpoint/2010/main" val="1338446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03_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09600" y="6183801"/>
            <a:ext cx="3118834" cy="498687"/>
          </a:xfrm>
          <a:prstGeom prst="rect">
            <a:avLst/>
          </a:prstGeom>
        </p:spPr>
      </p:pic>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b="0" kern="1200" cap="none" spc="0" dirty="0">
                <a:ln w="0"/>
                <a:solidFill>
                  <a:schemeClr val="accent1">
                    <a:lumMod val="75000"/>
                  </a:schemeClr>
                </a:solidFill>
                <a:effectLst>
                  <a:outerShdw blurRad="38100" dist="25400" dir="5400000" algn="ctr" rotWithShape="0">
                    <a:srgbClr val="6E747A">
                      <a:alpha val="43000"/>
                    </a:srgbClr>
                  </a:outerShdw>
                </a:effectLst>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a:blip r:embed="rId4"/>
          <a:stretch>
            <a:fillRect/>
          </a:stretch>
        </p:blipFill>
        <p:spPr>
          <a:xfrm>
            <a:off x="7137760" y="2350394"/>
            <a:ext cx="4698304" cy="4267344"/>
          </a:xfrm>
          <a:prstGeom prst="rect">
            <a:avLst/>
          </a:prstGeom>
          <a:effectLst>
            <a:outerShdw blurRad="50800" dist="38100" dir="10800000" algn="r" rotWithShape="0">
              <a:prstClr val="black">
                <a:alpha val="40000"/>
              </a:prstClr>
            </a:outerShdw>
          </a:effectLst>
        </p:spPr>
      </p:pic>
    </p:spTree>
    <p:custDataLst>
      <p:tags r:id="rId1"/>
    </p:custDataLst>
    <p:extLst>
      <p:ext uri="{BB962C8B-B14F-4D97-AF65-F5344CB8AC3E}">
        <p14:creationId xmlns:p14="http://schemas.microsoft.com/office/powerpoint/2010/main" val="4173276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04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82179" y="6237826"/>
            <a:ext cx="3118834" cy="498687"/>
          </a:xfrm>
          <a:prstGeom prst="rect">
            <a:avLst/>
          </a:prstGeom>
        </p:spPr>
      </p:pic>
      <p:grpSp>
        <p:nvGrpSpPr>
          <p:cNvPr id="8" name="Group 7">
            <a:extLst>
              <a:ext uri="{FF2B5EF4-FFF2-40B4-BE49-F238E27FC236}">
                <a16:creationId xmlns:a16="http://schemas.microsoft.com/office/drawing/2014/main" id="{CAF54B18-1E70-D449-A3EC-9239163ED0CD}"/>
              </a:ext>
            </a:extLst>
          </p:cNvPr>
          <p:cNvGrpSpPr/>
          <p:nvPr userDrawn="1"/>
        </p:nvGrpSpPr>
        <p:grpSpPr>
          <a:xfrm>
            <a:off x="-10229" y="-15342"/>
            <a:ext cx="12212457" cy="6873342"/>
            <a:chOff x="-18411" y="-6137"/>
            <a:chExt cx="12212457" cy="6873342"/>
          </a:xfrm>
        </p:grpSpPr>
        <p:sp>
          <p:nvSpPr>
            <p:cNvPr id="9" name="Freeform 8">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 name="Subtitle 2"/>
          <p:cNvSpPr>
            <a:spLocks noGrp="1"/>
          </p:cNvSpPr>
          <p:nvPr>
            <p:ph type="subTitle" idx="1"/>
          </p:nvPr>
        </p:nvSpPr>
        <p:spPr>
          <a:xfrm>
            <a:off x="609600" y="3647940"/>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51407"/>
            <a:ext cx="7310907" cy="1896533"/>
          </a:xfrm>
        </p:spPr>
        <p:txBody>
          <a:bodyPr anchor="b" anchorCtr="0">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spTree>
    <p:custDataLst>
      <p:tags r:id="rId1"/>
    </p:custDataLst>
    <p:extLst>
      <p:ext uri="{BB962C8B-B14F-4D97-AF65-F5344CB8AC3E}">
        <p14:creationId xmlns:p14="http://schemas.microsoft.com/office/powerpoint/2010/main" val="2144732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05_Title Slide">
    <p:spTree>
      <p:nvGrpSpPr>
        <p:cNvPr id="1" name=""/>
        <p:cNvGrpSpPr/>
        <p:nvPr/>
      </p:nvGrpSpPr>
      <p:grpSpPr>
        <a:xfrm>
          <a:off x="0" y="0"/>
          <a:ext cx="0" cy="0"/>
          <a:chOff x="0" y="0"/>
          <a:chExt cx="0" cy="0"/>
        </a:xfrm>
      </p:grpSpPr>
      <p:grpSp>
        <p:nvGrpSpPr>
          <p:cNvPr id="2" name="Group 1"/>
          <p:cNvGrpSpPr/>
          <p:nvPr userDrawn="1"/>
        </p:nvGrpSpPr>
        <p:grpSpPr>
          <a:xfrm>
            <a:off x="-20457" y="0"/>
            <a:ext cx="12212457" cy="6873342"/>
            <a:chOff x="-20457" y="0"/>
            <a:chExt cx="12212457" cy="6873342"/>
          </a:xfrm>
        </p:grpSpPr>
        <p:pic>
          <p:nvPicPr>
            <p:cNvPr id="13" name="Picture 12"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Freeform 13">
              <a:extLst>
                <a:ext uri="{FF2B5EF4-FFF2-40B4-BE49-F238E27FC236}">
                  <a16:creationId xmlns:a16="http://schemas.microsoft.com/office/drawing/2014/main" id="{477FB2E0-C8C5-B54F-999D-475D5623CDDB}"/>
                </a:ext>
              </a:extLst>
            </p:cNvPr>
            <p:cNvSpPr/>
            <p:nvPr userDrawn="1"/>
          </p:nvSpPr>
          <p:spPr>
            <a:xfrm>
              <a:off x="-20457" y="3037772"/>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p:cNvSpPr>
            <a:spLocks noGrp="1"/>
          </p:cNvSpPr>
          <p:nvPr>
            <p:ph type="subTitle" idx="1"/>
          </p:nvPr>
        </p:nvSpPr>
        <p:spPr>
          <a:xfrm>
            <a:off x="609600" y="3696237"/>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96484"/>
            <a:ext cx="7304468" cy="1896533"/>
          </a:xfrm>
        </p:spPr>
        <p:txBody>
          <a:bodyPr>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5" name="Picture 4"/>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305676" y="5681133"/>
            <a:ext cx="2615392" cy="914401"/>
          </a:xfrm>
          <a:prstGeom prst="rect">
            <a:avLst/>
          </a:prstGeom>
        </p:spPr>
      </p:pic>
    </p:spTree>
    <p:custDataLst>
      <p:tags r:id="rId1"/>
    </p:custDataLst>
    <p:extLst>
      <p:ext uri="{BB962C8B-B14F-4D97-AF65-F5344CB8AC3E}">
        <p14:creationId xmlns:p14="http://schemas.microsoft.com/office/powerpoint/2010/main" val="201330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_Title Slide">
    <p:spTree>
      <p:nvGrpSpPr>
        <p:cNvPr id="1" name=""/>
        <p:cNvGrpSpPr/>
        <p:nvPr/>
      </p:nvGrpSpPr>
      <p:grpSpPr>
        <a:xfrm>
          <a:off x="0" y="0"/>
          <a:ext cx="0" cy="0"/>
          <a:chOff x="0" y="0"/>
          <a:chExt cx="0" cy="0"/>
        </a:xfrm>
      </p:grpSpPr>
      <p:grpSp>
        <p:nvGrpSpPr>
          <p:cNvPr id="2" name="Group 1"/>
          <p:cNvGrpSpPr/>
          <p:nvPr userDrawn="1"/>
        </p:nvGrpSpPr>
        <p:grpSpPr>
          <a:xfrm>
            <a:off x="-20457" y="0"/>
            <a:ext cx="12212457" cy="6873342"/>
            <a:chOff x="-20457" y="0"/>
            <a:chExt cx="12212457" cy="6873342"/>
          </a:xfrm>
        </p:grpSpPr>
        <p:pic>
          <p:nvPicPr>
            <p:cNvPr id="13" name="Picture 12"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Freeform 13">
              <a:extLst>
                <a:ext uri="{FF2B5EF4-FFF2-40B4-BE49-F238E27FC236}">
                  <a16:creationId xmlns:a16="http://schemas.microsoft.com/office/drawing/2014/main" id="{477FB2E0-C8C5-B54F-999D-475D5623CDDB}"/>
                </a:ext>
              </a:extLst>
            </p:cNvPr>
            <p:cNvSpPr/>
            <p:nvPr userDrawn="1"/>
          </p:nvSpPr>
          <p:spPr>
            <a:xfrm>
              <a:off x="-20457" y="3037772"/>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p:cNvSpPr>
            <a:spLocks noGrp="1"/>
          </p:cNvSpPr>
          <p:nvPr>
            <p:ph type="subTitle" idx="1"/>
          </p:nvPr>
        </p:nvSpPr>
        <p:spPr>
          <a:xfrm>
            <a:off x="609600" y="3696237"/>
            <a:ext cx="6553200" cy="80433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1796484"/>
            <a:ext cx="7304468" cy="1896533"/>
          </a:xfrm>
        </p:spPr>
        <p:txBody>
          <a:bodyPr>
            <a:noAutofit/>
          </a:bodyPr>
          <a:lstStyle>
            <a:lvl1pPr marL="0" algn="l"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6" name="Picture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9281137" y="5513708"/>
            <a:ext cx="2580305" cy="1046727"/>
          </a:xfrm>
          <a:prstGeom prst="rect">
            <a:avLst/>
          </a:prstGeom>
        </p:spPr>
      </p:pic>
    </p:spTree>
    <p:custDataLst>
      <p:tags r:id="rId1"/>
    </p:custDataLst>
    <p:extLst>
      <p:ext uri="{BB962C8B-B14F-4D97-AF65-F5344CB8AC3E}">
        <p14:creationId xmlns:p14="http://schemas.microsoft.com/office/powerpoint/2010/main" val="1011216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06_Title Slid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4343652"/>
            <a:ext cx="10972800" cy="804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2413000"/>
            <a:ext cx="10972800" cy="1896533"/>
          </a:xfrm>
        </p:spPr>
        <p:txBody>
          <a:bodyPr>
            <a:noAutofit/>
          </a:bodyPr>
          <a:lstStyle>
            <a:lvl1pPr marL="0" algn="ctr"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908067" y="512957"/>
            <a:ext cx="2362614" cy="1468241"/>
          </a:xfrm>
          <a:prstGeom prst="rect">
            <a:avLst/>
          </a:prstGeom>
        </p:spPr>
      </p:pic>
    </p:spTree>
    <p:custDataLst>
      <p:tags r:id="rId1"/>
    </p:custDataLst>
    <p:extLst>
      <p:ext uri="{BB962C8B-B14F-4D97-AF65-F5344CB8AC3E}">
        <p14:creationId xmlns:p14="http://schemas.microsoft.com/office/powerpoint/2010/main" val="1698267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07_Title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4182785"/>
            <a:ext cx="10972800" cy="804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2252133"/>
            <a:ext cx="10972800" cy="1896533"/>
          </a:xfrm>
        </p:spPr>
        <p:txBody>
          <a:bodyPr>
            <a:noAutofit/>
          </a:bodyPr>
          <a:lstStyle>
            <a:lvl1pPr marL="0" algn="ctr"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235174" y="482601"/>
            <a:ext cx="3721652" cy="1058334"/>
          </a:xfrm>
          <a:prstGeom prst="rect">
            <a:avLst/>
          </a:prstGeom>
        </p:spPr>
      </p:pic>
    </p:spTree>
    <p:custDataLst>
      <p:tags r:id="rId1"/>
    </p:custDataLst>
    <p:extLst>
      <p:ext uri="{BB962C8B-B14F-4D97-AF65-F5344CB8AC3E}">
        <p14:creationId xmlns:p14="http://schemas.microsoft.com/office/powerpoint/2010/main" val="1316047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0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5532" y="3000777"/>
            <a:ext cx="9186335" cy="2038678"/>
          </a:xfrm>
        </p:spPr>
        <p:txBody>
          <a:bodyPr wrap="square" anchor="ctr" anchorCtr="0">
            <a:normAutofit/>
          </a:bodyPr>
          <a:lstStyle>
            <a:lvl1pPr algn="ctr">
              <a:defRPr sz="6000"/>
            </a:lvl1pPr>
          </a:lstStyle>
          <a:p>
            <a:r>
              <a:rPr lang="en-US"/>
              <a:t>Click to edit Master title style</a:t>
            </a:r>
          </a:p>
        </p:txBody>
      </p:sp>
      <p:pic>
        <p:nvPicPr>
          <p:cNvPr id="3" name="Picture 2"/>
          <p:cNvPicPr>
            <a:picLocks noChangeAspect="1"/>
          </p:cNvPicPr>
          <p:nvPr userDrawn="1"/>
        </p:nvPicPr>
        <p:blipFill>
          <a:blip r:embed="rId3"/>
          <a:stretch>
            <a:fillRect/>
          </a:stretch>
        </p:blipFill>
        <p:spPr>
          <a:xfrm>
            <a:off x="5571065" y="1638789"/>
            <a:ext cx="1075267" cy="976413"/>
          </a:xfrm>
          <a:prstGeom prst="rect">
            <a:avLst/>
          </a:prstGeom>
        </p:spPr>
      </p:pic>
      <p:pic>
        <p:nvPicPr>
          <p:cNvPr id="4" name="Picture 3"/>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499601" y="5913501"/>
            <a:ext cx="2404532" cy="715032"/>
          </a:xfrm>
          <a:prstGeom prst="rect">
            <a:avLst/>
          </a:prstGeom>
        </p:spPr>
      </p:pic>
    </p:spTree>
    <p:custDataLst>
      <p:tags r:id="rId1"/>
    </p:custDataLst>
    <p:extLst>
      <p:ext uri="{BB962C8B-B14F-4D97-AF65-F5344CB8AC3E}">
        <p14:creationId xmlns:p14="http://schemas.microsoft.com/office/powerpoint/2010/main" val="1601649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0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lvl1pPr>
          </a:lstStyle>
          <a:p>
            <a:r>
              <a:rPr lang="en-US"/>
              <a:t>Click to edit Master title style</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47902"/>
            <a:ext cx="444904" cy="20353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9499601" y="5913501"/>
            <a:ext cx="2404532" cy="715032"/>
          </a:xfrm>
          <a:prstGeom prst="rect">
            <a:avLst/>
          </a:prstGeom>
        </p:spPr>
      </p:pic>
    </p:spTree>
    <p:custDataLst>
      <p:tags r:id="rId1"/>
    </p:custDataLst>
    <p:extLst>
      <p:ext uri="{BB962C8B-B14F-4D97-AF65-F5344CB8AC3E}">
        <p14:creationId xmlns:p14="http://schemas.microsoft.com/office/powerpoint/2010/main" val="1587028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03_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39951"/>
            <a:ext cx="444904" cy="203531"/>
          </a:xfrm>
          <a:prstGeom prst="rect">
            <a:avLst/>
          </a:prstGeom>
        </p:spPr>
      </p:pic>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9834957" y="5960534"/>
            <a:ext cx="2069177" cy="618067"/>
          </a:xfrm>
          <a:prstGeom prst="rect">
            <a:avLst/>
          </a:prstGeom>
        </p:spPr>
      </p:pic>
    </p:spTree>
    <p:custDataLst>
      <p:tags r:id="rId1"/>
    </p:custDataLst>
    <p:extLst>
      <p:ext uri="{BB962C8B-B14F-4D97-AF65-F5344CB8AC3E}">
        <p14:creationId xmlns:p14="http://schemas.microsoft.com/office/powerpoint/2010/main" val="4069754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04_Section Hea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6C4EEFC9-2203-8C4B-A042-21D4EE65F1C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9834957" y="5960534"/>
            <a:ext cx="2069177" cy="618067"/>
          </a:xfrm>
          <a:prstGeom prst="rect">
            <a:avLst/>
          </a:prstGeom>
        </p:spPr>
      </p:pic>
    </p:spTree>
    <p:custDataLst>
      <p:tags r:id="rId1"/>
    </p:custDataLst>
    <p:extLst>
      <p:ext uri="{BB962C8B-B14F-4D97-AF65-F5344CB8AC3E}">
        <p14:creationId xmlns:p14="http://schemas.microsoft.com/office/powerpoint/2010/main" val="1123019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05_Section Header">
    <p:bg>
      <p:bgPr>
        <a:solidFill>
          <a:schemeClr val="accent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2222694" cy="6858000"/>
            <a:chOff x="0" y="0"/>
            <a:chExt cx="12222694" cy="6858000"/>
          </a:xfrm>
        </p:grpSpPr>
        <p:pic>
          <p:nvPicPr>
            <p:cNvPr id="8" name="Picture 7">
              <a:extLst>
                <a:ext uri="{FF2B5EF4-FFF2-40B4-BE49-F238E27FC236}">
                  <a16:creationId xmlns:a16="http://schemas.microsoft.com/office/drawing/2014/main" id="{C3FC70C9-1AA6-684B-A9B1-35BC658BBF6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4350"/>
            <a:stretch/>
          </p:blipFill>
          <p:spPr>
            <a:xfrm>
              <a:off x="0" y="0"/>
              <a:ext cx="12222694" cy="6858000"/>
            </a:xfrm>
            <a:prstGeom prst="rect">
              <a:avLst/>
            </a:prstGeom>
          </p:spPr>
        </p:pic>
        <p:sp>
          <p:nvSpPr>
            <p:cNvPr id="9" name="Rectangle 8">
              <a:extLst>
                <a:ext uri="{FF2B5EF4-FFF2-40B4-BE49-F238E27FC236}">
                  <a16:creationId xmlns:a16="http://schemas.microsoft.com/office/drawing/2014/main" id="{4A5882D8-9F74-2A46-BEAB-A118D82D6C70}"/>
                </a:ext>
              </a:extLst>
            </p:cNvPr>
            <p:cNvSpPr/>
            <p:nvPr userDrawn="1"/>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solidFill>
                  <a:schemeClr val="bg1"/>
                </a:solidFill>
              </a:defRPr>
            </a:lvl1pPr>
          </a:lstStyle>
          <a:p>
            <a:r>
              <a:rPr lang="en-US"/>
              <a:t>Click to edit Master title style</a:t>
            </a:r>
          </a:p>
        </p:txBody>
      </p:sp>
      <p:pic>
        <p:nvPicPr>
          <p:cNvPr id="5"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9834957" y="5960534"/>
            <a:ext cx="2069177" cy="618067"/>
          </a:xfrm>
          <a:prstGeom prst="rect">
            <a:avLst/>
          </a:prstGeom>
        </p:spPr>
      </p:pic>
    </p:spTree>
    <p:custDataLst>
      <p:tags r:id="rId1"/>
    </p:custDataLst>
    <p:extLst>
      <p:ext uri="{BB962C8B-B14F-4D97-AF65-F5344CB8AC3E}">
        <p14:creationId xmlns:p14="http://schemas.microsoft.com/office/powerpoint/2010/main" val="3277593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23224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825625"/>
            <a:ext cx="4402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4294" y="1825625"/>
            <a:ext cx="4402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60522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922398" cy="1325563"/>
          </a:xfrm>
        </p:spPr>
        <p:txBody>
          <a:bodyPr/>
          <a:lstStyle/>
          <a:p>
            <a:r>
              <a:rPr lang="en-US"/>
              <a:t>Click to edit Master title style</a:t>
            </a:r>
          </a:p>
        </p:txBody>
      </p:sp>
      <p:sp>
        <p:nvSpPr>
          <p:cNvPr id="3" name="Text Placeholder 2"/>
          <p:cNvSpPr>
            <a:spLocks noGrp="1"/>
          </p:cNvSpPr>
          <p:nvPr>
            <p:ph type="body" idx="1"/>
          </p:nvPr>
        </p:nvSpPr>
        <p:spPr>
          <a:xfrm>
            <a:off x="839789" y="1809481"/>
            <a:ext cx="4254829" cy="695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425482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01732" y="1809481"/>
            <a:ext cx="4275784" cy="695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01732" y="2505075"/>
            <a:ext cx="427578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88508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_Title Slid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4343652"/>
            <a:ext cx="10972800" cy="804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2413000"/>
            <a:ext cx="10972800" cy="1896533"/>
          </a:xfrm>
        </p:spPr>
        <p:txBody>
          <a:bodyPr>
            <a:noAutofit/>
          </a:bodyPr>
          <a:lstStyle>
            <a:lvl1pPr marL="0" algn="ctr"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6" name="Picture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908067" y="563710"/>
            <a:ext cx="2432891" cy="1660329"/>
          </a:xfrm>
          <a:prstGeom prst="rect">
            <a:avLst/>
          </a:prstGeom>
        </p:spPr>
      </p:pic>
    </p:spTree>
    <p:custDataLst>
      <p:tags r:id="rId1"/>
    </p:custDataLst>
    <p:extLst>
      <p:ext uri="{BB962C8B-B14F-4D97-AF65-F5344CB8AC3E}">
        <p14:creationId xmlns:p14="http://schemas.microsoft.com/office/powerpoint/2010/main" val="2101752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571158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44603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2951724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838201"/>
            <a:ext cx="4919133" cy="515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2438400"/>
            <a:ext cx="3932237" cy="3556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2878441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48567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13510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6098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_Title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srcRect l="7821" t="33463" r="28725" b="33664"/>
          <a:stretch/>
        </p:blipFill>
        <p:spPr>
          <a:xfrm>
            <a:off x="-13252" y="0"/>
            <a:ext cx="12205252" cy="6858000"/>
          </a:xfrm>
          <a:prstGeom prst="rect">
            <a:avLst/>
          </a:prstGeom>
        </p:spPr>
      </p:pic>
      <p:sp>
        <p:nvSpPr>
          <p:cNvPr id="3" name="Subtitle 2"/>
          <p:cNvSpPr>
            <a:spLocks noGrp="1"/>
          </p:cNvSpPr>
          <p:nvPr>
            <p:ph type="subTitle" idx="1"/>
          </p:nvPr>
        </p:nvSpPr>
        <p:spPr>
          <a:xfrm>
            <a:off x="609600" y="4182785"/>
            <a:ext cx="10972800" cy="804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p:cNvSpPr>
            <a:spLocks noGrp="1"/>
          </p:cNvSpPr>
          <p:nvPr>
            <p:ph type="title"/>
          </p:nvPr>
        </p:nvSpPr>
        <p:spPr>
          <a:xfrm>
            <a:off x="609600" y="2252133"/>
            <a:ext cx="10972800" cy="1896533"/>
          </a:xfrm>
        </p:spPr>
        <p:txBody>
          <a:bodyPr>
            <a:noAutofit/>
          </a:bodyPr>
          <a:lstStyle>
            <a:lvl1pPr marL="0" algn="ctr" defTabSz="914400" rtl="0" eaLnBrk="1" latinLnBrk="0" hangingPunct="1">
              <a:lnSpc>
                <a:spcPts val="6820"/>
              </a:lnSpc>
              <a:defRPr lang="en-US" sz="6600" kern="1200" spc="-150" dirty="0">
                <a:solidFill>
                  <a:schemeClr val="bg1"/>
                </a:solidFill>
                <a:latin typeface="Fira Sans Medium" panose="020B0503050000020004" pitchFamily="34" charset="0"/>
                <a:ea typeface="Fira Sans Medium" panose="020B0503050000020004" pitchFamily="34" charset="0"/>
                <a:cs typeface="+mn-cs"/>
              </a:defRPr>
            </a:lvl1pPr>
          </a:lstStyle>
          <a:p>
            <a:r>
              <a:rPr lang="en-US"/>
              <a:t>Click to edit Master title style</a:t>
            </a:r>
          </a:p>
        </p:txBody>
      </p:sp>
      <p:pic>
        <p:nvPicPr>
          <p:cNvPr id="7" name="Picture 6"/>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05606" y="453811"/>
            <a:ext cx="4048523" cy="1149782"/>
          </a:xfrm>
          <a:prstGeom prst="rect">
            <a:avLst/>
          </a:prstGeom>
        </p:spPr>
      </p:pic>
    </p:spTree>
    <p:custDataLst>
      <p:tags r:id="rId1"/>
    </p:custDataLst>
    <p:extLst>
      <p:ext uri="{BB962C8B-B14F-4D97-AF65-F5344CB8AC3E}">
        <p14:creationId xmlns:p14="http://schemas.microsoft.com/office/powerpoint/2010/main" val="258550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304863" y="5880813"/>
            <a:ext cx="2556932" cy="747720"/>
          </a:xfrm>
          <a:prstGeom prst="rect">
            <a:avLst/>
          </a:prstGeom>
        </p:spPr>
      </p:pic>
      <p:sp>
        <p:nvSpPr>
          <p:cNvPr id="2" name="Title 1"/>
          <p:cNvSpPr>
            <a:spLocks noGrp="1"/>
          </p:cNvSpPr>
          <p:nvPr>
            <p:ph type="title"/>
          </p:nvPr>
        </p:nvSpPr>
        <p:spPr>
          <a:xfrm>
            <a:off x="1515532" y="3000777"/>
            <a:ext cx="9186335" cy="2038678"/>
          </a:xfrm>
        </p:spPr>
        <p:txBody>
          <a:bodyPr wrap="square" anchor="ctr" anchorCtr="0">
            <a:normAutofit/>
          </a:bodyPr>
          <a:lstStyle>
            <a:lvl1pPr algn="ctr">
              <a:defRPr sz="6000"/>
            </a:lvl1pPr>
          </a:lstStyle>
          <a:p>
            <a:r>
              <a:rPr lang="en-US"/>
              <a:t>Click to edit Master title style</a:t>
            </a:r>
          </a:p>
        </p:txBody>
      </p:sp>
      <p:pic>
        <p:nvPicPr>
          <p:cNvPr id="3" name="Picture 2"/>
          <p:cNvPicPr>
            <a:picLocks noChangeAspect="1"/>
          </p:cNvPicPr>
          <p:nvPr userDrawn="1"/>
        </p:nvPicPr>
        <p:blipFill>
          <a:blip r:embed="rId4"/>
          <a:stretch>
            <a:fillRect/>
          </a:stretch>
        </p:blipFill>
        <p:spPr>
          <a:xfrm>
            <a:off x="5571065" y="1638789"/>
            <a:ext cx="1075267" cy="976413"/>
          </a:xfrm>
          <a:prstGeom prst="rect">
            <a:avLst/>
          </a:prstGeom>
        </p:spPr>
      </p:pic>
    </p:spTree>
    <p:custDataLst>
      <p:tags r:id="rId1"/>
    </p:custDataLst>
    <p:extLst>
      <p:ext uri="{BB962C8B-B14F-4D97-AF65-F5344CB8AC3E}">
        <p14:creationId xmlns:p14="http://schemas.microsoft.com/office/powerpoint/2010/main" val="318617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5532" y="2167467"/>
            <a:ext cx="9186335" cy="2743200"/>
          </a:xfrm>
        </p:spPr>
        <p:txBody>
          <a:bodyPr wrap="square" anchor="ctr" anchorCtr="0">
            <a:normAutofit/>
          </a:bodyPr>
          <a:lstStyle>
            <a:lvl1pPr algn="ctr">
              <a:defRPr sz="6000"/>
            </a:lvl1pPr>
          </a:lstStyle>
          <a:p>
            <a:r>
              <a:rPr lang="en-US"/>
              <a:t>Click to edit Master title style</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47902"/>
            <a:ext cx="444904" cy="203531"/>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304863" y="5880813"/>
            <a:ext cx="2556932" cy="747720"/>
          </a:xfrm>
          <a:prstGeom prst="rect">
            <a:avLst/>
          </a:prstGeom>
        </p:spPr>
      </p:pic>
    </p:spTree>
    <p:custDataLst>
      <p:tags r:id="rId1"/>
    </p:custDataLst>
    <p:extLst>
      <p:ext uri="{BB962C8B-B14F-4D97-AF65-F5344CB8AC3E}">
        <p14:creationId xmlns:p14="http://schemas.microsoft.com/office/powerpoint/2010/main" val="3096082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2.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ags" Target="../tags/tag2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image" Target="../media/image16.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22.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ags" Target="../tags/tag46.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ctangle 28"/>
          <p:cNvSpPr/>
          <p:nvPr userDrawn="1"/>
        </p:nvSpPr>
        <p:spPr>
          <a:xfrm>
            <a:off x="9865216" y="0"/>
            <a:ext cx="2371859" cy="6858000"/>
          </a:xfrm>
          <a:prstGeom prst="rect">
            <a:avLst/>
          </a:prstGeom>
          <a:gradFill flip="none" rotWithShape="1">
            <a:gsLst>
              <a:gs pos="0">
                <a:schemeClr val="tx2">
                  <a:lumMod val="20000"/>
                  <a:lumOff val="80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1" y="838200"/>
            <a:ext cx="9017357" cy="8524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25662"/>
            <a:ext cx="9017358" cy="3985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09600" y="63376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46076-B428-433E-B9D9-BB31F4BB705A}" type="slidenum">
              <a:rPr lang="en-US" smtClean="0"/>
              <a:pPr/>
              <a:t>‹#›</a:t>
            </a:fld>
            <a:endParaRPr lang="en-US"/>
          </a:p>
        </p:txBody>
      </p:sp>
      <p:pic>
        <p:nvPicPr>
          <p:cNvPr id="9" name="Picture 8"/>
          <p:cNvPicPr>
            <a:picLocks noChangeAspect="1"/>
          </p:cNvPicPr>
          <p:nvPr userDrawn="1"/>
        </p:nvPicPr>
        <p:blipFill>
          <a:blip r:embed="rId24"/>
          <a:stretch>
            <a:fillRect/>
          </a:stretch>
        </p:blipFill>
        <p:spPr>
          <a:xfrm>
            <a:off x="10063593" y="4909619"/>
            <a:ext cx="1975104" cy="1793164"/>
          </a:xfrm>
          <a:prstGeom prst="rect">
            <a:avLst/>
          </a:prstGeom>
        </p:spPr>
      </p:pic>
      <p:pic>
        <p:nvPicPr>
          <p:cNvPr id="10" name="Picture 9"/>
          <p:cNvPicPr>
            <a:picLocks noChangeAspect="1"/>
          </p:cNvPicPr>
          <p:nvPr userDrawn="1"/>
        </p:nvPicPr>
        <p:blipFill rotWithShape="1">
          <a:blip r:embed="rId25" cstate="hqprint">
            <a:extLst>
              <a:ext uri="{28A0092B-C50C-407E-A947-70E740481C1C}">
                <a14:useLocalDpi xmlns:a14="http://schemas.microsoft.com/office/drawing/2010/main"/>
              </a:ext>
            </a:extLst>
          </a:blip>
          <a:srcRect/>
          <a:stretch/>
        </p:blipFill>
        <p:spPr>
          <a:xfrm>
            <a:off x="10038192" y="284377"/>
            <a:ext cx="2060675" cy="1406311"/>
          </a:xfrm>
          <a:prstGeom prst="rect">
            <a:avLst/>
          </a:prstGeom>
        </p:spPr>
      </p:pic>
    </p:spTree>
    <p:custDataLst>
      <p:tags r:id="rId23"/>
    </p:custDataLst>
    <p:extLst>
      <p:ext uri="{BB962C8B-B14F-4D97-AF65-F5344CB8AC3E}">
        <p14:creationId xmlns:p14="http://schemas.microsoft.com/office/powerpoint/2010/main" val="185866185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45" r:id="rId4"/>
    <p:sldLayoutId id="2147483757" r:id="rId5"/>
    <p:sldLayoutId id="2147483758" r:id="rId6"/>
    <p:sldLayoutId id="2147483759" r:id="rId7"/>
    <p:sldLayoutId id="2147483766" r:id="rId8"/>
    <p:sldLayoutId id="2147483747" r:id="rId9"/>
    <p:sldLayoutId id="2147483760" r:id="rId10"/>
    <p:sldLayoutId id="2147483762" r:id="rId11"/>
    <p:sldLayoutId id="2147483761" r:id="rId12"/>
    <p:sldLayoutId id="2147483746" r:id="rId13"/>
    <p:sldLayoutId id="2147483748" r:id="rId14"/>
    <p:sldLayoutId id="2147483749" r:id="rId15"/>
    <p:sldLayoutId id="2147483750" r:id="rId16"/>
    <p:sldLayoutId id="2147483752" r:id="rId17"/>
    <p:sldLayoutId id="2147483753" r:id="rId18"/>
    <p:sldLayoutId id="2147483751" r:id="rId19"/>
    <p:sldLayoutId id="2147483754" r:id="rId20"/>
    <p:sldLayoutId id="2147483755" r:id="rId21"/>
  </p:sldLayoutIdLst>
  <p:txStyles>
    <p:titleStyle>
      <a:lvl1pPr algn="l" defTabSz="914400" rtl="0" eaLnBrk="1" latinLnBrk="0" hangingPunct="1">
        <a:lnSpc>
          <a:spcPct val="90000"/>
        </a:lnSpc>
        <a:spcBef>
          <a:spcPct val="0"/>
        </a:spcBef>
        <a:buNone/>
        <a:defRPr lang="en-US" sz="3600" b="1" kern="1200" dirty="0">
          <a:solidFill>
            <a:schemeClr val="accent1"/>
          </a:solidFill>
          <a:latin typeface="Fira Sans Medium" panose="020B0503050000020004" pitchFamily="34" charset="0"/>
          <a:ea typeface="Fira Sans Medium" panose="020B0503050000020004" pitchFamily="34" charset="0"/>
          <a:cs typeface="+mn-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4" userDrawn="1">
          <p15:clr>
            <a:srgbClr val="F26B43"/>
          </p15:clr>
        </p15:guide>
        <p15:guide id="3" pos="7296" userDrawn="1">
          <p15:clr>
            <a:srgbClr val="F26B43"/>
          </p15:clr>
        </p15:guide>
        <p15:guide id="4" orient="horz" pos="528" userDrawn="1">
          <p15:clr>
            <a:srgbClr val="F26B43"/>
          </p15:clr>
        </p15:guide>
        <p15:guide id="5" orient="horz" pos="4080"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0" y="0"/>
            <a:ext cx="12237075" cy="6858000"/>
          </a:xfrm>
          <a:prstGeom prst="rect">
            <a:avLst/>
          </a:prstGeom>
          <a:gradFill flip="none" rotWithShape="1">
            <a:gsLst>
              <a:gs pos="40000">
                <a:srgbClr val="002E7C"/>
              </a:gs>
              <a:gs pos="0">
                <a:srgbClr val="0054DC"/>
              </a:gs>
              <a:gs pos="79000">
                <a:srgbClr val="001F5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6" cstate="hqprint">
            <a:extLst>
              <a:ext uri="{28A0092B-C50C-407E-A947-70E740481C1C}">
                <a14:useLocalDpi xmlns:a14="http://schemas.microsoft.com/office/drawing/2010/main"/>
              </a:ext>
            </a:extLst>
          </a:blip>
          <a:srcRect/>
          <a:stretch/>
        </p:blipFill>
        <p:spPr>
          <a:xfrm>
            <a:off x="10060651" y="284377"/>
            <a:ext cx="2060675" cy="1406311"/>
          </a:xfrm>
          <a:prstGeom prst="rect">
            <a:avLst/>
          </a:prstGeom>
        </p:spPr>
      </p:pic>
      <p:sp>
        <p:nvSpPr>
          <p:cNvPr id="18" name="Rectangle 17">
            <a:extLst>
              <a:ext uri="{FF2B5EF4-FFF2-40B4-BE49-F238E27FC236}">
                <a16:creationId xmlns:a16="http://schemas.microsoft.com/office/drawing/2014/main" id="{BEFE6B77-EAE1-4574-8A13-0A830DB71E63}"/>
              </a:ext>
            </a:extLst>
          </p:cNvPr>
          <p:cNvSpPr/>
          <p:nvPr userDrawn="1"/>
        </p:nvSpPr>
        <p:spPr>
          <a:xfrm>
            <a:off x="9840227" y="0"/>
            <a:ext cx="23968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5511DA-6D46-4536-BDCA-7D0B932AF6B2}"/>
              </a:ext>
            </a:extLst>
          </p:cNvPr>
          <p:cNvPicPr>
            <a:picLocks noChangeAspect="1"/>
          </p:cNvPicPr>
          <p:nvPr userDrawn="1"/>
        </p:nvPicPr>
        <p:blipFill rotWithShape="1">
          <a:blip r:embed="rId27"/>
          <a:srcRect l="63812" t="71590" r="1927"/>
          <a:stretch/>
        </p:blipFill>
        <p:spPr>
          <a:xfrm>
            <a:off x="10006575" y="284377"/>
            <a:ext cx="2092292" cy="1528987"/>
          </a:xfrm>
          <a:prstGeom prst="rect">
            <a:avLst/>
          </a:prstGeom>
        </p:spPr>
      </p:pic>
      <p:sp>
        <p:nvSpPr>
          <p:cNvPr id="2" name="Title Placeholder 1"/>
          <p:cNvSpPr>
            <a:spLocks noGrp="1"/>
          </p:cNvSpPr>
          <p:nvPr>
            <p:ph type="title"/>
          </p:nvPr>
        </p:nvSpPr>
        <p:spPr>
          <a:xfrm>
            <a:off x="632060" y="838200"/>
            <a:ext cx="9017357" cy="8524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32059" y="2125662"/>
            <a:ext cx="9017358" cy="3985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32059" y="63376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46076-B428-433E-B9D9-BB31F4BB705A}" type="slidenum">
              <a:rPr lang="en-US" smtClean="0"/>
              <a:pPr/>
              <a:t>‹#›</a:t>
            </a:fld>
            <a:endParaRPr lang="en-US"/>
          </a:p>
        </p:txBody>
      </p:sp>
      <p:pic>
        <p:nvPicPr>
          <p:cNvPr id="9" name="Picture 8"/>
          <p:cNvPicPr>
            <a:picLocks noChangeAspect="1"/>
          </p:cNvPicPr>
          <p:nvPr userDrawn="1"/>
        </p:nvPicPr>
        <p:blipFill>
          <a:blip r:embed="rId28">
            <a:extLst>
              <a:ext uri="{BEBA8EAE-BF5A-486C-A8C5-ECC9F3942E4B}">
                <a14:imgProps xmlns:a14="http://schemas.microsoft.com/office/drawing/2010/main">
                  <a14:imgLayer r:embed="rId29">
                    <a14:imgEffect>
                      <a14:saturation sat="400000"/>
                    </a14:imgEffect>
                  </a14:imgLayer>
                </a14:imgProps>
              </a:ext>
            </a:extLst>
          </a:blip>
          <a:stretch>
            <a:fillRect/>
          </a:stretch>
        </p:blipFill>
        <p:spPr>
          <a:xfrm>
            <a:off x="10065169" y="4909619"/>
            <a:ext cx="1975104" cy="1793164"/>
          </a:xfrm>
          <a:prstGeom prst="rect">
            <a:avLst/>
          </a:prstGeom>
          <a:effectLst>
            <a:outerShdw blurRad="50800" dist="38100" dir="5400000" algn="t" rotWithShape="0">
              <a:prstClr val="black">
                <a:alpha val="40000"/>
              </a:prstClr>
            </a:outerShdw>
          </a:effectLst>
        </p:spPr>
      </p:pic>
      <p:cxnSp>
        <p:nvCxnSpPr>
          <p:cNvPr id="24" name="Straight Connector 23">
            <a:extLst>
              <a:ext uri="{FF2B5EF4-FFF2-40B4-BE49-F238E27FC236}">
                <a16:creationId xmlns:a16="http://schemas.microsoft.com/office/drawing/2014/main" id="{F1B09D63-7854-4C15-8B58-AB7ADE91B435}"/>
              </a:ext>
            </a:extLst>
          </p:cNvPr>
          <p:cNvCxnSpPr>
            <a:cxnSpLocks/>
          </p:cNvCxnSpPr>
          <p:nvPr userDrawn="1"/>
        </p:nvCxnSpPr>
        <p:spPr>
          <a:xfrm>
            <a:off x="9846712" y="0"/>
            <a:ext cx="0" cy="6858000"/>
          </a:xfrm>
          <a:prstGeom prst="line">
            <a:avLst/>
          </a:prstGeom>
          <a:effectLst>
            <a:outerShdw blurRad="50800" dist="38100" algn="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Tree>
    <p:custDataLst>
      <p:tags r:id="rId25"/>
    </p:custDataLst>
    <p:extLst>
      <p:ext uri="{BB962C8B-B14F-4D97-AF65-F5344CB8AC3E}">
        <p14:creationId xmlns:p14="http://schemas.microsoft.com/office/powerpoint/2010/main" val="112122998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txStyles>
    <p:titleStyle>
      <a:lvl1pPr algn="l" defTabSz="914400" rtl="0" eaLnBrk="1" latinLnBrk="0" hangingPunct="1">
        <a:lnSpc>
          <a:spcPct val="90000"/>
        </a:lnSpc>
        <a:spcBef>
          <a:spcPct val="0"/>
        </a:spcBef>
        <a:buNone/>
        <a:defRPr lang="en-US" sz="3600" b="1" kern="1200" dirty="0">
          <a:solidFill>
            <a:schemeClr val="bg1"/>
          </a:solidFill>
          <a:latin typeface="Fira Sans Medium" panose="020B0503050000020004" pitchFamily="34" charset="0"/>
          <a:ea typeface="Fira Sans Medium" panose="020B0503050000020004" pitchFamily="34" charset="0"/>
          <a:cs typeface="+mn-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4">
          <p15:clr>
            <a:srgbClr val="F26B43"/>
          </p15:clr>
        </p15:guide>
        <p15:guide id="3" pos="7296">
          <p15:clr>
            <a:srgbClr val="F26B43"/>
          </p15:clr>
        </p15:guide>
        <p15:guide id="4" orient="horz" pos="528">
          <p15:clr>
            <a:srgbClr val="F26B43"/>
          </p15:clr>
        </p15:guide>
        <p15:guide id="5" orient="horz" pos="4080">
          <p15:clr>
            <a:srgbClr val="F26B43"/>
          </p15:clr>
        </p15:guide>
        <p15:guide id="6"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ctangle 28"/>
          <p:cNvSpPr/>
          <p:nvPr userDrawn="1"/>
        </p:nvSpPr>
        <p:spPr>
          <a:xfrm>
            <a:off x="9865216" y="0"/>
            <a:ext cx="2371859" cy="6858000"/>
          </a:xfrm>
          <a:prstGeom prst="rect">
            <a:avLst/>
          </a:prstGeom>
          <a:gradFill flip="none" rotWithShape="1">
            <a:gsLst>
              <a:gs pos="0">
                <a:schemeClr val="tx2">
                  <a:lumMod val="20000"/>
                  <a:lumOff val="80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24">
            <a:extLst>
              <a:ext uri="{28A0092B-C50C-407E-A947-70E740481C1C}">
                <a14:useLocalDpi xmlns:a14="http://schemas.microsoft.com/office/drawing/2010/main" val="0"/>
              </a:ext>
            </a:extLst>
          </a:blip>
          <a:srcRect l="66537" t="76068"/>
          <a:stretch/>
        </p:blipFill>
        <p:spPr>
          <a:xfrm>
            <a:off x="10073697" y="196611"/>
            <a:ext cx="1965000" cy="1238489"/>
          </a:xfrm>
          <a:prstGeom prst="rect">
            <a:avLst/>
          </a:prstGeom>
        </p:spPr>
      </p:pic>
      <p:sp>
        <p:nvSpPr>
          <p:cNvPr id="2" name="Title Placeholder 1"/>
          <p:cNvSpPr>
            <a:spLocks noGrp="1"/>
          </p:cNvSpPr>
          <p:nvPr>
            <p:ph type="title"/>
          </p:nvPr>
        </p:nvSpPr>
        <p:spPr>
          <a:xfrm>
            <a:off x="609601" y="838200"/>
            <a:ext cx="9017357" cy="8524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25662"/>
            <a:ext cx="9017358" cy="3985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09600" y="63376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46076-B428-433E-B9D9-BB31F4BB705A}" type="slidenum">
              <a:rPr lang="en-US" smtClean="0"/>
              <a:pPr/>
              <a:t>‹#›</a:t>
            </a:fld>
            <a:endParaRPr lang="en-US"/>
          </a:p>
        </p:txBody>
      </p:sp>
      <p:pic>
        <p:nvPicPr>
          <p:cNvPr id="9" name="Picture 8"/>
          <p:cNvPicPr>
            <a:picLocks noChangeAspect="1"/>
          </p:cNvPicPr>
          <p:nvPr userDrawn="1"/>
        </p:nvPicPr>
        <p:blipFill>
          <a:blip r:embed="rId25"/>
          <a:stretch>
            <a:fillRect/>
          </a:stretch>
        </p:blipFill>
        <p:spPr>
          <a:xfrm>
            <a:off x="10063593" y="4909619"/>
            <a:ext cx="1975104" cy="1793164"/>
          </a:xfrm>
          <a:prstGeom prst="rect">
            <a:avLst/>
          </a:prstGeom>
        </p:spPr>
      </p:pic>
    </p:spTree>
    <p:custDataLst>
      <p:tags r:id="rId23"/>
    </p:custDataLst>
    <p:extLst>
      <p:ext uri="{BB962C8B-B14F-4D97-AF65-F5344CB8AC3E}">
        <p14:creationId xmlns:p14="http://schemas.microsoft.com/office/powerpoint/2010/main" val="290017609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Lst>
  <p:txStyles>
    <p:titleStyle>
      <a:lvl1pPr algn="l" defTabSz="914400" rtl="0" eaLnBrk="1" latinLnBrk="0" hangingPunct="1">
        <a:lnSpc>
          <a:spcPct val="90000"/>
        </a:lnSpc>
        <a:spcBef>
          <a:spcPct val="0"/>
        </a:spcBef>
        <a:buNone/>
        <a:defRPr lang="en-US" sz="3600" b="1" kern="1200" dirty="0">
          <a:solidFill>
            <a:schemeClr val="accent1"/>
          </a:solidFill>
          <a:latin typeface="Fira Sans Medium" panose="020B0503050000020004" pitchFamily="34" charset="0"/>
          <a:ea typeface="Fira Sans Medium" panose="020B0503050000020004" pitchFamily="34" charset="0"/>
          <a:cs typeface="+mn-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4">
          <p15:clr>
            <a:srgbClr val="F26B43"/>
          </p15:clr>
        </p15:guide>
        <p15:guide id="3" pos="7296">
          <p15:clr>
            <a:srgbClr val="F26B43"/>
          </p15:clr>
        </p15:guide>
        <p15:guide id="4" orient="horz" pos="528">
          <p15:clr>
            <a:srgbClr val="F26B43"/>
          </p15:clr>
        </p15:guide>
        <p15:guide id="5" orient="horz" pos="408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68.xml"/></Relationships>
</file>

<file path=ppt/slides/_rels/slide2.xml.rels><?xml version="1.0" encoding="UTF-8" standalone="yes"?>
<Relationships xmlns="http://schemas.openxmlformats.org/package/2006/relationships"><Relationship Id="rId8" Type="http://schemas.openxmlformats.org/officeDocument/2006/relationships/image" Target="../media/image34.jpg"/><Relationship Id="rId3" Type="http://schemas.microsoft.com/office/2018/10/relationships/comments" Target="../comments/modernComment_15D_6D72D883.xml"/><Relationship Id="rId7"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34.xml"/><Relationship Id="rId1" Type="http://schemas.openxmlformats.org/officeDocument/2006/relationships/tags" Target="../tags/tag69.xml"/><Relationship Id="rId6" Type="http://schemas.openxmlformats.org/officeDocument/2006/relationships/diagramQuickStyle" Target="../diagrams/quickStyle1.xml"/><Relationship Id="rId11" Type="http://schemas.openxmlformats.org/officeDocument/2006/relationships/image" Target="../media/image38.png"/><Relationship Id="rId5" Type="http://schemas.openxmlformats.org/officeDocument/2006/relationships/diagramLayout" Target="../diagrams/layout1.xml"/><Relationship Id="rId10" Type="http://schemas.openxmlformats.org/officeDocument/2006/relationships/image" Target="../media/image37.png"/><Relationship Id="rId4" Type="http://schemas.openxmlformats.org/officeDocument/2006/relationships/diagramData" Target="../diagrams/data1.xml"/><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policy.ucop.edu/doc/4010408/PPSM-50" TargetMode="External"/><Relationship Id="rId2" Type="http://schemas.openxmlformats.org/officeDocument/2006/relationships/slideLayout" Target="../slideLayouts/slideLayout14.xml"/><Relationship Id="rId1" Type="http://schemas.openxmlformats.org/officeDocument/2006/relationships/tags" Target="../tags/tag70.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5.xml"/><Relationship Id="rId1" Type="http://schemas.openxmlformats.org/officeDocument/2006/relationships/tags" Target="../tags/tag7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11B8943-9624-2C99-F0BA-D1A98BF2D5BA}"/>
              </a:ext>
            </a:extLst>
          </p:cNvPr>
          <p:cNvSpPr>
            <a:spLocks noGrp="1"/>
          </p:cNvSpPr>
          <p:nvPr>
            <p:ph type="subTitle" idx="1"/>
          </p:nvPr>
        </p:nvSpPr>
        <p:spPr>
          <a:xfrm>
            <a:off x="2676970" y="2628684"/>
            <a:ext cx="6553200" cy="804333"/>
          </a:xfrm>
        </p:spPr>
        <p:txBody>
          <a:bodyPr>
            <a:normAutofit fontScale="92500" lnSpcReduction="10000"/>
          </a:bodyPr>
          <a:lstStyle/>
          <a:p>
            <a:endParaRPr lang="en-US" dirty="0"/>
          </a:p>
          <a:p>
            <a:pPr algn="ctr"/>
            <a:r>
              <a:rPr lang="en-US" dirty="0"/>
              <a:t>Facilitated by: Shane O’Brien</a:t>
            </a:r>
          </a:p>
        </p:txBody>
      </p:sp>
      <p:sp>
        <p:nvSpPr>
          <p:cNvPr id="2" name="Title 1"/>
          <p:cNvSpPr>
            <a:spLocks noGrp="1"/>
          </p:cNvSpPr>
          <p:nvPr>
            <p:ph type="title"/>
          </p:nvPr>
        </p:nvSpPr>
        <p:spPr>
          <a:xfrm>
            <a:off x="609600" y="758517"/>
            <a:ext cx="10687940" cy="1896533"/>
          </a:xfrm>
        </p:spPr>
        <p:txBody>
          <a:bodyPr/>
          <a:lstStyle/>
          <a:p>
            <a:pPr algn="ctr"/>
            <a:r>
              <a:rPr lang="en-US" dirty="0"/>
              <a:t>Employee &amp; Organizational Development</a:t>
            </a:r>
          </a:p>
        </p:txBody>
      </p:sp>
    </p:spTree>
    <p:custDataLst>
      <p:tags r:id="rId1"/>
    </p:custDataLst>
    <p:extLst>
      <p:ext uri="{BB962C8B-B14F-4D97-AF65-F5344CB8AC3E}">
        <p14:creationId xmlns:p14="http://schemas.microsoft.com/office/powerpoint/2010/main" val="187196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EB9A1BAD-4A05-692E-2598-A94B3FB78F7F}"/>
              </a:ext>
            </a:extLst>
          </p:cNvPr>
          <p:cNvSpPr>
            <a:spLocks noGrp="1"/>
          </p:cNvSpPr>
          <p:nvPr>
            <p:ph type="title"/>
          </p:nvPr>
        </p:nvSpPr>
        <p:spPr>
          <a:xfrm>
            <a:off x="396896" y="177835"/>
            <a:ext cx="9017357" cy="852488"/>
          </a:xfrm>
        </p:spPr>
        <p:txBody>
          <a:bodyPr/>
          <a:lstStyle/>
          <a:p>
            <a:pPr algn="ctr"/>
            <a:r>
              <a:rPr lang="en-US" dirty="0"/>
              <a:t>Meet the EOD Dream Team</a:t>
            </a:r>
          </a:p>
        </p:txBody>
      </p:sp>
      <p:pic>
        <p:nvPicPr>
          <p:cNvPr id="2050" name="Picture 2">
            <a:extLst>
              <a:ext uri="{FF2B5EF4-FFF2-40B4-BE49-F238E27FC236}">
                <a16:creationId xmlns:a16="http://schemas.microsoft.com/office/drawing/2014/main" id="{CB1BAA47-2B11-DC11-5DF2-9CBF22E6DFEA}"/>
              </a:ext>
            </a:extLst>
          </p:cNvPr>
          <p:cNvPicPr>
            <a:picLocks noChangeAspect="1" noChangeArrowheads="1"/>
          </p:cNvPicPr>
          <p:nvPr/>
        </p:nvPicPr>
        <p:blipFill>
          <a:blip r:embed="rId4"/>
          <a:srcRect/>
          <a:stretch/>
        </p:blipFill>
        <p:spPr bwMode="auto">
          <a:xfrm>
            <a:off x="596000" y="1232679"/>
            <a:ext cx="2242352" cy="1602481"/>
          </a:xfrm>
          <a:prstGeom prst="rect">
            <a:avLst/>
          </a:prstGeom>
          <a:ln w="228600" cap="sq" cmpd="thickThin">
            <a:solidFill>
              <a:srgbClr val="FFB81C"/>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C6CA315-14DE-8371-4E15-A988B39C8BDB}"/>
              </a:ext>
            </a:extLst>
          </p:cNvPr>
          <p:cNvPicPr>
            <a:picLocks noChangeAspect="1" noChangeArrowheads="1"/>
          </p:cNvPicPr>
          <p:nvPr/>
        </p:nvPicPr>
        <p:blipFill>
          <a:blip r:embed="rId5"/>
          <a:srcRect/>
          <a:stretch/>
        </p:blipFill>
        <p:spPr bwMode="auto">
          <a:xfrm>
            <a:off x="1811831" y="3761585"/>
            <a:ext cx="1716537" cy="2439722"/>
          </a:xfrm>
          <a:prstGeom prst="rect">
            <a:avLst/>
          </a:prstGeom>
          <a:ln w="228600" cap="sq" cmpd="thickThin">
            <a:solidFill>
              <a:srgbClr val="FFB81C"/>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FC1EC25-95C3-072D-6A14-F6CEDCF05FB0}"/>
              </a:ext>
            </a:extLst>
          </p:cNvPr>
          <p:cNvPicPr>
            <a:picLocks noChangeAspect="1" noChangeArrowheads="1"/>
          </p:cNvPicPr>
          <p:nvPr/>
        </p:nvPicPr>
        <p:blipFill>
          <a:blip r:embed="rId6"/>
          <a:srcRect/>
          <a:stretch/>
        </p:blipFill>
        <p:spPr bwMode="auto">
          <a:xfrm>
            <a:off x="7088603" y="1196103"/>
            <a:ext cx="2242352" cy="1662411"/>
          </a:xfrm>
          <a:prstGeom prst="rect">
            <a:avLst/>
          </a:prstGeom>
          <a:ln w="228600" cap="sq" cmpd="thickThin">
            <a:solidFill>
              <a:srgbClr val="FFB81C"/>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4F33D7-7605-54EC-1384-C4F1804914EB}"/>
              </a:ext>
            </a:extLst>
          </p:cNvPr>
          <p:cNvSpPr txBox="1"/>
          <p:nvPr/>
        </p:nvSpPr>
        <p:spPr>
          <a:xfrm>
            <a:off x="1056452" y="3090446"/>
            <a:ext cx="1932204" cy="338554"/>
          </a:xfrm>
          <a:prstGeom prst="rect">
            <a:avLst/>
          </a:prstGeom>
          <a:noFill/>
        </p:spPr>
        <p:txBody>
          <a:bodyPr wrap="square" rtlCol="0">
            <a:spAutoFit/>
          </a:bodyPr>
          <a:lstStyle/>
          <a:p>
            <a:r>
              <a:rPr lang="en-US" sz="1600" dirty="0">
                <a:solidFill>
                  <a:schemeClr val="bg1"/>
                </a:solidFill>
              </a:rPr>
              <a:t>Alex Rollins</a:t>
            </a:r>
          </a:p>
        </p:txBody>
      </p:sp>
      <p:sp>
        <p:nvSpPr>
          <p:cNvPr id="6" name="TextBox 5">
            <a:extLst>
              <a:ext uri="{FF2B5EF4-FFF2-40B4-BE49-F238E27FC236}">
                <a16:creationId xmlns:a16="http://schemas.microsoft.com/office/drawing/2014/main" id="{54348B5B-676D-67E2-669F-7F78B4FAD287}"/>
              </a:ext>
            </a:extLst>
          </p:cNvPr>
          <p:cNvSpPr txBox="1"/>
          <p:nvPr/>
        </p:nvSpPr>
        <p:spPr>
          <a:xfrm>
            <a:off x="2018600" y="6434235"/>
            <a:ext cx="1932204" cy="338554"/>
          </a:xfrm>
          <a:prstGeom prst="rect">
            <a:avLst/>
          </a:prstGeom>
          <a:noFill/>
        </p:spPr>
        <p:txBody>
          <a:bodyPr wrap="square" lIns="91440" tIns="45720" rIns="91440" bIns="45720" rtlCol="0" anchor="t">
            <a:spAutoFit/>
          </a:bodyPr>
          <a:lstStyle/>
          <a:p>
            <a:r>
              <a:rPr lang="en-US" sz="1600" dirty="0">
                <a:solidFill>
                  <a:schemeClr val="bg1"/>
                </a:solidFill>
              </a:rPr>
              <a:t>Seana Núñez</a:t>
            </a:r>
          </a:p>
        </p:txBody>
      </p:sp>
      <p:sp>
        <p:nvSpPr>
          <p:cNvPr id="8" name="TextBox 7">
            <a:extLst>
              <a:ext uri="{FF2B5EF4-FFF2-40B4-BE49-F238E27FC236}">
                <a16:creationId xmlns:a16="http://schemas.microsoft.com/office/drawing/2014/main" id="{DD5B5ADE-8955-D8FA-ED51-A8D762DDE448}"/>
              </a:ext>
            </a:extLst>
          </p:cNvPr>
          <p:cNvSpPr txBox="1"/>
          <p:nvPr/>
        </p:nvSpPr>
        <p:spPr>
          <a:xfrm>
            <a:off x="7146204" y="3108433"/>
            <a:ext cx="2127149" cy="338554"/>
          </a:xfrm>
          <a:prstGeom prst="rect">
            <a:avLst/>
          </a:prstGeom>
          <a:noFill/>
        </p:spPr>
        <p:txBody>
          <a:bodyPr wrap="square" rtlCol="0">
            <a:spAutoFit/>
          </a:bodyPr>
          <a:lstStyle/>
          <a:p>
            <a:pPr algn="ctr"/>
            <a:r>
              <a:rPr lang="en-US" sz="1600" dirty="0" err="1">
                <a:solidFill>
                  <a:schemeClr val="bg1"/>
                </a:solidFill>
              </a:rPr>
              <a:t>JoAnna</a:t>
            </a:r>
            <a:r>
              <a:rPr lang="en-US" sz="1600" dirty="0">
                <a:solidFill>
                  <a:schemeClr val="bg1"/>
                </a:solidFill>
              </a:rPr>
              <a:t> Van Brocklin</a:t>
            </a:r>
          </a:p>
        </p:txBody>
      </p:sp>
      <p:sp>
        <p:nvSpPr>
          <p:cNvPr id="9" name="TextBox 8">
            <a:extLst>
              <a:ext uri="{FF2B5EF4-FFF2-40B4-BE49-F238E27FC236}">
                <a16:creationId xmlns:a16="http://schemas.microsoft.com/office/drawing/2014/main" id="{E75FBF48-FA72-F50E-20FB-804F70A59C3A}"/>
              </a:ext>
            </a:extLst>
          </p:cNvPr>
          <p:cNvSpPr txBox="1"/>
          <p:nvPr/>
        </p:nvSpPr>
        <p:spPr>
          <a:xfrm>
            <a:off x="4072527" y="3592308"/>
            <a:ext cx="1932204" cy="338554"/>
          </a:xfrm>
          <a:prstGeom prst="rect">
            <a:avLst/>
          </a:prstGeom>
          <a:noFill/>
        </p:spPr>
        <p:txBody>
          <a:bodyPr wrap="square" rtlCol="0">
            <a:spAutoFit/>
          </a:bodyPr>
          <a:lstStyle/>
          <a:p>
            <a:pPr algn="ctr"/>
            <a:r>
              <a:rPr lang="en-US" sz="1600" dirty="0">
                <a:solidFill>
                  <a:schemeClr val="bg1"/>
                </a:solidFill>
              </a:rPr>
              <a:t>Marilyn Parker</a:t>
            </a:r>
          </a:p>
        </p:txBody>
      </p:sp>
      <p:pic>
        <p:nvPicPr>
          <p:cNvPr id="2" name="Picture 8">
            <a:extLst>
              <a:ext uri="{FF2B5EF4-FFF2-40B4-BE49-F238E27FC236}">
                <a16:creationId xmlns:a16="http://schemas.microsoft.com/office/drawing/2014/main" id="{0EF185C4-467B-95F1-C64D-6E2EB398D30D}"/>
              </a:ext>
            </a:extLst>
          </p:cNvPr>
          <p:cNvPicPr>
            <a:picLocks noChangeAspect="1" noChangeArrowheads="1"/>
          </p:cNvPicPr>
          <p:nvPr/>
        </p:nvPicPr>
        <p:blipFill>
          <a:blip r:embed="rId7"/>
          <a:srcRect/>
          <a:stretch/>
        </p:blipFill>
        <p:spPr bwMode="auto">
          <a:xfrm>
            <a:off x="6566071" y="3768532"/>
            <a:ext cx="1626638" cy="2439722"/>
          </a:xfrm>
          <a:prstGeom prst="rect">
            <a:avLst/>
          </a:prstGeom>
          <a:ln w="228600" cap="sq" cmpd="thickThin">
            <a:solidFill>
              <a:srgbClr val="FFB81C"/>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B364C7-B7AF-F456-C3D8-F9E7ACE6F06E}"/>
              </a:ext>
            </a:extLst>
          </p:cNvPr>
          <p:cNvSpPr txBox="1"/>
          <p:nvPr/>
        </p:nvSpPr>
        <p:spPr>
          <a:xfrm>
            <a:off x="6025028" y="6466384"/>
            <a:ext cx="2127149" cy="338554"/>
          </a:xfrm>
          <a:prstGeom prst="rect">
            <a:avLst/>
          </a:prstGeom>
          <a:noFill/>
        </p:spPr>
        <p:txBody>
          <a:bodyPr wrap="square" rtlCol="0">
            <a:spAutoFit/>
          </a:bodyPr>
          <a:lstStyle/>
          <a:p>
            <a:pPr algn="r"/>
            <a:r>
              <a:rPr lang="en-US" sz="1600" dirty="0">
                <a:solidFill>
                  <a:schemeClr val="bg1"/>
                </a:solidFill>
              </a:rPr>
              <a:t>Shane O’Brien</a:t>
            </a:r>
          </a:p>
        </p:txBody>
      </p:sp>
      <p:pic>
        <p:nvPicPr>
          <p:cNvPr id="11" name="Picture 10" descr="A close-up of a person wearing glasses&#10;&#10;AI-generated content may be incorrect.">
            <a:extLst>
              <a:ext uri="{FF2B5EF4-FFF2-40B4-BE49-F238E27FC236}">
                <a16:creationId xmlns:a16="http://schemas.microsoft.com/office/drawing/2014/main" id="{8F07823F-7BF7-2885-EB9F-69EBEE99B031}"/>
              </a:ext>
            </a:extLst>
          </p:cNvPr>
          <p:cNvPicPr>
            <a:picLocks noChangeAspect="1"/>
          </p:cNvPicPr>
          <p:nvPr/>
        </p:nvPicPr>
        <p:blipFill>
          <a:blip r:embed="rId8"/>
          <a:stretch>
            <a:fillRect/>
          </a:stretch>
        </p:blipFill>
        <p:spPr>
          <a:xfrm>
            <a:off x="4182719" y="1178059"/>
            <a:ext cx="1711821" cy="2155878"/>
          </a:xfrm>
          <a:prstGeom prst="rect">
            <a:avLst/>
          </a:prstGeom>
          <a:ln w="228600" cap="sq" cmpd="thickThin">
            <a:solidFill>
              <a:srgbClr val="FFB81C"/>
            </a:solidFill>
            <a:prstDash val="solid"/>
            <a:miter lim="800000"/>
          </a:ln>
          <a:effectLst>
            <a:innerShdw blurRad="76200">
              <a:srgbClr val="000000"/>
            </a:innerShdw>
          </a:effectLst>
        </p:spPr>
      </p:pic>
    </p:spTree>
    <p:extLst>
      <p:ext uri="{BB962C8B-B14F-4D97-AF65-F5344CB8AC3E}">
        <p14:creationId xmlns:p14="http://schemas.microsoft.com/office/powerpoint/2010/main" val="18362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C51D36-CB5E-A897-93C6-106221A5865E}"/>
              </a:ext>
            </a:extLst>
          </p:cNvPr>
          <p:cNvSpPr>
            <a:spLocks noGrp="1"/>
          </p:cNvSpPr>
          <p:nvPr>
            <p:ph type="title"/>
          </p:nvPr>
        </p:nvSpPr>
        <p:spPr/>
        <p:txBody>
          <a:bodyPr/>
          <a:lstStyle/>
          <a:p>
            <a:r>
              <a:rPr lang="en-US"/>
              <a:t>EOD Resources/Programs</a:t>
            </a:r>
          </a:p>
        </p:txBody>
      </p:sp>
    </p:spTree>
    <p:extLst>
      <p:ext uri="{BB962C8B-B14F-4D97-AF65-F5344CB8AC3E}">
        <p14:creationId xmlns:p14="http://schemas.microsoft.com/office/powerpoint/2010/main" val="309941249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F08CB-004E-42E0-8B3B-CF821C3B11E3}"/>
              </a:ext>
            </a:extLst>
          </p:cNvPr>
          <p:cNvSpPr>
            <a:spLocks noGrp="1"/>
          </p:cNvSpPr>
          <p:nvPr>
            <p:ph type="title"/>
          </p:nvPr>
        </p:nvSpPr>
        <p:spPr/>
        <p:txBody>
          <a:bodyPr/>
          <a:lstStyle/>
          <a:p>
            <a:pPr algn="ctr"/>
            <a:r>
              <a:rPr lang="en-US" dirty="0"/>
              <a:t>Online Learning Resources</a:t>
            </a:r>
          </a:p>
        </p:txBody>
      </p:sp>
      <p:graphicFrame>
        <p:nvGraphicFramePr>
          <p:cNvPr id="4" name="Content Placeholder 3">
            <a:extLst>
              <a:ext uri="{FF2B5EF4-FFF2-40B4-BE49-F238E27FC236}">
                <a16:creationId xmlns:a16="http://schemas.microsoft.com/office/drawing/2014/main" id="{CC720A28-6287-4240-9197-FCA95E448D95}"/>
              </a:ext>
            </a:extLst>
          </p:cNvPr>
          <p:cNvGraphicFramePr>
            <a:graphicFrameLocks noGrp="1"/>
          </p:cNvGraphicFramePr>
          <p:nvPr>
            <p:ph idx="1"/>
            <p:extLst>
              <p:ext uri="{D42A27DB-BD31-4B8C-83A1-F6EECF244321}">
                <p14:modId xmlns:p14="http://schemas.microsoft.com/office/powerpoint/2010/main" val="3046996816"/>
              </p:ext>
            </p:extLst>
          </p:nvPr>
        </p:nvGraphicFramePr>
        <p:xfrm>
          <a:off x="609600" y="2125663"/>
          <a:ext cx="8890535" cy="3984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8B446334-F98B-483E-86DF-0CBAF33287A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5676" y="4562185"/>
            <a:ext cx="1306131" cy="300512"/>
          </a:xfrm>
          <a:prstGeom prst="rect">
            <a:avLst/>
          </a:prstGeom>
        </p:spPr>
      </p:pic>
      <p:pic>
        <p:nvPicPr>
          <p:cNvPr id="12" name="Picture 11">
            <a:extLst>
              <a:ext uri="{FF2B5EF4-FFF2-40B4-BE49-F238E27FC236}">
                <a16:creationId xmlns:a16="http://schemas.microsoft.com/office/drawing/2014/main" id="{26349DCE-164D-44BA-9BC6-A34A4022AFFE}"/>
              </a:ext>
            </a:extLst>
          </p:cNvPr>
          <p:cNvPicPr>
            <a:picLocks noChangeAspect="1"/>
          </p:cNvPicPr>
          <p:nvPr/>
        </p:nvPicPr>
        <p:blipFill>
          <a:blip r:embed="rId10"/>
          <a:stretch>
            <a:fillRect/>
          </a:stretch>
        </p:blipFill>
        <p:spPr>
          <a:xfrm>
            <a:off x="815676" y="3487811"/>
            <a:ext cx="1544652" cy="427808"/>
          </a:xfrm>
          <a:prstGeom prst="rect">
            <a:avLst/>
          </a:prstGeom>
        </p:spPr>
      </p:pic>
      <p:pic>
        <p:nvPicPr>
          <p:cNvPr id="14" name="Picture 13">
            <a:extLst>
              <a:ext uri="{FF2B5EF4-FFF2-40B4-BE49-F238E27FC236}">
                <a16:creationId xmlns:a16="http://schemas.microsoft.com/office/drawing/2014/main" id="{749085A6-A163-4F30-BAF8-694CEBF2A346}"/>
              </a:ext>
            </a:extLst>
          </p:cNvPr>
          <p:cNvPicPr>
            <a:picLocks noChangeAspect="1"/>
          </p:cNvPicPr>
          <p:nvPr/>
        </p:nvPicPr>
        <p:blipFill>
          <a:blip r:embed="rId11"/>
          <a:stretch>
            <a:fillRect/>
          </a:stretch>
        </p:blipFill>
        <p:spPr>
          <a:xfrm>
            <a:off x="815676" y="2510547"/>
            <a:ext cx="1629515" cy="427808"/>
          </a:xfrm>
          <a:prstGeom prst="rect">
            <a:avLst/>
          </a:prstGeom>
        </p:spPr>
      </p:pic>
    </p:spTree>
    <p:custDataLst>
      <p:tags r:id="rId1"/>
    </p:custDataLst>
    <p:extLst>
      <p:ext uri="{BB962C8B-B14F-4D97-AF65-F5344CB8AC3E}">
        <p14:creationId xmlns:p14="http://schemas.microsoft.com/office/powerpoint/2010/main" val="898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7924-52C0-E656-FF31-3697D0CBAA21}"/>
              </a:ext>
            </a:extLst>
          </p:cNvPr>
          <p:cNvSpPr>
            <a:spLocks noGrp="1"/>
          </p:cNvSpPr>
          <p:nvPr>
            <p:ph type="title"/>
          </p:nvPr>
        </p:nvSpPr>
        <p:spPr/>
        <p:txBody>
          <a:bodyPr>
            <a:normAutofit fontScale="90000"/>
          </a:bodyPr>
          <a:lstStyle/>
          <a:p>
            <a:r>
              <a:rPr lang="en-US" dirty="0"/>
              <a:t>How many hours per year do employees receive for professional development?</a:t>
            </a:r>
          </a:p>
        </p:txBody>
      </p:sp>
    </p:spTree>
    <p:extLst>
      <p:ext uri="{BB962C8B-B14F-4D97-AF65-F5344CB8AC3E}">
        <p14:creationId xmlns:p14="http://schemas.microsoft.com/office/powerpoint/2010/main" val="26354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18E0-1E87-4858-AA5D-CCFE4C72F6C5}"/>
              </a:ext>
            </a:extLst>
          </p:cNvPr>
          <p:cNvSpPr>
            <a:spLocks noGrp="1"/>
          </p:cNvSpPr>
          <p:nvPr>
            <p:ph type="title"/>
          </p:nvPr>
        </p:nvSpPr>
        <p:spPr/>
        <p:txBody>
          <a:bodyPr>
            <a:normAutofit/>
          </a:bodyPr>
          <a:lstStyle/>
          <a:p>
            <a:pPr algn="ctr"/>
            <a:r>
              <a:rPr lang="en-US" dirty="0">
                <a:latin typeface="Fira Sans Medium"/>
              </a:rPr>
              <a:t>EOD Core Services &amp; Offerings </a:t>
            </a:r>
            <a:endParaRPr lang="en-US" dirty="0"/>
          </a:p>
        </p:txBody>
      </p:sp>
      <p:sp>
        <p:nvSpPr>
          <p:cNvPr id="3" name="Content Placeholder 2">
            <a:extLst>
              <a:ext uri="{FF2B5EF4-FFF2-40B4-BE49-F238E27FC236}">
                <a16:creationId xmlns:a16="http://schemas.microsoft.com/office/drawing/2014/main" id="{096C9AED-19BA-9A36-5E45-D5E387313A7C}"/>
              </a:ext>
            </a:extLst>
          </p:cNvPr>
          <p:cNvSpPr>
            <a:spLocks noGrp="1"/>
          </p:cNvSpPr>
          <p:nvPr>
            <p:ph sz="half" idx="1"/>
          </p:nvPr>
        </p:nvSpPr>
        <p:spPr>
          <a:xfrm>
            <a:off x="1126093" y="1688488"/>
            <a:ext cx="3200870" cy="3624988"/>
          </a:xfrm>
        </p:spPr>
        <p:txBody>
          <a:bodyPr>
            <a:normAutofit fontScale="62500" lnSpcReduction="20000"/>
          </a:bodyPr>
          <a:lstStyle/>
          <a:p>
            <a:pPr marL="0" indent="0">
              <a:buNone/>
            </a:pPr>
            <a:r>
              <a:rPr lang="en-US" b="1" dirty="0"/>
              <a:t>Assessments</a:t>
            </a:r>
          </a:p>
          <a:p>
            <a:pPr marL="285750" indent="-285750">
              <a:buFont typeface="Arial" panose="020B0604020202020204" pitchFamily="34" charset="0"/>
              <a:buChar char="•"/>
            </a:pPr>
            <a:r>
              <a:rPr lang="en-US" dirty="0" err="1"/>
              <a:t>ViewSuite</a:t>
            </a:r>
            <a:r>
              <a:rPr lang="en-US" dirty="0"/>
              <a:t> 360</a:t>
            </a:r>
          </a:p>
          <a:p>
            <a:pPr marL="285750" indent="-285750">
              <a:buFont typeface="Arial" panose="020B0604020202020204" pitchFamily="34" charset="0"/>
              <a:buChar char="•"/>
            </a:pPr>
            <a:r>
              <a:rPr lang="en-US" dirty="0" err="1"/>
              <a:t>CliftonStrengths</a:t>
            </a:r>
            <a:endParaRPr lang="en-US" dirty="0"/>
          </a:p>
          <a:p>
            <a:pPr marL="285750" indent="-285750">
              <a:buFont typeface="Arial" panose="020B0604020202020204" pitchFamily="34" charset="0"/>
              <a:buChar char="•"/>
            </a:pPr>
            <a:r>
              <a:rPr lang="en-US" dirty="0"/>
              <a:t>Everything </a:t>
            </a:r>
            <a:r>
              <a:rPr lang="en-US" dirty="0" err="1"/>
              <a:t>DiSC</a:t>
            </a:r>
            <a:endParaRPr lang="en-US" dirty="0"/>
          </a:p>
          <a:p>
            <a:pPr marL="285750" indent="-285750">
              <a:buFont typeface="Arial" panose="020B0604020202020204" pitchFamily="34" charset="0"/>
              <a:buChar char="•"/>
            </a:pPr>
            <a:r>
              <a:rPr lang="en-US" dirty="0"/>
              <a:t>Working Genius</a:t>
            </a:r>
          </a:p>
          <a:p>
            <a:pPr marL="0" indent="0">
              <a:buNone/>
            </a:pPr>
            <a:endParaRPr lang="en-US" dirty="0"/>
          </a:p>
          <a:p>
            <a:pPr marL="0" indent="0">
              <a:buNone/>
            </a:pPr>
            <a:endParaRPr lang="en-US" dirty="0"/>
          </a:p>
          <a:p>
            <a:pPr marL="0" indent="0">
              <a:buNone/>
            </a:pPr>
            <a:r>
              <a:rPr lang="en-US" b="1" dirty="0"/>
              <a:t>Consultation</a:t>
            </a:r>
          </a:p>
          <a:p>
            <a:r>
              <a:rPr lang="en-US" dirty="0"/>
              <a:t>Team/Org training requests</a:t>
            </a:r>
          </a:p>
          <a:p>
            <a:r>
              <a:rPr lang="en-US" dirty="0"/>
              <a:t>LEGO® SERIOUS PLAY® method (LSP)</a:t>
            </a:r>
          </a:p>
        </p:txBody>
      </p:sp>
      <p:sp>
        <p:nvSpPr>
          <p:cNvPr id="5" name="Content Placeholder 4">
            <a:extLst>
              <a:ext uri="{FF2B5EF4-FFF2-40B4-BE49-F238E27FC236}">
                <a16:creationId xmlns:a16="http://schemas.microsoft.com/office/drawing/2014/main" id="{5841C7AD-EB86-5452-AB8E-229EF736CB19}"/>
              </a:ext>
            </a:extLst>
          </p:cNvPr>
          <p:cNvSpPr>
            <a:spLocks noGrp="1"/>
          </p:cNvSpPr>
          <p:nvPr>
            <p:ph sz="half" idx="2"/>
          </p:nvPr>
        </p:nvSpPr>
        <p:spPr>
          <a:xfrm>
            <a:off x="4406008" y="1611395"/>
            <a:ext cx="5234334" cy="3633647"/>
          </a:xfrm>
        </p:spPr>
        <p:txBody>
          <a:bodyPr vert="horz" lIns="91440" tIns="45720" rIns="91440" bIns="45720" rtlCol="0" anchor="t">
            <a:normAutofit fontScale="62500" lnSpcReduction="20000"/>
          </a:bodyPr>
          <a:lstStyle/>
          <a:p>
            <a:pPr marL="0" indent="0">
              <a:buNone/>
            </a:pPr>
            <a:r>
              <a:rPr lang="en-US" b="1" dirty="0"/>
              <a:t>Franklin Covey Courses</a:t>
            </a:r>
          </a:p>
          <a:p>
            <a:pPr marL="285750" indent="-285750"/>
            <a:r>
              <a:rPr lang="en-US" dirty="0"/>
              <a:t>7 Habits of Highly Effective People</a:t>
            </a:r>
          </a:p>
          <a:p>
            <a:pPr marL="285750" indent="-285750"/>
            <a:r>
              <a:rPr lang="en-US" dirty="0"/>
              <a:t>Leading at the Speed of Trust</a:t>
            </a:r>
          </a:p>
          <a:p>
            <a:pPr marL="285750" indent="-285750"/>
            <a:r>
              <a:rPr lang="en-US" dirty="0"/>
              <a:t>Working at the Speed of Trust</a:t>
            </a:r>
          </a:p>
          <a:p>
            <a:pPr marL="285750" indent="-285750">
              <a:buFont typeface="Arial" panose="020B0604020202020204" pitchFamily="34" charset="0"/>
              <a:buChar char="•"/>
            </a:pPr>
            <a:r>
              <a:rPr lang="en-US" dirty="0"/>
              <a:t>Multipliers</a:t>
            </a:r>
          </a:p>
          <a:p>
            <a:pPr marL="285750" indent="-285750"/>
            <a:r>
              <a:rPr lang="en-US" dirty="0"/>
              <a:t>Unconscious Bias</a:t>
            </a:r>
          </a:p>
          <a:p>
            <a:pPr marL="285750" indent="-285750"/>
            <a:r>
              <a:rPr lang="en-US" dirty="0"/>
              <a:t>Change for Leaders</a:t>
            </a:r>
          </a:p>
          <a:p>
            <a:pPr marL="285750" indent="-285750"/>
            <a:r>
              <a:rPr lang="en-US" dirty="0"/>
              <a:t>Change for Individual Contributors </a:t>
            </a:r>
          </a:p>
          <a:p>
            <a:pPr marL="285750" indent="-285750"/>
            <a:r>
              <a:rPr lang="en-US" dirty="0"/>
              <a:t>6 Critical Practices of Leading a Team</a:t>
            </a:r>
          </a:p>
          <a:p>
            <a:pPr marL="285750" indent="-285750"/>
            <a:r>
              <a:rPr lang="en-US" dirty="0"/>
              <a:t>Navigating Difficult Conversations</a:t>
            </a:r>
          </a:p>
          <a:p>
            <a:pPr marL="285750" indent="-285750"/>
            <a:r>
              <a:rPr lang="en-US" dirty="0"/>
              <a:t>Project Management </a:t>
            </a:r>
          </a:p>
          <a:p>
            <a:pPr marL="285750" indent="-285750"/>
            <a:r>
              <a:rPr lang="en-US" dirty="0"/>
              <a:t>Inclusive Leadership</a:t>
            </a:r>
          </a:p>
          <a:p>
            <a:pPr marL="285750" indent="-285750"/>
            <a:endParaRPr lang="en-US" dirty="0"/>
          </a:p>
          <a:p>
            <a:pPr marL="0" indent="0">
              <a:buNone/>
            </a:pPr>
            <a:endParaRPr lang="en-US" dirty="0"/>
          </a:p>
        </p:txBody>
      </p:sp>
      <p:pic>
        <p:nvPicPr>
          <p:cNvPr id="8" name="Picture 7">
            <a:extLst>
              <a:ext uri="{FF2B5EF4-FFF2-40B4-BE49-F238E27FC236}">
                <a16:creationId xmlns:a16="http://schemas.microsoft.com/office/drawing/2014/main" id="{497B6776-7142-F5FC-9427-CF5082D6B80D}"/>
              </a:ext>
            </a:extLst>
          </p:cNvPr>
          <p:cNvPicPr>
            <a:picLocks noChangeAspect="1"/>
          </p:cNvPicPr>
          <p:nvPr/>
        </p:nvPicPr>
        <p:blipFill>
          <a:blip r:embed="rId4"/>
          <a:stretch>
            <a:fillRect/>
          </a:stretch>
        </p:blipFill>
        <p:spPr>
          <a:xfrm>
            <a:off x="889422" y="5580232"/>
            <a:ext cx="2474762" cy="818575"/>
          </a:xfrm>
          <a:prstGeom prst="rect">
            <a:avLst/>
          </a:prstGeom>
          <a:ln w="38100" cap="sq">
            <a:noFill/>
            <a:prstDash val="solid"/>
            <a:miter lim="800000"/>
          </a:ln>
          <a:effectLst/>
        </p:spPr>
      </p:pic>
      <p:pic>
        <p:nvPicPr>
          <p:cNvPr id="9" name="Picture 8">
            <a:extLst>
              <a:ext uri="{FF2B5EF4-FFF2-40B4-BE49-F238E27FC236}">
                <a16:creationId xmlns:a16="http://schemas.microsoft.com/office/drawing/2014/main" id="{70BC579C-1862-2609-705F-5E93CD1CA496}"/>
              </a:ext>
            </a:extLst>
          </p:cNvPr>
          <p:cNvPicPr>
            <a:picLocks noChangeAspect="1"/>
          </p:cNvPicPr>
          <p:nvPr/>
        </p:nvPicPr>
        <p:blipFill>
          <a:blip r:embed="rId5"/>
          <a:stretch>
            <a:fillRect/>
          </a:stretch>
        </p:blipFill>
        <p:spPr>
          <a:xfrm>
            <a:off x="6173558" y="5634168"/>
            <a:ext cx="2855495" cy="710701"/>
          </a:xfrm>
          <a:prstGeom prst="rect">
            <a:avLst/>
          </a:prstGeom>
          <a:ln w="38100" cap="sq">
            <a:noFill/>
            <a:prstDash val="solid"/>
            <a:miter lim="800000"/>
          </a:ln>
          <a:effectLst/>
        </p:spPr>
      </p:pic>
      <p:pic>
        <p:nvPicPr>
          <p:cNvPr id="3074" name="Picture 2" descr="Working Genius: A New Tool in the ...">
            <a:extLst>
              <a:ext uri="{FF2B5EF4-FFF2-40B4-BE49-F238E27FC236}">
                <a16:creationId xmlns:a16="http://schemas.microsoft.com/office/drawing/2014/main" id="{28116E07-240A-C56D-3222-CC9AEE7E0D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3577" y="5340076"/>
            <a:ext cx="2455827" cy="1358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hlinkClick r:id="rId7"/>
            <a:extLst>
              <a:ext uri="{FF2B5EF4-FFF2-40B4-BE49-F238E27FC236}">
                <a16:creationId xmlns:a16="http://schemas.microsoft.com/office/drawing/2014/main" id="{3D2B84A1-920A-A57F-98AF-9D728EA51DE8}"/>
              </a:ext>
            </a:extLst>
          </p:cNvPr>
          <p:cNvSpPr txBox="1"/>
          <p:nvPr/>
        </p:nvSpPr>
        <p:spPr>
          <a:xfrm>
            <a:off x="10105787" y="2577652"/>
            <a:ext cx="1920240" cy="923330"/>
          </a:xfrm>
          <a:prstGeom prst="rect">
            <a:avLst/>
          </a:prstGeom>
          <a:noFill/>
        </p:spPr>
        <p:txBody>
          <a:bodyPr wrap="square" rtlCol="0">
            <a:spAutoFit/>
          </a:bodyPr>
          <a:lstStyle/>
          <a:p>
            <a:r>
              <a:rPr lang="en-US" dirty="0">
                <a:solidFill>
                  <a:schemeClr val="bg1"/>
                </a:solidFill>
              </a:rPr>
              <a:t>UC Policy PPSM-50: Professional Development</a:t>
            </a:r>
          </a:p>
        </p:txBody>
      </p:sp>
    </p:spTree>
    <p:custDataLst>
      <p:tags r:id="rId1"/>
    </p:custDataLst>
    <p:extLst>
      <p:ext uri="{BB962C8B-B14F-4D97-AF65-F5344CB8AC3E}">
        <p14:creationId xmlns:p14="http://schemas.microsoft.com/office/powerpoint/2010/main" val="415376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dissolve">
                                      <p:cBhvr>
                                        <p:cTn id="11" dur="500"/>
                                        <p:tgtEl>
                                          <p:spTgt spid="307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54A7-35FE-A3BF-6450-BFD10BB5F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98951-38A7-F9AB-F3DC-82D43F831633}"/>
              </a:ext>
            </a:extLst>
          </p:cNvPr>
          <p:cNvSpPr>
            <a:spLocks noGrp="1"/>
          </p:cNvSpPr>
          <p:nvPr>
            <p:ph type="title"/>
          </p:nvPr>
        </p:nvSpPr>
        <p:spPr/>
        <p:txBody>
          <a:bodyPr>
            <a:normAutofit/>
          </a:bodyPr>
          <a:lstStyle/>
          <a:p>
            <a:pPr algn="ctr"/>
            <a:r>
              <a:rPr lang="en-US" dirty="0">
                <a:latin typeface="Fira Sans Medium"/>
              </a:rPr>
              <a:t>Cohort Development Programs</a:t>
            </a:r>
            <a:endParaRPr lang="en-US" dirty="0"/>
          </a:p>
        </p:txBody>
      </p:sp>
      <p:sp>
        <p:nvSpPr>
          <p:cNvPr id="3" name="Content Placeholder 2">
            <a:extLst>
              <a:ext uri="{FF2B5EF4-FFF2-40B4-BE49-F238E27FC236}">
                <a16:creationId xmlns:a16="http://schemas.microsoft.com/office/drawing/2014/main" id="{62011A56-A122-B3DE-FDB9-75D702618134}"/>
              </a:ext>
            </a:extLst>
          </p:cNvPr>
          <p:cNvSpPr>
            <a:spLocks noGrp="1"/>
          </p:cNvSpPr>
          <p:nvPr>
            <p:ph sz="half" idx="1"/>
          </p:nvPr>
        </p:nvSpPr>
        <p:spPr>
          <a:xfrm>
            <a:off x="1126092" y="1688488"/>
            <a:ext cx="8054484" cy="1740512"/>
          </a:xfrm>
        </p:spPr>
        <p:txBody>
          <a:bodyPr>
            <a:normAutofit/>
          </a:bodyPr>
          <a:lstStyle/>
          <a:p>
            <a:pPr marL="0" indent="0">
              <a:buNone/>
            </a:pPr>
            <a:r>
              <a:rPr lang="en-US" b="1" dirty="0"/>
              <a:t>INDIVIDUAL CONTRIBUTORS</a:t>
            </a:r>
          </a:p>
          <a:p>
            <a:pPr marL="0" indent="0">
              <a:buNone/>
            </a:pPr>
            <a:r>
              <a:rPr lang="en-US" dirty="0">
                <a:latin typeface="+mj-lt"/>
              </a:rPr>
              <a:t>Aspiring Leader Program (eLearning)</a:t>
            </a:r>
          </a:p>
          <a:p>
            <a:pPr marL="0" indent="0">
              <a:buNone/>
            </a:pPr>
            <a:r>
              <a:rPr lang="en-US" i="1" dirty="0">
                <a:solidFill>
                  <a:srgbClr val="FFB81C"/>
                </a:solidFill>
                <a:effectLst>
                  <a:outerShdw blurRad="38100" dist="38100" dir="2700000" algn="tl">
                    <a:srgbClr val="000000">
                      <a:alpha val="43137"/>
                    </a:srgbClr>
                  </a:outerShdw>
                </a:effectLst>
                <a:latin typeface="+mj-lt"/>
              </a:rPr>
              <a:t>NEW </a:t>
            </a:r>
            <a:r>
              <a:rPr lang="en-US" dirty="0">
                <a:latin typeface="+mj-lt"/>
              </a:rPr>
              <a:t>Spark Your Potential – Coming Spring 2026</a:t>
            </a:r>
          </a:p>
        </p:txBody>
      </p:sp>
      <p:sp>
        <p:nvSpPr>
          <p:cNvPr id="10" name="Content Placeholder 2">
            <a:extLst>
              <a:ext uri="{FF2B5EF4-FFF2-40B4-BE49-F238E27FC236}">
                <a16:creationId xmlns:a16="http://schemas.microsoft.com/office/drawing/2014/main" id="{C1A21D91-F031-B9F8-9FF6-A39DEEA660B3}"/>
              </a:ext>
            </a:extLst>
          </p:cNvPr>
          <p:cNvSpPr txBox="1">
            <a:spLocks/>
          </p:cNvSpPr>
          <p:nvPr/>
        </p:nvSpPr>
        <p:spPr>
          <a:xfrm>
            <a:off x="1091037" y="3240628"/>
            <a:ext cx="8054484" cy="174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MANAGERS / LEADERS</a:t>
            </a:r>
          </a:p>
          <a:p>
            <a:pPr marL="0" indent="0">
              <a:buFont typeface="Arial" panose="020B0604020202020204" pitchFamily="34" charset="0"/>
              <a:buNone/>
            </a:pPr>
            <a:r>
              <a:rPr lang="en-US" dirty="0">
                <a:latin typeface="+mj-lt"/>
              </a:rPr>
              <a:t>Building Core Supervisory Competencies </a:t>
            </a:r>
          </a:p>
          <a:p>
            <a:pPr marL="0" indent="0">
              <a:buFont typeface="Arial" panose="020B0604020202020204" pitchFamily="34" charset="0"/>
              <a:buNone/>
            </a:pPr>
            <a:r>
              <a:rPr lang="en-US" i="1" dirty="0">
                <a:solidFill>
                  <a:srgbClr val="FFB81C"/>
                </a:solidFill>
                <a:effectLst>
                  <a:outerShdw blurRad="38100" dist="38100" dir="2700000" algn="tl">
                    <a:srgbClr val="000000">
                      <a:alpha val="43137"/>
                    </a:srgbClr>
                  </a:outerShdw>
                </a:effectLst>
                <a:latin typeface="+mj-lt"/>
              </a:rPr>
              <a:t>NEW </a:t>
            </a:r>
            <a:r>
              <a:rPr lang="en-US" dirty="0">
                <a:latin typeface="+mj-lt"/>
              </a:rPr>
              <a:t>Mastering Management – Coming Winter 2026</a:t>
            </a:r>
          </a:p>
        </p:txBody>
      </p:sp>
      <p:sp>
        <p:nvSpPr>
          <p:cNvPr id="11" name="Content Placeholder 2">
            <a:extLst>
              <a:ext uri="{FF2B5EF4-FFF2-40B4-BE49-F238E27FC236}">
                <a16:creationId xmlns:a16="http://schemas.microsoft.com/office/drawing/2014/main" id="{E413657C-F3FF-4DE2-62F4-917626AFC98A}"/>
              </a:ext>
            </a:extLst>
          </p:cNvPr>
          <p:cNvSpPr txBox="1">
            <a:spLocks/>
          </p:cNvSpPr>
          <p:nvPr/>
        </p:nvSpPr>
        <p:spPr>
          <a:xfrm>
            <a:off x="1091037" y="4922668"/>
            <a:ext cx="8054484" cy="174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UC-Wide DEVELOPMENT PROGRAMS</a:t>
            </a:r>
          </a:p>
          <a:p>
            <a:pPr marL="0" indent="0">
              <a:buFont typeface="Arial" panose="020B0604020202020204" pitchFamily="34" charset="0"/>
              <a:buNone/>
            </a:pPr>
            <a:r>
              <a:rPr lang="en-US" dirty="0">
                <a:latin typeface="+mj-lt"/>
              </a:rPr>
              <a:t>UC-CORO Systemwide Leadership Collaborative</a:t>
            </a:r>
          </a:p>
          <a:p>
            <a:pPr marL="0" indent="0">
              <a:buFont typeface="Arial" panose="020B0604020202020204" pitchFamily="34" charset="0"/>
              <a:buNone/>
            </a:pPr>
            <a:r>
              <a:rPr lang="en-US" dirty="0">
                <a:latin typeface="+mj-lt"/>
              </a:rPr>
              <a:t>UC Women’s Initiative for Professional Development</a:t>
            </a:r>
          </a:p>
        </p:txBody>
      </p:sp>
    </p:spTree>
    <p:custDataLst>
      <p:tags r:id="rId1"/>
    </p:custDataLst>
    <p:extLst>
      <p:ext uri="{BB962C8B-B14F-4D97-AF65-F5344CB8AC3E}">
        <p14:creationId xmlns:p14="http://schemas.microsoft.com/office/powerpoint/2010/main" val="171676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33BB02-32D6-836E-2991-6835958F8564}"/>
              </a:ext>
            </a:extLst>
          </p:cNvPr>
          <p:cNvSpPr txBox="1"/>
          <p:nvPr/>
        </p:nvSpPr>
        <p:spPr>
          <a:xfrm>
            <a:off x="609600" y="5290423"/>
            <a:ext cx="10972800" cy="804333"/>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90000"/>
              </a:lnSpc>
              <a:spcBef>
                <a:spcPts val="1000"/>
              </a:spcBef>
              <a:spcAft>
                <a:spcPts val="0"/>
              </a:spcAft>
              <a:buClr>
                <a:srgbClr val="003DA5"/>
              </a:buClr>
              <a:buSzTx/>
              <a:buFontTx/>
              <a:buNone/>
              <a:tabLst/>
              <a:defRPr/>
            </a:pPr>
            <a:r>
              <a:rPr kumimoji="0" lang="en-US" b="0" i="0" u="none" strike="noStrike" kern="1200" cap="none" spc="0" normalizeH="0" baseline="0" noProof="0" dirty="0">
                <a:ln>
                  <a:noFill/>
                </a:ln>
                <a:solidFill>
                  <a:srgbClr val="FFFFFF"/>
                </a:solidFill>
                <a:effectLst/>
                <a:uLnTx/>
                <a:uFillTx/>
                <a:latin typeface="Fira Sans Medium"/>
                <a:ea typeface="+mn-ea"/>
                <a:cs typeface="+mn-cs"/>
              </a:rPr>
              <a:t>Receive professional development information from EOD by joining our email listserv.</a:t>
            </a:r>
          </a:p>
          <a:p>
            <a:pPr marL="0" marR="0" lvl="0" indent="0" algn="ctr" defTabSz="914400" rtl="0" eaLnBrk="1" fontAlgn="auto" latinLnBrk="0" hangingPunct="1">
              <a:lnSpc>
                <a:spcPct val="90000"/>
              </a:lnSpc>
              <a:spcBef>
                <a:spcPts val="1000"/>
              </a:spcBef>
              <a:spcAft>
                <a:spcPts val="0"/>
              </a:spcAft>
              <a:buClr>
                <a:srgbClr val="003DA5"/>
              </a:buClr>
              <a:buSzTx/>
              <a:buFontTx/>
              <a:buNone/>
              <a:tabLst/>
              <a:defRPr/>
            </a:pPr>
            <a:r>
              <a:rPr kumimoji="0" lang="en-US" b="0" i="0" u="none" strike="noStrike" kern="1200" cap="none" spc="0" normalizeH="0" baseline="0" noProof="0" dirty="0">
                <a:ln>
                  <a:noFill/>
                </a:ln>
                <a:solidFill>
                  <a:srgbClr val="FFFFFF"/>
                </a:solidFill>
                <a:effectLst/>
                <a:uLnTx/>
                <a:uFillTx/>
                <a:latin typeface="Fira Sans Medium"/>
                <a:ea typeface="+mn-ea"/>
                <a:cs typeface="+mn-cs"/>
              </a:rPr>
              <a:t>From your UCR account, email </a:t>
            </a:r>
            <a:r>
              <a:rPr kumimoji="0" lang="en-US" b="0" i="0" u="none" strike="noStrike" kern="1200" cap="none" spc="0" normalizeH="0" baseline="0" noProof="0" dirty="0">
                <a:ln>
                  <a:noFill/>
                </a:ln>
                <a:solidFill>
                  <a:schemeClr val="tx2"/>
                </a:solidFill>
                <a:effectLst/>
                <a:highlight>
                  <a:srgbClr val="FFB81C"/>
                </a:highlight>
                <a:uLnTx/>
                <a:uFillTx/>
                <a:latin typeface="Fira Sans Medium"/>
                <a:ea typeface="+mn-ea"/>
                <a:cs typeface="+mn-cs"/>
              </a:rPr>
              <a:t>hrtrainingnews-subscribe@lists.ucr.edu</a:t>
            </a:r>
            <a:r>
              <a:rPr kumimoji="0" lang="en-US" b="0" i="0" u="none" strike="noStrike" kern="1200" cap="none" spc="0" normalizeH="0" baseline="0" noProof="0" dirty="0">
                <a:ln>
                  <a:noFill/>
                </a:ln>
                <a:solidFill>
                  <a:schemeClr val="tx2"/>
                </a:solidFill>
                <a:effectLst/>
                <a:uLnTx/>
                <a:uFillTx/>
                <a:latin typeface="Fira Sans Medium"/>
                <a:ea typeface="+mn-ea"/>
                <a:cs typeface="+mn-cs"/>
              </a:rPr>
              <a:t> </a:t>
            </a:r>
            <a:r>
              <a:rPr kumimoji="0" lang="en-US" b="0" i="0" u="none" strike="noStrike" kern="1200" cap="none" spc="0" normalizeH="0" baseline="0" noProof="0" dirty="0">
                <a:ln>
                  <a:noFill/>
                </a:ln>
                <a:solidFill>
                  <a:srgbClr val="FFFFFF"/>
                </a:solidFill>
                <a:effectLst/>
                <a:uLnTx/>
                <a:uFillTx/>
                <a:latin typeface="Fira Sans Medium"/>
                <a:ea typeface="+mn-ea"/>
                <a:cs typeface="+mn-cs"/>
              </a:rPr>
              <a:t>with “Subscribe” in the subject line.</a:t>
            </a:r>
          </a:p>
        </p:txBody>
      </p:sp>
      <p:sp>
        <p:nvSpPr>
          <p:cNvPr id="2" name="Title 1"/>
          <p:cNvSpPr>
            <a:spLocks noGrp="1"/>
          </p:cNvSpPr>
          <p:nvPr>
            <p:ph type="title"/>
          </p:nvPr>
        </p:nvSpPr>
        <p:spPr>
          <a:xfrm>
            <a:off x="1502832" y="189629"/>
            <a:ext cx="9186335" cy="1542989"/>
          </a:xfrm>
        </p:spPr>
        <p:txBody>
          <a:bodyPr vert="horz" lIns="91440" tIns="45720" rIns="91440" bIns="45720" rtlCol="0" anchor="ctr" anchorCtr="0">
            <a:normAutofit/>
          </a:bodyPr>
          <a:lstStyle/>
          <a:p>
            <a:r>
              <a:rPr lang="en-US" sz="7200" b="1" kern="1200" spc="-150" dirty="0">
                <a:latin typeface="Fira Sans Medium" panose="020B0503050000020004" pitchFamily="34" charset="0"/>
                <a:ea typeface="Fira Sans Medium" panose="020B0503050000020004" pitchFamily="34" charset="0"/>
                <a:cs typeface="+mn-cs"/>
              </a:rPr>
              <a:t>Thank You!</a:t>
            </a:r>
          </a:p>
        </p:txBody>
      </p:sp>
      <p:sp>
        <p:nvSpPr>
          <p:cNvPr id="4" name="TextBox 3">
            <a:extLst>
              <a:ext uri="{FF2B5EF4-FFF2-40B4-BE49-F238E27FC236}">
                <a16:creationId xmlns:a16="http://schemas.microsoft.com/office/drawing/2014/main" id="{EC0AFA79-F82D-B590-2EA6-68F631DD2C1D}"/>
              </a:ext>
            </a:extLst>
          </p:cNvPr>
          <p:cNvSpPr txBox="1"/>
          <p:nvPr/>
        </p:nvSpPr>
        <p:spPr>
          <a:xfrm>
            <a:off x="1691522" y="1941905"/>
            <a:ext cx="4404477" cy="2339102"/>
          </a:xfrm>
          <a:prstGeom prst="rect">
            <a:avLst/>
          </a:prstGeom>
          <a:noFill/>
        </p:spPr>
        <p:txBody>
          <a:bodyPr wrap="square" rtlCol="0">
            <a:spAutoFit/>
          </a:bodyPr>
          <a:lstStyle/>
          <a:p>
            <a:pPr algn="ctr"/>
            <a:r>
              <a:rPr lang="en-US" sz="2000" dirty="0">
                <a:solidFill>
                  <a:schemeClr val="bg1"/>
                </a:solidFill>
              </a:rPr>
              <a:t>Shane O’Brien</a:t>
            </a:r>
          </a:p>
          <a:p>
            <a:pPr algn="ctr"/>
            <a:r>
              <a:rPr lang="en-US" dirty="0">
                <a:solidFill>
                  <a:schemeClr val="bg1"/>
                </a:solidFill>
              </a:rPr>
              <a:t>Training Coordinator &amp; Learning Systems Analyst</a:t>
            </a:r>
          </a:p>
          <a:p>
            <a:pPr algn="ctr"/>
            <a:endParaRPr lang="en-US" dirty="0">
              <a:solidFill>
                <a:schemeClr val="bg1"/>
              </a:solidFill>
            </a:endParaRPr>
          </a:p>
          <a:p>
            <a:pPr algn="ctr"/>
            <a:r>
              <a:rPr lang="en-US" dirty="0">
                <a:solidFill>
                  <a:schemeClr val="bg1"/>
                </a:solidFill>
              </a:rPr>
              <a:t>Employee &amp; Organizational Development (EOD)</a:t>
            </a:r>
          </a:p>
          <a:p>
            <a:pPr algn="ctr"/>
            <a:endParaRPr lang="en-US" dirty="0">
              <a:solidFill>
                <a:schemeClr val="bg1"/>
              </a:solidFill>
            </a:endParaRPr>
          </a:p>
          <a:p>
            <a:pPr algn="ctr"/>
            <a:r>
              <a:rPr lang="en-US" dirty="0">
                <a:solidFill>
                  <a:schemeClr val="bg1"/>
                </a:solidFill>
              </a:rPr>
              <a:t>shane.obrien@ucr.edu</a:t>
            </a:r>
          </a:p>
        </p:txBody>
      </p:sp>
      <p:pic>
        <p:nvPicPr>
          <p:cNvPr id="6" name="Picture 5" descr="A qr code on a paper cup&#10;&#10;AI-generated content may be incorrect.">
            <a:extLst>
              <a:ext uri="{FF2B5EF4-FFF2-40B4-BE49-F238E27FC236}">
                <a16:creationId xmlns:a16="http://schemas.microsoft.com/office/drawing/2014/main" id="{8FAD7A4F-4725-A712-691C-88C495C2C16C}"/>
              </a:ext>
            </a:extLst>
          </p:cNvPr>
          <p:cNvPicPr>
            <a:picLocks noChangeAspect="1"/>
          </p:cNvPicPr>
          <p:nvPr/>
        </p:nvPicPr>
        <p:blipFill>
          <a:blip r:embed="rId4"/>
          <a:srcRect l="10750" t="8288" r="11137" b="31712"/>
          <a:stretch>
            <a:fillRect/>
          </a:stretch>
        </p:blipFill>
        <p:spPr>
          <a:xfrm>
            <a:off x="7264607" y="1732618"/>
            <a:ext cx="3084462" cy="3066048"/>
          </a:xfrm>
          <a:prstGeom prst="rect">
            <a:avLst/>
          </a:prstGeom>
        </p:spPr>
      </p:pic>
      <p:sp>
        <p:nvSpPr>
          <p:cNvPr id="7" name="TextBox 6">
            <a:extLst>
              <a:ext uri="{FF2B5EF4-FFF2-40B4-BE49-F238E27FC236}">
                <a16:creationId xmlns:a16="http://schemas.microsoft.com/office/drawing/2014/main" id="{ACE11864-C855-50C8-95B2-9E084346D7C7}"/>
              </a:ext>
            </a:extLst>
          </p:cNvPr>
          <p:cNvSpPr txBox="1"/>
          <p:nvPr/>
        </p:nvSpPr>
        <p:spPr>
          <a:xfrm>
            <a:off x="7851553" y="1361915"/>
            <a:ext cx="1910571" cy="370703"/>
          </a:xfrm>
          <a:prstGeom prst="rect">
            <a:avLst/>
          </a:prstGeom>
          <a:noFill/>
        </p:spPr>
        <p:txBody>
          <a:bodyPr wrap="square" rtlCol="0">
            <a:spAutoFit/>
          </a:bodyPr>
          <a:lstStyle/>
          <a:p>
            <a:pPr algn="ctr"/>
            <a:r>
              <a:rPr lang="en-US" dirty="0">
                <a:solidFill>
                  <a:schemeClr val="bg1"/>
                </a:solidFill>
              </a:rPr>
              <a:t>EOD Website</a:t>
            </a:r>
          </a:p>
        </p:txBody>
      </p:sp>
    </p:spTree>
    <p:custDataLst>
      <p:tags r:id="rId1"/>
    </p:custDataLst>
    <p:extLst>
      <p:ext uri="{BB962C8B-B14F-4D97-AF65-F5344CB8AC3E}">
        <p14:creationId xmlns:p14="http://schemas.microsoft.com/office/powerpoint/2010/main" val="177325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UCR-BASIC" val="skEywLL7"/>
  <p:tag name="ARTICULATE_DESIGN_ID_DEFAULT" val="0YM0Ulxl"/>
  <p:tag name="ARTICULATE_DESIGN_ID_CUSTOM DESIGN" val="v21YFH3V"/>
  <p:tag name="ARTICULATE_SLIDE_THUMBNAIL_REFRESH" val="1"/>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UCR2020_New">
      <a:dk1>
        <a:srgbClr val="000000"/>
      </a:dk1>
      <a:lt1>
        <a:srgbClr val="FFFFFF"/>
      </a:lt1>
      <a:dk2>
        <a:srgbClr val="003DA5"/>
      </a:dk2>
      <a:lt2>
        <a:srgbClr val="FFFFFF"/>
      </a:lt2>
      <a:accent1>
        <a:srgbClr val="003DA5"/>
      </a:accent1>
      <a:accent2>
        <a:srgbClr val="FFB81C"/>
      </a:accent2>
      <a:accent3>
        <a:srgbClr val="919D9D"/>
      </a:accent3>
      <a:accent4>
        <a:srgbClr val="FF671F"/>
      </a:accent4>
      <a:accent5>
        <a:srgbClr val="009CDE"/>
      </a:accent5>
      <a:accent6>
        <a:srgbClr val="78BE20"/>
      </a:accent6>
      <a:hlink>
        <a:srgbClr val="E4002B"/>
      </a:hlink>
      <a:folHlink>
        <a:srgbClr val="954F72"/>
      </a:folHlink>
    </a:clrScheme>
    <a:fontScheme name="Fira SansMed">
      <a:majorFont>
        <a:latin typeface="Fira Sans"/>
        <a:ea typeface=""/>
        <a:cs typeface=""/>
      </a:majorFont>
      <a:minorFont>
        <a:latin typeface="Fira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UCR2020_New">
      <a:dk1>
        <a:srgbClr val="000000"/>
      </a:dk1>
      <a:lt1>
        <a:srgbClr val="FFFFFF"/>
      </a:lt1>
      <a:dk2>
        <a:srgbClr val="003DA5"/>
      </a:dk2>
      <a:lt2>
        <a:srgbClr val="FFFFFF"/>
      </a:lt2>
      <a:accent1>
        <a:srgbClr val="003DA5"/>
      </a:accent1>
      <a:accent2>
        <a:srgbClr val="FFB81C"/>
      </a:accent2>
      <a:accent3>
        <a:srgbClr val="919D9D"/>
      </a:accent3>
      <a:accent4>
        <a:srgbClr val="FF671F"/>
      </a:accent4>
      <a:accent5>
        <a:srgbClr val="009CDE"/>
      </a:accent5>
      <a:accent6>
        <a:srgbClr val="78BE20"/>
      </a:accent6>
      <a:hlink>
        <a:srgbClr val="E4002B"/>
      </a:hlink>
      <a:folHlink>
        <a:srgbClr val="954F72"/>
      </a:folHlink>
    </a:clrScheme>
    <a:fontScheme name="Fira SansMed">
      <a:majorFont>
        <a:latin typeface="Fira Sans"/>
        <a:ea typeface=""/>
        <a:cs typeface=""/>
      </a:majorFont>
      <a:minorFont>
        <a:latin typeface="Fira Sans Medium"/>
        <a:ea typeface=""/>
        <a:cs typeface=""/>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OD-PPT Template_03.pptx" id="{ABA13B32-E221-4A35-A72A-C7B68588D292}" vid="{DFAA949C-0A38-4AB7-8098-FCBB88A84A95}"/>
    </a:ext>
  </a:extLst>
</a:theme>
</file>

<file path=ppt/theme/theme3.xml><?xml version="1.0" encoding="utf-8"?>
<a:theme xmlns:a="http://schemas.openxmlformats.org/drawingml/2006/main" name="2_Custom Design">
  <a:themeElements>
    <a:clrScheme name="UCR2020_New">
      <a:dk1>
        <a:srgbClr val="000000"/>
      </a:dk1>
      <a:lt1>
        <a:srgbClr val="FFFFFF"/>
      </a:lt1>
      <a:dk2>
        <a:srgbClr val="003DA5"/>
      </a:dk2>
      <a:lt2>
        <a:srgbClr val="FFFFFF"/>
      </a:lt2>
      <a:accent1>
        <a:srgbClr val="003DA5"/>
      </a:accent1>
      <a:accent2>
        <a:srgbClr val="FFB81C"/>
      </a:accent2>
      <a:accent3>
        <a:srgbClr val="919D9D"/>
      </a:accent3>
      <a:accent4>
        <a:srgbClr val="FF671F"/>
      </a:accent4>
      <a:accent5>
        <a:srgbClr val="009CDE"/>
      </a:accent5>
      <a:accent6>
        <a:srgbClr val="78BE20"/>
      </a:accent6>
      <a:hlink>
        <a:srgbClr val="E4002B"/>
      </a:hlink>
      <a:folHlink>
        <a:srgbClr val="954F72"/>
      </a:folHlink>
    </a:clrScheme>
    <a:fontScheme name="Fira SansMed">
      <a:majorFont>
        <a:latin typeface="Fira Sans"/>
        <a:ea typeface=""/>
        <a:cs typeface=""/>
      </a:majorFont>
      <a:minorFont>
        <a:latin typeface="Fira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12F7BF2FC174C80AE66E692C9CA87" ma:contentTypeVersion="18" ma:contentTypeDescription="Create a new document." ma:contentTypeScope="" ma:versionID="44b04d6569a603847c9f205b1a1dcac9">
  <xsd:schema xmlns:xsd="http://www.w3.org/2001/XMLSchema" xmlns:xs="http://www.w3.org/2001/XMLSchema" xmlns:p="http://schemas.microsoft.com/office/2006/metadata/properties" xmlns:ns3="52f070af-22c1-45b1-bdef-db8bc0533098" xmlns:ns4="f8ce5c28-cbad-4006-ac48-213fb7f9a5fd" targetNamespace="http://schemas.microsoft.com/office/2006/metadata/properties" ma:root="true" ma:fieldsID="45d173433bd9e53d80817c8d22851a1c" ns3:_="" ns4:_="">
    <xsd:import namespace="52f070af-22c1-45b1-bdef-db8bc0533098"/>
    <xsd:import namespace="f8ce5c28-cbad-4006-ac48-213fb7f9a5f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70af-22c1-45b1-bdef-db8bc05330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ce5c28-cbad-4006-ac48-213fb7f9a5f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2f070af-22c1-45b1-bdef-db8bc0533098" xsi:nil="true"/>
  </documentManagement>
</p:properties>
</file>

<file path=customXml/itemProps1.xml><?xml version="1.0" encoding="utf-8"?>
<ds:datastoreItem xmlns:ds="http://schemas.openxmlformats.org/officeDocument/2006/customXml" ds:itemID="{29172456-71FB-4C47-9CD8-C0900D9032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f070af-22c1-45b1-bdef-db8bc0533098"/>
    <ds:schemaRef ds:uri="f8ce5c28-cbad-4006-ac48-213fb7f9a5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793673-0A1A-44EB-83FA-C254E1A09326}">
  <ds:schemaRefs>
    <ds:schemaRef ds:uri="http://schemas.microsoft.com/sharepoint/v3/contenttype/forms"/>
  </ds:schemaRefs>
</ds:datastoreItem>
</file>

<file path=customXml/itemProps3.xml><?xml version="1.0" encoding="utf-8"?>
<ds:datastoreItem xmlns:ds="http://schemas.openxmlformats.org/officeDocument/2006/customXml" ds:itemID="{8C581648-BD0F-4E03-B29C-9F657678BB17}">
  <ds:schemaRefs>
    <ds:schemaRef ds:uri="http://purl.org/dc/elements/1.1/"/>
    <ds:schemaRef ds:uri="http://schemas.microsoft.com/office/2006/documentManagement/types"/>
    <ds:schemaRef ds:uri="http://schemas.microsoft.com/office/2006/metadata/properties"/>
    <ds:schemaRef ds:uri="http://www.w3.org/XML/1998/namespace"/>
    <ds:schemaRef ds:uri="f8ce5c28-cbad-4006-ac48-213fb7f9a5fd"/>
    <ds:schemaRef ds:uri="http://purl.org/dc/terms/"/>
    <ds:schemaRef ds:uri="http://purl.org/dc/dcmitype/"/>
    <ds:schemaRef ds:uri="http://schemas.microsoft.com/office/infopath/2007/PartnerControls"/>
    <ds:schemaRef ds:uri="http://schemas.openxmlformats.org/package/2006/metadata/core-properties"/>
    <ds:schemaRef ds:uri="52f070af-22c1-45b1-bdef-db8bc0533098"/>
  </ds:schemaRefs>
</ds:datastoreItem>
</file>

<file path=docProps/app.xml><?xml version="1.0" encoding="utf-8"?>
<Properties xmlns="http://schemas.openxmlformats.org/officeDocument/2006/extended-properties" xmlns:vt="http://schemas.openxmlformats.org/officeDocument/2006/docPropsVTypes">
  <Template/>
  <TotalTime>706</TotalTime>
  <Words>1952</Words>
  <Application>Microsoft Macintosh PowerPoint</Application>
  <PresentationFormat>Widescreen</PresentationFormat>
  <Paragraphs>207</Paragraphs>
  <Slides>8</Slides>
  <Notes>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8</vt:i4>
      </vt:variant>
    </vt:vector>
  </HeadingPairs>
  <TitlesOfParts>
    <vt:vector size="14" baseType="lpstr">
      <vt:lpstr>Arial</vt:lpstr>
      <vt:lpstr>Calibri</vt:lpstr>
      <vt:lpstr>Fira Sans Medium</vt:lpstr>
      <vt:lpstr>Custom Design</vt:lpstr>
      <vt:lpstr>1_Custom Design</vt:lpstr>
      <vt:lpstr>2_Custom Design</vt:lpstr>
      <vt:lpstr>Employee &amp; Organizational Development</vt:lpstr>
      <vt:lpstr>Meet the EOD Dream Team</vt:lpstr>
      <vt:lpstr>EOD Resources/Programs</vt:lpstr>
      <vt:lpstr>Online Learning Resources</vt:lpstr>
      <vt:lpstr>How many hours per year do employees receive for professional development?</vt:lpstr>
      <vt:lpstr>EOD Core Services &amp; Offerings </vt:lpstr>
      <vt:lpstr>Cohort Development Programs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Jorge Sanchez</cp:lastModifiedBy>
  <cp:revision>23</cp:revision>
  <dcterms:created xsi:type="dcterms:W3CDTF">2020-04-15T23:29:48Z</dcterms:created>
  <dcterms:modified xsi:type="dcterms:W3CDTF">2026-01-23T15:34:49Z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0F212146-8106-4BBA-8F69-67B8C87E1485</vt:lpwstr>
  </property>
  <property fmtid="{D5CDD505-2E9C-101B-9397-08002B2CF9AE}" pid="3" name="ArticulatePath">
    <vt:lpwstr>EOD-Basic-System-Fonts</vt:lpwstr>
  </property>
  <property fmtid="{D5CDD505-2E9C-101B-9397-08002B2CF9AE}" pid="4" name="ContentTypeId">
    <vt:lpwstr>0x010100D8812F7BF2FC174C80AE66E692C9CA87</vt:lpwstr>
  </property>
  <property fmtid="{D5CDD505-2E9C-101B-9397-08002B2CF9AE}" pid="5" name="MediaServiceImageTags">
    <vt:lpwstr/>
  </property>
</Properties>
</file>