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 id="2147483731" r:id="rId2"/>
  </p:sldMasterIdLst>
  <p:notesMasterIdLst>
    <p:notesMasterId r:id="rId20"/>
  </p:notesMasterIdLst>
  <p:sldIdLst>
    <p:sldId id="259" r:id="rId3"/>
    <p:sldId id="294" r:id="rId4"/>
    <p:sldId id="295" r:id="rId5"/>
    <p:sldId id="296" r:id="rId6"/>
    <p:sldId id="298" r:id="rId7"/>
    <p:sldId id="301" r:id="rId8"/>
    <p:sldId id="256" r:id="rId9"/>
    <p:sldId id="263" r:id="rId10"/>
    <p:sldId id="267" r:id="rId11"/>
    <p:sldId id="257" r:id="rId12"/>
    <p:sldId id="302" r:id="rId13"/>
    <p:sldId id="268" r:id="rId14"/>
    <p:sldId id="265" r:id="rId15"/>
    <p:sldId id="261" r:id="rId16"/>
    <p:sldId id="266" r:id="rId17"/>
    <p:sldId id="269"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 userDrawn="1">
          <p15:clr>
            <a:srgbClr val="A4A3A4"/>
          </p15:clr>
        </p15:guide>
        <p15:guide id="3" orient="horz" pos="240" userDrawn="1">
          <p15:clr>
            <a:srgbClr val="A4A3A4"/>
          </p15:clr>
        </p15:guide>
        <p15:guide id="4" orient="horz" pos="4080" userDrawn="1">
          <p15:clr>
            <a:srgbClr val="A4A3A4"/>
          </p15:clr>
        </p15:guide>
        <p15:guide id="5" pos="7296" userDrawn="1">
          <p15:clr>
            <a:srgbClr val="A4A3A4"/>
          </p15:clr>
        </p15:guide>
        <p15:guide id="6" orient="horz" pos="2232" userDrawn="1">
          <p15:clr>
            <a:srgbClr val="A4A3A4"/>
          </p15:clr>
        </p15:guide>
        <p15:guide id="9" orient="horz" pos="5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6B6529-A161-D385-9DE2-3CC16379C979}" name="Marisol Torres" initials="MT" userId="S::marisolt@ucr.edu::f41b6efe-09c8-4fae-bc4a-fd249b438172" providerId="AD"/>
  <p188:author id="{616B5A2E-DF5F-03D8-D9D2-FE841E006CF8}" name="Hung Wu" initials="HW" userId="S::hungwu@ucr.edu::07459c32-44e2-4f11-a6da-1525fa4512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a:srgbClr val="D32A36"/>
    <a:srgbClr val="FFB81D"/>
    <a:srgbClr val="F4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98"/>
    <p:restoredTop sz="94688"/>
  </p:normalViewPr>
  <p:slideViewPr>
    <p:cSldViewPr snapToGrid="0" snapToObjects="1">
      <p:cViewPr varScale="1">
        <p:scale>
          <a:sx n="102" d="100"/>
          <a:sy n="102" d="100"/>
        </p:scale>
        <p:origin x="1188" y="78"/>
      </p:cViewPr>
      <p:guideLst>
        <p:guide pos="384"/>
        <p:guide orient="horz" pos="240"/>
        <p:guide orient="horz" pos="4080"/>
        <p:guide pos="7296"/>
        <p:guide orient="horz" pos="2232"/>
        <p:guide orient="horz"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ng Wu" userId="07459c32-44e2-4f11-a6da-1525fa451243" providerId="ADAL" clId="{536FF913-C6F7-4C79-8DB7-82FC908CB4F5}"/>
    <pc:docChg chg="undo custSel addSld delSld modSld">
      <pc:chgData name="Hung Wu" userId="07459c32-44e2-4f11-a6da-1525fa451243" providerId="ADAL" clId="{536FF913-C6F7-4C79-8DB7-82FC908CB4F5}" dt="2025-05-20T19:45:52.309" v="57" actId="1076"/>
      <pc:docMkLst>
        <pc:docMk/>
      </pc:docMkLst>
      <pc:sldChg chg="add del">
        <pc:chgData name="Hung Wu" userId="07459c32-44e2-4f11-a6da-1525fa451243" providerId="ADAL" clId="{536FF913-C6F7-4C79-8DB7-82FC908CB4F5}" dt="2025-05-20T19:38:49.447" v="34"/>
        <pc:sldMkLst>
          <pc:docMk/>
          <pc:sldMk cId="3678239614" sldId="256"/>
        </pc:sldMkLst>
      </pc:sldChg>
      <pc:sldChg chg="add del">
        <pc:chgData name="Hung Wu" userId="07459c32-44e2-4f11-a6da-1525fa451243" providerId="ADAL" clId="{536FF913-C6F7-4C79-8DB7-82FC908CB4F5}" dt="2025-05-20T19:38:49.447" v="34"/>
        <pc:sldMkLst>
          <pc:docMk/>
          <pc:sldMk cId="1328137642" sldId="257"/>
        </pc:sldMkLst>
      </pc:sldChg>
      <pc:sldChg chg="del">
        <pc:chgData name="Hung Wu" userId="07459c32-44e2-4f11-a6da-1525fa451243" providerId="ADAL" clId="{536FF913-C6F7-4C79-8DB7-82FC908CB4F5}" dt="2025-05-20T19:38:39.819" v="31" actId="47"/>
        <pc:sldMkLst>
          <pc:docMk/>
          <pc:sldMk cId="1419220584" sldId="258"/>
        </pc:sldMkLst>
      </pc:sldChg>
      <pc:sldChg chg="add">
        <pc:chgData name="Hung Wu" userId="07459c32-44e2-4f11-a6da-1525fa451243" providerId="ADAL" clId="{536FF913-C6F7-4C79-8DB7-82FC908CB4F5}" dt="2025-05-20T19:38:49.447" v="34"/>
        <pc:sldMkLst>
          <pc:docMk/>
          <pc:sldMk cId="422060091" sldId="261"/>
        </pc:sldMkLst>
      </pc:sldChg>
      <pc:sldChg chg="add del">
        <pc:chgData name="Hung Wu" userId="07459c32-44e2-4f11-a6da-1525fa451243" providerId="ADAL" clId="{536FF913-C6F7-4C79-8DB7-82FC908CB4F5}" dt="2025-05-20T19:38:49.447" v="34"/>
        <pc:sldMkLst>
          <pc:docMk/>
          <pc:sldMk cId="3794219639" sldId="263"/>
        </pc:sldMkLst>
      </pc:sldChg>
      <pc:sldChg chg="add">
        <pc:chgData name="Hung Wu" userId="07459c32-44e2-4f11-a6da-1525fa451243" providerId="ADAL" clId="{536FF913-C6F7-4C79-8DB7-82FC908CB4F5}" dt="2025-05-20T19:38:49.447" v="34"/>
        <pc:sldMkLst>
          <pc:docMk/>
          <pc:sldMk cId="2530540001" sldId="264"/>
        </pc:sldMkLst>
      </pc:sldChg>
      <pc:sldChg chg="add">
        <pc:chgData name="Hung Wu" userId="07459c32-44e2-4f11-a6da-1525fa451243" providerId="ADAL" clId="{536FF913-C6F7-4C79-8DB7-82FC908CB4F5}" dt="2025-05-20T19:38:49.447" v="34"/>
        <pc:sldMkLst>
          <pc:docMk/>
          <pc:sldMk cId="2337157428" sldId="265"/>
        </pc:sldMkLst>
      </pc:sldChg>
      <pc:sldChg chg="add">
        <pc:chgData name="Hung Wu" userId="07459c32-44e2-4f11-a6da-1525fa451243" providerId="ADAL" clId="{536FF913-C6F7-4C79-8DB7-82FC908CB4F5}" dt="2025-05-20T19:38:49.447" v="34"/>
        <pc:sldMkLst>
          <pc:docMk/>
          <pc:sldMk cId="574369782" sldId="266"/>
        </pc:sldMkLst>
      </pc:sldChg>
      <pc:sldChg chg="add">
        <pc:chgData name="Hung Wu" userId="07459c32-44e2-4f11-a6da-1525fa451243" providerId="ADAL" clId="{536FF913-C6F7-4C79-8DB7-82FC908CB4F5}" dt="2025-05-20T19:38:49.447" v="34"/>
        <pc:sldMkLst>
          <pc:docMk/>
          <pc:sldMk cId="2233467065" sldId="267"/>
        </pc:sldMkLst>
      </pc:sldChg>
      <pc:sldChg chg="add del">
        <pc:chgData name="Hung Wu" userId="07459c32-44e2-4f11-a6da-1525fa451243" providerId="ADAL" clId="{536FF913-C6F7-4C79-8DB7-82FC908CB4F5}" dt="2025-05-20T19:38:49.447" v="34"/>
        <pc:sldMkLst>
          <pc:docMk/>
          <pc:sldMk cId="4119851750" sldId="268"/>
        </pc:sldMkLst>
      </pc:sldChg>
      <pc:sldChg chg="add">
        <pc:chgData name="Hung Wu" userId="07459c32-44e2-4f11-a6da-1525fa451243" providerId="ADAL" clId="{536FF913-C6F7-4C79-8DB7-82FC908CB4F5}" dt="2025-05-20T19:38:49.447" v="34"/>
        <pc:sldMkLst>
          <pc:docMk/>
          <pc:sldMk cId="1532862874" sldId="269"/>
        </pc:sldMkLst>
      </pc:sldChg>
      <pc:sldChg chg="del">
        <pc:chgData name="Hung Wu" userId="07459c32-44e2-4f11-a6da-1525fa451243" providerId="ADAL" clId="{536FF913-C6F7-4C79-8DB7-82FC908CB4F5}" dt="2025-05-20T19:38:38.579" v="28" actId="47"/>
        <pc:sldMkLst>
          <pc:docMk/>
          <pc:sldMk cId="2444910004" sldId="269"/>
        </pc:sldMkLst>
      </pc:sldChg>
      <pc:sldChg chg="modSp mod">
        <pc:chgData name="Hung Wu" userId="07459c32-44e2-4f11-a6da-1525fa451243" providerId="ADAL" clId="{536FF913-C6F7-4C79-8DB7-82FC908CB4F5}" dt="2025-05-20T19:39:02.932" v="36" actId="1076"/>
        <pc:sldMkLst>
          <pc:docMk/>
          <pc:sldMk cId="3306353925" sldId="294"/>
        </pc:sldMkLst>
        <pc:spChg chg="mod">
          <ac:chgData name="Hung Wu" userId="07459c32-44e2-4f11-a6da-1525fa451243" providerId="ADAL" clId="{536FF913-C6F7-4C79-8DB7-82FC908CB4F5}" dt="2025-05-19T21:54:25.618" v="15" actId="20577"/>
          <ac:spMkLst>
            <pc:docMk/>
            <pc:sldMk cId="3306353925" sldId="294"/>
            <ac:spMk id="2" creationId="{5F76FE9A-A60D-63F2-D015-A7C9BF10AA9E}"/>
          </ac:spMkLst>
        </pc:spChg>
        <pc:picChg chg="mod">
          <ac:chgData name="Hung Wu" userId="07459c32-44e2-4f11-a6da-1525fa451243" providerId="ADAL" clId="{536FF913-C6F7-4C79-8DB7-82FC908CB4F5}" dt="2025-05-20T19:39:02.932" v="36" actId="1076"/>
          <ac:picMkLst>
            <pc:docMk/>
            <pc:sldMk cId="3306353925" sldId="294"/>
            <ac:picMk id="3" creationId="{46222824-3144-2300-70CD-05B3791C0138}"/>
          </ac:picMkLst>
        </pc:picChg>
      </pc:sldChg>
      <pc:sldChg chg="addSp delSp modSp mod">
        <pc:chgData name="Hung Wu" userId="07459c32-44e2-4f11-a6da-1525fa451243" providerId="ADAL" clId="{536FF913-C6F7-4C79-8DB7-82FC908CB4F5}" dt="2025-05-19T22:26:41.488" v="21" actId="14100"/>
        <pc:sldMkLst>
          <pc:docMk/>
          <pc:sldMk cId="3476440202" sldId="295"/>
        </pc:sldMkLst>
        <pc:picChg chg="add mod">
          <ac:chgData name="Hung Wu" userId="07459c32-44e2-4f11-a6da-1525fa451243" providerId="ADAL" clId="{536FF913-C6F7-4C79-8DB7-82FC908CB4F5}" dt="2025-05-19T22:26:41.488" v="21" actId="14100"/>
          <ac:picMkLst>
            <pc:docMk/>
            <pc:sldMk cId="3476440202" sldId="295"/>
            <ac:picMk id="10" creationId="{F0784D01-3C5B-AC73-62A6-873C2975E8D1}"/>
          </ac:picMkLst>
        </pc:picChg>
      </pc:sldChg>
      <pc:sldChg chg="addSp delSp modSp mod">
        <pc:chgData name="Hung Wu" userId="07459c32-44e2-4f11-a6da-1525fa451243" providerId="ADAL" clId="{536FF913-C6F7-4C79-8DB7-82FC908CB4F5}" dt="2025-05-20T19:45:52.309" v="57" actId="1076"/>
        <pc:sldMkLst>
          <pc:docMk/>
          <pc:sldMk cId="3374767993" sldId="296"/>
        </pc:sldMkLst>
        <pc:spChg chg="mod">
          <ac:chgData name="Hung Wu" userId="07459c32-44e2-4f11-a6da-1525fa451243" providerId="ADAL" clId="{536FF913-C6F7-4C79-8DB7-82FC908CB4F5}" dt="2025-05-20T19:45:52.309" v="57" actId="1076"/>
          <ac:spMkLst>
            <pc:docMk/>
            <pc:sldMk cId="3374767993" sldId="296"/>
            <ac:spMk id="12" creationId="{7470977C-6B55-2651-E6EB-07A9C8EACA07}"/>
          </ac:spMkLst>
        </pc:spChg>
        <pc:picChg chg="mod">
          <ac:chgData name="Hung Wu" userId="07459c32-44e2-4f11-a6da-1525fa451243" providerId="ADAL" clId="{536FF913-C6F7-4C79-8DB7-82FC908CB4F5}" dt="2025-05-20T19:45:29.223" v="48" actId="1076"/>
          <ac:picMkLst>
            <pc:docMk/>
            <pc:sldMk cId="3374767993" sldId="296"/>
            <ac:picMk id="2" creationId="{0931B010-2203-6285-43A5-55A5FD28CEFA}"/>
          </ac:picMkLst>
        </pc:picChg>
        <pc:picChg chg="add mod">
          <ac:chgData name="Hung Wu" userId="07459c32-44e2-4f11-a6da-1525fa451243" providerId="ADAL" clId="{536FF913-C6F7-4C79-8DB7-82FC908CB4F5}" dt="2025-05-20T19:45:48.513" v="56" actId="1076"/>
          <ac:picMkLst>
            <pc:docMk/>
            <pc:sldMk cId="3374767993" sldId="296"/>
            <ac:picMk id="8" creationId="{D371C5D0-4AC1-F9A9-1D83-F32A961C63F3}"/>
          </ac:picMkLst>
        </pc:picChg>
      </pc:sldChg>
      <pc:sldChg chg="addSp delSp modSp mod">
        <pc:chgData name="Hung Wu" userId="07459c32-44e2-4f11-a6da-1525fa451243" providerId="ADAL" clId="{536FF913-C6F7-4C79-8DB7-82FC908CB4F5}" dt="2025-05-20T19:43:53.783" v="45" actId="1076"/>
        <pc:sldMkLst>
          <pc:docMk/>
          <pc:sldMk cId="385534214" sldId="298"/>
        </pc:sldMkLst>
        <pc:picChg chg="add del">
          <ac:chgData name="Hung Wu" userId="07459c32-44e2-4f11-a6da-1525fa451243" providerId="ADAL" clId="{536FF913-C6F7-4C79-8DB7-82FC908CB4F5}" dt="2025-05-20T19:43:28.983" v="38" actId="478"/>
          <ac:picMkLst>
            <pc:docMk/>
            <pc:sldMk cId="385534214" sldId="298"/>
            <ac:picMk id="3" creationId="{700EBD99-FC08-137A-86DD-3BC18317A411}"/>
          </ac:picMkLst>
        </pc:picChg>
        <pc:picChg chg="add mod">
          <ac:chgData name="Hung Wu" userId="07459c32-44e2-4f11-a6da-1525fa451243" providerId="ADAL" clId="{536FF913-C6F7-4C79-8DB7-82FC908CB4F5}" dt="2025-05-20T19:43:53.783" v="45" actId="1076"/>
          <ac:picMkLst>
            <pc:docMk/>
            <pc:sldMk cId="385534214" sldId="298"/>
            <ac:picMk id="13" creationId="{4062EAFB-4DE9-7504-DD23-D4C746DE3B6B}"/>
          </ac:picMkLst>
        </pc:picChg>
      </pc:sldChg>
      <pc:sldChg chg="add del">
        <pc:chgData name="Hung Wu" userId="07459c32-44e2-4f11-a6da-1525fa451243" providerId="ADAL" clId="{536FF913-C6F7-4C79-8DB7-82FC908CB4F5}" dt="2025-05-20T19:38:49.447" v="34"/>
        <pc:sldMkLst>
          <pc:docMk/>
          <pc:sldMk cId="3969362448" sldId="302"/>
        </pc:sldMkLst>
      </pc:sldChg>
      <pc:sldChg chg="del">
        <pc:chgData name="Hung Wu" userId="07459c32-44e2-4f11-a6da-1525fa451243" providerId="ADAL" clId="{536FF913-C6F7-4C79-8DB7-82FC908CB4F5}" dt="2025-05-20T19:38:42.750" v="33" actId="47"/>
        <pc:sldMkLst>
          <pc:docMk/>
          <pc:sldMk cId="4091765621" sldId="303"/>
        </pc:sldMkLst>
      </pc:sldChg>
      <pc:sldChg chg="del">
        <pc:chgData name="Hung Wu" userId="07459c32-44e2-4f11-a6da-1525fa451243" providerId="ADAL" clId="{536FF913-C6F7-4C79-8DB7-82FC908CB4F5}" dt="2025-05-20T19:35:16.363" v="22" actId="47"/>
        <pc:sldMkLst>
          <pc:docMk/>
          <pc:sldMk cId="3099137601" sldId="304"/>
        </pc:sldMkLst>
      </pc:sldChg>
      <pc:sldChg chg="del">
        <pc:chgData name="Hung Wu" userId="07459c32-44e2-4f11-a6da-1525fa451243" providerId="ADAL" clId="{536FF913-C6F7-4C79-8DB7-82FC908CB4F5}" dt="2025-05-20T19:35:18.552" v="23" actId="47"/>
        <pc:sldMkLst>
          <pc:docMk/>
          <pc:sldMk cId="2842771438" sldId="306"/>
        </pc:sldMkLst>
      </pc:sldChg>
      <pc:sldChg chg="del">
        <pc:chgData name="Hung Wu" userId="07459c32-44e2-4f11-a6da-1525fa451243" providerId="ADAL" clId="{536FF913-C6F7-4C79-8DB7-82FC908CB4F5}" dt="2025-05-20T19:35:20.304" v="24" actId="47"/>
        <pc:sldMkLst>
          <pc:docMk/>
          <pc:sldMk cId="4238899934" sldId="307"/>
        </pc:sldMkLst>
      </pc:sldChg>
      <pc:sldChg chg="del">
        <pc:chgData name="Hung Wu" userId="07459c32-44e2-4f11-a6da-1525fa451243" providerId="ADAL" clId="{536FF913-C6F7-4C79-8DB7-82FC908CB4F5}" dt="2025-05-20T19:35:22.534" v="25" actId="47"/>
        <pc:sldMkLst>
          <pc:docMk/>
          <pc:sldMk cId="3129515496" sldId="308"/>
        </pc:sldMkLst>
      </pc:sldChg>
      <pc:sldMasterChg chg="delSldLayout">
        <pc:chgData name="Hung Wu" userId="07459c32-44e2-4f11-a6da-1525fa451243" providerId="ADAL" clId="{536FF913-C6F7-4C79-8DB7-82FC908CB4F5}" dt="2025-05-20T19:38:42.750" v="33" actId="47"/>
        <pc:sldMasterMkLst>
          <pc:docMk/>
          <pc:sldMasterMk cId="732895398" sldId="2147483728"/>
        </pc:sldMasterMkLst>
        <pc:sldLayoutChg chg="del">
          <pc:chgData name="Hung Wu" userId="07459c32-44e2-4f11-a6da-1525fa451243" providerId="ADAL" clId="{536FF913-C6F7-4C79-8DB7-82FC908CB4F5}" dt="2025-05-20T19:38:32.556" v="26" actId="47"/>
          <pc:sldLayoutMkLst>
            <pc:docMk/>
            <pc:sldMasterMk cId="732895398" sldId="2147483728"/>
            <pc:sldLayoutMk cId="4192816623" sldId="2147483731"/>
          </pc:sldLayoutMkLst>
        </pc:sldLayoutChg>
        <pc:sldLayoutChg chg="del">
          <pc:chgData name="Hung Wu" userId="07459c32-44e2-4f11-a6da-1525fa451243" providerId="ADAL" clId="{536FF913-C6F7-4C79-8DB7-82FC908CB4F5}" dt="2025-05-20T19:38:40.657" v="32" actId="47"/>
          <pc:sldLayoutMkLst>
            <pc:docMk/>
            <pc:sldMasterMk cId="732895398" sldId="2147483728"/>
            <pc:sldLayoutMk cId="3568853224" sldId="2147483732"/>
          </pc:sldLayoutMkLst>
        </pc:sldLayoutChg>
        <pc:sldLayoutChg chg="del">
          <pc:chgData name="Hung Wu" userId="07459c32-44e2-4f11-a6da-1525fa451243" providerId="ADAL" clId="{536FF913-C6F7-4C79-8DB7-82FC908CB4F5}" dt="2025-05-20T19:38:39.819" v="31" actId="47"/>
          <pc:sldLayoutMkLst>
            <pc:docMk/>
            <pc:sldMasterMk cId="732895398" sldId="2147483728"/>
            <pc:sldLayoutMk cId="4238301983" sldId="2147483733"/>
          </pc:sldLayoutMkLst>
        </pc:sldLayoutChg>
        <pc:sldLayoutChg chg="del">
          <pc:chgData name="Hung Wu" userId="07459c32-44e2-4f11-a6da-1525fa451243" providerId="ADAL" clId="{536FF913-C6F7-4C79-8DB7-82FC908CB4F5}" dt="2025-05-20T19:38:39.365" v="30" actId="47"/>
          <pc:sldLayoutMkLst>
            <pc:docMk/>
            <pc:sldMasterMk cId="732895398" sldId="2147483728"/>
            <pc:sldLayoutMk cId="643493704" sldId="2147483734"/>
          </pc:sldLayoutMkLst>
        </pc:sldLayoutChg>
        <pc:sldLayoutChg chg="del">
          <pc:chgData name="Hung Wu" userId="07459c32-44e2-4f11-a6da-1525fa451243" providerId="ADAL" clId="{536FF913-C6F7-4C79-8DB7-82FC908CB4F5}" dt="2025-05-20T19:38:42.750" v="33" actId="47"/>
          <pc:sldLayoutMkLst>
            <pc:docMk/>
            <pc:sldMasterMk cId="732895398" sldId="2147483728"/>
            <pc:sldLayoutMk cId="2413206664" sldId="2147483735"/>
          </pc:sldLayoutMkLst>
        </pc:sldLayoutChg>
      </pc:sldMasterChg>
    </pc:docChg>
  </pc:docChgLst>
  <pc:docChgLst>
    <pc:chgData name="Hung Wu" userId="07459c32-44e2-4f11-a6da-1525fa451243" providerId="ADAL" clId="{462D7ACC-00CB-40CC-A862-7EBE32014928}"/>
    <pc:docChg chg="modSld">
      <pc:chgData name="Hung Wu" userId="07459c32-44e2-4f11-a6da-1525fa451243" providerId="ADAL" clId="{462D7ACC-00CB-40CC-A862-7EBE32014928}" dt="2025-06-17T22:52:42.579" v="23" actId="20577"/>
      <pc:docMkLst>
        <pc:docMk/>
      </pc:docMkLst>
      <pc:sldChg chg="modSp mod">
        <pc:chgData name="Hung Wu" userId="07459c32-44e2-4f11-a6da-1525fa451243" providerId="ADAL" clId="{462D7ACC-00CB-40CC-A862-7EBE32014928}" dt="2025-06-17T22:52:42.579" v="23" actId="20577"/>
        <pc:sldMkLst>
          <pc:docMk/>
          <pc:sldMk cId="1903239431" sldId="259"/>
        </pc:sldMkLst>
        <pc:spChg chg="mod">
          <ac:chgData name="Hung Wu" userId="07459c32-44e2-4f11-a6da-1525fa451243" providerId="ADAL" clId="{462D7ACC-00CB-40CC-A862-7EBE32014928}" dt="2025-06-17T22:52:42.579" v="23" actId="20577"/>
          <ac:spMkLst>
            <pc:docMk/>
            <pc:sldMk cId="1903239431" sldId="259"/>
            <ac:spMk id="11" creationId="{1B92A8F9-FF41-8F44-BF9E-797DE5FBF7A6}"/>
          </ac:spMkLst>
        </pc:spChg>
      </pc:sldChg>
    </pc:docChg>
  </pc:docChgLst>
  <pc:docChgLst>
    <pc:chgData name="Hung Wu" userId="07459c32-44e2-4f11-a6da-1525fa451243" providerId="ADAL" clId="{48AABD2F-FC7B-4DFC-817C-81FBDEDB172B}"/>
    <pc:docChg chg="custSel addSld delSld modSld">
      <pc:chgData name="Hung Wu" userId="07459c32-44e2-4f11-a6da-1525fa451243" providerId="ADAL" clId="{48AABD2F-FC7B-4DFC-817C-81FBDEDB172B}" dt="2025-03-24T19:12:25.316" v="97" actId="27614"/>
      <pc:docMkLst>
        <pc:docMk/>
      </pc:docMkLst>
      <pc:sldChg chg="delSp mod">
        <pc:chgData name="Hung Wu" userId="07459c32-44e2-4f11-a6da-1525fa451243" providerId="ADAL" clId="{48AABD2F-FC7B-4DFC-817C-81FBDEDB172B}" dt="2025-03-24T19:09:03.829" v="3" actId="478"/>
        <pc:sldMkLst>
          <pc:docMk/>
          <pc:sldMk cId="3374767993" sldId="296"/>
        </pc:sldMkLst>
      </pc:sldChg>
      <pc:sldChg chg="addSp modSp mod">
        <pc:chgData name="Hung Wu" userId="07459c32-44e2-4f11-a6da-1525fa451243" providerId="ADAL" clId="{48AABD2F-FC7B-4DFC-817C-81FBDEDB172B}" dt="2025-03-24T19:08:02.075" v="2" actId="14100"/>
        <pc:sldMkLst>
          <pc:docMk/>
          <pc:sldMk cId="385534214" sldId="298"/>
        </pc:sldMkLst>
        <pc:picChg chg="add mod">
          <ac:chgData name="Hung Wu" userId="07459c32-44e2-4f11-a6da-1525fa451243" providerId="ADAL" clId="{48AABD2F-FC7B-4DFC-817C-81FBDEDB172B}" dt="2025-03-24T19:08:02.075" v="2" actId="14100"/>
          <ac:picMkLst>
            <pc:docMk/>
            <pc:sldMk cId="385534214" sldId="298"/>
            <ac:picMk id="3" creationId="{700EBD99-FC08-137A-86DD-3BC18317A411}"/>
          </ac:picMkLst>
        </pc:picChg>
      </pc:sldChg>
      <pc:sldChg chg="addSp delSp modSp add mod">
        <pc:chgData name="Hung Wu" userId="07459c32-44e2-4f11-a6da-1525fa451243" providerId="ADAL" clId="{48AABD2F-FC7B-4DFC-817C-81FBDEDB172B}" dt="2025-03-24T19:12:25.316" v="97" actId="27614"/>
        <pc:sldMkLst>
          <pc:docMk/>
          <pc:sldMk cId="3099137601" sldId="304"/>
        </pc:sldMkLst>
      </pc:sldChg>
      <pc:sldChg chg="addSp modSp new del mod">
        <pc:chgData name="Hung Wu" userId="07459c32-44e2-4f11-a6da-1525fa451243" providerId="ADAL" clId="{48AABD2F-FC7B-4DFC-817C-81FBDEDB172B}" dt="2025-03-24T19:09:23.860" v="8" actId="47"/>
        <pc:sldMkLst>
          <pc:docMk/>
          <pc:sldMk cId="4138681612" sldId="304"/>
        </pc:sldMkLst>
      </pc:sldChg>
    </pc:docChg>
  </pc:docChgLst>
  <pc:docChgLst>
    <pc:chgData name="Hung Wu" userId="07459c32-44e2-4f11-a6da-1525fa451243" providerId="ADAL" clId="{77B3B88A-0D48-48A1-BE77-CDFDBBA25958}"/>
    <pc:docChg chg="undo custSel addSld delSld modSld">
      <pc:chgData name="Hung Wu" userId="07459c32-44e2-4f11-a6da-1525fa451243" providerId="ADAL" clId="{77B3B88A-0D48-48A1-BE77-CDFDBBA25958}" dt="2025-04-21T22:28:54.013" v="553" actId="1076"/>
      <pc:docMkLst>
        <pc:docMk/>
      </pc:docMkLst>
      <pc:sldChg chg="new del">
        <pc:chgData name="Hung Wu" userId="07459c32-44e2-4f11-a6da-1525fa451243" providerId="ADAL" clId="{77B3B88A-0D48-48A1-BE77-CDFDBBA25958}" dt="2025-04-21T22:04:47.082" v="2" actId="47"/>
        <pc:sldMkLst>
          <pc:docMk/>
          <pc:sldMk cId="1051911600" sldId="305"/>
        </pc:sldMkLst>
      </pc:sldChg>
      <pc:sldChg chg="addSp delSp modSp add mod">
        <pc:chgData name="Hung Wu" userId="07459c32-44e2-4f11-a6da-1525fa451243" providerId="ADAL" clId="{77B3B88A-0D48-48A1-BE77-CDFDBBA25958}" dt="2025-04-21T22:28:19.832" v="551" actId="20577"/>
        <pc:sldMkLst>
          <pc:docMk/>
          <pc:sldMk cId="2842771438" sldId="306"/>
        </pc:sldMkLst>
      </pc:sldChg>
      <pc:sldChg chg="addSp delSp modSp add del mod">
        <pc:chgData name="Hung Wu" userId="07459c32-44e2-4f11-a6da-1525fa451243" providerId="ADAL" clId="{77B3B88A-0D48-48A1-BE77-CDFDBBA25958}" dt="2025-04-21T22:28:54.013" v="553" actId="1076"/>
        <pc:sldMkLst>
          <pc:docMk/>
          <pc:sldMk cId="4238899934" sldId="307"/>
        </pc:sldMkLst>
      </pc:sldChg>
      <pc:sldChg chg="addSp delSp modSp add mod">
        <pc:chgData name="Hung Wu" userId="07459c32-44e2-4f11-a6da-1525fa451243" providerId="ADAL" clId="{77B3B88A-0D48-48A1-BE77-CDFDBBA25958}" dt="2025-04-21T22:27:59.005" v="541" actId="1076"/>
        <pc:sldMkLst>
          <pc:docMk/>
          <pc:sldMk cId="3129515496" sldId="308"/>
        </pc:sldMkLst>
      </pc:sldChg>
    </pc:docChg>
  </pc:docChgLst>
  <pc:docChgLst>
    <pc:chgData name="Guest User" userId="S::urn:spo:anon#e2c8a2e8ad3a4543750324554412acc9067baeba13cfb11f1b316d1e59799856::" providerId="AD" clId="Web-{03F5CFFE-CCCC-F67A-F993-26DB27B024A6}"/>
    <pc:docChg chg="modSld">
      <pc:chgData name="Guest User" userId="S::urn:spo:anon#e2c8a2e8ad3a4543750324554412acc9067baeba13cfb11f1b316d1e59799856::" providerId="AD" clId="Web-{03F5CFFE-CCCC-F67A-F993-26DB27B024A6}" dt="2025-02-26T16:59:05.458" v="2" actId="1076"/>
      <pc:docMkLst>
        <pc:docMk/>
      </pc:docMkLst>
      <pc:sldChg chg="delSp modSp">
        <pc:chgData name="Guest User" userId="S::urn:spo:anon#e2c8a2e8ad3a4543750324554412acc9067baeba13cfb11f1b316d1e59799856::" providerId="AD" clId="Web-{03F5CFFE-CCCC-F67A-F993-26DB27B024A6}" dt="2025-02-26T16:59:05.458" v="2" actId="1076"/>
        <pc:sldMkLst>
          <pc:docMk/>
          <pc:sldMk cId="3374767993"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51DD2-8421-F74C-8DD7-90D709FC9F6E}"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DA39B-50AA-634B-8E2C-29BE284B4B70}" type="slidenum">
              <a:rPr lang="en-US" smtClean="0"/>
              <a:t>‹#›</a:t>
            </a:fld>
            <a:endParaRPr lang="en-US"/>
          </a:p>
        </p:txBody>
      </p:sp>
    </p:spTree>
    <p:extLst>
      <p:ext uri="{BB962C8B-B14F-4D97-AF65-F5344CB8AC3E}">
        <p14:creationId xmlns:p14="http://schemas.microsoft.com/office/powerpoint/2010/main" val="401618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FE914-5000-0848-A284-E1B8A3D031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35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FE914-5000-0848-A284-E1B8A3D031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90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FE914-5000-0848-A284-E1B8A3D031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24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FE914-5000-0848-A284-E1B8A3D031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36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FE914-5000-0848-A284-E1B8A3D031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03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FE914-5000-0848-A284-E1B8A3D031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43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974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6009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08546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9031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79575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E013-3205-B34B-A7E0-3B62E1BEE1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527EDFF3-10AE-A64F-977D-5AE80D7C4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7">
            <a:extLst>
              <a:ext uri="{FF2B5EF4-FFF2-40B4-BE49-F238E27FC236}">
                <a16:creationId xmlns:a16="http://schemas.microsoft.com/office/drawing/2014/main" id="{C6F11B4A-2BEA-B94A-B6FA-981640241584}"/>
              </a:ext>
            </a:extLst>
          </p:cNvPr>
          <p:cNvSpPr>
            <a:spLocks noGrp="1"/>
          </p:cNvSpPr>
          <p:nvPr>
            <p:ph type="pic" sz="quarter" idx="10"/>
          </p:nvPr>
        </p:nvSpPr>
        <p:spPr>
          <a:xfrm>
            <a:off x="5601731" y="0"/>
            <a:ext cx="6079523" cy="6858000"/>
          </a:xfrm>
          <a:custGeom>
            <a:avLst/>
            <a:gdLst>
              <a:gd name="connsiteX0" fmla="*/ 1519881 w 6079523"/>
              <a:gd name="connsiteY0" fmla="*/ 0 h 6858000"/>
              <a:gd name="connsiteX1" fmla="*/ 6079523 w 6079523"/>
              <a:gd name="connsiteY1" fmla="*/ 0 h 6858000"/>
              <a:gd name="connsiteX2" fmla="*/ 4559642 w 6079523"/>
              <a:gd name="connsiteY2" fmla="*/ 6858000 h 6858000"/>
              <a:gd name="connsiteX3" fmla="*/ 0 w 60795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9523" h="6858000">
                <a:moveTo>
                  <a:pt x="1519881" y="0"/>
                </a:moveTo>
                <a:lnTo>
                  <a:pt x="6079523" y="0"/>
                </a:lnTo>
                <a:lnTo>
                  <a:pt x="4559642"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905481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117887F-1E0C-1C40-AD90-C64E0D06D82A}"/>
              </a:ext>
            </a:extLst>
          </p:cNvPr>
          <p:cNvSpPr>
            <a:spLocks noGrp="1"/>
          </p:cNvSpPr>
          <p:nvPr>
            <p:ph type="pic" sz="quarter" idx="10"/>
          </p:nvPr>
        </p:nvSpPr>
        <p:spPr>
          <a:xfrm>
            <a:off x="16477" y="0"/>
            <a:ext cx="6079523" cy="6858000"/>
          </a:xfrm>
          <a:custGeom>
            <a:avLst/>
            <a:gdLst>
              <a:gd name="connsiteX0" fmla="*/ 1519881 w 6079523"/>
              <a:gd name="connsiteY0" fmla="*/ 0 h 6858000"/>
              <a:gd name="connsiteX1" fmla="*/ 6079523 w 6079523"/>
              <a:gd name="connsiteY1" fmla="*/ 0 h 6858000"/>
              <a:gd name="connsiteX2" fmla="*/ 4559642 w 6079523"/>
              <a:gd name="connsiteY2" fmla="*/ 6858000 h 6858000"/>
              <a:gd name="connsiteX3" fmla="*/ 0 w 60795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79523" h="6858000">
                <a:moveTo>
                  <a:pt x="1519881" y="0"/>
                </a:moveTo>
                <a:lnTo>
                  <a:pt x="6079523" y="0"/>
                </a:lnTo>
                <a:lnTo>
                  <a:pt x="4559642" y="6858000"/>
                </a:lnTo>
                <a:lnTo>
                  <a:pt x="0" y="6858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67532F8B-9BBB-A446-B924-1453641C05DC}"/>
              </a:ext>
            </a:extLst>
          </p:cNvPr>
          <p:cNvSpPr>
            <a:spLocks noGrp="1"/>
          </p:cNvSpPr>
          <p:nvPr>
            <p:ph type="title"/>
          </p:nvPr>
        </p:nvSpPr>
        <p:spPr>
          <a:xfrm>
            <a:off x="6487296" y="365125"/>
            <a:ext cx="4866503" cy="1325563"/>
          </a:xfrm>
        </p:spPr>
        <p:txBody>
          <a:bodyPr/>
          <a:lstStyle/>
          <a:p>
            <a:r>
              <a:rPr lang="en-US" dirty="0"/>
              <a:t>Click to edit Master title style</a:t>
            </a:r>
          </a:p>
        </p:txBody>
      </p:sp>
    </p:spTree>
    <p:extLst>
      <p:ext uri="{BB962C8B-B14F-4D97-AF65-F5344CB8AC3E}">
        <p14:creationId xmlns:p14="http://schemas.microsoft.com/office/powerpoint/2010/main" val="2840765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33F8598-45FE-0F49-A5A7-C314791BC929}"/>
              </a:ext>
            </a:extLst>
          </p:cNvPr>
          <p:cNvSpPr>
            <a:spLocks noGrp="1"/>
          </p:cNvSpPr>
          <p:nvPr>
            <p:ph type="pic" sz="quarter" idx="10"/>
          </p:nvPr>
        </p:nvSpPr>
        <p:spPr>
          <a:xfrm>
            <a:off x="3944038" y="0"/>
            <a:ext cx="8247962" cy="6858000"/>
          </a:xfrm>
          <a:custGeom>
            <a:avLst/>
            <a:gdLst>
              <a:gd name="connsiteX0" fmla="*/ 1564395 w 8247962"/>
              <a:gd name="connsiteY0" fmla="*/ 0 h 6858000"/>
              <a:gd name="connsiteX1" fmla="*/ 4494882 w 8247962"/>
              <a:gd name="connsiteY1" fmla="*/ 0 h 6858000"/>
              <a:gd name="connsiteX2" fmla="*/ 6257581 w 8247962"/>
              <a:gd name="connsiteY2" fmla="*/ 0 h 6858000"/>
              <a:gd name="connsiteX3" fmla="*/ 8247962 w 8247962"/>
              <a:gd name="connsiteY3" fmla="*/ 0 h 6858000"/>
              <a:gd name="connsiteX4" fmla="*/ 8247962 w 8247962"/>
              <a:gd name="connsiteY4" fmla="*/ 6858000 h 6858000"/>
              <a:gd name="connsiteX5" fmla="*/ 4693186 w 8247962"/>
              <a:gd name="connsiteY5" fmla="*/ 6858000 h 6858000"/>
              <a:gd name="connsiteX6" fmla="*/ 4494882 w 8247962"/>
              <a:gd name="connsiteY6" fmla="*/ 6858000 h 6858000"/>
              <a:gd name="connsiteX7" fmla="*/ 0 w 824796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7962" h="6858000">
                <a:moveTo>
                  <a:pt x="1564395" y="0"/>
                </a:moveTo>
                <a:lnTo>
                  <a:pt x="4494882" y="0"/>
                </a:lnTo>
                <a:lnTo>
                  <a:pt x="6257581" y="0"/>
                </a:lnTo>
                <a:lnTo>
                  <a:pt x="8247962" y="0"/>
                </a:lnTo>
                <a:lnTo>
                  <a:pt x="8247962" y="6858000"/>
                </a:lnTo>
                <a:lnTo>
                  <a:pt x="4693186" y="6858000"/>
                </a:lnTo>
                <a:lnTo>
                  <a:pt x="4494882"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34210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25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41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0948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2064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277885B-3860-AA40-9AA9-8F02C626679F}"/>
              </a:ext>
            </a:extLst>
          </p:cNvPr>
          <p:cNvSpPr>
            <a:spLocks noGrp="1"/>
          </p:cNvSpPr>
          <p:nvPr>
            <p:ph type="pic" sz="quarter" idx="10"/>
          </p:nvPr>
        </p:nvSpPr>
        <p:spPr>
          <a:xfrm>
            <a:off x="677334" y="2075745"/>
            <a:ext cx="2201333" cy="2201333"/>
          </a:xfrm>
          <a:custGeom>
            <a:avLst/>
            <a:gdLst>
              <a:gd name="connsiteX0" fmla="*/ 1286934 w 2573868"/>
              <a:gd name="connsiteY0" fmla="*/ 0 h 2573868"/>
              <a:gd name="connsiteX1" fmla="*/ 2573868 w 2573868"/>
              <a:gd name="connsiteY1" fmla="*/ 1286934 h 2573868"/>
              <a:gd name="connsiteX2" fmla="*/ 1286934 w 2573868"/>
              <a:gd name="connsiteY2" fmla="*/ 2573868 h 2573868"/>
              <a:gd name="connsiteX3" fmla="*/ 0 w 2573868"/>
              <a:gd name="connsiteY3" fmla="*/ 1286934 h 2573868"/>
              <a:gd name="connsiteX4" fmla="*/ 1286934 w 2573868"/>
              <a:gd name="connsiteY4" fmla="*/ 0 h 257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8" h="2573868">
                <a:moveTo>
                  <a:pt x="1286934" y="0"/>
                </a:moveTo>
                <a:cubicBezTo>
                  <a:pt x="1997688" y="0"/>
                  <a:pt x="2573868" y="576180"/>
                  <a:pt x="2573868" y="1286934"/>
                </a:cubicBezTo>
                <a:cubicBezTo>
                  <a:pt x="2573868" y="1997688"/>
                  <a:pt x="1997688" y="2573868"/>
                  <a:pt x="1286934" y="2573868"/>
                </a:cubicBezTo>
                <a:cubicBezTo>
                  <a:pt x="576180" y="2573868"/>
                  <a:pt x="0" y="1997688"/>
                  <a:pt x="0" y="1286934"/>
                </a:cubicBezTo>
                <a:cubicBezTo>
                  <a:pt x="0" y="576180"/>
                  <a:pt x="576180" y="0"/>
                  <a:pt x="1286934" y="0"/>
                </a:cubicBez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09AA9A72-BC8E-BD4F-A286-8A80C9D24EA4}"/>
              </a:ext>
            </a:extLst>
          </p:cNvPr>
          <p:cNvSpPr>
            <a:spLocks noGrp="1"/>
          </p:cNvSpPr>
          <p:nvPr>
            <p:ph type="pic" sz="quarter" idx="11"/>
          </p:nvPr>
        </p:nvSpPr>
        <p:spPr>
          <a:xfrm>
            <a:off x="3556001" y="2075745"/>
            <a:ext cx="2201333" cy="2201333"/>
          </a:xfrm>
          <a:custGeom>
            <a:avLst/>
            <a:gdLst>
              <a:gd name="connsiteX0" fmla="*/ 1286934 w 2573868"/>
              <a:gd name="connsiteY0" fmla="*/ 0 h 2573868"/>
              <a:gd name="connsiteX1" fmla="*/ 2573868 w 2573868"/>
              <a:gd name="connsiteY1" fmla="*/ 1286934 h 2573868"/>
              <a:gd name="connsiteX2" fmla="*/ 1286934 w 2573868"/>
              <a:gd name="connsiteY2" fmla="*/ 2573868 h 2573868"/>
              <a:gd name="connsiteX3" fmla="*/ 0 w 2573868"/>
              <a:gd name="connsiteY3" fmla="*/ 1286934 h 2573868"/>
              <a:gd name="connsiteX4" fmla="*/ 1286934 w 2573868"/>
              <a:gd name="connsiteY4" fmla="*/ 0 h 257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8" h="2573868">
                <a:moveTo>
                  <a:pt x="1286934" y="0"/>
                </a:moveTo>
                <a:cubicBezTo>
                  <a:pt x="1997688" y="0"/>
                  <a:pt x="2573868" y="576180"/>
                  <a:pt x="2573868" y="1286934"/>
                </a:cubicBezTo>
                <a:cubicBezTo>
                  <a:pt x="2573868" y="1997688"/>
                  <a:pt x="1997688" y="2573868"/>
                  <a:pt x="1286934" y="2573868"/>
                </a:cubicBezTo>
                <a:cubicBezTo>
                  <a:pt x="576180" y="2573868"/>
                  <a:pt x="0" y="1997688"/>
                  <a:pt x="0" y="1286934"/>
                </a:cubicBezTo>
                <a:cubicBezTo>
                  <a:pt x="0" y="576180"/>
                  <a:pt x="576180" y="0"/>
                  <a:pt x="1286934" y="0"/>
                </a:cubicBez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62856284-68AD-804E-8821-18677C6D4D1B}"/>
              </a:ext>
            </a:extLst>
          </p:cNvPr>
          <p:cNvSpPr>
            <a:spLocks noGrp="1"/>
          </p:cNvSpPr>
          <p:nvPr>
            <p:ph type="pic" sz="quarter" idx="12"/>
          </p:nvPr>
        </p:nvSpPr>
        <p:spPr>
          <a:xfrm>
            <a:off x="6434668" y="2075745"/>
            <a:ext cx="2201333" cy="2201333"/>
          </a:xfrm>
          <a:custGeom>
            <a:avLst/>
            <a:gdLst>
              <a:gd name="connsiteX0" fmla="*/ 1286934 w 2573868"/>
              <a:gd name="connsiteY0" fmla="*/ 0 h 2573868"/>
              <a:gd name="connsiteX1" fmla="*/ 2573868 w 2573868"/>
              <a:gd name="connsiteY1" fmla="*/ 1286934 h 2573868"/>
              <a:gd name="connsiteX2" fmla="*/ 1286934 w 2573868"/>
              <a:gd name="connsiteY2" fmla="*/ 2573868 h 2573868"/>
              <a:gd name="connsiteX3" fmla="*/ 0 w 2573868"/>
              <a:gd name="connsiteY3" fmla="*/ 1286934 h 2573868"/>
              <a:gd name="connsiteX4" fmla="*/ 1286934 w 2573868"/>
              <a:gd name="connsiteY4" fmla="*/ 0 h 257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8" h="2573868">
                <a:moveTo>
                  <a:pt x="1286934" y="0"/>
                </a:moveTo>
                <a:cubicBezTo>
                  <a:pt x="1997688" y="0"/>
                  <a:pt x="2573868" y="576180"/>
                  <a:pt x="2573868" y="1286934"/>
                </a:cubicBezTo>
                <a:cubicBezTo>
                  <a:pt x="2573868" y="1997688"/>
                  <a:pt x="1997688" y="2573868"/>
                  <a:pt x="1286934" y="2573868"/>
                </a:cubicBezTo>
                <a:cubicBezTo>
                  <a:pt x="576180" y="2573868"/>
                  <a:pt x="0" y="1997688"/>
                  <a:pt x="0" y="1286934"/>
                </a:cubicBezTo>
                <a:cubicBezTo>
                  <a:pt x="0" y="576180"/>
                  <a:pt x="576180" y="0"/>
                  <a:pt x="1286934" y="0"/>
                </a:cubicBez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06C142F6-ED7B-D64A-80CA-EF151F7ADD0B}"/>
              </a:ext>
            </a:extLst>
          </p:cNvPr>
          <p:cNvSpPr>
            <a:spLocks noGrp="1"/>
          </p:cNvSpPr>
          <p:nvPr>
            <p:ph type="pic" sz="quarter" idx="13"/>
          </p:nvPr>
        </p:nvSpPr>
        <p:spPr>
          <a:xfrm>
            <a:off x="9313335" y="2075745"/>
            <a:ext cx="2201333" cy="2201333"/>
          </a:xfrm>
          <a:custGeom>
            <a:avLst/>
            <a:gdLst>
              <a:gd name="connsiteX0" fmla="*/ 1286934 w 2573868"/>
              <a:gd name="connsiteY0" fmla="*/ 0 h 2573868"/>
              <a:gd name="connsiteX1" fmla="*/ 2573868 w 2573868"/>
              <a:gd name="connsiteY1" fmla="*/ 1286934 h 2573868"/>
              <a:gd name="connsiteX2" fmla="*/ 1286934 w 2573868"/>
              <a:gd name="connsiteY2" fmla="*/ 2573868 h 2573868"/>
              <a:gd name="connsiteX3" fmla="*/ 0 w 2573868"/>
              <a:gd name="connsiteY3" fmla="*/ 1286934 h 2573868"/>
              <a:gd name="connsiteX4" fmla="*/ 1286934 w 2573868"/>
              <a:gd name="connsiteY4" fmla="*/ 0 h 2573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868" h="2573868">
                <a:moveTo>
                  <a:pt x="1286934" y="0"/>
                </a:moveTo>
                <a:cubicBezTo>
                  <a:pt x="1997688" y="0"/>
                  <a:pt x="2573868" y="576180"/>
                  <a:pt x="2573868" y="1286934"/>
                </a:cubicBezTo>
                <a:cubicBezTo>
                  <a:pt x="2573868" y="1997688"/>
                  <a:pt x="1997688" y="2573868"/>
                  <a:pt x="1286934" y="2573868"/>
                </a:cubicBezTo>
                <a:cubicBezTo>
                  <a:pt x="576180" y="2573868"/>
                  <a:pt x="0" y="1997688"/>
                  <a:pt x="0" y="1286934"/>
                </a:cubicBezTo>
                <a:cubicBezTo>
                  <a:pt x="0" y="576180"/>
                  <a:pt x="576180" y="0"/>
                  <a:pt x="128693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862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1A984E5-D9D0-FA40-BF1F-65CF7400BA89}"/>
              </a:ext>
            </a:extLst>
          </p:cNvPr>
          <p:cNvSpPr>
            <a:spLocks noGrp="1"/>
          </p:cNvSpPr>
          <p:nvPr>
            <p:ph type="pic" sz="quarter" idx="10"/>
          </p:nvPr>
        </p:nvSpPr>
        <p:spPr>
          <a:xfrm>
            <a:off x="0" y="0"/>
            <a:ext cx="6479822" cy="6858000"/>
          </a:xfrm>
          <a:custGeom>
            <a:avLst/>
            <a:gdLst>
              <a:gd name="connsiteX0" fmla="*/ 0 w 6479822"/>
              <a:gd name="connsiteY0" fmla="*/ 0 h 6858000"/>
              <a:gd name="connsiteX1" fmla="*/ 2153356 w 6479822"/>
              <a:gd name="connsiteY1" fmla="*/ 0 h 6858000"/>
              <a:gd name="connsiteX2" fmla="*/ 4481689 w 6479822"/>
              <a:gd name="connsiteY2" fmla="*/ 0 h 6858000"/>
              <a:gd name="connsiteX3" fmla="*/ 6479822 w 6479822"/>
              <a:gd name="connsiteY3" fmla="*/ 0 h 6858000"/>
              <a:gd name="connsiteX4" fmla="*/ 5037667 w 6479822"/>
              <a:gd name="connsiteY4" fmla="*/ 6858000 h 6858000"/>
              <a:gd name="connsiteX5" fmla="*/ 4481689 w 6479822"/>
              <a:gd name="connsiteY5" fmla="*/ 6858000 h 6858000"/>
              <a:gd name="connsiteX6" fmla="*/ 711200 w 6479822"/>
              <a:gd name="connsiteY6" fmla="*/ 6858000 h 6858000"/>
              <a:gd name="connsiteX7" fmla="*/ 0 w 64798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9822" h="6858000">
                <a:moveTo>
                  <a:pt x="0" y="0"/>
                </a:moveTo>
                <a:lnTo>
                  <a:pt x="2153356" y="0"/>
                </a:lnTo>
                <a:lnTo>
                  <a:pt x="4481689" y="0"/>
                </a:lnTo>
                <a:lnTo>
                  <a:pt x="6479822" y="0"/>
                </a:lnTo>
                <a:lnTo>
                  <a:pt x="5037667" y="6858000"/>
                </a:lnTo>
                <a:lnTo>
                  <a:pt x="4481689" y="6858000"/>
                </a:lnTo>
                <a:lnTo>
                  <a:pt x="711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343288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623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943273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jp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9539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9" r:id="rId3"/>
  </p:sldLayoutIdLst>
  <p:txStyles>
    <p:titleStyle>
      <a:lvl1pPr algn="l" defTabSz="914400" rtl="0" eaLnBrk="1" latinLnBrk="0" hangingPunct="1">
        <a:lnSpc>
          <a:spcPct val="90000"/>
        </a:lnSpc>
        <a:spcBef>
          <a:spcPct val="0"/>
        </a:spcBef>
        <a:buNone/>
        <a:defRPr sz="4400" kern="1200">
          <a:solidFill>
            <a:schemeClr val="tx1"/>
          </a:solidFill>
          <a:latin typeface="Fira Sans" panose="020B0503050000020004" pitchFamily="34" charset="0"/>
          <a:ea typeface="Fira Sans" panose="020B05030500000200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F30F6C37-4C05-FE46-A5B0-221F52797511}"/>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18364947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G"/><Relationship Id="rId1" Type="http://schemas.openxmlformats.org/officeDocument/2006/relationships/slideLayout" Target="../slideLayouts/slideLayout14.xml"/><Relationship Id="rId5" Type="http://schemas.openxmlformats.org/officeDocument/2006/relationships/image" Target="../media/image16.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9.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6.emf"/><Relationship Id="rId5" Type="http://schemas.openxmlformats.org/officeDocument/2006/relationships/image" Target="../media/image24.png"/><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5.jp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G"/><Relationship Id="rId1" Type="http://schemas.openxmlformats.org/officeDocument/2006/relationships/slideLayout" Target="../slideLayouts/slideLayout15.xml"/><Relationship Id="rId5" Type="http://schemas.openxmlformats.org/officeDocument/2006/relationships/image" Target="../media/image19.emf"/><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emf"/><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hyperlink" Target="https://hr.ucr.edu/faculty-staff-and-wellness-program" TargetMode="External"/><Relationship Id="rId5" Type="http://schemas.openxmlformats.org/officeDocument/2006/relationships/image" Target="../media/image5.png"/><Relationship Id="rId10" Type="http://schemas.openxmlformats.org/officeDocument/2006/relationships/image" Target="../media/image14.jpeg"/><Relationship Id="rId4" Type="http://schemas.openxmlformats.org/officeDocument/2006/relationships/image" Target="../media/image10.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184757" y="418335"/>
            <a:ext cx="11804073" cy="1836400"/>
          </a:xfrm>
          <a:prstGeom prst="rect">
            <a:avLst/>
          </a:prstGeom>
          <a:noFill/>
        </p:spPr>
        <p:txBody>
          <a:bodyPr wrap="square" lIns="0" tIns="91440" rIns="0" bIns="0" rtlCol="0">
            <a:spAutoFit/>
          </a:bodyPr>
          <a:lstStyle/>
          <a:p>
            <a:pPr algn="ctr">
              <a:lnSpc>
                <a:spcPts val="6820"/>
              </a:lnSpc>
            </a:pPr>
            <a:r>
              <a:rPr lang="en-US" sz="6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UCR Faculty and Staff </a:t>
            </a:r>
          </a:p>
          <a:p>
            <a:pPr algn="ctr">
              <a:lnSpc>
                <a:spcPts val="6820"/>
              </a:lnSpc>
            </a:pPr>
            <a:r>
              <a:rPr lang="en-US" sz="6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Wellness </a:t>
            </a:r>
            <a:r>
              <a:rPr lang="en-US" sz="6000" b="1" spc="-150">
                <a:solidFill>
                  <a:schemeClr val="bg1"/>
                </a:solidFill>
                <a:latin typeface="Arial" panose="020B0604020202020204" pitchFamily="34" charset="0"/>
                <a:ea typeface="Fira Sans Medium" panose="020B0503050000020004" pitchFamily="34" charset="0"/>
                <a:cs typeface="Arial" panose="020B0604020202020204" pitchFamily="34" charset="0"/>
              </a:rPr>
              <a:t>Program Resources</a:t>
            </a:r>
            <a:endParaRPr lang="en-US" sz="6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endParaRPr>
          </a:p>
        </p:txBody>
      </p:sp>
      <p:sp>
        <p:nvSpPr>
          <p:cNvPr id="13" name="TextBox 12">
            <a:extLst>
              <a:ext uri="{FF2B5EF4-FFF2-40B4-BE49-F238E27FC236}">
                <a16:creationId xmlns:a16="http://schemas.microsoft.com/office/drawing/2014/main" id="{508FD533-CF81-2F46-A1CA-7D15D717BFB2}"/>
              </a:ext>
            </a:extLst>
          </p:cNvPr>
          <p:cNvSpPr txBox="1"/>
          <p:nvPr/>
        </p:nvSpPr>
        <p:spPr>
          <a:xfrm>
            <a:off x="3702496" y="2677692"/>
            <a:ext cx="4895094" cy="707886"/>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Hung Wu, MHA</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Faculty and Staff Wellness Coordinator</a:t>
            </a:r>
            <a:endParaRPr lang="en-US" sz="2000" dirty="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pic>
        <p:nvPicPr>
          <p:cNvPr id="3" name="Picture 2" descr="A blue and yellow text on a black background&#10;&#10;Description automatically generated">
            <a:extLst>
              <a:ext uri="{FF2B5EF4-FFF2-40B4-BE49-F238E27FC236}">
                <a16:creationId xmlns:a16="http://schemas.microsoft.com/office/drawing/2014/main" id="{F8DCF7DA-0F0A-2A9F-C0B3-4F0AC63CFBC5}"/>
              </a:ext>
            </a:extLst>
          </p:cNvPr>
          <p:cNvPicPr>
            <a:picLocks noChangeAspect="1"/>
          </p:cNvPicPr>
          <p:nvPr/>
        </p:nvPicPr>
        <p:blipFill>
          <a:blip r:embed="rId2"/>
          <a:stretch>
            <a:fillRect/>
          </a:stretch>
        </p:blipFill>
        <p:spPr>
          <a:xfrm>
            <a:off x="8408638" y="5842755"/>
            <a:ext cx="3909123" cy="1193819"/>
          </a:xfrm>
          <a:prstGeom prst="rect">
            <a:avLst/>
          </a:prstGeom>
        </p:spPr>
      </p:pic>
    </p:spTree>
    <p:extLst>
      <p:ext uri="{BB962C8B-B14F-4D97-AF65-F5344CB8AC3E}">
        <p14:creationId xmlns:p14="http://schemas.microsoft.com/office/powerpoint/2010/main" val="1903239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6B940E42-E7C5-F543-8911-3BD30CF5F5FB}"/>
              </a:ext>
            </a:extLst>
          </p:cNvPr>
          <p:cNvSpPr>
            <a:spLocks noGrp="1"/>
          </p:cNvSpPr>
          <p:nvPr>
            <p:ph type="title"/>
          </p:nvPr>
        </p:nvSpPr>
        <p:spPr>
          <a:xfrm>
            <a:off x="624144" y="1024242"/>
            <a:ext cx="5109248" cy="725121"/>
          </a:xfrm>
        </p:spPr>
        <p:txBody>
          <a:bodyPr anchor="t">
            <a:normAutofit fontScale="90000"/>
          </a:bodyPr>
          <a:lstStyle/>
          <a:p>
            <a:r>
              <a:rPr lang="en-US" sz="3200" b="1" dirty="0">
                <a:solidFill>
                  <a:srgbClr val="FFB71A"/>
                </a:solidFill>
                <a:latin typeface="Arial" panose="020B0604020202020204" pitchFamily="34" charset="0"/>
                <a:ea typeface="Fira Sans" panose="020B0503050000020004" pitchFamily="34" charset="0"/>
                <a:cs typeface="Arial" panose="020B0604020202020204" pitchFamily="34" charset="0"/>
              </a:rPr>
              <a:t>What is R’Healthy Campus?</a:t>
            </a:r>
          </a:p>
        </p:txBody>
      </p:sp>
      <p:pic>
        <p:nvPicPr>
          <p:cNvPr id="8" name="Picture Placeholder 7">
            <a:extLst>
              <a:ext uri="{FF2B5EF4-FFF2-40B4-BE49-F238E27FC236}">
                <a16:creationId xmlns:a16="http://schemas.microsoft.com/office/drawing/2014/main" id="{2E45EF67-4449-8645-99D5-679177C02A4D}"/>
              </a:ext>
            </a:extLst>
          </p:cNvPr>
          <p:cNvPicPr>
            <a:picLocks noGrp="1" noChangeAspect="1"/>
          </p:cNvPicPr>
          <p:nvPr>
            <p:ph type="pic" sz="quarter" idx="10"/>
          </p:nvPr>
        </p:nvPicPr>
        <p:blipFill>
          <a:blip r:embed="rId2"/>
          <a:srcRect l="27445" t="1530" r="13456" b="-1530"/>
          <a:stretch/>
        </p:blipFill>
        <p:spPr>
          <a:xfrm>
            <a:off x="5372796" y="0"/>
            <a:ext cx="6079523" cy="6858000"/>
          </a:xfrm>
        </p:spPr>
      </p:pic>
      <p:pic>
        <p:nvPicPr>
          <p:cNvPr id="11" name="Picture 10">
            <a:extLst>
              <a:ext uri="{FF2B5EF4-FFF2-40B4-BE49-F238E27FC236}">
                <a16:creationId xmlns:a16="http://schemas.microsoft.com/office/drawing/2014/main" id="{2CBA4825-4E3F-D942-B773-2846F397A540}"/>
              </a:ext>
            </a:extLst>
          </p:cNvPr>
          <p:cNvPicPr>
            <a:picLocks noChangeAspect="1"/>
          </p:cNvPicPr>
          <p:nvPr/>
        </p:nvPicPr>
        <p:blipFill>
          <a:blip r:embed="rId3"/>
          <a:stretch>
            <a:fillRect/>
          </a:stretch>
        </p:blipFill>
        <p:spPr>
          <a:xfrm>
            <a:off x="10371015" y="6117980"/>
            <a:ext cx="1375508" cy="414215"/>
          </a:xfrm>
          <a:prstGeom prst="rect">
            <a:avLst/>
          </a:prstGeom>
        </p:spPr>
      </p:pic>
      <p:sp>
        <p:nvSpPr>
          <p:cNvPr id="14" name="TextBox 13">
            <a:extLst>
              <a:ext uri="{FF2B5EF4-FFF2-40B4-BE49-F238E27FC236}">
                <a16:creationId xmlns:a16="http://schemas.microsoft.com/office/drawing/2014/main" id="{69AB61EC-F54C-BE40-BF2B-36C78E67B3DE}"/>
              </a:ext>
            </a:extLst>
          </p:cNvPr>
          <p:cNvSpPr txBox="1"/>
          <p:nvPr/>
        </p:nvSpPr>
        <p:spPr>
          <a:xfrm>
            <a:off x="624144" y="1985866"/>
            <a:ext cx="4636571" cy="3693319"/>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R’Healthy Campus is a campus-wide movement to promote the health and well-being of UCR students, faculty, and staff.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The Mission: </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To foster a health-promoting campus culture where the discovery, communication, translation, application, and preservation of knowledge are seamlessly integrated with health and well-being, equity, and sustainability.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UCR strives to create an inclusive and supportive environment where every individual can thrive, while promoting sustainable practices and equitable access to health resources for the benefit of our entire community and the broader world.</a:t>
            </a:r>
          </a:p>
        </p:txBody>
      </p:sp>
      <p:pic>
        <p:nvPicPr>
          <p:cNvPr id="16" name="Picture 15">
            <a:extLst>
              <a:ext uri="{FF2B5EF4-FFF2-40B4-BE49-F238E27FC236}">
                <a16:creationId xmlns:a16="http://schemas.microsoft.com/office/drawing/2014/main" id="{6223CF3A-A5D7-6341-AD7E-9098BD7878FF}"/>
              </a:ext>
            </a:extLst>
          </p:cNvPr>
          <p:cNvPicPr>
            <a:picLocks noChangeAspect="1"/>
          </p:cNvPicPr>
          <p:nvPr/>
        </p:nvPicPr>
        <p:blipFill>
          <a:blip r:embed="rId4"/>
          <a:stretch>
            <a:fillRect/>
          </a:stretch>
        </p:blipFill>
        <p:spPr>
          <a:xfrm>
            <a:off x="2942429" y="673237"/>
            <a:ext cx="307516" cy="141155"/>
          </a:xfrm>
          <a:prstGeom prst="rect">
            <a:avLst/>
          </a:prstGeom>
        </p:spPr>
      </p:pic>
      <p:grpSp>
        <p:nvGrpSpPr>
          <p:cNvPr id="7" name="Group 6">
            <a:extLst>
              <a:ext uri="{FF2B5EF4-FFF2-40B4-BE49-F238E27FC236}">
                <a16:creationId xmlns:a16="http://schemas.microsoft.com/office/drawing/2014/main" id="{86C6C376-0BAB-2043-BB32-5B407BCB7C13}"/>
              </a:ext>
            </a:extLst>
          </p:cNvPr>
          <p:cNvGrpSpPr/>
          <p:nvPr/>
        </p:nvGrpSpPr>
        <p:grpSpPr>
          <a:xfrm>
            <a:off x="3944037" y="5457825"/>
            <a:ext cx="8247963" cy="1400175"/>
            <a:chOff x="3944037" y="5457825"/>
            <a:chExt cx="8247963" cy="1400175"/>
          </a:xfrm>
        </p:grpSpPr>
        <p:sp>
          <p:nvSpPr>
            <p:cNvPr id="9" name="Right Triangle 8">
              <a:extLst>
                <a:ext uri="{FF2B5EF4-FFF2-40B4-BE49-F238E27FC236}">
                  <a16:creationId xmlns:a16="http://schemas.microsoft.com/office/drawing/2014/main" id="{E8753F2E-14E4-284C-A543-DBE26297D63C}"/>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AA2776E-AF61-A84A-9D4E-C4E5B89CCE74}"/>
                </a:ext>
              </a:extLst>
            </p:cNvPr>
            <p:cNvPicPr>
              <a:picLocks noChangeAspect="1"/>
            </p:cNvPicPr>
            <p:nvPr/>
          </p:nvPicPr>
          <p:blipFill>
            <a:blip r:embed="rId5"/>
            <a:stretch>
              <a:fillRect/>
            </a:stretch>
          </p:blipFill>
          <p:spPr>
            <a:xfrm>
              <a:off x="10379488" y="6123522"/>
              <a:ext cx="1349412" cy="411480"/>
            </a:xfrm>
            <a:prstGeom prst="rect">
              <a:avLst/>
            </a:prstGeom>
          </p:spPr>
        </p:pic>
      </p:grpSp>
    </p:spTree>
    <p:extLst>
      <p:ext uri="{BB962C8B-B14F-4D97-AF65-F5344CB8AC3E}">
        <p14:creationId xmlns:p14="http://schemas.microsoft.com/office/powerpoint/2010/main" val="1328137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CC0618-1298-1E29-FDCB-51D204015AED}"/>
              </a:ext>
            </a:extLst>
          </p:cNvPr>
          <p:cNvSpPr/>
          <p:nvPr/>
        </p:nvSpPr>
        <p:spPr>
          <a:xfrm>
            <a:off x="0" y="0"/>
            <a:ext cx="12192000" cy="6858000"/>
          </a:xfrm>
          <a:prstGeom prst="rect">
            <a:avLst/>
          </a:prstGeom>
          <a:solidFill>
            <a:srgbClr val="FFB7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A453604-6619-AE40-BEF7-7315BDCF1649}"/>
              </a:ext>
            </a:extLst>
          </p:cNvPr>
          <p:cNvPicPr>
            <a:picLocks noChangeAspect="1"/>
          </p:cNvPicPr>
          <p:nvPr/>
        </p:nvPicPr>
        <p:blipFill>
          <a:blip r:embed="rId3"/>
          <a:stretch>
            <a:fillRect/>
          </a:stretch>
        </p:blipFill>
        <p:spPr>
          <a:xfrm>
            <a:off x="10379488" y="6123522"/>
            <a:ext cx="1349412" cy="411480"/>
          </a:xfrm>
          <a:prstGeom prst="rect">
            <a:avLst/>
          </a:prstGeom>
        </p:spPr>
      </p:pic>
      <p:pic>
        <p:nvPicPr>
          <p:cNvPr id="10" name="Picture 9">
            <a:extLst>
              <a:ext uri="{FF2B5EF4-FFF2-40B4-BE49-F238E27FC236}">
                <a16:creationId xmlns:a16="http://schemas.microsoft.com/office/drawing/2014/main" id="{3C3CE73B-6CB0-7794-50D4-1DC08CAE4624}"/>
              </a:ext>
            </a:extLst>
          </p:cNvPr>
          <p:cNvPicPr>
            <a:picLocks noChangeAspect="1"/>
          </p:cNvPicPr>
          <p:nvPr/>
        </p:nvPicPr>
        <p:blipFill>
          <a:blip r:embed="rId4"/>
          <a:stretch>
            <a:fillRect/>
          </a:stretch>
        </p:blipFill>
        <p:spPr>
          <a:xfrm>
            <a:off x="3086606" y="1124262"/>
            <a:ext cx="6018787" cy="5583835"/>
          </a:xfrm>
          <a:prstGeom prst="rect">
            <a:avLst/>
          </a:prstGeom>
        </p:spPr>
      </p:pic>
      <p:sp>
        <p:nvSpPr>
          <p:cNvPr id="16" name="Title 2">
            <a:extLst>
              <a:ext uri="{FF2B5EF4-FFF2-40B4-BE49-F238E27FC236}">
                <a16:creationId xmlns:a16="http://schemas.microsoft.com/office/drawing/2014/main" id="{D20194F5-DD13-CCDD-4DF3-F5C30F5DB25C}"/>
              </a:ext>
            </a:extLst>
          </p:cNvPr>
          <p:cNvSpPr txBox="1">
            <a:spLocks/>
          </p:cNvSpPr>
          <p:nvPr/>
        </p:nvSpPr>
        <p:spPr>
          <a:xfrm>
            <a:off x="461707" y="368343"/>
            <a:ext cx="12192000" cy="7118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3DA5"/>
                </a:solidFill>
                <a:effectLst/>
                <a:uLnTx/>
                <a:uFillTx/>
                <a:latin typeface="Arial" panose="020B0604020202020204" pitchFamily="34" charset="0"/>
                <a:ea typeface="Fira Sans" panose="020B0503050000020004" pitchFamily="34" charset="0"/>
                <a:cs typeface="Arial" panose="020B0604020202020204" pitchFamily="34" charset="0"/>
              </a:rPr>
              <a:t>Vision and Pillars</a:t>
            </a:r>
          </a:p>
        </p:txBody>
      </p:sp>
    </p:spTree>
    <p:extLst>
      <p:ext uri="{BB962C8B-B14F-4D97-AF65-F5344CB8AC3E}">
        <p14:creationId xmlns:p14="http://schemas.microsoft.com/office/powerpoint/2010/main" val="3969362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051708-192B-A642-B171-45241FBB3065}"/>
              </a:ext>
            </a:extLst>
          </p:cNvPr>
          <p:cNvSpPr txBox="1"/>
          <p:nvPr/>
        </p:nvSpPr>
        <p:spPr>
          <a:xfrm>
            <a:off x="1241632" y="3648364"/>
            <a:ext cx="4399722"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Wellness programming resources</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sp>
        <p:nvSpPr>
          <p:cNvPr id="6" name="TextBox 5">
            <a:extLst>
              <a:ext uri="{FF2B5EF4-FFF2-40B4-BE49-F238E27FC236}">
                <a16:creationId xmlns:a16="http://schemas.microsoft.com/office/drawing/2014/main" id="{8F270252-91EA-8445-918A-5A1CF1CC7171}"/>
              </a:ext>
            </a:extLst>
          </p:cNvPr>
          <p:cNvSpPr txBox="1"/>
          <p:nvPr/>
        </p:nvSpPr>
        <p:spPr>
          <a:xfrm>
            <a:off x="621430" y="3548837"/>
            <a:ext cx="686462"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B81D"/>
                </a:solidFill>
                <a:effectLst/>
                <a:uLnTx/>
                <a:uFillTx/>
                <a:latin typeface="Arial" panose="020B0604020202020204" pitchFamily="34" charset="0"/>
                <a:ea typeface="Fira Sans" panose="020B0503050000020004" pitchFamily="34" charset="0"/>
                <a:cs typeface="Arial" panose="020B0604020202020204" pitchFamily="34" charset="0"/>
              </a:rPr>
              <a:t>1</a:t>
            </a:r>
            <a:endParaRPr kumimoji="0" lang="en-US" sz="2800" b="0" i="0" u="none" strike="noStrike" kern="1200" cap="none" spc="0" normalizeH="0" baseline="0" noProof="0" dirty="0">
              <a:ln>
                <a:noFill/>
              </a:ln>
              <a:solidFill>
                <a:srgbClr val="FFB81D"/>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sp>
        <p:nvSpPr>
          <p:cNvPr id="7" name="TextBox 6">
            <a:extLst>
              <a:ext uri="{FF2B5EF4-FFF2-40B4-BE49-F238E27FC236}">
                <a16:creationId xmlns:a16="http://schemas.microsoft.com/office/drawing/2014/main" id="{89D6CDCE-7522-B44A-A645-FBC17744A85F}"/>
              </a:ext>
            </a:extLst>
          </p:cNvPr>
          <p:cNvSpPr txBox="1"/>
          <p:nvPr/>
        </p:nvSpPr>
        <p:spPr>
          <a:xfrm>
            <a:off x="1229802" y="4347969"/>
            <a:ext cx="4399722"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Built and natural environments </a:t>
            </a:r>
          </a:p>
        </p:txBody>
      </p:sp>
      <p:sp>
        <p:nvSpPr>
          <p:cNvPr id="8" name="TextBox 7">
            <a:extLst>
              <a:ext uri="{FF2B5EF4-FFF2-40B4-BE49-F238E27FC236}">
                <a16:creationId xmlns:a16="http://schemas.microsoft.com/office/drawing/2014/main" id="{8EEC2210-9F09-6742-8F46-1BB4C4D359D7}"/>
              </a:ext>
            </a:extLst>
          </p:cNvPr>
          <p:cNvSpPr txBox="1"/>
          <p:nvPr/>
        </p:nvSpPr>
        <p:spPr>
          <a:xfrm>
            <a:off x="609600" y="4248442"/>
            <a:ext cx="686462"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B81D"/>
                </a:solidFill>
                <a:effectLst/>
                <a:uLnTx/>
                <a:uFillTx/>
                <a:latin typeface="Arial" panose="020B0604020202020204" pitchFamily="34" charset="0"/>
                <a:ea typeface="Fira Sans" panose="020B0503050000020004" pitchFamily="34" charset="0"/>
                <a:cs typeface="Arial" panose="020B0604020202020204" pitchFamily="34" charset="0"/>
              </a:rPr>
              <a:t>2</a:t>
            </a:r>
            <a:endParaRPr kumimoji="0" lang="en-US" sz="2800" b="0" i="0" u="none" strike="noStrike" kern="1200" cap="none" spc="0" normalizeH="0" baseline="0" noProof="0" dirty="0">
              <a:ln>
                <a:noFill/>
              </a:ln>
              <a:solidFill>
                <a:srgbClr val="FFB81D"/>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sp>
        <p:nvSpPr>
          <p:cNvPr id="9" name="TextBox 8">
            <a:extLst>
              <a:ext uri="{FF2B5EF4-FFF2-40B4-BE49-F238E27FC236}">
                <a16:creationId xmlns:a16="http://schemas.microsoft.com/office/drawing/2014/main" id="{252AA0C3-F656-EA4E-BFBC-53EB5FF268E5}"/>
              </a:ext>
            </a:extLst>
          </p:cNvPr>
          <p:cNvSpPr txBox="1"/>
          <p:nvPr/>
        </p:nvSpPr>
        <p:spPr>
          <a:xfrm>
            <a:off x="1229802" y="5150049"/>
            <a:ext cx="4399722"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Campus community and staff</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Book" panose="020B0503050000020004" pitchFamily="34" charset="0"/>
                <a:cs typeface="Arial" panose="020B0604020202020204" pitchFamily="34" charset="0"/>
              </a:rPr>
              <a:t> </a:t>
            </a:r>
          </a:p>
        </p:txBody>
      </p:sp>
      <p:sp>
        <p:nvSpPr>
          <p:cNvPr id="10" name="TextBox 9">
            <a:extLst>
              <a:ext uri="{FF2B5EF4-FFF2-40B4-BE49-F238E27FC236}">
                <a16:creationId xmlns:a16="http://schemas.microsoft.com/office/drawing/2014/main" id="{176E759F-7335-C743-9541-38DB83DC7FB6}"/>
              </a:ext>
            </a:extLst>
          </p:cNvPr>
          <p:cNvSpPr txBox="1"/>
          <p:nvPr/>
        </p:nvSpPr>
        <p:spPr>
          <a:xfrm>
            <a:off x="609600" y="5050522"/>
            <a:ext cx="686462"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B81D"/>
                </a:solidFill>
                <a:effectLst/>
                <a:uLnTx/>
                <a:uFillTx/>
                <a:latin typeface="Arial" panose="020B0604020202020204" pitchFamily="34" charset="0"/>
                <a:ea typeface="Fira Sans" panose="020B0503050000020004" pitchFamily="34" charset="0"/>
                <a:cs typeface="Arial" panose="020B0604020202020204" pitchFamily="34" charset="0"/>
              </a:rPr>
              <a:t>3</a:t>
            </a:r>
            <a:endParaRPr kumimoji="0" lang="en-US" sz="2800" b="0" i="0" u="none" strike="noStrike" kern="1200" cap="none" spc="0" normalizeH="0" baseline="0" noProof="0" dirty="0">
              <a:ln>
                <a:noFill/>
              </a:ln>
              <a:solidFill>
                <a:srgbClr val="FFB81D"/>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sp>
        <p:nvSpPr>
          <p:cNvPr id="11" name="TextBox 10">
            <a:extLst>
              <a:ext uri="{FF2B5EF4-FFF2-40B4-BE49-F238E27FC236}">
                <a16:creationId xmlns:a16="http://schemas.microsoft.com/office/drawing/2014/main" id="{164E8CB0-42C2-964E-B644-7D1ADC298CEA}"/>
              </a:ext>
            </a:extLst>
          </p:cNvPr>
          <p:cNvSpPr txBox="1"/>
          <p:nvPr/>
        </p:nvSpPr>
        <p:spPr>
          <a:xfrm>
            <a:off x="6936188" y="3648364"/>
            <a:ext cx="4399722"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Work-life balance</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sp>
        <p:nvSpPr>
          <p:cNvPr id="12" name="TextBox 11">
            <a:extLst>
              <a:ext uri="{FF2B5EF4-FFF2-40B4-BE49-F238E27FC236}">
                <a16:creationId xmlns:a16="http://schemas.microsoft.com/office/drawing/2014/main" id="{075A703E-CE3C-374B-9EE1-41A6155FB430}"/>
              </a:ext>
            </a:extLst>
          </p:cNvPr>
          <p:cNvSpPr txBox="1"/>
          <p:nvPr/>
        </p:nvSpPr>
        <p:spPr>
          <a:xfrm>
            <a:off x="6261556" y="3548837"/>
            <a:ext cx="686462"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B81D"/>
                </a:solidFill>
                <a:effectLst/>
                <a:uLnTx/>
                <a:uFillTx/>
                <a:latin typeface="Arial" panose="020B0604020202020204" pitchFamily="34" charset="0"/>
                <a:ea typeface="Fira Sans" panose="020B0503050000020004" pitchFamily="34" charset="0"/>
                <a:cs typeface="Arial" panose="020B0604020202020204" pitchFamily="34" charset="0"/>
              </a:rPr>
              <a:t>1</a:t>
            </a:r>
            <a:endParaRPr kumimoji="0" lang="en-US" sz="2800" b="0" i="0" u="none" strike="noStrike" kern="1200" cap="none" spc="0" normalizeH="0" baseline="0" noProof="0" dirty="0">
              <a:ln>
                <a:noFill/>
              </a:ln>
              <a:solidFill>
                <a:srgbClr val="FFB81D"/>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sp>
        <p:nvSpPr>
          <p:cNvPr id="13" name="TextBox 12">
            <a:extLst>
              <a:ext uri="{FF2B5EF4-FFF2-40B4-BE49-F238E27FC236}">
                <a16:creationId xmlns:a16="http://schemas.microsoft.com/office/drawing/2014/main" id="{6960729D-4743-4F40-8980-01E97360147F}"/>
              </a:ext>
            </a:extLst>
          </p:cNvPr>
          <p:cNvSpPr txBox="1"/>
          <p:nvPr/>
        </p:nvSpPr>
        <p:spPr>
          <a:xfrm>
            <a:off x="6924358" y="4347969"/>
            <a:ext cx="4399722"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Additional wellness resources for faculty and staff</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Book" panose="020B05030500000200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135EC7B4-9CEB-F549-9D21-085CF5F1E1B1}"/>
              </a:ext>
            </a:extLst>
          </p:cNvPr>
          <p:cNvSpPr txBox="1"/>
          <p:nvPr/>
        </p:nvSpPr>
        <p:spPr>
          <a:xfrm>
            <a:off x="6249726" y="4248442"/>
            <a:ext cx="686462"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B81D"/>
                </a:solidFill>
                <a:effectLst/>
                <a:uLnTx/>
                <a:uFillTx/>
                <a:latin typeface="Arial" panose="020B0604020202020204" pitchFamily="34" charset="0"/>
                <a:ea typeface="Fira Sans" panose="020B0503050000020004" pitchFamily="34" charset="0"/>
                <a:cs typeface="Arial" panose="020B0604020202020204" pitchFamily="34" charset="0"/>
              </a:rPr>
              <a:t>2</a:t>
            </a:r>
            <a:endParaRPr kumimoji="0" lang="en-US" sz="2800" b="0" i="0" u="none" strike="noStrike" kern="1200" cap="none" spc="0" normalizeH="0" baseline="0" noProof="0" dirty="0">
              <a:ln>
                <a:noFill/>
              </a:ln>
              <a:solidFill>
                <a:srgbClr val="FFB81D"/>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sp>
        <p:nvSpPr>
          <p:cNvPr id="15" name="TextBox 14">
            <a:extLst>
              <a:ext uri="{FF2B5EF4-FFF2-40B4-BE49-F238E27FC236}">
                <a16:creationId xmlns:a16="http://schemas.microsoft.com/office/drawing/2014/main" id="{C493CA9E-62D0-D142-9082-E6261DC318A6}"/>
              </a:ext>
            </a:extLst>
          </p:cNvPr>
          <p:cNvSpPr txBox="1"/>
          <p:nvPr/>
        </p:nvSpPr>
        <p:spPr>
          <a:xfrm>
            <a:off x="6924358" y="5150049"/>
            <a:ext cx="4399722" cy="3077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Healthier and affordable food options</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Book" panose="020B05030500000200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5756D068-03B9-2C4A-A377-936028A05E9C}"/>
              </a:ext>
            </a:extLst>
          </p:cNvPr>
          <p:cNvSpPr txBox="1"/>
          <p:nvPr/>
        </p:nvSpPr>
        <p:spPr>
          <a:xfrm>
            <a:off x="6249726" y="5050522"/>
            <a:ext cx="686462"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B81D"/>
                </a:solidFill>
                <a:effectLst/>
                <a:uLnTx/>
                <a:uFillTx/>
                <a:latin typeface="Arial" panose="020B0604020202020204" pitchFamily="34" charset="0"/>
                <a:ea typeface="Fira Sans" panose="020B0503050000020004" pitchFamily="34" charset="0"/>
                <a:cs typeface="Arial" panose="020B0604020202020204" pitchFamily="34" charset="0"/>
              </a:rPr>
              <a:t>3</a:t>
            </a:r>
            <a:endParaRPr kumimoji="0" lang="en-US" sz="2800" b="0" i="0" u="none" strike="noStrike" kern="1200" cap="none" spc="0" normalizeH="0" baseline="0" noProof="0" dirty="0">
              <a:ln>
                <a:noFill/>
              </a:ln>
              <a:solidFill>
                <a:srgbClr val="FFB81D"/>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87036582-4DC7-D54E-824C-621DB5817A0F}"/>
              </a:ext>
            </a:extLst>
          </p:cNvPr>
          <p:cNvPicPr>
            <a:picLocks noChangeAspect="1"/>
          </p:cNvPicPr>
          <p:nvPr/>
        </p:nvPicPr>
        <p:blipFill>
          <a:blip r:embed="rId3"/>
          <a:stretch>
            <a:fillRect/>
          </a:stretch>
        </p:blipFill>
        <p:spPr>
          <a:xfrm>
            <a:off x="10371015" y="6117980"/>
            <a:ext cx="1375508" cy="414215"/>
          </a:xfrm>
          <a:prstGeom prst="rect">
            <a:avLst/>
          </a:prstGeom>
        </p:spPr>
      </p:pic>
      <p:grpSp>
        <p:nvGrpSpPr>
          <p:cNvPr id="21" name="Group 20">
            <a:extLst>
              <a:ext uri="{FF2B5EF4-FFF2-40B4-BE49-F238E27FC236}">
                <a16:creationId xmlns:a16="http://schemas.microsoft.com/office/drawing/2014/main" id="{BF1B2AF8-33EC-C54A-8F10-7887B6DF0169}"/>
              </a:ext>
            </a:extLst>
          </p:cNvPr>
          <p:cNvGrpSpPr/>
          <p:nvPr/>
        </p:nvGrpSpPr>
        <p:grpSpPr>
          <a:xfrm>
            <a:off x="3944037" y="5457825"/>
            <a:ext cx="8247963" cy="1400175"/>
            <a:chOff x="3944037" y="5457825"/>
            <a:chExt cx="8247963" cy="1400175"/>
          </a:xfrm>
        </p:grpSpPr>
        <p:sp>
          <p:nvSpPr>
            <p:cNvPr id="22" name="Right Triangle 21">
              <a:extLst>
                <a:ext uri="{FF2B5EF4-FFF2-40B4-BE49-F238E27FC236}">
                  <a16:creationId xmlns:a16="http://schemas.microsoft.com/office/drawing/2014/main" id="{12B94589-6EA7-7F43-B759-46C256BF6992}"/>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787D631E-6FB8-5549-B5B2-ABC18250506F}"/>
                </a:ext>
              </a:extLst>
            </p:cNvPr>
            <p:cNvPicPr>
              <a:picLocks noChangeAspect="1"/>
            </p:cNvPicPr>
            <p:nvPr/>
          </p:nvPicPr>
          <p:blipFill>
            <a:blip r:embed="rId4"/>
            <a:stretch>
              <a:fillRect/>
            </a:stretch>
          </p:blipFill>
          <p:spPr>
            <a:xfrm>
              <a:off x="10379488" y="6123522"/>
              <a:ext cx="1349412" cy="411480"/>
            </a:xfrm>
            <a:prstGeom prst="rect">
              <a:avLst/>
            </a:prstGeom>
          </p:spPr>
        </p:pic>
      </p:grpSp>
      <p:sp>
        <p:nvSpPr>
          <p:cNvPr id="26" name="Title 2">
            <a:extLst>
              <a:ext uri="{FF2B5EF4-FFF2-40B4-BE49-F238E27FC236}">
                <a16:creationId xmlns:a16="http://schemas.microsoft.com/office/drawing/2014/main" id="{83540724-BD90-8646-B2B6-CF09B9DED9B6}"/>
              </a:ext>
            </a:extLst>
          </p:cNvPr>
          <p:cNvSpPr txBox="1">
            <a:spLocks/>
          </p:cNvSpPr>
          <p:nvPr/>
        </p:nvSpPr>
        <p:spPr>
          <a:xfrm>
            <a:off x="26992" y="811283"/>
            <a:ext cx="12192000" cy="7118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B71A"/>
                </a:solidFill>
                <a:effectLst/>
                <a:uLnTx/>
                <a:uFillTx/>
                <a:latin typeface="Arial" panose="020B0604020202020204" pitchFamily="34" charset="0"/>
                <a:ea typeface="Fira Sans" panose="020B0503050000020004" pitchFamily="34" charset="0"/>
                <a:cs typeface="Arial" panose="020B0604020202020204" pitchFamily="34" charset="0"/>
              </a:rPr>
              <a:t>Highlights of Research Findings </a:t>
            </a:r>
          </a:p>
        </p:txBody>
      </p:sp>
      <p:pic>
        <p:nvPicPr>
          <p:cNvPr id="27" name="Picture 26">
            <a:extLst>
              <a:ext uri="{FF2B5EF4-FFF2-40B4-BE49-F238E27FC236}">
                <a16:creationId xmlns:a16="http://schemas.microsoft.com/office/drawing/2014/main" id="{A7E0D421-1CD2-464B-B45F-426C221DF4D2}"/>
              </a:ext>
            </a:extLst>
          </p:cNvPr>
          <p:cNvPicPr>
            <a:picLocks noChangeAspect="1"/>
          </p:cNvPicPr>
          <p:nvPr/>
        </p:nvPicPr>
        <p:blipFill>
          <a:blip r:embed="rId5"/>
          <a:stretch>
            <a:fillRect/>
          </a:stretch>
        </p:blipFill>
        <p:spPr>
          <a:xfrm>
            <a:off x="5855502" y="503498"/>
            <a:ext cx="480996" cy="220785"/>
          </a:xfrm>
          <a:prstGeom prst="rect">
            <a:avLst/>
          </a:prstGeom>
        </p:spPr>
      </p:pic>
      <p:sp>
        <p:nvSpPr>
          <p:cNvPr id="4" name="TextBox 3">
            <a:extLst>
              <a:ext uri="{FF2B5EF4-FFF2-40B4-BE49-F238E27FC236}">
                <a16:creationId xmlns:a16="http://schemas.microsoft.com/office/drawing/2014/main" id="{3518BC4A-7204-267C-29DF-D4574A2CE02B}"/>
              </a:ext>
            </a:extLst>
          </p:cNvPr>
          <p:cNvSpPr txBox="1"/>
          <p:nvPr/>
        </p:nvSpPr>
        <p:spPr>
          <a:xfrm>
            <a:off x="6261556" y="2678508"/>
            <a:ext cx="5057472"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Top 3 Opportunities to Improve as a Health Promoting Campus</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sp>
        <p:nvSpPr>
          <p:cNvPr id="17" name="TextBox 16">
            <a:extLst>
              <a:ext uri="{FF2B5EF4-FFF2-40B4-BE49-F238E27FC236}">
                <a16:creationId xmlns:a16="http://schemas.microsoft.com/office/drawing/2014/main" id="{BC63D923-8D69-BA43-40C4-716FE813753C}"/>
              </a:ext>
            </a:extLst>
          </p:cNvPr>
          <p:cNvSpPr txBox="1"/>
          <p:nvPr/>
        </p:nvSpPr>
        <p:spPr>
          <a:xfrm>
            <a:off x="638312" y="2717339"/>
            <a:ext cx="5031754"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Top 3 Strengths of UCR as a Health Promoting Campus</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sp>
        <p:nvSpPr>
          <p:cNvPr id="24" name="TextBox 23">
            <a:extLst>
              <a:ext uri="{FF2B5EF4-FFF2-40B4-BE49-F238E27FC236}">
                <a16:creationId xmlns:a16="http://schemas.microsoft.com/office/drawing/2014/main" id="{99248C67-1674-6D63-4F85-16A331EC0ACD}"/>
              </a:ext>
            </a:extLst>
          </p:cNvPr>
          <p:cNvSpPr txBox="1"/>
          <p:nvPr/>
        </p:nvSpPr>
        <p:spPr>
          <a:xfrm>
            <a:off x="768278" y="1791881"/>
            <a:ext cx="10709428"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Vision Groups and Informational Sessions were held to gather insights on how to foster a healthier campus environment at UCR.</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Fira Sans Book" panose="020B0503050000020004" pitchFamily="34" charset="0"/>
              <a:cs typeface="Arial" panose="020B0604020202020204" pitchFamily="34" charset="0"/>
            </a:endParaRPr>
          </a:p>
        </p:txBody>
      </p:sp>
    </p:spTree>
    <p:extLst>
      <p:ext uri="{BB962C8B-B14F-4D97-AF65-F5344CB8AC3E}">
        <p14:creationId xmlns:p14="http://schemas.microsoft.com/office/powerpoint/2010/main" val="411985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D18BA59-F14A-C946-A52D-5DA893C2DDB8}"/>
              </a:ext>
            </a:extLst>
          </p:cNvPr>
          <p:cNvPicPr>
            <a:picLocks noChangeAspect="1"/>
          </p:cNvPicPr>
          <p:nvPr/>
        </p:nvPicPr>
        <p:blipFill>
          <a:blip r:embed="rId2"/>
          <a:stretch>
            <a:fillRect/>
          </a:stretch>
        </p:blipFill>
        <p:spPr>
          <a:xfrm>
            <a:off x="10371015" y="6117980"/>
            <a:ext cx="1375508" cy="414215"/>
          </a:xfrm>
          <a:prstGeom prst="rect">
            <a:avLst/>
          </a:prstGeom>
        </p:spPr>
      </p:pic>
      <p:grpSp>
        <p:nvGrpSpPr>
          <p:cNvPr id="16" name="Group 15">
            <a:extLst>
              <a:ext uri="{FF2B5EF4-FFF2-40B4-BE49-F238E27FC236}">
                <a16:creationId xmlns:a16="http://schemas.microsoft.com/office/drawing/2014/main" id="{8DBD39AF-3E7C-5547-8123-EA18E555D60E}"/>
              </a:ext>
            </a:extLst>
          </p:cNvPr>
          <p:cNvGrpSpPr/>
          <p:nvPr/>
        </p:nvGrpSpPr>
        <p:grpSpPr>
          <a:xfrm>
            <a:off x="3944037" y="5457825"/>
            <a:ext cx="8247963" cy="1400175"/>
            <a:chOff x="3944037" y="5457825"/>
            <a:chExt cx="8247963" cy="1400175"/>
          </a:xfrm>
        </p:grpSpPr>
        <p:sp>
          <p:nvSpPr>
            <p:cNvPr id="17" name="Right Triangle 16">
              <a:extLst>
                <a:ext uri="{FF2B5EF4-FFF2-40B4-BE49-F238E27FC236}">
                  <a16:creationId xmlns:a16="http://schemas.microsoft.com/office/drawing/2014/main" id="{146B4A1B-6183-A44D-B9BA-8A3BDD1F5ADC}"/>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2198AA3-400B-C24A-9C93-847D0C8ECA15}"/>
                </a:ext>
              </a:extLst>
            </p:cNvPr>
            <p:cNvPicPr>
              <a:picLocks noChangeAspect="1"/>
            </p:cNvPicPr>
            <p:nvPr/>
          </p:nvPicPr>
          <p:blipFill>
            <a:blip r:embed="rId3"/>
            <a:stretch>
              <a:fillRect/>
            </a:stretch>
          </p:blipFill>
          <p:spPr>
            <a:xfrm>
              <a:off x="10379488" y="6123522"/>
              <a:ext cx="1349412" cy="411480"/>
            </a:xfrm>
            <a:prstGeom prst="rect">
              <a:avLst/>
            </a:prstGeom>
          </p:spPr>
        </p:pic>
      </p:grpSp>
      <p:sp>
        <p:nvSpPr>
          <p:cNvPr id="2" name="TextBox 1">
            <a:extLst>
              <a:ext uri="{FF2B5EF4-FFF2-40B4-BE49-F238E27FC236}">
                <a16:creationId xmlns:a16="http://schemas.microsoft.com/office/drawing/2014/main" id="{D58E6791-A4B0-55B7-AD5E-A1996C2D83A8}"/>
              </a:ext>
            </a:extLst>
          </p:cNvPr>
          <p:cNvSpPr txBox="1"/>
          <p:nvPr/>
        </p:nvSpPr>
        <p:spPr>
          <a:xfrm>
            <a:off x="901861" y="1873423"/>
            <a:ext cx="10442262" cy="3323987"/>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Guided by the research findings, UCR is creating an environment, policies, practices, and opportunities to enhance the health of all students, faculty, and staff.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Examples of how we are establishing a health-promoting campus at UCR include: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Sharing knowledge through campus-wide health and well-being activities.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Creating inclusive and equitable programs that serve diverse populations.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Fostering research that informs campus policies that support health and wellness.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Providing transformational educational opportunities that inspire students, faculty, and staff to build and sustain healthy lifestyles and communities.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R’Healthy Campus is aligned with the goals of the UCR 2030 strategic 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p:txBody>
      </p:sp>
      <p:pic>
        <p:nvPicPr>
          <p:cNvPr id="6" name="Picture 5">
            <a:extLst>
              <a:ext uri="{FF2B5EF4-FFF2-40B4-BE49-F238E27FC236}">
                <a16:creationId xmlns:a16="http://schemas.microsoft.com/office/drawing/2014/main" id="{8A1B3EC1-5FF0-A0E9-4452-D9F9EDB244FE}"/>
              </a:ext>
            </a:extLst>
          </p:cNvPr>
          <p:cNvPicPr>
            <a:picLocks noChangeAspect="1"/>
          </p:cNvPicPr>
          <p:nvPr/>
        </p:nvPicPr>
        <p:blipFill>
          <a:blip r:embed="rId4"/>
          <a:stretch>
            <a:fillRect/>
          </a:stretch>
        </p:blipFill>
        <p:spPr>
          <a:xfrm>
            <a:off x="5855502" y="503498"/>
            <a:ext cx="480996" cy="220785"/>
          </a:xfrm>
          <a:prstGeom prst="rect">
            <a:avLst/>
          </a:prstGeom>
        </p:spPr>
      </p:pic>
      <p:sp>
        <p:nvSpPr>
          <p:cNvPr id="10" name="Title 2">
            <a:extLst>
              <a:ext uri="{FF2B5EF4-FFF2-40B4-BE49-F238E27FC236}">
                <a16:creationId xmlns:a16="http://schemas.microsoft.com/office/drawing/2014/main" id="{CB7C003D-576A-D980-4709-B8CED1F30E14}"/>
              </a:ext>
            </a:extLst>
          </p:cNvPr>
          <p:cNvSpPr txBox="1">
            <a:spLocks/>
          </p:cNvSpPr>
          <p:nvPr/>
        </p:nvSpPr>
        <p:spPr>
          <a:xfrm>
            <a:off x="26992" y="811283"/>
            <a:ext cx="12192000" cy="7118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B71A"/>
                </a:solidFill>
                <a:effectLst/>
                <a:uLnTx/>
                <a:uFillTx/>
                <a:latin typeface="Arial" panose="020B0604020202020204" pitchFamily="34" charset="0"/>
                <a:ea typeface="Fira Sans" panose="020B0503050000020004" pitchFamily="34" charset="0"/>
                <a:cs typeface="Arial" panose="020B0604020202020204" pitchFamily="34" charset="0"/>
              </a:rPr>
              <a:t>Introducing R’Healthy Campus</a:t>
            </a:r>
          </a:p>
        </p:txBody>
      </p:sp>
    </p:spTree>
    <p:extLst>
      <p:ext uri="{BB962C8B-B14F-4D97-AF65-F5344CB8AC3E}">
        <p14:creationId xmlns:p14="http://schemas.microsoft.com/office/powerpoint/2010/main" val="233715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839D82A2-5B58-2B42-88B5-402F5296ACE0}"/>
              </a:ext>
            </a:extLst>
          </p:cNvPr>
          <p:cNvSpPr/>
          <p:nvPr/>
        </p:nvSpPr>
        <p:spPr>
          <a:xfrm>
            <a:off x="-445556" y="0"/>
            <a:ext cx="8885509" cy="6858000"/>
          </a:xfrm>
          <a:custGeom>
            <a:avLst/>
            <a:gdLst>
              <a:gd name="connsiteX0" fmla="*/ 0 w 10371015"/>
              <a:gd name="connsiteY0" fmla="*/ 0 h 6858000"/>
              <a:gd name="connsiteX1" fmla="*/ 1714500 w 10371015"/>
              <a:gd name="connsiteY1" fmla="*/ 0 h 6858000"/>
              <a:gd name="connsiteX2" fmla="*/ 4173415 w 10371015"/>
              <a:gd name="connsiteY2" fmla="*/ 0 h 6858000"/>
              <a:gd name="connsiteX3" fmla="*/ 10371015 w 10371015"/>
              <a:gd name="connsiteY3" fmla="*/ 0 h 6858000"/>
              <a:gd name="connsiteX4" fmla="*/ 8656515 w 10371015"/>
              <a:gd name="connsiteY4" fmla="*/ 6858000 h 6858000"/>
              <a:gd name="connsiteX5" fmla="*/ 4173415 w 10371015"/>
              <a:gd name="connsiteY5" fmla="*/ 6858000 h 6858000"/>
              <a:gd name="connsiteX6" fmla="*/ 0 w 103710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1015" h="6858000">
                <a:moveTo>
                  <a:pt x="0" y="0"/>
                </a:moveTo>
                <a:lnTo>
                  <a:pt x="1714500" y="0"/>
                </a:lnTo>
                <a:lnTo>
                  <a:pt x="4173415" y="0"/>
                </a:lnTo>
                <a:lnTo>
                  <a:pt x="10371015" y="0"/>
                </a:lnTo>
                <a:lnTo>
                  <a:pt x="8656515" y="6858000"/>
                </a:lnTo>
                <a:lnTo>
                  <a:pt x="4173415"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CE9ADC2-30A6-F448-BDDA-75B45E5713C6}"/>
              </a:ext>
            </a:extLst>
          </p:cNvPr>
          <p:cNvPicPr>
            <a:picLocks noChangeAspect="1"/>
          </p:cNvPicPr>
          <p:nvPr/>
        </p:nvPicPr>
        <p:blipFill>
          <a:blip r:embed="rId3"/>
          <a:stretch>
            <a:fillRect/>
          </a:stretch>
        </p:blipFill>
        <p:spPr>
          <a:xfrm>
            <a:off x="10371015" y="6117980"/>
            <a:ext cx="1375508" cy="414215"/>
          </a:xfrm>
          <a:prstGeom prst="rect">
            <a:avLst/>
          </a:prstGeom>
        </p:spPr>
      </p:pic>
      <p:sp>
        <p:nvSpPr>
          <p:cNvPr id="8" name="Title 2">
            <a:extLst>
              <a:ext uri="{FF2B5EF4-FFF2-40B4-BE49-F238E27FC236}">
                <a16:creationId xmlns:a16="http://schemas.microsoft.com/office/drawing/2014/main" id="{5CDE6C44-B7C5-6F4F-840F-7AEF5F4769C4}"/>
              </a:ext>
            </a:extLst>
          </p:cNvPr>
          <p:cNvSpPr txBox="1">
            <a:spLocks/>
          </p:cNvSpPr>
          <p:nvPr/>
        </p:nvSpPr>
        <p:spPr>
          <a:xfrm>
            <a:off x="8439953" y="1132809"/>
            <a:ext cx="2988116" cy="62214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B71A"/>
                </a:solidFill>
                <a:effectLst/>
                <a:uLnTx/>
                <a:uFillTx/>
                <a:latin typeface="Arial" panose="020B0604020202020204" pitchFamily="34" charset="0"/>
                <a:ea typeface="Fira Sans" panose="020B0503050000020004" pitchFamily="34" charset="0"/>
                <a:cs typeface="Arial" panose="020B0604020202020204" pitchFamily="34" charset="0"/>
              </a:rPr>
              <a:t>The</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 </a:t>
            </a:r>
            <a:r>
              <a:rPr kumimoji="0" lang="en-US" sz="3200" b="1" i="0" u="none" strike="noStrike" kern="1200" cap="none" spc="0" normalizeH="0" baseline="0" noProof="0" dirty="0">
                <a:ln>
                  <a:noFill/>
                </a:ln>
                <a:solidFill>
                  <a:srgbClr val="FFB71A"/>
                </a:solidFill>
                <a:effectLst/>
                <a:uLnTx/>
                <a:uFillTx/>
                <a:latin typeface="Arial" panose="020B0604020202020204" pitchFamily="34" charset="0"/>
                <a:ea typeface="Fira Sans" panose="020B0503050000020004" pitchFamily="34" charset="0"/>
                <a:cs typeface="Arial" panose="020B0604020202020204" pitchFamily="34" charset="0"/>
              </a:rPr>
              <a:t>Structure</a:t>
            </a:r>
          </a:p>
        </p:txBody>
      </p:sp>
      <p:pic>
        <p:nvPicPr>
          <p:cNvPr id="10" name="Picture 9">
            <a:extLst>
              <a:ext uri="{FF2B5EF4-FFF2-40B4-BE49-F238E27FC236}">
                <a16:creationId xmlns:a16="http://schemas.microsoft.com/office/drawing/2014/main" id="{2E608318-1D83-1C4C-94C9-19E7E33457BE}"/>
              </a:ext>
            </a:extLst>
          </p:cNvPr>
          <p:cNvPicPr>
            <a:picLocks noChangeAspect="1"/>
          </p:cNvPicPr>
          <p:nvPr/>
        </p:nvPicPr>
        <p:blipFill>
          <a:blip r:embed="rId4"/>
          <a:stretch>
            <a:fillRect/>
          </a:stretch>
        </p:blipFill>
        <p:spPr>
          <a:xfrm>
            <a:off x="8611523" y="897193"/>
            <a:ext cx="307516" cy="141155"/>
          </a:xfrm>
          <a:prstGeom prst="rect">
            <a:avLst/>
          </a:prstGeom>
        </p:spPr>
      </p:pic>
      <p:pic>
        <p:nvPicPr>
          <p:cNvPr id="5" name="Picture 4">
            <a:extLst>
              <a:ext uri="{FF2B5EF4-FFF2-40B4-BE49-F238E27FC236}">
                <a16:creationId xmlns:a16="http://schemas.microsoft.com/office/drawing/2014/main" id="{CF141E7E-2434-4B03-1BAC-3781875CD6DF}"/>
              </a:ext>
            </a:extLst>
          </p:cNvPr>
          <p:cNvPicPr>
            <a:picLocks noChangeAspect="1"/>
          </p:cNvPicPr>
          <p:nvPr/>
        </p:nvPicPr>
        <p:blipFill>
          <a:blip r:embed="rId5"/>
          <a:stretch>
            <a:fillRect/>
          </a:stretch>
        </p:blipFill>
        <p:spPr>
          <a:xfrm>
            <a:off x="1097819" y="214442"/>
            <a:ext cx="5153744" cy="6306430"/>
          </a:xfrm>
          <a:prstGeom prst="rect">
            <a:avLst/>
          </a:prstGeom>
        </p:spPr>
      </p:pic>
      <p:grpSp>
        <p:nvGrpSpPr>
          <p:cNvPr id="11" name="Group 10">
            <a:extLst>
              <a:ext uri="{FF2B5EF4-FFF2-40B4-BE49-F238E27FC236}">
                <a16:creationId xmlns:a16="http://schemas.microsoft.com/office/drawing/2014/main" id="{DE3207DA-8A99-BE41-BCF1-1E1CCFD325F8}"/>
              </a:ext>
            </a:extLst>
          </p:cNvPr>
          <p:cNvGrpSpPr/>
          <p:nvPr/>
        </p:nvGrpSpPr>
        <p:grpSpPr>
          <a:xfrm>
            <a:off x="3944037" y="5457824"/>
            <a:ext cx="8247963" cy="1400175"/>
            <a:chOff x="3944037" y="5457825"/>
            <a:chExt cx="8247963" cy="1400175"/>
          </a:xfrm>
        </p:grpSpPr>
        <p:sp>
          <p:nvSpPr>
            <p:cNvPr id="12" name="Right Triangle 11">
              <a:extLst>
                <a:ext uri="{FF2B5EF4-FFF2-40B4-BE49-F238E27FC236}">
                  <a16:creationId xmlns:a16="http://schemas.microsoft.com/office/drawing/2014/main" id="{30A065FD-C9FD-BE4E-A33C-9083E79AA4CD}"/>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18DD12-C391-8746-9C32-F5057E3906E4}"/>
                </a:ext>
              </a:extLst>
            </p:cNvPr>
            <p:cNvPicPr>
              <a:picLocks noChangeAspect="1"/>
            </p:cNvPicPr>
            <p:nvPr/>
          </p:nvPicPr>
          <p:blipFill>
            <a:blip r:embed="rId6"/>
            <a:stretch>
              <a:fillRect/>
            </a:stretch>
          </p:blipFill>
          <p:spPr>
            <a:xfrm>
              <a:off x="10379488" y="6123522"/>
              <a:ext cx="1349412" cy="411480"/>
            </a:xfrm>
            <a:prstGeom prst="rect">
              <a:avLst/>
            </a:prstGeom>
          </p:spPr>
        </p:pic>
      </p:grpSp>
      <p:sp>
        <p:nvSpPr>
          <p:cNvPr id="6" name="TextBox 5">
            <a:extLst>
              <a:ext uri="{FF2B5EF4-FFF2-40B4-BE49-F238E27FC236}">
                <a16:creationId xmlns:a16="http://schemas.microsoft.com/office/drawing/2014/main" id="{128767D6-B4E1-980B-3A36-54DFE29F8587}"/>
              </a:ext>
            </a:extLst>
          </p:cNvPr>
          <p:cNvSpPr txBox="1"/>
          <p:nvPr/>
        </p:nvSpPr>
        <p:spPr>
          <a:xfrm>
            <a:off x="8439953" y="2085032"/>
            <a:ext cx="3384466" cy="3046988"/>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Since adopting the Okanagan Charter, R’ Healthy Campus Advisory Groups, Champions and Action Groups were formed.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R’Healthy Campus is managed in partnership with UCR Human Resources and Health, Well-being &amp; Safety to support all faculty, staff and students.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422060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3AA83C-8A23-AA4A-A11F-DF2EF4879F8B}"/>
              </a:ext>
            </a:extLst>
          </p:cNvPr>
          <p:cNvPicPr>
            <a:picLocks noChangeAspect="1"/>
          </p:cNvPicPr>
          <p:nvPr/>
        </p:nvPicPr>
        <p:blipFill rotWithShape="1">
          <a:blip r:embed="rId2">
            <a:alphaModFix amt="20000"/>
          </a:blip>
          <a:srcRect l="2558" r="16002" b="33374"/>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14AFD6E1-7DB1-A346-96D6-5A0ED35DD7F6}"/>
              </a:ext>
            </a:extLst>
          </p:cNvPr>
          <p:cNvGrpSpPr/>
          <p:nvPr/>
        </p:nvGrpSpPr>
        <p:grpSpPr>
          <a:xfrm>
            <a:off x="3944037" y="5457825"/>
            <a:ext cx="8247963" cy="1400175"/>
            <a:chOff x="3944037" y="5457825"/>
            <a:chExt cx="8247963" cy="1400175"/>
          </a:xfrm>
        </p:grpSpPr>
        <p:sp>
          <p:nvSpPr>
            <p:cNvPr id="11" name="Right Triangle 10">
              <a:extLst>
                <a:ext uri="{FF2B5EF4-FFF2-40B4-BE49-F238E27FC236}">
                  <a16:creationId xmlns:a16="http://schemas.microsoft.com/office/drawing/2014/main" id="{37827894-CB37-9748-837F-C1D87D37A0E2}"/>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5E0FA55-4A8A-894B-9BDF-E916CAA8A47A}"/>
                </a:ext>
              </a:extLst>
            </p:cNvPr>
            <p:cNvPicPr>
              <a:picLocks noChangeAspect="1"/>
            </p:cNvPicPr>
            <p:nvPr/>
          </p:nvPicPr>
          <p:blipFill>
            <a:blip r:embed="rId3"/>
            <a:stretch>
              <a:fillRect/>
            </a:stretch>
          </p:blipFill>
          <p:spPr>
            <a:xfrm>
              <a:off x="10379488" y="6123522"/>
              <a:ext cx="1349412" cy="411480"/>
            </a:xfrm>
            <a:prstGeom prst="rect">
              <a:avLst/>
            </a:prstGeom>
          </p:spPr>
        </p:pic>
      </p:grpSp>
      <p:sp>
        <p:nvSpPr>
          <p:cNvPr id="2" name="Title 2">
            <a:extLst>
              <a:ext uri="{FF2B5EF4-FFF2-40B4-BE49-F238E27FC236}">
                <a16:creationId xmlns:a16="http://schemas.microsoft.com/office/drawing/2014/main" id="{FD1CDC3F-B9B4-3414-8315-B07EB42AE933}"/>
              </a:ext>
            </a:extLst>
          </p:cNvPr>
          <p:cNvSpPr>
            <a:spLocks noGrp="1"/>
          </p:cNvSpPr>
          <p:nvPr>
            <p:ph type="title"/>
          </p:nvPr>
        </p:nvSpPr>
        <p:spPr>
          <a:xfrm>
            <a:off x="4528203" y="771047"/>
            <a:ext cx="3135594" cy="725121"/>
          </a:xfrm>
        </p:spPr>
        <p:txBody>
          <a:bodyPr anchor="t">
            <a:normAutofit/>
          </a:bodyPr>
          <a:lstStyle/>
          <a:p>
            <a:r>
              <a:rPr lang="en-US" sz="3200" b="1" dirty="0">
                <a:solidFill>
                  <a:srgbClr val="FFB71A"/>
                </a:solidFill>
                <a:latin typeface="Arial" panose="020B0604020202020204" pitchFamily="34" charset="0"/>
                <a:ea typeface="Fira Sans" panose="020B0503050000020004" pitchFamily="34" charset="0"/>
                <a:cs typeface="Arial" panose="020B0604020202020204" pitchFamily="34" charset="0"/>
              </a:rPr>
              <a:t>Looking Ahead </a:t>
            </a:r>
          </a:p>
        </p:txBody>
      </p:sp>
      <p:sp>
        <p:nvSpPr>
          <p:cNvPr id="3" name="TextBox 2">
            <a:extLst>
              <a:ext uri="{FF2B5EF4-FFF2-40B4-BE49-F238E27FC236}">
                <a16:creationId xmlns:a16="http://schemas.microsoft.com/office/drawing/2014/main" id="{8D765C1E-618A-2A79-D5D0-F9BCF5716836}"/>
              </a:ext>
            </a:extLst>
          </p:cNvPr>
          <p:cNvSpPr txBox="1"/>
          <p:nvPr/>
        </p:nvSpPr>
        <p:spPr>
          <a:xfrm>
            <a:off x="347752" y="1710155"/>
            <a:ext cx="6452112" cy="4262705"/>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This year, each Action Group Co-champions (Health and Well-being, Sustainability, and Equity) performed an environmental scan and needs assessment for their respective action groups and created an action plan, identifying one initiative to facilitate in FY 25-26.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Systemic Change: Well-being considerations integrated into all levels of decision-making.</a:t>
            </a:r>
          </a:p>
          <a:p>
            <a:pPr marL="285750" marR="0" lvl="0" indent="-28575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Healthier and Greener Campus: Increased activities that support health, well-being, and environmental responsibility.</a:t>
            </a:r>
          </a:p>
          <a:p>
            <a:pPr marL="285750" marR="0" lvl="0" indent="-28575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Sustainability Awareness: Increased communications and initiative around sustainability efforts on campus.</a:t>
            </a:r>
          </a:p>
          <a:p>
            <a:pPr marL="285750" marR="0" lvl="0" indent="-28575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Equity and Inclusion: Culturally safe, responsive, and inclusive health promotion practices that address inequities.</a:t>
            </a:r>
          </a:p>
        </p:txBody>
      </p:sp>
      <p:pic>
        <p:nvPicPr>
          <p:cNvPr id="4" name="Picture 3">
            <a:extLst>
              <a:ext uri="{FF2B5EF4-FFF2-40B4-BE49-F238E27FC236}">
                <a16:creationId xmlns:a16="http://schemas.microsoft.com/office/drawing/2014/main" id="{0F83AF69-20B4-6421-C463-B58887E4022E}"/>
              </a:ext>
            </a:extLst>
          </p:cNvPr>
          <p:cNvPicPr>
            <a:picLocks noChangeAspect="1"/>
          </p:cNvPicPr>
          <p:nvPr/>
        </p:nvPicPr>
        <p:blipFill>
          <a:blip r:embed="rId4"/>
          <a:stretch>
            <a:fillRect/>
          </a:stretch>
        </p:blipFill>
        <p:spPr>
          <a:xfrm>
            <a:off x="5942242" y="611478"/>
            <a:ext cx="307516" cy="141155"/>
          </a:xfrm>
          <a:prstGeom prst="rect">
            <a:avLst/>
          </a:prstGeom>
        </p:spPr>
      </p:pic>
      <p:sp>
        <p:nvSpPr>
          <p:cNvPr id="13" name="TextBox 12">
            <a:extLst>
              <a:ext uri="{FF2B5EF4-FFF2-40B4-BE49-F238E27FC236}">
                <a16:creationId xmlns:a16="http://schemas.microsoft.com/office/drawing/2014/main" id="{ED9AE49A-EC3D-F18F-8CA3-55941949E50C}"/>
              </a:ext>
            </a:extLst>
          </p:cNvPr>
          <p:cNvSpPr txBox="1"/>
          <p:nvPr/>
        </p:nvSpPr>
        <p:spPr>
          <a:xfrm>
            <a:off x="7710378" y="3690290"/>
            <a:ext cx="14530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Action Group</a:t>
            </a:r>
          </a:p>
        </p:txBody>
      </p:sp>
      <p:pic>
        <p:nvPicPr>
          <p:cNvPr id="15" name="Picture 14">
            <a:extLst>
              <a:ext uri="{FF2B5EF4-FFF2-40B4-BE49-F238E27FC236}">
                <a16:creationId xmlns:a16="http://schemas.microsoft.com/office/drawing/2014/main" id="{AE5DCF3D-5998-5B10-37FD-EA5F08B16404}"/>
              </a:ext>
            </a:extLst>
          </p:cNvPr>
          <p:cNvPicPr>
            <a:picLocks noChangeAspect="1"/>
          </p:cNvPicPr>
          <p:nvPr/>
        </p:nvPicPr>
        <p:blipFill>
          <a:blip r:embed="rId5"/>
          <a:stretch>
            <a:fillRect/>
          </a:stretch>
        </p:blipFill>
        <p:spPr>
          <a:xfrm>
            <a:off x="7514008" y="1865878"/>
            <a:ext cx="1822428" cy="1828800"/>
          </a:xfrm>
          <a:prstGeom prst="rect">
            <a:avLst/>
          </a:prstGeom>
        </p:spPr>
      </p:pic>
      <p:pic>
        <p:nvPicPr>
          <p:cNvPr id="17" name="Picture 16">
            <a:extLst>
              <a:ext uri="{FF2B5EF4-FFF2-40B4-BE49-F238E27FC236}">
                <a16:creationId xmlns:a16="http://schemas.microsoft.com/office/drawing/2014/main" id="{E5C9FDDB-D3AC-B270-78B2-64FC1D832916}"/>
              </a:ext>
            </a:extLst>
          </p:cNvPr>
          <p:cNvPicPr>
            <a:picLocks noChangeAspect="1"/>
          </p:cNvPicPr>
          <p:nvPr/>
        </p:nvPicPr>
        <p:blipFill>
          <a:blip r:embed="rId6"/>
          <a:stretch>
            <a:fillRect/>
          </a:stretch>
        </p:blipFill>
        <p:spPr>
          <a:xfrm>
            <a:off x="10020983" y="1864234"/>
            <a:ext cx="1797806" cy="1828800"/>
          </a:xfrm>
          <a:prstGeom prst="rect">
            <a:avLst/>
          </a:prstGeom>
        </p:spPr>
      </p:pic>
      <p:sp>
        <p:nvSpPr>
          <p:cNvPr id="18" name="TextBox 17">
            <a:extLst>
              <a:ext uri="{FF2B5EF4-FFF2-40B4-BE49-F238E27FC236}">
                <a16:creationId xmlns:a16="http://schemas.microsoft.com/office/drawing/2014/main" id="{6397EC13-7EDE-2676-ACE7-53EA11443809}"/>
              </a:ext>
            </a:extLst>
          </p:cNvPr>
          <p:cNvSpPr txBox="1"/>
          <p:nvPr/>
        </p:nvSpPr>
        <p:spPr>
          <a:xfrm>
            <a:off x="10474316" y="3687961"/>
            <a:ext cx="9071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Listserv</a:t>
            </a:r>
          </a:p>
        </p:txBody>
      </p:sp>
      <p:sp>
        <p:nvSpPr>
          <p:cNvPr id="19" name="TextBox 18">
            <a:extLst>
              <a:ext uri="{FF2B5EF4-FFF2-40B4-BE49-F238E27FC236}">
                <a16:creationId xmlns:a16="http://schemas.microsoft.com/office/drawing/2014/main" id="{7DAED904-AE62-7E4D-331D-C9665DCBB637}"/>
              </a:ext>
            </a:extLst>
          </p:cNvPr>
          <p:cNvSpPr txBox="1"/>
          <p:nvPr/>
        </p:nvSpPr>
        <p:spPr>
          <a:xfrm>
            <a:off x="7394087" y="4406585"/>
            <a:ext cx="4581284"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B71A"/>
                </a:solidFill>
                <a:effectLst/>
                <a:uLnTx/>
                <a:uFillTx/>
                <a:latin typeface="Calibri" panose="020F0502020204030204"/>
                <a:ea typeface="+mn-ea"/>
                <a:cs typeface="+mn-cs"/>
              </a:rPr>
              <a:t>We are all doing well-being 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B71A"/>
                </a:solidFill>
                <a:effectLst/>
                <a:uLnTx/>
                <a:uFillTx/>
                <a:latin typeface="Calibri" panose="020F0502020204030204"/>
                <a:ea typeface="+mn-ea"/>
                <a:cs typeface="+mn-cs"/>
              </a:rPr>
              <a:t>Well-being work helps us all.</a:t>
            </a:r>
          </a:p>
        </p:txBody>
      </p:sp>
    </p:spTree>
    <p:extLst>
      <p:ext uri="{BB962C8B-B14F-4D97-AF65-F5344CB8AC3E}">
        <p14:creationId xmlns:p14="http://schemas.microsoft.com/office/powerpoint/2010/main" val="57436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1FD0A-63EF-B41E-CDF8-FDFE2C980A8C}"/>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9052237-8711-9894-BE3F-CB0150F75122}"/>
              </a:ext>
            </a:extLst>
          </p:cNvPr>
          <p:cNvPicPr>
            <a:picLocks noGrp="1" noChangeAspect="1"/>
          </p:cNvPicPr>
          <p:nvPr>
            <p:ph type="pic" sz="quarter" idx="10"/>
          </p:nvPr>
        </p:nvPicPr>
        <p:blipFill>
          <a:blip r:embed="rId2"/>
          <a:srcRect l="10490" r="31406"/>
          <a:stretch/>
        </p:blipFill>
        <p:spPr>
          <a:xfrm>
            <a:off x="16477" y="0"/>
            <a:ext cx="6079523" cy="6858000"/>
          </a:xfrm>
        </p:spPr>
      </p:pic>
      <p:pic>
        <p:nvPicPr>
          <p:cNvPr id="7" name="Picture 6">
            <a:extLst>
              <a:ext uri="{FF2B5EF4-FFF2-40B4-BE49-F238E27FC236}">
                <a16:creationId xmlns:a16="http://schemas.microsoft.com/office/drawing/2014/main" id="{3FCA3DEF-A1E9-6A78-DD07-46E3A638CF7C}"/>
              </a:ext>
            </a:extLst>
          </p:cNvPr>
          <p:cNvPicPr>
            <a:picLocks noChangeAspect="1"/>
          </p:cNvPicPr>
          <p:nvPr/>
        </p:nvPicPr>
        <p:blipFill>
          <a:blip r:embed="rId3"/>
          <a:stretch>
            <a:fillRect/>
          </a:stretch>
        </p:blipFill>
        <p:spPr>
          <a:xfrm>
            <a:off x="10371015" y="6117980"/>
            <a:ext cx="1375508" cy="414215"/>
          </a:xfrm>
          <a:prstGeom prst="rect">
            <a:avLst/>
          </a:prstGeom>
        </p:spPr>
      </p:pic>
      <p:grpSp>
        <p:nvGrpSpPr>
          <p:cNvPr id="8" name="Group 7">
            <a:extLst>
              <a:ext uri="{FF2B5EF4-FFF2-40B4-BE49-F238E27FC236}">
                <a16:creationId xmlns:a16="http://schemas.microsoft.com/office/drawing/2014/main" id="{CFD053FE-FC8E-168F-21E8-C0287704642F}"/>
              </a:ext>
            </a:extLst>
          </p:cNvPr>
          <p:cNvGrpSpPr/>
          <p:nvPr/>
        </p:nvGrpSpPr>
        <p:grpSpPr>
          <a:xfrm>
            <a:off x="3944037" y="5457825"/>
            <a:ext cx="8247963" cy="1400175"/>
            <a:chOff x="3944037" y="5457825"/>
            <a:chExt cx="8247963" cy="1400175"/>
          </a:xfrm>
        </p:grpSpPr>
        <p:sp>
          <p:nvSpPr>
            <p:cNvPr id="9" name="Right Triangle 8">
              <a:extLst>
                <a:ext uri="{FF2B5EF4-FFF2-40B4-BE49-F238E27FC236}">
                  <a16:creationId xmlns:a16="http://schemas.microsoft.com/office/drawing/2014/main" id="{A4C41417-092E-0F8D-EF2F-A33F7E71A77C}"/>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A6C7065-07CD-8FE1-EF4D-97C624100A1E}"/>
                </a:ext>
              </a:extLst>
            </p:cNvPr>
            <p:cNvPicPr>
              <a:picLocks noChangeAspect="1"/>
            </p:cNvPicPr>
            <p:nvPr/>
          </p:nvPicPr>
          <p:blipFill>
            <a:blip r:embed="rId4"/>
            <a:stretch>
              <a:fillRect/>
            </a:stretch>
          </p:blipFill>
          <p:spPr>
            <a:xfrm>
              <a:off x="10379488" y="6123522"/>
              <a:ext cx="1349412" cy="411480"/>
            </a:xfrm>
            <a:prstGeom prst="rect">
              <a:avLst/>
            </a:prstGeom>
          </p:spPr>
        </p:pic>
      </p:grpSp>
      <p:sp>
        <p:nvSpPr>
          <p:cNvPr id="12" name="Title 2">
            <a:extLst>
              <a:ext uri="{FF2B5EF4-FFF2-40B4-BE49-F238E27FC236}">
                <a16:creationId xmlns:a16="http://schemas.microsoft.com/office/drawing/2014/main" id="{018C1913-D989-D4D6-CF66-4E084363DD36}"/>
              </a:ext>
            </a:extLst>
          </p:cNvPr>
          <p:cNvSpPr>
            <a:spLocks noGrp="1"/>
          </p:cNvSpPr>
          <p:nvPr>
            <p:ph type="title"/>
          </p:nvPr>
        </p:nvSpPr>
        <p:spPr>
          <a:xfrm>
            <a:off x="6468019" y="856010"/>
            <a:ext cx="4866503" cy="725121"/>
          </a:xfrm>
        </p:spPr>
        <p:txBody>
          <a:bodyPr anchor="t">
            <a:normAutofit fontScale="90000"/>
          </a:bodyPr>
          <a:lstStyle/>
          <a:p>
            <a:r>
              <a:rPr lang="en-US" sz="3200" b="1" dirty="0">
                <a:solidFill>
                  <a:srgbClr val="FFB71A"/>
                </a:solidFill>
                <a:latin typeface="Arial" panose="020B0604020202020204" pitchFamily="34" charset="0"/>
                <a:ea typeface="Fira Sans" panose="020B0503050000020004" pitchFamily="34" charset="0"/>
                <a:cs typeface="Arial" panose="020B0604020202020204" pitchFamily="34" charset="0"/>
              </a:rPr>
              <a:t>Mobilizing the UCR Community</a:t>
            </a:r>
          </a:p>
        </p:txBody>
      </p:sp>
      <p:sp>
        <p:nvSpPr>
          <p:cNvPr id="13" name="TextBox 12">
            <a:extLst>
              <a:ext uri="{FF2B5EF4-FFF2-40B4-BE49-F238E27FC236}">
                <a16:creationId xmlns:a16="http://schemas.microsoft.com/office/drawing/2014/main" id="{93366E0B-3A89-92DA-6A04-A3617B3B3727}"/>
              </a:ext>
            </a:extLst>
          </p:cNvPr>
          <p:cNvSpPr txBox="1"/>
          <p:nvPr/>
        </p:nvSpPr>
        <p:spPr>
          <a:xfrm>
            <a:off x="6580100" y="2105534"/>
            <a:ext cx="4866503" cy="3323987"/>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Embedding health and wellness into all aspects of campus culture in a sustainable and equitable way will take the collective effort of all UCR community members and organizations.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New website:  rhealthycampus.ucr.edu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R’Healthy Campus Listserv and newsletter.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Action group recruitment (faculty, staff, and students).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Health-promoting programs and activities year-round.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8CBD978-B978-E24B-0E19-89222E25C12C}"/>
              </a:ext>
            </a:extLst>
          </p:cNvPr>
          <p:cNvPicPr>
            <a:picLocks noChangeAspect="1"/>
          </p:cNvPicPr>
          <p:nvPr/>
        </p:nvPicPr>
        <p:blipFill>
          <a:blip r:embed="rId5"/>
          <a:stretch>
            <a:fillRect/>
          </a:stretch>
        </p:blipFill>
        <p:spPr>
          <a:xfrm>
            <a:off x="6580100" y="656240"/>
            <a:ext cx="307516" cy="141155"/>
          </a:xfrm>
          <a:prstGeom prst="rect">
            <a:avLst/>
          </a:prstGeom>
        </p:spPr>
      </p:pic>
    </p:spTree>
    <p:extLst>
      <p:ext uri="{BB962C8B-B14F-4D97-AF65-F5344CB8AC3E}">
        <p14:creationId xmlns:p14="http://schemas.microsoft.com/office/powerpoint/2010/main" val="1532862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C8D6481-D3E8-3549-B101-AB92C0BED915}"/>
              </a:ext>
            </a:extLst>
          </p:cNvPr>
          <p:cNvSpPr txBox="1">
            <a:spLocks/>
          </p:cNvSpPr>
          <p:nvPr/>
        </p:nvSpPr>
        <p:spPr>
          <a:xfrm>
            <a:off x="409882" y="3288381"/>
            <a:ext cx="4866503" cy="725121"/>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B71A"/>
                </a:solidFill>
                <a:effectLst/>
                <a:uLnTx/>
                <a:uFillTx/>
                <a:latin typeface="Arial" panose="020B0604020202020204" pitchFamily="34" charset="0"/>
                <a:ea typeface="Fira Sans" panose="020B0503050000020004" pitchFamily="34" charset="0"/>
                <a:cs typeface="Arial" panose="020B0604020202020204" pitchFamily="34" charset="0"/>
              </a:rPr>
              <a:t>Join the Movement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FFB71A"/>
              </a:solidFill>
              <a:effectLst/>
              <a:uLnTx/>
              <a:uFillTx/>
              <a:latin typeface="Arial" panose="020B0604020202020204" pitchFamily="34" charset="0"/>
              <a:ea typeface="Fira Sans" panose="020B0503050000020004" pitchFamily="34" charset="0"/>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B71A"/>
                </a:solidFill>
                <a:effectLst/>
                <a:uLnTx/>
                <a:uFillTx/>
                <a:latin typeface="Arial" panose="020B0604020202020204" pitchFamily="34" charset="0"/>
                <a:ea typeface="Fira Sans" panose="020B0503050000020004" pitchFamily="34" charset="0"/>
                <a:cs typeface="Arial" panose="020B0604020202020204" pitchFamily="34" charset="0"/>
              </a:rPr>
              <a:t>rhealthycampus.ucr.edu</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p:txBody>
      </p:sp>
      <p:pic>
        <p:nvPicPr>
          <p:cNvPr id="26" name="Picture Placeholder 25">
            <a:extLst>
              <a:ext uri="{FF2B5EF4-FFF2-40B4-BE49-F238E27FC236}">
                <a16:creationId xmlns:a16="http://schemas.microsoft.com/office/drawing/2014/main" id="{B3079C6C-2DE1-324C-9E94-5BDBFEFBF279}"/>
              </a:ext>
            </a:extLst>
          </p:cNvPr>
          <p:cNvPicPr>
            <a:picLocks noGrp="1" noChangeAspect="1"/>
          </p:cNvPicPr>
          <p:nvPr>
            <p:ph type="pic" sz="quarter" idx="10"/>
          </p:nvPr>
        </p:nvPicPr>
        <p:blipFill>
          <a:blip r:embed="rId3"/>
          <a:srcRect l="1022" t="-314" r="18799" b="314"/>
          <a:stretch/>
        </p:blipFill>
        <p:spPr>
          <a:xfrm>
            <a:off x="3944037" y="0"/>
            <a:ext cx="8247962" cy="6858000"/>
          </a:xfrm>
        </p:spPr>
      </p:pic>
      <p:pic>
        <p:nvPicPr>
          <p:cNvPr id="27" name="Graphic 26">
            <a:extLst>
              <a:ext uri="{FF2B5EF4-FFF2-40B4-BE49-F238E27FC236}">
                <a16:creationId xmlns:a16="http://schemas.microsoft.com/office/drawing/2014/main" id="{E83ABD64-F560-3B46-B651-CDB57E831D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1015" y="6123522"/>
            <a:ext cx="1357885" cy="411480"/>
          </a:xfrm>
          <a:prstGeom prst="rect">
            <a:avLst/>
          </a:prstGeom>
        </p:spPr>
      </p:pic>
      <p:grpSp>
        <p:nvGrpSpPr>
          <p:cNvPr id="40" name="Group 39">
            <a:extLst>
              <a:ext uri="{FF2B5EF4-FFF2-40B4-BE49-F238E27FC236}">
                <a16:creationId xmlns:a16="http://schemas.microsoft.com/office/drawing/2014/main" id="{95CA1315-E8DB-AF4D-BBDD-A0AA996D6F82}"/>
              </a:ext>
            </a:extLst>
          </p:cNvPr>
          <p:cNvGrpSpPr/>
          <p:nvPr/>
        </p:nvGrpSpPr>
        <p:grpSpPr>
          <a:xfrm>
            <a:off x="3944037" y="5457825"/>
            <a:ext cx="8247963" cy="1400175"/>
            <a:chOff x="3944037" y="5457825"/>
            <a:chExt cx="8247963" cy="1400175"/>
          </a:xfrm>
        </p:grpSpPr>
        <p:sp>
          <p:nvSpPr>
            <p:cNvPr id="28" name="Right Triangle 27">
              <a:extLst>
                <a:ext uri="{FF2B5EF4-FFF2-40B4-BE49-F238E27FC236}">
                  <a16:creationId xmlns:a16="http://schemas.microsoft.com/office/drawing/2014/main" id="{22825847-E2BB-5741-8FC2-EF7038A4EB5E}"/>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4EB38071-31FD-9342-AB25-AD6560EE877B}"/>
                </a:ext>
              </a:extLst>
            </p:cNvPr>
            <p:cNvPicPr>
              <a:picLocks noChangeAspect="1"/>
            </p:cNvPicPr>
            <p:nvPr/>
          </p:nvPicPr>
          <p:blipFill>
            <a:blip r:embed="rId6"/>
            <a:stretch>
              <a:fillRect/>
            </a:stretch>
          </p:blipFill>
          <p:spPr>
            <a:xfrm>
              <a:off x="10379488" y="6123522"/>
              <a:ext cx="1349412" cy="411480"/>
            </a:xfrm>
            <a:prstGeom prst="rect">
              <a:avLst/>
            </a:prstGeom>
          </p:spPr>
        </p:pic>
      </p:grpSp>
      <p:sp>
        <p:nvSpPr>
          <p:cNvPr id="4" name="Title 2">
            <a:extLst>
              <a:ext uri="{FF2B5EF4-FFF2-40B4-BE49-F238E27FC236}">
                <a16:creationId xmlns:a16="http://schemas.microsoft.com/office/drawing/2014/main" id="{95FC6EE6-920D-7C0B-4C7F-1ABA41DD2BF7}"/>
              </a:ext>
            </a:extLst>
          </p:cNvPr>
          <p:cNvSpPr txBox="1">
            <a:spLocks/>
          </p:cNvSpPr>
          <p:nvPr/>
        </p:nvSpPr>
        <p:spPr>
          <a:xfrm>
            <a:off x="490798" y="4953871"/>
            <a:ext cx="2352336" cy="725121"/>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Questions?</a:t>
            </a:r>
          </a:p>
        </p:txBody>
      </p:sp>
      <p:pic>
        <p:nvPicPr>
          <p:cNvPr id="8" name="Picture 7">
            <a:extLst>
              <a:ext uri="{FF2B5EF4-FFF2-40B4-BE49-F238E27FC236}">
                <a16:creationId xmlns:a16="http://schemas.microsoft.com/office/drawing/2014/main" id="{439B09F1-21A1-CB0F-93AE-EEF40765FFFB}"/>
              </a:ext>
            </a:extLst>
          </p:cNvPr>
          <p:cNvPicPr>
            <a:picLocks noChangeAspect="1"/>
          </p:cNvPicPr>
          <p:nvPr/>
        </p:nvPicPr>
        <p:blipFill>
          <a:blip r:embed="rId7"/>
          <a:stretch>
            <a:fillRect/>
          </a:stretch>
        </p:blipFill>
        <p:spPr>
          <a:xfrm>
            <a:off x="1251933" y="701690"/>
            <a:ext cx="2247092" cy="2011680"/>
          </a:xfrm>
          <a:prstGeom prst="rect">
            <a:avLst/>
          </a:prstGeom>
        </p:spPr>
      </p:pic>
    </p:spTree>
    <p:extLst>
      <p:ext uri="{BB962C8B-B14F-4D97-AF65-F5344CB8AC3E}">
        <p14:creationId xmlns:p14="http://schemas.microsoft.com/office/powerpoint/2010/main" val="253054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2"/>
          <a:srcRect t="14350"/>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92A8F9-FF41-8F44-BF9E-797DE5FBF7A6}"/>
              </a:ext>
            </a:extLst>
          </p:cNvPr>
          <p:cNvSpPr txBox="1"/>
          <p:nvPr/>
        </p:nvSpPr>
        <p:spPr>
          <a:xfrm>
            <a:off x="1312983" y="26910"/>
            <a:ext cx="10008284" cy="904030"/>
          </a:xfrm>
          <a:prstGeom prst="rect">
            <a:avLst/>
          </a:prstGeom>
          <a:noFill/>
        </p:spPr>
        <p:txBody>
          <a:bodyPr wrap="square" rtlCol="0">
            <a:spAutoFit/>
          </a:bodyPr>
          <a:lstStyle/>
          <a:p>
            <a:pPr algn="ctr">
              <a:lnSpc>
                <a:spcPts val="6820"/>
              </a:lnSpc>
            </a:pPr>
            <a:r>
              <a:rPr lang="en-US" sz="54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Diabetes Prevention Program</a:t>
            </a:r>
          </a:p>
        </p:txBody>
      </p:sp>
      <p:sp>
        <p:nvSpPr>
          <p:cNvPr id="2" name="TextBox 1">
            <a:extLst>
              <a:ext uri="{FF2B5EF4-FFF2-40B4-BE49-F238E27FC236}">
                <a16:creationId xmlns:a16="http://schemas.microsoft.com/office/drawing/2014/main" id="{5F76FE9A-A60D-63F2-D015-A7C9BF10AA9E}"/>
              </a:ext>
            </a:extLst>
          </p:cNvPr>
          <p:cNvSpPr txBox="1"/>
          <p:nvPr/>
        </p:nvSpPr>
        <p:spPr>
          <a:xfrm>
            <a:off x="165372" y="1217840"/>
            <a:ext cx="6641282" cy="5539978"/>
          </a:xfrm>
          <a:prstGeom prst="rect">
            <a:avLst/>
          </a:prstGeom>
          <a:noFill/>
        </p:spPr>
        <p:txBody>
          <a:bodyPr wrap="square" rtlCol="0">
            <a:spAutoFit/>
          </a:bodyPr>
          <a:lstStyle/>
          <a:p>
            <a:r>
              <a:rPr lang="en-US" sz="2400" dirty="0">
                <a:solidFill>
                  <a:schemeClr val="bg1"/>
                </a:solidFill>
              </a:rPr>
              <a:t>UCR offers a year-long Diabetes Prevention Program (DPP) to faculty and staff (18+). This NIH-backed program supports those with pre-diabetes, at risk for, or with Type 2 Diabetes. Through in-person or virtual  group sessions led by a lifestyle coach, participants learn healthy eating, exercise, stress management, and motivation skills. The program consists of: </a:t>
            </a:r>
          </a:p>
          <a:p>
            <a:pPr marL="342900" indent="-342900">
              <a:buFont typeface="Arial" panose="020B0604020202020204" pitchFamily="34" charset="0"/>
              <a:buChar char="•"/>
            </a:pPr>
            <a:r>
              <a:rPr lang="en-US" sz="2400" dirty="0">
                <a:solidFill>
                  <a:schemeClr val="bg1"/>
                </a:solidFill>
              </a:rPr>
              <a:t>16 weekly sessions (Months 1-4)</a:t>
            </a:r>
          </a:p>
          <a:p>
            <a:pPr marL="342900" indent="-342900">
              <a:buFont typeface="Arial" panose="020B0604020202020204" pitchFamily="34" charset="0"/>
              <a:buChar char="•"/>
            </a:pPr>
            <a:r>
              <a:rPr lang="en-US" sz="2400" dirty="0">
                <a:solidFill>
                  <a:schemeClr val="bg1"/>
                </a:solidFill>
              </a:rPr>
              <a:t>4 bi-weekly sessions (Months 5-6)</a:t>
            </a:r>
          </a:p>
          <a:p>
            <a:pPr marL="342900" indent="-342900">
              <a:buFont typeface="Arial" panose="020B0604020202020204" pitchFamily="34" charset="0"/>
              <a:buChar char="•"/>
            </a:pPr>
            <a:r>
              <a:rPr lang="en-US" sz="2400" dirty="0">
                <a:solidFill>
                  <a:schemeClr val="bg1"/>
                </a:solidFill>
              </a:rPr>
              <a:t>6 monthly sessions (Months 7-12)</a:t>
            </a:r>
          </a:p>
          <a:p>
            <a:endParaRPr lang="en-US" dirty="0">
              <a:solidFill>
                <a:schemeClr val="bg1"/>
              </a:solidFill>
            </a:endParaRPr>
          </a:p>
          <a:p>
            <a:r>
              <a:rPr lang="en-US" sz="2400" dirty="0">
                <a:solidFill>
                  <a:schemeClr val="bg1"/>
                </a:solidFill>
              </a:rPr>
              <a:t>If you are interested in the participating in the next cohort, please scan the QR code and complete the interest form. </a:t>
            </a:r>
          </a:p>
        </p:txBody>
      </p:sp>
      <p:pic>
        <p:nvPicPr>
          <p:cNvPr id="3" name="Picture 2">
            <a:extLst>
              <a:ext uri="{FF2B5EF4-FFF2-40B4-BE49-F238E27FC236}">
                <a16:creationId xmlns:a16="http://schemas.microsoft.com/office/drawing/2014/main" id="{46222824-3144-2300-70CD-05B3791C0138}"/>
              </a:ext>
            </a:extLst>
          </p:cNvPr>
          <p:cNvPicPr>
            <a:picLocks noChangeAspect="1"/>
          </p:cNvPicPr>
          <p:nvPr/>
        </p:nvPicPr>
        <p:blipFill>
          <a:blip r:embed="rId3"/>
          <a:stretch>
            <a:fillRect/>
          </a:stretch>
        </p:blipFill>
        <p:spPr>
          <a:xfrm>
            <a:off x="8137682" y="1894788"/>
            <a:ext cx="3292777" cy="3260911"/>
          </a:xfrm>
          <a:prstGeom prst="rect">
            <a:avLst/>
          </a:prstGeom>
        </p:spPr>
      </p:pic>
      <p:pic>
        <p:nvPicPr>
          <p:cNvPr id="9" name="Picture 8">
            <a:extLst>
              <a:ext uri="{FF2B5EF4-FFF2-40B4-BE49-F238E27FC236}">
                <a16:creationId xmlns:a16="http://schemas.microsoft.com/office/drawing/2014/main" id="{AABBEAF3-B924-3367-750C-DF17DD94B071}"/>
              </a:ext>
            </a:extLst>
          </p:cNvPr>
          <p:cNvPicPr>
            <a:picLocks noChangeAspect="1"/>
          </p:cNvPicPr>
          <p:nvPr/>
        </p:nvPicPr>
        <p:blipFill>
          <a:blip r:embed="rId4"/>
          <a:srcRect/>
          <a:stretch/>
        </p:blipFill>
        <p:spPr>
          <a:xfrm>
            <a:off x="8952607" y="5892800"/>
            <a:ext cx="3239393" cy="989288"/>
          </a:xfrm>
          <a:prstGeom prst="rect">
            <a:avLst/>
          </a:prstGeom>
        </p:spPr>
      </p:pic>
    </p:spTree>
    <p:extLst>
      <p:ext uri="{BB962C8B-B14F-4D97-AF65-F5344CB8AC3E}">
        <p14:creationId xmlns:p14="http://schemas.microsoft.com/office/powerpoint/2010/main" val="3306353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2"/>
          <a:srcRect t="14350"/>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TextBox 10">
            <a:extLst>
              <a:ext uri="{FF2B5EF4-FFF2-40B4-BE49-F238E27FC236}">
                <a16:creationId xmlns:a16="http://schemas.microsoft.com/office/drawing/2014/main" id="{1B92A8F9-FF41-8F44-BF9E-797DE5FBF7A6}"/>
              </a:ext>
            </a:extLst>
          </p:cNvPr>
          <p:cNvSpPr txBox="1"/>
          <p:nvPr/>
        </p:nvSpPr>
        <p:spPr>
          <a:xfrm>
            <a:off x="147782" y="213856"/>
            <a:ext cx="12044217" cy="904030"/>
          </a:xfrm>
          <a:prstGeom prst="rect">
            <a:avLst/>
          </a:prstGeom>
          <a:noFill/>
        </p:spPr>
        <p:txBody>
          <a:bodyPr wrap="square" rtlCol="0">
            <a:spAutoFit/>
          </a:bodyPr>
          <a:lstStyle/>
          <a:p>
            <a:pPr algn="ctr">
              <a:lnSpc>
                <a:spcPts val="6820"/>
              </a:lnSpc>
            </a:pPr>
            <a:r>
              <a:rPr lang="en-US" sz="54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Wellness Ambassador Committee</a:t>
            </a:r>
          </a:p>
        </p:txBody>
      </p:sp>
      <p:pic>
        <p:nvPicPr>
          <p:cNvPr id="6" name="Picture 5">
            <a:extLst>
              <a:ext uri="{FF2B5EF4-FFF2-40B4-BE49-F238E27FC236}">
                <a16:creationId xmlns:a16="http://schemas.microsoft.com/office/drawing/2014/main" id="{1C0C9867-7F68-CF4D-92D0-C8C932F5FC89}"/>
              </a:ext>
            </a:extLst>
          </p:cNvPr>
          <p:cNvPicPr>
            <a:picLocks noChangeAspect="1"/>
          </p:cNvPicPr>
          <p:nvPr/>
        </p:nvPicPr>
        <p:blipFill>
          <a:blip r:embed="rId3"/>
          <a:srcRect/>
          <a:stretch/>
        </p:blipFill>
        <p:spPr>
          <a:xfrm>
            <a:off x="9387131" y="5928042"/>
            <a:ext cx="2835563" cy="865961"/>
          </a:xfrm>
          <a:prstGeom prst="rect">
            <a:avLst/>
          </a:prstGeom>
        </p:spPr>
      </p:pic>
      <p:sp>
        <p:nvSpPr>
          <p:cNvPr id="2" name="TextBox 1">
            <a:extLst>
              <a:ext uri="{FF2B5EF4-FFF2-40B4-BE49-F238E27FC236}">
                <a16:creationId xmlns:a16="http://schemas.microsoft.com/office/drawing/2014/main" id="{18E637CF-C554-B1C7-5F1A-B67DDDE504C2}"/>
              </a:ext>
            </a:extLst>
          </p:cNvPr>
          <p:cNvSpPr txBox="1"/>
          <p:nvPr/>
        </p:nvSpPr>
        <p:spPr>
          <a:xfrm>
            <a:off x="261534" y="1117886"/>
            <a:ext cx="7573098" cy="4924425"/>
          </a:xfrm>
          <a:prstGeom prst="rect">
            <a:avLst/>
          </a:prstGeom>
          <a:noFill/>
        </p:spPr>
        <p:txBody>
          <a:bodyPr wrap="square" rtlCol="0">
            <a:spAutoFit/>
          </a:bodyPr>
          <a:lstStyle/>
          <a:p>
            <a:r>
              <a:rPr lang="en-US" sz="2800" u="sng" dirty="0">
                <a:solidFill>
                  <a:schemeClr val="bg1"/>
                </a:solidFill>
              </a:rPr>
              <a:t>Wellness Ambassadors</a:t>
            </a:r>
          </a:p>
          <a:p>
            <a:pPr marL="285750" indent="-285750">
              <a:buFont typeface="Arial" panose="020B0604020202020204" pitchFamily="34" charset="0"/>
              <a:buChar char="•"/>
            </a:pPr>
            <a:r>
              <a:rPr lang="en-US" sz="2000" b="1" dirty="0">
                <a:solidFill>
                  <a:schemeClr val="bg1"/>
                </a:solidFill>
              </a:rPr>
              <a:t>Promote: </a:t>
            </a:r>
            <a:r>
              <a:rPr lang="en-US" sz="2000" dirty="0">
                <a:solidFill>
                  <a:schemeClr val="bg1"/>
                </a:solidFill>
              </a:rPr>
              <a:t>Share information about wellness events and activities</a:t>
            </a:r>
          </a:p>
          <a:p>
            <a:pPr marL="285750" indent="-285750">
              <a:buFont typeface="Arial" panose="020B0604020202020204" pitchFamily="34" charset="0"/>
              <a:buChar char="•"/>
            </a:pPr>
            <a:r>
              <a:rPr lang="en-US" sz="2000" b="1" dirty="0">
                <a:solidFill>
                  <a:schemeClr val="bg1"/>
                </a:solidFill>
              </a:rPr>
              <a:t>Engage: </a:t>
            </a:r>
            <a:r>
              <a:rPr lang="en-US" sz="2000" dirty="0">
                <a:solidFill>
                  <a:schemeClr val="bg1"/>
                </a:solidFill>
              </a:rPr>
              <a:t>Encourage colleagues to participate</a:t>
            </a:r>
          </a:p>
          <a:p>
            <a:pPr marL="285750" indent="-285750">
              <a:buFont typeface="Arial" panose="020B0604020202020204" pitchFamily="34" charset="0"/>
              <a:buChar char="•"/>
            </a:pPr>
            <a:r>
              <a:rPr lang="en-US" sz="2000" b="1" dirty="0">
                <a:solidFill>
                  <a:schemeClr val="bg1"/>
                </a:solidFill>
              </a:rPr>
              <a:t>Participate: </a:t>
            </a:r>
            <a:r>
              <a:rPr lang="en-US" sz="2000" dirty="0">
                <a:solidFill>
                  <a:schemeClr val="bg1"/>
                </a:solidFill>
              </a:rPr>
              <a:t>Join in and experience the benefits</a:t>
            </a:r>
          </a:p>
          <a:p>
            <a:pPr marL="285750" indent="-285750">
              <a:buFont typeface="Arial" panose="020B0604020202020204" pitchFamily="34" charset="0"/>
              <a:buChar char="•"/>
            </a:pPr>
            <a:r>
              <a:rPr lang="en-US" sz="2000" b="1" dirty="0">
                <a:solidFill>
                  <a:schemeClr val="bg1"/>
                </a:solidFill>
              </a:rPr>
              <a:t>Innovate: </a:t>
            </a:r>
            <a:r>
              <a:rPr lang="en-US" sz="2000" dirty="0">
                <a:solidFill>
                  <a:schemeClr val="bg1"/>
                </a:solidFill>
              </a:rPr>
              <a:t>Contribute ideas for a healthier workplace</a:t>
            </a:r>
          </a:p>
          <a:p>
            <a:pPr marL="285750" indent="-285750">
              <a:buFont typeface="Arial" panose="020B0604020202020204" pitchFamily="34" charset="0"/>
              <a:buChar char="•"/>
            </a:pPr>
            <a:r>
              <a:rPr lang="en-US" sz="2000" b="1" dirty="0">
                <a:solidFill>
                  <a:schemeClr val="bg1"/>
                </a:solidFill>
              </a:rPr>
              <a:t>Collaborate: </a:t>
            </a:r>
            <a:r>
              <a:rPr lang="en-US" sz="2000" dirty="0">
                <a:solidFill>
                  <a:schemeClr val="bg1"/>
                </a:solidFill>
              </a:rPr>
              <a:t>Work with others to create a positive culture</a:t>
            </a:r>
          </a:p>
          <a:p>
            <a:endParaRPr lang="en-US" sz="2000" dirty="0">
              <a:solidFill>
                <a:schemeClr val="bg1"/>
              </a:solidFill>
            </a:endParaRPr>
          </a:p>
          <a:p>
            <a:r>
              <a:rPr lang="en-US" sz="2800" u="sng" dirty="0">
                <a:solidFill>
                  <a:schemeClr val="bg1"/>
                </a:solidFill>
              </a:rPr>
              <a:t>Why Become an Ambassador?</a:t>
            </a:r>
          </a:p>
          <a:p>
            <a:pPr marL="285750" indent="-285750">
              <a:buFont typeface="Arial" panose="020B0604020202020204" pitchFamily="34" charset="0"/>
              <a:buChar char="•"/>
            </a:pPr>
            <a:r>
              <a:rPr lang="en-US" sz="2000" b="1" dirty="0">
                <a:solidFill>
                  <a:schemeClr val="bg1"/>
                </a:solidFill>
              </a:rPr>
              <a:t>Wellness Perks: </a:t>
            </a:r>
            <a:r>
              <a:rPr lang="en-US" sz="2000" dirty="0">
                <a:solidFill>
                  <a:schemeClr val="bg1"/>
                </a:solidFill>
              </a:rPr>
              <a:t>Enjoy special goodies and resources</a:t>
            </a:r>
          </a:p>
          <a:p>
            <a:pPr marL="285750" indent="-285750">
              <a:buFont typeface="Arial" panose="020B0604020202020204" pitchFamily="34" charset="0"/>
              <a:buChar char="•"/>
            </a:pPr>
            <a:r>
              <a:rPr lang="en-US" sz="2000" b="1" dirty="0">
                <a:solidFill>
                  <a:schemeClr val="bg1"/>
                </a:solidFill>
              </a:rPr>
              <a:t>Stay Informed: </a:t>
            </a:r>
            <a:r>
              <a:rPr lang="en-US" sz="2000" dirty="0">
                <a:solidFill>
                  <a:schemeClr val="bg1"/>
                </a:solidFill>
              </a:rPr>
              <a:t>Be the first to know about new programs and events</a:t>
            </a:r>
          </a:p>
          <a:p>
            <a:pPr marL="285750" indent="-285750">
              <a:buFont typeface="Arial" panose="020B0604020202020204" pitchFamily="34" charset="0"/>
              <a:buChar char="•"/>
            </a:pPr>
            <a:r>
              <a:rPr lang="en-US" sz="2000" b="1" dirty="0">
                <a:solidFill>
                  <a:schemeClr val="bg1"/>
                </a:solidFill>
              </a:rPr>
              <a:t>Improve Your Well-being: </a:t>
            </a:r>
            <a:r>
              <a:rPr lang="en-US" sz="2000" dirty="0">
                <a:solidFill>
                  <a:schemeClr val="bg1"/>
                </a:solidFill>
              </a:rPr>
              <a:t>Gain access to tools and information for a healthier lifestyle</a:t>
            </a:r>
          </a:p>
          <a:p>
            <a:pPr marL="285750" indent="-285750">
              <a:buFont typeface="Arial" panose="020B0604020202020204" pitchFamily="34" charset="0"/>
              <a:buChar char="•"/>
            </a:pPr>
            <a:r>
              <a:rPr lang="en-US" sz="2000" b="1" dirty="0">
                <a:solidFill>
                  <a:schemeClr val="bg1"/>
                </a:solidFill>
              </a:rPr>
              <a:t>Build Connections: </a:t>
            </a:r>
            <a:r>
              <a:rPr lang="en-US" sz="2000" dirty="0">
                <a:solidFill>
                  <a:schemeClr val="bg1"/>
                </a:solidFill>
              </a:rPr>
              <a:t>Network with colleagues across campus</a:t>
            </a:r>
          </a:p>
          <a:p>
            <a:pPr marL="285750" indent="-285750">
              <a:buFont typeface="Arial" panose="020B0604020202020204" pitchFamily="34" charset="0"/>
              <a:buChar char="•"/>
            </a:pPr>
            <a:r>
              <a:rPr lang="en-US" sz="2000" b="1" dirty="0">
                <a:solidFill>
                  <a:schemeClr val="bg1"/>
                </a:solidFill>
              </a:rPr>
              <a:t>Make a Difference: </a:t>
            </a:r>
            <a:r>
              <a:rPr lang="en-US" sz="2000" dirty="0">
                <a:solidFill>
                  <a:schemeClr val="bg1"/>
                </a:solidFill>
              </a:rPr>
              <a:t>Help foster a culture of wellness</a:t>
            </a:r>
          </a:p>
          <a:p>
            <a:pPr marL="285750" indent="-285750">
              <a:buFont typeface="Arial" panose="020B0604020202020204" pitchFamily="34" charset="0"/>
              <a:buChar char="•"/>
            </a:pPr>
            <a:r>
              <a:rPr lang="en-US" sz="2000" b="1" dirty="0">
                <a:solidFill>
                  <a:schemeClr val="bg1"/>
                </a:solidFill>
              </a:rPr>
              <a:t>Get Recognized: </a:t>
            </a:r>
            <a:r>
              <a:rPr lang="en-US" sz="2000" dirty="0">
                <a:solidFill>
                  <a:schemeClr val="bg1"/>
                </a:solidFill>
              </a:rPr>
              <a:t>Receive annual recognition for your contributions</a:t>
            </a:r>
          </a:p>
        </p:txBody>
      </p:sp>
      <p:sp>
        <p:nvSpPr>
          <p:cNvPr id="3" name="TextBox 2">
            <a:extLst>
              <a:ext uri="{FF2B5EF4-FFF2-40B4-BE49-F238E27FC236}">
                <a16:creationId xmlns:a16="http://schemas.microsoft.com/office/drawing/2014/main" id="{FD2AA5F9-D5B4-43B7-7F4F-2A90AB088182}"/>
              </a:ext>
            </a:extLst>
          </p:cNvPr>
          <p:cNvSpPr txBox="1"/>
          <p:nvPr/>
        </p:nvSpPr>
        <p:spPr>
          <a:xfrm>
            <a:off x="4018872" y="7278255"/>
            <a:ext cx="460764" cy="83469004"/>
          </a:xfrm>
          <a:prstGeom prst="rect">
            <a:avLst/>
          </a:prstGeom>
          <a:noFill/>
        </p:spPr>
        <p:txBody>
          <a:bodyPr wrap="square" rtlCol="0">
            <a:spAutoFit/>
          </a:bodyPr>
          <a:lstStyle/>
          <a:p>
            <a:r>
              <a:rPr lang="en-US" dirty="0"/>
              <a:t>Wellness Ambassadors</a:t>
            </a:r>
          </a:p>
          <a:p>
            <a:r>
              <a:rPr lang="en-US" dirty="0"/>
              <a:t>Promote: Share information about wellness events and activities</a:t>
            </a:r>
          </a:p>
          <a:p>
            <a:r>
              <a:rPr lang="en-US" dirty="0"/>
              <a:t>Engage: Encourage colleagues to participate</a:t>
            </a:r>
          </a:p>
          <a:p>
            <a:r>
              <a:rPr lang="en-US" dirty="0"/>
              <a:t>Participate: Join in and experience the benefits</a:t>
            </a:r>
          </a:p>
          <a:p>
            <a:r>
              <a:rPr lang="en-US" dirty="0"/>
              <a:t>Innovate: Contribute ideas for a healthier workplace</a:t>
            </a:r>
          </a:p>
          <a:p>
            <a:r>
              <a:rPr lang="en-US" dirty="0"/>
              <a:t>Collaborate: Work with others to create a positive culture</a:t>
            </a:r>
          </a:p>
          <a:p>
            <a:endParaRPr lang="en-US" dirty="0"/>
          </a:p>
          <a:p>
            <a:r>
              <a:rPr lang="en-US" dirty="0"/>
              <a:t>Why Become an Ambassador?</a:t>
            </a:r>
          </a:p>
          <a:p>
            <a:r>
              <a:rPr lang="en-US" dirty="0"/>
              <a:t>Wellness Perks: Enjoy special goodies and resources</a:t>
            </a:r>
          </a:p>
          <a:p>
            <a:r>
              <a:rPr lang="en-US" dirty="0"/>
              <a:t>Stay Informed: Be the first to know about new programs and events</a:t>
            </a:r>
          </a:p>
          <a:p>
            <a:r>
              <a:rPr lang="en-US" dirty="0"/>
              <a:t>Improve Your Well-being: Gain access to tools and information for a healthier lifestyle</a:t>
            </a:r>
          </a:p>
          <a:p>
            <a:r>
              <a:rPr lang="en-US" dirty="0"/>
              <a:t>Build Connections: Network with colleagues across campus</a:t>
            </a:r>
          </a:p>
          <a:p>
            <a:r>
              <a:rPr lang="en-US" dirty="0"/>
              <a:t>Make a Difference: Help foster a culture of wellness</a:t>
            </a:r>
          </a:p>
          <a:p>
            <a:r>
              <a:rPr lang="en-US" dirty="0"/>
              <a:t>Get Recognized: Receive annual recognition for your contributions</a:t>
            </a:r>
          </a:p>
        </p:txBody>
      </p:sp>
      <p:sp>
        <p:nvSpPr>
          <p:cNvPr id="4" name="TextBox 3">
            <a:extLst>
              <a:ext uri="{FF2B5EF4-FFF2-40B4-BE49-F238E27FC236}">
                <a16:creationId xmlns:a16="http://schemas.microsoft.com/office/drawing/2014/main" id="{5F21C5C9-E067-0AF3-68DD-C851DC732145}"/>
              </a:ext>
            </a:extLst>
          </p:cNvPr>
          <p:cNvSpPr txBox="1"/>
          <p:nvPr/>
        </p:nvSpPr>
        <p:spPr>
          <a:xfrm>
            <a:off x="8184995" y="1363931"/>
            <a:ext cx="3700987" cy="1384995"/>
          </a:xfrm>
          <a:prstGeom prst="rect">
            <a:avLst/>
          </a:prstGeom>
          <a:noFill/>
        </p:spPr>
        <p:txBody>
          <a:bodyPr wrap="square" rtlCol="0">
            <a:spAutoFit/>
          </a:bodyPr>
          <a:lstStyle/>
          <a:p>
            <a:r>
              <a:rPr lang="en-US" sz="2400" dirty="0">
                <a:solidFill>
                  <a:schemeClr val="bg1"/>
                </a:solidFill>
              </a:rPr>
              <a:t>2026-2027 Wellness Ambassador Interest Survey</a:t>
            </a:r>
          </a:p>
          <a:p>
            <a:endParaRPr lang="en-US" dirty="0"/>
          </a:p>
          <a:p>
            <a:endParaRPr lang="en-US" dirty="0"/>
          </a:p>
        </p:txBody>
      </p:sp>
      <p:sp>
        <p:nvSpPr>
          <p:cNvPr id="9" name="AutoShape 2" descr="QR code">
            <a:extLst>
              <a:ext uri="{FF2B5EF4-FFF2-40B4-BE49-F238E27FC236}">
                <a16:creationId xmlns:a16="http://schemas.microsoft.com/office/drawing/2014/main" id="{784D621A-E9B9-AFCF-7CDB-1CC436DC0AA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qr code on a white background&#10;&#10;AI-generated content may be incorrect.">
            <a:extLst>
              <a:ext uri="{FF2B5EF4-FFF2-40B4-BE49-F238E27FC236}">
                <a16:creationId xmlns:a16="http://schemas.microsoft.com/office/drawing/2014/main" id="{F0784D01-3C5B-AC73-62A6-873C2975E8D1}"/>
              </a:ext>
            </a:extLst>
          </p:cNvPr>
          <p:cNvPicPr>
            <a:picLocks noChangeAspect="1"/>
          </p:cNvPicPr>
          <p:nvPr/>
        </p:nvPicPr>
        <p:blipFill>
          <a:blip r:embed="rId4"/>
          <a:stretch>
            <a:fillRect/>
          </a:stretch>
        </p:blipFill>
        <p:spPr>
          <a:xfrm>
            <a:off x="8482463" y="2422213"/>
            <a:ext cx="3131360" cy="3131360"/>
          </a:xfrm>
          <a:prstGeom prst="rect">
            <a:avLst/>
          </a:prstGeom>
        </p:spPr>
      </p:pic>
    </p:spTree>
    <p:extLst>
      <p:ext uri="{BB962C8B-B14F-4D97-AF65-F5344CB8AC3E}">
        <p14:creationId xmlns:p14="http://schemas.microsoft.com/office/powerpoint/2010/main" val="3476440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2"/>
          <a:srcRect t="14350"/>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92A8F9-FF41-8F44-BF9E-797DE5FBF7A6}"/>
              </a:ext>
            </a:extLst>
          </p:cNvPr>
          <p:cNvSpPr txBox="1"/>
          <p:nvPr/>
        </p:nvSpPr>
        <p:spPr>
          <a:xfrm>
            <a:off x="147782" y="49416"/>
            <a:ext cx="12044217" cy="904030"/>
          </a:xfrm>
          <a:prstGeom prst="rect">
            <a:avLst/>
          </a:prstGeom>
          <a:noFill/>
        </p:spPr>
        <p:txBody>
          <a:bodyPr wrap="square" rtlCol="0">
            <a:spAutoFit/>
          </a:bodyPr>
          <a:lstStyle/>
          <a:p>
            <a:pPr algn="ctr">
              <a:lnSpc>
                <a:spcPts val="6820"/>
              </a:lnSpc>
            </a:pPr>
            <a:r>
              <a:rPr lang="en-US" sz="54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Faculty and Staff Assistance Program</a:t>
            </a:r>
          </a:p>
        </p:txBody>
      </p:sp>
      <p:pic>
        <p:nvPicPr>
          <p:cNvPr id="6" name="Picture 5">
            <a:extLst>
              <a:ext uri="{FF2B5EF4-FFF2-40B4-BE49-F238E27FC236}">
                <a16:creationId xmlns:a16="http://schemas.microsoft.com/office/drawing/2014/main" id="{1C0C9867-7F68-CF4D-92D0-C8C932F5FC89}"/>
              </a:ext>
            </a:extLst>
          </p:cNvPr>
          <p:cNvPicPr>
            <a:picLocks noChangeAspect="1"/>
          </p:cNvPicPr>
          <p:nvPr/>
        </p:nvPicPr>
        <p:blipFill>
          <a:blip r:embed="rId3"/>
          <a:srcRect/>
          <a:stretch/>
        </p:blipFill>
        <p:spPr>
          <a:xfrm>
            <a:off x="10005221" y="6114460"/>
            <a:ext cx="2242944" cy="684979"/>
          </a:xfrm>
          <a:prstGeom prst="rect">
            <a:avLst/>
          </a:prstGeom>
        </p:spPr>
      </p:pic>
      <p:pic>
        <p:nvPicPr>
          <p:cNvPr id="2" name="Picture 1">
            <a:extLst>
              <a:ext uri="{FF2B5EF4-FFF2-40B4-BE49-F238E27FC236}">
                <a16:creationId xmlns:a16="http://schemas.microsoft.com/office/drawing/2014/main" id="{0931B010-2203-6285-43A5-55A5FD28CEFA}"/>
              </a:ext>
            </a:extLst>
          </p:cNvPr>
          <p:cNvPicPr>
            <a:picLocks noChangeAspect="1"/>
          </p:cNvPicPr>
          <p:nvPr/>
        </p:nvPicPr>
        <p:blipFill>
          <a:blip r:embed="rId4"/>
          <a:stretch>
            <a:fillRect/>
          </a:stretch>
        </p:blipFill>
        <p:spPr>
          <a:xfrm>
            <a:off x="4502606" y="1481313"/>
            <a:ext cx="3566408" cy="4615950"/>
          </a:xfrm>
          <a:prstGeom prst="rect">
            <a:avLst/>
          </a:prstGeom>
        </p:spPr>
      </p:pic>
      <p:sp>
        <p:nvSpPr>
          <p:cNvPr id="3" name="TextBox 2">
            <a:extLst>
              <a:ext uri="{FF2B5EF4-FFF2-40B4-BE49-F238E27FC236}">
                <a16:creationId xmlns:a16="http://schemas.microsoft.com/office/drawing/2014/main" id="{DDD086B8-68B0-F0A8-0B35-6731595B5515}"/>
              </a:ext>
            </a:extLst>
          </p:cNvPr>
          <p:cNvSpPr txBox="1"/>
          <p:nvPr/>
        </p:nvSpPr>
        <p:spPr>
          <a:xfrm flipH="1">
            <a:off x="147781" y="1209962"/>
            <a:ext cx="4862120" cy="4985980"/>
          </a:xfrm>
          <a:prstGeom prst="rect">
            <a:avLst/>
          </a:prstGeom>
          <a:noFill/>
        </p:spPr>
        <p:txBody>
          <a:bodyPr wrap="square" rtlCol="0">
            <a:spAutoFit/>
          </a:bodyPr>
          <a:lstStyle/>
          <a:p>
            <a:r>
              <a:rPr lang="en-US" sz="2000" u="sng" dirty="0">
                <a:solidFill>
                  <a:schemeClr val="bg1"/>
                </a:solidFill>
              </a:rPr>
              <a:t>Services provided through ComPsych</a:t>
            </a:r>
          </a:p>
          <a:p>
            <a:endParaRPr lang="en-US" sz="2000" u="sng" dirty="0">
              <a:solidFill>
                <a:schemeClr val="bg1"/>
              </a:solidFill>
            </a:endParaRPr>
          </a:p>
          <a:p>
            <a:pPr marL="285750" indent="-285750">
              <a:buFont typeface="Arial" panose="020B0604020202020204" pitchFamily="34" charset="0"/>
              <a:buChar char="•"/>
            </a:pPr>
            <a:r>
              <a:rPr lang="en-US" sz="2000" dirty="0">
                <a:solidFill>
                  <a:schemeClr val="bg1"/>
                </a:solidFill>
              </a:rPr>
              <a:t>3 free session per member of your household</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Including members who are not dependents</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Work-Life</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Finances</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Mental and Emotional Health</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Legal </a:t>
            </a:r>
          </a:p>
          <a:p>
            <a:endParaRPr lang="en-US" dirty="0"/>
          </a:p>
        </p:txBody>
      </p:sp>
      <p:sp>
        <p:nvSpPr>
          <p:cNvPr id="12" name="TextBox 11">
            <a:extLst>
              <a:ext uri="{FF2B5EF4-FFF2-40B4-BE49-F238E27FC236}">
                <a16:creationId xmlns:a16="http://schemas.microsoft.com/office/drawing/2014/main" id="{7470977C-6B55-2651-E6EB-07A9C8EACA07}"/>
              </a:ext>
            </a:extLst>
          </p:cNvPr>
          <p:cNvSpPr txBox="1"/>
          <p:nvPr/>
        </p:nvSpPr>
        <p:spPr>
          <a:xfrm>
            <a:off x="8976054" y="1505972"/>
            <a:ext cx="3080974" cy="523220"/>
          </a:xfrm>
          <a:prstGeom prst="rect">
            <a:avLst/>
          </a:prstGeom>
          <a:noFill/>
        </p:spPr>
        <p:txBody>
          <a:bodyPr wrap="square" rtlCol="0">
            <a:spAutoFit/>
          </a:bodyPr>
          <a:lstStyle/>
          <a:p>
            <a:r>
              <a:rPr lang="en-US" sz="2800" dirty="0">
                <a:solidFill>
                  <a:schemeClr val="bg1"/>
                </a:solidFill>
              </a:rPr>
              <a:t>Scan the QR Code </a:t>
            </a:r>
          </a:p>
        </p:txBody>
      </p:sp>
      <p:pic>
        <p:nvPicPr>
          <p:cNvPr id="8" name="Picture 7" descr="A qr code with a white background&#10;&#10;AI-generated content may be incorrect.">
            <a:extLst>
              <a:ext uri="{FF2B5EF4-FFF2-40B4-BE49-F238E27FC236}">
                <a16:creationId xmlns:a16="http://schemas.microsoft.com/office/drawing/2014/main" id="{D371C5D0-4AC1-F9A9-1D83-F32A961C63F3}"/>
              </a:ext>
            </a:extLst>
          </p:cNvPr>
          <p:cNvPicPr>
            <a:picLocks noChangeAspect="1"/>
          </p:cNvPicPr>
          <p:nvPr/>
        </p:nvPicPr>
        <p:blipFill>
          <a:blip r:embed="rId5"/>
          <a:stretch>
            <a:fillRect/>
          </a:stretch>
        </p:blipFill>
        <p:spPr>
          <a:xfrm>
            <a:off x="8857438" y="2243721"/>
            <a:ext cx="2918461" cy="2918461"/>
          </a:xfrm>
          <a:prstGeom prst="rect">
            <a:avLst/>
          </a:prstGeom>
        </p:spPr>
      </p:pic>
    </p:spTree>
    <p:extLst>
      <p:ext uri="{BB962C8B-B14F-4D97-AF65-F5344CB8AC3E}">
        <p14:creationId xmlns:p14="http://schemas.microsoft.com/office/powerpoint/2010/main" val="3374767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2"/>
          <a:srcRect t="14350"/>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92A8F9-FF41-8F44-BF9E-797DE5FBF7A6}"/>
              </a:ext>
            </a:extLst>
          </p:cNvPr>
          <p:cNvSpPr txBox="1"/>
          <p:nvPr/>
        </p:nvSpPr>
        <p:spPr>
          <a:xfrm>
            <a:off x="147782" y="213856"/>
            <a:ext cx="12044217" cy="904030"/>
          </a:xfrm>
          <a:prstGeom prst="rect">
            <a:avLst/>
          </a:prstGeom>
          <a:noFill/>
        </p:spPr>
        <p:txBody>
          <a:bodyPr wrap="square" rtlCol="0">
            <a:spAutoFit/>
          </a:bodyPr>
          <a:lstStyle/>
          <a:p>
            <a:pPr algn="ctr">
              <a:lnSpc>
                <a:spcPts val="6820"/>
              </a:lnSpc>
            </a:pPr>
            <a:r>
              <a:rPr lang="en-US" sz="54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Faculty and Staff Wellness Website</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2221" y="1855853"/>
            <a:ext cx="444904" cy="203531"/>
          </a:xfrm>
          <a:prstGeom prst="rect">
            <a:avLst/>
          </a:prstGeom>
        </p:spPr>
      </p:pic>
      <p:pic>
        <p:nvPicPr>
          <p:cNvPr id="6" name="Picture 5">
            <a:extLst>
              <a:ext uri="{FF2B5EF4-FFF2-40B4-BE49-F238E27FC236}">
                <a16:creationId xmlns:a16="http://schemas.microsoft.com/office/drawing/2014/main" id="{1C0C9867-7F68-CF4D-92D0-C8C932F5FC89}"/>
              </a:ext>
            </a:extLst>
          </p:cNvPr>
          <p:cNvPicPr>
            <a:picLocks noChangeAspect="1"/>
          </p:cNvPicPr>
          <p:nvPr/>
        </p:nvPicPr>
        <p:blipFill>
          <a:blip r:embed="rId5"/>
          <a:srcRect/>
          <a:stretch/>
        </p:blipFill>
        <p:spPr>
          <a:xfrm>
            <a:off x="10098665" y="6159990"/>
            <a:ext cx="2235199" cy="682614"/>
          </a:xfrm>
          <a:prstGeom prst="rect">
            <a:avLst/>
          </a:prstGeom>
        </p:spPr>
      </p:pic>
      <p:sp>
        <p:nvSpPr>
          <p:cNvPr id="2" name="TextBox 1">
            <a:extLst>
              <a:ext uri="{FF2B5EF4-FFF2-40B4-BE49-F238E27FC236}">
                <a16:creationId xmlns:a16="http://schemas.microsoft.com/office/drawing/2014/main" id="{559CF09C-5A26-84FC-B92B-13B54453D9E6}"/>
              </a:ext>
            </a:extLst>
          </p:cNvPr>
          <p:cNvSpPr txBox="1"/>
          <p:nvPr/>
        </p:nvSpPr>
        <p:spPr>
          <a:xfrm>
            <a:off x="43880" y="1331742"/>
            <a:ext cx="9356436" cy="4893647"/>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6 Pillars of Health</a:t>
            </a:r>
          </a:p>
          <a:p>
            <a:pPr marL="800100" lvl="1" indent="-342900">
              <a:buFont typeface="Arial" panose="020B0604020202020204" pitchFamily="34" charset="0"/>
              <a:buChar char="•"/>
            </a:pPr>
            <a:r>
              <a:rPr lang="en-US" sz="2000" dirty="0">
                <a:solidFill>
                  <a:schemeClr val="bg1"/>
                </a:solidFill>
              </a:rPr>
              <a:t>Move Well</a:t>
            </a:r>
          </a:p>
          <a:p>
            <a:pPr lvl="2"/>
            <a:endParaRPr lang="en-US" sz="2000" dirty="0">
              <a:solidFill>
                <a:schemeClr val="bg1"/>
              </a:solidFill>
            </a:endParaRPr>
          </a:p>
          <a:p>
            <a:pPr marL="800100" lvl="1" indent="-342900">
              <a:buFont typeface="Arial" panose="020B0604020202020204" pitchFamily="34" charset="0"/>
              <a:buChar char="•"/>
            </a:pPr>
            <a:r>
              <a:rPr lang="en-US" sz="2000" dirty="0">
                <a:solidFill>
                  <a:schemeClr val="bg1"/>
                </a:solidFill>
              </a:rPr>
              <a:t>Eat Well</a:t>
            </a:r>
          </a:p>
          <a:p>
            <a:pPr lvl="2"/>
            <a:endParaRPr lang="en-US" sz="2000" dirty="0">
              <a:solidFill>
                <a:schemeClr val="bg1"/>
              </a:solidFill>
            </a:endParaRPr>
          </a:p>
          <a:p>
            <a:pPr marL="800100" lvl="1" indent="-342900">
              <a:buFont typeface="Arial" panose="020B0604020202020204" pitchFamily="34" charset="0"/>
              <a:buChar char="•"/>
            </a:pPr>
            <a:r>
              <a:rPr lang="en-US" sz="2000" dirty="0">
                <a:solidFill>
                  <a:schemeClr val="bg1"/>
                </a:solidFill>
              </a:rPr>
              <a:t>Live Well</a:t>
            </a:r>
          </a:p>
          <a:p>
            <a:pPr lvl="2"/>
            <a:endParaRPr lang="en-US" sz="2000" dirty="0">
              <a:solidFill>
                <a:schemeClr val="bg1"/>
              </a:solidFill>
            </a:endParaRPr>
          </a:p>
          <a:p>
            <a:pPr marL="800100" lvl="1" indent="-342900">
              <a:buFont typeface="Arial" panose="020B0604020202020204" pitchFamily="34" charset="0"/>
              <a:buChar char="•"/>
            </a:pPr>
            <a:r>
              <a:rPr lang="en-US" sz="2000" dirty="0">
                <a:solidFill>
                  <a:schemeClr val="bg1"/>
                </a:solidFill>
              </a:rPr>
              <a:t>Connect Well</a:t>
            </a:r>
          </a:p>
          <a:p>
            <a:pPr lvl="2"/>
            <a:endParaRPr lang="en-US" sz="2000" dirty="0">
              <a:solidFill>
                <a:schemeClr val="bg1"/>
              </a:solidFill>
            </a:endParaRPr>
          </a:p>
          <a:p>
            <a:pPr marL="800100" lvl="1" indent="-342900">
              <a:buFont typeface="Arial" panose="020B0604020202020204" pitchFamily="34" charset="0"/>
              <a:buChar char="•"/>
            </a:pPr>
            <a:r>
              <a:rPr lang="en-US" sz="2000" dirty="0">
                <a:solidFill>
                  <a:schemeClr val="bg1"/>
                </a:solidFill>
              </a:rPr>
              <a:t>Sleep Well</a:t>
            </a:r>
          </a:p>
          <a:p>
            <a:pPr lvl="2"/>
            <a:endParaRPr lang="en-US" sz="2000" dirty="0">
              <a:solidFill>
                <a:schemeClr val="bg1"/>
              </a:solidFill>
            </a:endParaRPr>
          </a:p>
          <a:p>
            <a:pPr marL="800100" lvl="1" indent="-342900">
              <a:buFont typeface="Arial" panose="020B0604020202020204" pitchFamily="34" charset="0"/>
              <a:buChar char="•"/>
            </a:pPr>
            <a:r>
              <a:rPr lang="en-US" sz="2000" dirty="0">
                <a:solidFill>
                  <a:schemeClr val="bg1"/>
                </a:solidFill>
              </a:rPr>
              <a:t>Spend Well</a:t>
            </a:r>
          </a:p>
          <a:p>
            <a:pPr lvl="2"/>
            <a:endParaRPr lang="en-US" dirty="0">
              <a:solidFill>
                <a:schemeClr val="bg1"/>
              </a:solidFill>
            </a:endParaRPr>
          </a:p>
          <a:p>
            <a:pPr marL="1200150" lvl="2"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2000" dirty="0">
                <a:solidFill>
                  <a:schemeClr val="bg1"/>
                </a:solidFill>
                <a:hlinkClick r:id="rId6">
                  <a:extLst>
                    <a:ext uri="{A12FA001-AC4F-418D-AE19-62706E023703}">
                      <ahyp:hlinkClr xmlns:ahyp="http://schemas.microsoft.com/office/drawing/2018/hyperlinkcolor" val="tx"/>
                    </a:ext>
                  </a:extLst>
                </a:hlinkClick>
              </a:rPr>
              <a:t>Faculty and Staff Wellness Program</a:t>
            </a:r>
            <a:endParaRPr lang="en-US" sz="2000" dirty="0">
              <a:solidFill>
                <a:schemeClr val="bg1"/>
              </a:solidFill>
            </a:endParaRPr>
          </a:p>
          <a:p>
            <a:endParaRPr lang="en-US" dirty="0">
              <a:solidFill>
                <a:schemeClr val="bg1"/>
              </a:solidFill>
            </a:endParaRPr>
          </a:p>
        </p:txBody>
      </p:sp>
      <p:pic>
        <p:nvPicPr>
          <p:cNvPr id="10" name="Picture 9">
            <a:extLst>
              <a:ext uri="{FF2B5EF4-FFF2-40B4-BE49-F238E27FC236}">
                <a16:creationId xmlns:a16="http://schemas.microsoft.com/office/drawing/2014/main" id="{24EC6390-44A0-BED9-B2A1-93F53E136FA9}"/>
              </a:ext>
            </a:extLst>
          </p:cNvPr>
          <p:cNvPicPr>
            <a:picLocks noChangeAspect="1"/>
          </p:cNvPicPr>
          <p:nvPr/>
        </p:nvPicPr>
        <p:blipFill>
          <a:blip r:embed="rId7"/>
          <a:stretch>
            <a:fillRect/>
          </a:stretch>
        </p:blipFill>
        <p:spPr>
          <a:xfrm>
            <a:off x="3379513" y="1331742"/>
            <a:ext cx="4402294" cy="4288008"/>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86CEAE2E-B365-18FD-C0AA-A73502379A5A}"/>
              </a:ext>
            </a:extLst>
          </p:cNvPr>
          <p:cNvPicPr>
            <a:picLocks noChangeAspect="1"/>
          </p:cNvPicPr>
          <p:nvPr/>
        </p:nvPicPr>
        <p:blipFill>
          <a:blip r:embed="rId8"/>
          <a:stretch>
            <a:fillRect/>
          </a:stretch>
        </p:blipFill>
        <p:spPr>
          <a:xfrm>
            <a:off x="8442251" y="2310901"/>
            <a:ext cx="2774013" cy="2774013"/>
          </a:xfrm>
          <a:prstGeom prst="rect">
            <a:avLst/>
          </a:prstGeom>
        </p:spPr>
      </p:pic>
      <p:sp>
        <p:nvSpPr>
          <p:cNvPr id="9" name="TextBox 8">
            <a:extLst>
              <a:ext uri="{FF2B5EF4-FFF2-40B4-BE49-F238E27FC236}">
                <a16:creationId xmlns:a16="http://schemas.microsoft.com/office/drawing/2014/main" id="{53812CA5-370A-5706-BF1B-F762A85625C2}"/>
              </a:ext>
            </a:extLst>
          </p:cNvPr>
          <p:cNvSpPr txBox="1"/>
          <p:nvPr/>
        </p:nvSpPr>
        <p:spPr>
          <a:xfrm>
            <a:off x="8386823" y="1239292"/>
            <a:ext cx="3423684" cy="830997"/>
          </a:xfrm>
          <a:prstGeom prst="rect">
            <a:avLst/>
          </a:prstGeom>
          <a:noFill/>
        </p:spPr>
        <p:txBody>
          <a:bodyPr wrap="square" rtlCol="0">
            <a:spAutoFit/>
          </a:bodyPr>
          <a:lstStyle/>
          <a:p>
            <a:r>
              <a:rPr lang="en-US" sz="2400" dirty="0">
                <a:solidFill>
                  <a:schemeClr val="bg1"/>
                </a:solidFill>
              </a:rPr>
              <a:t>Scan the QR Code to access the website</a:t>
            </a:r>
          </a:p>
        </p:txBody>
      </p:sp>
      <p:pic>
        <p:nvPicPr>
          <p:cNvPr id="3" name="Picture 2">
            <a:extLst>
              <a:ext uri="{FF2B5EF4-FFF2-40B4-BE49-F238E27FC236}">
                <a16:creationId xmlns:a16="http://schemas.microsoft.com/office/drawing/2014/main" id="{700EBD99-FC08-137A-86DD-3BC18317A411}"/>
              </a:ext>
            </a:extLst>
          </p:cNvPr>
          <p:cNvPicPr>
            <a:picLocks noChangeAspect="1"/>
          </p:cNvPicPr>
          <p:nvPr/>
        </p:nvPicPr>
        <p:blipFill>
          <a:blip r:embed="rId9"/>
          <a:stretch>
            <a:fillRect/>
          </a:stretch>
        </p:blipFill>
        <p:spPr>
          <a:xfrm>
            <a:off x="1" y="0"/>
            <a:ext cx="12222693" cy="6875265"/>
          </a:xfrm>
          <a:prstGeom prst="rect">
            <a:avLst/>
          </a:prstGeom>
        </p:spPr>
      </p:pic>
      <p:pic>
        <p:nvPicPr>
          <p:cNvPr id="13" name="Picture 12" descr="A qr code with a white background&#10;&#10;AI-generated content may be incorrect.">
            <a:extLst>
              <a:ext uri="{FF2B5EF4-FFF2-40B4-BE49-F238E27FC236}">
                <a16:creationId xmlns:a16="http://schemas.microsoft.com/office/drawing/2014/main" id="{4062EAFB-4DE9-7504-DD23-D4C746DE3B6B}"/>
              </a:ext>
            </a:extLst>
          </p:cNvPr>
          <p:cNvPicPr>
            <a:picLocks noChangeAspect="1"/>
          </p:cNvPicPr>
          <p:nvPr/>
        </p:nvPicPr>
        <p:blipFill>
          <a:blip r:embed="rId10"/>
          <a:stretch>
            <a:fillRect/>
          </a:stretch>
        </p:blipFill>
        <p:spPr>
          <a:xfrm>
            <a:off x="8368297" y="2255052"/>
            <a:ext cx="3109101" cy="3109101"/>
          </a:xfrm>
          <a:prstGeom prst="rect">
            <a:avLst/>
          </a:prstGeom>
        </p:spPr>
      </p:pic>
    </p:spTree>
    <p:extLst>
      <p:ext uri="{BB962C8B-B14F-4D97-AF65-F5344CB8AC3E}">
        <p14:creationId xmlns:p14="http://schemas.microsoft.com/office/powerpoint/2010/main" val="38553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2"/>
          <a:srcRect t="14350"/>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92A8F9-FF41-8F44-BF9E-797DE5FBF7A6}"/>
              </a:ext>
            </a:extLst>
          </p:cNvPr>
          <p:cNvSpPr txBox="1"/>
          <p:nvPr/>
        </p:nvSpPr>
        <p:spPr>
          <a:xfrm>
            <a:off x="147782" y="213856"/>
            <a:ext cx="12044217" cy="904030"/>
          </a:xfrm>
          <a:prstGeom prst="rect">
            <a:avLst/>
          </a:prstGeom>
          <a:noFill/>
        </p:spPr>
        <p:txBody>
          <a:bodyPr wrap="square" rtlCol="0">
            <a:spAutoFit/>
          </a:bodyPr>
          <a:lstStyle/>
          <a:p>
            <a:pPr algn="ctr">
              <a:lnSpc>
                <a:spcPts val="6820"/>
              </a:lnSpc>
            </a:pPr>
            <a:r>
              <a:rPr lang="en-US" sz="54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Faculty and Staff Well-being Bites</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2221" y="1855853"/>
            <a:ext cx="444904" cy="203531"/>
          </a:xfrm>
          <a:prstGeom prst="rect">
            <a:avLst/>
          </a:prstGeom>
        </p:spPr>
      </p:pic>
      <p:pic>
        <p:nvPicPr>
          <p:cNvPr id="6" name="Picture 5">
            <a:extLst>
              <a:ext uri="{FF2B5EF4-FFF2-40B4-BE49-F238E27FC236}">
                <a16:creationId xmlns:a16="http://schemas.microsoft.com/office/drawing/2014/main" id="{1C0C9867-7F68-CF4D-92D0-C8C932F5FC89}"/>
              </a:ext>
            </a:extLst>
          </p:cNvPr>
          <p:cNvPicPr>
            <a:picLocks noChangeAspect="1"/>
          </p:cNvPicPr>
          <p:nvPr/>
        </p:nvPicPr>
        <p:blipFill>
          <a:blip r:embed="rId5"/>
          <a:srcRect/>
          <a:stretch/>
        </p:blipFill>
        <p:spPr>
          <a:xfrm>
            <a:off x="10098665" y="6159990"/>
            <a:ext cx="2235199" cy="682614"/>
          </a:xfrm>
          <a:prstGeom prst="rect">
            <a:avLst/>
          </a:prstGeom>
        </p:spPr>
      </p:pic>
      <p:sp>
        <p:nvSpPr>
          <p:cNvPr id="2" name="TextBox 1">
            <a:extLst>
              <a:ext uri="{FF2B5EF4-FFF2-40B4-BE49-F238E27FC236}">
                <a16:creationId xmlns:a16="http://schemas.microsoft.com/office/drawing/2014/main" id="{559CF09C-5A26-84FC-B92B-13B54453D9E6}"/>
              </a:ext>
            </a:extLst>
          </p:cNvPr>
          <p:cNvSpPr txBox="1"/>
          <p:nvPr/>
        </p:nvSpPr>
        <p:spPr>
          <a:xfrm>
            <a:off x="496366" y="1736218"/>
            <a:ext cx="3576013" cy="1354217"/>
          </a:xfrm>
          <a:prstGeom prst="rect">
            <a:avLst/>
          </a:prstGeom>
          <a:noFill/>
        </p:spPr>
        <p:txBody>
          <a:bodyPr wrap="square" rtlCol="0">
            <a:spAutoFit/>
          </a:bodyPr>
          <a:lstStyle/>
          <a:p>
            <a:r>
              <a:rPr lang="en-US" sz="3200" dirty="0">
                <a:solidFill>
                  <a:schemeClr val="bg1"/>
                </a:solidFill>
              </a:rPr>
              <a:t>Scan the QR Code to sign up</a:t>
            </a:r>
          </a:p>
          <a:p>
            <a:endParaRPr lang="en-US" dirty="0">
              <a:solidFill>
                <a:schemeClr val="bg1"/>
              </a:solidFill>
            </a:endParaRPr>
          </a:p>
        </p:txBody>
      </p:sp>
      <p:sp>
        <p:nvSpPr>
          <p:cNvPr id="3" name="Rectangle 1">
            <a:extLst>
              <a:ext uri="{FF2B5EF4-FFF2-40B4-BE49-F238E27FC236}">
                <a16:creationId xmlns:a16="http://schemas.microsoft.com/office/drawing/2014/main" id="{D5FD1779-4C2E-27A1-421D-972CCFC52BD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7B4FD2A9-8AE6-3798-974B-54FCF9361A97}"/>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A qr code on a white background&#10;&#10;Description automatically generated">
            <a:extLst>
              <a:ext uri="{FF2B5EF4-FFF2-40B4-BE49-F238E27FC236}">
                <a16:creationId xmlns:a16="http://schemas.microsoft.com/office/drawing/2014/main" id="{EF58917B-59E6-AB61-4C7D-63547073194C}"/>
              </a:ext>
            </a:extLst>
          </p:cNvPr>
          <p:cNvPicPr>
            <a:picLocks noChangeAspect="1"/>
          </p:cNvPicPr>
          <p:nvPr/>
        </p:nvPicPr>
        <p:blipFill>
          <a:blip r:embed="rId6"/>
          <a:stretch>
            <a:fillRect/>
          </a:stretch>
        </p:blipFill>
        <p:spPr>
          <a:xfrm>
            <a:off x="4665923" y="1484142"/>
            <a:ext cx="4562918" cy="4562918"/>
          </a:xfrm>
          <a:prstGeom prst="rect">
            <a:avLst/>
          </a:prstGeom>
        </p:spPr>
      </p:pic>
    </p:spTree>
    <p:extLst>
      <p:ext uri="{BB962C8B-B14F-4D97-AF65-F5344CB8AC3E}">
        <p14:creationId xmlns:p14="http://schemas.microsoft.com/office/powerpoint/2010/main" val="390888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06C1B0D-9AF3-A24B-97BA-247A372590B4}"/>
              </a:ext>
            </a:extLst>
          </p:cNvPr>
          <p:cNvSpPr txBox="1">
            <a:spLocks/>
          </p:cNvSpPr>
          <p:nvPr/>
        </p:nvSpPr>
        <p:spPr>
          <a:xfrm>
            <a:off x="445478" y="870736"/>
            <a:ext cx="9934010" cy="320297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 </a:t>
            </a:r>
          </a:p>
        </p:txBody>
      </p:sp>
      <p:sp>
        <p:nvSpPr>
          <p:cNvPr id="7" name="Title 2">
            <a:extLst>
              <a:ext uri="{FF2B5EF4-FFF2-40B4-BE49-F238E27FC236}">
                <a16:creationId xmlns:a16="http://schemas.microsoft.com/office/drawing/2014/main" id="{6D985502-0B9B-1D48-ADFC-C7DE847F6B46}"/>
              </a:ext>
            </a:extLst>
          </p:cNvPr>
          <p:cNvSpPr txBox="1">
            <a:spLocks/>
          </p:cNvSpPr>
          <p:nvPr/>
        </p:nvSpPr>
        <p:spPr>
          <a:xfrm>
            <a:off x="1499401" y="4471144"/>
            <a:ext cx="9193197" cy="725121"/>
          </a:xfrm>
          <a:prstGeom prst="rect">
            <a:avLst/>
          </a:prstGeom>
        </p:spPr>
        <p:txBody>
          <a:bodyPr vert="horz" lIns="91440" tIns="45720" rIns="91440" bIns="45720" rtlCol="0" anchor="t">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B71A"/>
                </a:solidFill>
                <a:effectLst/>
                <a:uLnTx/>
                <a:uFillTx/>
                <a:latin typeface="Arial" panose="020B0604020202020204" pitchFamily="34" charset="0"/>
                <a:ea typeface="Fira Sans" panose="020B0503050000020004" pitchFamily="34" charset="0"/>
                <a:cs typeface="Arial" panose="020B0604020202020204" pitchFamily="34" charset="0"/>
              </a:rPr>
              <a:t>A New Era of Well-being with the Okanagan Charter </a:t>
            </a:r>
          </a:p>
        </p:txBody>
      </p:sp>
      <p:sp>
        <p:nvSpPr>
          <p:cNvPr id="9" name="TextBox 8">
            <a:extLst>
              <a:ext uri="{FF2B5EF4-FFF2-40B4-BE49-F238E27FC236}">
                <a16:creationId xmlns:a16="http://schemas.microsoft.com/office/drawing/2014/main" id="{8CD8FA52-6BF5-7440-B4A6-C5C8BC4A2923}"/>
              </a:ext>
            </a:extLst>
          </p:cNvPr>
          <p:cNvSpPr txBox="1"/>
          <p:nvPr/>
        </p:nvSpPr>
        <p:spPr>
          <a:xfrm>
            <a:off x="615598" y="5136420"/>
            <a:ext cx="8108677" cy="1231106"/>
          </a:xfrm>
          <a:prstGeom prst="rect">
            <a:avLst/>
          </a:prstGeom>
          <a:noFill/>
        </p:spPr>
        <p:txBody>
          <a:bodyPr wrap="square" lIns="0" tIns="0" rIns="0" bIns="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Arial"/>
              </a:rPr>
              <a:t>Hung Wu, MHA</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rPr>
              <a:t>Faculty and Staff Wellness Coordinator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Arial"/>
              </a:rPr>
              <a:t>Marisol Torres, MPH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rPr>
              <a:t>Assistant Director, The Well</a:t>
            </a:r>
          </a:p>
        </p:txBody>
      </p:sp>
      <p:grpSp>
        <p:nvGrpSpPr>
          <p:cNvPr id="8" name="Group 7">
            <a:extLst>
              <a:ext uri="{FF2B5EF4-FFF2-40B4-BE49-F238E27FC236}">
                <a16:creationId xmlns:a16="http://schemas.microsoft.com/office/drawing/2014/main" id="{3D491124-D942-FB49-8DBE-659CE9474D07}"/>
              </a:ext>
            </a:extLst>
          </p:cNvPr>
          <p:cNvGrpSpPr/>
          <p:nvPr/>
        </p:nvGrpSpPr>
        <p:grpSpPr>
          <a:xfrm>
            <a:off x="3944037" y="5457825"/>
            <a:ext cx="8247963" cy="1400175"/>
            <a:chOff x="3944037" y="5457825"/>
            <a:chExt cx="8247963" cy="1400175"/>
          </a:xfrm>
        </p:grpSpPr>
        <p:sp>
          <p:nvSpPr>
            <p:cNvPr id="11" name="Right Triangle 10">
              <a:extLst>
                <a:ext uri="{FF2B5EF4-FFF2-40B4-BE49-F238E27FC236}">
                  <a16:creationId xmlns:a16="http://schemas.microsoft.com/office/drawing/2014/main" id="{F9AFEE6F-9BBC-C54B-B294-22E236AABEC0}"/>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F3396E8-4FA4-404A-82D9-45DB0CF19497}"/>
                </a:ext>
              </a:extLst>
            </p:cNvPr>
            <p:cNvPicPr>
              <a:picLocks noChangeAspect="1"/>
            </p:cNvPicPr>
            <p:nvPr/>
          </p:nvPicPr>
          <p:blipFill>
            <a:blip r:embed="rId3"/>
            <a:stretch>
              <a:fillRect/>
            </a:stretch>
          </p:blipFill>
          <p:spPr>
            <a:xfrm>
              <a:off x="10379488" y="6123522"/>
              <a:ext cx="1349412" cy="411480"/>
            </a:xfrm>
            <a:prstGeom prst="rect">
              <a:avLst/>
            </a:prstGeom>
          </p:spPr>
        </p:pic>
      </p:grpSp>
      <p:pic>
        <p:nvPicPr>
          <p:cNvPr id="5" name="Picture 4">
            <a:extLst>
              <a:ext uri="{FF2B5EF4-FFF2-40B4-BE49-F238E27FC236}">
                <a16:creationId xmlns:a16="http://schemas.microsoft.com/office/drawing/2014/main" id="{75B43883-7DC8-FE16-C61A-5AD369F7ED7B}"/>
              </a:ext>
            </a:extLst>
          </p:cNvPr>
          <p:cNvPicPr>
            <a:picLocks noChangeAspect="1"/>
          </p:cNvPicPr>
          <p:nvPr/>
        </p:nvPicPr>
        <p:blipFill>
          <a:blip r:embed="rId4"/>
          <a:stretch>
            <a:fillRect/>
          </a:stretch>
        </p:blipFill>
        <p:spPr>
          <a:xfrm>
            <a:off x="4155334" y="734864"/>
            <a:ext cx="3881332" cy="3474720"/>
          </a:xfrm>
          <a:prstGeom prst="rect">
            <a:avLst/>
          </a:prstGeom>
        </p:spPr>
      </p:pic>
    </p:spTree>
    <p:extLst>
      <p:ext uri="{BB962C8B-B14F-4D97-AF65-F5344CB8AC3E}">
        <p14:creationId xmlns:p14="http://schemas.microsoft.com/office/powerpoint/2010/main" val="3678239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6A4ACF-1166-244E-84FA-9426996E9173}"/>
              </a:ext>
            </a:extLst>
          </p:cNvPr>
          <p:cNvPicPr>
            <a:picLocks noChangeAspect="1"/>
          </p:cNvPicPr>
          <p:nvPr/>
        </p:nvPicPr>
        <p:blipFill>
          <a:blip r:embed="rId3"/>
          <a:stretch>
            <a:fillRect/>
          </a:stretch>
        </p:blipFill>
        <p:spPr>
          <a:xfrm>
            <a:off x="10371015" y="6117980"/>
            <a:ext cx="1375508" cy="414215"/>
          </a:xfrm>
          <a:prstGeom prst="rect">
            <a:avLst/>
          </a:prstGeom>
        </p:spPr>
      </p:pic>
      <p:grpSp>
        <p:nvGrpSpPr>
          <p:cNvPr id="11" name="Group 10">
            <a:extLst>
              <a:ext uri="{FF2B5EF4-FFF2-40B4-BE49-F238E27FC236}">
                <a16:creationId xmlns:a16="http://schemas.microsoft.com/office/drawing/2014/main" id="{5F6F1ABA-885A-CD4C-9952-AFE0C9B21A91}"/>
              </a:ext>
            </a:extLst>
          </p:cNvPr>
          <p:cNvGrpSpPr/>
          <p:nvPr/>
        </p:nvGrpSpPr>
        <p:grpSpPr>
          <a:xfrm>
            <a:off x="3944037" y="5457825"/>
            <a:ext cx="8247963" cy="1400175"/>
            <a:chOff x="3944037" y="5457825"/>
            <a:chExt cx="8247963" cy="1400175"/>
          </a:xfrm>
        </p:grpSpPr>
        <p:sp>
          <p:nvSpPr>
            <p:cNvPr id="12" name="Right Triangle 11">
              <a:extLst>
                <a:ext uri="{FF2B5EF4-FFF2-40B4-BE49-F238E27FC236}">
                  <a16:creationId xmlns:a16="http://schemas.microsoft.com/office/drawing/2014/main" id="{09F35054-4E16-2447-8623-47FEF84B4F97}"/>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E8E78F7-00FC-4246-AFF2-B25F76C9325C}"/>
                </a:ext>
              </a:extLst>
            </p:cNvPr>
            <p:cNvPicPr>
              <a:picLocks noChangeAspect="1"/>
            </p:cNvPicPr>
            <p:nvPr/>
          </p:nvPicPr>
          <p:blipFill>
            <a:blip r:embed="rId4"/>
            <a:stretch>
              <a:fillRect/>
            </a:stretch>
          </p:blipFill>
          <p:spPr>
            <a:xfrm>
              <a:off x="10379488" y="6123522"/>
              <a:ext cx="1349412" cy="411480"/>
            </a:xfrm>
            <a:prstGeom prst="rect">
              <a:avLst/>
            </a:prstGeom>
          </p:spPr>
        </p:pic>
      </p:grpSp>
      <p:sp>
        <p:nvSpPr>
          <p:cNvPr id="14" name="Title 2">
            <a:extLst>
              <a:ext uri="{FF2B5EF4-FFF2-40B4-BE49-F238E27FC236}">
                <a16:creationId xmlns:a16="http://schemas.microsoft.com/office/drawing/2014/main" id="{AC908276-A11A-8946-A0CA-BEE7A670E66E}"/>
              </a:ext>
            </a:extLst>
          </p:cNvPr>
          <p:cNvSpPr txBox="1">
            <a:spLocks/>
          </p:cNvSpPr>
          <p:nvPr/>
        </p:nvSpPr>
        <p:spPr>
          <a:xfrm>
            <a:off x="7243840" y="856010"/>
            <a:ext cx="3740357" cy="725121"/>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B71A"/>
                </a:solidFill>
                <a:effectLst/>
                <a:uLnTx/>
                <a:uFillTx/>
                <a:latin typeface="Arial" panose="020B0604020202020204" pitchFamily="34" charset="0"/>
                <a:ea typeface="Fira Sans" panose="020B0503050000020004" pitchFamily="34" charset="0"/>
                <a:cs typeface="Arial" panose="020B0604020202020204" pitchFamily="34" charset="0"/>
              </a:rPr>
              <a:t>Okanagan Charter</a:t>
            </a:r>
          </a:p>
        </p:txBody>
      </p:sp>
      <p:sp>
        <p:nvSpPr>
          <p:cNvPr id="15" name="TextBox 14">
            <a:extLst>
              <a:ext uri="{FF2B5EF4-FFF2-40B4-BE49-F238E27FC236}">
                <a16:creationId xmlns:a16="http://schemas.microsoft.com/office/drawing/2014/main" id="{7D15A535-F28A-9C47-B885-C7D4F5334290}"/>
              </a:ext>
            </a:extLst>
          </p:cNvPr>
          <p:cNvSpPr txBox="1"/>
          <p:nvPr/>
        </p:nvSpPr>
        <p:spPr>
          <a:xfrm>
            <a:off x="6325849" y="1795929"/>
            <a:ext cx="5576341" cy="3447098"/>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The Okanagan Charter is an international framework established in 2015 to provide universities and colleges with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a common language, principles, and vision to promote health and wellness in all aspects of campus life and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Adopted  by UC Riverside in April 2024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UCR is one of 38 campuses nationwide to sign the charter.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“The Okanagan Charter isn't just a document UCR signed. It is a philosophy we live by and a demonstration of our commitment to the well-being of the UCR campus community.”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81C29A9-B7E8-D946-BEC8-B5E9AF908523}"/>
              </a:ext>
            </a:extLst>
          </p:cNvPr>
          <p:cNvPicPr>
            <a:picLocks noChangeAspect="1"/>
          </p:cNvPicPr>
          <p:nvPr/>
        </p:nvPicPr>
        <p:blipFill>
          <a:blip r:embed="rId5"/>
          <a:stretch>
            <a:fillRect/>
          </a:stretch>
        </p:blipFill>
        <p:spPr>
          <a:xfrm>
            <a:off x="9114018" y="515085"/>
            <a:ext cx="307516" cy="141155"/>
          </a:xfrm>
          <a:prstGeom prst="rect">
            <a:avLst/>
          </a:prstGeom>
        </p:spPr>
      </p:pic>
      <p:pic>
        <p:nvPicPr>
          <p:cNvPr id="5" name="Picture Placeholder 4">
            <a:extLst>
              <a:ext uri="{FF2B5EF4-FFF2-40B4-BE49-F238E27FC236}">
                <a16:creationId xmlns:a16="http://schemas.microsoft.com/office/drawing/2014/main" id="{38499F1B-DA32-4F6C-C243-43B29D304744}"/>
              </a:ext>
            </a:extLst>
          </p:cNvPr>
          <p:cNvPicPr>
            <a:picLocks noGrp="1" noChangeAspect="1"/>
          </p:cNvPicPr>
          <p:nvPr>
            <p:ph type="pic" sz="quarter" idx="10"/>
          </p:nvPr>
        </p:nvPicPr>
        <p:blipFill>
          <a:blip r:embed="rId6"/>
          <a:srcRect l="18597" r="18597"/>
          <a:stretch>
            <a:fillRect/>
          </a:stretch>
        </p:blipFill>
        <p:spPr/>
      </p:pic>
    </p:spTree>
    <p:extLst>
      <p:ext uri="{BB962C8B-B14F-4D97-AF65-F5344CB8AC3E}">
        <p14:creationId xmlns:p14="http://schemas.microsoft.com/office/powerpoint/2010/main" val="379421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3AA83C-8A23-AA4A-A11F-DF2EF4879F8B}"/>
              </a:ext>
            </a:extLst>
          </p:cNvPr>
          <p:cNvPicPr>
            <a:picLocks noChangeAspect="1"/>
          </p:cNvPicPr>
          <p:nvPr/>
        </p:nvPicPr>
        <p:blipFill>
          <a:blip r:embed="rId2">
            <a:alphaModFix amt="10000"/>
          </a:blip>
          <a:srcRect t="7812" b="7812"/>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20823985-5B5E-E641-BF9C-F9CEF45B8076}"/>
              </a:ext>
            </a:extLst>
          </p:cNvPr>
          <p:cNvGrpSpPr/>
          <p:nvPr/>
        </p:nvGrpSpPr>
        <p:grpSpPr>
          <a:xfrm>
            <a:off x="3944037" y="5457825"/>
            <a:ext cx="8247963" cy="1400175"/>
            <a:chOff x="3944037" y="5457825"/>
            <a:chExt cx="8247963" cy="1400175"/>
          </a:xfrm>
        </p:grpSpPr>
        <p:sp>
          <p:nvSpPr>
            <p:cNvPr id="10" name="Right Triangle 9">
              <a:extLst>
                <a:ext uri="{FF2B5EF4-FFF2-40B4-BE49-F238E27FC236}">
                  <a16:creationId xmlns:a16="http://schemas.microsoft.com/office/drawing/2014/main" id="{75D9BD85-1116-6D40-B6BB-3935D5F301D2}"/>
                </a:ext>
              </a:extLst>
            </p:cNvPr>
            <p:cNvSpPr/>
            <p:nvPr/>
          </p:nvSpPr>
          <p:spPr>
            <a:xfrm flipH="1">
              <a:off x="3944037" y="5457825"/>
              <a:ext cx="8247963" cy="14001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B131E95-3688-4B4B-848E-8F82531630BD}"/>
                </a:ext>
              </a:extLst>
            </p:cNvPr>
            <p:cNvPicPr>
              <a:picLocks noChangeAspect="1"/>
            </p:cNvPicPr>
            <p:nvPr/>
          </p:nvPicPr>
          <p:blipFill>
            <a:blip r:embed="rId3"/>
            <a:stretch>
              <a:fillRect/>
            </a:stretch>
          </p:blipFill>
          <p:spPr>
            <a:xfrm>
              <a:off x="10379488" y="6123522"/>
              <a:ext cx="1349412" cy="411480"/>
            </a:xfrm>
            <a:prstGeom prst="rect">
              <a:avLst/>
            </a:prstGeom>
          </p:spPr>
        </p:pic>
      </p:grpSp>
      <p:pic>
        <p:nvPicPr>
          <p:cNvPr id="2" name="Picture 1">
            <a:extLst>
              <a:ext uri="{FF2B5EF4-FFF2-40B4-BE49-F238E27FC236}">
                <a16:creationId xmlns:a16="http://schemas.microsoft.com/office/drawing/2014/main" id="{A15C0CD7-84E5-C69C-35B7-12DFCE7C569D}"/>
              </a:ext>
            </a:extLst>
          </p:cNvPr>
          <p:cNvPicPr>
            <a:picLocks noChangeAspect="1"/>
          </p:cNvPicPr>
          <p:nvPr/>
        </p:nvPicPr>
        <p:blipFill>
          <a:blip r:embed="rId4"/>
          <a:stretch>
            <a:fillRect/>
          </a:stretch>
        </p:blipFill>
        <p:spPr>
          <a:xfrm>
            <a:off x="5855502" y="503498"/>
            <a:ext cx="480996" cy="220785"/>
          </a:xfrm>
          <a:prstGeom prst="rect">
            <a:avLst/>
          </a:prstGeom>
        </p:spPr>
      </p:pic>
      <p:sp>
        <p:nvSpPr>
          <p:cNvPr id="3" name="Title 2">
            <a:extLst>
              <a:ext uri="{FF2B5EF4-FFF2-40B4-BE49-F238E27FC236}">
                <a16:creationId xmlns:a16="http://schemas.microsoft.com/office/drawing/2014/main" id="{B8DCF999-94C1-4493-B73F-44163B2E5F38}"/>
              </a:ext>
            </a:extLst>
          </p:cNvPr>
          <p:cNvSpPr txBox="1">
            <a:spLocks/>
          </p:cNvSpPr>
          <p:nvPr/>
        </p:nvSpPr>
        <p:spPr>
          <a:xfrm>
            <a:off x="26992" y="811283"/>
            <a:ext cx="12192000" cy="7118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B71A"/>
                </a:solidFill>
                <a:effectLst/>
                <a:uLnTx/>
                <a:uFillTx/>
                <a:latin typeface="Arial" panose="020B0604020202020204" pitchFamily="34" charset="0"/>
                <a:ea typeface="Fira Sans" panose="020B0503050000020004" pitchFamily="34" charset="0"/>
                <a:cs typeface="Arial" panose="020B0604020202020204" pitchFamily="34" charset="0"/>
              </a:rPr>
              <a:t>The Call to Action </a:t>
            </a:r>
          </a:p>
        </p:txBody>
      </p:sp>
      <p:sp>
        <p:nvSpPr>
          <p:cNvPr id="4" name="TextBox 3">
            <a:extLst>
              <a:ext uri="{FF2B5EF4-FFF2-40B4-BE49-F238E27FC236}">
                <a16:creationId xmlns:a16="http://schemas.microsoft.com/office/drawing/2014/main" id="{E63352F3-B824-16D0-C2FE-C9224ACD40F6}"/>
              </a:ext>
            </a:extLst>
          </p:cNvPr>
          <p:cNvSpPr txBox="1"/>
          <p:nvPr/>
        </p:nvSpPr>
        <p:spPr>
          <a:xfrm>
            <a:off x="874869" y="2031673"/>
            <a:ext cx="10442262" cy="2492990"/>
          </a:xfrm>
          <a:prstGeom prst="rect">
            <a:avLst/>
          </a:prstGeom>
          <a:noFill/>
        </p:spPr>
        <p:txBody>
          <a:bodyPr wrap="square"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The Okanagan Charter calls the UCR 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Embed health into all aspects of campus culture, across the administration, operations, and academic mandates (policies and practices).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Lead health promotion action and collaboration locally and globally.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rPr>
              <a:t>Keeping with these principles, in fall 2024, UCR introduced R’Healthy Campus to the Highlander community, launching a new era of the Okanagan Charter.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2233467065"/>
      </p:ext>
    </p:extLst>
  </p:cSld>
  <p:clrMapOvr>
    <a:masterClrMapping/>
  </p:clrMapOvr>
</p:sld>
</file>

<file path=ppt/theme/theme1.xml><?xml version="1.0" encoding="utf-8"?>
<a:theme xmlns:a="http://schemas.openxmlformats.org/drawingml/2006/main" name="UCR-Bas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R-Basic" id="{B1EB9DCA-6722-2F4F-AE2C-40DF00F38B98}" vid="{AA0F1AD8-0441-FC4A-ACBC-EFC826AEB00C}"/>
    </a:ext>
  </a:extLst>
</a:theme>
</file>

<file path=ppt/theme/theme2.xml><?xml version="1.0" encoding="utf-8"?>
<a:theme xmlns:a="http://schemas.openxmlformats.org/drawingml/2006/main" name="Office Theme">
  <a:themeElements>
    <a:clrScheme name="UCR 1">
      <a:dk1>
        <a:srgbClr val="000000"/>
      </a:dk1>
      <a:lt1>
        <a:srgbClr val="FFFFFF"/>
      </a:lt1>
      <a:dk2>
        <a:srgbClr val="44546A"/>
      </a:dk2>
      <a:lt2>
        <a:srgbClr val="E7E6E6"/>
      </a:lt2>
      <a:accent1>
        <a:srgbClr val="003DA5"/>
      </a:accent1>
      <a:accent2>
        <a:srgbClr val="FEB71A"/>
      </a:accent2>
      <a:accent3>
        <a:srgbClr val="FF661F"/>
      </a:accent3>
      <a:accent4>
        <a:srgbClr val="009EE4"/>
      </a:accent4>
      <a:accent5>
        <a:srgbClr val="F9001B"/>
      </a:accent5>
      <a:accent6>
        <a:srgbClr val="5EC000"/>
      </a:accent6>
      <a:hlink>
        <a:srgbClr val="2C6B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A7640BA4240E46B3DF80EEA6CCC330" ma:contentTypeVersion="19" ma:contentTypeDescription="Create a new document." ma:contentTypeScope="" ma:versionID="1f728106fa6b6ec19f708a1844153d2c">
  <xsd:schema xmlns:xsd="http://www.w3.org/2001/XMLSchema" xmlns:xs="http://www.w3.org/2001/XMLSchema" xmlns:p="http://schemas.microsoft.com/office/2006/metadata/properties" xmlns:ns2="8e114423-617b-4931-9a62-741b33915ddb" xmlns:ns3="dffa3566-1075-495e-8456-41f2d7e29f80" targetNamespace="http://schemas.microsoft.com/office/2006/metadata/properties" ma:root="true" ma:fieldsID="eddd049f72c6c43221f208c6f23413c4" ns2:_="" ns3:_="">
    <xsd:import namespace="8e114423-617b-4931-9a62-741b33915ddb"/>
    <xsd:import namespace="dffa3566-1075-495e-8456-41f2d7e29f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No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14423-617b-4931-9a62-741b33915d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a369a8e-3b54-4403-844c-e867f8c992a5" ma:termSetId="09814cd3-568e-fe90-9814-8d621ff8fb84" ma:anchorId="fba54fb3-c3e1-fe81-a776-ca4b69148c4d" ma:open="true" ma:isKeyword="false">
      <xsd:complexType>
        <xsd:sequence>
          <xsd:element ref="pc:Terms" minOccurs="0" maxOccurs="1"/>
        </xsd:sequence>
      </xsd:complexType>
    </xsd:element>
    <xsd:element name="Note" ma:index="24" nillable="true" ma:displayName="Note" ma:format="Dropdown" ma:internalName="Note">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fa3566-1075-495e-8456-41f2d7e29f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a623f-3c29-4c46-b11c-b908c0b21c86}" ma:internalName="TaxCatchAll" ma:showField="CatchAllData" ma:web="dffa3566-1075-495e-8456-41f2d7e29f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ffa3566-1075-495e-8456-41f2d7e29f80" xsi:nil="true"/>
    <lcf76f155ced4ddcb4097134ff3c332f xmlns="8e114423-617b-4931-9a62-741b33915ddb">
      <Terms xmlns="http://schemas.microsoft.com/office/infopath/2007/PartnerControls"/>
    </lcf76f155ced4ddcb4097134ff3c332f>
    <Note xmlns="8e114423-617b-4931-9a62-741b33915ddb" xsi:nil="true"/>
  </documentManagement>
</p:properties>
</file>

<file path=customXml/itemProps1.xml><?xml version="1.0" encoding="utf-8"?>
<ds:datastoreItem xmlns:ds="http://schemas.openxmlformats.org/officeDocument/2006/customXml" ds:itemID="{FC787559-F5AF-4947-8446-6113035502C4}"/>
</file>

<file path=customXml/itemProps2.xml><?xml version="1.0" encoding="utf-8"?>
<ds:datastoreItem xmlns:ds="http://schemas.openxmlformats.org/officeDocument/2006/customXml" ds:itemID="{1AA64D5A-1ABE-4DCB-BAEF-4F535A6BFD83}"/>
</file>

<file path=customXml/itemProps3.xml><?xml version="1.0" encoding="utf-8"?>
<ds:datastoreItem xmlns:ds="http://schemas.openxmlformats.org/officeDocument/2006/customXml" ds:itemID="{D94FE799-FB2F-4C99-BBFB-4C025DCCCF84}"/>
</file>

<file path=docProps/app.xml><?xml version="1.0" encoding="utf-8"?>
<Properties xmlns="http://schemas.openxmlformats.org/officeDocument/2006/extended-properties" xmlns:vt="http://schemas.openxmlformats.org/officeDocument/2006/docPropsVTypes">
  <Template/>
  <TotalTime>2266</TotalTime>
  <Words>1174</Words>
  <Application>Microsoft Office PowerPoint</Application>
  <PresentationFormat>Widescreen</PresentationFormat>
  <Paragraphs>162</Paragraphs>
  <Slides>17</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Fira Sans</vt:lpstr>
      <vt:lpstr>UCR-Basic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R’Healthy Campus?</vt:lpstr>
      <vt:lpstr>PowerPoint Presentation</vt:lpstr>
      <vt:lpstr>PowerPoint Presentation</vt:lpstr>
      <vt:lpstr>PowerPoint Presentation</vt:lpstr>
      <vt:lpstr>PowerPoint Presentation</vt:lpstr>
      <vt:lpstr>Looking Ahead </vt:lpstr>
      <vt:lpstr>Mobilizing the UCR Community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Fabia Sanz</dc:creator>
  <cp:keywords/>
  <dc:description/>
  <cp:lastModifiedBy>Hung Wu</cp:lastModifiedBy>
  <cp:revision>47</cp:revision>
  <dcterms:created xsi:type="dcterms:W3CDTF">2020-04-15T23:29:48Z</dcterms:created>
  <dcterms:modified xsi:type="dcterms:W3CDTF">2025-06-17T22:52:44Z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0x01010047A7640BA4240E46B3DF80EEA6CCC330</vt:lpwstr>
  </property>
</Properties>
</file>