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8" r:id="rId4"/>
  </p:sldMasterIdLst>
  <p:notesMasterIdLst>
    <p:notesMasterId r:id="rId21"/>
  </p:notesMasterIdLst>
  <p:sldIdLst>
    <p:sldId id="276" r:id="rId5"/>
    <p:sldId id="326" r:id="rId6"/>
    <p:sldId id="318" r:id="rId7"/>
    <p:sldId id="262" r:id="rId8"/>
    <p:sldId id="279" r:id="rId9"/>
    <p:sldId id="267" r:id="rId10"/>
    <p:sldId id="499" r:id="rId11"/>
    <p:sldId id="310" r:id="rId12"/>
    <p:sldId id="311" r:id="rId13"/>
    <p:sldId id="498" r:id="rId14"/>
    <p:sldId id="500" r:id="rId15"/>
    <p:sldId id="319" r:id="rId16"/>
    <p:sldId id="501" r:id="rId17"/>
    <p:sldId id="317" r:id="rId18"/>
    <p:sldId id="322" r:id="rId19"/>
    <p:sldId id="328" r:id="rId20"/>
  </p:sldIdLst>
  <p:sldSz cx="12192000" cy="6858000"/>
  <p:notesSz cx="7010400" cy="9296400"/>
  <p:embeddedFontLst>
    <p:embeddedFont>
      <p:font typeface="Fira Sans" panose="020B0503050000020004" pitchFamily="34" charset="0"/>
      <p:regular r:id="rId22"/>
      <p:bold r:id="rId23"/>
      <p:italic r:id="rId24"/>
      <p:boldItalic r:id="rId25"/>
    </p:embeddedFont>
    <p:embeddedFont>
      <p:font typeface="Fira Sans Light" panose="020B0403050000020004" pitchFamily="34" charset="0"/>
      <p:regular r:id="rId26"/>
      <p:italic r:id="rId27"/>
    </p:embeddedFont>
    <p:embeddedFont>
      <p:font typeface="Fira Sans Medium" panose="020B0603050000020004" pitchFamily="34" charset="0"/>
      <p:regular r:id="rId28"/>
      <p:italic r:id="rId29"/>
    </p:embeddedFon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Open Sans Semibold" panose="020B0706030804020204" pitchFamily="34" charset="0"/>
      <p:bold r:id="rId34"/>
      <p:boldItalic r:id="rId35"/>
    </p:embeddedFont>
    <p:embeddedFont>
      <p:font typeface="Oswald" panose="00000500000000000000" pitchFamily="2" charset="0"/>
      <p:regular r:id="rId36"/>
      <p:bold r:id="rId37"/>
    </p:embeddedFont>
    <p:embeddedFont>
      <p:font typeface="Rift" panose="00000500000000000000" pitchFamily="50" charset="0"/>
      <p:regular r:id="rId38"/>
      <p:italic r:id="rId39"/>
    </p:embeddedFont>
    <p:embeddedFont>
      <p:font typeface="Rift Light" panose="00000400000000000000" pitchFamily="50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7296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4CF08F1-7298-70C3-BF2A-C9499E095FD1}" name="Eileen Kwan" initials="EK" userId="S::eileeng@medsch.ucr.edu::1a3e244f-3b83-49bb-a791-8c080980ee0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FFB81D"/>
    <a:srgbClr val="D32A36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6169F9-CAD4-4515-ACA1-BD64E31D275F}" v="5" dt="2025-05-22T18:32:53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5" autoAdjust="0"/>
    <p:restoredTop sz="86435" autoAdjust="0"/>
  </p:normalViewPr>
  <p:slideViewPr>
    <p:cSldViewPr snapToGrid="0" snapToObjects="1">
      <p:cViewPr varScale="1">
        <p:scale>
          <a:sx n="96" d="100"/>
          <a:sy n="96" d="100"/>
        </p:scale>
        <p:origin x="1170" y="96"/>
      </p:cViewPr>
      <p:guideLst>
        <p:guide pos="384"/>
        <p:guide orient="horz" pos="240"/>
        <p:guide orient="horz" pos="4080"/>
        <p:guide pos="7296"/>
        <p:guide orient="horz" pos="2232"/>
        <p:guide orient="horz" pos="52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4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Kwan" userId="1a3e244f-3b83-49bb-a791-8c080980ee0c" providerId="ADAL" clId="{7A6169F9-CAD4-4515-ACA1-BD64E31D275F}"/>
    <pc:docChg chg="custSel addSld delSld modSld sldOrd">
      <pc:chgData name="Eileen Kwan" userId="1a3e244f-3b83-49bb-a791-8c080980ee0c" providerId="ADAL" clId="{7A6169F9-CAD4-4515-ACA1-BD64E31D275F}" dt="2025-05-22T19:00:26.940" v="275"/>
      <pc:docMkLst>
        <pc:docMk/>
      </pc:docMkLst>
      <pc:sldChg chg="add del">
        <pc:chgData name="Eileen Kwan" userId="1a3e244f-3b83-49bb-a791-8c080980ee0c" providerId="ADAL" clId="{7A6169F9-CAD4-4515-ACA1-BD64E31D275F}" dt="2025-05-22T18:32:38.036" v="4"/>
        <pc:sldMkLst>
          <pc:docMk/>
          <pc:sldMk cId="416449708" sldId="257"/>
        </pc:sldMkLst>
      </pc:sldChg>
      <pc:sldChg chg="modNotesTx">
        <pc:chgData name="Eileen Kwan" userId="1a3e244f-3b83-49bb-a791-8c080980ee0c" providerId="ADAL" clId="{7A6169F9-CAD4-4515-ACA1-BD64E31D275F}" dt="2025-05-22T18:31:34.424" v="0"/>
        <pc:sldMkLst>
          <pc:docMk/>
          <pc:sldMk cId="0" sldId="262"/>
        </pc:sldMkLst>
      </pc:sldChg>
      <pc:sldChg chg="addSp delSp modSp add mod ord">
        <pc:chgData name="Eileen Kwan" userId="1a3e244f-3b83-49bb-a791-8c080980ee0c" providerId="ADAL" clId="{7A6169F9-CAD4-4515-ACA1-BD64E31D275F}" dt="2025-05-22T19:00:26.940" v="275"/>
        <pc:sldMkLst>
          <pc:docMk/>
          <pc:sldMk cId="969869090" sldId="267"/>
        </pc:sldMkLst>
        <pc:spChg chg="mod">
          <ac:chgData name="Eileen Kwan" userId="1a3e244f-3b83-49bb-a791-8c080980ee0c" providerId="ADAL" clId="{7A6169F9-CAD4-4515-ACA1-BD64E31D275F}" dt="2025-05-22T18:59:52.408" v="258" actId="115"/>
          <ac:spMkLst>
            <pc:docMk/>
            <pc:sldMk cId="969869090" sldId="267"/>
            <ac:spMk id="4" creationId="{4AEF7FE1-9809-C125-AC0F-4A38DF058DBC}"/>
          </ac:spMkLst>
        </pc:spChg>
        <pc:spChg chg="del">
          <ac:chgData name="Eileen Kwan" userId="1a3e244f-3b83-49bb-a791-8c080980ee0c" providerId="ADAL" clId="{7A6169F9-CAD4-4515-ACA1-BD64E31D275F}" dt="2025-05-22T18:57:26.303" v="10" actId="478"/>
          <ac:spMkLst>
            <pc:docMk/>
            <pc:sldMk cId="969869090" sldId="267"/>
            <ac:spMk id="9" creationId="{398C8AB6-368A-98AC-3E69-85596DC199AD}"/>
          </ac:spMkLst>
        </pc:spChg>
        <pc:grpChg chg="del">
          <ac:chgData name="Eileen Kwan" userId="1a3e244f-3b83-49bb-a791-8c080980ee0c" providerId="ADAL" clId="{7A6169F9-CAD4-4515-ACA1-BD64E31D275F}" dt="2025-05-22T18:57:26.303" v="10" actId="478"/>
          <ac:grpSpMkLst>
            <pc:docMk/>
            <pc:sldMk cId="969869090" sldId="267"/>
            <ac:grpSpMk id="11" creationId="{DDDAEFF7-D2CE-C830-2017-966F66290511}"/>
          </ac:grpSpMkLst>
        </pc:grpChg>
        <pc:graphicFrameChg chg="del modGraphic">
          <ac:chgData name="Eileen Kwan" userId="1a3e244f-3b83-49bb-a791-8c080980ee0c" providerId="ADAL" clId="{7A6169F9-CAD4-4515-ACA1-BD64E31D275F}" dt="2025-05-22T18:57:23.724" v="8" actId="478"/>
          <ac:graphicFrameMkLst>
            <pc:docMk/>
            <pc:sldMk cId="969869090" sldId="267"/>
            <ac:graphicFrameMk id="3" creationId="{7751D1BD-B89A-AD3A-5302-583985F7A120}"/>
          </ac:graphicFrameMkLst>
        </pc:graphicFrameChg>
        <pc:picChg chg="add mod">
          <ac:chgData name="Eileen Kwan" userId="1a3e244f-3b83-49bb-a791-8c080980ee0c" providerId="ADAL" clId="{7A6169F9-CAD4-4515-ACA1-BD64E31D275F}" dt="2025-05-22T19:00:00.437" v="260" actId="1076"/>
          <ac:picMkLst>
            <pc:docMk/>
            <pc:sldMk cId="969869090" sldId="267"/>
            <ac:picMk id="5" creationId="{9EA7A43C-3E98-473D-A97A-2112CFE782F5}"/>
          </ac:picMkLst>
        </pc:picChg>
        <pc:picChg chg="del">
          <ac:chgData name="Eileen Kwan" userId="1a3e244f-3b83-49bb-a791-8c080980ee0c" providerId="ADAL" clId="{7A6169F9-CAD4-4515-ACA1-BD64E31D275F}" dt="2025-05-22T18:57:25.152" v="9" actId="478"/>
          <ac:picMkLst>
            <pc:docMk/>
            <pc:sldMk cId="969869090" sldId="267"/>
            <ac:picMk id="7" creationId="{6D027568-5AD1-9DFC-46CB-269D7718FFAE}"/>
          </ac:picMkLst>
        </pc:picChg>
        <pc:picChg chg="del">
          <ac:chgData name="Eileen Kwan" userId="1a3e244f-3b83-49bb-a791-8c080980ee0c" providerId="ADAL" clId="{7A6169F9-CAD4-4515-ACA1-BD64E31D275F}" dt="2025-05-22T18:57:26.303" v="10" actId="478"/>
          <ac:picMkLst>
            <pc:docMk/>
            <pc:sldMk cId="969869090" sldId="267"/>
            <ac:picMk id="8" creationId="{BEF64523-0B48-E129-B801-71B31AA0997B}"/>
          </ac:picMkLst>
        </pc:picChg>
        <pc:picChg chg="add mod">
          <ac:chgData name="Eileen Kwan" userId="1a3e244f-3b83-49bb-a791-8c080980ee0c" providerId="ADAL" clId="{7A6169F9-CAD4-4515-ACA1-BD64E31D275F}" dt="2025-05-22T19:00:07.125" v="263" actId="14100"/>
          <ac:picMkLst>
            <pc:docMk/>
            <pc:sldMk cId="969869090" sldId="267"/>
            <ac:picMk id="10" creationId="{3FF5A96D-487D-1BE8-C2F4-86E1DA1C2636}"/>
          </ac:picMkLst>
        </pc:picChg>
        <pc:picChg chg="del">
          <ac:chgData name="Eileen Kwan" userId="1a3e244f-3b83-49bb-a791-8c080980ee0c" providerId="ADAL" clId="{7A6169F9-CAD4-4515-ACA1-BD64E31D275F}" dt="2025-05-22T18:57:26.303" v="10" actId="478"/>
          <ac:picMkLst>
            <pc:docMk/>
            <pc:sldMk cId="969869090" sldId="267"/>
            <ac:picMk id="16" creationId="{F00AA12F-274E-511A-BCAB-9BFBD3496A76}"/>
          </ac:picMkLst>
        </pc:picChg>
        <pc:picChg chg="del">
          <ac:chgData name="Eileen Kwan" userId="1a3e244f-3b83-49bb-a791-8c080980ee0c" providerId="ADAL" clId="{7A6169F9-CAD4-4515-ACA1-BD64E31D275F}" dt="2025-05-22T18:57:26.303" v="10" actId="478"/>
          <ac:picMkLst>
            <pc:docMk/>
            <pc:sldMk cId="969869090" sldId="267"/>
            <ac:picMk id="25" creationId="{B803D392-1A0F-6322-A359-4DF6D1C6D45C}"/>
          </ac:picMkLst>
        </pc:picChg>
      </pc:sldChg>
      <pc:sldChg chg="ord">
        <pc:chgData name="Eileen Kwan" userId="1a3e244f-3b83-49bb-a791-8c080980ee0c" providerId="ADAL" clId="{7A6169F9-CAD4-4515-ACA1-BD64E31D275F}" dt="2025-05-22T19:00:15.180" v="267"/>
        <pc:sldMkLst>
          <pc:docMk/>
          <pc:sldMk cId="1239229936" sldId="311"/>
        </pc:sldMkLst>
      </pc:sldChg>
      <pc:sldChg chg="ord">
        <pc:chgData name="Eileen Kwan" userId="1a3e244f-3b83-49bb-a791-8c080980ee0c" providerId="ADAL" clId="{7A6169F9-CAD4-4515-ACA1-BD64E31D275F}" dt="2025-05-22T19:00:16.524" v="269"/>
        <pc:sldMkLst>
          <pc:docMk/>
          <pc:sldMk cId="3412972132" sldId="319"/>
        </pc:sldMkLst>
      </pc:sldChg>
      <pc:sldChg chg="ord">
        <pc:chgData name="Eileen Kwan" userId="1a3e244f-3b83-49bb-a791-8c080980ee0c" providerId="ADAL" clId="{7A6169F9-CAD4-4515-ACA1-BD64E31D275F}" dt="2025-05-22T19:00:18.657" v="271"/>
        <pc:sldMkLst>
          <pc:docMk/>
          <pc:sldMk cId="227696372" sldId="498"/>
        </pc:sldMkLst>
      </pc:sldChg>
      <pc:sldChg chg="ord">
        <pc:chgData name="Eileen Kwan" userId="1a3e244f-3b83-49bb-a791-8c080980ee0c" providerId="ADAL" clId="{7A6169F9-CAD4-4515-ACA1-BD64E31D275F}" dt="2025-05-22T19:00:21.242" v="273"/>
        <pc:sldMkLst>
          <pc:docMk/>
          <pc:sldMk cId="2461064237" sldId="500"/>
        </pc:sldMkLst>
      </pc:sldChg>
      <pc:sldChg chg="add del">
        <pc:chgData name="Eileen Kwan" userId="1a3e244f-3b83-49bb-a791-8c080980ee0c" providerId="ADAL" clId="{7A6169F9-CAD4-4515-ACA1-BD64E31D275F}" dt="2025-05-22T18:32:37.274" v="3"/>
        <pc:sldMkLst>
          <pc:docMk/>
          <pc:sldMk cId="1135945306" sldId="501"/>
        </pc:sldMkLst>
      </pc:sldChg>
      <pc:sldChg chg="add">
        <pc:chgData name="Eileen Kwan" userId="1a3e244f-3b83-49bb-a791-8c080980ee0c" providerId="ADAL" clId="{7A6169F9-CAD4-4515-ACA1-BD64E31D275F}" dt="2025-05-22T18:57:20.984" v="6" actId="2890"/>
        <pc:sldMkLst>
          <pc:docMk/>
          <pc:sldMk cId="1395484369" sldId="5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1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buClrTx/>
              <a:buSzTx/>
              <a:buFontTx/>
              <a:buNone/>
            </a:pPr>
            <a:r>
              <a:rPr lang="en-US" sz="2000" dirty="0">
                <a:latin typeface="+mj-lt"/>
                <a:cs typeface="Calibri" panose="020F0502020204030204" pitchFamily="34" charset="0"/>
              </a:rPr>
              <a:t>We will accomplish this by expanding primary care, specialty, ambulatory, inpatient,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and procedural capabilities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+mj-lt"/>
                <a:cs typeface="Calibri" panose="020F0502020204030204" pitchFamily="34" charset="0"/>
              </a:rPr>
              <a:t>and research and developing the next generation of physicians serving the Inland Empire.  </a:t>
            </a:r>
            <a:endParaRPr lang="en-US" sz="2000" dirty="0">
              <a:latin typeface="+mj-lt"/>
              <a:cs typeface="Helvetica" panose="020B0604020202020204" pitchFamily="34" charset="0"/>
            </a:endParaRPr>
          </a:p>
          <a:p>
            <a:pPr lvl="0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Calibri" panose="020F0502020204030204" pitchFamily="34" charset="0"/>
              </a:rPr>
              <a:t>Improve the overall health of the community through community and population health initiatives.</a:t>
            </a:r>
          </a:p>
          <a:p>
            <a:pPr lvl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Calibri" panose="020F0502020204030204" pitchFamily="34" charset="0"/>
              </a:rPr>
              <a:t>Address at-risk patient populations.</a:t>
            </a:r>
          </a:p>
          <a:p>
            <a:pPr lvl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endParaRPr lang="en-US" sz="2000" dirty="0">
              <a:latin typeface="+mj-lt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Calibri" panose="020F0502020204030204" pitchFamily="34" charset="0"/>
              </a:rPr>
              <a:t>Done in partnership with the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4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buClrTx/>
              <a:buSzTx/>
              <a:buFontTx/>
              <a:buNone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90000"/>
              </a:lnSpc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en-US" sz="2000" b="1" dirty="0"/>
              <a:t>World–Class UC-Care Quality</a:t>
            </a:r>
            <a:r>
              <a:rPr lang="en-US" sz="2000" dirty="0"/>
              <a:t>: </a:t>
            </a:r>
            <a:r>
              <a:rPr lang="en-US" sz="2000" i="1" dirty="0"/>
              <a:t>Access</a:t>
            </a:r>
            <a:r>
              <a:rPr lang="en-US" sz="2000" dirty="0"/>
              <a:t> to primary and specialty care and programs/services in the rapidly growing Inland Empire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90000"/>
              </a:lnSpc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2000" b="1" dirty="0"/>
              <a:t>Viability</a:t>
            </a:r>
            <a:r>
              <a:rPr lang="en-US" sz="2000" dirty="0"/>
              <a:t>: Increasing the pipeline and </a:t>
            </a:r>
            <a:r>
              <a:rPr lang="en-US" sz="2000" i="1" dirty="0"/>
              <a:t>retention</a:t>
            </a:r>
            <a:r>
              <a:rPr lang="en-US" sz="2000" dirty="0"/>
              <a:t> from medical school to residency to faculty recruitment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2000" b="1" dirty="0"/>
              <a:t>Sustainability</a:t>
            </a:r>
            <a:r>
              <a:rPr lang="en-US" sz="2000" dirty="0"/>
              <a:t>: </a:t>
            </a:r>
            <a:r>
              <a:rPr lang="en-US" sz="2000" i="1" dirty="0"/>
              <a:t>Financial</a:t>
            </a:r>
            <a:r>
              <a:rPr lang="en-US" sz="2000" dirty="0"/>
              <a:t> funds flow to support program growth and education/training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2000" b="1" dirty="0"/>
              <a:t>Regionally Integrated Clinical Network</a:t>
            </a:r>
            <a:r>
              <a:rPr lang="en-US" sz="2000" dirty="0"/>
              <a:t>: Increased organization and </a:t>
            </a:r>
            <a:r>
              <a:rPr lang="en-US" sz="2000" i="1" dirty="0"/>
              <a:t>integration</a:t>
            </a:r>
            <a:r>
              <a:rPr lang="en-US" sz="2000" dirty="0"/>
              <a:t> of primary and specialty care and integration of health information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00000"/>
              </a:lnSpc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sz="2000" b="1" dirty="0"/>
              <a:t>Long-Term Commitment</a:t>
            </a:r>
            <a:r>
              <a:rPr lang="en-US" sz="2000" dirty="0"/>
              <a:t>: </a:t>
            </a:r>
            <a:r>
              <a:rPr lang="en-US" sz="2000" i="1" dirty="0"/>
              <a:t>Investment</a:t>
            </a:r>
            <a:r>
              <a:rPr lang="en-US" sz="2000" dirty="0"/>
              <a:t> in the economy of the Inland Empire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5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BEB20-B71C-425A-81AA-0F445EC6FA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68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9F428-1E49-AEAA-22A1-936F30257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F963AA-1909-ACD3-415E-DD1E59834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D46826-15A9-D227-9A11-E16271D56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Here are the populations we serve: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Geriatrics - Medicare</a:t>
            </a:r>
          </a:p>
          <a:p>
            <a:r>
              <a:rPr lang="en-US" dirty="0">
                <a:cs typeface="Calibri"/>
              </a:rPr>
              <a:t>Pediatrics – Medi-Cal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5F936-359D-8D81-CF9C-B65309D8E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4E714-5FAB-408E-A681-1BF9B3D51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9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ctr" rtl="0" eaLnBrk="1" fontAlgn="ctr" latinLnBrk="0" hangingPunct="1">
              <a:lnSpc>
                <a:spcPct val="150000"/>
              </a:lnSpc>
              <a:buNone/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Oswald" panose="00000500000000000000" pitchFamily="2" charset="0"/>
              </a:rPr>
              <a:t>Offer distributed “Hub &amp; Spoke” clinical network in the IE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50000"/>
              </a:lnSpc>
              <a:buNone/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Oswald" panose="00000500000000000000" pitchFamily="2" charset="0"/>
              </a:rPr>
              <a:t>Serve as Integrator of Care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50000"/>
              </a:lnSpc>
              <a:buNone/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Oswald" panose="00000500000000000000" pitchFamily="2" charset="0"/>
              </a:rPr>
              <a:t>Enhance Clinical Quality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ctr" rtl="0" eaLnBrk="1" fontAlgn="ctr" latinLnBrk="0" hangingPunct="1">
              <a:lnSpc>
                <a:spcPct val="150000"/>
              </a:lnSpc>
              <a:buNone/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Oswald" panose="00000500000000000000" pitchFamily="2" charset="0"/>
              </a:rPr>
              <a:t>Expand Clinical Education Programs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ctr" rtl="0" eaLnBrk="1" fontAlgn="auto" latinLnBrk="0" hangingPunct="1">
              <a:lnSpc>
                <a:spcPct val="150000"/>
              </a:lnSpc>
              <a:buNone/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Oswald" panose="00000500000000000000" pitchFamily="2" charset="0"/>
              </a:rPr>
              <a:t>Collaborate with other UCs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ctr" rtl="0" eaLnBrk="1" fontAlgn="auto" latinLnBrk="0" hangingPunct="1">
              <a:lnSpc>
                <a:spcPct val="150000"/>
              </a:lnSpc>
            </a:pPr>
            <a:r>
              <a:rPr lang="en-US" sz="1800" b="0" i="0" u="none" strike="noStrike" kern="1200">
                <a:solidFill>
                  <a:srgbClr val="FFFFFF"/>
                </a:solidFill>
                <a:effectLst/>
                <a:latin typeface="Oswald" panose="00000500000000000000" pitchFamily="2" charset="0"/>
              </a:rPr>
              <a:t>Serve as a Community Partner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22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Here are the populations we serve: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Geriatrics - Medicare</a:t>
            </a:r>
          </a:p>
          <a:p>
            <a:r>
              <a:rPr lang="en-US" dirty="0">
                <a:cs typeface="Calibri"/>
              </a:rPr>
              <a:t>Pediatrics – Medi-Cal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4E714-5FAB-408E-A681-1BF9B3D51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6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ECA2E-2B55-4EE3-7A06-5028925F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7F5B8-8FC4-CA65-B974-D3EFA7411F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D77BFC-3EB7-8526-8796-67D2676F0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Here are the populations we serve: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Geriatrics - Medicare</a:t>
            </a:r>
          </a:p>
          <a:p>
            <a:r>
              <a:rPr lang="en-US" dirty="0">
                <a:cs typeface="Calibri"/>
              </a:rPr>
              <a:t>Pediatrics – Medi-Cal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E2C7F-97B9-9721-882C-401136BA2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4E714-5FAB-408E-A681-1BF9B3D519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71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Corona Regional Medical Center – Women’s Health and two Peds providers have hospital privileges. No written agreement.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Eisenhower Medical Center – UCR Pediatric Hospitalist Service agreement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Parkview Community Hospital – Dr. Sasi has hospital privileges and Dr. Roopa is going through the credentialing process. No written agreement.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Rancho Springs – some Women’s Health providers have hospital privileges to perform surgical procedures. No written agreement.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Riverside Community Hospital – Several providers have hospital privileges but I’m not aware of any current agreements with RCH.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St. Bernardine’s -  A few providers have privileges in support of GME programs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Riverside University Health System Medical Center – we have providers with privileges to work in their community clinics. We don’t have providers covering any hospital services that I am aware of.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DA39B-50AA-634B-8E2C-29BE284B4B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6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E9EC-2A7F-472C-85A2-DFD00963FAE6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010FF-C2A2-4C74-815E-901E6AA5C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reveal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36A7-84BA-04C7-604C-0D2F9B7A4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9800-755B-4C5F-AA19-0533F901B823}" type="datetimeFigureOut">
              <a:rPr lang="en-US" smtClean="0"/>
              <a:t>5/22/2025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0BAAE7-50CC-6651-B435-B80CC0D1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E5D09-73AA-10CB-30FE-32F72451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4F82D-C40E-4234-9973-6D32F9D4C1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9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CEA3-C1E1-80CD-9A11-0663A5336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707D83-39B8-1CCF-88F5-EF55BCE4A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C2196-9BEE-968E-A552-4E376484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322A-4153-4141-80C5-E261DC5D26DC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1D98B-5964-E297-1010-28087A538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56A86-AF48-6D62-374B-73E1FEB4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F3289-428B-49C7-84E0-668A475E4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5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CF788-C344-7693-8368-8675F149AB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438" y="792573"/>
            <a:ext cx="5902362" cy="5928902"/>
          </a:xfrm>
          <a:prstGeom prst="rect">
            <a:avLst/>
          </a:prstGeom>
        </p:spPr>
        <p:txBody>
          <a:bodyPr/>
          <a:lstStyle>
            <a:lvl1pPr>
              <a:buClr>
                <a:srgbClr val="003DA5"/>
              </a:buClr>
              <a:defRPr sz="2500">
                <a:latin typeface="Fira Sans" panose="020B0503050000020004" pitchFamily="34" charset="0"/>
              </a:defRPr>
            </a:lvl1pPr>
            <a:lvl2pPr marL="685800" indent="-228600">
              <a:buClr>
                <a:srgbClr val="003DA5"/>
              </a:buClr>
              <a:buSzPct val="50000"/>
              <a:buFont typeface="Courier New" panose="02070309020205020404" pitchFamily="49" charset="0"/>
              <a:buChar char="o"/>
              <a:defRPr sz="2300">
                <a:latin typeface="Fira Sans" panose="020B0503050000020004" pitchFamily="34" charset="0"/>
              </a:defRPr>
            </a:lvl2pPr>
            <a:lvl3pPr marL="1143000" indent="-228600">
              <a:buClr>
                <a:srgbClr val="003DA5"/>
              </a:buClr>
              <a:buSzPct val="50000"/>
              <a:buFont typeface="Wingdings" panose="05000000000000000000" pitchFamily="2" charset="2"/>
              <a:buChar char="§"/>
              <a:defRPr>
                <a:latin typeface="Fira Sans" panose="020B0503050000020004" pitchFamily="34" charset="0"/>
              </a:defRPr>
            </a:lvl3pPr>
            <a:lvl4pPr marL="1600200" indent="-228600">
              <a:buClr>
                <a:srgbClr val="003DA5"/>
              </a:buClr>
              <a:buSzPct val="50000"/>
              <a:buFont typeface="Fira Sans" panose="020B0503050000020004" pitchFamily="34" charset="0"/>
              <a:buChar char="―"/>
              <a:defRPr>
                <a:latin typeface="Fira Sans" panose="020B0503050000020004" pitchFamily="34" charset="0"/>
              </a:defRPr>
            </a:lvl4pPr>
            <a:lvl5pPr marL="2057400" indent="-228600">
              <a:buClr>
                <a:srgbClr val="003DA5"/>
              </a:buClr>
              <a:buSzPct val="50000"/>
              <a:buFont typeface="Fira Sans" panose="020B0503050000020004" pitchFamily="34" charset="0"/>
              <a:buChar char="―"/>
              <a:defRPr sz="1400"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5AEE8-5F19-703F-5AEA-BBB864991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92573"/>
            <a:ext cx="5902362" cy="5928902"/>
          </a:xfrm>
          <a:prstGeom prst="rect">
            <a:avLst/>
          </a:prstGeom>
        </p:spPr>
        <p:txBody>
          <a:bodyPr/>
          <a:lstStyle>
            <a:lvl1pPr>
              <a:buClr>
                <a:srgbClr val="003DA5"/>
              </a:buClr>
              <a:defRPr sz="2500">
                <a:latin typeface="Fira Sans" panose="020B0503050000020004" pitchFamily="34" charset="0"/>
              </a:defRPr>
            </a:lvl1pPr>
            <a:lvl2pPr marL="685800" indent="-228600">
              <a:buClr>
                <a:srgbClr val="003DA5"/>
              </a:buClr>
              <a:buSzPct val="50000"/>
              <a:buFont typeface="Courier New" panose="02070309020205020404" pitchFamily="49" charset="0"/>
              <a:buChar char="o"/>
              <a:defRPr sz="2300">
                <a:latin typeface="Fira Sans" panose="020B0503050000020004" pitchFamily="34" charset="0"/>
              </a:defRPr>
            </a:lvl2pPr>
            <a:lvl3pPr marL="1143000" indent="-228600">
              <a:buClr>
                <a:srgbClr val="003DA5"/>
              </a:buClr>
              <a:buSzPct val="50000"/>
              <a:buFont typeface="Wingdings" panose="05000000000000000000" pitchFamily="2" charset="2"/>
              <a:buChar char="§"/>
              <a:defRPr sz="2000">
                <a:latin typeface="Fira Sans" panose="020B0503050000020004" pitchFamily="34" charset="0"/>
              </a:defRPr>
            </a:lvl3pPr>
            <a:lvl4pPr marL="1600200" indent="-228600">
              <a:buClr>
                <a:srgbClr val="003DA5"/>
              </a:buClr>
              <a:buSzPct val="50000"/>
              <a:buFont typeface="Fira Sans" panose="020B0503050000020004" pitchFamily="34" charset="0"/>
              <a:buChar char="―"/>
              <a:defRPr>
                <a:latin typeface="Fira Sans" panose="020B0503050000020004" pitchFamily="34" charset="0"/>
              </a:defRPr>
            </a:lvl4pPr>
            <a:lvl5pPr marL="2057400" indent="-228600">
              <a:buClr>
                <a:srgbClr val="003DA5"/>
              </a:buClr>
              <a:buSzPct val="50000"/>
              <a:buFont typeface="Fira Sans" panose="020B0503050000020004" pitchFamily="34" charset="0"/>
              <a:buChar char="―"/>
              <a:defRPr sz="1400"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804954-4DDD-B968-4B05-72BF9629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38" y="136525"/>
            <a:ext cx="10515600" cy="476661"/>
          </a:xfrm>
          <a:prstGeom prst="rect">
            <a:avLst/>
          </a:prstGeom>
        </p:spPr>
        <p:txBody>
          <a:bodyPr/>
          <a:lstStyle>
            <a:lvl1pPr>
              <a:defRPr sz="3500">
                <a:solidFill>
                  <a:srgbClr val="003DA5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88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731" r:id="rId3"/>
    <p:sldLayoutId id="2147483732" r:id="rId4"/>
    <p:sldLayoutId id="2147483733" r:id="rId5"/>
    <p:sldLayoutId id="21474837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crhealth.org/anthem/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75650044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player.vimeo.com/video/975650044?app_id=122963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sv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53AF7E6-F952-BA4B-9FD4-C2760524A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42"/>
            <a:ext cx="1219200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477FB2E0-C8C5-B54F-999D-475D5623CDDB}"/>
              </a:ext>
            </a:extLst>
          </p:cNvPr>
          <p:cNvSpPr/>
          <p:nvPr/>
        </p:nvSpPr>
        <p:spPr>
          <a:xfrm>
            <a:off x="-20457" y="3037772"/>
            <a:ext cx="12212457" cy="3835570"/>
          </a:xfrm>
          <a:custGeom>
            <a:avLst/>
            <a:gdLst>
              <a:gd name="connsiteX0" fmla="*/ 0 w 12212457"/>
              <a:gd name="connsiteY0" fmla="*/ 2718652 h 3835570"/>
              <a:gd name="connsiteX1" fmla="*/ 0 w 12212457"/>
              <a:gd name="connsiteY1" fmla="*/ 3835570 h 3835570"/>
              <a:gd name="connsiteX2" fmla="*/ 153423 w 12212457"/>
              <a:gd name="connsiteY2" fmla="*/ 3835570 h 3835570"/>
              <a:gd name="connsiteX3" fmla="*/ 5443442 w 12212457"/>
              <a:gd name="connsiteY3" fmla="*/ 3835570 h 3835570"/>
              <a:gd name="connsiteX4" fmla="*/ 12212457 w 12212457"/>
              <a:gd name="connsiteY4" fmla="*/ 619828 h 3835570"/>
              <a:gd name="connsiteX5" fmla="*/ 12212457 w 12212457"/>
              <a:gd name="connsiteY5" fmla="*/ 0 h 3835570"/>
              <a:gd name="connsiteX6" fmla="*/ 0 w 12212457"/>
              <a:gd name="connsiteY6" fmla="*/ 2718652 h 383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2457" h="3835570">
                <a:moveTo>
                  <a:pt x="0" y="2718652"/>
                </a:moveTo>
                <a:lnTo>
                  <a:pt x="0" y="3835570"/>
                </a:lnTo>
                <a:lnTo>
                  <a:pt x="153423" y="3835570"/>
                </a:lnTo>
                <a:lnTo>
                  <a:pt x="5443442" y="3835570"/>
                </a:lnTo>
                <a:lnTo>
                  <a:pt x="12212457" y="619828"/>
                </a:lnTo>
                <a:lnTo>
                  <a:pt x="12212457" y="0"/>
                </a:lnTo>
                <a:lnTo>
                  <a:pt x="0" y="2718652"/>
                </a:lnTo>
                <a:close/>
              </a:path>
            </a:pathLst>
          </a:cu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6B448-180F-074F-9BAA-BB37869B3B56}"/>
              </a:ext>
            </a:extLst>
          </p:cNvPr>
          <p:cNvSpPr txBox="1"/>
          <p:nvPr/>
        </p:nvSpPr>
        <p:spPr>
          <a:xfrm>
            <a:off x="3087203" y="2987853"/>
            <a:ext cx="7108711" cy="882293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>
              <a:lnSpc>
                <a:spcPts val="6820"/>
              </a:lnSpc>
            </a:pPr>
            <a:r>
              <a:rPr lang="en-US" sz="4000" i="1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Bringing healthcare home</a:t>
            </a:r>
            <a:r>
              <a:rPr lang="en-US" sz="3000" i="1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583" y="496836"/>
            <a:ext cx="5782370" cy="292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2656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5BD75B-90ED-C07B-C61A-659032FB0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761" y="6324674"/>
            <a:ext cx="398350" cy="371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4B37B6E-11F8-ED32-D2F0-62EB7EE89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615" y="260950"/>
            <a:ext cx="280946" cy="1285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06FE97-CB84-D302-DB35-9704361AE69A}"/>
              </a:ext>
            </a:extLst>
          </p:cNvPr>
          <p:cNvSpPr txBox="1">
            <a:spLocks/>
          </p:cNvSpPr>
          <p:nvPr/>
        </p:nvSpPr>
        <p:spPr>
          <a:xfrm>
            <a:off x="562491" y="463857"/>
            <a:ext cx="6742770" cy="8461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74BB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3DA5"/>
                </a:solidFill>
                <a:effectLst/>
                <a:uLnTx/>
                <a:uFillTx/>
                <a:latin typeface="Fira Sans Medium" panose="020B0503050000020004" pitchFamily="34" charset="0"/>
                <a:ea typeface="Open Sans Semibold" panose="020B0604020202020204" charset="0"/>
                <a:cs typeface="Open Sans Semibold" panose="020B0604020202020204" charset="0"/>
              </a:rPr>
              <a:t>Insurances Accepted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74BB"/>
              </a:solidFill>
              <a:effectLst/>
              <a:uLnTx/>
              <a:uFillTx/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6D7DF6-B3CB-1380-3728-74F664F76311}"/>
              </a:ext>
            </a:extLst>
          </p:cNvPr>
          <p:cNvSpPr txBox="1"/>
          <p:nvPr/>
        </p:nvSpPr>
        <p:spPr>
          <a:xfrm>
            <a:off x="1297566" y="1697965"/>
            <a:ext cx="9938957" cy="4447371"/>
          </a:xfrm>
          <a:prstGeom prst="rect">
            <a:avLst/>
          </a:prstGeom>
          <a:noFill/>
        </p:spPr>
        <p:txBody>
          <a:bodyPr wrap="square" lIns="0" tIns="0" rIns="0" bIns="0" numCol="2" rtlCol="0" anchor="t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>
                <a:latin typeface="Rift" panose="00000500000000000000" pitchFamily="50" charset="0"/>
                <a:ea typeface="Calibri" panose="020F0502020204030204"/>
              </a:rPr>
              <a:t>Health Plans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Aetna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u="none" strike="noStrike" dirty="0">
                <a:solidFill>
                  <a:srgbClr val="445562"/>
                </a:solidFill>
                <a:effectLst/>
                <a:latin typeface="Fira Sans" panose="020B0503050000020004" pitchFamily="34" charset="0"/>
                <a:hlinkClick r:id="rId6"/>
              </a:rPr>
              <a:t>Anthem Blue Cross</a:t>
            </a: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*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Blue Shield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Cigna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 err="1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Evernorth</a:t>
            </a: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 Behavioral Health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Health Net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Inland Empire Health Plan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Magellan Health Services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Managed Health Service 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0" i="0" dirty="0">
                <a:solidFill>
                  <a:srgbClr val="445562"/>
                </a:solidFill>
                <a:effectLst/>
                <a:latin typeface="Fira Sans" panose="020B0503050000020004" pitchFamily="34" charset="0"/>
              </a:rPr>
              <a:t>Optum Behavioral Health</a:t>
            </a:r>
          </a:p>
          <a:p>
            <a:pPr>
              <a:spcBef>
                <a:spcPts val="1200"/>
              </a:spcBef>
            </a:pPr>
            <a:endParaRPr lang="en-US" sz="1500" dirty="0">
              <a:solidFill>
                <a:srgbClr val="000000"/>
              </a:solidFill>
              <a:latin typeface="Fira Sans" panose="020B0503050000020004" pitchFamily="34" charset="0"/>
              <a:ea typeface="Fira Sans Medium" panose="020B060402020202020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>
                <a:latin typeface="Rift" panose="00000500000000000000" pitchFamily="50" charset="0"/>
              </a:rPr>
              <a:t>Government Insurance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5562"/>
                </a:solidFill>
                <a:latin typeface="Fira Sans" panose="020B0503050000020004" pitchFamily="34" charset="0"/>
              </a:rPr>
              <a:t>Medicare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5562"/>
                </a:solidFill>
                <a:latin typeface="Fira Sans" panose="020B0503050000020004" pitchFamily="34" charset="0"/>
              </a:rPr>
              <a:t>Medi-Cal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445562"/>
                </a:solidFill>
                <a:latin typeface="Fira Sans" panose="020B0503050000020004" pitchFamily="34" charset="0"/>
              </a:rPr>
              <a:t>TriCare</a:t>
            </a:r>
            <a:endParaRPr lang="en-US" sz="1500" dirty="0">
              <a:solidFill>
                <a:srgbClr val="445562"/>
              </a:solidFill>
              <a:latin typeface="Fira Sans" panose="020B05030500000200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5562"/>
                </a:solidFill>
                <a:latin typeface="Fira Sans" panose="020B0503050000020004" pitchFamily="34" charset="0"/>
              </a:rPr>
              <a:t>TriWest</a:t>
            </a:r>
            <a:endParaRPr lang="en-US" sz="1500" dirty="0">
              <a:solidFill>
                <a:srgbClr val="000000"/>
              </a:solidFill>
              <a:latin typeface="Fira Sans" panose="020B0503050000020004" pitchFamily="34" charset="0"/>
              <a:ea typeface="Fira Sans Medium" panose="020B060402020202020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000" b="1" dirty="0">
                <a:latin typeface="Rift" panose="00000500000000000000" pitchFamily="50" charset="0"/>
              </a:rPr>
              <a:t>Affiliated IPAs</a:t>
            </a:r>
          </a:p>
          <a:p>
            <a: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5562"/>
                </a:solidFill>
                <a:latin typeface="Fira Sans" panose="020B0503050000020004" pitchFamily="34" charset="0"/>
              </a:rPr>
              <a:t>Desert Oasis Healthcare</a:t>
            </a:r>
          </a:p>
          <a:p>
            <a:pPr marL="171450" indent="-17145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445562"/>
                </a:solidFill>
                <a:latin typeface="Fira Sans" panose="020B0503050000020004" pitchFamily="34" charset="0"/>
              </a:rPr>
              <a:t>Regal Medical Group and Lakeside Medical Org, a Medical Group, Inc.</a:t>
            </a:r>
            <a:endParaRPr lang="en-US" sz="1500" b="1" dirty="0">
              <a:latin typeface="Rift" panose="00000500000000000000" pitchFamily="50" charset="0"/>
            </a:endParaRPr>
          </a:p>
          <a:p>
            <a:endParaRPr lang="en-US" sz="2500" dirty="0">
              <a:latin typeface="Fira Sans Medium" panose="020B0604020202020204" charset="0"/>
              <a:ea typeface="Fira Sans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9637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D82DB-976B-435B-61C9-551CD4A2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B55B98-C3DC-ACAC-15EB-338942096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761" y="6324674"/>
            <a:ext cx="398350" cy="371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FC5147F-1A6A-5A83-9F2E-C7EA96837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615" y="260950"/>
            <a:ext cx="280946" cy="1285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13A4AA4-7EF4-CABF-BC89-4355B0843A75}"/>
              </a:ext>
            </a:extLst>
          </p:cNvPr>
          <p:cNvSpPr txBox="1">
            <a:spLocks/>
          </p:cNvSpPr>
          <p:nvPr/>
        </p:nvSpPr>
        <p:spPr>
          <a:xfrm>
            <a:off x="562491" y="463857"/>
            <a:ext cx="6742770" cy="8461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74BB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sz="4800" dirty="0">
                <a:solidFill>
                  <a:srgbClr val="003DA5"/>
                </a:solidFill>
                <a:latin typeface="Fira Sans Medium" panose="020B0503050000020004" pitchFamily="34" charset="0"/>
                <a:ea typeface="Open Sans Semibold" panose="020B0604020202020204" charset="0"/>
                <a:cs typeface="Open Sans Semibold" panose="020B0604020202020204" charset="0"/>
              </a:rPr>
              <a:t>Specialized Programs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74BB"/>
              </a:solidFill>
              <a:effectLst/>
              <a:uLnTx/>
              <a:uFillTx/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CF27FA-B0E5-A41A-EF96-830A613DD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157" y="1540985"/>
            <a:ext cx="2809614" cy="3865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5F6507-2E7F-7405-71B7-29AE12BF99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06" y="1687597"/>
            <a:ext cx="3119536" cy="40634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322C8-B446-F0C6-3FF6-9ECA9EE05D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456" y="1384388"/>
            <a:ext cx="3557087" cy="1952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8FC7EC-49CC-C7B5-1754-89003178C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2364" y="3411680"/>
            <a:ext cx="3692179" cy="263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6423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1536106" y="1771501"/>
            <a:ext cx="8977745" cy="42704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500" dirty="0">
                <a:latin typeface="Fira Sans Medium"/>
                <a:ea typeface="Calibri" panose="020F0502020204030204"/>
              </a:rPr>
              <a:t>    Corona Regional Medical Center    </a:t>
            </a:r>
            <a:endParaRPr lang="en-US" dirty="0">
              <a:latin typeface="Fira Sans Medium"/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,Sans-Serif" panose="05000000000000000000" pitchFamily="2" charset="2"/>
              <a:buChar char="v"/>
            </a:pPr>
            <a:r>
              <a:rPr lang="en-US" sz="2500" dirty="0">
                <a:latin typeface="Fira Sans Medium"/>
                <a:ea typeface="Calibri" panose="020F0502020204030204"/>
              </a:rPr>
              <a:t>    Eisenhower Medical Center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,Sans-Serif" panose="05000000000000000000" pitchFamily="2" charset="2"/>
              <a:buChar char="v"/>
            </a:pPr>
            <a:r>
              <a:rPr lang="en-US" sz="2500" dirty="0">
                <a:latin typeface="Fira Sans Medium"/>
                <a:ea typeface="Calibri" panose="020F0502020204030204"/>
              </a:rPr>
              <a:t>    Parkview Community Hospital Medical Center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,Sans-Serif" panose="05000000000000000000" pitchFamily="2" charset="2"/>
              <a:buChar char="v"/>
            </a:pPr>
            <a:r>
              <a:rPr lang="en-US" sz="2500" dirty="0">
                <a:latin typeface="Fira Sans Medium"/>
                <a:ea typeface="Calibri" panose="020F0502020204030204"/>
              </a:rPr>
              <a:t>    Rancho Springs Hospital</a:t>
            </a: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,Sans-Serif" panose="05000000000000000000" pitchFamily="2" charset="2"/>
              <a:buChar char="v"/>
            </a:pPr>
            <a:r>
              <a:rPr lang="en-US" sz="2500" dirty="0">
                <a:latin typeface="Fira Sans Medium"/>
                <a:ea typeface="Calibri" panose="020F0502020204030204"/>
              </a:rPr>
              <a:t>    </a:t>
            </a:r>
            <a:r>
              <a:rPr lang="en-US" sz="2500" dirty="0">
                <a:latin typeface="Fira Sans Medium"/>
                <a:ea typeface="Fira Sans Medium" panose="020B0604020202020204" charset="0"/>
              </a:rPr>
              <a:t>Riverside Community Hospital </a:t>
            </a:r>
            <a:endParaRPr lang="en-US" dirty="0">
              <a:latin typeface="Fira Sans Medium"/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500" dirty="0">
                <a:latin typeface="Fira Sans Medium"/>
                <a:ea typeface="Fira Sans Medium" panose="020B0604020202020204" charset="0"/>
              </a:rPr>
              <a:t>    Riverside University Health System 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500" dirty="0">
                <a:latin typeface="Fira Sans Medium"/>
                <a:ea typeface="Fira Sans Medium" panose="020B0604020202020204" charset="0"/>
              </a:rPr>
              <a:t>    St. Bernardine Medical Center</a:t>
            </a:r>
            <a:endParaRPr lang="en-US" sz="2500" dirty="0">
              <a:solidFill>
                <a:srgbClr val="000000"/>
              </a:solidFill>
              <a:latin typeface="Fira Sans Medium"/>
              <a:ea typeface="Fira Sans Medium" panose="020B0604020202020204" charset="0"/>
            </a:endParaRPr>
          </a:p>
          <a:p>
            <a:endParaRPr lang="en-US" sz="2500" dirty="0">
              <a:latin typeface="Fira Sans Medium" panose="020B0604020202020204" charset="0"/>
              <a:ea typeface="Fira Sans Medium" panose="020B06040202020202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373" y="5836204"/>
            <a:ext cx="927100" cy="8636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D2B12C-ED0D-FEA4-C547-9C366A6F1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615" y="260950"/>
            <a:ext cx="280946" cy="1285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8DEEFA7-41E7-680C-3DEB-407E2C435A87}"/>
              </a:ext>
            </a:extLst>
          </p:cNvPr>
          <p:cNvSpPr txBox="1">
            <a:spLocks/>
          </p:cNvSpPr>
          <p:nvPr/>
        </p:nvSpPr>
        <p:spPr>
          <a:xfrm>
            <a:off x="562491" y="463857"/>
            <a:ext cx="5858358" cy="8461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74BB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sz="48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Hospital Partners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74BB"/>
              </a:solidFill>
              <a:effectLst/>
              <a:uLnTx/>
              <a:uFillTx/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721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E67FD-6381-790A-0F75-AAD75CB50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404E66-2896-97E3-E399-61186615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2030: UCR’s Role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7BCCF394-63EF-E75B-99F1-73D623A6691B}"/>
              </a:ext>
            </a:extLst>
          </p:cNvPr>
          <p:cNvGraphicFramePr>
            <a:graphicFrameLocks noGrp="1"/>
          </p:cNvGraphicFramePr>
          <p:nvPr/>
        </p:nvGraphicFramePr>
        <p:xfrm>
          <a:off x="703682" y="943706"/>
          <a:ext cx="10984344" cy="5301725"/>
        </p:xfrm>
        <a:graphic>
          <a:graphicData uri="http://schemas.openxmlformats.org/drawingml/2006/table">
            <a:tbl>
              <a:tblPr/>
              <a:tblGrid>
                <a:gridCol w="1830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0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0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724">
                  <a:extLst>
                    <a:ext uri="{9D8B030D-6E8A-4147-A177-3AD203B41FA5}">
                      <a16:colId xmlns:a16="http://schemas.microsoft.com/office/drawing/2014/main" val="3092832488"/>
                    </a:ext>
                  </a:extLst>
                </a:gridCol>
                <a:gridCol w="1830724">
                  <a:extLst>
                    <a:ext uri="{9D8B030D-6E8A-4147-A177-3AD203B41FA5}">
                      <a16:colId xmlns:a16="http://schemas.microsoft.com/office/drawing/2014/main" val="3418252482"/>
                    </a:ext>
                  </a:extLst>
                </a:gridCol>
              </a:tblGrid>
              <a:tr h="1217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500" kern="1200" dirty="0">
                          <a:solidFill>
                            <a:srgbClr val="FFFFFF"/>
                          </a:solidFill>
                          <a:latin typeface="+mj-lt"/>
                          <a:ea typeface="+mn-ea"/>
                          <a:cs typeface="Helvetica" panose="020B0604020202020204" pitchFamily="34" charset="0"/>
                        </a:rPr>
                        <a:t>Offer distributed </a:t>
                      </a: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500" kern="1200" dirty="0">
                          <a:solidFill>
                            <a:srgbClr val="FFFFFF"/>
                          </a:solidFill>
                          <a:latin typeface="+mj-lt"/>
                          <a:ea typeface="+mn-ea"/>
                          <a:cs typeface="Helvetica" panose="020B0604020202020204" pitchFamily="34" charset="0"/>
                        </a:rPr>
                        <a:t>“Hub and Spoke” clinical network in </a:t>
                      </a: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500" kern="1200" dirty="0">
                          <a:solidFill>
                            <a:srgbClr val="FFFFFF"/>
                          </a:solidFill>
                          <a:latin typeface="+mj-lt"/>
                          <a:ea typeface="+mn-ea"/>
                          <a:cs typeface="Helvetica" panose="020B0604020202020204" pitchFamily="34" charset="0"/>
                        </a:rPr>
                        <a:t>the IE</a:t>
                      </a:r>
                    </a:p>
                  </a:txBody>
                  <a:tcPr marL="63500" marR="63500" marT="63500" marB="635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  <a:latin typeface="+mj-lt"/>
                          <a:cs typeface="Helvetica" panose="020B0604020202020204" pitchFamily="34" charset="0"/>
                        </a:rPr>
                        <a:t>Serve as Integrator of Care</a:t>
                      </a:r>
                      <a:endParaRPr lang="en-US" sz="1500" dirty="0">
                        <a:latin typeface="+mj-lt"/>
                        <a:cs typeface="Helvetica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  <a:latin typeface="+mj-lt"/>
                          <a:cs typeface="Helvetica" panose="020B0604020202020204" pitchFamily="34" charset="0"/>
                        </a:rPr>
                        <a:t>Enhance Clinical Quality</a:t>
                      </a:r>
                    </a:p>
                  </a:txBody>
                  <a:tcPr marL="63500" marR="63500" marT="63500" marB="635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  <a:latin typeface="+mj-lt"/>
                          <a:cs typeface="Helvetica" panose="020B0604020202020204" pitchFamily="34" charset="0"/>
                        </a:rPr>
                        <a:t>Expand Clinical Education Programs</a:t>
                      </a:r>
                    </a:p>
                  </a:txBody>
                  <a:tcPr marL="63500" marR="63500" marT="63500" marB="635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  <a:latin typeface="+mj-lt"/>
                          <a:cs typeface="Helvetica" panose="020B0604020202020204" pitchFamily="34" charset="0"/>
                        </a:rPr>
                        <a:t>Collaborate with other UCs</a:t>
                      </a:r>
                    </a:p>
                  </a:txBody>
                  <a:tcPr marL="63500" marR="63500" marT="63500" marB="635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FFFFFF"/>
                          </a:solidFill>
                          <a:latin typeface="+mj-lt"/>
                          <a:cs typeface="Helvetica" panose="020B0604020202020204" pitchFamily="34" charset="0"/>
                        </a:rPr>
                        <a:t>Serve as a Community Partner</a:t>
                      </a:r>
                    </a:p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1500" dirty="0">
                        <a:latin typeface="+mj-lt"/>
                        <a:cs typeface="Helvetica" panose="020B0604020202020204" pitchFamily="34" charset="0"/>
                      </a:endParaRPr>
                    </a:p>
                  </a:txBody>
                  <a:tcPr marL="63500" marR="63500" marT="63500" marB="635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4041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307 physicians [Faculty ~15% / Clinical Track ~40% / CIN ~45%]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Distributed primary care and office-based specialty clinic network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Integrated ambulatory locations (~3 integrated centers and 1 HOPD site)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Hospital</a:t>
                      </a: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UCR Health will adopt an integrator role within the fragmented network of care of hospitals, clinics, and providers in the region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UCR will drive alignment around population health, quality, equity, improved access, and service availability.</a:t>
                      </a: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UCR Health will have top decile (&gt;90%ile) quality performance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UCR will be the second 4-star hospital in the region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endParaRPr lang="en-US" sz="1100" dirty="0">
                        <a:solidFill>
                          <a:schemeClr val="tx1"/>
                        </a:solidFill>
                        <a:latin typeface="+mj-lt"/>
                        <a:cs typeface="Helvetica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Accommodates 500 medical school students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Increased residencies to educate specialists and recruitment / retention strategy for increasing access</a:t>
                      </a: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Physician organization development in the Inland Empire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Integrated clinics in West, S/E and S/W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Comprehensive cancer capability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Infrastructure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Quaternary &amp; specialized care 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Care pathway standardization</a:t>
                      </a:r>
                    </a:p>
                    <a:p>
                      <a:pPr algn="l">
                        <a:lnSpc>
                          <a:spcPct val="150000"/>
                        </a:lnSpc>
                        <a:defRPr/>
                      </a:pPr>
                      <a:endParaRPr lang="en-US" sz="1100" b="0" i="0" dirty="0">
                        <a:latin typeface="+mj-lt"/>
                        <a:cs typeface="Helvetica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Managed care (HMO) network by 2026-2027</a:t>
                      </a:r>
                    </a:p>
                    <a:p>
                      <a:pPr marL="628650" lvl="1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Blue and Gold for employees and students</a:t>
                      </a:r>
                    </a:p>
                    <a:p>
                      <a:pPr marL="628650" lvl="1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Capitated network for employers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Care coordination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Foundations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Tribal organizations</a:t>
                      </a:r>
                    </a:p>
                    <a:p>
                      <a:pPr marL="171450" indent="-171450">
                        <a:lnSpc>
                          <a:spcPct val="150000"/>
                        </a:lnSpc>
                        <a:spcBef>
                          <a:spcPts val="2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j-lt"/>
                          <a:cs typeface="Helvetica" panose="020B0604020202020204" pitchFamily="34" charset="0"/>
                        </a:rPr>
                        <a:t>FQHCs</a:t>
                      </a:r>
                    </a:p>
                    <a:p>
                      <a:pPr algn="l">
                        <a:lnSpc>
                          <a:spcPct val="150000"/>
                        </a:lnSpc>
                        <a:defRPr/>
                      </a:pPr>
                      <a:endParaRPr lang="en-US" sz="1100" b="0" i="0" dirty="0">
                        <a:latin typeface="+mj-lt"/>
                        <a:cs typeface="Helvetica" panose="020B0604020202020204" pitchFamily="34" charset="0"/>
                      </a:endParaRPr>
                    </a:p>
                  </a:txBody>
                  <a:tcPr marL="63500" marR="63500" marT="63500" marB="635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Graphic 9" descr="Map with pin with solid fill">
            <a:extLst>
              <a:ext uri="{FF2B5EF4-FFF2-40B4-BE49-F238E27FC236}">
                <a16:creationId xmlns:a16="http://schemas.microsoft.com/office/drawing/2014/main" id="{F07E55C9-3253-1881-7C9B-5D70FE462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44" y="5500695"/>
            <a:ext cx="760420" cy="760420"/>
          </a:xfrm>
          <a:prstGeom prst="rect">
            <a:avLst/>
          </a:prstGeom>
          <a:ln>
            <a:noFill/>
          </a:ln>
        </p:spPr>
      </p:pic>
      <p:pic>
        <p:nvPicPr>
          <p:cNvPr id="8" name="Graphic 13" descr="Medical with solid fill">
            <a:extLst>
              <a:ext uri="{FF2B5EF4-FFF2-40B4-BE49-F238E27FC236}">
                <a16:creationId xmlns:a16="http://schemas.microsoft.com/office/drawing/2014/main" id="{80FBEB08-E1FC-856D-B3B2-154931618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62" y="5471768"/>
            <a:ext cx="794471" cy="794471"/>
          </a:xfrm>
          <a:prstGeom prst="rect">
            <a:avLst/>
          </a:prstGeom>
          <a:ln>
            <a:noFill/>
          </a:ln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362C3C40-B756-D678-329F-40067C7EAF9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006933" y="5567687"/>
            <a:ext cx="684852" cy="545704"/>
          </a:xfrm>
          <a:custGeom>
            <a:avLst/>
            <a:gdLst>
              <a:gd name="T0" fmla="*/ 2121 w 2124"/>
              <a:gd name="T1" fmla="*/ 1105 h 1686"/>
              <a:gd name="T2" fmla="*/ 1996 w 2124"/>
              <a:gd name="T3" fmla="*/ 843 h 1686"/>
              <a:gd name="T4" fmla="*/ 2121 w 2124"/>
              <a:gd name="T5" fmla="*/ 581 h 1686"/>
              <a:gd name="T6" fmla="*/ 2119 w 2124"/>
              <a:gd name="T7" fmla="*/ 562 h 1686"/>
              <a:gd name="T8" fmla="*/ 2102 w 2124"/>
              <a:gd name="T9" fmla="*/ 555 h 1686"/>
              <a:gd name="T10" fmla="*/ 1786 w 2124"/>
              <a:gd name="T11" fmla="*/ 612 h 1686"/>
              <a:gd name="T12" fmla="*/ 1763 w 2124"/>
              <a:gd name="T13" fmla="*/ 627 h 1686"/>
              <a:gd name="T14" fmla="*/ 1675 w 2124"/>
              <a:gd name="T15" fmla="*/ 747 h 1686"/>
              <a:gd name="T16" fmla="*/ 824 w 2124"/>
              <a:gd name="T17" fmla="*/ 779 h 1686"/>
              <a:gd name="T18" fmla="*/ 779 w 2124"/>
              <a:gd name="T19" fmla="*/ 843 h 1686"/>
              <a:gd name="T20" fmla="*/ 824 w 2124"/>
              <a:gd name="T21" fmla="*/ 907 h 1686"/>
              <a:gd name="T22" fmla="*/ 1675 w 2124"/>
              <a:gd name="T23" fmla="*/ 939 h 1686"/>
              <a:gd name="T24" fmla="*/ 1763 w 2124"/>
              <a:gd name="T25" fmla="*/ 1061 h 1686"/>
              <a:gd name="T26" fmla="*/ 1785 w 2124"/>
              <a:gd name="T27" fmla="*/ 1074 h 1686"/>
              <a:gd name="T28" fmla="*/ 2102 w 2124"/>
              <a:gd name="T29" fmla="*/ 1131 h 1686"/>
              <a:gd name="T30" fmla="*/ 2119 w 2124"/>
              <a:gd name="T31" fmla="*/ 1124 h 1686"/>
              <a:gd name="T32" fmla="*/ 2121 w 2124"/>
              <a:gd name="T33" fmla="*/ 1105 h 1686"/>
              <a:gd name="T34" fmla="*/ 1115 w 2124"/>
              <a:gd name="T35" fmla="*/ 572 h 1686"/>
              <a:gd name="T36" fmla="*/ 571 w 2124"/>
              <a:gd name="T37" fmla="*/ 572 h 1686"/>
              <a:gd name="T38" fmla="*/ 571 w 2124"/>
              <a:gd name="T39" fmla="*/ 1115 h 1686"/>
              <a:gd name="T40" fmla="*/ 1115 w 2124"/>
              <a:gd name="T41" fmla="*/ 1115 h 1686"/>
              <a:gd name="T42" fmla="*/ 1187 w 2124"/>
              <a:gd name="T43" fmla="*/ 1010 h 1686"/>
              <a:gd name="T44" fmla="*/ 956 w 2124"/>
              <a:gd name="T45" fmla="*/ 1002 h 1686"/>
              <a:gd name="T46" fmla="*/ 705 w 2124"/>
              <a:gd name="T47" fmla="*/ 981 h 1686"/>
              <a:gd name="T48" fmla="*/ 705 w 2124"/>
              <a:gd name="T49" fmla="*/ 705 h 1686"/>
              <a:gd name="T50" fmla="*/ 956 w 2124"/>
              <a:gd name="T51" fmla="*/ 684 h 1686"/>
              <a:gd name="T52" fmla="*/ 1187 w 2124"/>
              <a:gd name="T53" fmla="*/ 676 h 1686"/>
              <a:gd name="T54" fmla="*/ 1115 w 2124"/>
              <a:gd name="T55" fmla="*/ 572 h 1686"/>
              <a:gd name="T56" fmla="*/ 1588 w 2124"/>
              <a:gd name="T57" fmla="*/ 1025 h 1686"/>
              <a:gd name="T58" fmla="*/ 1386 w 2124"/>
              <a:gd name="T59" fmla="*/ 1386 h 1686"/>
              <a:gd name="T60" fmla="*/ 300 w 2124"/>
              <a:gd name="T61" fmla="*/ 1386 h 1686"/>
              <a:gd name="T62" fmla="*/ 300 w 2124"/>
              <a:gd name="T63" fmla="*/ 300 h 1686"/>
              <a:gd name="T64" fmla="*/ 1386 w 2124"/>
              <a:gd name="T65" fmla="*/ 300 h 1686"/>
              <a:gd name="T66" fmla="*/ 1588 w 2124"/>
              <a:gd name="T67" fmla="*/ 661 h 1686"/>
              <a:gd name="T68" fmla="*/ 1395 w 2124"/>
              <a:gd name="T69" fmla="*/ 668 h 1686"/>
              <a:gd name="T70" fmla="*/ 1253 w 2124"/>
              <a:gd name="T71" fmla="*/ 434 h 1686"/>
              <a:gd name="T72" fmla="*/ 433 w 2124"/>
              <a:gd name="T73" fmla="*/ 434 h 1686"/>
              <a:gd name="T74" fmla="*/ 433 w 2124"/>
              <a:gd name="T75" fmla="*/ 1253 h 1686"/>
              <a:gd name="T76" fmla="*/ 1253 w 2124"/>
              <a:gd name="T77" fmla="*/ 1253 h 1686"/>
              <a:gd name="T78" fmla="*/ 1395 w 2124"/>
              <a:gd name="T79" fmla="*/ 1018 h 1686"/>
              <a:gd name="T80" fmla="*/ 1588 w 2124"/>
              <a:gd name="T81" fmla="*/ 1025 h 1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24" h="1686">
                <a:moveTo>
                  <a:pt x="2121" y="1105"/>
                </a:moveTo>
                <a:cubicBezTo>
                  <a:pt x="1996" y="843"/>
                  <a:pt x="1996" y="843"/>
                  <a:pt x="1996" y="843"/>
                </a:cubicBezTo>
                <a:cubicBezTo>
                  <a:pt x="2121" y="581"/>
                  <a:pt x="2121" y="581"/>
                  <a:pt x="2121" y="581"/>
                </a:cubicBezTo>
                <a:cubicBezTo>
                  <a:pt x="2124" y="575"/>
                  <a:pt x="2123" y="568"/>
                  <a:pt x="2119" y="562"/>
                </a:cubicBezTo>
                <a:cubicBezTo>
                  <a:pt x="2115" y="557"/>
                  <a:pt x="2109" y="554"/>
                  <a:pt x="2102" y="555"/>
                </a:cubicBezTo>
                <a:cubicBezTo>
                  <a:pt x="1786" y="612"/>
                  <a:pt x="1786" y="612"/>
                  <a:pt x="1786" y="612"/>
                </a:cubicBezTo>
                <a:cubicBezTo>
                  <a:pt x="1777" y="614"/>
                  <a:pt x="1769" y="619"/>
                  <a:pt x="1763" y="627"/>
                </a:cubicBezTo>
                <a:cubicBezTo>
                  <a:pt x="1675" y="747"/>
                  <a:pt x="1675" y="747"/>
                  <a:pt x="1675" y="747"/>
                </a:cubicBezTo>
                <a:cubicBezTo>
                  <a:pt x="824" y="779"/>
                  <a:pt x="824" y="779"/>
                  <a:pt x="824" y="779"/>
                </a:cubicBezTo>
                <a:cubicBezTo>
                  <a:pt x="799" y="779"/>
                  <a:pt x="779" y="808"/>
                  <a:pt x="779" y="843"/>
                </a:cubicBezTo>
                <a:cubicBezTo>
                  <a:pt x="779" y="878"/>
                  <a:pt x="799" y="907"/>
                  <a:pt x="824" y="907"/>
                </a:cubicBezTo>
                <a:cubicBezTo>
                  <a:pt x="1675" y="939"/>
                  <a:pt x="1675" y="939"/>
                  <a:pt x="1675" y="939"/>
                </a:cubicBezTo>
                <a:cubicBezTo>
                  <a:pt x="1763" y="1061"/>
                  <a:pt x="1763" y="1061"/>
                  <a:pt x="1763" y="1061"/>
                </a:cubicBezTo>
                <a:cubicBezTo>
                  <a:pt x="1769" y="1068"/>
                  <a:pt x="1777" y="1072"/>
                  <a:pt x="1785" y="1074"/>
                </a:cubicBezTo>
                <a:cubicBezTo>
                  <a:pt x="2102" y="1131"/>
                  <a:pt x="2102" y="1131"/>
                  <a:pt x="2102" y="1131"/>
                </a:cubicBezTo>
                <a:cubicBezTo>
                  <a:pt x="2109" y="1132"/>
                  <a:pt x="2115" y="1129"/>
                  <a:pt x="2119" y="1124"/>
                </a:cubicBezTo>
                <a:cubicBezTo>
                  <a:pt x="2123" y="1118"/>
                  <a:pt x="2124" y="1111"/>
                  <a:pt x="2121" y="1105"/>
                </a:cubicBezTo>
                <a:close/>
                <a:moveTo>
                  <a:pt x="1115" y="572"/>
                </a:moveTo>
                <a:cubicBezTo>
                  <a:pt x="965" y="422"/>
                  <a:pt x="721" y="422"/>
                  <a:pt x="571" y="572"/>
                </a:cubicBezTo>
                <a:cubicBezTo>
                  <a:pt x="422" y="721"/>
                  <a:pt x="422" y="965"/>
                  <a:pt x="571" y="1115"/>
                </a:cubicBezTo>
                <a:cubicBezTo>
                  <a:pt x="721" y="1265"/>
                  <a:pt x="965" y="1265"/>
                  <a:pt x="1115" y="1115"/>
                </a:cubicBezTo>
                <a:cubicBezTo>
                  <a:pt x="1146" y="1083"/>
                  <a:pt x="1169" y="1048"/>
                  <a:pt x="1187" y="1010"/>
                </a:cubicBezTo>
                <a:cubicBezTo>
                  <a:pt x="956" y="1002"/>
                  <a:pt x="956" y="1002"/>
                  <a:pt x="956" y="1002"/>
                </a:cubicBezTo>
                <a:cubicBezTo>
                  <a:pt x="880" y="1056"/>
                  <a:pt x="773" y="1049"/>
                  <a:pt x="705" y="981"/>
                </a:cubicBezTo>
                <a:cubicBezTo>
                  <a:pt x="629" y="905"/>
                  <a:pt x="629" y="781"/>
                  <a:pt x="705" y="705"/>
                </a:cubicBezTo>
                <a:cubicBezTo>
                  <a:pt x="773" y="637"/>
                  <a:pt x="880" y="630"/>
                  <a:pt x="956" y="684"/>
                </a:cubicBezTo>
                <a:cubicBezTo>
                  <a:pt x="1187" y="676"/>
                  <a:pt x="1187" y="676"/>
                  <a:pt x="1187" y="676"/>
                </a:cubicBezTo>
                <a:cubicBezTo>
                  <a:pt x="1169" y="638"/>
                  <a:pt x="1146" y="603"/>
                  <a:pt x="1115" y="572"/>
                </a:cubicBezTo>
                <a:close/>
                <a:moveTo>
                  <a:pt x="1588" y="1025"/>
                </a:moveTo>
                <a:cubicBezTo>
                  <a:pt x="1556" y="1158"/>
                  <a:pt x="1489" y="1283"/>
                  <a:pt x="1386" y="1386"/>
                </a:cubicBezTo>
                <a:cubicBezTo>
                  <a:pt x="1086" y="1686"/>
                  <a:pt x="600" y="1686"/>
                  <a:pt x="300" y="1386"/>
                </a:cubicBezTo>
                <a:cubicBezTo>
                  <a:pt x="0" y="1086"/>
                  <a:pt x="0" y="600"/>
                  <a:pt x="300" y="300"/>
                </a:cubicBezTo>
                <a:cubicBezTo>
                  <a:pt x="600" y="0"/>
                  <a:pt x="1086" y="0"/>
                  <a:pt x="1386" y="300"/>
                </a:cubicBezTo>
                <a:cubicBezTo>
                  <a:pt x="1489" y="403"/>
                  <a:pt x="1556" y="529"/>
                  <a:pt x="1588" y="661"/>
                </a:cubicBezTo>
                <a:cubicBezTo>
                  <a:pt x="1395" y="668"/>
                  <a:pt x="1395" y="668"/>
                  <a:pt x="1395" y="668"/>
                </a:cubicBezTo>
                <a:cubicBezTo>
                  <a:pt x="1368" y="582"/>
                  <a:pt x="1321" y="501"/>
                  <a:pt x="1253" y="434"/>
                </a:cubicBezTo>
                <a:cubicBezTo>
                  <a:pt x="1026" y="207"/>
                  <a:pt x="660" y="207"/>
                  <a:pt x="433" y="434"/>
                </a:cubicBezTo>
                <a:cubicBezTo>
                  <a:pt x="207" y="660"/>
                  <a:pt x="207" y="1026"/>
                  <a:pt x="433" y="1253"/>
                </a:cubicBezTo>
                <a:cubicBezTo>
                  <a:pt x="660" y="1479"/>
                  <a:pt x="1026" y="1479"/>
                  <a:pt x="1253" y="1253"/>
                </a:cubicBezTo>
                <a:cubicBezTo>
                  <a:pt x="1321" y="1185"/>
                  <a:pt x="1368" y="1104"/>
                  <a:pt x="1395" y="1018"/>
                </a:cubicBezTo>
                <a:lnTo>
                  <a:pt x="1588" y="10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4E8416-B354-C9BB-4C6A-14E73D580EE4}"/>
              </a:ext>
            </a:extLst>
          </p:cNvPr>
          <p:cNvGrpSpPr/>
          <p:nvPr/>
        </p:nvGrpSpPr>
        <p:grpSpPr>
          <a:xfrm>
            <a:off x="8660376" y="5642380"/>
            <a:ext cx="461070" cy="433996"/>
            <a:chOff x="8784828" y="1844998"/>
            <a:chExt cx="461070" cy="433996"/>
          </a:xfrm>
          <a:solidFill>
            <a:schemeClr val="bg1">
              <a:lumMod val="50000"/>
            </a:schemeClr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64030F8-8606-29BF-1634-8CEF6DA09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8859" y="1874083"/>
              <a:ext cx="317039" cy="231255"/>
            </a:xfrm>
            <a:custGeom>
              <a:avLst/>
              <a:gdLst>
                <a:gd name="T0" fmla="*/ 1216 w 1408"/>
                <a:gd name="T1" fmla="*/ 0 h 1024"/>
                <a:gd name="T2" fmla="*/ 0 w 1408"/>
                <a:gd name="T3" fmla="*/ 0 h 1024"/>
                <a:gd name="T4" fmla="*/ 0 w 1408"/>
                <a:gd name="T5" fmla="*/ 128 h 1024"/>
                <a:gd name="T6" fmla="*/ 1216 w 1408"/>
                <a:gd name="T7" fmla="*/ 128 h 1024"/>
                <a:gd name="T8" fmla="*/ 1280 w 1408"/>
                <a:gd name="T9" fmla="*/ 192 h 1024"/>
                <a:gd name="T10" fmla="*/ 1280 w 1408"/>
                <a:gd name="T11" fmla="*/ 576 h 1024"/>
                <a:gd name="T12" fmla="*/ 1216 w 1408"/>
                <a:gd name="T13" fmla="*/ 640 h 1024"/>
                <a:gd name="T14" fmla="*/ 1024 w 1408"/>
                <a:gd name="T15" fmla="*/ 640 h 1024"/>
                <a:gd name="T16" fmla="*/ 1024 w 1408"/>
                <a:gd name="T17" fmla="*/ 384 h 1024"/>
                <a:gd name="T18" fmla="*/ 640 w 1408"/>
                <a:gd name="T19" fmla="*/ 704 h 1024"/>
                <a:gd name="T20" fmla="*/ 1024 w 1408"/>
                <a:gd name="T21" fmla="*/ 1024 h 1024"/>
                <a:gd name="T22" fmla="*/ 1024 w 1408"/>
                <a:gd name="T23" fmla="*/ 768 h 1024"/>
                <a:gd name="T24" fmla="*/ 1216 w 1408"/>
                <a:gd name="T25" fmla="*/ 768 h 1024"/>
                <a:gd name="T26" fmla="*/ 1408 w 1408"/>
                <a:gd name="T27" fmla="*/ 576 h 1024"/>
                <a:gd name="T28" fmla="*/ 1408 w 1408"/>
                <a:gd name="T29" fmla="*/ 192 h 1024"/>
                <a:gd name="T30" fmla="*/ 1216 w 1408"/>
                <a:gd name="T31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8" h="1024">
                  <a:moveTo>
                    <a:pt x="121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216" y="128"/>
                    <a:pt x="1216" y="128"/>
                    <a:pt x="1216" y="128"/>
                  </a:cubicBezTo>
                  <a:cubicBezTo>
                    <a:pt x="1251" y="128"/>
                    <a:pt x="1280" y="157"/>
                    <a:pt x="1280" y="192"/>
                  </a:cubicBezTo>
                  <a:cubicBezTo>
                    <a:pt x="1280" y="576"/>
                    <a:pt x="1280" y="576"/>
                    <a:pt x="1280" y="576"/>
                  </a:cubicBezTo>
                  <a:cubicBezTo>
                    <a:pt x="1280" y="611"/>
                    <a:pt x="1251" y="640"/>
                    <a:pt x="1216" y="640"/>
                  </a:cubicBezTo>
                  <a:cubicBezTo>
                    <a:pt x="1024" y="640"/>
                    <a:pt x="1024" y="640"/>
                    <a:pt x="1024" y="640"/>
                  </a:cubicBezTo>
                  <a:cubicBezTo>
                    <a:pt x="1024" y="384"/>
                    <a:pt x="1024" y="384"/>
                    <a:pt x="1024" y="384"/>
                  </a:cubicBezTo>
                  <a:cubicBezTo>
                    <a:pt x="640" y="704"/>
                    <a:pt x="640" y="704"/>
                    <a:pt x="640" y="704"/>
                  </a:cubicBezTo>
                  <a:cubicBezTo>
                    <a:pt x="1024" y="1024"/>
                    <a:pt x="1024" y="1024"/>
                    <a:pt x="1024" y="1024"/>
                  </a:cubicBezTo>
                  <a:cubicBezTo>
                    <a:pt x="1024" y="768"/>
                    <a:pt x="1024" y="768"/>
                    <a:pt x="1024" y="768"/>
                  </a:cubicBezTo>
                  <a:cubicBezTo>
                    <a:pt x="1216" y="768"/>
                    <a:pt x="1216" y="768"/>
                    <a:pt x="1216" y="768"/>
                  </a:cubicBezTo>
                  <a:cubicBezTo>
                    <a:pt x="1322" y="768"/>
                    <a:pt x="1408" y="682"/>
                    <a:pt x="1408" y="576"/>
                  </a:cubicBezTo>
                  <a:cubicBezTo>
                    <a:pt x="1408" y="192"/>
                    <a:pt x="1408" y="192"/>
                    <a:pt x="1408" y="192"/>
                  </a:cubicBezTo>
                  <a:cubicBezTo>
                    <a:pt x="1408" y="86"/>
                    <a:pt x="1322" y="0"/>
                    <a:pt x="1216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AF0FE0B-9F17-55AD-F119-D04760AAF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828" y="2018653"/>
              <a:ext cx="317039" cy="260341"/>
            </a:xfrm>
            <a:custGeom>
              <a:avLst/>
              <a:gdLst>
                <a:gd name="T0" fmla="*/ 1024 w 1408"/>
                <a:gd name="T1" fmla="*/ 768 h 1152"/>
                <a:gd name="T2" fmla="*/ 192 w 1408"/>
                <a:gd name="T3" fmla="*/ 768 h 1152"/>
                <a:gd name="T4" fmla="*/ 128 w 1408"/>
                <a:gd name="T5" fmla="*/ 704 h 1152"/>
                <a:gd name="T6" fmla="*/ 128 w 1408"/>
                <a:gd name="T7" fmla="*/ 192 h 1152"/>
                <a:gd name="T8" fmla="*/ 192 w 1408"/>
                <a:gd name="T9" fmla="*/ 128 h 1152"/>
                <a:gd name="T10" fmla="*/ 512 w 1408"/>
                <a:gd name="T11" fmla="*/ 128 h 1152"/>
                <a:gd name="T12" fmla="*/ 512 w 1408"/>
                <a:gd name="T13" fmla="*/ 0 h 1152"/>
                <a:gd name="T14" fmla="*/ 192 w 1408"/>
                <a:gd name="T15" fmla="*/ 0 h 1152"/>
                <a:gd name="T16" fmla="*/ 0 w 1408"/>
                <a:gd name="T17" fmla="*/ 192 h 1152"/>
                <a:gd name="T18" fmla="*/ 0 w 1408"/>
                <a:gd name="T19" fmla="*/ 704 h 1152"/>
                <a:gd name="T20" fmla="*/ 192 w 1408"/>
                <a:gd name="T21" fmla="*/ 896 h 1152"/>
                <a:gd name="T22" fmla="*/ 1024 w 1408"/>
                <a:gd name="T23" fmla="*/ 896 h 1152"/>
                <a:gd name="T24" fmla="*/ 1024 w 1408"/>
                <a:gd name="T25" fmla="*/ 1152 h 1152"/>
                <a:gd name="T26" fmla="*/ 1408 w 1408"/>
                <a:gd name="T27" fmla="*/ 832 h 1152"/>
                <a:gd name="T28" fmla="*/ 1024 w 1408"/>
                <a:gd name="T29" fmla="*/ 512 h 1152"/>
                <a:gd name="T30" fmla="*/ 1024 w 1408"/>
                <a:gd name="T31" fmla="*/ 768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8" h="1152">
                  <a:moveTo>
                    <a:pt x="1024" y="768"/>
                  </a:moveTo>
                  <a:cubicBezTo>
                    <a:pt x="192" y="768"/>
                    <a:pt x="192" y="768"/>
                    <a:pt x="192" y="768"/>
                  </a:cubicBezTo>
                  <a:cubicBezTo>
                    <a:pt x="157" y="768"/>
                    <a:pt x="128" y="739"/>
                    <a:pt x="128" y="704"/>
                  </a:cubicBezTo>
                  <a:cubicBezTo>
                    <a:pt x="128" y="192"/>
                    <a:pt x="128" y="192"/>
                    <a:pt x="128" y="192"/>
                  </a:cubicBezTo>
                  <a:cubicBezTo>
                    <a:pt x="128" y="157"/>
                    <a:pt x="157" y="128"/>
                    <a:pt x="192" y="128"/>
                  </a:cubicBezTo>
                  <a:cubicBezTo>
                    <a:pt x="512" y="128"/>
                    <a:pt x="512" y="128"/>
                    <a:pt x="512" y="128"/>
                  </a:cubicBezTo>
                  <a:cubicBezTo>
                    <a:pt x="512" y="0"/>
                    <a:pt x="512" y="0"/>
                    <a:pt x="512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86" y="0"/>
                    <a:pt x="0" y="86"/>
                    <a:pt x="0" y="19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0" y="810"/>
                    <a:pt x="86" y="896"/>
                    <a:pt x="192" y="896"/>
                  </a:cubicBezTo>
                  <a:cubicBezTo>
                    <a:pt x="1024" y="896"/>
                    <a:pt x="1024" y="896"/>
                    <a:pt x="1024" y="896"/>
                  </a:cubicBezTo>
                  <a:cubicBezTo>
                    <a:pt x="1024" y="1152"/>
                    <a:pt x="1024" y="1152"/>
                    <a:pt x="1024" y="1152"/>
                  </a:cubicBezTo>
                  <a:cubicBezTo>
                    <a:pt x="1408" y="832"/>
                    <a:pt x="1408" y="832"/>
                    <a:pt x="1408" y="832"/>
                  </a:cubicBezTo>
                  <a:cubicBezTo>
                    <a:pt x="1024" y="512"/>
                    <a:pt x="1024" y="512"/>
                    <a:pt x="1024" y="512"/>
                  </a:cubicBezTo>
                  <a:lnTo>
                    <a:pt x="1024" y="76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4634CB-85CD-79CA-CDC5-765FEF5B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828" y="1844998"/>
              <a:ext cx="115338" cy="86970"/>
            </a:xfrm>
            <a:custGeom>
              <a:avLst/>
              <a:gdLst>
                <a:gd name="T0" fmla="*/ 64 w 512"/>
                <a:gd name="T1" fmla="*/ 384 h 384"/>
                <a:gd name="T2" fmla="*/ 448 w 512"/>
                <a:gd name="T3" fmla="*/ 384 h 384"/>
                <a:gd name="T4" fmla="*/ 512 w 512"/>
                <a:gd name="T5" fmla="*/ 320 h 384"/>
                <a:gd name="T6" fmla="*/ 512 w 512"/>
                <a:gd name="T7" fmla="*/ 64 h 384"/>
                <a:gd name="T8" fmla="*/ 448 w 512"/>
                <a:gd name="T9" fmla="*/ 0 h 384"/>
                <a:gd name="T10" fmla="*/ 64 w 512"/>
                <a:gd name="T11" fmla="*/ 0 h 384"/>
                <a:gd name="T12" fmla="*/ 0 w 512"/>
                <a:gd name="T13" fmla="*/ 64 h 384"/>
                <a:gd name="T14" fmla="*/ 0 w 512"/>
                <a:gd name="T15" fmla="*/ 320 h 384"/>
                <a:gd name="T16" fmla="*/ 64 w 512"/>
                <a:gd name="T17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2" h="384">
                  <a:moveTo>
                    <a:pt x="64" y="384"/>
                  </a:moveTo>
                  <a:cubicBezTo>
                    <a:pt x="448" y="384"/>
                    <a:pt x="448" y="384"/>
                    <a:pt x="448" y="384"/>
                  </a:cubicBezTo>
                  <a:cubicBezTo>
                    <a:pt x="483" y="384"/>
                    <a:pt x="512" y="355"/>
                    <a:pt x="512" y="320"/>
                  </a:cubicBezTo>
                  <a:cubicBezTo>
                    <a:pt x="512" y="64"/>
                    <a:pt x="512" y="64"/>
                    <a:pt x="512" y="64"/>
                  </a:cubicBezTo>
                  <a:cubicBezTo>
                    <a:pt x="512" y="29"/>
                    <a:pt x="483" y="0"/>
                    <a:pt x="44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355"/>
                    <a:pt x="29" y="384"/>
                    <a:pt x="64" y="384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39A52F57-BACD-3B7F-310E-24AF76DC4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0560" y="2163224"/>
              <a:ext cx="115338" cy="86970"/>
            </a:xfrm>
            <a:custGeom>
              <a:avLst/>
              <a:gdLst>
                <a:gd name="T0" fmla="*/ 448 w 512"/>
                <a:gd name="T1" fmla="*/ 0 h 384"/>
                <a:gd name="T2" fmla="*/ 64 w 512"/>
                <a:gd name="T3" fmla="*/ 0 h 384"/>
                <a:gd name="T4" fmla="*/ 0 w 512"/>
                <a:gd name="T5" fmla="*/ 64 h 384"/>
                <a:gd name="T6" fmla="*/ 0 w 512"/>
                <a:gd name="T7" fmla="*/ 320 h 384"/>
                <a:gd name="T8" fmla="*/ 64 w 512"/>
                <a:gd name="T9" fmla="*/ 384 h 384"/>
                <a:gd name="T10" fmla="*/ 448 w 512"/>
                <a:gd name="T11" fmla="*/ 384 h 384"/>
                <a:gd name="T12" fmla="*/ 512 w 512"/>
                <a:gd name="T13" fmla="*/ 320 h 384"/>
                <a:gd name="T14" fmla="*/ 512 w 512"/>
                <a:gd name="T15" fmla="*/ 64 h 384"/>
                <a:gd name="T16" fmla="*/ 448 w 512"/>
                <a:gd name="T17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2" h="384">
                  <a:moveTo>
                    <a:pt x="448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0" y="355"/>
                    <a:pt x="29" y="384"/>
                    <a:pt x="64" y="384"/>
                  </a:cubicBezTo>
                  <a:cubicBezTo>
                    <a:pt x="448" y="384"/>
                    <a:pt x="448" y="384"/>
                    <a:pt x="448" y="384"/>
                  </a:cubicBezTo>
                  <a:cubicBezTo>
                    <a:pt x="483" y="384"/>
                    <a:pt x="512" y="355"/>
                    <a:pt x="512" y="320"/>
                  </a:cubicBezTo>
                  <a:cubicBezTo>
                    <a:pt x="512" y="64"/>
                    <a:pt x="512" y="64"/>
                    <a:pt x="512" y="64"/>
                  </a:cubicBezTo>
                  <a:cubicBezTo>
                    <a:pt x="512" y="29"/>
                    <a:pt x="483" y="0"/>
                    <a:pt x="448" y="0"/>
                  </a:cubicBez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Graphic 11" descr="Handshake with solid fill">
            <a:extLst>
              <a:ext uri="{FF2B5EF4-FFF2-40B4-BE49-F238E27FC236}">
                <a16:creationId xmlns:a16="http://schemas.microsoft.com/office/drawing/2014/main" id="{720CA23B-A84B-BE89-8E1E-1ACD545DB4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554" y="5543576"/>
            <a:ext cx="788071" cy="788071"/>
          </a:xfrm>
          <a:prstGeom prst="rect">
            <a:avLst/>
          </a:prstGeom>
          <a:ln>
            <a:noFill/>
          </a:ln>
        </p:spPr>
      </p:pic>
      <p:pic>
        <p:nvPicPr>
          <p:cNvPr id="25" name="Graphic 84">
            <a:extLst>
              <a:ext uri="{FF2B5EF4-FFF2-40B4-BE49-F238E27FC236}">
                <a16:creationId xmlns:a16="http://schemas.microsoft.com/office/drawing/2014/main" id="{C5DE27FF-2EA8-C0CA-203B-D6A6153935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84" r="1315" b="21320"/>
          <a:stretch/>
        </p:blipFill>
        <p:spPr>
          <a:xfrm>
            <a:off x="6807388" y="5604702"/>
            <a:ext cx="617880" cy="4716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484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5417126" y="842144"/>
            <a:ext cx="4783887" cy="12003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Key Statistics </a:t>
            </a:r>
          </a:p>
          <a:p>
            <a:r>
              <a:rPr lang="en-US" sz="3000" dirty="0">
                <a:solidFill>
                  <a:srgbClr val="003DA5"/>
                </a:solidFill>
                <a:latin typeface="Fira Sans Medium"/>
                <a:ea typeface="Fira Sans Medium" panose="020B0503050000020004" pitchFamily="34" charset="0"/>
              </a:rPr>
              <a:t>Fiscal Year: 2024</a:t>
            </a:r>
            <a:endParaRPr lang="en-US" sz="3000" spc="-150" dirty="0">
              <a:solidFill>
                <a:srgbClr val="003DA5"/>
              </a:solidFill>
              <a:latin typeface="Fira Sans Medium"/>
              <a:ea typeface="Fira Sans Medium" panose="020B05030500000200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373" y="5836204"/>
            <a:ext cx="927100" cy="86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7127" y="2133557"/>
            <a:ext cx="6179128" cy="26139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Fira Sans Medium"/>
                <a:ea typeface="Fira Sans Medium" panose="020B0604020202020204" charset="0"/>
              </a:rPr>
              <a:t>We completed 46,900+ visits</a:t>
            </a:r>
          </a:p>
          <a:p>
            <a:pPr marL="342900" lvl="0" indent="-3429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Fira Sans Medium" panose="020B0604020202020204" charset="0"/>
                <a:ea typeface="Fira Sans Medium" panose="020B0604020202020204" charset="0"/>
              </a:rPr>
              <a:t>We accept 35+ different types of insurance </a:t>
            </a:r>
          </a:p>
          <a:p>
            <a:pPr marL="342900" lvl="0" indent="-3429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Fira Sans Medium" panose="020B0604020202020204" charset="0"/>
                <a:ea typeface="Fira Sans Medium" panose="020B0604020202020204" charset="0"/>
              </a:rPr>
              <a:t>We treat 10 different specialties 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 dirty="0">
                <a:latin typeface="Fira Sans Medium"/>
                <a:ea typeface="Fira Sans Medium" panose="020B0604020202020204" charset="0"/>
              </a:rPr>
              <a:t>We saw 7,134 new patients</a:t>
            </a:r>
          </a:p>
        </p:txBody>
      </p:sp>
    </p:spTree>
    <p:extLst>
      <p:ext uri="{BB962C8B-B14F-4D97-AF65-F5344CB8AC3E}">
        <p14:creationId xmlns:p14="http://schemas.microsoft.com/office/powerpoint/2010/main" val="1589954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C4EEFC9-2203-8C4B-A042-21D4EE65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" y="6644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039" y="265726"/>
            <a:ext cx="444904" cy="203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79" y="5818753"/>
            <a:ext cx="922737" cy="859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8271" y="1703951"/>
            <a:ext cx="10422645" cy="368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lang="en-US" sz="2800" dirty="0">
                <a:solidFill>
                  <a:schemeClr val="bg1"/>
                </a:solidFill>
                <a:latin typeface="Fira Sans Medium" panose="020B0604020202020204" charset="0"/>
                <a:ea typeface="Fira Sans Medium" panose="020B0604020202020204" charset="0"/>
              </a:rPr>
              <a:t>UCR Health as the clinical enterprise for UCR School of Medicine, provides:</a:t>
            </a:r>
          </a:p>
          <a:p>
            <a:pPr marL="457200" lvl="0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/>
                </a:solidFill>
                <a:latin typeface="Fira Sans Medium" panose="020B0604020202020204" charset="0"/>
                <a:ea typeface="Fira Sans Medium" panose="020B0604020202020204" charset="0"/>
              </a:rPr>
              <a:t>Clinical infrastructure</a:t>
            </a:r>
          </a:p>
          <a:p>
            <a:pPr marL="914400" lvl="1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Fira Sans" panose="020B0503050000020004" charset="0"/>
                <a:ea typeface="Fira Sans" panose="020B0503050000020004" charset="0"/>
              </a:rPr>
              <a:t>For employed UCR physician faculty to teach and care for patients</a:t>
            </a:r>
          </a:p>
          <a:p>
            <a:pPr marL="914400" lvl="1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Fira Sans" panose="020B0503050000020004" charset="0"/>
                <a:ea typeface="Fira Sans" panose="020B0503050000020004" charset="0"/>
              </a:rPr>
              <a:t>Generate revenue to reinvest and to support mission of SOM</a:t>
            </a:r>
          </a:p>
          <a:p>
            <a:pPr marL="914400" lvl="1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Fira Sans" panose="020B0503050000020004" charset="0"/>
                <a:ea typeface="Fira Sans" panose="020B0503050000020004" charset="0"/>
              </a:rPr>
              <a:t>Control quality and patient experience</a:t>
            </a:r>
          </a:p>
          <a:p>
            <a:pPr marL="914400" lvl="1" indent="-45720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Fira Sans" panose="020B0503050000020004" charset="0"/>
                <a:ea typeface="Fira Sans" panose="020B0503050000020004" charset="0"/>
              </a:rPr>
              <a:t>Develop basis for future population health management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401115" y="610418"/>
            <a:ext cx="295239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Summary</a:t>
            </a:r>
            <a:endParaRPr lang="en-US" sz="48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2486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C4EEFC9-2203-8C4B-A042-21D4EE65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" y="-94345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039" y="265726"/>
            <a:ext cx="444904" cy="203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79" y="5818753"/>
            <a:ext cx="922737" cy="859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-693275" y="1857327"/>
            <a:ext cx="821641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Thank you! </a:t>
            </a:r>
          </a:p>
          <a:p>
            <a:pPr algn="r"/>
            <a:r>
              <a:rPr lang="en-US" sz="480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Questions? </a:t>
            </a:r>
            <a:endParaRPr lang="en-US" sz="48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799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47850E-E272-680C-62CA-A80399F3AD18}"/>
              </a:ext>
            </a:extLst>
          </p:cNvPr>
          <p:cNvSpPr txBox="1"/>
          <p:nvPr/>
        </p:nvSpPr>
        <p:spPr>
          <a:xfrm>
            <a:off x="346363" y="321123"/>
            <a:ext cx="847436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Because Health Starts Here. </a:t>
            </a:r>
            <a:endParaRPr lang="en-US" sz="4800" spc="-150" dirty="0">
              <a:solidFill>
                <a:srgbClr val="003DA5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F85C2-2308-0791-54DF-50CE1749C5AE}"/>
              </a:ext>
            </a:extLst>
          </p:cNvPr>
          <p:cNvSpPr txBox="1"/>
          <p:nvPr/>
        </p:nvSpPr>
        <p:spPr>
          <a:xfrm>
            <a:off x="1137745" y="6524296"/>
            <a:ext cx="978951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Video link | </a:t>
            </a:r>
            <a:r>
              <a:rPr lang="en-US" sz="1100" dirty="0">
                <a:latin typeface="Fira Sans Medium"/>
                <a:hlinkClick r:id="rId3"/>
              </a:rPr>
              <a:t>https://vimeo.com/975650044</a:t>
            </a:r>
            <a:r>
              <a:rPr lang="en-US" sz="1100" dirty="0">
                <a:latin typeface="Fira Sans Medium"/>
              </a:rPr>
              <a:t> </a:t>
            </a:r>
            <a:endParaRPr lang="en-US" sz="1200" dirty="0"/>
          </a:p>
        </p:txBody>
      </p:sp>
      <p:pic>
        <p:nvPicPr>
          <p:cNvPr id="6" name="Online Media 5" title="We Are UC Riverside Health">
            <a:hlinkClick r:id="" action="ppaction://media"/>
            <a:extLst>
              <a:ext uri="{FF2B5EF4-FFF2-40B4-BE49-F238E27FC236}">
                <a16:creationId xmlns:a16="http://schemas.microsoft.com/office/drawing/2014/main" id="{4A30D264-8450-599B-6258-75AD8533E7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34559" y="1034754"/>
            <a:ext cx="9737725" cy="5486400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3798185743"/>
      </p:ext>
    </p:extLst>
  </p:cSld>
  <p:clrMapOvr>
    <a:masterClrMapping/>
  </p:clrMapOvr>
  <p:transition spd="slow" advClick="0" advTm="1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C70C9-1AA6-684B-A9B1-35BC658BB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0"/>
          <a:stretch/>
        </p:blipFill>
        <p:spPr>
          <a:xfrm>
            <a:off x="0" y="0"/>
            <a:ext cx="1222269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5882D8-9F74-2A46-BEAB-A118D82D6C70}"/>
              </a:ext>
            </a:extLst>
          </p:cNvPr>
          <p:cNvSpPr/>
          <p:nvPr/>
        </p:nvSpPr>
        <p:spPr>
          <a:xfrm>
            <a:off x="0" y="0"/>
            <a:ext cx="12222694" cy="6858000"/>
          </a:xfrm>
          <a:prstGeom prst="rect">
            <a:avLst/>
          </a:prstGeom>
          <a:solidFill>
            <a:srgbClr val="003DA5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832052" y="3429000"/>
            <a:ext cx="897774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Fira Sans" panose="020B0503050000020004" charset="0"/>
                <a:ea typeface="Fira Sans" panose="020B0503050000020004" charset="0"/>
              </a:rPr>
              <a:t>To deliver exceptional, compassionate, patient-centered care for the community.</a:t>
            </a:r>
          </a:p>
          <a:p>
            <a:endParaRPr lang="en-US" sz="3600" dirty="0">
              <a:solidFill>
                <a:schemeClr val="bg1">
                  <a:lumMod val="95000"/>
                </a:schemeClr>
              </a:solidFill>
              <a:latin typeface="Fira Sans" panose="020B0503050000020004" charset="0"/>
              <a:ea typeface="Fira Sans" panose="020B05030500000200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609600" y="882591"/>
            <a:ext cx="90671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Our Mission</a:t>
            </a:r>
            <a:endParaRPr lang="en-US" sz="4800" spc="-150" dirty="0">
              <a:solidFill>
                <a:schemeClr val="bg1">
                  <a:lumMod val="95000"/>
                </a:schemeClr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AAAE20E-64C8-9FD6-E52F-8F079A3FC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272778"/>
            <a:ext cx="444904" cy="203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F6F861-614A-3F5C-4DA7-5236E064A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317" y="5259729"/>
            <a:ext cx="2590800" cy="13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5167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rectangular object with a curved corner&#10;&#10;Description automatically generated">
            <a:extLst>
              <a:ext uri="{FF2B5EF4-FFF2-40B4-BE49-F238E27FC236}">
                <a16:creationId xmlns:a16="http://schemas.microsoft.com/office/drawing/2014/main" id="{7A3A190A-E934-3BE5-27F8-E26624C658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8959"/>
          <a:stretch>
            <a:fillRect/>
          </a:stretch>
        </p:blipFill>
        <p:spPr>
          <a:xfrm>
            <a:off x="5171919" y="400492"/>
            <a:ext cx="6638186" cy="60570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8045" y="650963"/>
            <a:ext cx="4172059" cy="74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49"/>
              </a:lnSpc>
            </a:pPr>
            <a:r>
              <a:rPr lang="en-US" sz="4800" dirty="0">
                <a:solidFill>
                  <a:srgbClr val="003DA5"/>
                </a:solidFill>
                <a:latin typeface="Fira Sans Medium" panose="020B0503050000020004" pitchFamily="34" charset="0"/>
              </a:rPr>
              <a:t>Our Vision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FF0DDD99-8731-C9F4-7767-D1754E23A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28078"/>
              </p:ext>
            </p:extLst>
          </p:nvPr>
        </p:nvGraphicFramePr>
        <p:xfrm>
          <a:off x="5655367" y="403419"/>
          <a:ext cx="6500399" cy="6101299"/>
        </p:xfrm>
        <a:graphic>
          <a:graphicData uri="http://schemas.openxmlformats.org/drawingml/2006/table">
            <a:tbl>
              <a:tblPr/>
              <a:tblGrid>
                <a:gridCol w="6500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69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9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Healthcare access for Inland Empire patients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01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ts val="294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Quality and population health improvement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041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ts val="294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Clinical service and programmatic capabilities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8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9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Community partnerships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75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9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Clinical research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6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9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Care management and coordination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71222"/>
                  </a:ext>
                </a:extLst>
              </a:tr>
              <a:tr h="6428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9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Clinical education of medical students and residents 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5813823"/>
                  </a:ext>
                </a:extLst>
              </a:tr>
              <a:tr h="6428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9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Physician organization development/expansion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0941058"/>
                  </a:ext>
                </a:extLst>
              </a:tr>
              <a:tr h="6428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29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latin typeface="Fira Sans" panose="020B0503050000020004" pitchFamily="34" charset="0"/>
                          <a:ea typeface="+mn-ea"/>
                          <a:cs typeface="Calibri" panose="020F0502020204030204" pitchFamily="34" charset="0"/>
                        </a:rPr>
                        <a:t>Reduction of healthcare disparity and inequity</a:t>
                      </a:r>
                    </a:p>
                  </a:txBody>
                  <a:tcPr marL="127000" marR="127000" marT="127000" marB="127000" anchor="ctr">
                    <a:lnL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B8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015655"/>
                  </a:ext>
                </a:extLst>
              </a:tr>
            </a:tbl>
          </a:graphicData>
        </a:graphic>
      </p:graphicFrame>
      <p:sp>
        <p:nvSpPr>
          <p:cNvPr id="5" name="TextBox 7">
            <a:extLst>
              <a:ext uri="{FF2B5EF4-FFF2-40B4-BE49-F238E27FC236}">
                <a16:creationId xmlns:a16="http://schemas.microsoft.com/office/drawing/2014/main" id="{F290DAA2-DA02-6544-5D9E-A97629F97BE3}"/>
              </a:ext>
            </a:extLst>
          </p:cNvPr>
          <p:cNvSpPr txBox="1"/>
          <p:nvPr/>
        </p:nvSpPr>
        <p:spPr>
          <a:xfrm>
            <a:off x="548012" y="1801276"/>
            <a:ext cx="448611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500" dirty="0">
                <a:solidFill>
                  <a:srgbClr val="003DA5"/>
                </a:solidFill>
                <a:latin typeface="Fira Sans Medium" panose="020B0603050000020004" pitchFamily="34" charset="0"/>
              </a:rPr>
              <a:t>To be the leading healthcare provider in the Inland Empire, improving health of individuals and families through mission-driven collaboration, outstanding education, and innovative care delivery.</a:t>
            </a:r>
          </a:p>
        </p:txBody>
      </p:sp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BC5DC90F-974E-5A71-2E20-F0252DD10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5583862"/>
            <a:ext cx="1831927" cy="8736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621ABFE-0814-4F1A-7BB1-148910D5C571}"/>
              </a:ext>
            </a:extLst>
          </p:cNvPr>
          <p:cNvCxnSpPr>
            <a:cxnSpLocks/>
          </p:cNvCxnSpPr>
          <p:nvPr/>
        </p:nvCxnSpPr>
        <p:spPr>
          <a:xfrm flipH="1">
            <a:off x="1982366" y="1654438"/>
            <a:ext cx="11693" cy="38892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F4CDFC75-97EA-6051-94D8-3FD283C55564}"/>
              </a:ext>
            </a:extLst>
          </p:cNvPr>
          <p:cNvCxnSpPr>
            <a:cxnSpLocks/>
          </p:cNvCxnSpPr>
          <p:nvPr/>
        </p:nvCxnSpPr>
        <p:spPr>
          <a:xfrm>
            <a:off x="11099317" y="3866462"/>
            <a:ext cx="0" cy="4239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DCAD6BA-1F3D-C594-E6AC-585CF9DCE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80" y="157359"/>
            <a:ext cx="7259002" cy="62515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3DA5"/>
                </a:solidFill>
                <a:latin typeface="Fira Sans Medium" panose="020B0503050000020004" pitchFamily="34" charset="0"/>
                <a:cs typeface="Arial"/>
              </a:rPr>
              <a:t>UCR Health Organization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090E97E-4A08-EC75-6AC4-6C0524AE5331}"/>
              </a:ext>
            </a:extLst>
          </p:cNvPr>
          <p:cNvSpPr txBox="1"/>
          <p:nvPr/>
        </p:nvSpPr>
        <p:spPr>
          <a:xfrm>
            <a:off x="7010765" y="4274388"/>
            <a:ext cx="1510757" cy="83099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US" sz="1200" dirty="0">
                <a:latin typeface="Fira Sans Book" panose="020B0503050000020004"/>
              </a:rPr>
              <a:t>Clinical </a:t>
            </a:r>
          </a:p>
          <a:p>
            <a:r>
              <a:rPr lang="en-US" sz="1200" dirty="0">
                <a:latin typeface="Fira Sans Book" panose="020B0503050000020004"/>
              </a:rPr>
              <a:t>Finance</a:t>
            </a:r>
          </a:p>
          <a:p>
            <a:endParaRPr lang="en-US" sz="1200" dirty="0">
              <a:latin typeface="Fira Sans Book" panose="020B0503050000020004"/>
            </a:endParaRPr>
          </a:p>
          <a:p>
            <a:r>
              <a:rPr lang="en-US" sz="1200" dirty="0">
                <a:latin typeface="Fira Sans Book" panose="020B0503050000020004"/>
              </a:rPr>
              <a:t>Anthony Simmons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2539C3F-D6E6-8926-1FCC-8261DE1ED100}"/>
              </a:ext>
            </a:extLst>
          </p:cNvPr>
          <p:cNvCxnSpPr>
            <a:cxnSpLocks/>
            <a:stCxn id="50" idx="0"/>
            <a:endCxn id="50" idx="0"/>
          </p:cNvCxnSpPr>
          <p:nvPr/>
        </p:nvCxnSpPr>
        <p:spPr>
          <a:xfrm>
            <a:off x="7766144" y="4274388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518FBCC-2175-C217-8433-91E84C67C080}"/>
              </a:ext>
            </a:extLst>
          </p:cNvPr>
          <p:cNvCxnSpPr>
            <a:cxnSpLocks/>
          </p:cNvCxnSpPr>
          <p:nvPr/>
        </p:nvCxnSpPr>
        <p:spPr>
          <a:xfrm>
            <a:off x="3947373" y="4063627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E01C65C5-D451-51EF-3D7F-DE5F4D0DE666}"/>
              </a:ext>
            </a:extLst>
          </p:cNvPr>
          <p:cNvSpPr txBox="1"/>
          <p:nvPr/>
        </p:nvSpPr>
        <p:spPr>
          <a:xfrm>
            <a:off x="484941" y="4303244"/>
            <a:ext cx="1332181" cy="83099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US" sz="1200" dirty="0">
                <a:latin typeface="Fira Sans Book" panose="020B0503050000020004"/>
              </a:rPr>
              <a:t>Ambulatory Operations</a:t>
            </a:r>
          </a:p>
          <a:p>
            <a:endParaRPr lang="en-US" sz="1200" dirty="0">
              <a:latin typeface="Fira Sans Book" panose="020B0503050000020004"/>
            </a:endParaRPr>
          </a:p>
          <a:p>
            <a:r>
              <a:rPr lang="en-US" sz="1200" dirty="0">
                <a:latin typeface="Fira Sans Book" panose="020B0503050000020004"/>
              </a:rPr>
              <a:t>Krystal Rivas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81383B2-CDF2-A224-DF82-2AC7A8279D4E}"/>
              </a:ext>
            </a:extLst>
          </p:cNvPr>
          <p:cNvSpPr txBox="1"/>
          <p:nvPr/>
        </p:nvSpPr>
        <p:spPr>
          <a:xfrm>
            <a:off x="5442210" y="4289014"/>
            <a:ext cx="1320516" cy="83099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US" sz="1200" dirty="0">
                <a:latin typeface="Fira Sans Book" panose="020B0503050000020004"/>
              </a:rPr>
              <a:t>Performance Excellence</a:t>
            </a:r>
          </a:p>
          <a:p>
            <a:r>
              <a:rPr lang="en-US" sz="1200" dirty="0">
                <a:latin typeface="Fira Sans Book" panose="020B0503050000020004"/>
              </a:rPr>
              <a:t> </a:t>
            </a:r>
          </a:p>
          <a:p>
            <a:r>
              <a:rPr lang="en-US" sz="1200" dirty="0">
                <a:latin typeface="Fira Sans Book" panose="020B0503050000020004"/>
              </a:rPr>
              <a:t>Linda Roney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055D050-DDED-699E-8AC0-55783E585A68}"/>
              </a:ext>
            </a:extLst>
          </p:cNvPr>
          <p:cNvCxnSpPr>
            <a:cxnSpLocks/>
          </p:cNvCxnSpPr>
          <p:nvPr/>
        </p:nvCxnSpPr>
        <p:spPr>
          <a:xfrm flipH="1" flipV="1">
            <a:off x="1994059" y="1654438"/>
            <a:ext cx="8262417" cy="12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E55ED352-F5C2-D4B8-206A-845443EA6AB2}"/>
              </a:ext>
            </a:extLst>
          </p:cNvPr>
          <p:cNvCxnSpPr>
            <a:cxnSpLocks/>
          </p:cNvCxnSpPr>
          <p:nvPr/>
        </p:nvCxnSpPr>
        <p:spPr>
          <a:xfrm>
            <a:off x="10244783" y="1694350"/>
            <a:ext cx="0" cy="3943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6AB938D-EC4B-FE09-1C7B-0B47DDE41B0F}"/>
              </a:ext>
            </a:extLst>
          </p:cNvPr>
          <p:cNvSpPr txBox="1"/>
          <p:nvPr/>
        </p:nvSpPr>
        <p:spPr>
          <a:xfrm>
            <a:off x="3949776" y="4297102"/>
            <a:ext cx="1207089" cy="83099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r>
              <a:rPr lang="en-US" sz="1200" dirty="0">
                <a:latin typeface="Fira Sans Book" panose="020B0503050000020004"/>
              </a:rPr>
              <a:t>Physician Relations</a:t>
            </a:r>
          </a:p>
          <a:p>
            <a:endParaRPr lang="en-US" sz="1200" dirty="0">
              <a:latin typeface="Fira Sans Book" panose="020B0503050000020004"/>
            </a:endParaRPr>
          </a:p>
          <a:p>
            <a:r>
              <a:rPr lang="en-US" sz="1200" dirty="0">
                <a:latin typeface="Fira Sans Book" panose="020B0503050000020004"/>
              </a:rPr>
              <a:t>Erin Ferencik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9CCC28FE-0D23-B6C8-53C1-74EFF9AD735E}"/>
              </a:ext>
            </a:extLst>
          </p:cNvPr>
          <p:cNvCxnSpPr>
            <a:cxnSpLocks/>
          </p:cNvCxnSpPr>
          <p:nvPr/>
        </p:nvCxnSpPr>
        <p:spPr>
          <a:xfrm flipV="1">
            <a:off x="9540680" y="3866462"/>
            <a:ext cx="0" cy="6026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A3CB9B87-BFAC-84B2-B91B-7BFD159748D7}"/>
              </a:ext>
            </a:extLst>
          </p:cNvPr>
          <p:cNvSpPr txBox="1"/>
          <p:nvPr/>
        </p:nvSpPr>
        <p:spPr>
          <a:xfrm>
            <a:off x="8817682" y="4469079"/>
            <a:ext cx="145518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 dirty="0">
                <a:latin typeface="Fira Sans Book" panose="020B0503050000020004"/>
              </a:rPr>
              <a:t>Epic/ </a:t>
            </a:r>
          </a:p>
          <a:p>
            <a:r>
              <a:rPr lang="en-US" dirty="0">
                <a:latin typeface="Fira Sans Book" panose="020B0503050000020004"/>
              </a:rPr>
              <a:t>Informatics </a:t>
            </a:r>
          </a:p>
          <a:p>
            <a:r>
              <a:rPr lang="en-US" dirty="0">
                <a:latin typeface="Fira Sans Book" panose="020B0503050000020004"/>
              </a:rPr>
              <a:t>Team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6DC712-83BF-F90C-090A-07A598A52C6B}"/>
              </a:ext>
            </a:extLst>
          </p:cNvPr>
          <p:cNvSpPr txBox="1"/>
          <p:nvPr/>
        </p:nvSpPr>
        <p:spPr>
          <a:xfrm>
            <a:off x="10468219" y="4297102"/>
            <a:ext cx="1262196" cy="83099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r>
              <a:rPr lang="en-US" dirty="0">
                <a:latin typeface="Fira Sans Book" panose="020B0503050000020004"/>
              </a:rPr>
              <a:t>Quality/</a:t>
            </a:r>
          </a:p>
          <a:p>
            <a:r>
              <a:rPr lang="en-US" dirty="0">
                <a:latin typeface="Fira Sans Book" panose="020B0503050000020004"/>
              </a:rPr>
              <a:t>Grievance</a:t>
            </a:r>
          </a:p>
          <a:p>
            <a:endParaRPr lang="en-US" dirty="0">
              <a:latin typeface="Fira Sans Book" panose="020B0503050000020004"/>
            </a:endParaRPr>
          </a:p>
          <a:p>
            <a:r>
              <a:rPr lang="en-US" dirty="0">
                <a:latin typeface="Fira Sans Book" panose="020B0503050000020004"/>
              </a:rPr>
              <a:t>Helen Lau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D77BF3CB-5764-F087-8E6D-4CD9569499B8}"/>
              </a:ext>
            </a:extLst>
          </p:cNvPr>
          <p:cNvSpPr txBox="1"/>
          <p:nvPr/>
        </p:nvSpPr>
        <p:spPr>
          <a:xfrm>
            <a:off x="2020217" y="4303244"/>
            <a:ext cx="1455180" cy="830997"/>
          </a:xfrm>
          <a:prstGeom prst="rect">
            <a:avLst/>
          </a:prstGeom>
          <a:noFill/>
          <a:ln w="38100">
            <a:solidFill>
              <a:schemeClr val="tx2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en-US" sz="1200" dirty="0">
                <a:latin typeface="Fira Sans Book" panose="020B0503050000020004"/>
              </a:rPr>
              <a:t>Marketing</a:t>
            </a:r>
          </a:p>
          <a:p>
            <a:endParaRPr lang="en-US" sz="1200" dirty="0">
              <a:latin typeface="Fira Sans Book" panose="020B0503050000020004"/>
            </a:endParaRPr>
          </a:p>
          <a:p>
            <a:r>
              <a:rPr lang="en-US" sz="1200" dirty="0">
                <a:latin typeface="Fira Sans Book" panose="020B0503050000020004"/>
              </a:rPr>
              <a:t>Eileen Kwan</a:t>
            </a:r>
          </a:p>
          <a:p>
            <a:endParaRPr lang="en-US" sz="1200" dirty="0">
              <a:latin typeface="Fira Sans Book" panose="020B0503050000020004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83343FB-6E67-1057-68D6-AEFA9CDD19D9}"/>
              </a:ext>
            </a:extLst>
          </p:cNvPr>
          <p:cNvCxnSpPr>
            <a:cxnSpLocks/>
          </p:cNvCxnSpPr>
          <p:nvPr/>
        </p:nvCxnSpPr>
        <p:spPr>
          <a:xfrm flipV="1">
            <a:off x="1145771" y="3971078"/>
            <a:ext cx="1583916" cy="103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12164BB-2A62-FE33-84BB-2ECE8C453067}"/>
              </a:ext>
            </a:extLst>
          </p:cNvPr>
          <p:cNvCxnSpPr>
            <a:cxnSpLocks/>
          </p:cNvCxnSpPr>
          <p:nvPr/>
        </p:nvCxnSpPr>
        <p:spPr>
          <a:xfrm flipH="1" flipV="1">
            <a:off x="1137546" y="3981448"/>
            <a:ext cx="960" cy="3217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20318AF-0FD7-C39A-C8D4-EF12F081B598}"/>
              </a:ext>
            </a:extLst>
          </p:cNvPr>
          <p:cNvCxnSpPr>
            <a:cxnSpLocks/>
          </p:cNvCxnSpPr>
          <p:nvPr/>
        </p:nvCxnSpPr>
        <p:spPr>
          <a:xfrm flipH="1">
            <a:off x="4534586" y="3858690"/>
            <a:ext cx="3231558" cy="236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E2BB11F-EEFB-6899-2A6A-CE2A29CBA2B8}"/>
              </a:ext>
            </a:extLst>
          </p:cNvPr>
          <p:cNvCxnSpPr>
            <a:cxnSpLocks/>
          </p:cNvCxnSpPr>
          <p:nvPr/>
        </p:nvCxnSpPr>
        <p:spPr>
          <a:xfrm>
            <a:off x="4534586" y="3875360"/>
            <a:ext cx="0" cy="41896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F34B352-ED3D-CE25-BEB3-26D54691AEEB}"/>
              </a:ext>
            </a:extLst>
          </p:cNvPr>
          <p:cNvCxnSpPr>
            <a:cxnSpLocks/>
          </p:cNvCxnSpPr>
          <p:nvPr/>
        </p:nvCxnSpPr>
        <p:spPr>
          <a:xfrm>
            <a:off x="7766144" y="3875360"/>
            <a:ext cx="0" cy="4066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5873D55-A918-AA22-834C-B27D325F319F}"/>
              </a:ext>
            </a:extLst>
          </p:cNvPr>
          <p:cNvCxnSpPr>
            <a:cxnSpLocks/>
          </p:cNvCxnSpPr>
          <p:nvPr/>
        </p:nvCxnSpPr>
        <p:spPr>
          <a:xfrm flipH="1">
            <a:off x="9540680" y="3858690"/>
            <a:ext cx="1558637" cy="77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260B190-78E8-8781-FAC2-64F2B9F432F2}"/>
              </a:ext>
            </a:extLst>
          </p:cNvPr>
          <p:cNvCxnSpPr>
            <a:cxnSpLocks/>
          </p:cNvCxnSpPr>
          <p:nvPr/>
        </p:nvCxnSpPr>
        <p:spPr>
          <a:xfrm>
            <a:off x="10293534" y="3611806"/>
            <a:ext cx="0" cy="2580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2EF23874-FB41-11BA-2994-5BBDA7B7FA70}"/>
              </a:ext>
            </a:extLst>
          </p:cNvPr>
          <p:cNvCxnSpPr>
            <a:cxnSpLocks/>
            <a:stCxn id="197" idx="0"/>
          </p:cNvCxnSpPr>
          <p:nvPr/>
        </p:nvCxnSpPr>
        <p:spPr>
          <a:xfrm flipH="1" flipV="1">
            <a:off x="2743827" y="3970949"/>
            <a:ext cx="3980" cy="3322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FDECA3F-3514-EA45-B9FB-D347A1F246E9}"/>
              </a:ext>
            </a:extLst>
          </p:cNvPr>
          <p:cNvCxnSpPr>
            <a:cxnSpLocks/>
          </p:cNvCxnSpPr>
          <p:nvPr/>
        </p:nvCxnSpPr>
        <p:spPr>
          <a:xfrm>
            <a:off x="1982509" y="3611806"/>
            <a:ext cx="0" cy="36964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65AB0-3E7C-07D3-4D59-3347329F5161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6096002" y="3181608"/>
            <a:ext cx="6466" cy="11074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0C816F7-5A17-6E19-FD52-4C7E5A4C20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5" r="32573" b="20541"/>
          <a:stretch/>
        </p:blipFill>
        <p:spPr bwMode="auto">
          <a:xfrm>
            <a:off x="4976495" y="977916"/>
            <a:ext cx="2015641" cy="1726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3D03D-A6DD-4A11-06B6-069BD0F8D1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4303" r="16794" b="19315"/>
          <a:stretch/>
        </p:blipFill>
        <p:spPr bwMode="auto">
          <a:xfrm>
            <a:off x="1212368" y="1922875"/>
            <a:ext cx="1570232" cy="1493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76D94C-675A-EDB9-DBFD-E14ECE6704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51" t="5810" b="18479"/>
          <a:stretch/>
        </p:blipFill>
        <p:spPr bwMode="auto">
          <a:xfrm>
            <a:off x="9360542" y="1922875"/>
            <a:ext cx="1755584" cy="1506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663940-6607-759A-2832-969F24A7E5F5}"/>
              </a:ext>
            </a:extLst>
          </p:cNvPr>
          <p:cNvSpPr txBox="1"/>
          <p:nvPr/>
        </p:nvSpPr>
        <p:spPr>
          <a:xfrm>
            <a:off x="9416840" y="3389719"/>
            <a:ext cx="18063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latin typeface="Rift Light" panose="020B0604020202020204" pitchFamily="50" charset="0"/>
              </a:defRPr>
            </a:lvl1pPr>
          </a:lstStyle>
          <a:p>
            <a:r>
              <a:rPr lang="en-US" dirty="0"/>
              <a:t>CHIEF MEDICAL OFFICER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07F28-BBB0-FED8-61E0-FDD98ED26B36}"/>
              </a:ext>
            </a:extLst>
          </p:cNvPr>
          <p:cNvSpPr txBox="1"/>
          <p:nvPr/>
        </p:nvSpPr>
        <p:spPr>
          <a:xfrm>
            <a:off x="5058466" y="2750331"/>
            <a:ext cx="21336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b="1">
                <a:latin typeface="Rift Light" panose="020B0604020202020204" pitchFamily="50" charset="0"/>
              </a:defRPr>
            </a:lvl1pPr>
          </a:lstStyle>
          <a:p>
            <a:r>
              <a:rPr lang="en-US" dirty="0"/>
              <a:t>CHIEF EXECUTIVE OFFICER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8FEFFA-77EB-521B-8E6F-E894D0C94C12}"/>
              </a:ext>
            </a:extLst>
          </p:cNvPr>
          <p:cNvSpPr txBox="1"/>
          <p:nvPr/>
        </p:nvSpPr>
        <p:spPr>
          <a:xfrm>
            <a:off x="1075874" y="3375354"/>
            <a:ext cx="2026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Rift Light" panose="020B0604020202020204" pitchFamily="50" charset="0"/>
              </a:rPr>
              <a:t>CHIEF OPERATING OFFICER</a:t>
            </a:r>
          </a:p>
        </p:txBody>
      </p:sp>
    </p:spTree>
    <p:extLst>
      <p:ext uri="{BB962C8B-B14F-4D97-AF65-F5344CB8AC3E}">
        <p14:creationId xmlns:p14="http://schemas.microsoft.com/office/powerpoint/2010/main" val="160883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4A011-39CD-6B12-0160-5914C13FF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EF7FE1-9809-C125-AC0F-4A38DF05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UCRHEALTH.ORG   </a:t>
            </a:r>
            <a:br>
              <a:rPr lang="en-US" sz="3000" dirty="0">
                <a:solidFill>
                  <a:srgbClr val="FFB81D"/>
                </a:solidFill>
              </a:rPr>
            </a:br>
            <a:r>
              <a:rPr lang="en-US" sz="3000" u="sng" dirty="0"/>
              <a:t>Access full Physician Directory &amp; Services</a:t>
            </a:r>
            <a:br>
              <a:rPr lang="en-US" sz="3000" u="sng" dirty="0"/>
            </a:br>
            <a:endParaRPr lang="en-US" sz="30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7A43C-3E98-473D-A97A-2112CFE78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13" y="1371183"/>
            <a:ext cx="6148635" cy="5398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F5A96D-487D-1BE8-C2F4-86E1DA1C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94" y="1371183"/>
            <a:ext cx="4509467" cy="50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6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5F695-E90E-7848-C4F3-FAD26994B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65F2D1-98EA-55C7-B06F-4014A6759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761" y="6324674"/>
            <a:ext cx="398350" cy="371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13147A2-91F9-FAFB-381C-AF287F51D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615" y="260950"/>
            <a:ext cx="280946" cy="1285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F66D8C7-BBBB-9C4B-B013-5620310C3E8E}"/>
              </a:ext>
            </a:extLst>
          </p:cNvPr>
          <p:cNvSpPr txBox="1">
            <a:spLocks/>
          </p:cNvSpPr>
          <p:nvPr/>
        </p:nvSpPr>
        <p:spPr>
          <a:xfrm>
            <a:off x="562491" y="463857"/>
            <a:ext cx="6742770" cy="8461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74BB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sz="4800" dirty="0">
                <a:solidFill>
                  <a:srgbClr val="003DA5"/>
                </a:solidFill>
                <a:latin typeface="Fira Sans Medium" panose="020B0503050000020004" pitchFamily="34" charset="0"/>
                <a:ea typeface="Open Sans Semibold" panose="020B0604020202020204" charset="0"/>
                <a:cs typeface="Open Sans Semibold" panose="020B0604020202020204" charset="0"/>
              </a:rPr>
              <a:t>Our Providers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74BB"/>
              </a:solidFill>
              <a:effectLst/>
              <a:uLnTx/>
              <a:uFillTx/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2224F-810D-A687-4C21-36B5922FB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250" y="1220553"/>
            <a:ext cx="5986251" cy="4580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7E379-3FED-02A9-54CB-67CD2F9BA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99" y="1220553"/>
            <a:ext cx="5890805" cy="45805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8603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24408" y="151708"/>
            <a:ext cx="5858358" cy="131686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r>
              <a:rPr lang="en-US" sz="54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Bringing Care</a:t>
            </a:r>
            <a:br>
              <a:rPr lang="en-US" sz="54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en-US" sz="54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to our Community</a:t>
            </a:r>
            <a:endParaRPr lang="en-US" sz="5300" dirty="0">
              <a:solidFill>
                <a:srgbClr val="0074BB"/>
              </a:solidFill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5424408" y="1517272"/>
            <a:ext cx="6031718" cy="120065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UCR Health physicians provide a wide range of routine, preventive, and specialty medical care: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24408" y="2959305"/>
            <a:ext cx="2771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Medical 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3684" y="3538513"/>
            <a:ext cx="3405267" cy="2729337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"/>
                <a:ea typeface="Times New Roman" panose="02020603050405020304" pitchFamily="18" charset="0"/>
                <a:cs typeface="Times New Roman"/>
              </a:rPr>
              <a:t>Cardiology</a:t>
            </a:r>
          </a:p>
          <a:p>
            <a:pPr marL="285750" lvl="0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"/>
                <a:ea typeface="Times New Roman" panose="02020603050405020304" pitchFamily="18" charset="0"/>
                <a:cs typeface="Times New Roman"/>
              </a:rPr>
              <a:t>Clinical Neuropsychology</a:t>
            </a:r>
            <a:endParaRPr lang="en-US" dirty="0"/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Family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Gynecologic Oncology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Hospitalist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Internal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Neurology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Obstetrics &amp; Gynecology</a:t>
            </a:r>
            <a:endParaRPr lang="en-US" dirty="0">
              <a:solidFill>
                <a:srgbClr val="FF0000"/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05186" y="3201338"/>
            <a:ext cx="3429159" cy="3394134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R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Pain Medicine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"/>
                <a:ea typeface="Calibri"/>
                <a:cs typeface="Calibri"/>
              </a:rPr>
              <a:t>Pediatrics</a:t>
            </a:r>
            <a:endParaRPr lang="en-US" dirty="0">
              <a:latin typeface="Calibri"/>
              <a:ea typeface="Times New Roman" panose="02020603050405020304" pitchFamily="18" charset="0"/>
              <a:cs typeface="Times New Roman"/>
            </a:endParaRPr>
          </a:p>
          <a:p>
            <a:pPr marL="285750" marR="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Primary Care</a:t>
            </a:r>
          </a:p>
          <a:p>
            <a:pPr marL="285750" marR="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Psychiatry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Calibri"/>
                <a:ea typeface="Times New Roman" panose="02020603050405020304" pitchFamily="18" charset="0"/>
                <a:cs typeface="Times New Roman"/>
              </a:rPr>
              <a:t>Rheumatology</a:t>
            </a:r>
          </a:p>
          <a:p>
            <a:pPr marL="285750" marR="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Sports Medicine</a:t>
            </a:r>
          </a:p>
          <a:p>
            <a:pPr marL="285750" marR="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Urogynecology</a:t>
            </a:r>
          </a:p>
          <a:p>
            <a:pPr marL="285750" marR="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Women’s Health</a:t>
            </a:r>
          </a:p>
          <a:p>
            <a:pPr marL="285750" marR="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dirty="0">
              <a:latin typeface="Calibri"/>
              <a:ea typeface="Times New Roman" panose="020206030504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542393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355" y="260952"/>
            <a:ext cx="280946" cy="1285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71791" y="221391"/>
            <a:ext cx="10960200" cy="109276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74BB"/>
                </a:solidFill>
                <a:latin typeface="+mj-lt"/>
                <a:ea typeface="+mj-ea"/>
                <a:cs typeface="Arial"/>
              </a:defRPr>
            </a:lvl1pPr>
          </a:lstStyle>
          <a:p>
            <a:pPr lvl="0">
              <a:defRPr/>
            </a:pPr>
            <a:r>
              <a:rPr lang="en-US" sz="48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Accessible Locations Near You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74BB"/>
              </a:solidFill>
              <a:effectLst/>
              <a:uLnTx/>
              <a:uFillTx/>
              <a:latin typeface="Open Sans Semibold" panose="020B0604020202020204" charset="0"/>
              <a:ea typeface="Open Sans Semibold" panose="020B0604020202020204" charset="0"/>
              <a:cs typeface="Open Sans Semibold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513" y="1094206"/>
            <a:ext cx="10394757" cy="6771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3DA5"/>
                </a:solidFill>
                <a:latin typeface="Fira Sans Medium" panose="020B0603050000020004" charset="0"/>
                <a:ea typeface="Fira Sans Medium" panose="020B0603050000020004" charset="0"/>
              </a:rPr>
              <a:t>UCR Health </a:t>
            </a:r>
            <a:r>
              <a:rPr lang="en-US" dirty="0">
                <a:latin typeface="Fira Sans Light" panose="020B0604020202020204" charset="0"/>
                <a:ea typeface="Fira Sans Light" panose="020B0604020202020204" charset="0"/>
                <a:cs typeface="Times New Roman" panose="02020603050405020304" pitchFamily="18" charset="0"/>
              </a:rPr>
              <a:t>has four locations throughout Riverside County, serving individuals and families across Riverside and the Coachella Valley.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42" y="1933308"/>
            <a:ext cx="2798346" cy="1608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56" y="1933308"/>
            <a:ext cx="2798346" cy="16088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70042" y="3542186"/>
            <a:ext cx="2717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UCR Health | </a:t>
            </a:r>
            <a:r>
              <a:rPr lang="en-US" sz="1200" b="1" i="1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Multispecialty Clinic</a:t>
            </a:r>
          </a:p>
          <a:p>
            <a:pPr lvl="0">
              <a:defRPr/>
            </a:pPr>
            <a:r>
              <a:rPr lang="en-US" sz="1200" dirty="0">
                <a:latin typeface="Fira Sans Light" panose="020B0604020202020204" charset="0"/>
                <a:ea typeface="Fira Sans Light" panose="020B0604020202020204" charset="0"/>
              </a:rPr>
              <a:t>3390 University Avenue, Suite 100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200" dirty="0">
                <a:latin typeface="Fira Sans Light" panose="020B0604020202020204" charset="0"/>
                <a:ea typeface="Fira Sans Light" panose="020B0604020202020204" charset="0"/>
              </a:rPr>
              <a:t>Riverside, CA 92501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15756" y="3542185"/>
            <a:ext cx="2717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UCR Health | </a:t>
            </a:r>
            <a:r>
              <a:rPr lang="en-US" sz="1200" b="1" i="1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Women’s Health </a:t>
            </a:r>
          </a:p>
          <a:p>
            <a:pPr>
              <a:defRPr/>
            </a:pPr>
            <a:r>
              <a:rPr lang="en-US" sz="1200" dirty="0">
                <a:latin typeface="Fira Sans Light" panose="020B0604020202020204" charset="0"/>
                <a:ea typeface="Fira Sans Light" panose="020B0604020202020204" charset="0"/>
              </a:rPr>
              <a:t>19330 Jesse Lane, Suite 100</a:t>
            </a:r>
          </a:p>
          <a:p>
            <a:pPr>
              <a:defRPr/>
            </a:pPr>
            <a:r>
              <a:rPr lang="en-US" sz="1200" dirty="0">
                <a:latin typeface="Fira Sans Light" panose="020B0604020202020204" charset="0"/>
                <a:ea typeface="Fira Sans Light" panose="020B0604020202020204" charset="0"/>
              </a:rPr>
              <a:t>Riverside, CA 92508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40" y="1933002"/>
            <a:ext cx="2658209" cy="16132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98698" y="3540633"/>
            <a:ext cx="2717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UCR Health | </a:t>
            </a:r>
            <a:r>
              <a:rPr lang="en-US" sz="1200" b="1" i="1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Pediatric Clinic</a:t>
            </a:r>
          </a:p>
          <a:p>
            <a:pPr lvl="0">
              <a:defRPr/>
            </a:pPr>
            <a:r>
              <a:rPr lang="es-ES" sz="1200" dirty="0">
                <a:latin typeface="Fira Sans Light" panose="020B0604020202020204" charset="0"/>
                <a:ea typeface="Fira Sans Light" panose="020B0604020202020204" charset="0"/>
              </a:rPr>
              <a:t>La Quinta Valley Plaza</a:t>
            </a:r>
          </a:p>
          <a:p>
            <a:pPr lvl="0">
              <a:defRPr/>
            </a:pPr>
            <a:r>
              <a:rPr lang="es-ES" sz="1200" dirty="0">
                <a:latin typeface="Fira Sans Light" panose="020B0604020202020204" charset="0"/>
                <a:ea typeface="Fira Sans Light" panose="020B0604020202020204" charset="0"/>
              </a:rPr>
              <a:t>79430 </a:t>
            </a:r>
            <a:r>
              <a:rPr lang="es-ES" sz="1200" dirty="0" err="1">
                <a:latin typeface="Fira Sans Light" panose="020B0604020202020204" charset="0"/>
                <a:ea typeface="Fira Sans Light" panose="020B0604020202020204" charset="0"/>
              </a:rPr>
              <a:t>Highway</a:t>
            </a:r>
            <a:r>
              <a:rPr lang="es-ES" sz="1200" dirty="0">
                <a:latin typeface="Fira Sans Light" panose="020B0604020202020204" charset="0"/>
                <a:ea typeface="Fira Sans Light" panose="020B0604020202020204" charset="0"/>
              </a:rPr>
              <a:t> 111, Suite 102</a:t>
            </a:r>
          </a:p>
          <a:p>
            <a:pPr lvl="0">
              <a:defRPr/>
            </a:pPr>
            <a:r>
              <a:rPr lang="es-ES" sz="1200" dirty="0">
                <a:latin typeface="Fira Sans Light" panose="020B0604020202020204" charset="0"/>
                <a:ea typeface="Fira Sans Light" panose="020B0604020202020204" charset="0"/>
              </a:rPr>
              <a:t>La Quinta, CA 92253</a:t>
            </a:r>
            <a:endParaRPr lang="en-US" sz="1200" dirty="0">
              <a:latin typeface="Fira Sans Light" panose="020B0604020202020204" charset="0"/>
              <a:ea typeface="Fira Sans Light" panose="020B0604020202020204" charset="0"/>
            </a:endParaRPr>
          </a:p>
        </p:txBody>
      </p:sp>
      <p:pic>
        <p:nvPicPr>
          <p:cNvPr id="4" name="Picture 3" descr="A collage of buildings&#10;&#10;Description automatically generated with low confidence">
            <a:extLst>
              <a:ext uri="{FF2B5EF4-FFF2-40B4-BE49-F238E27FC236}">
                <a16:creationId xmlns:a16="http://schemas.microsoft.com/office/drawing/2014/main" id="{E8F43335-F55A-556D-34B5-37D68953B0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877" r="-121" b="49675"/>
          <a:stretch/>
        </p:blipFill>
        <p:spPr>
          <a:xfrm>
            <a:off x="1869943" y="4941546"/>
            <a:ext cx="1336199" cy="1619680"/>
          </a:xfrm>
          <a:prstGeom prst="rect">
            <a:avLst/>
          </a:prstGeom>
        </p:spPr>
      </p:pic>
      <p:pic>
        <p:nvPicPr>
          <p:cNvPr id="12" name="Picture 11" descr="A collage of buildings&#10;&#10;Description automatically generated with low confidence">
            <a:extLst>
              <a:ext uri="{FF2B5EF4-FFF2-40B4-BE49-F238E27FC236}">
                <a16:creationId xmlns:a16="http://schemas.microsoft.com/office/drawing/2014/main" id="{508AC816-9D5A-3505-E6B1-AAC7BD3F25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123" t="10297" r="23628" b="47525"/>
          <a:stretch/>
        </p:blipFill>
        <p:spPr>
          <a:xfrm>
            <a:off x="4332665" y="5052423"/>
            <a:ext cx="2605034" cy="13416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F6ECB4-962A-7100-3F0C-555D630D33B0}"/>
              </a:ext>
            </a:extLst>
          </p:cNvPr>
          <p:cNvSpPr/>
          <p:nvPr/>
        </p:nvSpPr>
        <p:spPr>
          <a:xfrm>
            <a:off x="1271368" y="4175964"/>
            <a:ext cx="27175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1200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UCR Health | </a:t>
            </a:r>
            <a:r>
              <a:rPr lang="en-US" sz="1200" b="1" i="1" dirty="0">
                <a:solidFill>
                  <a:srgbClr val="0074BB"/>
                </a:solidFill>
                <a:latin typeface="Fira Sans Light" panose="020B0604020202020204" charset="0"/>
                <a:ea typeface="Fira Sans Light" panose="020B0604020202020204" charset="0"/>
              </a:rPr>
              <a:t>Psychiatry Clinic</a:t>
            </a:r>
          </a:p>
          <a:p>
            <a:pPr>
              <a:defRPr/>
            </a:pPr>
            <a:r>
              <a:rPr lang="en-US" sz="1200" dirty="0">
                <a:latin typeface="Fira Sans Light" panose="020B0604020202020204" charset="0"/>
                <a:ea typeface="Fira Sans Light" panose="020B0604020202020204" charset="0"/>
              </a:rPr>
              <a:t>3390 University Avenue, Suite 110</a:t>
            </a:r>
          </a:p>
          <a:p>
            <a:pPr>
              <a:spcAft>
                <a:spcPts val="600"/>
              </a:spcAft>
              <a:defRPr/>
            </a:pPr>
            <a:r>
              <a:rPr lang="en-US" sz="1200" dirty="0">
                <a:latin typeface="Fira Sans Light" panose="020B0604020202020204" charset="0"/>
                <a:ea typeface="Fira Sans Light" panose="020B0604020202020204" charset="0"/>
              </a:rPr>
              <a:t>Riverside, CA 92501</a:t>
            </a:r>
          </a:p>
        </p:txBody>
      </p:sp>
      <p:pic>
        <p:nvPicPr>
          <p:cNvPr id="14" name="Picture 13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0DD4A84A-C149-5BCA-64BA-FFEC2F170C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0049" y="4973073"/>
            <a:ext cx="2389911" cy="144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2993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114423-617b-4931-9a62-741b33915ddb">
      <Terms xmlns="http://schemas.microsoft.com/office/infopath/2007/PartnerControls"/>
    </lcf76f155ced4ddcb4097134ff3c332f>
    <TaxCatchAll xmlns="dffa3566-1075-495e-8456-41f2d7e29f80" xsi:nil="true"/>
    <Note xmlns="8e114423-617b-4931-9a62-741b33915dd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A7640BA4240E46B3DF80EEA6CCC330" ma:contentTypeVersion="19" ma:contentTypeDescription="Create a new document." ma:contentTypeScope="" ma:versionID="1f728106fa6b6ec19f708a1844153d2c">
  <xsd:schema xmlns:xsd="http://www.w3.org/2001/XMLSchema" xmlns:xs="http://www.w3.org/2001/XMLSchema" xmlns:p="http://schemas.microsoft.com/office/2006/metadata/properties" xmlns:ns2="8e114423-617b-4931-9a62-741b33915ddb" xmlns:ns3="dffa3566-1075-495e-8456-41f2d7e29f80" targetNamespace="http://schemas.microsoft.com/office/2006/metadata/properties" ma:root="true" ma:fieldsID="eddd049f72c6c43221f208c6f23413c4" ns2:_="" ns3:_="">
    <xsd:import namespace="8e114423-617b-4931-9a62-741b33915ddb"/>
    <xsd:import namespace="dffa3566-1075-495e-8456-41f2d7e29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No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14423-617b-4931-9a62-741b33915d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a369a8e-3b54-4403-844c-e867f8c992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" ma:index="2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a3566-1075-495e-8456-41f2d7e29f8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8a623f-3c29-4c46-b11c-b908c0b21c86}" ma:internalName="TaxCatchAll" ma:showField="CatchAllData" ma:web="dffa3566-1075-495e-8456-41f2d7e29f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A5D42D-3575-4078-A9D4-187D06856DCF}">
  <ds:schemaRefs>
    <ds:schemaRef ds:uri="http://www.w3.org/XML/1998/namespace"/>
    <ds:schemaRef ds:uri="http://purl.org/dc/terms/"/>
    <ds:schemaRef ds:uri="http://schemas.microsoft.com/office/2006/metadata/properties"/>
    <ds:schemaRef ds:uri="eb629ce1-ca0c-4db7-92ef-77b98b3ea240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08d2c0b-51fd-43ab-a4df-49aa1135d339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B8478BF-C620-4AC9-8946-DF185DA2AC6E}"/>
</file>

<file path=customXml/itemProps3.xml><?xml version="1.0" encoding="utf-8"?>
<ds:datastoreItem xmlns:ds="http://schemas.openxmlformats.org/officeDocument/2006/customXml" ds:itemID="{6848B479-8627-4391-9E65-E06AF11FB35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64fc97-f117-40a5-8272-b2c1a981a517}" enabled="0" method="" siteId="{7564fc97-f117-40a5-8272-b2c1a981a5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20017</TotalTime>
  <Words>1052</Words>
  <Application>Microsoft Office PowerPoint</Application>
  <PresentationFormat>Widescreen</PresentationFormat>
  <Paragraphs>209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Wingdings,Sans-Serif</vt:lpstr>
      <vt:lpstr>Wingdings</vt:lpstr>
      <vt:lpstr>Fira Sans Light</vt:lpstr>
      <vt:lpstr>Open Sans Semibold</vt:lpstr>
      <vt:lpstr>Calibri</vt:lpstr>
      <vt:lpstr>Oswald</vt:lpstr>
      <vt:lpstr>Rift</vt:lpstr>
      <vt:lpstr>Fira Sans</vt:lpstr>
      <vt:lpstr>Fira Sans Book</vt:lpstr>
      <vt:lpstr>Helvetica</vt:lpstr>
      <vt:lpstr>Courier New</vt:lpstr>
      <vt:lpstr>Fira Sans Medium</vt:lpstr>
      <vt:lpstr>Rift Light</vt:lpstr>
      <vt:lpstr>Arial</vt:lpstr>
      <vt:lpstr>UCR-Basic</vt:lpstr>
      <vt:lpstr>PowerPoint Presentation</vt:lpstr>
      <vt:lpstr>PowerPoint Presentation</vt:lpstr>
      <vt:lpstr>PowerPoint Presentation</vt:lpstr>
      <vt:lpstr>PowerPoint Presentation</vt:lpstr>
      <vt:lpstr>UCR Health Organization</vt:lpstr>
      <vt:lpstr>Visit UCRHEALTH.ORG    Access full Physician Directory &amp; Services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 2030: UCR’s Role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Sanz;Paulina Laroya</dc:creator>
  <cp:keywords/>
  <dc:description/>
  <cp:lastModifiedBy>Eileen Kwan</cp:lastModifiedBy>
  <cp:revision>358</cp:revision>
  <cp:lastPrinted>2024-09-23T22:25:08Z</cp:lastPrinted>
  <dcterms:created xsi:type="dcterms:W3CDTF">2020-04-15T23:29:48Z</dcterms:created>
  <dcterms:modified xsi:type="dcterms:W3CDTF">2025-05-22T19:00:29Z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0x01010047A7640BA4240E46B3DF80EEA6CCC330</vt:lpwstr>
  </property>
  <property fmtid="{D5CDD505-2E9C-101B-9397-08002B2CF9AE}" pid="3" name="Order">
    <vt:r8>8797000</vt:r8>
  </property>
  <property fmtid="{D5CDD505-2E9C-101B-9397-08002B2CF9AE}" pid="4" name="MediaServiceImageTags">
    <vt:lpwstr/>
  </property>
</Properties>
</file>