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ustomXml" Target="../customXml/item3.xml"/><Relationship Id="rId3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customXml" Target="../customXml/item2.xml"/><Relationship Id="rId2" Type="http://schemas.openxmlformats.org/officeDocument/2006/relationships/viewProps" Target="viewProps.xml"/><Relationship Id="rId1" Type="http://schemas.openxmlformats.org/officeDocument/2006/relationships/theme" Target="theme/theme3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1402b1b295_2_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31402b1b295_2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1402b1b295_2_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31402b1b295_2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1402b1b295_2_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31402b1b295_2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402b1b295_2_3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31402b1b295_2_3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58" name="Google Shape;5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7"/>
          <p:cNvSpPr/>
          <p:nvPr/>
        </p:nvSpPr>
        <p:spPr>
          <a:xfrm>
            <a:off x="-15343" y="2278329"/>
            <a:ext cx="9159343" cy="2876677"/>
          </a:xfrm>
          <a:custGeom>
            <a:rect b="b" l="l" r="r" t="t"/>
            <a:pathLst>
              <a:path extrusionOk="0" h="3835570" w="12212457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/>
          <p:nvPr/>
        </p:nvSpPr>
        <p:spPr>
          <a:xfrm>
            <a:off x="321550" y="499600"/>
            <a:ext cx="7779300" cy="3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8575">
            <a:spAutoFit/>
          </a:bodyPr>
          <a:lstStyle/>
          <a:p>
            <a:pPr indent="0" lvl="0" marL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50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R’Card and </a:t>
            </a:r>
            <a:endParaRPr sz="500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50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Highlander Service Station</a:t>
            </a:r>
            <a:endParaRPr sz="500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500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5407" y="323850"/>
            <a:ext cx="210713" cy="9639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8"/>
          <p:cNvSpPr txBox="1"/>
          <p:nvPr/>
        </p:nvSpPr>
        <p:spPr>
          <a:xfrm>
            <a:off x="4995407" y="467952"/>
            <a:ext cx="3782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R’Card Benefits and Use</a:t>
            </a:r>
            <a:endParaRPr sz="1100"/>
          </a:p>
        </p:txBody>
      </p:sp>
      <p:sp>
        <p:nvSpPr>
          <p:cNvPr id="67" name="Google Shape;67;p18"/>
          <p:cNvSpPr txBox="1"/>
          <p:nvPr/>
        </p:nvSpPr>
        <p:spPr>
          <a:xfrm>
            <a:off x="4995407" y="931159"/>
            <a:ext cx="3782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68" name="Google Shape;68;p18"/>
          <p:cNvSpPr txBox="1"/>
          <p:nvPr/>
        </p:nvSpPr>
        <p:spPr>
          <a:xfrm>
            <a:off x="4995400" y="993550"/>
            <a:ext cx="37827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Door Access and Kronos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Your R’Card is equipped with technology to communicate with door readers and Kronos machines easily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RTA Free Rides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All staff and students with an R’Card are able to ride the RTA Bus for free, just swipe at the front and you’re set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Meal Plans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Community Dining Plan offers 10 or 25 meal swipes loaded directly onto your R’Card for use at: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●"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Glasgow &amp; Lothian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●"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Barn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●"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Noods Noodle Bar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Bear Bucks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Load funds directly onto your R’Card for use at any location on campus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Athletics Tickets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Your R’card is a free ticket into all UCR athletics games happening on campus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Library Access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Your R’Card is also your Library card for use at Rivera and Orbach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9" name="Google Shape;6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060" y="1387763"/>
            <a:ext cx="3981832" cy="242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1015" y="78124"/>
            <a:ext cx="210713" cy="9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9"/>
          <p:cNvPicPr preferRelativeResize="0"/>
          <p:nvPr/>
        </p:nvPicPr>
        <p:blipFill rotWithShape="1">
          <a:blip r:embed="rId4">
            <a:alphaModFix/>
          </a:blip>
          <a:srcRect b="629" l="17024" r="-1178" t="-630"/>
          <a:stretch/>
        </p:blipFill>
        <p:spPr>
          <a:xfrm>
            <a:off x="-1287195" y="0"/>
            <a:ext cx="5771400" cy="5143500"/>
          </a:xfrm>
          <a:prstGeom prst="parallelogram">
            <a:avLst>
              <a:gd fmla="val 25000" name="adj"/>
            </a:avLst>
          </a:prstGeom>
          <a:noFill/>
          <a:ln>
            <a:noFill/>
          </a:ln>
        </p:spPr>
      </p:pic>
      <p:sp>
        <p:nvSpPr>
          <p:cNvPr id="76" name="Google Shape;76;p19"/>
          <p:cNvSpPr txBox="1"/>
          <p:nvPr/>
        </p:nvSpPr>
        <p:spPr>
          <a:xfrm>
            <a:off x="4691015" y="334100"/>
            <a:ext cx="3782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Highlander Service Station</a:t>
            </a:r>
            <a:endParaRPr sz="1100"/>
          </a:p>
        </p:txBody>
      </p:sp>
      <p:sp>
        <p:nvSpPr>
          <p:cNvPr id="77" name="Google Shape;77;p19"/>
          <p:cNvSpPr txBox="1"/>
          <p:nvPr/>
        </p:nvSpPr>
        <p:spPr>
          <a:xfrm>
            <a:off x="4691015" y="1247540"/>
            <a:ext cx="37827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R’Card Services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Take your picture and get your R’Card and/or badge printed in under 5 minutes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Mail Services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Ship out packages via USPS, UPS, and FedEx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On-Demand Printing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Print out up to 250 Flyers, brochures, or </a:t>
            </a:r>
            <a:r>
              <a:rPr lang="en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handbills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Passport Services</a:t>
            </a:r>
            <a:endParaRPr b="1"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Get your first passport or renew your previous passport with us Tuesdays and Thursdays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Vendor Program</a:t>
            </a:r>
            <a:endParaRPr b="1"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Come check out our vendors outside the Highlander Service Station or sign up for a date yourself with your own small business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Notary Services</a:t>
            </a:r>
            <a:endParaRPr b="1"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Get documents notarized, payable via Card or COA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0"/>
          <p:cNvPicPr preferRelativeResize="0"/>
          <p:nvPr/>
        </p:nvPicPr>
        <p:blipFill rotWithShape="1">
          <a:blip r:embed="rId3">
            <a:alphaModFix/>
          </a:blip>
          <a:srcRect b="0" l="0" r="0" t="14350"/>
          <a:stretch/>
        </p:blipFill>
        <p:spPr>
          <a:xfrm>
            <a:off x="0" y="0"/>
            <a:ext cx="916702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/>
          <p:nvPr/>
        </p:nvSpPr>
        <p:spPr>
          <a:xfrm>
            <a:off x="0" y="0"/>
            <a:ext cx="9167021" cy="5143500"/>
          </a:xfrm>
          <a:prstGeom prst="rect">
            <a:avLst/>
          </a:prstGeom>
          <a:solidFill>
            <a:srgbClr val="003DA5">
              <a:alpha val="7098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0"/>
          <p:cNvSpPr txBox="1"/>
          <p:nvPr/>
        </p:nvSpPr>
        <p:spPr>
          <a:xfrm>
            <a:off x="1151532" y="923751"/>
            <a:ext cx="6864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Fira Sans SemiBold"/>
              <a:buNone/>
            </a:pPr>
            <a:r>
              <a:rPr b="1" lang="en" sz="410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THANK YOU!</a:t>
            </a:r>
            <a:endParaRPr sz="1100"/>
          </a:p>
        </p:txBody>
      </p:sp>
      <p:sp>
        <p:nvSpPr>
          <p:cNvPr id="85" name="Google Shape;85;p20"/>
          <p:cNvSpPr txBox="1"/>
          <p:nvPr/>
        </p:nvSpPr>
        <p:spPr>
          <a:xfrm>
            <a:off x="1140007" y="1877026"/>
            <a:ext cx="6864000" cy="22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Fira Sans SemiBold"/>
              <a:buNone/>
            </a:pPr>
            <a:r>
              <a:rPr b="1" lang="en" sz="410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Evan McGuffin</a:t>
            </a:r>
            <a:endParaRPr b="1" sz="4100">
              <a:solidFill>
                <a:srgbClr val="FFFFFF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Fira Sans SemiBold"/>
              <a:buNone/>
            </a:pPr>
            <a:r>
              <a:rPr b="1" lang="en" sz="190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Highlander Service Station Operations Coordinator</a:t>
            </a:r>
            <a:endParaRPr b="1" sz="1900">
              <a:solidFill>
                <a:srgbClr val="FFFFFF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Fira Sans SemiBold"/>
              <a:buNone/>
            </a:pPr>
            <a:r>
              <a:rPr b="1" lang="en" sz="410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evan.mcguffin@ucr.edu</a:t>
            </a:r>
            <a:endParaRPr b="1" sz="4100">
              <a:solidFill>
                <a:srgbClr val="FFFFFF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Fira Sans SemiBold"/>
              <a:buNone/>
            </a:pPr>
            <a:r>
              <a:rPr b="1" lang="en" sz="410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x2274</a:t>
            </a:r>
            <a:endParaRPr b="1" sz="4100">
              <a:solidFill>
                <a:srgbClr val="FFFFFF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CR-Basic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A7640BA4240E46B3DF80EEA6CCC330" ma:contentTypeVersion="19" ma:contentTypeDescription="Create a new document." ma:contentTypeScope="" ma:versionID="1f728106fa6b6ec19f708a1844153d2c">
  <xsd:schema xmlns:xsd="http://www.w3.org/2001/XMLSchema" xmlns:xs="http://www.w3.org/2001/XMLSchema" xmlns:p="http://schemas.microsoft.com/office/2006/metadata/properties" xmlns:ns2="8e114423-617b-4931-9a62-741b33915ddb" xmlns:ns3="dffa3566-1075-495e-8456-41f2d7e29f80" targetNamespace="http://schemas.microsoft.com/office/2006/metadata/properties" ma:root="true" ma:fieldsID="eddd049f72c6c43221f208c6f23413c4" ns2:_="" ns3:_="">
    <xsd:import namespace="8e114423-617b-4931-9a62-741b33915ddb"/>
    <xsd:import namespace="dffa3566-1075-495e-8456-41f2d7e29f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No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14423-617b-4931-9a62-741b33915d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369a8e-3b54-4403-844c-e867f8c992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" ma:index="24" nillable="true" ma:displayName="Note" ma:format="Dropdown" ma:internalName="Not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3566-1075-495e-8456-41f2d7e29f8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28a623f-3c29-4c46-b11c-b908c0b21c86}" ma:internalName="TaxCatchAll" ma:showField="CatchAllData" ma:web="dffa3566-1075-495e-8456-41f2d7e29f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fa3566-1075-495e-8456-41f2d7e29f80" xsi:nil="true"/>
    <lcf76f155ced4ddcb4097134ff3c332f xmlns="8e114423-617b-4931-9a62-741b33915ddb">
      <Terms xmlns="http://schemas.microsoft.com/office/infopath/2007/PartnerControls"/>
    </lcf76f155ced4ddcb4097134ff3c332f>
    <Note xmlns="8e114423-617b-4931-9a62-741b33915ddb" xsi:nil="true"/>
  </documentManagement>
</p:properties>
</file>

<file path=customXml/itemProps1.xml><?xml version="1.0" encoding="utf-8"?>
<ds:datastoreItem xmlns:ds="http://schemas.openxmlformats.org/officeDocument/2006/customXml" ds:itemID="{7E2F1EFF-7323-45C4-8FA2-F85DD37DAA5A}"/>
</file>

<file path=customXml/itemProps2.xml><?xml version="1.0" encoding="utf-8"?>
<ds:datastoreItem xmlns:ds="http://schemas.openxmlformats.org/officeDocument/2006/customXml" ds:itemID="{7A93A09E-7FD7-430F-98B4-D8E0A4395039}"/>
</file>

<file path=customXml/itemProps3.xml><?xml version="1.0" encoding="utf-8"?>
<ds:datastoreItem xmlns:ds="http://schemas.openxmlformats.org/officeDocument/2006/customXml" ds:itemID="{99BC4693-8AA9-4442-A68A-765CDD828E6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0x01010047A7640BA4240E46B3DF80EEA6CCC330</vt:lpwstr>
  </property>
</Properties>
</file>