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5" r:id="rId11"/>
    <p:sldMasterId id="2147483807" r:id="rId12"/>
  </p:sldMasterIdLst>
  <p:notesMasterIdLst>
    <p:notesMasterId r:id="rId39"/>
  </p:notesMasterIdLst>
  <p:handoutMasterIdLst>
    <p:handoutMasterId r:id="rId40"/>
  </p:handoutMasterIdLst>
  <p:sldIdLst>
    <p:sldId id="659" r:id="rId13"/>
    <p:sldId id="357" r:id="rId14"/>
    <p:sldId id="358" r:id="rId15"/>
    <p:sldId id="660" r:id="rId16"/>
    <p:sldId id="373" r:id="rId17"/>
    <p:sldId id="363" r:id="rId18"/>
    <p:sldId id="374" r:id="rId19"/>
    <p:sldId id="381" r:id="rId20"/>
    <p:sldId id="397" r:id="rId21"/>
    <p:sldId id="383" r:id="rId22"/>
    <p:sldId id="375" r:id="rId23"/>
    <p:sldId id="661" r:id="rId24"/>
    <p:sldId id="384" r:id="rId25"/>
    <p:sldId id="385" r:id="rId26"/>
    <p:sldId id="663" r:id="rId27"/>
    <p:sldId id="388" r:id="rId28"/>
    <p:sldId id="390" r:id="rId29"/>
    <p:sldId id="662" r:id="rId30"/>
    <p:sldId id="376" r:id="rId31"/>
    <p:sldId id="394" r:id="rId32"/>
    <p:sldId id="395" r:id="rId33"/>
    <p:sldId id="393" r:id="rId34"/>
    <p:sldId id="391" r:id="rId35"/>
    <p:sldId id="664" r:id="rId36"/>
    <p:sldId id="401" r:id="rId37"/>
    <p:sldId id="372" r:id="rId38"/>
  </p:sldIdLst>
  <p:sldSz cx="9144000" cy="5143500" type="screen16x9"/>
  <p:notesSz cx="7315200" cy="9601200"/>
  <p:custDataLst>
    <p:custData r:id="rId4"/>
    <p:custData r:id="rId5"/>
    <p:custData r:id="rId6"/>
    <p:custData r:id="rId7"/>
    <p:custData r:id="rId10"/>
    <p:custData r:id="rId9"/>
    <p:custData r:id="rId8"/>
    <p:tags r:id="rId41"/>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892">
          <p15:clr>
            <a:srgbClr val="A4A3A4"/>
          </p15:clr>
        </p15:guide>
        <p15:guide id="2" orient="horz" pos="3893">
          <p15:clr>
            <a:srgbClr val="A4A3A4"/>
          </p15:clr>
        </p15:guide>
        <p15:guide id="3" orient="horz" pos="2673">
          <p15:clr>
            <a:srgbClr val="A4A3A4"/>
          </p15:clr>
        </p15:guide>
        <p15:guide id="4" orient="horz" pos="753">
          <p15:clr>
            <a:srgbClr val="A4A3A4"/>
          </p15:clr>
        </p15:guide>
        <p15:guide id="5" pos="3704">
          <p15:clr>
            <a:srgbClr val="A4A3A4"/>
          </p15:clr>
        </p15:guide>
        <p15:guide id="6" pos="5579">
          <p15:clr>
            <a:srgbClr val="A4A3A4"/>
          </p15:clr>
        </p15:guide>
        <p15:guide id="7" pos="3684">
          <p15:clr>
            <a:srgbClr val="A4A3A4"/>
          </p15:clr>
        </p15:guide>
        <p15:guide id="8" pos="646">
          <p15:clr>
            <a:srgbClr val="A4A3A4"/>
          </p15:clr>
        </p15:guide>
        <p15:guide id="9" pos="226">
          <p15:clr>
            <a:srgbClr val="A4A3A4"/>
          </p15:clr>
        </p15:guide>
        <p15:guide id="10" orient="horz" pos="3179">
          <p15:clr>
            <a:srgbClr val="A4A3A4"/>
          </p15:clr>
        </p15:guide>
        <p15:guide id="11" orient="horz" pos="1400">
          <p15:clr>
            <a:srgbClr val="A4A3A4"/>
          </p15:clr>
        </p15:guide>
        <p15:guide id="12" orient="horz" pos="2513">
          <p15:clr>
            <a:srgbClr val="A4A3A4"/>
          </p15:clr>
        </p15:guide>
        <p15:guide id="13" pos="296">
          <p15:clr>
            <a:srgbClr val="A4A3A4"/>
          </p15:clr>
        </p15:guide>
        <p15:guide id="14" pos="2865">
          <p15:clr>
            <a:srgbClr val="A4A3A4"/>
          </p15:clr>
        </p15:guide>
        <p15:guide id="15" pos="5191">
          <p15:clr>
            <a:srgbClr val="A4A3A4"/>
          </p15:clr>
        </p15:guide>
      </p15:sldGuideLst>
    </p:ext>
    <p:ext uri="{2D200454-40CA-4A62-9FC3-DE9A4176ACB9}">
      <p15:notesGuideLst xmlns:p15="http://schemas.microsoft.com/office/powerpoint/2012/main">
        <p15:guide id="1" orient="horz" pos="2737" userDrawn="1">
          <p15:clr>
            <a:srgbClr val="A4A3A4"/>
          </p15:clr>
        </p15:guide>
        <p15:guide id="2" pos="2016" userDrawn="1">
          <p15:clr>
            <a:srgbClr val="A4A3A4"/>
          </p15:clr>
        </p15:guide>
        <p15:guide id="3" orient="horz" pos="3024" userDrawn="1">
          <p15:clr>
            <a:srgbClr val="A4A3A4"/>
          </p15:clr>
        </p15:guide>
        <p15:guide id="4"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n, Tyler" initials="MT"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A5B0"/>
    <a:srgbClr val="005581"/>
    <a:srgbClr val="E75300"/>
    <a:srgbClr val="FF00FF"/>
    <a:srgbClr val="0075B0"/>
    <a:srgbClr val="6A437C"/>
    <a:srgbClr val="D00000"/>
    <a:srgbClr val="ABDEF7"/>
    <a:srgbClr val="6ABB3D"/>
    <a:srgbClr val="6068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399D82-56CD-64A8-3D08-6552D561EC89}" v="27" dt="2025-09-30T21:39:29.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5908" autoAdjust="0"/>
  </p:normalViewPr>
  <p:slideViewPr>
    <p:cSldViewPr snapToGrid="0" showGuides="1">
      <p:cViewPr varScale="1">
        <p:scale>
          <a:sx n="163" d="100"/>
          <a:sy n="163" d="100"/>
        </p:scale>
        <p:origin x="1632" y="120"/>
      </p:cViewPr>
      <p:guideLst>
        <p:guide orient="horz" pos="1892"/>
        <p:guide orient="horz" pos="3893"/>
        <p:guide orient="horz" pos="2673"/>
        <p:guide orient="horz" pos="753"/>
        <p:guide pos="3704"/>
        <p:guide pos="5579"/>
        <p:guide pos="3684"/>
        <p:guide pos="646"/>
        <p:guide pos="226"/>
        <p:guide orient="horz" pos="3179"/>
        <p:guide orient="horz" pos="1400"/>
        <p:guide orient="horz" pos="2513"/>
        <p:guide pos="296"/>
        <p:guide pos="2865"/>
        <p:guide pos="5191"/>
      </p:guideLst>
    </p:cSldViewPr>
  </p:slideViewPr>
  <p:outlineViewPr>
    <p:cViewPr>
      <p:scale>
        <a:sx n="33" d="100"/>
        <a:sy n="33" d="100"/>
      </p:scale>
      <p:origin x="18" y="16662"/>
    </p:cViewPr>
  </p:outlineViewPr>
  <p:notesTextViewPr>
    <p:cViewPr>
      <p:scale>
        <a:sx n="100" d="100"/>
        <a:sy n="100" d="100"/>
      </p:scale>
      <p:origin x="0" y="0"/>
    </p:cViewPr>
  </p:notesTextViewPr>
  <p:sorterViewPr>
    <p:cViewPr>
      <p:scale>
        <a:sx n="106" d="100"/>
        <a:sy n="106" d="100"/>
      </p:scale>
      <p:origin x="0" y="4242"/>
    </p:cViewPr>
  </p:sorterViewPr>
  <p:notesViewPr>
    <p:cSldViewPr snapToGrid="0" showGuides="1">
      <p:cViewPr>
        <p:scale>
          <a:sx n="66" d="100"/>
          <a:sy n="66" d="100"/>
        </p:scale>
        <p:origin x="1272" y="48"/>
      </p:cViewPr>
      <p:guideLst>
        <p:guide orient="horz" pos="2737"/>
        <p:guide pos="2016"/>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notesMaster" Target="notesMasters/notesMaster1.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presProps" Target="presProp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The Power of Compounding</a:t>
            </a:r>
          </a:p>
          <a:p>
            <a:pPr>
              <a:defRPr/>
            </a:pPr>
            <a:r>
              <a:rPr lang="en-US" b="0" dirty="0"/>
              <a:t>Hypothetical</a:t>
            </a:r>
            <a:r>
              <a:rPr lang="en-US" b="0" baseline="0" dirty="0"/>
              <a:t> Balances at Age 65</a:t>
            </a:r>
            <a:endParaRPr lang="en-US" b="0" dirty="0"/>
          </a:p>
        </c:rich>
      </c:tx>
      <c:overlay val="0"/>
    </c:title>
    <c:autoTitleDeleted val="0"/>
    <c:plotArea>
      <c:layout/>
      <c:barChart>
        <c:barDir val="col"/>
        <c:grouping val="clustered"/>
        <c:varyColors val="0"/>
        <c:ser>
          <c:idx val="0"/>
          <c:order val="0"/>
          <c:tx>
            <c:strRef>
              <c:f>Sheet1!$B$1</c:f>
              <c:strCache>
                <c:ptCount val="1"/>
                <c:pt idx="0">
                  <c:v>The Power of Compounding</c:v>
                </c:pt>
              </c:strCache>
            </c:strRef>
          </c:tx>
          <c:spPr>
            <a:gradFill flip="none" rotWithShape="1">
              <a:gsLst>
                <a:gs pos="80000">
                  <a:srgbClr val="80AAB9"/>
                </a:gs>
                <a:gs pos="80000">
                  <a:srgbClr val="005472"/>
                </a:gs>
                <a:gs pos="0">
                  <a:srgbClr val="005472"/>
                </a:gs>
                <a:gs pos="100000">
                  <a:schemeClr val="bg1"/>
                </a:gs>
              </a:gsLst>
              <a:lin ang="5400000" scaled="1"/>
              <a:tileRect/>
            </a:gradFill>
          </c:spPr>
          <c:invertIfNegative val="0"/>
          <c:dPt>
            <c:idx val="0"/>
            <c:invertIfNegative val="0"/>
            <c:bubble3D val="0"/>
            <c:spPr>
              <a:solidFill>
                <a:srgbClr val="66CAE1"/>
              </a:solidFill>
            </c:spPr>
            <c:extLst>
              <c:ext xmlns:c16="http://schemas.microsoft.com/office/drawing/2014/chart" uri="{C3380CC4-5D6E-409C-BE32-E72D297353CC}">
                <c16:uniqueId val="{00000001-A835-4BB7-B183-C8DB5C9EDBB3}"/>
              </c:ext>
            </c:extLst>
          </c:dPt>
          <c:dPt>
            <c:idx val="1"/>
            <c:invertIfNegative val="0"/>
            <c:bubble3D val="0"/>
            <c:spPr>
              <a:solidFill>
                <a:srgbClr val="0792CF"/>
              </a:solidFill>
            </c:spPr>
            <c:extLst>
              <c:ext xmlns:c16="http://schemas.microsoft.com/office/drawing/2014/chart" uri="{C3380CC4-5D6E-409C-BE32-E72D297353CC}">
                <c16:uniqueId val="{00000003-A835-4BB7-B183-C8DB5C9EDBB3}"/>
              </c:ext>
            </c:extLst>
          </c:dPt>
          <c:dPt>
            <c:idx val="2"/>
            <c:invertIfNegative val="0"/>
            <c:bubble3D val="0"/>
            <c:spPr>
              <a:solidFill>
                <a:srgbClr val="005472"/>
              </a:solidFill>
            </c:spPr>
            <c:extLst>
              <c:ext xmlns:c16="http://schemas.microsoft.com/office/drawing/2014/chart" uri="{C3380CC4-5D6E-409C-BE32-E72D297353CC}">
                <c16:uniqueId val="{00000005-A835-4BB7-B183-C8DB5C9EDBB3}"/>
              </c:ext>
            </c:extLst>
          </c:dPt>
          <c:dLbls>
            <c:dLbl>
              <c:idx val="0"/>
              <c:layout>
                <c:manualLayout>
                  <c:x val="-2.1091519239070855E-3"/>
                  <c:y val="0.13601821954509871"/>
                </c:manualLayout>
              </c:layout>
              <c:tx>
                <c:rich>
                  <a:bodyPr/>
                  <a:lstStyle/>
                  <a:p>
                    <a:fld id="{353E5496-8A7C-4E7B-97F5-D26B6EC45761}" type="VALUE">
                      <a:rPr lang="en-US" sz="1600">
                        <a:solidFill>
                          <a:schemeClr val="bg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835-4BB7-B183-C8DB5C9EDBB3}"/>
                </c:ext>
              </c:extLst>
            </c:dLbl>
            <c:dLbl>
              <c:idx val="1"/>
              <c:tx>
                <c:rich>
                  <a:bodyPr/>
                  <a:lstStyle/>
                  <a:p>
                    <a:fld id="{BD84E55D-AD8F-414D-AE71-4F40A0647CE5}" type="VALUE">
                      <a:rPr lang="en-US" sz="1600">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835-4BB7-B183-C8DB5C9EDBB3}"/>
                </c:ext>
              </c:extLst>
            </c:dLbl>
            <c:dLbl>
              <c:idx val="2"/>
              <c:tx>
                <c:rich>
                  <a:bodyPr/>
                  <a:lstStyle/>
                  <a:p>
                    <a:fld id="{333D03BE-C831-4207-BC77-86C5321373FB}" type="VALUE">
                      <a:rPr lang="en-US" sz="1600">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835-4BB7-B183-C8DB5C9EDBB3}"/>
                </c:ext>
              </c:extLst>
            </c:dLbl>
            <c:spPr>
              <a:noFill/>
              <a:ln>
                <a:noFill/>
              </a:ln>
              <a:effectLst/>
            </c:spPr>
            <c:txPr>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6% contribution</c:v>
                </c:pt>
                <c:pt idx="1">
                  <c:v>8% contribution</c:v>
                </c:pt>
                <c:pt idx="2">
                  <c:v>10% contribution</c:v>
                </c:pt>
              </c:strCache>
            </c:strRef>
          </c:cat>
          <c:val>
            <c:numRef>
              <c:f>Sheet1!$B$2:$B$4</c:f>
              <c:numCache>
                <c:formatCode>"$"#,##0</c:formatCode>
                <c:ptCount val="3"/>
                <c:pt idx="0">
                  <c:v>214000</c:v>
                </c:pt>
                <c:pt idx="1">
                  <c:v>285000</c:v>
                </c:pt>
                <c:pt idx="2">
                  <c:v>357000</c:v>
                </c:pt>
              </c:numCache>
            </c:numRef>
          </c:val>
          <c:extLst>
            <c:ext xmlns:c16="http://schemas.microsoft.com/office/drawing/2014/chart" uri="{C3380CC4-5D6E-409C-BE32-E72D297353CC}">
              <c16:uniqueId val="{00000006-A835-4BB7-B183-C8DB5C9EDBB3}"/>
            </c:ext>
          </c:extLst>
        </c:ser>
        <c:dLbls>
          <c:showLegendKey val="0"/>
          <c:showVal val="0"/>
          <c:showCatName val="0"/>
          <c:showSerName val="0"/>
          <c:showPercent val="0"/>
          <c:showBubbleSize val="0"/>
        </c:dLbls>
        <c:gapWidth val="150"/>
        <c:axId val="133809664"/>
        <c:axId val="133811200"/>
      </c:barChart>
      <c:catAx>
        <c:axId val="133809664"/>
        <c:scaling>
          <c:orientation val="minMax"/>
        </c:scaling>
        <c:delete val="0"/>
        <c:axPos val="b"/>
        <c:numFmt formatCode="General" sourceLinked="1"/>
        <c:majorTickMark val="out"/>
        <c:minorTickMark val="none"/>
        <c:tickLblPos val="nextTo"/>
        <c:crossAx val="133811200"/>
        <c:crosses val="autoZero"/>
        <c:auto val="1"/>
        <c:lblAlgn val="ctr"/>
        <c:lblOffset val="100"/>
        <c:noMultiLvlLbl val="0"/>
      </c:catAx>
      <c:valAx>
        <c:axId val="133811200"/>
        <c:scaling>
          <c:orientation val="minMax"/>
          <c:max val="500000"/>
        </c:scaling>
        <c:delete val="0"/>
        <c:axPos val="l"/>
        <c:majorGridlines/>
        <c:numFmt formatCode="&quot;$&quot;#,##0" sourceLinked="1"/>
        <c:majorTickMark val="out"/>
        <c:minorTickMark val="none"/>
        <c:tickLblPos val="nextTo"/>
        <c:crossAx val="133809664"/>
        <c:crosses val="autoZero"/>
        <c:crossBetween val="between"/>
        <c:majorUnit val="100000"/>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1" y="0"/>
            <a:ext cx="3169698" cy="48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6" tIns="45649" rIns="91296" bIns="45649" numCol="1" anchor="t" anchorCtr="0" compatLnSpc="1">
            <a:prstTxWarp prst="textNoShape">
              <a:avLst/>
            </a:prstTxWarp>
          </a:bodyPr>
          <a:lstStyle>
            <a:lvl1pPr algn="l">
              <a:defRPr sz="1100" dirty="0">
                <a:latin typeface="Arial" charset="0"/>
                <a:ea typeface="+mn-ea"/>
                <a:cs typeface="+mn-cs"/>
              </a:defRPr>
            </a:lvl1pPr>
          </a:lstStyle>
          <a:p>
            <a:pPr>
              <a:defRPr/>
            </a:pPr>
            <a:endParaRPr lang="en-US" dirty="0"/>
          </a:p>
        </p:txBody>
      </p:sp>
      <p:sp>
        <p:nvSpPr>
          <p:cNvPr id="129027" name="Rectangle 3"/>
          <p:cNvSpPr>
            <a:spLocks noGrp="1" noChangeArrowheads="1"/>
          </p:cNvSpPr>
          <p:nvPr>
            <p:ph type="dt" sz="quarter" idx="1"/>
          </p:nvPr>
        </p:nvSpPr>
        <p:spPr bwMode="auto">
          <a:xfrm>
            <a:off x="4143832" y="0"/>
            <a:ext cx="3169698" cy="48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6" tIns="45649" rIns="91296" bIns="45649" numCol="1" anchor="t" anchorCtr="0" compatLnSpc="1">
            <a:prstTxWarp prst="textNoShape">
              <a:avLst/>
            </a:prstTxWarp>
          </a:bodyPr>
          <a:lstStyle>
            <a:lvl1pPr algn="r">
              <a:defRPr sz="1100" dirty="0">
                <a:latin typeface="Arial" charset="0"/>
                <a:ea typeface="+mn-ea"/>
                <a:cs typeface="+mn-cs"/>
              </a:defRPr>
            </a:lvl1pPr>
          </a:lstStyle>
          <a:p>
            <a:pPr>
              <a:defRPr/>
            </a:pPr>
            <a:endParaRPr lang="en-US" dirty="0"/>
          </a:p>
        </p:txBody>
      </p:sp>
      <p:sp>
        <p:nvSpPr>
          <p:cNvPr id="129028" name="Rectangle 4"/>
          <p:cNvSpPr>
            <a:spLocks noGrp="1" noChangeArrowheads="1"/>
          </p:cNvSpPr>
          <p:nvPr>
            <p:ph type="ftr" sz="quarter" idx="2"/>
          </p:nvPr>
        </p:nvSpPr>
        <p:spPr bwMode="auto">
          <a:xfrm>
            <a:off x="1" y="9120978"/>
            <a:ext cx="3169698" cy="47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6" tIns="45649" rIns="91296" bIns="45649" numCol="1" anchor="b" anchorCtr="0" compatLnSpc="1">
            <a:prstTxWarp prst="textNoShape">
              <a:avLst/>
            </a:prstTxWarp>
          </a:bodyPr>
          <a:lstStyle>
            <a:lvl1pPr algn="l">
              <a:defRPr sz="1100" dirty="0">
                <a:latin typeface="Arial" charset="0"/>
                <a:ea typeface="+mn-ea"/>
                <a:cs typeface="+mn-cs"/>
              </a:defRPr>
            </a:lvl1pPr>
          </a:lstStyle>
          <a:p>
            <a:pPr>
              <a:defRPr/>
            </a:pPr>
            <a:endParaRPr lang="en-US" dirty="0"/>
          </a:p>
        </p:txBody>
      </p:sp>
      <p:sp>
        <p:nvSpPr>
          <p:cNvPr id="129029" name="Rectangle 5"/>
          <p:cNvSpPr>
            <a:spLocks noGrp="1" noChangeArrowheads="1"/>
          </p:cNvSpPr>
          <p:nvPr>
            <p:ph type="sldNum" sz="quarter" idx="3"/>
          </p:nvPr>
        </p:nvSpPr>
        <p:spPr bwMode="auto">
          <a:xfrm>
            <a:off x="4143832" y="9120978"/>
            <a:ext cx="3169698" cy="47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6" tIns="45649" rIns="91296" bIns="45649" numCol="1" anchor="b" anchorCtr="0" compatLnSpc="1">
            <a:prstTxWarp prst="textNoShape">
              <a:avLst/>
            </a:prstTxWarp>
          </a:bodyPr>
          <a:lstStyle>
            <a:lvl1pPr algn="r">
              <a:defRPr sz="1100">
                <a:latin typeface="Arial" charset="0"/>
                <a:ea typeface="+mn-ea"/>
                <a:cs typeface="+mn-cs"/>
              </a:defRPr>
            </a:lvl1pPr>
          </a:lstStyle>
          <a:p>
            <a:pPr>
              <a:defRPr/>
            </a:pPr>
            <a:fld id="{F0FD079F-0D9C-E145-AC23-10E667216D79}" type="slidenum">
              <a:rPr lang="en-US"/>
              <a:pPr>
                <a:defRPr/>
              </a:pPr>
              <a:t>‹#›</a:t>
            </a:fld>
            <a:endParaRPr lang="en-US" dirty="0"/>
          </a:p>
        </p:txBody>
      </p:sp>
    </p:spTree>
    <p:extLst>
      <p:ext uri="{BB962C8B-B14F-4D97-AF65-F5344CB8AC3E}">
        <p14:creationId xmlns:p14="http://schemas.microsoft.com/office/powerpoint/2010/main" val="19086780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169698" cy="48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11" tIns="48257" rIns="96511" bIns="48257" numCol="1" anchor="t" anchorCtr="0" compatLnSpc="1">
            <a:prstTxWarp prst="textNoShape">
              <a:avLst/>
            </a:prstTxWarp>
          </a:bodyPr>
          <a:lstStyle>
            <a:lvl1pPr algn="l" defTabSz="965277">
              <a:defRPr sz="1300" dirty="0">
                <a:latin typeface="Arial" charset="0"/>
                <a:ea typeface="+mn-ea"/>
                <a:cs typeface="+mn-cs"/>
              </a:defRPr>
            </a:lvl1pPr>
          </a:lstStyle>
          <a:p>
            <a:pPr>
              <a:defRPr/>
            </a:pPr>
            <a:endParaRPr lang="en-US" dirty="0"/>
          </a:p>
        </p:txBody>
      </p:sp>
      <p:sp>
        <p:nvSpPr>
          <p:cNvPr id="5123" name="Rectangle 3"/>
          <p:cNvSpPr>
            <a:spLocks noGrp="1" noChangeArrowheads="1"/>
          </p:cNvSpPr>
          <p:nvPr>
            <p:ph type="dt" idx="1"/>
          </p:nvPr>
        </p:nvSpPr>
        <p:spPr bwMode="auto">
          <a:xfrm>
            <a:off x="4143832" y="0"/>
            <a:ext cx="3169698" cy="48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11" tIns="48257" rIns="96511" bIns="48257" numCol="1" anchor="t" anchorCtr="0" compatLnSpc="1">
            <a:prstTxWarp prst="textNoShape">
              <a:avLst/>
            </a:prstTxWarp>
          </a:bodyPr>
          <a:lstStyle>
            <a:lvl1pPr algn="r" defTabSz="965277">
              <a:defRPr sz="1300" dirty="0">
                <a:latin typeface="Arial" charset="0"/>
                <a:ea typeface="+mn-ea"/>
                <a:cs typeface="+mn-cs"/>
              </a:defRPr>
            </a:lvl1pPr>
          </a:lstStyle>
          <a:p>
            <a:pPr>
              <a:defRPr/>
            </a:pPr>
            <a:endParaRPr lang="en-US" dirty="0"/>
          </a:p>
        </p:txBody>
      </p:sp>
      <p:sp>
        <p:nvSpPr>
          <p:cNvPr id="55300" name="Rectangle 4"/>
          <p:cNvSpPr>
            <a:spLocks noGrp="1" noRot="1" noChangeAspect="1" noChangeArrowheads="1" noTextEdit="1"/>
          </p:cNvSpPr>
          <p:nvPr>
            <p:ph type="sldImg" idx="2"/>
          </p:nvPr>
        </p:nvSpPr>
        <p:spPr bwMode="auto">
          <a:xfrm>
            <a:off x="1203325" y="504825"/>
            <a:ext cx="4738688" cy="2667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312461" y="3255961"/>
            <a:ext cx="6752106" cy="6013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11" tIns="48257" rIns="96511" bIns="48257"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6" name="Rectangle 6"/>
          <p:cNvSpPr>
            <a:spLocks noGrp="1" noChangeArrowheads="1"/>
          </p:cNvSpPr>
          <p:nvPr>
            <p:ph type="ftr" sz="quarter" idx="4"/>
          </p:nvPr>
        </p:nvSpPr>
        <p:spPr bwMode="auto">
          <a:xfrm>
            <a:off x="1" y="9120978"/>
            <a:ext cx="3169698" cy="47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11" tIns="48257" rIns="96511" bIns="48257" numCol="1" anchor="b" anchorCtr="0" compatLnSpc="1">
            <a:prstTxWarp prst="textNoShape">
              <a:avLst/>
            </a:prstTxWarp>
          </a:bodyPr>
          <a:lstStyle>
            <a:lvl1pPr algn="l" defTabSz="965277">
              <a:defRPr sz="1300" dirty="0">
                <a:latin typeface="Arial" charset="0"/>
                <a:ea typeface="+mn-ea"/>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4143832" y="9120978"/>
            <a:ext cx="3169698" cy="47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11" tIns="48257" rIns="96511" bIns="48257" numCol="1" anchor="b" anchorCtr="0" compatLnSpc="1">
            <a:prstTxWarp prst="textNoShape">
              <a:avLst/>
            </a:prstTxWarp>
          </a:bodyPr>
          <a:lstStyle>
            <a:lvl1pPr algn="r" defTabSz="965277">
              <a:defRPr sz="1300">
                <a:latin typeface="Arial" charset="0"/>
                <a:ea typeface="+mn-ea"/>
                <a:cs typeface="+mn-cs"/>
              </a:defRPr>
            </a:lvl1pPr>
          </a:lstStyle>
          <a:p>
            <a:pPr>
              <a:defRPr/>
            </a:pPr>
            <a:fld id="{52849489-0732-AF4D-9885-9B6176D12C02}" type="slidenum">
              <a:rPr lang="en-US"/>
              <a:pPr>
                <a:defRPr/>
              </a:pPr>
              <a:t>‹#›</a:t>
            </a:fld>
            <a:endParaRPr lang="en-US" dirty="0"/>
          </a:p>
        </p:txBody>
      </p:sp>
    </p:spTree>
    <p:extLst>
      <p:ext uri="{BB962C8B-B14F-4D97-AF65-F5344CB8AC3E}">
        <p14:creationId xmlns:p14="http://schemas.microsoft.com/office/powerpoint/2010/main" val="1554160948"/>
      </p:ext>
    </p:extLst>
  </p:cSld>
  <p:clrMap bg1="lt1" tx1="dk1" bg2="lt2" tx2="dk2" accent1="accent1" accent2="accent2" accent3="accent3" accent4="accent4" accent5="accent5" accent6="accent6" hlink="hlink" folHlink="folHlink"/>
  <p:hf hdr="0" ftr="0" dt="0"/>
  <p:notesStyle>
    <a:lvl1pPr algn="l" rtl="0" eaLnBrk="0" fontAlgn="base" hangingPunct="0">
      <a:lnSpc>
        <a:spcPct val="125000"/>
      </a:lnSpc>
      <a:spcBef>
        <a:spcPct val="0"/>
      </a:spcBef>
      <a:spcAft>
        <a:spcPts val="1200"/>
      </a:spcAft>
      <a:defRPr sz="1100" kern="1200">
        <a:solidFill>
          <a:schemeClr val="tx1"/>
        </a:solidFill>
        <a:latin typeface="Arial" charset="0"/>
        <a:ea typeface="ＭＳ Ｐゴシック" charset="0"/>
        <a:cs typeface="ＭＳ Ｐゴシック" charset="0"/>
      </a:defRPr>
    </a:lvl1pPr>
    <a:lvl2pPr marL="177800" indent="-177800" algn="l" rtl="0" eaLnBrk="0" fontAlgn="base" hangingPunct="0">
      <a:lnSpc>
        <a:spcPct val="125000"/>
      </a:lnSpc>
      <a:spcBef>
        <a:spcPct val="0"/>
      </a:spcBef>
      <a:spcAft>
        <a:spcPts val="1200"/>
      </a:spcAft>
      <a:buFont typeface="Arial" charset="0"/>
      <a:buChar char="•"/>
      <a:defRPr sz="1100" kern="1200">
        <a:solidFill>
          <a:schemeClr val="tx1"/>
        </a:solidFill>
        <a:latin typeface="Arial" charset="0"/>
        <a:ea typeface="ＭＳ Ｐゴシック" charset="0"/>
        <a:cs typeface="+mn-cs"/>
      </a:defRPr>
    </a:lvl2pPr>
    <a:lvl3pPr marL="457200" indent="-222250" algn="l" rtl="0" eaLnBrk="0" fontAlgn="base" hangingPunct="0">
      <a:lnSpc>
        <a:spcPct val="125000"/>
      </a:lnSpc>
      <a:spcBef>
        <a:spcPct val="0"/>
      </a:spcBef>
      <a:spcAft>
        <a:spcPts val="1200"/>
      </a:spcAft>
      <a:buFont typeface="Arial" charset="0"/>
      <a:buChar char="‒"/>
      <a:defRPr sz="1100" kern="1200">
        <a:solidFill>
          <a:schemeClr val="tx1"/>
        </a:solidFill>
        <a:latin typeface="Arial" charset="0"/>
        <a:ea typeface="ＭＳ Ｐゴシック" charset="0"/>
        <a:cs typeface="+mn-cs"/>
      </a:defRPr>
    </a:lvl3pPr>
    <a:lvl4pPr marL="692150" indent="-234950" algn="l" rtl="0" eaLnBrk="0" fontAlgn="base" hangingPunct="0">
      <a:lnSpc>
        <a:spcPct val="125000"/>
      </a:lnSpc>
      <a:spcBef>
        <a:spcPct val="0"/>
      </a:spcBef>
      <a:spcAft>
        <a:spcPts val="1200"/>
      </a:spcAft>
      <a:buFont typeface="Arial" charset="0"/>
      <a:buChar char="•"/>
      <a:defRPr sz="1100" kern="1200">
        <a:solidFill>
          <a:schemeClr val="tx1"/>
        </a:solidFill>
        <a:latin typeface="Arial" charset="0"/>
        <a:ea typeface="ＭＳ Ｐゴシック" charset="0"/>
        <a:cs typeface="+mn-cs"/>
      </a:defRPr>
    </a:lvl4pPr>
    <a:lvl5pPr marL="914400" indent="-222250" algn="l" rtl="0" eaLnBrk="0" fontAlgn="base" hangingPunct="0">
      <a:lnSpc>
        <a:spcPct val="125000"/>
      </a:lnSpc>
      <a:spcBef>
        <a:spcPct val="0"/>
      </a:spcBef>
      <a:spcAft>
        <a:spcPts val="1200"/>
      </a:spcAft>
      <a:buFont typeface="Arial" charset="0"/>
      <a:buChar char="•"/>
      <a:defRPr sz="11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myucretirement.co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508000"/>
            <a:ext cx="6399213" cy="3600450"/>
          </a:xfrm>
        </p:spPr>
      </p:sp>
      <p:sp>
        <p:nvSpPr>
          <p:cNvPr id="4" name="Slide Number Placeholder 3"/>
          <p:cNvSpPr>
            <a:spLocks noGrp="1"/>
          </p:cNvSpPr>
          <p:nvPr>
            <p:ph type="sldNum" sz="quarter" idx="10"/>
          </p:nvPr>
        </p:nvSpPr>
        <p:spPr/>
        <p:txBody>
          <a:bodyPr/>
          <a:lstStyle/>
          <a:p>
            <a:fld id="{BFE6DBDE-89B4-4940-9044-C60ECBFF1A13}" type="slidenum">
              <a:rPr lang="en-US" smtClean="0"/>
              <a:t>1</a:t>
            </a:fld>
            <a:endParaRPr lang="en-US" dirty="0"/>
          </a:p>
        </p:txBody>
      </p:sp>
      <p:sp>
        <p:nvSpPr>
          <p:cNvPr id="5" name="Notes Placeholder 4"/>
          <p:cNvSpPr>
            <a:spLocks noGrp="1"/>
          </p:cNvSpPr>
          <p:nvPr>
            <p:ph type="body" sz="quarter" idx="11"/>
          </p:nvPr>
        </p:nvSpPr>
        <p:spPr>
          <a:xfrm>
            <a:off x="312461" y="4429124"/>
            <a:ext cx="6752106" cy="4840374"/>
          </a:xfrm>
        </p:spPr>
        <p:txBody>
          <a:bodyPr/>
          <a:lstStyle/>
          <a:p>
            <a:r>
              <a:rPr lang="en-US" sz="1100" b="0" i="0" u="none" strike="noStrike" kern="1200" baseline="0" dirty="0">
                <a:solidFill>
                  <a:schemeClr val="tx1"/>
                </a:solidFill>
                <a:latin typeface="Arial" charset="0"/>
                <a:ea typeface="ＭＳ Ｐゴシック" charset="0"/>
                <a:cs typeface="ＭＳ Ｐゴシック" charset="0"/>
              </a:rPr>
              <a:t>Welcome, and thank you for coming! I’m [name] from Fidelity Investments®. We’re here to help you better understand the UC Retirement System, so you can make the most of it.</a:t>
            </a:r>
          </a:p>
          <a:p>
            <a:endParaRPr lang="en-US" sz="1100" b="0" i="0" u="none" strike="noStrike" kern="1200" baseline="0" dirty="0">
              <a:solidFill>
                <a:schemeClr val="tx1"/>
              </a:solidFill>
              <a:latin typeface="Arial" charset="0"/>
              <a:ea typeface="ＭＳ Ｐゴシック" charset="0"/>
              <a:cs typeface="ＭＳ Ｐゴシック" charset="0"/>
            </a:endParaRPr>
          </a:p>
          <a:p>
            <a:r>
              <a:rPr lang="en-US" sz="1100" b="0" i="0" u="none" strike="noStrike" kern="1200" baseline="0" dirty="0">
                <a:solidFill>
                  <a:schemeClr val="tx1"/>
                </a:solidFill>
                <a:latin typeface="Arial" charset="0"/>
                <a:ea typeface="ＭＳ Ｐゴシック" charset="0"/>
                <a:cs typeface="ＭＳ Ｐゴシック" charset="0"/>
              </a:rPr>
              <a:t>You might find the thought of retirement exciting, or scary, or both. How you feel probably has to do with your confidence in having a comfortable retirement.</a:t>
            </a:r>
          </a:p>
          <a:p>
            <a:r>
              <a:rPr lang="en-US" sz="1100" b="0" i="0" u="none" strike="noStrike" kern="1200" baseline="0" dirty="0">
                <a:solidFill>
                  <a:schemeClr val="tx1"/>
                </a:solidFill>
                <a:latin typeface="Arial" charset="0"/>
                <a:ea typeface="ＭＳ Ｐゴシック" charset="0"/>
                <a:cs typeface="ＭＳ Ｐゴシック" charset="0"/>
              </a:rPr>
              <a:t>Today, we want to help you feel more confident in your retirement planning and your ability to really retire.</a:t>
            </a:r>
            <a:endParaRPr lang="en-US" dirty="0"/>
          </a:p>
        </p:txBody>
      </p:sp>
    </p:spTree>
    <p:extLst>
      <p:ext uri="{BB962C8B-B14F-4D97-AF65-F5344CB8AC3E}">
        <p14:creationId xmlns:p14="http://schemas.microsoft.com/office/powerpoint/2010/main" val="838605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a:xfrm>
            <a:off x="209551" y="4561304"/>
            <a:ext cx="6762750" cy="4944647"/>
          </a:xfrm>
        </p:spPr>
        <p:txBody>
          <a:bodyPr/>
          <a:lstStyle/>
          <a:p>
            <a:r>
              <a:rPr lang="en-US" sz="800" dirty="0"/>
              <a:t>Okay, we’ve covered the Pension Choice option. Now let’s talk about the Savings Choice option.</a:t>
            </a:r>
          </a:p>
          <a:p>
            <a:endParaRPr lang="en-US" sz="800" dirty="0"/>
          </a:p>
          <a:p>
            <a:pPr defTabSz="937623">
              <a:defRPr/>
            </a:pPr>
            <a:r>
              <a:rPr lang="en-US" sz="800" dirty="0"/>
              <a:t>Savings Choice is a stand-alone Retirement savings account based on your eligible annual pay, up to the annual IRS pay maximum ($350,000 in 2025).</a:t>
            </a:r>
          </a:p>
          <a:p>
            <a:pPr defTabSz="937623">
              <a:defRPr/>
            </a:pPr>
            <a:endParaRPr lang="en-US" sz="800" dirty="0"/>
          </a:p>
          <a:p>
            <a:pPr defTabSz="937623">
              <a:defRPr/>
            </a:pPr>
            <a:r>
              <a:rPr lang="en-US" sz="800" dirty="0"/>
              <a:t>One-time opportunity on the fifth anniversary of your election to switch to Pension Choice.</a:t>
            </a:r>
            <a:br>
              <a:rPr lang="en-US" sz="800" dirty="0"/>
            </a:br>
            <a:endParaRPr lang="en-US" sz="800" dirty="0"/>
          </a:p>
          <a:p>
            <a:pPr defTabSz="937623">
              <a:defRPr/>
            </a:pPr>
            <a:r>
              <a:rPr lang="en-US" sz="800" dirty="0"/>
              <a:t>You are responsible for investing all the money in your Savings Choice account. By default, contributions to your Savings Choice account will automatically be invested in the UC Pathway Fund with a retirement date closest to the year you turn 65. However, you may make changes to your investment elections at any time. You assume the investment risk for the money invested in your Savings Choice account.</a:t>
            </a:r>
          </a:p>
          <a:p>
            <a:r>
              <a:rPr lang="en-US" sz="800" dirty="0"/>
              <a:t>UC provides tools, resources, and one-on-one guidance to help you understand your investment choices. </a:t>
            </a:r>
          </a:p>
          <a:p>
            <a:pPr lvl="0"/>
            <a:endParaRPr lang="en-US" sz="800" dirty="0"/>
          </a:p>
          <a:p>
            <a:r>
              <a:rPr lang="en-US" sz="800" dirty="0"/>
              <a:t>Vesting in Savings Choice occurs faster than in Pension Choice.</a:t>
            </a:r>
          </a:p>
          <a:p>
            <a:endParaRPr lang="en-US" sz="800" dirty="0"/>
          </a:p>
          <a:p>
            <a:r>
              <a:rPr lang="en-US" sz="800" dirty="0"/>
              <a:t>UC contributions to Savings Choice vest after 12 months based on elapsed time vesting method.</a:t>
            </a:r>
          </a:p>
          <a:p>
            <a:r>
              <a:rPr lang="en-US" sz="800" dirty="0"/>
              <a:t> </a:t>
            </a:r>
          </a:p>
          <a:p>
            <a:r>
              <a:rPr lang="en-US" sz="800" dirty="0"/>
              <a:t>Your contributions to Savings Choice vest immediately.</a:t>
            </a:r>
          </a:p>
          <a:p>
            <a:endParaRPr lang="en-US" sz="800" dirty="0"/>
          </a:p>
          <a:p>
            <a:r>
              <a:rPr lang="en-US" sz="800" dirty="0"/>
              <a:t>Vested UC contributions are eligible to rollover to another employer’s retirement plan or IRA.</a:t>
            </a:r>
          </a:p>
          <a:p>
            <a:endParaRPr lang="en-US" sz="800" dirty="0"/>
          </a:p>
          <a:p>
            <a:r>
              <a:rPr lang="en-US" sz="800" dirty="0"/>
              <a:t>Savings Choice will utilize the DCP Pre-Tax account.</a:t>
            </a:r>
          </a:p>
          <a:p>
            <a:endParaRPr lang="en-US" sz="800" dirty="0"/>
          </a:p>
          <a:p>
            <a:r>
              <a:rPr lang="en-US" sz="800" dirty="0"/>
              <a:t>Default investment is Pathway Fund based on the year you turn 65. You can change the default investment at anytime.</a:t>
            </a:r>
          </a:p>
          <a:p>
            <a:endParaRPr lang="en-US" sz="800" dirty="0"/>
          </a:p>
          <a:p>
            <a:r>
              <a:rPr lang="en-US" sz="800" dirty="0"/>
              <a:t>When you’re ready to make an election first create your Fidelity NetBenefit username and password, then go to myucretirement.com/choose to make an election. Service Credit or contributions begin prospectively after an election is made. No retro on either one.</a:t>
            </a:r>
          </a:p>
          <a:p>
            <a:endParaRPr lang="en-US" sz="800" dirty="0"/>
          </a:p>
          <a:p>
            <a:r>
              <a:rPr lang="en-US" sz="800" dirty="0"/>
              <a:t>The sooner you make your selection, the sooner you start receiving UC contributions (and service credit under Pension Choice). If you don’t make an election within your 90-day eligibility window, you’ll automatically be enrolled in Pension Choice—and you will not be able to change your enrollment. </a:t>
            </a:r>
          </a:p>
        </p:txBody>
      </p:sp>
      <p:sp>
        <p:nvSpPr>
          <p:cNvPr id="4" name="Slide Number Placeholder 3"/>
          <p:cNvSpPr>
            <a:spLocks noGrp="1"/>
          </p:cNvSpPr>
          <p:nvPr>
            <p:ph type="sldNum" sz="quarter" idx="10"/>
          </p:nvPr>
        </p:nvSpPr>
        <p:spPr/>
        <p:txBody>
          <a:bodyPr/>
          <a:lstStyle/>
          <a:p>
            <a:fld id="{F0496298-0790-474C-9717-4AECADD783F5}" type="slidenum">
              <a:rPr lang="en-US" smtClean="0"/>
              <a:t>10</a:t>
            </a:fld>
            <a:endParaRPr lang="en-US" dirty="0"/>
          </a:p>
        </p:txBody>
      </p:sp>
    </p:spTree>
    <p:extLst>
      <p:ext uri="{BB962C8B-B14F-4D97-AF65-F5344CB8AC3E}">
        <p14:creationId xmlns:p14="http://schemas.microsoft.com/office/powerpoint/2010/main" val="4262273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dirty="0"/>
          </a:p>
          <a:p>
            <a:r>
              <a:rPr lang="en-US" dirty="0"/>
              <a:t>You have 90 days from your date of hire, or your qualifying appointment eligibility date, to choose your primary retirement option. So it’s important to take the time to review your options, consider your financial and career situation, and make your choice before the end of your election period.</a:t>
            </a:r>
          </a:p>
          <a:p>
            <a:endParaRPr lang="en-US" dirty="0"/>
          </a:p>
          <a:p>
            <a:pPr marL="0" marR="0" lvl="0" indent="0" algn="l" defTabSz="914400" rtl="0" eaLnBrk="0" fontAlgn="base" latinLnBrk="0" hangingPunct="0">
              <a:lnSpc>
                <a:spcPct val="125000"/>
              </a:lnSpc>
              <a:spcBef>
                <a:spcPct val="0"/>
              </a:spcBef>
              <a:spcAft>
                <a:spcPts val="1200"/>
              </a:spcAft>
              <a:buClrTx/>
              <a:buSzTx/>
              <a:buFontTx/>
              <a:buNone/>
              <a:tabLst/>
              <a:defRPr/>
            </a:pPr>
            <a:r>
              <a:rPr lang="en-US" dirty="0"/>
              <a:t>You also need  to be certain of your choice before you make an election. Enrollment in the Pension Choice CANNOT be changed  once an election is made. </a:t>
            </a:r>
            <a:r>
              <a:rPr lang="en-US" kern="1200" dirty="0">
                <a:solidFill>
                  <a:schemeClr val="tx1"/>
                </a:solidFill>
                <a:effectLst/>
              </a:rPr>
              <a:t>If you choose Savings Choice, you will have a one-time opportunity on the fifth anniversary of your election to switch to Pension Choice. </a:t>
            </a:r>
            <a:r>
              <a:rPr lang="en-US" dirty="0"/>
              <a:t>It is VERY important that you review your options carefully, take advantage of the education and guidance resources available to you, and be certain of your choice BEFORE you make it.</a:t>
            </a:r>
          </a:p>
          <a:p>
            <a:endParaRPr lang="en-US" dirty="0"/>
          </a:p>
          <a:p>
            <a:r>
              <a:rPr lang="en-US" dirty="0"/>
              <a:t>If you don’t make a choice, you will automatically be enrolled in the Pension Choice when your 90-day selection window ends. You will NOT be able to make a change if you are automatically enrolled in the Pension Choice after your 90-day selection window ends.</a:t>
            </a:r>
          </a:p>
        </p:txBody>
      </p:sp>
      <p:sp>
        <p:nvSpPr>
          <p:cNvPr id="4" name="Slide Number Placeholder 3"/>
          <p:cNvSpPr>
            <a:spLocks noGrp="1"/>
          </p:cNvSpPr>
          <p:nvPr>
            <p:ph type="sldNum" sz="quarter" idx="10"/>
          </p:nvPr>
        </p:nvSpPr>
        <p:spPr/>
        <p:txBody>
          <a:bodyPr/>
          <a:lstStyle/>
          <a:p>
            <a:pPr>
              <a:defRPr/>
            </a:pPr>
            <a:fld id="{30FAE8D8-38EF-44B0-A351-1754AC8A9605}" type="slidenum">
              <a:rPr lang="en-US" smtClean="0"/>
              <a:pPr>
                <a:defRPr/>
              </a:pPr>
              <a:t>11</a:t>
            </a:fld>
            <a:endParaRPr lang="en-US" dirty="0"/>
          </a:p>
        </p:txBody>
      </p:sp>
    </p:spTree>
    <p:extLst>
      <p:ext uri="{BB962C8B-B14F-4D97-AF65-F5344CB8AC3E}">
        <p14:creationId xmlns:p14="http://schemas.microsoft.com/office/powerpoint/2010/main" val="2519887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spect="1" noChangeArrowheads="1" noTextEdit="1"/>
          </p:cNvSpPr>
          <p:nvPr>
            <p:ph type="sldImg"/>
          </p:nvPr>
        </p:nvSpPr>
        <p:spPr>
          <a:xfrm>
            <a:off x="1200150" y="504825"/>
            <a:ext cx="4738688" cy="2667000"/>
          </a:xfrm>
          <a:ln/>
        </p:spPr>
      </p:sp>
      <p:sp>
        <p:nvSpPr>
          <p:cNvPr id="55300" name="Rectangle 4"/>
          <p:cNvSpPr>
            <a:spLocks noGrp="1" noChangeArrowheads="1"/>
          </p:cNvSpPr>
          <p:nvPr>
            <p:ph type="body" idx="1"/>
          </p:nvPr>
        </p:nvSpPr>
        <p:spPr>
          <a:noFill/>
        </p:spPr>
        <p:txBody>
          <a:bodyPr/>
          <a:lstStyle/>
          <a:p>
            <a:pPr>
              <a:lnSpc>
                <a:spcPct val="114000"/>
              </a:lnSpc>
              <a:spcBef>
                <a:spcPct val="0"/>
              </a:spcBef>
            </a:pPr>
            <a:endParaRPr lang="en-US" dirty="0"/>
          </a:p>
        </p:txBody>
      </p:sp>
      <p:sp>
        <p:nvSpPr>
          <p:cNvPr id="4" name="Rectangle 7"/>
          <p:cNvSpPr>
            <a:spLocks noGrp="1" noChangeArrowheads="1"/>
          </p:cNvSpPr>
          <p:nvPr>
            <p:ph type="sldNum" sz="quarter" idx="5"/>
          </p:nvPr>
        </p:nvSpPr>
        <p:spPr>
          <a:xfrm>
            <a:off x="4143387" y="9120193"/>
            <a:ext cx="3170237" cy="479423"/>
          </a:xfrm>
        </p:spPr>
        <p:txBody>
          <a:bodyPr/>
          <a:lstStyle/>
          <a:p>
            <a:pPr marL="0" marR="0" lvl="0" indent="0" algn="r" defTabSz="965277" rtl="0" eaLnBrk="1" fontAlgn="base" latinLnBrk="0" hangingPunct="1">
              <a:lnSpc>
                <a:spcPct val="100000"/>
              </a:lnSpc>
              <a:spcBef>
                <a:spcPct val="0"/>
              </a:spcBef>
              <a:spcAft>
                <a:spcPct val="0"/>
              </a:spcAft>
              <a:buClrTx/>
              <a:buSzTx/>
              <a:buFontTx/>
              <a:buNone/>
              <a:tabLst/>
              <a:defRPr/>
            </a:pPr>
            <a:fld id="{A41DB7B9-143D-4FC8-8324-840D44066CD0}"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5277"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03893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76318" indent="-176318">
              <a:buFont typeface="Arial" panose="020B0604020202020204" pitchFamily="34" charset="0"/>
              <a:buChar char="•"/>
              <a:defRPr/>
            </a:pPr>
            <a:r>
              <a:rPr lang="en-US" altLang="en-US" dirty="0"/>
              <a:t>Now let’s focus on the voluntary UC Retirement Savings Program, which allows employees contribute to three different plans: the 403(b) Plan, the 457(b) Plan, and the DC Plan.</a:t>
            </a:r>
            <a:r>
              <a:rPr lang="en-US" altLang="en-US" baseline="0" dirty="0"/>
              <a:t> </a:t>
            </a:r>
            <a:r>
              <a:rPr lang="en-US" altLang="en-US" dirty="0"/>
              <a:t>These plans give you the opportunity to build an account balance from which you can withdraw money in retirement.</a:t>
            </a:r>
          </a:p>
          <a:p>
            <a:pPr marL="176318" indent="-176318">
              <a:buFont typeface="Arial" panose="020B0604020202020204" pitchFamily="34" charset="0"/>
              <a:buChar char="•"/>
              <a:defRPr/>
            </a:pPr>
            <a:r>
              <a:rPr lang="en-US" altLang="en-US" baseline="0" dirty="0"/>
              <a:t>You’re eligible to participate in these plans if you work more than 20 hours per week, and you may enroll at any time while working at UC.</a:t>
            </a:r>
          </a:p>
          <a:p>
            <a:pPr marL="176318" indent="-176318">
              <a:buFont typeface="Arial" panose="020B0604020202020204" pitchFamily="34" charset="0"/>
              <a:buChar char="•"/>
              <a:defRPr/>
            </a:pPr>
            <a:r>
              <a:rPr lang="en-US" dirty="0"/>
              <a:t>So, what’s different about each of these plans? It pretty much boils down to when and how you can gain access to your money, either through a loan or a withdrawal. If you have an extreme financial need while you are working for UC and have to tap your retirement savings, the UC 403(b) Plan generally offers you more flexibility.</a:t>
            </a:r>
          </a:p>
        </p:txBody>
      </p:sp>
      <p:sp>
        <p:nvSpPr>
          <p:cNvPr id="48132" name="Slide Number Placeholder 3"/>
          <p:cNvSpPr>
            <a:spLocks noGrp="1"/>
          </p:cNvSpPr>
          <p:nvPr>
            <p:ph type="sldNum" sz="quarter" idx="5"/>
          </p:nvPr>
        </p:nvSpPr>
        <p:spPr>
          <a:noFill/>
        </p:spPr>
        <p:txBody>
          <a:bodyPr/>
          <a:lstStyle>
            <a:lvl1pPr defTabSz="964851" eaLnBrk="0" hangingPunct="0">
              <a:spcBef>
                <a:spcPct val="30000"/>
              </a:spcBef>
              <a:defRPr sz="1200">
                <a:solidFill>
                  <a:schemeClr val="tx1"/>
                </a:solidFill>
                <a:latin typeface="Arial" charset="0"/>
              </a:defRPr>
            </a:lvl1pPr>
            <a:lvl2pPr marL="764044" indent="-293863" defTabSz="964851" eaLnBrk="0" hangingPunct="0">
              <a:spcBef>
                <a:spcPct val="30000"/>
              </a:spcBef>
              <a:defRPr sz="1200">
                <a:solidFill>
                  <a:schemeClr val="tx1"/>
                </a:solidFill>
                <a:latin typeface="Arial" charset="0"/>
              </a:defRPr>
            </a:lvl2pPr>
            <a:lvl3pPr marL="1175453" indent="-235091" defTabSz="964851" eaLnBrk="0" hangingPunct="0">
              <a:spcBef>
                <a:spcPct val="30000"/>
              </a:spcBef>
              <a:defRPr sz="1200">
                <a:solidFill>
                  <a:schemeClr val="tx1"/>
                </a:solidFill>
                <a:latin typeface="Arial" charset="0"/>
              </a:defRPr>
            </a:lvl3pPr>
            <a:lvl4pPr marL="1645635" indent="-235091" defTabSz="964851" eaLnBrk="0" hangingPunct="0">
              <a:spcBef>
                <a:spcPct val="30000"/>
              </a:spcBef>
              <a:defRPr sz="1200">
                <a:solidFill>
                  <a:schemeClr val="tx1"/>
                </a:solidFill>
                <a:latin typeface="Arial" charset="0"/>
              </a:defRPr>
            </a:lvl4pPr>
            <a:lvl5pPr marL="2115816" indent="-235091" defTabSz="964851" eaLnBrk="0" hangingPunct="0">
              <a:spcBef>
                <a:spcPct val="30000"/>
              </a:spcBef>
              <a:defRPr sz="1200">
                <a:solidFill>
                  <a:schemeClr val="tx1"/>
                </a:solidFill>
                <a:latin typeface="Arial" charset="0"/>
              </a:defRPr>
            </a:lvl5pPr>
            <a:lvl6pPr marL="2585998" indent="-235091" defTabSz="964851" eaLnBrk="0" fontAlgn="base" hangingPunct="0">
              <a:spcBef>
                <a:spcPct val="30000"/>
              </a:spcBef>
              <a:spcAft>
                <a:spcPct val="0"/>
              </a:spcAft>
              <a:defRPr sz="1200">
                <a:solidFill>
                  <a:schemeClr val="tx1"/>
                </a:solidFill>
                <a:latin typeface="Arial" charset="0"/>
              </a:defRPr>
            </a:lvl6pPr>
            <a:lvl7pPr marL="3056178" indent="-235091" defTabSz="964851" eaLnBrk="0" fontAlgn="base" hangingPunct="0">
              <a:spcBef>
                <a:spcPct val="30000"/>
              </a:spcBef>
              <a:spcAft>
                <a:spcPct val="0"/>
              </a:spcAft>
              <a:defRPr sz="1200">
                <a:solidFill>
                  <a:schemeClr val="tx1"/>
                </a:solidFill>
                <a:latin typeface="Arial" charset="0"/>
              </a:defRPr>
            </a:lvl7pPr>
            <a:lvl8pPr marL="3526362" indent="-235091" defTabSz="964851" eaLnBrk="0" fontAlgn="base" hangingPunct="0">
              <a:spcBef>
                <a:spcPct val="30000"/>
              </a:spcBef>
              <a:spcAft>
                <a:spcPct val="0"/>
              </a:spcAft>
              <a:defRPr sz="1200">
                <a:solidFill>
                  <a:schemeClr val="tx1"/>
                </a:solidFill>
                <a:latin typeface="Arial" charset="0"/>
              </a:defRPr>
            </a:lvl8pPr>
            <a:lvl9pPr marL="3996541" indent="-235091" defTabSz="96485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AF92778-416F-4471-B2AB-B22A86B4DA20}" type="slidenum">
              <a:rPr lang="en-US" altLang="en-US" sz="1400"/>
              <a:pPr eaLnBrk="1" hangingPunct="1">
                <a:spcBef>
                  <a:spcPct val="0"/>
                </a:spcBef>
              </a:pPr>
              <a:t>13</a:t>
            </a:fld>
            <a:endParaRPr lang="en-US" altLang="en-US" sz="14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6318" indent="-176318" defTabSz="940363">
              <a:buFont typeface="Arial" panose="020B0604020202020204" pitchFamily="34" charset="0"/>
              <a:buChar char="•"/>
              <a:defRPr/>
            </a:pPr>
            <a:r>
              <a:rPr lang="en-US" altLang="en-US" dirty="0"/>
              <a:t>Let’s take a closer look at the 403(b) Plan and the 457(b) Plan, which have a lot in common.</a:t>
            </a:r>
          </a:p>
          <a:p>
            <a:pPr marL="176263" indent="-176318">
              <a:buFontTx/>
              <a:buChar char="•"/>
            </a:pPr>
            <a:r>
              <a:rPr lang="en-US" altLang="en-US" dirty="0"/>
              <a:t>One of the greatest advantages of having these two plans available is that they allow you to double your contribution limits. </a:t>
            </a:r>
          </a:p>
          <a:p>
            <a:pPr marL="646443" lvl="1" indent="-176318">
              <a:buFontTx/>
              <a:buChar char="•"/>
            </a:pPr>
            <a:r>
              <a:rPr lang="en-US" altLang="en-US" dirty="0"/>
              <a:t>Through payroll deduction, you may contribute $23,500 in 2025 to both the 403(b) and 457(b) Plans. This is a per-plan limit, which means you may contribute a total of $47,000 combined. You do not have to max-out one to contribute to the other.</a:t>
            </a:r>
          </a:p>
          <a:p>
            <a:pPr marL="646443" lvl="1" indent="-176318">
              <a:buFontTx/>
              <a:buChar char="•"/>
            </a:pPr>
            <a:r>
              <a:rPr lang="en-US" altLang="en-US" dirty="0"/>
              <a:t>If you will reach age 50 or older during the calendar year and are already contributing the maximum pretax and/or Roth amount, you have the ability to make an additional pretax and/or Roth contribution, called a “catch-up contribution.” In 2025,</a:t>
            </a:r>
            <a:r>
              <a:rPr lang="en-US" altLang="en-US" baseline="0" dirty="0"/>
              <a:t> t</a:t>
            </a:r>
            <a:r>
              <a:rPr lang="en-US" altLang="en-US" dirty="0"/>
              <a:t>he “catch-up contribution” limit is $7,500. Because this, too, is a per-plan limit, you may contribute a total of $15,000 in catch-up contributions if you’ll be age 50 or older during 2025. That brings your</a:t>
            </a:r>
            <a:r>
              <a:rPr lang="en-US" altLang="en-US" baseline="0" dirty="0"/>
              <a:t> maximum to $62,000.</a:t>
            </a:r>
          </a:p>
          <a:p>
            <a:pPr marL="468643" lvl="0" indent="-176318">
              <a:buFontTx/>
              <a:buChar char="•"/>
            </a:pPr>
            <a:endParaRPr lang="en-US" altLang="en-US" dirty="0"/>
          </a:p>
          <a:p>
            <a:pPr marL="176263" marR="0" lvl="0" indent="-176318" algn="l" defTabSz="914400" rtl="0" eaLnBrk="0" fontAlgn="base" latinLnBrk="0" hangingPunct="0">
              <a:lnSpc>
                <a:spcPct val="125000"/>
              </a:lnSpc>
              <a:spcBef>
                <a:spcPct val="0"/>
              </a:spcBef>
              <a:spcAft>
                <a:spcPts val="1200"/>
              </a:spcAft>
              <a:buClrTx/>
              <a:buSzTx/>
              <a:buFontTx/>
              <a:buChar char="•"/>
              <a:tabLst/>
              <a:defRPr/>
            </a:pPr>
            <a:r>
              <a:rPr lang="en-US" sz="1100" kern="1200" dirty="0">
                <a:solidFill>
                  <a:schemeClr val="tx1"/>
                </a:solidFill>
              </a:rPr>
              <a:t>Another similarity is when you start making withdrawals from your plan(s) - In-service distributions allowed at age </a:t>
            </a:r>
            <a:r>
              <a:rPr lang="en-US" sz="1100" b="1" kern="1200" dirty="0">
                <a:solidFill>
                  <a:schemeClr val="tx1"/>
                </a:solidFill>
              </a:rPr>
              <a:t>59½</a:t>
            </a:r>
            <a:r>
              <a:rPr lang="en-US" sz="1100" kern="1200" dirty="0">
                <a:solidFill>
                  <a:schemeClr val="tx1"/>
                </a:solidFill>
              </a:rPr>
              <a:t> or for financial hardship</a:t>
            </a:r>
          </a:p>
          <a:p>
            <a:pPr marL="0" indent="0">
              <a:buFontTx/>
              <a:buNone/>
            </a:pPr>
            <a:endParaRPr lang="en-US" dirty="0"/>
          </a:p>
          <a:p>
            <a:pPr marL="176263" indent="-176318">
              <a:buFontTx/>
              <a:buChar char="•"/>
            </a:pPr>
            <a:r>
              <a:rPr lang="en-US" dirty="0"/>
              <a:t>Let’s talk about how</a:t>
            </a:r>
            <a:r>
              <a:rPr lang="en-US" baseline="0" dirty="0"/>
              <a:t> pretax contributions helps you save. </a:t>
            </a:r>
            <a:r>
              <a:rPr lang="en-US" dirty="0"/>
              <a:t>Your pretax contributions come out of your paycheck before taxes, so it costs you less to save for your future. </a:t>
            </a:r>
          </a:p>
          <a:p>
            <a:pPr marL="646443" lvl="1" indent="-176318">
              <a:buFontTx/>
              <a:buChar char="•"/>
            </a:pPr>
            <a:r>
              <a:rPr lang="en-US" dirty="0"/>
              <a:t>For example, when you contribute $100 to the 403(b) Plan, it really only costs you $78 out of your paycheck (assuming a 22% tax bracket). Why? Because you pay $22 less in income taxes today. And that means more of your money goes to work for you now, and keeps working for you over time. </a:t>
            </a:r>
          </a:p>
          <a:p>
            <a:pPr marL="646443" lvl="1" indent="-176318">
              <a:buFontTx/>
              <a:buChar char="•"/>
            </a:pPr>
            <a:r>
              <a:rPr lang="en-US" altLang="en-US" dirty="0"/>
              <a:t>Any investment earnings on your contributions are reinvested, and you won’t pay taxes until you withdraw money from your account in retirement. The result: Your money has the potential to grow more than it might if you saved in a taxable account—like a bank savings account.</a:t>
            </a:r>
          </a:p>
          <a:p>
            <a:pPr marL="646443" lvl="1" indent="-176318">
              <a:buFontTx/>
              <a:buChar char="•"/>
            </a:pPr>
            <a:endParaRPr lang="en-US" altLang="en-US" dirty="0"/>
          </a:p>
          <a:p>
            <a:pPr marL="176263" indent="-176318">
              <a:buFontTx/>
              <a:buChar char="•"/>
            </a:pPr>
            <a:r>
              <a:rPr lang="en-US" baseline="0" dirty="0"/>
              <a:t>With Roth, your </a:t>
            </a:r>
            <a:r>
              <a:rPr lang="en-US" dirty="0"/>
              <a:t>contributions come out of your paycheck after taxes. </a:t>
            </a:r>
          </a:p>
          <a:p>
            <a:pPr marL="646443" lvl="1" indent="-176318">
              <a:buFontTx/>
              <a:buChar char="•"/>
            </a:pPr>
            <a:r>
              <a:rPr lang="en-US" dirty="0"/>
              <a:t>For example, when you contribute $100 to the 403(b) Plan, the money would come out of your paycheck after taxes have been paid, reducing your take-home pay by $100</a:t>
            </a:r>
          </a:p>
          <a:p>
            <a:pPr marL="646443" lvl="1" indent="-176318">
              <a:buFontTx/>
              <a:buChar char="•"/>
            </a:pPr>
            <a:r>
              <a:rPr lang="en-US" altLang="en-US" dirty="0"/>
              <a:t>However, the Roth option provides the opportunity to take your earnings tax-free upon retirement - as long as the withdrawal is a qualified withdrawal. A qualified withdrawal, in this case, is one that is taken at least 5 tax years after the year of your first Roth contribution and after you have reached age 59½ or become disabled or deceased.</a:t>
            </a:r>
          </a:p>
          <a:p>
            <a:pPr marL="646443" lvl="1" indent="-176318">
              <a:buFontTx/>
              <a:buChar char="•"/>
            </a:pPr>
            <a:endParaRPr lang="en-US" altLang="en-US" dirty="0"/>
          </a:p>
        </p:txBody>
      </p:sp>
      <p:sp>
        <p:nvSpPr>
          <p:cNvPr id="4" name="Slide Number Placeholder 3"/>
          <p:cNvSpPr>
            <a:spLocks noGrp="1"/>
          </p:cNvSpPr>
          <p:nvPr>
            <p:ph type="sldNum" sz="quarter" idx="10"/>
          </p:nvPr>
        </p:nvSpPr>
        <p:spPr/>
        <p:txBody>
          <a:bodyPr/>
          <a:lstStyle/>
          <a:p>
            <a:pPr>
              <a:defRPr/>
            </a:pPr>
            <a:fld id="{30FAE8D8-38EF-44B0-A351-1754AC8A9605}" type="slidenum">
              <a:rPr lang="en-US" smtClean="0"/>
              <a:pPr>
                <a:defRPr/>
              </a:pPr>
              <a:t>14</a:t>
            </a:fld>
            <a:endParaRPr lang="en-US" dirty="0"/>
          </a:p>
        </p:txBody>
      </p:sp>
    </p:spTree>
    <p:extLst>
      <p:ext uri="{BB962C8B-B14F-4D97-AF65-F5344CB8AC3E}">
        <p14:creationId xmlns:p14="http://schemas.microsoft.com/office/powerpoint/2010/main" val="349278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6318" indent="-176318">
              <a:buFont typeface="Arial" panose="020B0604020202020204" pitchFamily="34" charset="0"/>
              <a:buChar char="•"/>
            </a:pPr>
            <a:r>
              <a:rPr lang="en-US" altLang="en-US" dirty="0"/>
              <a:t>We’re often asked, “Which plan is better: the 403(b) or 457(b)?” There is no “better” plan, but there is a key difference: how you can access your money if you need it </a:t>
            </a:r>
            <a:r>
              <a:rPr lang="en-US" altLang="en-US" i="1" dirty="0"/>
              <a:t>before</a:t>
            </a:r>
            <a:r>
              <a:rPr lang="en-US" altLang="en-US" dirty="0"/>
              <a:t> retirement.</a:t>
            </a:r>
          </a:p>
          <a:p>
            <a:pPr marL="176318" indent="-176318">
              <a:buFont typeface="Arial" panose="020B0604020202020204" pitchFamily="34" charset="0"/>
              <a:buChar char="•"/>
            </a:pPr>
            <a:r>
              <a:rPr lang="en-US" dirty="0"/>
              <a:t>As I mentioned earlier, the 403(b) Plan generally offers more flexibility than the 457(b) Plan. </a:t>
            </a:r>
          </a:p>
          <a:p>
            <a:pPr marL="646501" lvl="1" indent="-176318">
              <a:buFont typeface="Arial" panose="020B0604020202020204" pitchFamily="34" charset="0"/>
              <a:buChar char="•"/>
            </a:pPr>
            <a:r>
              <a:rPr lang="en-US" dirty="0"/>
              <a:t>Loans are available, and while you’re working at UC, you can generally take in-service distributions without penalty if you are at least age 59½. </a:t>
            </a:r>
          </a:p>
          <a:p>
            <a:pPr marL="646501" lvl="1" indent="-176318">
              <a:buFont typeface="Arial" panose="020B0604020202020204" pitchFamily="34" charset="0"/>
              <a:buChar char="•"/>
            </a:pPr>
            <a:r>
              <a:rPr lang="en-US" dirty="0"/>
              <a:t>Hardship withdrawals are available, if you meet the plan requirements. </a:t>
            </a:r>
          </a:p>
          <a:p>
            <a:pPr marL="176318" indent="-176318">
              <a:buFont typeface="Arial" panose="020B0604020202020204" pitchFamily="34" charset="0"/>
              <a:buChar char="•"/>
            </a:pPr>
            <a:r>
              <a:rPr lang="en-US" dirty="0"/>
              <a:t>Under the 457(b) Plan:</a:t>
            </a:r>
          </a:p>
          <a:p>
            <a:pPr marL="646501" lvl="1" indent="-176318">
              <a:buFont typeface="Arial" panose="020B0604020202020204" pitchFamily="34" charset="0"/>
              <a:buChar char="•"/>
            </a:pPr>
            <a:r>
              <a:rPr lang="en-US" dirty="0"/>
              <a:t>You cannot take a loan, and while you’re working at UC, you cannot withdraw your contributions until you reach age 59½. </a:t>
            </a:r>
            <a:r>
              <a:rPr lang="en-US" altLang="en-US" dirty="0"/>
              <a:t>A small ($5,000 or less), one-time, in-service withdrawal is available under certain circumstances. </a:t>
            </a:r>
            <a:endParaRPr lang="en-US" dirty="0"/>
          </a:p>
          <a:p>
            <a:pPr marL="646501" lvl="1" indent="-176318">
              <a:buFont typeface="Arial" panose="020B0604020202020204" pitchFamily="34" charset="0"/>
              <a:buChar char="•"/>
            </a:pPr>
            <a:r>
              <a:rPr lang="en-US" dirty="0"/>
              <a:t>Hardship withdrawals are available, if you meet the plan requirements. </a:t>
            </a:r>
          </a:p>
          <a:p>
            <a:pPr marL="176318" indent="-176318">
              <a:buFont typeface="Arial" panose="020B0604020202020204" pitchFamily="34" charset="0"/>
              <a:buChar char="•"/>
            </a:pPr>
            <a:r>
              <a:rPr lang="en-US" dirty="0"/>
              <a:t>While loans and Hardship distributions are available, think twice before taking money from either plan, because you could miss out on valuable retirement savings.</a:t>
            </a:r>
          </a:p>
        </p:txBody>
      </p:sp>
      <p:sp>
        <p:nvSpPr>
          <p:cNvPr id="4" name="Slide Number Placeholder 3"/>
          <p:cNvSpPr>
            <a:spLocks noGrp="1"/>
          </p:cNvSpPr>
          <p:nvPr>
            <p:ph type="sldNum" sz="quarter" idx="10"/>
          </p:nvPr>
        </p:nvSpPr>
        <p:spPr/>
        <p:txBody>
          <a:bodyPr/>
          <a:lstStyle/>
          <a:p>
            <a:pPr>
              <a:defRPr/>
            </a:pPr>
            <a:fld id="{30FAE8D8-38EF-44B0-A351-1754AC8A9605}" type="slidenum">
              <a:rPr lang="en-US" smtClean="0"/>
              <a:pPr>
                <a:defRPr/>
              </a:pPr>
              <a:t>15</a:t>
            </a:fld>
            <a:endParaRPr lang="en-US" dirty="0"/>
          </a:p>
        </p:txBody>
      </p:sp>
    </p:spTree>
    <p:extLst>
      <p:ext uri="{BB962C8B-B14F-4D97-AF65-F5344CB8AC3E}">
        <p14:creationId xmlns:p14="http://schemas.microsoft.com/office/powerpoint/2010/main" val="2491098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6318" indent="-176318">
              <a:buFont typeface="Arial" panose="020B0604020202020204" pitchFamily="34" charset="0"/>
              <a:buChar char="•"/>
            </a:pPr>
            <a:r>
              <a:rPr lang="en-US" dirty="0"/>
              <a:t>As a UC employee, you already make mandatory contributions to either the UCRP or the DC Plan, so you might think you don’t need to save in the UC 403(b) or 457(b). Think again. Seven in 10 retired employees—including those who are receiving pension payments today—wish they had done more to save for retirement during their working years.</a:t>
            </a:r>
            <a:r>
              <a:rPr lang="en-US" baseline="30000" dirty="0"/>
              <a:t>1 </a:t>
            </a:r>
          </a:p>
          <a:p>
            <a:pPr marL="176318" indent="-176318">
              <a:buFont typeface="Arial" panose="020B0604020202020204" pitchFamily="34" charset="0"/>
              <a:buChar char="•"/>
            </a:pPr>
            <a:r>
              <a:rPr lang="en-US" dirty="0"/>
              <a:t>Now is the time to save, and here’s the difference it can make. </a:t>
            </a:r>
            <a:r>
              <a:rPr lang="en-US" altLang="en-US" dirty="0">
                <a:latin typeface="Arial" pitchFamily="34" charset="0"/>
              </a:rPr>
              <a:t>Because your UC 403(b) and 457(b) contributions are made on a pretax basis, they—and any investments earnings—stay invested and have the potential to grow faster than an investment that is taxed annually. This is called compounding, and it can have a big impact on the growth of your balance. </a:t>
            </a:r>
          </a:p>
          <a:p>
            <a:pPr marL="176318" indent="-176318">
              <a:buFont typeface="Arial" panose="020B0604020202020204" pitchFamily="34" charset="0"/>
              <a:buChar char="•"/>
            </a:pPr>
            <a:r>
              <a:rPr lang="en-US" altLang="en-US" dirty="0">
                <a:latin typeface="Arial" pitchFamily="34" charset="0"/>
              </a:rPr>
              <a:t>Even a small amount can go a long way. In</a:t>
            </a:r>
            <a:r>
              <a:rPr lang="en-US" altLang="en-US" baseline="0" dirty="0">
                <a:latin typeface="Arial" pitchFamily="34" charset="0"/>
              </a:rPr>
              <a:t> this graph, you can </a:t>
            </a:r>
            <a:r>
              <a:rPr lang="en-US" altLang="en-US" dirty="0">
                <a:latin typeface="Arial" pitchFamily="34" charset="0"/>
              </a:rPr>
              <a:t>see the effect of only a 2% increase that has been compounded over 25 years.</a:t>
            </a:r>
          </a:p>
          <a:p>
            <a:pPr marL="176318" indent="-176318">
              <a:buFont typeface="Arial" panose="020B0604020202020204" pitchFamily="34" charset="0"/>
              <a:buChar char="•"/>
            </a:pPr>
            <a:endParaRPr lang="en-US" alt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30FAE8D8-38EF-44B0-A351-1754AC8A9605}"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685726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6318" indent="-176318">
              <a:buFontTx/>
              <a:buChar char="•"/>
            </a:pPr>
            <a:r>
              <a:rPr lang="en-US" altLang="en-US" dirty="0"/>
              <a:t>Now let’s talk about the third of the three plans under the UC Retirement Savings Program: the DC Plan. </a:t>
            </a:r>
          </a:p>
          <a:p>
            <a:pPr marL="646501" lvl="2" indent="-176318">
              <a:buFontTx/>
              <a:buChar char="•"/>
            </a:pPr>
            <a:r>
              <a:rPr lang="en-US" dirty="0"/>
              <a:t>All UC employees can make </a:t>
            </a:r>
            <a:r>
              <a:rPr lang="en-US" i="1" dirty="0"/>
              <a:t>after-tax</a:t>
            </a:r>
            <a:r>
              <a:rPr lang="en-US" dirty="0"/>
              <a:t> contributions to the DC Plan, with the exception of most students who work less than 20 hours per week. </a:t>
            </a:r>
          </a:p>
          <a:p>
            <a:pPr marL="1116681" lvl="3" indent="-176318">
              <a:buFontTx/>
              <a:buChar char="•"/>
            </a:pPr>
            <a:r>
              <a:rPr lang="en-US" altLang="en-US" dirty="0"/>
              <a:t>Although you don’t get the benefit of pretax contributions, your money does have the chance to grow tax-deferred. In addition, your contributions can be withdrawn tax-free, although any earnings on your contributions will be subject to income taxes. </a:t>
            </a:r>
          </a:p>
          <a:p>
            <a:pPr marL="1116681" lvl="3" indent="-176318">
              <a:buFontTx/>
              <a:buChar char="•"/>
            </a:pPr>
            <a:r>
              <a:rPr lang="en-US" altLang="en-US" dirty="0"/>
              <a:t>Note that these after-tax contributions differ from </a:t>
            </a:r>
            <a:r>
              <a:rPr lang="en-US" altLang="en-US" i="1" dirty="0"/>
              <a:t>Roth</a:t>
            </a:r>
            <a:r>
              <a:rPr lang="en-US" altLang="en-US" dirty="0"/>
              <a:t> after-tax contributions, which aren’t available under the UC Retirement Savings Program.</a:t>
            </a:r>
          </a:p>
          <a:p>
            <a:pPr marL="1116681" lvl="3" indent="-176318">
              <a:buFontTx/>
              <a:buChar char="•"/>
            </a:pPr>
            <a:r>
              <a:rPr lang="en-US" altLang="en-US" dirty="0"/>
              <a:t>The maximum amount you may contribute annually is determined by the IRS. Generally, this amount it’s the lesser of 100 percent of your adjusted gross UC salary, or $70,000 (in 2025). This limit applies to all annual additions, as defined by the IRS.</a:t>
            </a:r>
          </a:p>
          <a:p>
            <a:pPr marL="646501" lvl="1" indent="-176318">
              <a:buFont typeface="Arial" panose="020B0604020202020204" pitchFamily="34" charset="0"/>
              <a:buChar char="•"/>
            </a:pPr>
            <a:r>
              <a:rPr lang="en-US" dirty="0"/>
              <a:t>If you aren’t eligible for UCRP, you already make mandatory pretax contributions of 7.5% of pay to the DC Plan instead of paying into Social Security. </a:t>
            </a:r>
          </a:p>
          <a:p>
            <a:pPr marL="646501" lvl="1" indent="-176318">
              <a:buFont typeface="Arial" panose="020B0604020202020204" pitchFamily="34" charset="0"/>
              <a:buChar char="•"/>
            </a:pPr>
            <a:r>
              <a:rPr lang="en-US" dirty="0"/>
              <a:t>You cannot take a loan from the DC Plan. While you are working at UC, you can generally withdraw any after-tax contributions or rollover money (and related earnings) at any time. Finally, you can withdraw your pretax, after-tax, and rollover balances</a:t>
            </a:r>
            <a:r>
              <a:rPr lang="en-US" baseline="0" dirty="0"/>
              <a:t> from the DC Plan after</a:t>
            </a:r>
            <a:r>
              <a:rPr lang="en-US" dirty="0"/>
              <a:t> you leave UC. Remember that taxes will be due on any pretax amounts you withdraw, and you may pay a penalty if you withdraw your money before age 59½.</a:t>
            </a:r>
          </a:p>
          <a:p>
            <a:endParaRPr lang="en-US" dirty="0"/>
          </a:p>
        </p:txBody>
      </p:sp>
      <p:sp>
        <p:nvSpPr>
          <p:cNvPr id="4" name="Slide Number Placeholder 3"/>
          <p:cNvSpPr>
            <a:spLocks noGrp="1"/>
          </p:cNvSpPr>
          <p:nvPr>
            <p:ph type="sldNum" sz="quarter" idx="10"/>
          </p:nvPr>
        </p:nvSpPr>
        <p:spPr/>
        <p:txBody>
          <a:bodyPr/>
          <a:lstStyle/>
          <a:p>
            <a:pPr>
              <a:defRPr/>
            </a:pPr>
            <a:fld id="{30FAE8D8-38EF-44B0-A351-1754AC8A9605}" type="slidenum">
              <a:rPr lang="en-US" smtClean="0"/>
              <a:pPr>
                <a:defRPr/>
              </a:pPr>
              <a:t>17</a:t>
            </a:fld>
            <a:endParaRPr lang="en-US" dirty="0"/>
          </a:p>
        </p:txBody>
      </p:sp>
    </p:spTree>
    <p:extLst>
      <p:ext uri="{BB962C8B-B14F-4D97-AF65-F5344CB8AC3E}">
        <p14:creationId xmlns:p14="http://schemas.microsoft.com/office/powerpoint/2010/main" val="349278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spect="1" noChangeArrowheads="1" noTextEdit="1"/>
          </p:cNvSpPr>
          <p:nvPr>
            <p:ph type="sldImg"/>
          </p:nvPr>
        </p:nvSpPr>
        <p:spPr>
          <a:xfrm>
            <a:off x="1200150" y="504825"/>
            <a:ext cx="4738688" cy="2667000"/>
          </a:xfrm>
          <a:ln/>
        </p:spPr>
      </p:sp>
      <p:sp>
        <p:nvSpPr>
          <p:cNvPr id="55300" name="Rectangle 4"/>
          <p:cNvSpPr>
            <a:spLocks noGrp="1" noChangeArrowheads="1"/>
          </p:cNvSpPr>
          <p:nvPr>
            <p:ph type="body" idx="1"/>
          </p:nvPr>
        </p:nvSpPr>
        <p:spPr>
          <a:noFill/>
        </p:spPr>
        <p:txBody>
          <a:bodyPr/>
          <a:lstStyle/>
          <a:p>
            <a:pPr>
              <a:lnSpc>
                <a:spcPct val="114000"/>
              </a:lnSpc>
              <a:spcBef>
                <a:spcPct val="0"/>
              </a:spcBef>
            </a:pPr>
            <a:endParaRPr lang="en-US" dirty="0"/>
          </a:p>
        </p:txBody>
      </p:sp>
      <p:sp>
        <p:nvSpPr>
          <p:cNvPr id="4" name="Rectangle 7"/>
          <p:cNvSpPr>
            <a:spLocks noGrp="1" noChangeArrowheads="1"/>
          </p:cNvSpPr>
          <p:nvPr>
            <p:ph type="sldNum" sz="quarter" idx="5"/>
          </p:nvPr>
        </p:nvSpPr>
        <p:spPr>
          <a:xfrm>
            <a:off x="4143387" y="9120193"/>
            <a:ext cx="3170237" cy="479423"/>
          </a:xfrm>
        </p:spPr>
        <p:txBody>
          <a:bodyPr/>
          <a:lstStyle/>
          <a:p>
            <a:pPr marL="0" marR="0" lvl="0" indent="0" algn="r" defTabSz="965277" rtl="0" eaLnBrk="1" fontAlgn="base" latinLnBrk="0" hangingPunct="1">
              <a:lnSpc>
                <a:spcPct val="100000"/>
              </a:lnSpc>
              <a:spcBef>
                <a:spcPct val="0"/>
              </a:spcBef>
              <a:spcAft>
                <a:spcPct val="0"/>
              </a:spcAft>
              <a:buClrTx/>
              <a:buSzTx/>
              <a:buFontTx/>
              <a:buNone/>
              <a:tabLst/>
              <a:defRPr/>
            </a:pPr>
            <a:fld id="{A41DB7B9-143D-4FC8-8324-840D44066CD0}"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5277" rtl="0" eaLnBrk="1" fontAlgn="base" latinLnBrk="0" hangingPunct="1">
                <a:lnSpc>
                  <a:spcPct val="100000"/>
                </a:lnSpc>
                <a:spcBef>
                  <a:spcPct val="0"/>
                </a:spcBef>
                <a:spcAft>
                  <a:spcPct val="0"/>
                </a:spcAft>
                <a:buClrTx/>
                <a:buSzTx/>
                <a:buFontTx/>
                <a:buNone/>
                <a:tabLst/>
                <a:defRPr/>
              </a:pPr>
              <a:t>18</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46003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r>
              <a:rPr lang="en-US" dirty="0"/>
              <a:t>Safe Harbor employees</a:t>
            </a:r>
            <a:r>
              <a:rPr lang="en-US" baseline="0" dirty="0"/>
              <a:t> include part time, seasonal and temporary UC employees who are not eligible for primary retirement benefits and whose wages are not subject to social security taxes.</a:t>
            </a:r>
          </a:p>
          <a:p>
            <a:endParaRPr lang="en-US" baseline="0" dirty="0"/>
          </a:p>
          <a:p>
            <a:r>
              <a:rPr lang="en-US" dirty="0"/>
              <a:t>You make mandatory pretax contributions of 7.5% of your eligible pay, instead of paying into Social Security. </a:t>
            </a:r>
          </a:p>
          <a:p>
            <a:endParaRPr lang="en-US" dirty="0"/>
          </a:p>
          <a:p>
            <a:r>
              <a:rPr lang="en-US" dirty="0"/>
              <a:t>You’re also allowed to make voluntary after-tax contributions to the DC Plan, but you might want to consider maximizing the 403(b) and 457(b) Plans before you do. </a:t>
            </a:r>
          </a:p>
          <a:p>
            <a:endParaRPr lang="en-US" dirty="0"/>
          </a:p>
          <a:p>
            <a:r>
              <a:rPr lang="en-US" dirty="0"/>
              <a:t>You control how your contributions are invested. If you don’t elect investments, your contributions are automatically invested in the UC Pathway Fund closest to the year you turn 65.</a:t>
            </a:r>
          </a:p>
          <a:p>
            <a:pPr marL="0" lvl="1"/>
            <a:endParaRPr lang="en-US" dirty="0">
              <a:solidFill>
                <a:srgbClr val="FF0000"/>
              </a:solidFill>
            </a:endParaRPr>
          </a:p>
          <a:p>
            <a:pPr marL="0" lvl="1"/>
            <a:r>
              <a:rPr lang="en-US" dirty="0"/>
              <a:t>There are a few things to note about taking money out of the DC Plan. </a:t>
            </a:r>
          </a:p>
          <a:p>
            <a:pPr marL="646471" lvl="2" indent="-176266">
              <a:buFontTx/>
              <a:buChar char="•"/>
            </a:pPr>
            <a:r>
              <a:rPr lang="en-US" dirty="0"/>
              <a:t>First, you cannot take a loan from the DC Plan. </a:t>
            </a:r>
          </a:p>
          <a:p>
            <a:pPr marL="646471" lvl="2" indent="-176266">
              <a:buFontTx/>
              <a:buChar char="•"/>
            </a:pPr>
            <a:r>
              <a:rPr lang="en-US" dirty="0"/>
              <a:t>While you are working at UC, you can generally withdraw any after-tax and rollover money (and related earnings) at any time. Pretax after-tax withdrawals are available after your reach age 59.5.</a:t>
            </a:r>
          </a:p>
          <a:p>
            <a:pPr marL="646471" lvl="2" indent="-176266">
              <a:buFontTx/>
              <a:buChar char="•"/>
            </a:pPr>
            <a:r>
              <a:rPr lang="en-US" dirty="0"/>
              <a:t>Finally, you can withdraw your balance from the DC Plan after you leave UC. Remember that taxes will be due on any pretax amounts you withdraw, and you may pay a penalty if you withdraw your money before age 59½.</a:t>
            </a:r>
          </a:p>
          <a:p>
            <a:pPr marL="0" lvl="1"/>
            <a:endParaRPr lang="en-US" i="1" dirty="0"/>
          </a:p>
          <a:p>
            <a:endParaRPr lang="en-US" dirty="0"/>
          </a:p>
        </p:txBody>
      </p:sp>
      <p:sp>
        <p:nvSpPr>
          <p:cNvPr id="4" name="Slide Number Placeholder 3"/>
          <p:cNvSpPr>
            <a:spLocks noGrp="1"/>
          </p:cNvSpPr>
          <p:nvPr>
            <p:ph type="sldNum" sz="quarter" idx="10"/>
          </p:nvPr>
        </p:nvSpPr>
        <p:spPr/>
        <p:txBody>
          <a:bodyPr/>
          <a:lstStyle/>
          <a:p>
            <a:fld id="{F0496298-0790-474C-9717-4AECADD783F5}" type="slidenum">
              <a:rPr lang="en-US" smtClean="0"/>
              <a:t>19</a:t>
            </a:fld>
            <a:endParaRPr lang="en-US" dirty="0"/>
          </a:p>
        </p:txBody>
      </p:sp>
    </p:spTree>
    <p:extLst>
      <p:ext uri="{BB962C8B-B14F-4D97-AF65-F5344CB8AC3E}">
        <p14:creationId xmlns:p14="http://schemas.microsoft.com/office/powerpoint/2010/main" val="214714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458788" y="720725"/>
            <a:ext cx="6397625" cy="3598863"/>
          </a:xfrm>
          <a:ln/>
        </p:spPr>
      </p:sp>
      <p:sp>
        <p:nvSpPr>
          <p:cNvPr id="39939" name="Notes Placeholder 2"/>
          <p:cNvSpPr>
            <a:spLocks noGrp="1"/>
          </p:cNvSpPr>
          <p:nvPr>
            <p:ph type="body" idx="1"/>
          </p:nvPr>
        </p:nvSpPr>
        <p:spPr>
          <a:noFill/>
        </p:spPr>
        <p:txBody>
          <a:bodyPr/>
          <a:lstStyle/>
          <a:p>
            <a:pPr marL="0" indent="0">
              <a:buFont typeface="Arial" panose="020B0604020202020204" pitchFamily="34" charset="0"/>
              <a:buNone/>
            </a:pPr>
            <a:endParaRPr lang="en-US" altLang="en-US" dirty="0"/>
          </a:p>
          <a:p>
            <a:pPr marL="176250" indent="-176250">
              <a:buFont typeface="Arial" panose="020B0604020202020204" pitchFamily="34" charset="0"/>
              <a:buChar char="•"/>
            </a:pPr>
            <a:r>
              <a:rPr lang="en-US" altLang="en-US" dirty="0"/>
              <a:t>Here’s what we’ll cover today:</a:t>
            </a:r>
          </a:p>
          <a:p>
            <a:pPr marL="176250" indent="-176250">
              <a:buFont typeface="Arial" panose="020B0604020202020204" pitchFamily="34" charset="0"/>
              <a:buChar char="•"/>
            </a:pPr>
            <a:r>
              <a:rPr lang="en-US" altLang="en-US" dirty="0"/>
              <a:t>First, we’ll help you understand your retirement</a:t>
            </a:r>
            <a:r>
              <a:rPr lang="en-US" altLang="en-US" baseline="0" dirty="0"/>
              <a:t> benefits at UC.</a:t>
            </a:r>
          </a:p>
          <a:p>
            <a:pPr marL="176250" indent="-176250">
              <a:buFont typeface="Arial" panose="020B0604020202020204" pitchFamily="34" charset="0"/>
              <a:buChar char="•"/>
            </a:pPr>
            <a:r>
              <a:rPr lang="en-US" altLang="en-US" dirty="0"/>
              <a:t>Then, </a:t>
            </a:r>
            <a:r>
              <a:rPr lang="en-US" altLang="en-US" baseline="0" dirty="0"/>
              <a:t>we’ll talk about the resources available to help you with your retirement planning.</a:t>
            </a:r>
            <a:endParaRPr lang="en-US" altLang="en-US" dirty="0"/>
          </a:p>
          <a:p>
            <a:pPr marL="176250" indent="-176250">
              <a:buFont typeface="Arial" panose="020B0604020202020204" pitchFamily="34" charset="0"/>
              <a:buChar char="•"/>
            </a:pPr>
            <a:r>
              <a:rPr lang="en-US" altLang="en-US" dirty="0"/>
              <a:t>Finally,</a:t>
            </a:r>
            <a:r>
              <a:rPr lang="en-US" altLang="en-US" baseline="0" dirty="0"/>
              <a:t> we’ll talk about where and how you can start saving for retirement</a:t>
            </a:r>
            <a:r>
              <a:rPr lang="en-US" altLang="en-US" dirty="0"/>
              <a:t>. </a:t>
            </a:r>
          </a:p>
          <a:p>
            <a:pPr marL="176250" indent="-176250">
              <a:buFont typeface="Arial" panose="020B0604020202020204" pitchFamily="34" charset="0"/>
              <a:buChar char="•"/>
            </a:pPr>
            <a:r>
              <a:rPr lang="en-US" altLang="en-US" dirty="0"/>
              <a:t>Let’s get started.</a:t>
            </a:r>
          </a:p>
        </p:txBody>
      </p:sp>
      <p:sp>
        <p:nvSpPr>
          <p:cNvPr id="39940" name="Slide Number Placeholder 3"/>
          <p:cNvSpPr>
            <a:spLocks noGrp="1"/>
          </p:cNvSpPr>
          <p:nvPr>
            <p:ph type="sldNum" sz="quarter" idx="5"/>
          </p:nvPr>
        </p:nvSpPr>
        <p:spPr>
          <a:noFill/>
        </p:spPr>
        <p:txBody>
          <a:bodyPr/>
          <a:lstStyle>
            <a:lvl1pPr defTabSz="964482" eaLnBrk="0" hangingPunct="0">
              <a:spcBef>
                <a:spcPct val="30000"/>
              </a:spcBef>
              <a:defRPr sz="1200">
                <a:solidFill>
                  <a:schemeClr val="tx1"/>
                </a:solidFill>
                <a:latin typeface="Arial" charset="0"/>
              </a:defRPr>
            </a:lvl1pPr>
            <a:lvl2pPr marL="763753" indent="-293749" defTabSz="964482" eaLnBrk="0" hangingPunct="0">
              <a:spcBef>
                <a:spcPct val="30000"/>
              </a:spcBef>
              <a:defRPr sz="1200">
                <a:solidFill>
                  <a:schemeClr val="tx1"/>
                </a:solidFill>
                <a:latin typeface="Arial" charset="0"/>
              </a:defRPr>
            </a:lvl2pPr>
            <a:lvl3pPr marL="1175004" indent="-235000" defTabSz="964482" eaLnBrk="0" hangingPunct="0">
              <a:spcBef>
                <a:spcPct val="30000"/>
              </a:spcBef>
              <a:defRPr sz="1200">
                <a:solidFill>
                  <a:schemeClr val="tx1"/>
                </a:solidFill>
                <a:latin typeface="Arial" charset="0"/>
              </a:defRPr>
            </a:lvl3pPr>
            <a:lvl4pPr marL="1645006" indent="-235000" defTabSz="964482" eaLnBrk="0" hangingPunct="0">
              <a:spcBef>
                <a:spcPct val="30000"/>
              </a:spcBef>
              <a:defRPr sz="1200">
                <a:solidFill>
                  <a:schemeClr val="tx1"/>
                </a:solidFill>
                <a:latin typeface="Arial" charset="0"/>
              </a:defRPr>
            </a:lvl4pPr>
            <a:lvl5pPr marL="2115007" indent="-235000" defTabSz="964482" eaLnBrk="0" hangingPunct="0">
              <a:spcBef>
                <a:spcPct val="30000"/>
              </a:spcBef>
              <a:defRPr sz="1200">
                <a:solidFill>
                  <a:schemeClr val="tx1"/>
                </a:solidFill>
                <a:latin typeface="Arial" charset="0"/>
              </a:defRPr>
            </a:lvl5pPr>
            <a:lvl6pPr marL="2585010" indent="-235000" defTabSz="964482" eaLnBrk="0" fontAlgn="base" hangingPunct="0">
              <a:spcBef>
                <a:spcPct val="30000"/>
              </a:spcBef>
              <a:spcAft>
                <a:spcPct val="0"/>
              </a:spcAft>
              <a:defRPr sz="1200">
                <a:solidFill>
                  <a:schemeClr val="tx1"/>
                </a:solidFill>
                <a:latin typeface="Arial" charset="0"/>
              </a:defRPr>
            </a:lvl6pPr>
            <a:lvl7pPr marL="3055009" indent="-235000" defTabSz="964482" eaLnBrk="0" fontAlgn="base" hangingPunct="0">
              <a:spcBef>
                <a:spcPct val="30000"/>
              </a:spcBef>
              <a:spcAft>
                <a:spcPct val="0"/>
              </a:spcAft>
              <a:defRPr sz="1200">
                <a:solidFill>
                  <a:schemeClr val="tx1"/>
                </a:solidFill>
                <a:latin typeface="Arial" charset="0"/>
              </a:defRPr>
            </a:lvl7pPr>
            <a:lvl8pPr marL="3525014" indent="-235000" defTabSz="964482" eaLnBrk="0" fontAlgn="base" hangingPunct="0">
              <a:spcBef>
                <a:spcPct val="30000"/>
              </a:spcBef>
              <a:spcAft>
                <a:spcPct val="0"/>
              </a:spcAft>
              <a:defRPr sz="1200">
                <a:solidFill>
                  <a:schemeClr val="tx1"/>
                </a:solidFill>
                <a:latin typeface="Arial" charset="0"/>
              </a:defRPr>
            </a:lvl8pPr>
            <a:lvl9pPr marL="3995014" indent="-235000" defTabSz="96448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79D609A-719E-410D-8C6B-75C1D435FA42}" type="slidenum">
              <a:rPr lang="en-US" altLang="en-US" sz="1400"/>
              <a:pPr eaLnBrk="1" hangingPunct="1">
                <a:spcBef>
                  <a:spcPct val="0"/>
                </a:spcBef>
              </a:pPr>
              <a:t>2</a:t>
            </a:fld>
            <a:endParaRPr lang="en-US" altLang="en-US" sz="1400" dirty="0"/>
          </a:p>
        </p:txBody>
      </p:sp>
    </p:spTree>
    <p:extLst>
      <p:ext uri="{BB962C8B-B14F-4D97-AF65-F5344CB8AC3E}">
        <p14:creationId xmlns:p14="http://schemas.microsoft.com/office/powerpoint/2010/main" val="1586674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64851" eaLnBrk="0" hangingPunct="0">
              <a:spcBef>
                <a:spcPct val="30000"/>
              </a:spcBef>
              <a:defRPr sz="1200">
                <a:solidFill>
                  <a:schemeClr val="tx1"/>
                </a:solidFill>
                <a:latin typeface="Arial" charset="0"/>
              </a:defRPr>
            </a:lvl1pPr>
            <a:lvl2pPr marL="741189" indent="-284067" defTabSz="964851" eaLnBrk="0" hangingPunct="0">
              <a:spcBef>
                <a:spcPct val="30000"/>
              </a:spcBef>
              <a:defRPr sz="1200">
                <a:solidFill>
                  <a:schemeClr val="tx1"/>
                </a:solidFill>
                <a:latin typeface="Arial" charset="0"/>
              </a:defRPr>
            </a:lvl2pPr>
            <a:lvl3pPr marL="1141170" indent="-226928" defTabSz="964851" eaLnBrk="0" hangingPunct="0">
              <a:spcBef>
                <a:spcPct val="30000"/>
              </a:spcBef>
              <a:defRPr sz="1200">
                <a:solidFill>
                  <a:schemeClr val="tx1"/>
                </a:solidFill>
                <a:latin typeface="Arial" charset="0"/>
              </a:defRPr>
            </a:lvl3pPr>
            <a:lvl4pPr marL="1598290" indent="-226928" defTabSz="964851" eaLnBrk="0" hangingPunct="0">
              <a:spcBef>
                <a:spcPct val="30000"/>
              </a:spcBef>
              <a:defRPr sz="1200">
                <a:solidFill>
                  <a:schemeClr val="tx1"/>
                </a:solidFill>
                <a:latin typeface="Arial" charset="0"/>
              </a:defRPr>
            </a:lvl4pPr>
            <a:lvl5pPr marL="2055410" indent="-226928" defTabSz="964851" eaLnBrk="0" hangingPunct="0">
              <a:spcBef>
                <a:spcPct val="30000"/>
              </a:spcBef>
              <a:defRPr sz="1200">
                <a:solidFill>
                  <a:schemeClr val="tx1"/>
                </a:solidFill>
                <a:latin typeface="Arial" charset="0"/>
              </a:defRPr>
            </a:lvl5pPr>
            <a:lvl6pPr marL="2525592" indent="-226928" defTabSz="964851" eaLnBrk="0" fontAlgn="base" hangingPunct="0">
              <a:spcBef>
                <a:spcPct val="30000"/>
              </a:spcBef>
              <a:spcAft>
                <a:spcPct val="0"/>
              </a:spcAft>
              <a:defRPr sz="1200">
                <a:solidFill>
                  <a:schemeClr val="tx1"/>
                </a:solidFill>
                <a:latin typeface="Arial" charset="0"/>
              </a:defRPr>
            </a:lvl6pPr>
            <a:lvl7pPr marL="2995775" indent="-226928" defTabSz="964851" eaLnBrk="0" fontAlgn="base" hangingPunct="0">
              <a:spcBef>
                <a:spcPct val="30000"/>
              </a:spcBef>
              <a:spcAft>
                <a:spcPct val="0"/>
              </a:spcAft>
              <a:defRPr sz="1200">
                <a:solidFill>
                  <a:schemeClr val="tx1"/>
                </a:solidFill>
                <a:latin typeface="Arial" charset="0"/>
              </a:defRPr>
            </a:lvl7pPr>
            <a:lvl8pPr marL="3465955" indent="-226928" defTabSz="964851" eaLnBrk="0" fontAlgn="base" hangingPunct="0">
              <a:spcBef>
                <a:spcPct val="30000"/>
              </a:spcBef>
              <a:spcAft>
                <a:spcPct val="0"/>
              </a:spcAft>
              <a:defRPr sz="1200">
                <a:solidFill>
                  <a:schemeClr val="tx1"/>
                </a:solidFill>
                <a:latin typeface="Arial" charset="0"/>
              </a:defRPr>
            </a:lvl8pPr>
            <a:lvl9pPr marL="3936138" indent="-226928" defTabSz="96485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A619050-211F-463C-82D1-E47C7088DB82}" type="slidenum">
              <a:rPr lang="en-US" altLang="en-US" sz="1400"/>
              <a:pPr eaLnBrk="1" hangingPunct="1">
                <a:spcBef>
                  <a:spcPct val="0"/>
                </a:spcBef>
              </a:pPr>
              <a:t>20</a:t>
            </a:fld>
            <a:endParaRPr lang="en-US" altLang="en-US" sz="1400" dirty="0"/>
          </a:p>
        </p:txBody>
      </p:sp>
      <p:sp>
        <p:nvSpPr>
          <p:cNvPr id="56323" name="Rectangle 2"/>
          <p:cNvSpPr>
            <a:spLocks noGrp="1" noRot="1" noChangeAspect="1" noChangeArrowheads="1" noTextEdit="1"/>
          </p:cNvSpPr>
          <p:nvPr>
            <p:ph type="sldImg"/>
          </p:nvPr>
        </p:nvSpPr>
        <p:spPr>
          <a:xfrm>
            <a:off x="457200" y="719138"/>
            <a:ext cx="6400800" cy="3600450"/>
          </a:xfrm>
          <a:ln/>
        </p:spPr>
      </p:sp>
      <p:sp>
        <p:nvSpPr>
          <p:cNvPr id="56324" name="Rectangle 3"/>
          <p:cNvSpPr>
            <a:spLocks noChangeArrowheads="1"/>
          </p:cNvSpPr>
          <p:nvPr/>
        </p:nvSpPr>
        <p:spPr bwMode="auto">
          <a:xfrm>
            <a:off x="357719" y="3597604"/>
            <a:ext cx="6662116" cy="556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71" tIns="48286" rIns="96571" bIns="48286"/>
          <a:lstStyle>
            <a:lvl1pPr marL="171450" indent="-171450" eaLnBrk="0" hangingPunct="0">
              <a:spcBef>
                <a:spcPct val="30000"/>
              </a:spcBef>
              <a:defRPr sz="1200">
                <a:solidFill>
                  <a:schemeClr val="tx1"/>
                </a:solidFill>
                <a:latin typeface="Arial" charset="0"/>
              </a:defRPr>
            </a:lvl1pPr>
            <a:lvl2pPr indent="-22860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buFontTx/>
              <a:buChar char="•"/>
            </a:pPr>
            <a:endParaRPr lang="en-US" altLang="en-US" sz="800" dirty="0">
              <a:solidFill>
                <a:srgbClr val="FF3300"/>
              </a:solidFill>
            </a:endParaRPr>
          </a:p>
        </p:txBody>
      </p:sp>
      <p:sp>
        <p:nvSpPr>
          <p:cNvPr id="2" name="Notes Placeholder 1"/>
          <p:cNvSpPr>
            <a:spLocks noGrp="1"/>
          </p:cNvSpPr>
          <p:nvPr>
            <p:ph type="body" idx="1"/>
          </p:nvPr>
        </p:nvSpPr>
        <p:spPr/>
        <p:txBody>
          <a:bodyPr>
            <a:normAutofit lnSpcReduction="10000"/>
          </a:bodyPr>
          <a:lstStyle/>
          <a:p>
            <a:pPr marL="0" indent="0">
              <a:lnSpc>
                <a:spcPct val="110000"/>
              </a:lnSpc>
              <a:spcAft>
                <a:spcPct val="20000"/>
              </a:spcAft>
              <a:buFont typeface="Arial" panose="020B0604020202020204" pitchFamily="34" charset="0"/>
              <a:buNone/>
              <a:defRPr/>
            </a:pPr>
            <a:endParaRPr lang="en-US" altLang="en-US" sz="1100" dirty="0"/>
          </a:p>
          <a:p>
            <a:pPr marL="176318" indent="-176318">
              <a:lnSpc>
                <a:spcPct val="110000"/>
              </a:lnSpc>
              <a:spcAft>
                <a:spcPct val="20000"/>
              </a:spcAft>
              <a:buFont typeface="Arial" panose="020B0604020202020204" pitchFamily="34" charset="0"/>
              <a:buChar char="•"/>
              <a:defRPr/>
            </a:pPr>
            <a:r>
              <a:rPr lang="en-US" altLang="en-US" sz="1100" dirty="0"/>
              <a:t>Taylor is 30 years old, relatively new to the workforce, and hopes to work most of Taylor’s career at UC. To replace 80% of Taylor’s income, Taylor will need $37,600 annually in retirement.</a:t>
            </a:r>
          </a:p>
          <a:p>
            <a:pPr marL="176318" indent="-176318">
              <a:lnSpc>
                <a:spcPct val="110000"/>
              </a:lnSpc>
              <a:spcAft>
                <a:spcPct val="20000"/>
              </a:spcAft>
              <a:buFont typeface="Arial" panose="020B0604020202020204" pitchFamily="34" charset="0"/>
              <a:buChar char="•"/>
              <a:defRPr/>
            </a:pPr>
            <a:r>
              <a:rPr lang="en-US" altLang="en-US" sz="1100" dirty="0"/>
              <a:t>Now fast-forward 25 years. What happens if Taylor, after a great career at UC, decides to retire at 55?</a:t>
            </a:r>
          </a:p>
          <a:p>
            <a:pPr marL="646551" lvl="2" indent="-176318">
              <a:lnSpc>
                <a:spcPct val="110000"/>
              </a:lnSpc>
              <a:spcAft>
                <a:spcPct val="20000"/>
              </a:spcAft>
              <a:buFont typeface="Arial" panose="020B0604020202020204" pitchFamily="34" charset="0"/>
              <a:buChar char="•"/>
              <a:defRPr/>
            </a:pPr>
            <a:r>
              <a:rPr lang="en-US" altLang="en-US" sz="1100" dirty="0"/>
              <a:t>The UCRP will replace 28% of Taylor’s annual income, which leaves a gap of almost $25,000—that’s the difference between Taylor’s retirement income goal and what Taylor will receive from the UCRP annually.</a:t>
            </a:r>
          </a:p>
          <a:p>
            <a:pPr marL="646551" lvl="2" indent="-176318">
              <a:lnSpc>
                <a:spcPct val="110000"/>
              </a:lnSpc>
              <a:spcAft>
                <a:spcPct val="20000"/>
              </a:spcAft>
              <a:buFont typeface="Arial" panose="020B0604020202020204" pitchFamily="34" charset="0"/>
              <a:buChar char="•"/>
              <a:defRPr/>
            </a:pPr>
            <a:r>
              <a:rPr lang="en-US" altLang="en-US" sz="1100" dirty="0"/>
              <a:t>If Taylor starts contributing to the UC Retirement Savings Program now, Taylor will need to contribute approximately $470 per month for 25 years to make up the difference (assuming a hypothetical 7% rate of return).</a:t>
            </a:r>
          </a:p>
          <a:p>
            <a:pPr marL="176318" indent="-176318">
              <a:lnSpc>
                <a:spcPct val="110000"/>
              </a:lnSpc>
              <a:spcAft>
                <a:spcPct val="20000"/>
              </a:spcAft>
              <a:buFont typeface="Arial" panose="020B0604020202020204" pitchFamily="34" charset="0"/>
              <a:buChar char="•"/>
              <a:defRPr/>
            </a:pPr>
            <a:r>
              <a:rPr lang="en-US" altLang="en-US" sz="1100" dirty="0"/>
              <a:t>But what happens if Taylor waits just five years and retires at 60? Remember, your benefit from UCRP is based on your age, your income, and your length of service—the longer your service and the later you retire, the higher your benefit.</a:t>
            </a:r>
          </a:p>
          <a:p>
            <a:pPr marL="646607" lvl="3" indent="-176318">
              <a:lnSpc>
                <a:spcPct val="110000"/>
              </a:lnSpc>
              <a:spcAft>
                <a:spcPct val="20000"/>
              </a:spcAft>
              <a:buFont typeface="Arial" panose="020B0604020202020204" pitchFamily="34" charset="0"/>
              <a:buChar char="•"/>
              <a:defRPr/>
            </a:pPr>
            <a:r>
              <a:rPr lang="en-US" altLang="en-US" sz="1100" dirty="0"/>
              <a:t>If Taylor retires at age 60 with 30 years of service, the UCRP will replace 54% of Taylor’s income—about twice as much as if Taylor retires as age 55. By waiting just five years to retire, the difference between Taylor’s retirement income goal and what Taylor will receive from the UCRP drops to approximately $12,200. </a:t>
            </a:r>
          </a:p>
          <a:p>
            <a:pPr marL="646607" lvl="3" indent="-176318">
              <a:lnSpc>
                <a:spcPct val="110000"/>
              </a:lnSpc>
              <a:spcAft>
                <a:spcPct val="20000"/>
              </a:spcAft>
              <a:buFont typeface="Arial" panose="020B0604020202020204" pitchFamily="34" charset="0"/>
              <a:buChar char="•"/>
              <a:defRPr/>
            </a:pPr>
            <a:r>
              <a:rPr lang="en-US" altLang="en-US" sz="1100" dirty="0"/>
              <a:t>If Taylor starts contributing to the UC Retirement Savings Program now, Taylor will only need to contribute approximately $150 per month for 30 years to close the gap (assuming a hypothetical 7% rate of return).</a:t>
            </a:r>
          </a:p>
          <a:p>
            <a:pPr>
              <a:defRPr/>
            </a:pPr>
            <a:endParaRPr lang="en-US" altLang="en-US" sz="800" i="1" dirty="0"/>
          </a:p>
          <a:p>
            <a:pPr>
              <a:defRPr/>
            </a:pPr>
            <a:r>
              <a:rPr lang="en-US" altLang="en-US" sz="900" i="1" dirty="0"/>
              <a:t>This hypothetical example is based on contributions to a tax-deferred workplace savings plan, earning a hypothetical a 7% annual rate of return compounded monthly. We assume contributions are made monthly at the beginning of the month for 25 years and 30 years with no loans, withdrawals, or breaks in service. All earnings are reinvested and all current Plan and IRS limits are applied. Forecast amounts are in today’s dollars, which means they have been adjusted for inflation. Account balances have been converted to a hypothetical fixed income annuity to age 88 assuming a hypothetical discount rate of 6%.</a:t>
            </a:r>
          </a:p>
          <a:p>
            <a:pPr>
              <a:defRPr/>
            </a:pPr>
            <a:endParaRPr lang="en-US" altLang="en-US" sz="900" i="1" dirty="0"/>
          </a:p>
          <a:p>
            <a:pPr>
              <a:defRPr/>
            </a:pPr>
            <a:r>
              <a:rPr lang="en-US" altLang="en-US" sz="900" i="1" dirty="0"/>
              <a:t>Your own plan account may earn more or less than this example, and income taxes will be due when you withdraw from your account. Investing in this manner does not ensure a profit or guarantee against loss in declining markets.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64851" eaLnBrk="0" hangingPunct="0">
              <a:spcBef>
                <a:spcPct val="30000"/>
              </a:spcBef>
              <a:defRPr sz="1200">
                <a:solidFill>
                  <a:schemeClr val="tx1"/>
                </a:solidFill>
                <a:latin typeface="Arial" charset="0"/>
              </a:defRPr>
            </a:lvl1pPr>
            <a:lvl2pPr marL="741189" indent="-284067" defTabSz="964851" eaLnBrk="0" hangingPunct="0">
              <a:spcBef>
                <a:spcPct val="30000"/>
              </a:spcBef>
              <a:defRPr sz="1200">
                <a:solidFill>
                  <a:schemeClr val="tx1"/>
                </a:solidFill>
                <a:latin typeface="Arial" charset="0"/>
              </a:defRPr>
            </a:lvl2pPr>
            <a:lvl3pPr marL="1141170" indent="-226928" defTabSz="964851" eaLnBrk="0" hangingPunct="0">
              <a:spcBef>
                <a:spcPct val="30000"/>
              </a:spcBef>
              <a:defRPr sz="1200">
                <a:solidFill>
                  <a:schemeClr val="tx1"/>
                </a:solidFill>
                <a:latin typeface="Arial" charset="0"/>
              </a:defRPr>
            </a:lvl3pPr>
            <a:lvl4pPr marL="1598290" indent="-226928" defTabSz="964851" eaLnBrk="0" hangingPunct="0">
              <a:spcBef>
                <a:spcPct val="30000"/>
              </a:spcBef>
              <a:defRPr sz="1200">
                <a:solidFill>
                  <a:schemeClr val="tx1"/>
                </a:solidFill>
                <a:latin typeface="Arial" charset="0"/>
              </a:defRPr>
            </a:lvl4pPr>
            <a:lvl5pPr marL="2055410" indent="-226928" defTabSz="964851" eaLnBrk="0" hangingPunct="0">
              <a:spcBef>
                <a:spcPct val="30000"/>
              </a:spcBef>
              <a:defRPr sz="1200">
                <a:solidFill>
                  <a:schemeClr val="tx1"/>
                </a:solidFill>
                <a:latin typeface="Arial" charset="0"/>
              </a:defRPr>
            </a:lvl5pPr>
            <a:lvl6pPr marL="2525592" indent="-226928" defTabSz="964851" eaLnBrk="0" fontAlgn="base" hangingPunct="0">
              <a:spcBef>
                <a:spcPct val="30000"/>
              </a:spcBef>
              <a:spcAft>
                <a:spcPct val="0"/>
              </a:spcAft>
              <a:defRPr sz="1200">
                <a:solidFill>
                  <a:schemeClr val="tx1"/>
                </a:solidFill>
                <a:latin typeface="Arial" charset="0"/>
              </a:defRPr>
            </a:lvl6pPr>
            <a:lvl7pPr marL="2995775" indent="-226928" defTabSz="964851" eaLnBrk="0" fontAlgn="base" hangingPunct="0">
              <a:spcBef>
                <a:spcPct val="30000"/>
              </a:spcBef>
              <a:spcAft>
                <a:spcPct val="0"/>
              </a:spcAft>
              <a:defRPr sz="1200">
                <a:solidFill>
                  <a:schemeClr val="tx1"/>
                </a:solidFill>
                <a:latin typeface="Arial" charset="0"/>
              </a:defRPr>
            </a:lvl7pPr>
            <a:lvl8pPr marL="3465955" indent="-226928" defTabSz="964851" eaLnBrk="0" fontAlgn="base" hangingPunct="0">
              <a:spcBef>
                <a:spcPct val="30000"/>
              </a:spcBef>
              <a:spcAft>
                <a:spcPct val="0"/>
              </a:spcAft>
              <a:defRPr sz="1200">
                <a:solidFill>
                  <a:schemeClr val="tx1"/>
                </a:solidFill>
                <a:latin typeface="Arial" charset="0"/>
              </a:defRPr>
            </a:lvl8pPr>
            <a:lvl9pPr marL="3936138" indent="-226928" defTabSz="96485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11467EE-A341-4484-9055-CD3A947C9984}" type="slidenum">
              <a:rPr lang="en-US" altLang="en-US" sz="1400"/>
              <a:pPr eaLnBrk="1" hangingPunct="1">
                <a:spcBef>
                  <a:spcPct val="0"/>
                </a:spcBef>
              </a:pPr>
              <a:t>21</a:t>
            </a:fld>
            <a:endParaRPr lang="en-US" altLang="en-US" sz="1400" dirty="0"/>
          </a:p>
        </p:txBody>
      </p:sp>
      <p:sp>
        <p:nvSpPr>
          <p:cNvPr id="57347" name="Rectangle 2"/>
          <p:cNvSpPr>
            <a:spLocks noGrp="1" noRot="1" noChangeAspect="1" noChangeArrowheads="1" noTextEdit="1"/>
          </p:cNvSpPr>
          <p:nvPr>
            <p:ph type="sldImg"/>
          </p:nvPr>
        </p:nvSpPr>
        <p:spPr>
          <a:xfrm>
            <a:off x="457200" y="719138"/>
            <a:ext cx="6400800" cy="3600450"/>
          </a:xfrm>
          <a:ln/>
        </p:spPr>
      </p:sp>
      <p:sp>
        <p:nvSpPr>
          <p:cNvPr id="2" name="Notes Placeholder 1"/>
          <p:cNvSpPr>
            <a:spLocks noGrp="1"/>
          </p:cNvSpPr>
          <p:nvPr>
            <p:ph type="body" sz="quarter" idx="10"/>
          </p:nvPr>
        </p:nvSpPr>
        <p:spPr/>
        <p:txBody>
          <a:bodyPr>
            <a:normAutofit lnSpcReduction="10000"/>
          </a:bodyPr>
          <a:lstStyle/>
          <a:p>
            <a:pPr marL="0" indent="0">
              <a:spcAft>
                <a:spcPct val="20000"/>
              </a:spcAft>
              <a:buFont typeface="Arial" panose="020B0604020202020204" pitchFamily="34" charset="0"/>
              <a:buNone/>
              <a:defRPr/>
            </a:pPr>
            <a:endParaRPr lang="en-US" altLang="en-US" sz="1000" dirty="0"/>
          </a:p>
          <a:p>
            <a:pPr marL="176318" indent="-176318">
              <a:spcAft>
                <a:spcPct val="20000"/>
              </a:spcAft>
              <a:buFont typeface="Arial" panose="020B0604020202020204" pitchFamily="34" charset="0"/>
              <a:buChar char="•"/>
              <a:defRPr/>
            </a:pPr>
            <a:endParaRPr lang="en-US" altLang="en-US" sz="1000" dirty="0"/>
          </a:p>
          <a:p>
            <a:pPr marL="176318" indent="-176318">
              <a:spcAft>
                <a:spcPct val="20000"/>
              </a:spcAft>
              <a:buFont typeface="Arial" panose="020B0604020202020204" pitchFamily="34" charset="0"/>
              <a:buChar char="•"/>
              <a:defRPr/>
            </a:pPr>
            <a:endParaRPr lang="en-US" altLang="en-US" sz="1000" dirty="0"/>
          </a:p>
          <a:p>
            <a:pPr marL="176318" indent="-176318">
              <a:spcAft>
                <a:spcPct val="20000"/>
              </a:spcAft>
              <a:buFont typeface="Arial" panose="020B0604020202020204" pitchFamily="34" charset="0"/>
              <a:buChar char="•"/>
              <a:defRPr/>
            </a:pPr>
            <a:endParaRPr lang="en-US" altLang="en-US" sz="1000" dirty="0"/>
          </a:p>
          <a:p>
            <a:pPr marL="176318" indent="-176318">
              <a:spcAft>
                <a:spcPct val="20000"/>
              </a:spcAft>
              <a:buFont typeface="Arial" panose="020B0604020202020204" pitchFamily="34" charset="0"/>
              <a:buChar char="•"/>
              <a:defRPr/>
            </a:pPr>
            <a:endParaRPr lang="en-US" altLang="en-US" sz="1000" dirty="0"/>
          </a:p>
          <a:p>
            <a:pPr marL="176318" indent="-176318">
              <a:spcAft>
                <a:spcPct val="20000"/>
              </a:spcAft>
              <a:buFont typeface="Arial" panose="020B0604020202020204" pitchFamily="34" charset="0"/>
              <a:buChar char="•"/>
              <a:defRPr/>
            </a:pPr>
            <a:r>
              <a:rPr lang="en-US" altLang="en-US" sz="1000" dirty="0"/>
              <a:t>Let’s review one more example: Ridley. Ridley is 47 years old, and joined UC mid-career five years ago and hopes to spend the rest of their career here. To replace 80% of their income, Ridley will need $74,400 annually in retirement.</a:t>
            </a:r>
          </a:p>
          <a:p>
            <a:pPr marL="176318" indent="-176318">
              <a:spcAft>
                <a:spcPct val="20000"/>
              </a:spcAft>
              <a:buFont typeface="Arial" panose="020B0604020202020204" pitchFamily="34" charset="0"/>
              <a:buChar char="•"/>
              <a:defRPr/>
            </a:pPr>
            <a:r>
              <a:rPr lang="en-US" altLang="en-US" sz="1000" dirty="0"/>
              <a:t>If Ridley decides to retire at 60:</a:t>
            </a:r>
          </a:p>
          <a:p>
            <a:pPr marL="646607" lvl="2" indent="-176318">
              <a:spcAft>
                <a:spcPct val="20000"/>
              </a:spcAft>
              <a:buFont typeface="Arial" panose="020B0604020202020204" pitchFamily="34" charset="0"/>
              <a:buChar char="•"/>
              <a:defRPr/>
            </a:pPr>
            <a:r>
              <a:rPr lang="en-US" altLang="en-US" sz="1000" dirty="0"/>
              <a:t>The UCRP will replace 45% of their income, which leaves a gap of $32,550 annually.</a:t>
            </a:r>
          </a:p>
          <a:p>
            <a:pPr marL="646607" lvl="2" indent="-176318">
              <a:spcAft>
                <a:spcPct val="20000"/>
              </a:spcAft>
              <a:buFont typeface="Arial" panose="020B0604020202020204" pitchFamily="34" charset="0"/>
              <a:buChar char="•"/>
              <a:defRPr/>
            </a:pPr>
            <a:r>
              <a:rPr lang="en-US" altLang="en-US" sz="1000" dirty="0"/>
              <a:t>Ridley already rolled over a $40,000 balance from a  previous employer’s plan, which will replace another 7% of their income and bring their gap just below $26,000. With that head start, Ridley will need to contribute approximately $1,460 per month for 13 years to close the gap (assuming a hypothetical 7% rate of return).  </a:t>
            </a:r>
          </a:p>
          <a:p>
            <a:pPr marL="176318" indent="-176318">
              <a:spcAft>
                <a:spcPct val="20000"/>
              </a:spcAft>
              <a:buFont typeface="Arial" panose="020B0604020202020204" pitchFamily="34" charset="0"/>
              <a:buChar char="•"/>
              <a:defRPr/>
            </a:pPr>
            <a:r>
              <a:rPr lang="en-US" altLang="en-US" sz="1000" dirty="0"/>
              <a:t>What happens if Ridley waits five years and retires at 65? Remember, age and service matter.</a:t>
            </a:r>
          </a:p>
          <a:p>
            <a:pPr marL="646607" lvl="2" indent="-176318">
              <a:spcAft>
                <a:spcPct val="20000"/>
              </a:spcAft>
              <a:buFont typeface="Arial" panose="020B0604020202020204" pitchFamily="34" charset="0"/>
              <a:buChar char="•"/>
              <a:defRPr/>
            </a:pPr>
            <a:r>
              <a:rPr lang="en-US" altLang="en-US" sz="1000" dirty="0"/>
              <a:t>If Ridley retires at age 65 with 23 years of service, The UCRP will replace 58% of their income. By waiting just five years to retire, the difference between their retirement income goal and what they’ll receive from the UCRP drops just below $21,000. And, Ridley’s rollover contribution will replace another 11% of their income, further closing the gap to approximately $10,500.</a:t>
            </a:r>
          </a:p>
          <a:p>
            <a:pPr marL="646607" lvl="2" indent="-176318">
              <a:spcAft>
                <a:spcPct val="20000"/>
              </a:spcAft>
              <a:buFont typeface="Arial" panose="020B0604020202020204" pitchFamily="34" charset="0"/>
              <a:buChar char="•"/>
              <a:defRPr/>
            </a:pPr>
            <a:r>
              <a:rPr lang="en-US" altLang="en-US" sz="1000" dirty="0"/>
              <a:t>If Ridley starts contributing to the UC Retirement Savings Program now, they’ll only need to contribute approximately $345 per month for 18 years to close the gap (assuming a hypothetical 7% rate of return).</a:t>
            </a:r>
          </a:p>
          <a:p>
            <a:pPr>
              <a:defRPr/>
            </a:pPr>
            <a:endParaRPr lang="en-US" altLang="en-US" sz="800" i="1" dirty="0"/>
          </a:p>
          <a:p>
            <a:pPr eaLnBrk="1" hangingPunct="1">
              <a:spcAft>
                <a:spcPct val="0"/>
              </a:spcAft>
              <a:buClrTx/>
            </a:pPr>
            <a:r>
              <a:rPr lang="en-US" altLang="en-US" sz="900" i="1" dirty="0"/>
              <a:t>This hypothetical example is based on contributions to a tax-deferred workplace savings plan, earning a hypothetical a 7% annual rate of return compounded monthly. We assume contributions are made monthly at the beginning of the month for 13 years and 18 years with no loans, withdrawals, or breaks in service. All earnings are reinvested and all current Plan and IRS limits are applied. Forecast amounts are in today’s dollars, which means they have been adjusted for inflation. Account balances have been converted to a hypothetical fixed income annuity to age 88 assuming a hypothetical discount rate of 6%.</a:t>
            </a:r>
          </a:p>
          <a:p>
            <a:pPr eaLnBrk="1" hangingPunct="1">
              <a:spcAft>
                <a:spcPct val="0"/>
              </a:spcAft>
              <a:buClrTx/>
            </a:pPr>
            <a:endParaRPr lang="en-US" altLang="en-US" sz="900" dirty="0"/>
          </a:p>
          <a:p>
            <a:pPr>
              <a:defRPr/>
            </a:pPr>
            <a:r>
              <a:rPr lang="en-US" altLang="en-US" sz="900" i="1" dirty="0"/>
              <a:t>Your own plan account may earn more or less than this example, and income taxes will be due when you withdraw from your account. Investing in this manner does not ensure a profit or guarantee against loss in declining markets.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marL="176318" indent="-176318">
              <a:buFontTx/>
              <a:buChar char="•"/>
            </a:pPr>
            <a:r>
              <a:rPr lang="en-US" altLang="en-US" dirty="0"/>
              <a:t>If you want to start</a:t>
            </a:r>
            <a:r>
              <a:rPr lang="en-US" altLang="en-US" baseline="0" dirty="0"/>
              <a:t> saving in the 403(b) Plan, you don’t need to wait:</a:t>
            </a:r>
            <a:r>
              <a:rPr lang="en-US" altLang="en-US" dirty="0"/>
              <a:t> you </a:t>
            </a:r>
            <a:r>
              <a:rPr lang="en-US" altLang="en-US" baseline="0" dirty="0"/>
              <a:t>can start right now if you have a ta</a:t>
            </a:r>
            <a:r>
              <a:rPr lang="en-US" altLang="en-US" dirty="0"/>
              <a:t>blet or smartphone with you. It’ll only take a minute.</a:t>
            </a:r>
            <a:r>
              <a:rPr lang="en-US" altLang="en-US" baseline="0" dirty="0"/>
              <a:t> Just pu</a:t>
            </a:r>
            <a:r>
              <a:rPr lang="en-US" altLang="en-US" dirty="0"/>
              <a:t>ll out your phone or tablet, and we’ll walk through the steps together. </a:t>
            </a:r>
          </a:p>
          <a:p>
            <a:pPr marL="176318" indent="-176318">
              <a:buFontTx/>
              <a:buChar char="•"/>
            </a:pPr>
            <a:r>
              <a:rPr lang="en-US" altLang="en-US" baseline="0" dirty="0"/>
              <a:t>Remember, you change your contribution and take a closer look at investments at any time. We just don’t want to miss this opportunity to help you take the first step today!</a:t>
            </a:r>
          </a:p>
          <a:p>
            <a:pPr marL="176318" indent="-176318">
              <a:buFontTx/>
              <a:buChar char="•"/>
            </a:pPr>
            <a:r>
              <a:rPr lang="en-US" altLang="en-US" dirty="0"/>
              <a:t>OK, here’s what to do:</a:t>
            </a:r>
          </a:p>
          <a:p>
            <a:pPr marL="646501" lvl="1" indent="-176318">
              <a:buFontTx/>
              <a:buChar char="•"/>
            </a:pPr>
            <a:r>
              <a:rPr lang="en-US" altLang="en-US" dirty="0"/>
              <a:t>Open your browser and go to UCRSPenroll.com.  </a:t>
            </a:r>
          </a:p>
          <a:p>
            <a:pPr marL="646501" lvl="1" indent="-176318">
              <a:buFontTx/>
              <a:buChar char="•"/>
            </a:pPr>
            <a:r>
              <a:rPr lang="en-US" altLang="en-US" dirty="0"/>
              <a:t>Read the acknowledgment, and click “Yes” to proceed. Then enter the last four digits of your Social Security number, your first and last names, and your date of birth. These four pieces of information will help us identify you and verify your eligibility. </a:t>
            </a:r>
          </a:p>
          <a:p>
            <a:pPr marL="646501" lvl="1" indent="-176318">
              <a:buFontTx/>
              <a:buChar char="•"/>
            </a:pPr>
            <a:r>
              <a:rPr lang="en-US" altLang="en-US" dirty="0"/>
              <a:t>Next, select the percentage you want to contribute. Again, you can adjust your contribution at any time.</a:t>
            </a:r>
          </a:p>
          <a:p>
            <a:pPr marL="646501" lvl="1" indent="-176318">
              <a:buFontTx/>
              <a:buChar char="•"/>
            </a:pPr>
            <a:r>
              <a:rPr lang="en-US" altLang="en-US" dirty="0"/>
              <a:t>Lastly, click confirm. That’s it—you’re enrolled.</a:t>
            </a:r>
          </a:p>
        </p:txBody>
      </p:sp>
      <p:sp>
        <p:nvSpPr>
          <p:cNvPr id="55300" name="Slide Number Placeholder 3"/>
          <p:cNvSpPr>
            <a:spLocks noGrp="1"/>
          </p:cNvSpPr>
          <p:nvPr>
            <p:ph type="sldNum" sz="quarter" idx="5"/>
          </p:nvPr>
        </p:nvSpPr>
        <p:spPr>
          <a:noFill/>
        </p:spPr>
        <p:txBody>
          <a:bodyPr/>
          <a:lstStyle>
            <a:lvl1pPr defTabSz="964851" eaLnBrk="0" hangingPunct="0">
              <a:spcBef>
                <a:spcPct val="30000"/>
              </a:spcBef>
              <a:defRPr sz="1200">
                <a:solidFill>
                  <a:schemeClr val="tx1"/>
                </a:solidFill>
                <a:latin typeface="Arial" charset="0"/>
              </a:defRPr>
            </a:lvl1pPr>
            <a:lvl2pPr marL="764044" indent="-293863" defTabSz="964851" eaLnBrk="0" hangingPunct="0">
              <a:spcBef>
                <a:spcPct val="30000"/>
              </a:spcBef>
              <a:defRPr sz="1200">
                <a:solidFill>
                  <a:schemeClr val="tx1"/>
                </a:solidFill>
                <a:latin typeface="Arial" charset="0"/>
              </a:defRPr>
            </a:lvl2pPr>
            <a:lvl3pPr marL="1175453" indent="-235091" defTabSz="964851" eaLnBrk="0" hangingPunct="0">
              <a:spcBef>
                <a:spcPct val="30000"/>
              </a:spcBef>
              <a:defRPr sz="1200">
                <a:solidFill>
                  <a:schemeClr val="tx1"/>
                </a:solidFill>
                <a:latin typeface="Arial" charset="0"/>
              </a:defRPr>
            </a:lvl3pPr>
            <a:lvl4pPr marL="1645635" indent="-235091" defTabSz="964851" eaLnBrk="0" hangingPunct="0">
              <a:spcBef>
                <a:spcPct val="30000"/>
              </a:spcBef>
              <a:defRPr sz="1200">
                <a:solidFill>
                  <a:schemeClr val="tx1"/>
                </a:solidFill>
                <a:latin typeface="Arial" charset="0"/>
              </a:defRPr>
            </a:lvl4pPr>
            <a:lvl5pPr marL="2115816" indent="-235091" defTabSz="964851" eaLnBrk="0" hangingPunct="0">
              <a:spcBef>
                <a:spcPct val="30000"/>
              </a:spcBef>
              <a:defRPr sz="1200">
                <a:solidFill>
                  <a:schemeClr val="tx1"/>
                </a:solidFill>
                <a:latin typeface="Arial" charset="0"/>
              </a:defRPr>
            </a:lvl5pPr>
            <a:lvl6pPr marL="2585998" indent="-235091" defTabSz="964851" eaLnBrk="0" fontAlgn="base" hangingPunct="0">
              <a:spcBef>
                <a:spcPct val="30000"/>
              </a:spcBef>
              <a:spcAft>
                <a:spcPct val="0"/>
              </a:spcAft>
              <a:defRPr sz="1200">
                <a:solidFill>
                  <a:schemeClr val="tx1"/>
                </a:solidFill>
                <a:latin typeface="Arial" charset="0"/>
              </a:defRPr>
            </a:lvl6pPr>
            <a:lvl7pPr marL="3056178" indent="-235091" defTabSz="964851" eaLnBrk="0" fontAlgn="base" hangingPunct="0">
              <a:spcBef>
                <a:spcPct val="30000"/>
              </a:spcBef>
              <a:spcAft>
                <a:spcPct val="0"/>
              </a:spcAft>
              <a:defRPr sz="1200">
                <a:solidFill>
                  <a:schemeClr val="tx1"/>
                </a:solidFill>
                <a:latin typeface="Arial" charset="0"/>
              </a:defRPr>
            </a:lvl7pPr>
            <a:lvl8pPr marL="3526362" indent="-235091" defTabSz="964851" eaLnBrk="0" fontAlgn="base" hangingPunct="0">
              <a:spcBef>
                <a:spcPct val="30000"/>
              </a:spcBef>
              <a:spcAft>
                <a:spcPct val="0"/>
              </a:spcAft>
              <a:defRPr sz="1200">
                <a:solidFill>
                  <a:schemeClr val="tx1"/>
                </a:solidFill>
                <a:latin typeface="Arial" charset="0"/>
              </a:defRPr>
            </a:lvl8pPr>
            <a:lvl9pPr marL="3996541" indent="-235091" defTabSz="96485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A8866E3-4430-4C05-B8B7-AAA9EACE953F}" type="slidenum">
              <a:rPr lang="en-US" altLang="en-US" sz="1400"/>
              <a:pPr eaLnBrk="1" hangingPunct="1">
                <a:spcBef>
                  <a:spcPct val="0"/>
                </a:spcBef>
              </a:pPr>
              <a:t>22</a:t>
            </a:fld>
            <a:endParaRPr lang="en-US" altLang="en-US" sz="14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have a smartphone or tablet with you today, or if you simply want to enroll later, just log on to Fidelity NetBenefits® at </a:t>
            </a:r>
            <a:r>
              <a:rPr lang="en-US" altLang="en-US" dirty="0">
                <a:hlinkClick r:id="rId3"/>
              </a:rPr>
              <a:t>www.myUCretirement.com</a:t>
            </a:r>
            <a:r>
              <a:rPr lang="en-US" altLang="en-US" dirty="0"/>
              <a:t>. </a:t>
            </a:r>
            <a:r>
              <a:rPr lang="en-US" dirty="0"/>
              <a:t> </a:t>
            </a:r>
            <a:endParaRPr lang="en-US" sz="1100" b="0" i="0" u="none" strike="noStrike" kern="1200" baseline="0" dirty="0">
              <a:solidFill>
                <a:schemeClr val="tx1"/>
              </a:solidFill>
              <a:latin typeface="Arial" charset="0"/>
              <a:ea typeface="ＭＳ Ｐゴシック" charset="0"/>
              <a:cs typeface="ＭＳ Ｐゴシック" charset="0"/>
            </a:endParaRPr>
          </a:p>
          <a:p>
            <a:r>
              <a:rPr lang="en-US" sz="1100" b="0" i="0" u="none" strike="noStrike" kern="1200" baseline="0" dirty="0">
                <a:solidFill>
                  <a:schemeClr val="tx1"/>
                </a:solidFill>
                <a:latin typeface="Arial" charset="0"/>
                <a:ea typeface="ＭＳ Ｐゴシック" charset="0"/>
                <a:cs typeface="ＭＳ Ｐゴシック" charset="0"/>
              </a:rPr>
              <a:t> Then click </a:t>
            </a:r>
            <a:r>
              <a:rPr lang="en-US" sz="1100" b="0" i="1" u="none" strike="noStrike" kern="1200" baseline="0" dirty="0">
                <a:solidFill>
                  <a:schemeClr val="tx1"/>
                </a:solidFill>
                <a:latin typeface="Arial" charset="0"/>
                <a:ea typeface="ＭＳ Ｐゴシック" charset="0"/>
                <a:cs typeface="ＭＳ Ｐゴシック" charset="0"/>
              </a:rPr>
              <a:t>Peer Paths </a:t>
            </a:r>
            <a:r>
              <a:rPr lang="en-US" sz="1100" b="0" i="0" u="none" strike="noStrike" kern="1200" baseline="0" dirty="0">
                <a:solidFill>
                  <a:schemeClr val="tx1"/>
                </a:solidFill>
                <a:latin typeface="Arial" charset="0"/>
                <a:ea typeface="ＭＳ Ｐゴシック" charset="0"/>
                <a:cs typeface="ＭＳ Ｐゴシック" charset="0"/>
              </a:rPr>
              <a:t>and then </a:t>
            </a:r>
            <a:r>
              <a:rPr lang="en-US" sz="1100" b="0" i="1" u="none" strike="noStrike" kern="1200" baseline="0" dirty="0">
                <a:solidFill>
                  <a:schemeClr val="tx1"/>
                </a:solidFill>
                <a:latin typeface="Arial" charset="0"/>
                <a:ea typeface="ＭＳ Ｐゴシック" charset="0"/>
                <a:cs typeface="ＭＳ Ｐゴシック" charset="0"/>
              </a:rPr>
              <a:t>Newly Eligible</a:t>
            </a:r>
            <a:r>
              <a:rPr lang="en-US" dirty="0"/>
              <a:t>. Or, you can call a Fidelity Retirement Representative at 1-866-682-7787.</a:t>
            </a:r>
          </a:p>
          <a:p>
            <a:pPr marL="176318" indent="-176318" defTabSz="940363">
              <a:buFont typeface="Arial" panose="020B0604020202020204" pitchFamily="34" charset="0"/>
              <a:buChar char="•"/>
              <a:defRPr/>
            </a:pPr>
            <a:r>
              <a:rPr lang="en-US" dirty="0"/>
              <a:t>If you’re already enrolled, this is also where you’ll go to change your contribution or investments, sign up for automatic annual increases, and designate a beneficiary. It’s also where you can go if you want to consolidate other workplace savings, like a 401(k) account from a past employer.</a:t>
            </a:r>
          </a:p>
          <a:p>
            <a:pPr marL="176318" indent="-176318">
              <a:buFont typeface="Arial" panose="020B0604020202020204" pitchFamily="34" charset="0"/>
              <a:buChar char="•"/>
              <a:defRPr/>
            </a:pPr>
            <a:r>
              <a:rPr lang="en-US" altLang="en-US" dirty="0"/>
              <a:t>Earlier, I shared that you may need as much as 80% of your current estimated annual pay each year in retirement. If you’re wondering how much retirement income you potentially could have from the UC Retirement System, visit </a:t>
            </a:r>
            <a:r>
              <a:rPr lang="en-US" altLang="en-US" dirty="0">
                <a:solidFill>
                  <a:srgbClr val="000000"/>
                </a:solidFill>
                <a:hlinkClick r:id="rId3"/>
              </a:rPr>
              <a:t>www.myUCretirement.com</a:t>
            </a:r>
            <a:r>
              <a:rPr lang="en-US" altLang="en-US" dirty="0"/>
              <a:t>, click on </a:t>
            </a:r>
            <a:r>
              <a:rPr lang="en-US" altLang="en-US" i="1" dirty="0"/>
              <a:t>Tools </a:t>
            </a:r>
            <a:r>
              <a:rPr lang="en-US" altLang="en-US" i="0" dirty="0"/>
              <a:t>and then select </a:t>
            </a:r>
            <a:r>
              <a:rPr lang="en-US" altLang="en-US" i="1" dirty="0"/>
              <a:t>the Retirement Review Tool.</a:t>
            </a:r>
            <a:endParaRPr lang="en-US" altLang="en-US" dirty="0"/>
          </a:p>
          <a:p>
            <a:pPr marL="176318" lvl="1" indent="-176318">
              <a:buFont typeface="Arial" panose="020B0604020202020204" pitchFamily="34" charset="0"/>
              <a:buChar char="•"/>
              <a:defRPr/>
            </a:pPr>
            <a:r>
              <a:rPr lang="en-US" altLang="en-US" dirty="0"/>
              <a:t>The site will show your Retirement Readiness Score—the percentage of your current estimated annual income you’re currently on track to replace in retirement from UCRP and the UC Retirement Savings Program.  </a:t>
            </a:r>
          </a:p>
        </p:txBody>
      </p:sp>
      <p:sp>
        <p:nvSpPr>
          <p:cNvPr id="4" name="Slide Number Placeholder 3"/>
          <p:cNvSpPr>
            <a:spLocks noGrp="1"/>
          </p:cNvSpPr>
          <p:nvPr>
            <p:ph type="sldNum" sz="quarter" idx="10"/>
          </p:nvPr>
        </p:nvSpPr>
        <p:spPr/>
        <p:txBody>
          <a:bodyPr/>
          <a:lstStyle/>
          <a:p>
            <a:pPr>
              <a:defRPr/>
            </a:pPr>
            <a:fld id="{30FAE8D8-38EF-44B0-A351-1754AC8A9605}" type="slidenum">
              <a:rPr lang="en-US" smtClean="0"/>
              <a:pPr>
                <a:defRPr/>
              </a:pPr>
              <a:t>23</a:t>
            </a:fld>
            <a:endParaRPr lang="en-US" dirty="0"/>
          </a:p>
        </p:txBody>
      </p:sp>
    </p:spTree>
    <p:extLst>
      <p:ext uri="{BB962C8B-B14F-4D97-AF65-F5344CB8AC3E}">
        <p14:creationId xmlns:p14="http://schemas.microsoft.com/office/powerpoint/2010/main" val="827543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091" lvl="1" indent="-235091">
              <a:buFontTx/>
              <a:buChar char="•"/>
            </a:pPr>
            <a:r>
              <a:rPr lang="en-US" altLang="en-US" dirty="0"/>
              <a:t>Here’s a look at YOUR Retirement Review. In addition to viewing your Retirement Readiness Score, you can also: </a:t>
            </a:r>
          </a:p>
          <a:p>
            <a:pPr marL="705272" lvl="3" indent="-235091">
              <a:buFontTx/>
              <a:buChar char="•"/>
            </a:pPr>
            <a:r>
              <a:rPr lang="en-US" altLang="en-US" dirty="0"/>
              <a:t>Use the modeler to explore ways to increase your score;</a:t>
            </a:r>
          </a:p>
          <a:p>
            <a:pPr marL="705272" lvl="3" indent="-235091">
              <a:buFontTx/>
              <a:buChar char="•"/>
            </a:pPr>
            <a:r>
              <a:rPr lang="en-US" altLang="en-US" dirty="0"/>
              <a:t>Get suggestions for learning about your financial fitness; and</a:t>
            </a:r>
          </a:p>
          <a:p>
            <a:pPr marL="705272" lvl="3" indent="-235091">
              <a:buFontTx/>
              <a:buChar char="•"/>
            </a:pPr>
            <a:r>
              <a:rPr lang="en-US" altLang="en-US" dirty="0"/>
              <a:t>Find answers to your planning and investing questions.</a:t>
            </a:r>
          </a:p>
          <a:p>
            <a:pPr marL="235091" indent="-235091">
              <a:buFontTx/>
              <a:buChar char="•"/>
            </a:pPr>
            <a:r>
              <a:rPr lang="en-US" altLang="en-US" dirty="0"/>
              <a:t>Let’s talk for a minute about your Retirement Readiness Score. It’s based on your UCRP pension benefit and your annual pay, and your UC Retirement Savings Program data as of the most recent month. </a:t>
            </a:r>
          </a:p>
          <a:p>
            <a:pPr marL="692172" lvl="1" indent="-235091">
              <a:buFontTx/>
              <a:buChar char="•"/>
            </a:pPr>
            <a:r>
              <a:rPr lang="en-US" altLang="en-US" dirty="0"/>
              <a:t>If you are eligible for UCRP and you</a:t>
            </a:r>
            <a:r>
              <a:rPr lang="en-US" altLang="en-US" baseline="0" dirty="0"/>
              <a:t> were paid by UC</a:t>
            </a:r>
            <a:r>
              <a:rPr lang="en-US" altLang="en-US" dirty="0"/>
              <a:t>, you’ll see your Retirement Readiness Score when you log in to the site. </a:t>
            </a:r>
          </a:p>
          <a:p>
            <a:pPr marL="692172" lvl="1" indent="-235091">
              <a:buFontTx/>
              <a:buChar char="•"/>
            </a:pPr>
            <a:r>
              <a:rPr lang="en-US" altLang="en-US" dirty="0"/>
              <a:t>If you did</a:t>
            </a:r>
            <a:r>
              <a:rPr lang="en-US" altLang="en-US" baseline="0" dirty="0"/>
              <a:t> not receive pay from UC</a:t>
            </a:r>
            <a:r>
              <a:rPr lang="en-US" altLang="en-US" dirty="0"/>
              <a:t>, you won’t automatically have a Retirement Readiness Score, because the site doesn’t have your annual pay on file. If you enter your annual pay, the site will calculate your Retirement Readiness Score for you. When the pension data is updated again, the site should automatically show your Retirement Readiness Score when you log in. </a:t>
            </a:r>
          </a:p>
          <a:p>
            <a:pPr marL="235091" indent="-235091">
              <a:buFontTx/>
              <a:buChar char="•"/>
            </a:pPr>
            <a:r>
              <a:rPr lang="en-US" altLang="en-US" dirty="0"/>
              <a:t>In addition to the wealth of online resources available, including articles, tools, and tutorials, there are group, phone, and in-person resources to help you, too. Let’s take a look.</a:t>
            </a:r>
            <a:endParaRPr lang="en-US" dirty="0"/>
          </a:p>
        </p:txBody>
      </p:sp>
      <p:sp>
        <p:nvSpPr>
          <p:cNvPr id="4" name="Slide Number Placeholder 3"/>
          <p:cNvSpPr>
            <a:spLocks noGrp="1"/>
          </p:cNvSpPr>
          <p:nvPr>
            <p:ph type="sldNum" sz="quarter" idx="10"/>
          </p:nvPr>
        </p:nvSpPr>
        <p:spPr/>
        <p:txBody>
          <a:bodyPr/>
          <a:lstStyle/>
          <a:p>
            <a:pPr>
              <a:defRPr/>
            </a:pPr>
            <a:fld id="{30FAE8D8-38EF-44B0-A351-1754AC8A9605}" type="slidenum">
              <a:rPr lang="en-US" smtClean="0"/>
              <a:pPr>
                <a:defRPr/>
              </a:pPr>
              <a:t>24</a:t>
            </a:fld>
            <a:endParaRPr lang="en-US" dirty="0"/>
          </a:p>
        </p:txBody>
      </p:sp>
    </p:spTree>
    <p:extLst>
      <p:ext uri="{BB962C8B-B14F-4D97-AF65-F5344CB8AC3E}">
        <p14:creationId xmlns:p14="http://schemas.microsoft.com/office/powerpoint/2010/main" val="4099616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385888" y="320675"/>
            <a:ext cx="4545012" cy="2557463"/>
          </a:xfrm>
          <a:ln/>
        </p:spPr>
      </p:sp>
      <p:sp>
        <p:nvSpPr>
          <p:cNvPr id="94211" name="Rectangle 3"/>
          <p:cNvSpPr>
            <a:spLocks noGrp="1" noChangeArrowheads="1"/>
          </p:cNvSpPr>
          <p:nvPr>
            <p:ph type="body" idx="1"/>
          </p:nvPr>
        </p:nvSpPr>
        <p:spPr>
          <a:xfrm>
            <a:off x="409576" y="3078164"/>
            <a:ext cx="6469063" cy="564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ea typeface="ＭＳ Ｐゴシック" pitchFamily="34" charset="-128"/>
              </a:rPr>
              <a:t>Put all you’ve just learned to work for your future. </a:t>
            </a:r>
            <a:r>
              <a:rPr lang="en-US" altLang="en-US" dirty="0">
                <a:latin typeface="Arial" charset="0"/>
              </a:rPr>
              <a:t>Talking through big questions about your UC Retirement Benefits and financial future can make it all feel a bit more manageable.</a:t>
            </a:r>
          </a:p>
          <a:p>
            <a:r>
              <a:rPr lang="en-US" altLang="en-US" dirty="0">
                <a:latin typeface="Arial" charset="0"/>
              </a:rPr>
              <a:t> </a:t>
            </a:r>
          </a:p>
          <a:p>
            <a:r>
              <a:rPr lang="en-US" altLang="en-US" dirty="0">
                <a:latin typeface="Arial" charset="0"/>
              </a:rPr>
              <a:t>Call 800-558-9182 and talk one on one with an experienced Workplace Financial Consultant</a:t>
            </a:r>
            <a:r>
              <a:rPr lang="en-US" altLang="en-US" baseline="0" dirty="0">
                <a:latin typeface="Arial" charset="0"/>
              </a:rPr>
              <a:t>; or text UCPLANNER to 343898 to schedule an in-person consultation. </a:t>
            </a:r>
            <a:r>
              <a:rPr lang="en-US" altLang="en-US" dirty="0">
                <a:latin typeface="Arial" charset="0"/>
              </a:rPr>
              <a:t>Together, you can discuss your situation and the best options for reaching your goals. </a:t>
            </a:r>
          </a:p>
          <a:p>
            <a:endParaRPr lang="en-US" altLang="en-US" dirty="0">
              <a:latin typeface="Arial" charset="0"/>
            </a:endParaRPr>
          </a:p>
          <a:p>
            <a:r>
              <a:rPr lang="en-US" altLang="en-US" dirty="0">
                <a:latin typeface="Arial" charset="0"/>
              </a:rPr>
              <a:t>And don’t forget to visit myUCretirement.com</a:t>
            </a:r>
            <a:r>
              <a:rPr lang="en-US" altLang="en-US" baseline="0" dirty="0">
                <a:latin typeface="Arial" charset="0"/>
              </a:rPr>
              <a:t> for additional information on the UC Retirement Savings Program.</a:t>
            </a:r>
            <a:endParaRPr lang="en-US" altLang="en-US" dirty="0">
              <a:latin typeface="Arial" charset="0"/>
            </a:endParaRPr>
          </a:p>
          <a:p>
            <a:endParaRPr lang="en-US" altLang="en-US" dirty="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64851" eaLnBrk="0" hangingPunct="0">
              <a:spcBef>
                <a:spcPct val="30000"/>
              </a:spcBef>
              <a:defRPr sz="1200">
                <a:solidFill>
                  <a:schemeClr val="tx1"/>
                </a:solidFill>
                <a:latin typeface="Arial" charset="0"/>
              </a:defRPr>
            </a:lvl1pPr>
            <a:lvl2pPr marL="741189" indent="-284067" defTabSz="964851" eaLnBrk="0" hangingPunct="0">
              <a:spcBef>
                <a:spcPct val="30000"/>
              </a:spcBef>
              <a:defRPr sz="1200">
                <a:solidFill>
                  <a:schemeClr val="tx1"/>
                </a:solidFill>
                <a:latin typeface="Arial" charset="0"/>
              </a:defRPr>
            </a:lvl2pPr>
            <a:lvl3pPr marL="1141170" indent="-226928" defTabSz="964851" eaLnBrk="0" hangingPunct="0">
              <a:spcBef>
                <a:spcPct val="30000"/>
              </a:spcBef>
              <a:defRPr sz="1200">
                <a:solidFill>
                  <a:schemeClr val="tx1"/>
                </a:solidFill>
                <a:latin typeface="Arial" charset="0"/>
              </a:defRPr>
            </a:lvl3pPr>
            <a:lvl4pPr marL="1598290" indent="-226928" defTabSz="964851" eaLnBrk="0" hangingPunct="0">
              <a:spcBef>
                <a:spcPct val="30000"/>
              </a:spcBef>
              <a:defRPr sz="1200">
                <a:solidFill>
                  <a:schemeClr val="tx1"/>
                </a:solidFill>
                <a:latin typeface="Arial" charset="0"/>
              </a:defRPr>
            </a:lvl4pPr>
            <a:lvl5pPr marL="2055410" indent="-226928" defTabSz="964851" eaLnBrk="0" hangingPunct="0">
              <a:spcBef>
                <a:spcPct val="30000"/>
              </a:spcBef>
              <a:defRPr sz="1200">
                <a:solidFill>
                  <a:schemeClr val="tx1"/>
                </a:solidFill>
                <a:latin typeface="Arial" charset="0"/>
              </a:defRPr>
            </a:lvl5pPr>
            <a:lvl6pPr marL="2525592" indent="-226928" defTabSz="964851" eaLnBrk="0" fontAlgn="base" hangingPunct="0">
              <a:spcBef>
                <a:spcPct val="30000"/>
              </a:spcBef>
              <a:spcAft>
                <a:spcPct val="0"/>
              </a:spcAft>
              <a:defRPr sz="1200">
                <a:solidFill>
                  <a:schemeClr val="tx1"/>
                </a:solidFill>
                <a:latin typeface="Arial" charset="0"/>
              </a:defRPr>
            </a:lvl6pPr>
            <a:lvl7pPr marL="2995775" indent="-226928" defTabSz="964851" eaLnBrk="0" fontAlgn="base" hangingPunct="0">
              <a:spcBef>
                <a:spcPct val="30000"/>
              </a:spcBef>
              <a:spcAft>
                <a:spcPct val="0"/>
              </a:spcAft>
              <a:defRPr sz="1200">
                <a:solidFill>
                  <a:schemeClr val="tx1"/>
                </a:solidFill>
                <a:latin typeface="Arial" charset="0"/>
              </a:defRPr>
            </a:lvl7pPr>
            <a:lvl8pPr marL="3465955" indent="-226928" defTabSz="964851" eaLnBrk="0" fontAlgn="base" hangingPunct="0">
              <a:spcBef>
                <a:spcPct val="30000"/>
              </a:spcBef>
              <a:spcAft>
                <a:spcPct val="0"/>
              </a:spcAft>
              <a:defRPr sz="1200">
                <a:solidFill>
                  <a:schemeClr val="tx1"/>
                </a:solidFill>
                <a:latin typeface="Arial" charset="0"/>
              </a:defRPr>
            </a:lvl8pPr>
            <a:lvl9pPr marL="3936138" indent="-226928" defTabSz="96485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57F775A-4958-4D6C-A2E8-86906DEABEE2}" type="slidenum">
              <a:rPr lang="en-US" altLang="en-US" sz="1400"/>
              <a:pPr eaLnBrk="1" hangingPunct="1">
                <a:spcBef>
                  <a:spcPct val="0"/>
                </a:spcBef>
              </a:pPr>
              <a:t>26</a:t>
            </a:fld>
            <a:endParaRPr lang="en-US" altLang="en-US" sz="1400" dirty="0"/>
          </a:p>
        </p:txBody>
      </p:sp>
      <p:sp>
        <p:nvSpPr>
          <p:cNvPr id="63491" name="Rectangle 2"/>
          <p:cNvSpPr>
            <a:spLocks noGrp="1" noRot="1" noChangeAspect="1" noChangeArrowheads="1" noTextEdit="1"/>
          </p:cNvSpPr>
          <p:nvPr>
            <p:ph type="sldImg"/>
          </p:nvPr>
        </p:nvSpPr>
        <p:spPr>
          <a:xfrm>
            <a:off x="458788" y="719138"/>
            <a:ext cx="6399212" cy="3600450"/>
          </a:xfrm>
          <a:ln/>
        </p:spPr>
      </p:sp>
      <p:sp>
        <p:nvSpPr>
          <p:cNvPr id="63492" name="Rectangle 3"/>
          <p:cNvSpPr>
            <a:spLocks noGrp="1" noChangeArrowheads="1"/>
          </p:cNvSpPr>
          <p:nvPr>
            <p:ph type="body" idx="1"/>
          </p:nvPr>
        </p:nvSpPr>
        <p:spPr>
          <a:xfrm>
            <a:off x="731853" y="4561308"/>
            <a:ext cx="5851504" cy="4320377"/>
          </a:xfrm>
          <a:noFill/>
        </p:spPr>
        <p:txBody>
          <a:bodyPr/>
          <a:lstStyle/>
          <a:p>
            <a:pPr>
              <a:lnSpc>
                <a:spcPct val="80000"/>
              </a:lnSpc>
              <a:spcBef>
                <a:spcPct val="25000"/>
              </a:spcBef>
            </a:pPr>
            <a:endParaRPr lang="en-US" alt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pPr marL="176292" indent="-176292">
              <a:buFont typeface="Arial" panose="020B0604020202020204" pitchFamily="34" charset="0"/>
              <a:buChar char="•"/>
              <a:defRPr/>
            </a:pPr>
            <a:endParaRPr lang="en-US" altLang="en-US" sz="800" dirty="0"/>
          </a:p>
          <a:p>
            <a:pPr marL="176292" indent="-176292">
              <a:buFont typeface="Arial" panose="020B0604020202020204" pitchFamily="34" charset="0"/>
              <a:buChar char="•"/>
              <a:defRPr/>
            </a:pPr>
            <a:r>
              <a:rPr lang="en-US" altLang="en-US" sz="800" dirty="0"/>
              <a:t>Let’s start by talking about the different components of the UC Retirement system.</a:t>
            </a:r>
          </a:p>
          <a:p>
            <a:pPr marL="176292" indent="-176292">
              <a:buFont typeface="Arial" panose="020B0604020202020204" pitchFamily="34" charset="0"/>
              <a:buChar char="•"/>
              <a:defRPr/>
            </a:pPr>
            <a:r>
              <a:rPr lang="en-US" altLang="en-US" sz="800" dirty="0"/>
              <a:t>Your retirement benefits are determined by your employment tier—1976 Tier, 2013 Tier, or 2016 Tier (aka Retirement Choice Program).</a:t>
            </a:r>
          </a:p>
          <a:p>
            <a:pPr marL="176292" indent="-176292">
              <a:buFont typeface="Arial" panose="020B0604020202020204" pitchFamily="34" charset="0"/>
              <a:buChar char="•"/>
              <a:defRPr/>
            </a:pPr>
            <a:endParaRPr lang="en-US" altLang="en-US" sz="800" dirty="0"/>
          </a:p>
          <a:p>
            <a:pPr marL="176292" indent="-176292">
              <a:buFontTx/>
              <a:buChar char="•"/>
              <a:defRPr/>
            </a:pPr>
            <a:r>
              <a:rPr lang="en-US" altLang="en-US" sz="800" b="1" i="1" dirty="0"/>
              <a:t>For Your Primary Retirement Benefits Options</a:t>
            </a:r>
            <a:r>
              <a:rPr lang="en-US" altLang="en-US" sz="800" dirty="0"/>
              <a:t>:</a:t>
            </a:r>
          </a:p>
          <a:p>
            <a:pPr marL="646456" lvl="1" indent="-176292">
              <a:buFontTx/>
              <a:buChar char="•"/>
              <a:defRPr/>
            </a:pPr>
            <a:r>
              <a:rPr lang="en-US" altLang="en-US" sz="800" dirty="0"/>
              <a:t>The investments are overseen by the Chief Investment Officer’s Office; and the recordkeeping is done at UC. </a:t>
            </a:r>
          </a:p>
          <a:p>
            <a:pPr marL="646456" lvl="1" indent="-176292">
              <a:buFontTx/>
              <a:buChar char="•"/>
              <a:defRPr/>
            </a:pPr>
            <a:r>
              <a:rPr lang="en-US" altLang="en-US" sz="800" dirty="0"/>
              <a:t>If you belong to the 1976 or 2013 Tiers (or a collective bargaining unit), you will automatically be enrolled in the UC Retirement Plan (UCRP).</a:t>
            </a:r>
          </a:p>
          <a:p>
            <a:pPr marL="646456" lvl="1" indent="-176292">
              <a:buFontTx/>
              <a:buChar char="•"/>
              <a:defRPr/>
            </a:pPr>
            <a:r>
              <a:rPr lang="en-US" altLang="en-US" sz="800" dirty="0"/>
              <a:t>If you belong to the 2016 Tier, </a:t>
            </a:r>
            <a:r>
              <a:rPr lang="en-US" sz="800" dirty="0"/>
              <a:t>you have two options – the Pension Choice or the Savings Choice. You have 90 days to make an election. If you do not make an election within your 90-day eligibility window, you will be defaulted into Pension Choice. Once an election is made, either by default or by choosing one, no further changes can be made. If election is made before 90 days, you can not go back into the system and change your election. All elections are always final.</a:t>
            </a:r>
            <a:endParaRPr lang="en-US" altLang="en-US" sz="800" dirty="0"/>
          </a:p>
          <a:p>
            <a:pPr marL="646456" lvl="1" indent="-176292">
              <a:buFontTx/>
              <a:buChar char="•"/>
              <a:defRPr/>
            </a:pPr>
            <a:endParaRPr lang="en-US" altLang="en-US" sz="800" dirty="0"/>
          </a:p>
          <a:p>
            <a:pPr marL="189497" indent="-176292">
              <a:buFontTx/>
              <a:buChar char="•"/>
              <a:defRPr/>
            </a:pPr>
            <a:r>
              <a:rPr lang="en-US" altLang="en-US" sz="800" dirty="0"/>
              <a:t> For the </a:t>
            </a:r>
            <a:r>
              <a:rPr lang="en-US" altLang="en-US" sz="800" b="1" i="1" dirty="0"/>
              <a:t>Supplemental Retirement Benefits Option </a:t>
            </a:r>
            <a:r>
              <a:rPr lang="en-US" altLang="en-US" sz="800" dirty="0"/>
              <a:t>- which consist of the 403(b), 457(b), and DC Plans:</a:t>
            </a:r>
          </a:p>
          <a:p>
            <a:pPr marL="646456" lvl="1" indent="-176292">
              <a:buFontTx/>
              <a:buChar char="•"/>
              <a:defRPr/>
            </a:pPr>
            <a:r>
              <a:rPr lang="en-US" altLang="en-US" sz="800" dirty="0"/>
              <a:t>The investments are overseen by the Chief Investment Officer’s Office, like the UCRP; and </a:t>
            </a:r>
          </a:p>
          <a:p>
            <a:pPr marL="646456" lvl="1" indent="-176292">
              <a:buFontTx/>
              <a:buChar char="•"/>
              <a:defRPr/>
            </a:pPr>
            <a:r>
              <a:rPr lang="en-US" altLang="en-US" sz="800" dirty="0"/>
              <a:t>The recordkeeping is done by Fidelity Retirement Services, which provides recordkeeping services for a large number of organizations like UC. Fidelity has been providing this service to UC since July 2005. </a:t>
            </a:r>
          </a:p>
          <a:p>
            <a:pPr marL="1103417" lvl="2" indent="-176292">
              <a:buFontTx/>
              <a:buChar char="•"/>
              <a:defRPr/>
            </a:pPr>
            <a:r>
              <a:rPr lang="en-US" altLang="en-US" sz="800" dirty="0"/>
              <a:t>As part of its contract, Fidelity also provides communication and financial education for UC employees. Fidelity’s Workplace Financial Consultants are registered investment professionals who provide help on a variety of topics. They have received specialized training on the </a:t>
            </a:r>
            <a:r>
              <a:rPr lang="en-US" altLang="en-US" sz="800" b="1" i="1" dirty="0"/>
              <a:t>Primary and Supplemental Retirement Benefits Options </a:t>
            </a:r>
            <a:r>
              <a:rPr lang="en-US" altLang="en-US" sz="800" dirty="0"/>
              <a:t>Fund Menu investment options—those funds which are chosen and monitored by the Chief Investment Officer’s Office. And if you call Fidelity, you’ll be talking with representatives who have also undergone this special training for UC.</a:t>
            </a:r>
          </a:p>
          <a:p>
            <a:endParaRPr lang="en-US" sz="800" dirty="0"/>
          </a:p>
        </p:txBody>
      </p:sp>
      <p:sp>
        <p:nvSpPr>
          <p:cNvPr id="4" name="Slide Number Placeholder 3"/>
          <p:cNvSpPr>
            <a:spLocks noGrp="1"/>
          </p:cNvSpPr>
          <p:nvPr>
            <p:ph type="sldNum" sz="quarter" idx="10"/>
          </p:nvPr>
        </p:nvSpPr>
        <p:spPr/>
        <p:txBody>
          <a:bodyPr/>
          <a:lstStyle/>
          <a:p>
            <a:pPr>
              <a:defRPr/>
            </a:pPr>
            <a:fld id="{30FAE8D8-38EF-44B0-A351-1754AC8A9605}" type="slidenum">
              <a:rPr lang="en-US" smtClean="0"/>
              <a:pPr>
                <a:defRPr/>
              </a:pPr>
              <a:t>3</a:t>
            </a:fld>
            <a:endParaRPr lang="en-US" dirty="0"/>
          </a:p>
        </p:txBody>
      </p:sp>
    </p:spTree>
    <p:extLst>
      <p:ext uri="{BB962C8B-B14F-4D97-AF65-F5344CB8AC3E}">
        <p14:creationId xmlns:p14="http://schemas.microsoft.com/office/powerpoint/2010/main" val="2519887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spect="1" noChangeArrowheads="1" noTextEdit="1"/>
          </p:cNvSpPr>
          <p:nvPr>
            <p:ph type="sldImg"/>
          </p:nvPr>
        </p:nvSpPr>
        <p:spPr>
          <a:xfrm>
            <a:off x="1200150" y="504825"/>
            <a:ext cx="4738688" cy="2667000"/>
          </a:xfrm>
          <a:ln/>
        </p:spPr>
      </p:sp>
      <p:sp>
        <p:nvSpPr>
          <p:cNvPr id="55300" name="Rectangle 4"/>
          <p:cNvSpPr>
            <a:spLocks noGrp="1" noChangeArrowheads="1"/>
          </p:cNvSpPr>
          <p:nvPr>
            <p:ph type="body" idx="1"/>
          </p:nvPr>
        </p:nvSpPr>
        <p:spPr>
          <a:noFill/>
        </p:spPr>
        <p:txBody>
          <a:bodyPr/>
          <a:lstStyle/>
          <a:p>
            <a:pPr>
              <a:lnSpc>
                <a:spcPct val="114000"/>
              </a:lnSpc>
              <a:spcBef>
                <a:spcPct val="0"/>
              </a:spcBef>
            </a:pPr>
            <a:endParaRPr lang="en-US" dirty="0"/>
          </a:p>
        </p:txBody>
      </p:sp>
      <p:sp>
        <p:nvSpPr>
          <p:cNvPr id="4" name="Rectangle 7"/>
          <p:cNvSpPr>
            <a:spLocks noGrp="1" noChangeArrowheads="1"/>
          </p:cNvSpPr>
          <p:nvPr>
            <p:ph type="sldNum" sz="quarter" idx="5"/>
          </p:nvPr>
        </p:nvSpPr>
        <p:spPr>
          <a:xfrm>
            <a:off x="4143387" y="9120193"/>
            <a:ext cx="3170237" cy="479423"/>
          </a:xfrm>
        </p:spPr>
        <p:txBody>
          <a:bodyPr/>
          <a:lstStyle/>
          <a:p>
            <a:fld id="{A41DB7B9-143D-4FC8-8324-840D44066CD0}" type="slidenum">
              <a:rPr lang="en-US" smtClean="0"/>
              <a:pPr/>
              <a:t>4</a:t>
            </a:fld>
            <a:endParaRPr lang="en-US" dirty="0"/>
          </a:p>
        </p:txBody>
      </p:sp>
    </p:spTree>
    <p:extLst>
      <p:ext uri="{BB962C8B-B14F-4D97-AF65-F5344CB8AC3E}">
        <p14:creationId xmlns:p14="http://schemas.microsoft.com/office/powerpoint/2010/main" val="1719409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pPr marL="0" lvl="1" defTabSz="914131">
              <a:defRPr/>
            </a:pPr>
            <a:endParaRPr lang="en-US" sz="800" dirty="0"/>
          </a:p>
          <a:p>
            <a:pPr marL="0" lvl="1" defTabSz="914131">
              <a:defRPr/>
            </a:pPr>
            <a:r>
              <a:rPr lang="en-US" sz="800" dirty="0"/>
              <a:t>If you were hired before July 1, 2016, (and have not had a “break in service), you likely fall into the 1976 Tier or the 2013 Tier. If so, then you will automatically be enrolled in the UC Retirement Plan (UCRP) The UCRP is</a:t>
            </a:r>
            <a:r>
              <a:rPr lang="en-US" altLang="en-US" sz="800" dirty="0"/>
              <a:t> a pension plan, record-kept by UC, and it’s designed to provide a predictable level of income in retirement. Both you </a:t>
            </a:r>
            <a:r>
              <a:rPr lang="en-US" altLang="en-US" sz="800" i="1" dirty="0"/>
              <a:t>and</a:t>
            </a:r>
            <a:r>
              <a:rPr lang="en-US" altLang="en-US" sz="800" dirty="0"/>
              <a:t> UC contribute to your pension plan, and </a:t>
            </a:r>
            <a:r>
              <a:rPr lang="en-US" altLang="en-US" sz="800" i="1" dirty="0"/>
              <a:t>UC</a:t>
            </a:r>
            <a:r>
              <a:rPr lang="en-US" altLang="en-US" sz="800" dirty="0"/>
              <a:t> directs investment of those contributions.</a:t>
            </a:r>
          </a:p>
          <a:p>
            <a:pPr marL="0" lvl="1" defTabSz="914131">
              <a:defRPr/>
            </a:pPr>
            <a:endParaRPr lang="en-US" altLang="en-US" sz="800" dirty="0"/>
          </a:p>
          <a:p>
            <a:pPr marL="0" lvl="1" defTabSz="914131">
              <a:defRPr/>
            </a:pPr>
            <a:r>
              <a:rPr lang="en-US" altLang="en-US" sz="800" dirty="0"/>
              <a:t>UC contributes 8%; You contribute 7-9%. These contributions are mandatory. Contributions to the UCRP are pre-tax.</a:t>
            </a:r>
          </a:p>
          <a:p>
            <a:endParaRPr lang="en-US" sz="800" dirty="0"/>
          </a:p>
          <a:p>
            <a:r>
              <a:rPr lang="en-US" sz="800" dirty="0"/>
              <a:t>To earn a monthly guaranteed income pension benefit, you have to meet both the vesting and minimum age requirements.</a:t>
            </a:r>
          </a:p>
          <a:p>
            <a:endParaRPr lang="en-US" sz="800" dirty="0"/>
          </a:p>
          <a:p>
            <a:r>
              <a:rPr lang="en-US" sz="800" dirty="0"/>
              <a:t>If you separate from UC you can always take a refund of accumulations, which is the 7-9% that you contribute to the pension. You would not take the 8% that UC contributes.</a:t>
            </a:r>
          </a:p>
          <a:p>
            <a:endParaRPr lang="en-US" sz="800" dirty="0"/>
          </a:p>
          <a:p>
            <a:r>
              <a:rPr lang="en-US" sz="800" dirty="0"/>
              <a:t>The minimum retirement age is 50 or 55, depending on tier.</a:t>
            </a:r>
          </a:p>
        </p:txBody>
      </p:sp>
      <p:sp>
        <p:nvSpPr>
          <p:cNvPr id="4" name="Slide Number Placeholder 3"/>
          <p:cNvSpPr>
            <a:spLocks noGrp="1"/>
          </p:cNvSpPr>
          <p:nvPr>
            <p:ph type="sldNum" sz="quarter" idx="10"/>
          </p:nvPr>
        </p:nvSpPr>
        <p:spPr/>
        <p:txBody>
          <a:bodyPr/>
          <a:lstStyle/>
          <a:p>
            <a:pPr>
              <a:defRPr/>
            </a:pPr>
            <a:fld id="{30FAE8D8-38EF-44B0-A351-1754AC8A9605}" type="slidenum">
              <a:rPr lang="en-US" smtClean="0"/>
              <a:pPr>
                <a:defRPr/>
              </a:pPr>
              <a:t>5</a:t>
            </a:fld>
            <a:endParaRPr lang="en-US" dirty="0"/>
          </a:p>
        </p:txBody>
      </p:sp>
    </p:spTree>
    <p:extLst>
      <p:ext uri="{BB962C8B-B14F-4D97-AF65-F5344CB8AC3E}">
        <p14:creationId xmlns:p14="http://schemas.microsoft.com/office/powerpoint/2010/main" val="2519887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sz="800" dirty="0"/>
          </a:p>
          <a:p>
            <a:r>
              <a:rPr lang="en-US" sz="800" dirty="0"/>
              <a:t>For</a:t>
            </a:r>
            <a:r>
              <a:rPr lang="en-US" sz="800" baseline="0" dirty="0"/>
              <a:t> 2016 Tier employees, w</a:t>
            </a:r>
            <a:r>
              <a:rPr lang="en-US" sz="800" dirty="0"/>
              <a:t>hen it comes to choosing your primary (required) retirement benefits, you have two options – the Pension Choice or the Savings Choice. Both options offer a valuable retirement benefit</a:t>
            </a:r>
            <a:r>
              <a:rPr lang="en-US" sz="800" baseline="0" dirty="0"/>
              <a:t> </a:t>
            </a:r>
            <a:r>
              <a:rPr lang="en-US" sz="800" dirty="0"/>
              <a:t>and are designed to provide retirement income in addition to Social Security benefits and any other retirement savings you may have. </a:t>
            </a:r>
          </a:p>
          <a:p>
            <a:endParaRPr lang="en-US" sz="800" dirty="0"/>
          </a:p>
          <a:p>
            <a:r>
              <a:rPr lang="en-US" sz="800" dirty="0"/>
              <a:t>We will provide</a:t>
            </a:r>
            <a:r>
              <a:rPr lang="en-US" sz="800" baseline="0" dirty="0"/>
              <a:t> a brief overview for each of your choices</a:t>
            </a:r>
            <a:r>
              <a:rPr lang="en-US" sz="800" dirty="0"/>
              <a:t>. For additional</a:t>
            </a:r>
            <a:r>
              <a:rPr lang="en-US" sz="800" baseline="0" dirty="0"/>
              <a:t> details, visit www.myUCretirement.com/choose.</a:t>
            </a:r>
            <a:endParaRPr lang="en-US" sz="800" dirty="0"/>
          </a:p>
          <a:p>
            <a:endParaRPr lang="en-US" dirty="0"/>
          </a:p>
        </p:txBody>
      </p:sp>
      <p:sp>
        <p:nvSpPr>
          <p:cNvPr id="4" name="Slide Number Placeholder 3"/>
          <p:cNvSpPr>
            <a:spLocks noGrp="1"/>
          </p:cNvSpPr>
          <p:nvPr>
            <p:ph type="sldNum" sz="quarter" idx="10"/>
          </p:nvPr>
        </p:nvSpPr>
        <p:spPr/>
        <p:txBody>
          <a:bodyPr/>
          <a:lstStyle/>
          <a:p>
            <a:pPr>
              <a:defRPr/>
            </a:pPr>
            <a:fld id="{30FAE8D8-38EF-44B0-A351-1754AC8A9605}" type="slidenum">
              <a:rPr lang="en-US" smtClean="0"/>
              <a:pPr>
                <a:defRPr/>
              </a:pPr>
              <a:t>6</a:t>
            </a:fld>
            <a:endParaRPr lang="en-US" dirty="0"/>
          </a:p>
        </p:txBody>
      </p:sp>
    </p:spTree>
    <p:extLst>
      <p:ext uri="{BB962C8B-B14F-4D97-AF65-F5344CB8AC3E}">
        <p14:creationId xmlns:p14="http://schemas.microsoft.com/office/powerpoint/2010/main" val="2519887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sz="800" dirty="0"/>
          </a:p>
          <a:p>
            <a:r>
              <a:rPr lang="en-US" sz="800" dirty="0"/>
              <a:t>You are eligible for primary retirement benefits if you:</a:t>
            </a:r>
          </a:p>
          <a:p>
            <a:endParaRPr lang="en-US" sz="800" dirty="0"/>
          </a:p>
          <a:p>
            <a:r>
              <a:rPr lang="en-US" sz="800" dirty="0"/>
              <a:t>• Are hired into an eligible faculty or staff appointment on or after July 1, 2016; OR</a:t>
            </a:r>
          </a:p>
          <a:p>
            <a:endParaRPr lang="en-US" sz="800" dirty="0"/>
          </a:p>
          <a:p>
            <a:r>
              <a:rPr lang="en-US" sz="800" dirty="0"/>
              <a:t>• Complete an hours requirement on or after on or after July 1, 2016 – generally, 1,000 hours worked within a 12-month period; OR</a:t>
            </a:r>
          </a:p>
          <a:p>
            <a:endParaRPr lang="en-US" sz="800" dirty="0"/>
          </a:p>
          <a:p>
            <a:r>
              <a:rPr lang="en-US" sz="800" dirty="0"/>
              <a:t>• Are rehired into an eligible faculty or staff appointment on or after July 1, 2016, following a tier break in service</a:t>
            </a:r>
            <a:r>
              <a:rPr lang="en-US" sz="800" baseline="30000" dirty="0"/>
              <a:t>1</a:t>
            </a:r>
            <a:r>
              <a:rPr lang="en-US" sz="800" dirty="0"/>
              <a:t>. Generally, a tier break in service occurs if you do not return to UC employment before the end of the month following the month you separated from service.</a:t>
            </a:r>
          </a:p>
          <a:p>
            <a:endParaRPr lang="en-US" sz="800" dirty="0"/>
          </a:p>
          <a:p>
            <a:r>
              <a:rPr lang="en-US" sz="800" dirty="0"/>
              <a:t>Note: If you are represented by a union, your retirement benefits are governed by your union’s contract with UC and may be different than the benefits we’re discussing in this workshop. Please refer to your collective bargaining agreement for details.</a:t>
            </a:r>
          </a:p>
          <a:p>
            <a:endParaRPr lang="en-US" sz="800" dirty="0"/>
          </a:p>
          <a:p>
            <a:r>
              <a:rPr lang="en-US" sz="800" dirty="0"/>
              <a:t>Eligible employees will receive a Decision Guide in the mail within 2 weeks of hire/eligibility. A copy is in the UC Welcome Kit on UCnet.</a:t>
            </a:r>
          </a:p>
        </p:txBody>
      </p:sp>
      <p:sp>
        <p:nvSpPr>
          <p:cNvPr id="4" name="Slide Number Placeholder 3"/>
          <p:cNvSpPr>
            <a:spLocks noGrp="1"/>
          </p:cNvSpPr>
          <p:nvPr>
            <p:ph type="sldNum" sz="quarter" idx="10"/>
          </p:nvPr>
        </p:nvSpPr>
        <p:spPr/>
        <p:txBody>
          <a:bodyPr/>
          <a:lstStyle/>
          <a:p>
            <a:pPr>
              <a:defRPr/>
            </a:pPr>
            <a:fld id="{30FAE8D8-38EF-44B0-A351-1754AC8A9605}" type="slidenum">
              <a:rPr lang="en-US" smtClean="0"/>
              <a:pPr>
                <a:defRPr/>
              </a:pPr>
              <a:t>7</a:t>
            </a:fld>
            <a:endParaRPr lang="en-US" dirty="0"/>
          </a:p>
        </p:txBody>
      </p:sp>
    </p:spTree>
    <p:extLst>
      <p:ext uri="{BB962C8B-B14F-4D97-AF65-F5344CB8AC3E}">
        <p14:creationId xmlns:p14="http://schemas.microsoft.com/office/powerpoint/2010/main" val="2519887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a:xfrm>
            <a:off x="188358" y="4601384"/>
            <a:ext cx="7017780" cy="4749806"/>
          </a:xfrm>
        </p:spPr>
        <p:txBody>
          <a:bodyPr>
            <a:noAutofit/>
          </a:bodyPr>
          <a:lstStyle/>
          <a:p>
            <a:r>
              <a:rPr lang="en-US" altLang="en-US" sz="1000" dirty="0">
                <a:solidFill>
                  <a:srgbClr val="000000"/>
                </a:solidFill>
              </a:rPr>
              <a:t>Now let’s talk about  Pension Choice.</a:t>
            </a:r>
          </a:p>
          <a:p>
            <a:r>
              <a:rPr lang="en-US" altLang="en-US" sz="1000" dirty="0">
                <a:solidFill>
                  <a:srgbClr val="000000"/>
                </a:solidFill>
              </a:rPr>
              <a:t>The basic component of Pension Choice is a traditional pension benefit through the UC Retirement Plan (UCRP) based on your age at retirement, UC service and your eligible pay. Along with the UCRP pension benefit, Pension Choice provides eligible faculty and other eligible employees who have pay above the annual PEPRA maximum with a 401(k)-style supplemental retirement savings account.</a:t>
            </a:r>
          </a:p>
          <a:p>
            <a:endParaRPr lang="en-US" altLang="en-US" sz="1000" dirty="0">
              <a:solidFill>
                <a:srgbClr val="000000"/>
              </a:solidFill>
            </a:endParaRPr>
          </a:p>
          <a:p>
            <a:r>
              <a:rPr lang="en-US" altLang="en-US" sz="1000" dirty="0">
                <a:solidFill>
                  <a:srgbClr val="000000"/>
                </a:solidFill>
              </a:rPr>
              <a:t>If you are new to UC:</a:t>
            </a:r>
          </a:p>
          <a:p>
            <a:r>
              <a:rPr lang="en-US" altLang="en-US" sz="1000" dirty="0">
                <a:solidFill>
                  <a:srgbClr val="000000"/>
                </a:solidFill>
              </a:rPr>
              <a:t>Pension Choice consists of two components:</a:t>
            </a:r>
          </a:p>
          <a:p>
            <a:r>
              <a:rPr lang="en-US" altLang="en-US" sz="1000" dirty="0">
                <a:solidFill>
                  <a:srgbClr val="000000"/>
                </a:solidFill>
              </a:rPr>
              <a:t>1) A pension benefit from the University of California Retirement Plan (UCRP), based on your eligible pay up to $155,081 in 2025. </a:t>
            </a:r>
          </a:p>
          <a:p>
            <a:r>
              <a:rPr lang="en-US" altLang="en-US" sz="1000" dirty="0">
                <a:solidFill>
                  <a:srgbClr val="000000"/>
                </a:solidFill>
              </a:rPr>
              <a:t>2) A supplemental 401(k)-style account eligible employees.</a:t>
            </a:r>
          </a:p>
          <a:p>
            <a:endParaRPr lang="en-US" altLang="en-US" sz="1000" dirty="0">
              <a:solidFill>
                <a:srgbClr val="000000"/>
              </a:solidFill>
            </a:endParaRPr>
          </a:p>
          <a:p>
            <a:r>
              <a:rPr lang="en-US" altLang="en-US" sz="1000" dirty="0">
                <a:solidFill>
                  <a:srgbClr val="000000"/>
                </a:solidFill>
              </a:rPr>
              <a:t>If you are a rehired former UC employee or newly eligible employee who is eligible for choice:</a:t>
            </a:r>
          </a:p>
          <a:p>
            <a:r>
              <a:rPr lang="en-US" altLang="en-US" sz="1000" dirty="0">
                <a:solidFill>
                  <a:srgbClr val="000000"/>
                </a:solidFill>
              </a:rPr>
              <a:t>Pension Choice consists of one component:</a:t>
            </a:r>
          </a:p>
          <a:p>
            <a:r>
              <a:rPr lang="en-US" altLang="en-US" sz="1000" dirty="0">
                <a:solidFill>
                  <a:srgbClr val="000000"/>
                </a:solidFill>
              </a:rPr>
              <a:t>A pension benefit from the University of California Retirement Plan (UCRP), based on your eligible pay up to the annual IRS pay maximum ($350,000 in 2025). </a:t>
            </a:r>
          </a:p>
          <a:p>
            <a:endParaRPr lang="en-US" altLang="en-US" sz="1000" dirty="0">
              <a:solidFill>
                <a:srgbClr val="000000"/>
              </a:solidFill>
            </a:endParaRPr>
          </a:p>
          <a:p>
            <a:r>
              <a:rPr lang="en-US" altLang="en-US" sz="1000" dirty="0">
                <a:solidFill>
                  <a:srgbClr val="000000"/>
                </a:solidFill>
              </a:rPr>
              <a:t>The amount of your salary that counts toward your pension benefits is limited, consistent with the cap on pensionable earnings under the 2013 California Public Employees’ Pension Reform Act (PEPRA). This limit applies to other California public pension plans and is reviewed annually. For 2025, the limit is the first $155,081 of annual pay. 	</a:t>
            </a:r>
          </a:p>
          <a:p>
            <a:endParaRPr lang="en-US" altLang="en-US" sz="1000" dirty="0">
              <a:solidFill>
                <a:srgbClr val="000000"/>
              </a:solidFill>
            </a:endParaRPr>
          </a:p>
          <a:p>
            <a:r>
              <a:rPr lang="en-US" sz="1000" dirty="0"/>
              <a:t>Both you and UC contribute to Pension Choice.</a:t>
            </a:r>
          </a:p>
          <a:p>
            <a:endParaRPr lang="en-US" sz="1000" b="1" dirty="0"/>
          </a:p>
        </p:txBody>
      </p:sp>
      <p:sp>
        <p:nvSpPr>
          <p:cNvPr id="4" name="Slide Number Placeholder 3"/>
          <p:cNvSpPr>
            <a:spLocks noGrp="1"/>
          </p:cNvSpPr>
          <p:nvPr>
            <p:ph type="sldNum" sz="quarter" idx="10"/>
          </p:nvPr>
        </p:nvSpPr>
        <p:spPr/>
        <p:txBody>
          <a:bodyPr/>
          <a:lstStyle/>
          <a:p>
            <a:pPr>
              <a:defRPr/>
            </a:pPr>
            <a:fld id="{30FAE8D8-38EF-44B0-A351-1754AC8A9605}" type="slidenum">
              <a:rPr lang="en-US" smtClean="0"/>
              <a:pPr>
                <a:defRPr/>
              </a:pPr>
              <a:t>8</a:t>
            </a:fld>
            <a:endParaRPr lang="en-US" dirty="0"/>
          </a:p>
        </p:txBody>
      </p:sp>
    </p:spTree>
    <p:extLst>
      <p:ext uri="{BB962C8B-B14F-4D97-AF65-F5344CB8AC3E}">
        <p14:creationId xmlns:p14="http://schemas.microsoft.com/office/powerpoint/2010/main" val="2519887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you are new to UC:</a:t>
            </a:r>
          </a:p>
          <a:p>
            <a:r>
              <a:rPr lang="en-US" dirty="0"/>
              <a:t>You contribute 7% of your eligible pay, up to the $350,000 IRS pay maximum. Your contributions on your salary up to the $155,081 PEPRA maximum will go toward your pension benefit. Your contributions on your earnings above the maximum will be invested in your supplemental account.</a:t>
            </a:r>
          </a:p>
          <a:p>
            <a:pPr lvl="0"/>
            <a:r>
              <a:rPr lang="en-US" dirty="0"/>
              <a:t>For the pension component, UC contributes a portion of eligible pay, up to the $155,081 PEPRA maximum, for all eligible employees.</a:t>
            </a:r>
          </a:p>
          <a:p>
            <a:pPr lvl="0"/>
            <a:r>
              <a:rPr lang="en-US" dirty="0"/>
              <a:t>For the supplemental account, UC’s contribution varies by job code:</a:t>
            </a:r>
          </a:p>
          <a:p>
            <a:pPr lvl="0"/>
            <a:r>
              <a:rPr lang="en-US" i="1" dirty="0"/>
              <a:t>Eligible faculty:</a:t>
            </a:r>
            <a:r>
              <a:rPr lang="en-US" dirty="0"/>
              <a:t> UC contributes 5% on all pay up to the $350,000 IRS pay maximum.</a:t>
            </a:r>
          </a:p>
          <a:p>
            <a:pPr lvl="0"/>
            <a:r>
              <a:rPr lang="en-US" i="1" dirty="0"/>
              <a:t>Staff and other academic appointees:</a:t>
            </a:r>
            <a:r>
              <a:rPr lang="en-US" dirty="0"/>
              <a:t> UC contributes 3% on pay above $155,081 up to the $350,000 IRS pay maximum.</a:t>
            </a:r>
          </a:p>
          <a:p>
            <a:r>
              <a:rPr lang="en-US" dirty="0"/>
              <a:t> </a:t>
            </a:r>
          </a:p>
          <a:p>
            <a:r>
              <a:rPr lang="en-US" dirty="0"/>
              <a:t>There is a list of eligible faculty appointments in the Decision Guide.</a:t>
            </a:r>
          </a:p>
          <a:p>
            <a:endParaRPr lang="en-US" dirty="0"/>
          </a:p>
          <a:p>
            <a:r>
              <a:rPr lang="en-US" b="1" dirty="0"/>
              <a:t>If you are a rehired former UC employee or newly eligible employee who is eligible for choice:</a:t>
            </a:r>
          </a:p>
          <a:p>
            <a:r>
              <a:rPr lang="en-US" dirty="0"/>
              <a:t>You contribute 7% of your eligible pay, up to the $350,000 IRS pay maximum.</a:t>
            </a:r>
          </a:p>
          <a:p>
            <a:r>
              <a:rPr lang="en-US" dirty="0"/>
              <a:t>UC contributes 8% of your eligible annual pay, up to the $350,000 IRS pay maximum.</a:t>
            </a:r>
          </a:p>
          <a:p>
            <a:endParaRPr lang="en-US" dirty="0"/>
          </a:p>
          <a:p>
            <a:r>
              <a:rPr lang="en-US" dirty="0"/>
              <a:t>Under Pension Choice, UC controls the investments of the pension plan and assumes the investment risk.</a:t>
            </a:r>
          </a:p>
          <a:p>
            <a:endParaRPr lang="en-US" dirty="0"/>
          </a:p>
          <a:p>
            <a:r>
              <a:rPr lang="en-US" dirty="0"/>
              <a:t>If you are eligible for the supplemental account, you are responsible for investing any money in your account. By default, contributions to your supplement account will automatically be invested in the UC Pathway Fund with a retirement date closest to the year you turn 65. However, you may make changes to your investment elections at any time. You assume the investment risk for the money invested in your supplement account.</a:t>
            </a:r>
          </a:p>
          <a:p>
            <a:endParaRPr lang="en-US" dirty="0"/>
          </a:p>
          <a:p>
            <a:r>
              <a:rPr lang="en-US" dirty="0"/>
              <a:t>Visit www.myUCretirement.com and click on “UCRSP Fund Menu Details” for more information about the investment options available to you.</a:t>
            </a:r>
          </a:p>
          <a:p>
            <a:endParaRPr lang="en-US" dirty="0"/>
          </a:p>
          <a:p>
            <a:r>
              <a:rPr lang="en-US" dirty="0"/>
              <a:t>Vesting refers to the portion of your benefits that you own. </a:t>
            </a:r>
          </a:p>
          <a:p>
            <a:endParaRPr lang="en-US" dirty="0"/>
          </a:p>
          <a:p>
            <a:r>
              <a:rPr lang="en-US" dirty="0"/>
              <a:t>The UCRP pension benefit and any UC contributions to the supplemental account vest after five years of UCRP service credit. </a:t>
            </a:r>
          </a:p>
          <a:p>
            <a:r>
              <a:rPr lang="en-US" dirty="0"/>
              <a:t> </a:t>
            </a:r>
          </a:p>
          <a:p>
            <a:r>
              <a:rPr lang="en-US" dirty="0"/>
              <a:t>Your contributions to the supplemental account, if any, vest immediately.</a:t>
            </a:r>
          </a:p>
          <a:p>
            <a:endParaRPr lang="en-US" dirty="0"/>
          </a:p>
          <a:p>
            <a:r>
              <a:rPr lang="en-US" dirty="0"/>
              <a:t>The minimum retirement age is 55.</a:t>
            </a:r>
          </a:p>
          <a:p>
            <a:endParaRPr lang="en-US" dirty="0"/>
          </a:p>
        </p:txBody>
      </p:sp>
      <p:sp>
        <p:nvSpPr>
          <p:cNvPr id="4" name="Slide Number Placeholder 3"/>
          <p:cNvSpPr>
            <a:spLocks noGrp="1"/>
          </p:cNvSpPr>
          <p:nvPr>
            <p:ph type="sldNum" sz="quarter" idx="10"/>
          </p:nvPr>
        </p:nvSpPr>
        <p:spPr/>
        <p:txBody>
          <a:bodyPr/>
          <a:lstStyle/>
          <a:p>
            <a:pPr>
              <a:defRPr/>
            </a:pPr>
            <a:fld id="{30FAE8D8-38EF-44B0-A351-1754AC8A9605}" type="slidenum">
              <a:rPr lang="en-US" smtClean="0"/>
              <a:pPr>
                <a:defRPr/>
              </a:pPr>
              <a:t>9</a:t>
            </a:fld>
            <a:endParaRPr lang="en-US" dirty="0"/>
          </a:p>
        </p:txBody>
      </p:sp>
    </p:spTree>
    <p:extLst>
      <p:ext uri="{BB962C8B-B14F-4D97-AF65-F5344CB8AC3E}">
        <p14:creationId xmlns:p14="http://schemas.microsoft.com/office/powerpoint/2010/main" val="2875355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20F24-384C-4E7D-9CA0-1E2F8C95AB6F}"/>
              </a:ext>
            </a:extLst>
          </p:cNvPr>
          <p:cNvSpPr>
            <a:spLocks noGrp="1"/>
          </p:cNvSpPr>
          <p:nvPr>
            <p:ph type="title"/>
          </p:nvPr>
        </p:nvSpPr>
        <p:spPr>
          <a:xfrm>
            <a:off x="278861" y="302693"/>
            <a:ext cx="8407940" cy="414224"/>
          </a:xfrm>
        </p:spPr>
        <p:txBody>
          <a:bodyPr/>
          <a:lstStyle>
            <a:lvl1pPr>
              <a:defRPr sz="2000">
                <a:latin typeface="Fidelity Sans" panose="020B0503030202020204" pitchFamily="34"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0CFE77E1-BAF5-4CC6-A570-E0F25C8C7D28}"/>
              </a:ext>
            </a:extLst>
          </p:cNvPr>
          <p:cNvSpPr>
            <a:spLocks noGrp="1"/>
          </p:cNvSpPr>
          <p:nvPr>
            <p:ph type="sldNum" sz="quarter" idx="10"/>
          </p:nvPr>
        </p:nvSpPr>
        <p:spPr/>
        <p:txBody>
          <a:bodyPr/>
          <a:lstStyle>
            <a:lvl1pPr>
              <a:defRPr>
                <a:latin typeface="Fidelity Sans" panose="020B0503030202020204" pitchFamily="34" charset="0"/>
              </a:defRPr>
            </a:lvl1pPr>
          </a:lstStyle>
          <a:p>
            <a:fld id="{E253A491-0834-564C-AEA9-7A37B853BC1E}"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7" name="Rectangle 6">
            <a:extLst>
              <a:ext uri="{FF2B5EF4-FFF2-40B4-BE49-F238E27FC236}">
                <a16:creationId xmlns:a16="http://schemas.microsoft.com/office/drawing/2014/main" id="{9076D5BD-127B-435F-870E-1961D5A9FF6D}"/>
              </a:ext>
            </a:extLst>
          </p:cNvPr>
          <p:cNvSpPr/>
          <p:nvPr userDrawn="1"/>
        </p:nvSpPr>
        <p:spPr>
          <a:xfrm>
            <a:off x="0" y="0"/>
            <a:ext cx="9144000" cy="128954"/>
          </a:xfrm>
          <a:prstGeom prst="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0" fontAlgn="auto">
              <a:spcBef>
                <a:spcPts val="0"/>
              </a:spcBef>
              <a:spcAft>
                <a:spcPts val="0"/>
              </a:spcAft>
            </a:pPr>
            <a:endParaRPr lang="en-US" sz="1800" dirty="0">
              <a:solidFill>
                <a:srgbClr val="FFFFFF"/>
              </a:solidFill>
              <a:latin typeface="Fidelity Sans" panose="020B0503030202020204" pitchFamily="34" charset="0"/>
            </a:endParaRPr>
          </a:p>
        </p:txBody>
      </p:sp>
    </p:spTree>
    <p:extLst>
      <p:ext uri="{BB962C8B-B14F-4D97-AF65-F5344CB8AC3E}">
        <p14:creationId xmlns:p14="http://schemas.microsoft.com/office/powerpoint/2010/main" val="270552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w/footnotes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256" y="341199"/>
            <a:ext cx="7922526" cy="730156"/>
          </a:xfrm>
        </p:spPr>
        <p:txBody>
          <a:bodyPr anchor="t" anchorCtr="0">
            <a:noAutofit/>
          </a:bodyPr>
          <a:lstStyle>
            <a:lvl1pPr algn="l">
              <a:defRPr sz="1800">
                <a:latin typeface="Fidelity Sans XBd"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accent6"/>
                </a:solidFill>
              </a:defRPr>
            </a:lvl1pPr>
          </a:lstStyle>
          <a:p>
            <a:fld id="{118C1C56-E8BB-495C-9B0D-7863055FAC2F}" type="slidenum">
              <a:rPr lang="en-US" smtClean="0"/>
              <a:pPr/>
              <a:t>‹#›</a:t>
            </a:fld>
            <a:endParaRPr lang="en-US" dirty="0"/>
          </a:p>
        </p:txBody>
      </p:sp>
      <p:sp>
        <p:nvSpPr>
          <p:cNvPr id="9" name="Text Placeholder 8"/>
          <p:cNvSpPr>
            <a:spLocks noGrp="1"/>
          </p:cNvSpPr>
          <p:nvPr>
            <p:ph type="body" sz="quarter" idx="13" hasCustomPrompt="1"/>
          </p:nvPr>
        </p:nvSpPr>
        <p:spPr>
          <a:xfrm>
            <a:off x="436563" y="4610518"/>
            <a:ext cx="6250840" cy="491343"/>
          </a:xfrm>
        </p:spPr>
        <p:txBody>
          <a:bodyPr>
            <a:noAutofit/>
          </a:bodyPr>
          <a:lstStyle>
            <a:lvl1pPr marL="53975" indent="-53975" algn="l" defTabSz="914400" rtl="0" eaLnBrk="1" latinLnBrk="0" hangingPunct="1">
              <a:spcBef>
                <a:spcPct val="20000"/>
              </a:spcBef>
              <a:buFont typeface="Arial" panose="020B0604020202020204" pitchFamily="34" charset="0"/>
              <a:buNone/>
              <a:defRPr lang="en-US" sz="800" kern="1200" baseline="0" dirty="0">
                <a:solidFill>
                  <a:srgbClr val="777777"/>
                </a:solidFill>
                <a:latin typeface="Fidelity Sans" pitchFamily="34" charset="0"/>
                <a:ea typeface="+mn-ea"/>
                <a:cs typeface="+mn-cs"/>
              </a:defRPr>
            </a:lvl1pPr>
            <a:lvl2pPr marL="53974" indent="-53974">
              <a:buNone/>
              <a:defRPr sz="800"/>
            </a:lvl2pPr>
            <a:lvl3pPr marL="53974" indent="-53974">
              <a:buNone/>
              <a:defRPr sz="800"/>
            </a:lvl3pPr>
            <a:lvl4pPr marL="53974" indent="-53974">
              <a:buNone/>
              <a:defRPr sz="800"/>
            </a:lvl4pPr>
            <a:lvl5pPr marL="53974" indent="-53974">
              <a:buNone/>
              <a:defRPr sz="800"/>
            </a:lvl5pPr>
          </a:lstStyle>
          <a:p>
            <a:pPr lvl="0"/>
            <a:r>
              <a:rPr lang="en-US" dirty="0"/>
              <a:t>Footnote text</a:t>
            </a:r>
          </a:p>
        </p:txBody>
      </p:sp>
    </p:spTree>
    <p:extLst>
      <p:ext uri="{BB962C8B-B14F-4D97-AF65-F5344CB8AC3E}">
        <p14:creationId xmlns:p14="http://schemas.microsoft.com/office/powerpoint/2010/main" val="1519407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3410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2053" y="-1"/>
            <a:ext cx="7154863" cy="758952"/>
          </a:xfrm>
        </p:spPr>
        <p:txBody>
          <a:bodyPr/>
          <a:lstStyle>
            <a:lvl1pPr>
              <a:lnSpc>
                <a:spcPts val="2500"/>
              </a:lnSpc>
              <a:defRPr sz="2400"/>
            </a:lvl1pPr>
          </a:lstStyle>
          <a:p>
            <a:r>
              <a:rPr lang="en-US" dirty="0"/>
              <a:t>Click to edit Master title style</a:t>
            </a:r>
          </a:p>
        </p:txBody>
      </p:sp>
      <p:sp>
        <p:nvSpPr>
          <p:cNvPr id="21" name="Text Placeholder 4"/>
          <p:cNvSpPr>
            <a:spLocks noGrp="1"/>
          </p:cNvSpPr>
          <p:nvPr>
            <p:ph type="body" sz="quarter" idx="10"/>
          </p:nvPr>
        </p:nvSpPr>
        <p:spPr>
          <a:xfrm>
            <a:off x="732065" y="4846528"/>
            <a:ext cx="6034088" cy="253604"/>
          </a:xfrm>
        </p:spPr>
        <p:txBody>
          <a:bodyPr/>
          <a:lstStyle>
            <a:lvl1pPr marL="0" indent="0">
              <a:defRPr sz="1100">
                <a:solidFill>
                  <a:schemeClr val="tx2">
                    <a:lumMod val="75000"/>
                  </a:schemeClr>
                </a:solidFill>
              </a:defRPr>
            </a:lvl1pPr>
            <a:lvl2pPr>
              <a:defRPr sz="1200"/>
            </a:lvl2pPr>
            <a:lvl3pPr>
              <a:defRPr sz="1200"/>
            </a:lvl3pPr>
            <a:lvl4pPr>
              <a:defRPr sz="1100"/>
            </a:lvl4pPr>
            <a:lvl5pPr>
              <a:defRPr sz="1100"/>
            </a:lvl5pPr>
          </a:lstStyle>
          <a:p>
            <a:pPr lvl="0"/>
            <a:r>
              <a:rPr lang="en-US"/>
              <a:t>Click to edit Master text styles</a:t>
            </a:r>
          </a:p>
        </p:txBody>
      </p:sp>
    </p:spTree>
    <p:extLst>
      <p:ext uri="{BB962C8B-B14F-4D97-AF65-F5344CB8AC3E}">
        <p14:creationId xmlns:p14="http://schemas.microsoft.com/office/powerpoint/2010/main" val="120906995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20F24-384C-4E7D-9CA0-1E2F8C95AB6F}"/>
              </a:ext>
            </a:extLst>
          </p:cNvPr>
          <p:cNvSpPr>
            <a:spLocks noGrp="1"/>
          </p:cNvSpPr>
          <p:nvPr>
            <p:ph type="title"/>
          </p:nvPr>
        </p:nvSpPr>
        <p:spPr>
          <a:xfrm>
            <a:off x="278861" y="302693"/>
            <a:ext cx="8407940" cy="414224"/>
          </a:xfrm>
        </p:spPr>
        <p:txBody>
          <a:bodyPr/>
          <a:lstStyle>
            <a:lvl1pPr>
              <a:defRPr sz="2000">
                <a:latin typeface="Fidelity Sans" panose="020B0503030202020204" pitchFamily="34"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0CFE77E1-BAF5-4CC6-A570-E0F25C8C7D28}"/>
              </a:ext>
            </a:extLst>
          </p:cNvPr>
          <p:cNvSpPr>
            <a:spLocks noGrp="1"/>
          </p:cNvSpPr>
          <p:nvPr>
            <p:ph type="sldNum" sz="quarter" idx="10"/>
          </p:nvPr>
        </p:nvSpPr>
        <p:spPr>
          <a:xfrm>
            <a:off x="94239" y="4847763"/>
            <a:ext cx="396004" cy="273844"/>
          </a:xfrm>
          <a:prstGeom prst="rect">
            <a:avLst/>
          </a:prstGeom>
        </p:spPr>
        <p:txBody>
          <a:bodyPr/>
          <a:lstStyle>
            <a:lvl1pPr>
              <a:defRPr>
                <a:latin typeface="Fidelity Sans" panose="020B0503030202020204" pitchFamily="34" charset="0"/>
              </a:defRPr>
            </a:lvl1pPr>
          </a:lstStyle>
          <a:p>
            <a:fld id="{E253A491-0834-564C-AEA9-7A37B853BC1E}" type="slidenum">
              <a:rPr lang="en-US" smtClean="0"/>
              <a:pPr/>
              <a:t>‹#›</a:t>
            </a:fld>
            <a:endParaRPr lang="en-US" dirty="0"/>
          </a:p>
        </p:txBody>
      </p:sp>
      <p:sp>
        <p:nvSpPr>
          <p:cNvPr id="7" name="Rectangle 6">
            <a:extLst>
              <a:ext uri="{FF2B5EF4-FFF2-40B4-BE49-F238E27FC236}">
                <a16:creationId xmlns:a16="http://schemas.microsoft.com/office/drawing/2014/main" id="{9076D5BD-127B-435F-870E-1961D5A9FF6D}"/>
              </a:ext>
            </a:extLst>
          </p:cNvPr>
          <p:cNvSpPr/>
          <p:nvPr userDrawn="1"/>
        </p:nvSpPr>
        <p:spPr>
          <a:xfrm>
            <a:off x="0" y="0"/>
            <a:ext cx="9144000" cy="128954"/>
          </a:xfrm>
          <a:prstGeom prst="rect">
            <a:avLst/>
          </a:prstGeom>
          <a:solidFill>
            <a:srgbClr val="8EA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idelity Sans" panose="020B0503030202020204" pitchFamily="34" charset="0"/>
            </a:endParaRPr>
          </a:p>
        </p:txBody>
      </p:sp>
    </p:spTree>
    <p:extLst>
      <p:ext uri="{BB962C8B-B14F-4D97-AF65-F5344CB8AC3E}">
        <p14:creationId xmlns:p14="http://schemas.microsoft.com/office/powerpoint/2010/main" val="2642995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pic>
        <p:nvPicPr>
          <p:cNvPr id="3" name="Picture 6" descr="slides53.png"/>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l="2231" t="5714" r="1552" b="3999"/>
          <a:stretch>
            <a:fillRect/>
          </a:stretch>
        </p:blipFill>
        <p:spPr bwMode="auto">
          <a:xfrm>
            <a:off x="2194061" y="226927"/>
            <a:ext cx="6688067" cy="470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r="-9986"/>
          <a:stretch/>
        </p:blipFill>
        <p:spPr bwMode="auto">
          <a:xfrm>
            <a:off x="475531" y="2052411"/>
            <a:ext cx="8481887" cy="2787490"/>
          </a:xfrm>
          <a:prstGeom prst="round2SameRect">
            <a:avLst>
              <a:gd name="adj1" fmla="val 0"/>
              <a:gd name="adj2" fmla="val 6257"/>
            </a:avLst>
          </a:prstGeom>
          <a:blipFill rotWithShape="1">
            <a:blip r:embed="rId4" cstate="screen">
              <a:extLst>
                <a:ext uri="{28A0092B-C50C-407E-A947-70E740481C1C}">
                  <a14:useLocalDpi xmlns:a14="http://schemas.microsoft.com/office/drawing/2010/main"/>
                </a:ext>
              </a:extLst>
            </a:blip>
            <a:stretch>
              <a:fillRect/>
            </a:stretch>
          </a:blipFill>
        </p:spPr>
      </p:pic>
      <p:sp>
        <p:nvSpPr>
          <p:cNvPr id="7" name="Round Same Side Corner Rectangle 6"/>
          <p:cNvSpPr/>
          <p:nvPr userDrawn="1"/>
        </p:nvSpPr>
        <p:spPr bwMode="auto">
          <a:xfrm>
            <a:off x="3401891" y="2085402"/>
            <a:ext cx="5411908" cy="2786468"/>
          </a:xfrm>
          <a:prstGeom prst="round2SameRect">
            <a:avLst>
              <a:gd name="adj1" fmla="val 0"/>
              <a:gd name="adj2" fmla="val 6094"/>
            </a:avLst>
          </a:prstGeom>
          <a:gradFill flip="none" rotWithShape="1">
            <a:gsLst>
              <a:gs pos="34000">
                <a:schemeClr val="bg1">
                  <a:alpha val="0"/>
                </a:schemeClr>
              </a:gs>
              <a:gs pos="54000">
                <a:srgbClr val="F8FBFC">
                  <a:alpha val="64000"/>
                </a:srgbClr>
              </a:gs>
              <a:gs pos="87000">
                <a:schemeClr val="bg1"/>
              </a:gs>
            </a:gsLst>
            <a:lin ang="19200000" scaled="0"/>
            <a:tileRect/>
          </a:gradFill>
          <a:ln>
            <a:noFill/>
          </a:ln>
          <a:effectLst/>
        </p:spPr>
        <p:txBody>
          <a:bodyPr wrap="none" anchor="ctr"/>
          <a:lstStyle/>
          <a:p>
            <a:pPr algn="ctr">
              <a:defRPr/>
            </a:pPr>
            <a:endParaRPr lang="en-US" sz="1800" dirty="0">
              <a:ea typeface="+mn-ea"/>
              <a:cs typeface="+mn-cs"/>
            </a:endParaRPr>
          </a:p>
        </p:txBody>
      </p:sp>
      <p:sp>
        <p:nvSpPr>
          <p:cNvPr id="8" name="Round Same Side Corner Rectangle 7"/>
          <p:cNvSpPr/>
          <p:nvPr userDrawn="1"/>
        </p:nvSpPr>
        <p:spPr bwMode="auto">
          <a:xfrm>
            <a:off x="6488147" y="2052411"/>
            <a:ext cx="2322136" cy="2806686"/>
          </a:xfrm>
          <a:prstGeom prst="round2SameRect">
            <a:avLst>
              <a:gd name="adj1" fmla="val 0"/>
              <a:gd name="adj2" fmla="val 6094"/>
            </a:avLst>
          </a:prstGeom>
          <a:gradFill flip="none" rotWithShape="1">
            <a:gsLst>
              <a:gs pos="28000">
                <a:schemeClr val="bg1">
                  <a:alpha val="0"/>
                </a:schemeClr>
              </a:gs>
              <a:gs pos="41000">
                <a:srgbClr val="F8FBFC">
                  <a:alpha val="68000"/>
                </a:srgbClr>
              </a:gs>
              <a:gs pos="48000">
                <a:schemeClr val="bg1"/>
              </a:gs>
            </a:gsLst>
            <a:lin ang="21000000" scaled="0"/>
            <a:tileRect/>
          </a:gradFill>
          <a:ln>
            <a:noFill/>
          </a:ln>
          <a:effectLst/>
        </p:spPr>
        <p:txBody>
          <a:bodyPr wrap="none" anchor="ctr"/>
          <a:lstStyle/>
          <a:p>
            <a:pPr algn="ctr">
              <a:defRPr/>
            </a:pPr>
            <a:endParaRPr lang="en-US" sz="1800" dirty="0">
              <a:ea typeface="+mn-ea"/>
              <a:cs typeface="+mn-cs"/>
            </a:endParaRPr>
          </a:p>
        </p:txBody>
      </p:sp>
      <p:sp>
        <p:nvSpPr>
          <p:cNvPr id="2" name="Title 1"/>
          <p:cNvSpPr>
            <a:spLocks noGrp="1"/>
          </p:cNvSpPr>
          <p:nvPr>
            <p:ph type="title"/>
          </p:nvPr>
        </p:nvSpPr>
        <p:spPr>
          <a:xfrm>
            <a:off x="461720" y="398418"/>
            <a:ext cx="5303422" cy="1433062"/>
          </a:xfrm>
        </p:spPr>
        <p:txBody>
          <a:bodyPr anchor="ctr"/>
          <a:lstStyle>
            <a:lvl1pPr algn="l" rtl="0" eaLnBrk="0" fontAlgn="base" hangingPunct="0">
              <a:lnSpc>
                <a:spcPts val="2500"/>
              </a:lnSpc>
              <a:spcBef>
                <a:spcPct val="0"/>
              </a:spcBef>
              <a:spcAft>
                <a:spcPct val="0"/>
              </a:spcAft>
              <a:defRPr lang="en-US" sz="2400" b="1" dirty="0">
                <a:solidFill>
                  <a:srgbClr val="0075B0"/>
                </a:solidFill>
                <a:latin typeface="+mj-lt"/>
                <a:ea typeface="ＭＳ Ｐゴシック" charset="0"/>
                <a:cs typeface="Arial"/>
              </a:defRPr>
            </a:lvl1pPr>
          </a:lstStyle>
          <a:p>
            <a:r>
              <a:rPr lang="en-US" dirty="0"/>
              <a:t>Click to edit Master title style</a:t>
            </a:r>
          </a:p>
        </p:txBody>
      </p:sp>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804188" y="4230535"/>
            <a:ext cx="1828888" cy="406419"/>
          </a:xfrm>
          <a:prstGeom prst="rect">
            <a:avLst/>
          </a:prstGeom>
        </p:spPr>
      </p:pic>
      <p:pic>
        <p:nvPicPr>
          <p:cNvPr id="11" name="Picture 4" descr="\\psf\Host\Volumes\BosWork\Jobs\A20131791\PIECE06\art\Imagine_text.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b="33881"/>
          <a:stretch>
            <a:fillRect/>
          </a:stretch>
        </p:blipFill>
        <p:spPr bwMode="auto">
          <a:xfrm>
            <a:off x="6335204" y="813541"/>
            <a:ext cx="2819400" cy="60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psf\Host\Volumes\BosWork\Jobs\A20131791\PIECE06\art\Imagine_text.png"/>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898641" y="1412425"/>
            <a:ext cx="3157728" cy="34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819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bg1"/>
        </a:solidFill>
        <a:effectLst/>
      </p:bgPr>
    </p:bg>
    <p:spTree>
      <p:nvGrpSpPr>
        <p:cNvPr id="1" name=""/>
        <p:cNvGrpSpPr/>
        <p:nvPr/>
      </p:nvGrpSpPr>
      <p:grpSpPr>
        <a:xfrm>
          <a:off x="0" y="0"/>
          <a:ext cx="0" cy="0"/>
          <a:chOff x="0" y="0"/>
          <a:chExt cx="0" cy="0"/>
        </a:xfrm>
      </p:grpSpPr>
      <p:pic>
        <p:nvPicPr>
          <p:cNvPr id="3" name="Picture 6" descr="slides53.png"/>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l="2231" t="5714" r="1552" b="3999"/>
          <a:stretch>
            <a:fillRect/>
          </a:stretch>
        </p:blipFill>
        <p:spPr bwMode="auto">
          <a:xfrm>
            <a:off x="2290764" y="294085"/>
            <a:ext cx="6688067" cy="470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sf\Host\Volumes\BosWork\Jobs\A20131791\PIECE06\art\Imagine_text.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b="33881"/>
          <a:stretch>
            <a:fillRect/>
          </a:stretch>
        </p:blipFill>
        <p:spPr bwMode="auto">
          <a:xfrm>
            <a:off x="6423026" y="854869"/>
            <a:ext cx="2819400" cy="60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sf\Host\Volumes\BosWork\Jobs\A20131791\PIECE06\art\Imagine_text.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5986463" y="1453753"/>
            <a:ext cx="3157728" cy="34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 Same Side Corner Rectangle 5"/>
          <p:cNvSpPr/>
          <p:nvPr userDrawn="1"/>
        </p:nvSpPr>
        <p:spPr bwMode="auto">
          <a:xfrm>
            <a:off x="6877051" y="2088356"/>
            <a:ext cx="1871663" cy="2786063"/>
          </a:xfrm>
          <a:prstGeom prst="round2SameRect">
            <a:avLst>
              <a:gd name="adj1" fmla="val 0"/>
              <a:gd name="adj2" fmla="val 6094"/>
            </a:avLst>
          </a:prstGeom>
          <a:solidFill>
            <a:srgbClr val="516F73">
              <a:alpha val="0"/>
            </a:srgbClr>
          </a:solidFill>
          <a:ln>
            <a:noFill/>
          </a:ln>
          <a:effectLst/>
        </p:spPr>
        <p:txBody>
          <a:bodyPr wrap="none" anchor="ctr"/>
          <a:lstStyle/>
          <a:p>
            <a:pPr algn="ctr">
              <a:defRPr/>
            </a:pPr>
            <a:endParaRPr lang="en-US" sz="1800" dirty="0">
              <a:ea typeface="+mn-ea"/>
              <a:cs typeface="+mn-cs"/>
            </a:endParaRPr>
          </a:p>
        </p:txBody>
      </p:sp>
      <p:sp>
        <p:nvSpPr>
          <p:cNvPr id="2" name="Title 1"/>
          <p:cNvSpPr>
            <a:spLocks noGrp="1"/>
          </p:cNvSpPr>
          <p:nvPr>
            <p:ph type="title"/>
          </p:nvPr>
        </p:nvSpPr>
        <p:spPr>
          <a:xfrm>
            <a:off x="441950" y="398418"/>
            <a:ext cx="5303422" cy="1433062"/>
          </a:xfrm>
        </p:spPr>
        <p:txBody>
          <a:bodyPr anchor="ctr"/>
          <a:lstStyle>
            <a:lvl1pPr algn="l" rtl="0" eaLnBrk="0" fontAlgn="base" hangingPunct="0">
              <a:lnSpc>
                <a:spcPts val="2500"/>
              </a:lnSpc>
              <a:spcBef>
                <a:spcPct val="0"/>
              </a:spcBef>
              <a:spcAft>
                <a:spcPct val="0"/>
              </a:spcAft>
              <a:defRPr lang="en-US" sz="2400" b="1" dirty="0">
                <a:solidFill>
                  <a:srgbClr val="0075B0"/>
                </a:solidFill>
                <a:latin typeface="+mj-lt"/>
                <a:ea typeface="ＭＳ Ｐゴシック" charset="0"/>
                <a:cs typeface="Arial"/>
              </a:defRPr>
            </a:lvl1pPr>
          </a:lstStyle>
          <a:p>
            <a:r>
              <a:rPr lang="en-US" dirty="0"/>
              <a:t>Click to edit Master title style</a:t>
            </a:r>
          </a:p>
        </p:txBody>
      </p:sp>
      <p:pic>
        <p:nvPicPr>
          <p:cNvPr id="8" name="Picture 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41950" y="371088"/>
            <a:ext cx="8260097" cy="4401321"/>
          </a:xfrm>
          <a:prstGeom prst="rect">
            <a:avLst/>
          </a:prstGeom>
        </p:spPr>
      </p:pic>
    </p:spTree>
    <p:extLst>
      <p:ext uri="{BB962C8B-B14F-4D97-AF65-F5344CB8AC3E}">
        <p14:creationId xmlns:p14="http://schemas.microsoft.com/office/powerpoint/2010/main" val="27353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solidFill>
        <a:effectLst/>
      </p:bgPr>
    </p:bg>
    <p:spTree>
      <p:nvGrpSpPr>
        <p:cNvPr id="1" name=""/>
        <p:cNvGrpSpPr/>
        <p:nvPr/>
      </p:nvGrpSpPr>
      <p:grpSpPr>
        <a:xfrm>
          <a:off x="0" y="0"/>
          <a:ext cx="0" cy="0"/>
          <a:chOff x="0" y="0"/>
          <a:chExt cx="0" cy="0"/>
        </a:xfrm>
      </p:grpSpPr>
      <p:sp>
        <p:nvSpPr>
          <p:cNvPr id="6" name="Round Same Side Corner Rectangle 5"/>
          <p:cNvSpPr/>
          <p:nvPr userDrawn="1"/>
        </p:nvSpPr>
        <p:spPr bwMode="auto">
          <a:xfrm>
            <a:off x="6877051" y="2088356"/>
            <a:ext cx="1871663" cy="2786063"/>
          </a:xfrm>
          <a:prstGeom prst="round2SameRect">
            <a:avLst>
              <a:gd name="adj1" fmla="val 0"/>
              <a:gd name="adj2" fmla="val 6094"/>
            </a:avLst>
          </a:prstGeom>
          <a:solidFill>
            <a:srgbClr val="516F73">
              <a:alpha val="0"/>
            </a:srgbClr>
          </a:solidFill>
          <a:ln>
            <a:noFill/>
          </a:ln>
          <a:effectLst/>
        </p:spPr>
        <p:txBody>
          <a:bodyPr wrap="none" anchor="ctr"/>
          <a:lstStyle/>
          <a:p>
            <a:pPr algn="ctr">
              <a:defRPr/>
            </a:pPr>
            <a:endParaRPr lang="en-US" sz="1800" dirty="0">
              <a:ea typeface="+mn-ea"/>
              <a:cs typeface="+mn-cs"/>
            </a:endParaRPr>
          </a:p>
        </p:txBody>
      </p:sp>
      <p:sp>
        <p:nvSpPr>
          <p:cNvPr id="2" name="Title 1"/>
          <p:cNvSpPr>
            <a:spLocks noGrp="1"/>
          </p:cNvSpPr>
          <p:nvPr>
            <p:ph type="title"/>
          </p:nvPr>
        </p:nvSpPr>
        <p:spPr>
          <a:xfrm>
            <a:off x="441950" y="398418"/>
            <a:ext cx="5303422" cy="1433062"/>
          </a:xfrm>
        </p:spPr>
        <p:txBody>
          <a:bodyPr anchor="ctr"/>
          <a:lstStyle>
            <a:lvl1pPr algn="l" rtl="0" eaLnBrk="0" fontAlgn="base" hangingPunct="0">
              <a:lnSpc>
                <a:spcPct val="100000"/>
              </a:lnSpc>
              <a:spcBef>
                <a:spcPct val="0"/>
              </a:spcBef>
              <a:spcAft>
                <a:spcPct val="0"/>
              </a:spcAft>
              <a:defRPr lang="en-US" sz="3300" b="1" dirty="0">
                <a:solidFill>
                  <a:srgbClr val="0075B0"/>
                </a:solidFill>
                <a:latin typeface="+mj-lt"/>
                <a:ea typeface="ＭＳ Ｐゴシック" charset="0"/>
                <a:cs typeface="Arial"/>
              </a:defRPr>
            </a:lvl1pPr>
          </a:lstStyle>
          <a:p>
            <a:r>
              <a:rPr lang="en-US" dirty="0"/>
              <a:t>Click to edit Master title style</a:t>
            </a:r>
          </a:p>
        </p:txBody>
      </p:sp>
    </p:spTree>
    <p:extLst>
      <p:ext uri="{BB962C8B-B14F-4D97-AF65-F5344CB8AC3E}">
        <p14:creationId xmlns:p14="http://schemas.microsoft.com/office/powerpoint/2010/main" val="2308887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solidFill>
        <a:effectLst/>
      </p:bgPr>
    </p:bg>
    <p:spTree>
      <p:nvGrpSpPr>
        <p:cNvPr id="1" name=""/>
        <p:cNvGrpSpPr/>
        <p:nvPr/>
      </p:nvGrpSpPr>
      <p:grpSpPr>
        <a:xfrm>
          <a:off x="0" y="0"/>
          <a:ext cx="0" cy="0"/>
          <a:chOff x="0" y="0"/>
          <a:chExt cx="0" cy="0"/>
        </a:xfrm>
      </p:grpSpPr>
      <p:pic>
        <p:nvPicPr>
          <p:cNvPr id="11" name="Picture 6" descr="slides53.png"/>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l="2231" t="5714" r="1552" b="3999"/>
          <a:stretch>
            <a:fillRect/>
          </a:stretch>
        </p:blipFill>
        <p:spPr bwMode="auto">
          <a:xfrm>
            <a:off x="2290764" y="294085"/>
            <a:ext cx="6688067" cy="470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9782" y="398418"/>
            <a:ext cx="5186539" cy="1433062"/>
          </a:xfrm>
        </p:spPr>
        <p:txBody>
          <a:bodyPr anchor="ctr"/>
          <a:lstStyle>
            <a:lvl1pPr algn="l" rtl="0" eaLnBrk="0" fontAlgn="base" hangingPunct="0">
              <a:lnSpc>
                <a:spcPts val="2500"/>
              </a:lnSpc>
              <a:spcBef>
                <a:spcPct val="0"/>
              </a:spcBef>
              <a:spcAft>
                <a:spcPct val="0"/>
              </a:spcAft>
              <a:defRPr lang="en-US" sz="2400" b="1" dirty="0">
                <a:solidFill>
                  <a:srgbClr val="0075B0"/>
                </a:solidFill>
                <a:latin typeface="+mj-lt"/>
                <a:ea typeface="ＭＳ Ｐゴシック" charset="0"/>
                <a:cs typeface="Arial"/>
              </a:defRPr>
            </a:lvl1pPr>
          </a:lstStyle>
          <a:p>
            <a:r>
              <a:rPr lang="en-US" dirty="0"/>
              <a:t>Click to edit Master title style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04188" y="4230535"/>
            <a:ext cx="1828888" cy="406419"/>
          </a:xfrm>
          <a:prstGeom prst="rect">
            <a:avLst/>
          </a:prstGeom>
        </p:spPr>
      </p:pic>
      <p:pic>
        <p:nvPicPr>
          <p:cNvPr id="9" name="Picture 4" descr="\\psf\Host\Volumes\BosWork\Jobs\A20131791\PIECE06\art\Imagine_text.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b="33881"/>
          <a:stretch>
            <a:fillRect/>
          </a:stretch>
        </p:blipFill>
        <p:spPr bwMode="auto">
          <a:xfrm>
            <a:off x="6335204" y="813541"/>
            <a:ext cx="2819400" cy="60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psf\Host\Volumes\BosWork\Jobs\A20131791\PIECE06\art\Imagine_text.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5898641" y="1412425"/>
            <a:ext cx="3157728" cy="34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243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py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7154863" cy="717947"/>
          </a:xfrm>
        </p:spPr>
        <p:txBody>
          <a:bodyPr/>
          <a:lstStyle>
            <a:lvl1pPr algn="l" rtl="0" eaLnBrk="0" fontAlgn="base" hangingPunct="0">
              <a:lnSpc>
                <a:spcPts val="2500"/>
              </a:lnSpc>
              <a:spcBef>
                <a:spcPct val="0"/>
              </a:spcBef>
              <a:spcAft>
                <a:spcPct val="0"/>
              </a:spcAft>
              <a:defRPr lang="en-US" sz="2400" b="1" dirty="0">
                <a:solidFill>
                  <a:srgbClr val="0075B0"/>
                </a:solidFill>
                <a:latin typeface="+mj-lt"/>
                <a:ea typeface="ＭＳ Ｐゴシック" charset="0"/>
                <a:cs typeface="Arial"/>
              </a:defRPr>
            </a:lvl1pPr>
          </a:lstStyle>
          <a:p>
            <a:r>
              <a:rPr lang="en-US" dirty="0"/>
              <a:t>Click to edit Master title style</a:t>
            </a:r>
          </a:p>
        </p:txBody>
      </p:sp>
      <p:sp>
        <p:nvSpPr>
          <p:cNvPr id="4" name="Text Placeholder 3"/>
          <p:cNvSpPr>
            <a:spLocks noGrp="1"/>
          </p:cNvSpPr>
          <p:nvPr>
            <p:ph type="body" sz="quarter" idx="10"/>
          </p:nvPr>
        </p:nvSpPr>
        <p:spPr>
          <a:xfrm>
            <a:off x="457200" y="979885"/>
            <a:ext cx="8470900" cy="3763565"/>
          </a:xfrm>
        </p:spPr>
        <p:txBody>
          <a:bodyPr/>
          <a:lstStyle>
            <a:lvl1pPr>
              <a:defRPr sz="2000"/>
            </a:lvl1pPr>
            <a:lvl2pPr>
              <a:defRPr sz="16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732065" y="4846528"/>
            <a:ext cx="6034088" cy="253604"/>
          </a:xfrm>
        </p:spPr>
        <p:txBody>
          <a:bodyPr/>
          <a:lstStyle>
            <a:lvl1pPr>
              <a:defRPr sz="1100">
                <a:solidFill>
                  <a:schemeClr val="tx2">
                    <a:lumMod val="75000"/>
                  </a:schemeClr>
                </a:solidFill>
              </a:defRPr>
            </a:lvl1pPr>
            <a:lvl2pPr>
              <a:defRPr sz="1200"/>
            </a:lvl2pPr>
            <a:lvl3pPr>
              <a:defRPr sz="1200"/>
            </a:lvl3pPr>
            <a:lvl4pPr>
              <a:defRPr sz="1100"/>
            </a:lvl4pPr>
            <a:lvl5pPr>
              <a:defRPr sz="1100"/>
            </a:lvl5pPr>
          </a:lstStyle>
          <a:p>
            <a:pPr lvl="0"/>
            <a:r>
              <a:rPr lang="en-US"/>
              <a:t>Click to edit Master text styles</a:t>
            </a:r>
          </a:p>
        </p:txBody>
      </p:sp>
    </p:spTree>
    <p:extLst>
      <p:ext uri="{BB962C8B-B14F-4D97-AF65-F5344CB8AC3E}">
        <p14:creationId xmlns:p14="http://schemas.microsoft.com/office/powerpoint/2010/main" val="1741512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21" name="Text Placeholder 4"/>
          <p:cNvSpPr>
            <a:spLocks noGrp="1"/>
          </p:cNvSpPr>
          <p:nvPr>
            <p:ph type="body" sz="quarter" idx="10"/>
          </p:nvPr>
        </p:nvSpPr>
        <p:spPr>
          <a:xfrm>
            <a:off x="732065" y="4846528"/>
            <a:ext cx="6034088" cy="253604"/>
          </a:xfrm>
        </p:spPr>
        <p:txBody>
          <a:bodyPr/>
          <a:lstStyle>
            <a:lvl1pPr marL="0" indent="0">
              <a:defRPr sz="1100">
                <a:solidFill>
                  <a:schemeClr val="tx2">
                    <a:lumMod val="75000"/>
                  </a:schemeClr>
                </a:solidFill>
              </a:defRPr>
            </a:lvl1pPr>
            <a:lvl2pPr>
              <a:defRPr sz="1200"/>
            </a:lvl2pPr>
            <a:lvl3pPr>
              <a:defRPr sz="1200"/>
            </a:lvl3pPr>
            <a:lvl4pPr>
              <a:defRPr sz="1100"/>
            </a:lvl4pPr>
            <a:lvl5pPr>
              <a:defRPr sz="1100"/>
            </a:lvl5pPr>
          </a:lstStyle>
          <a:p>
            <a:pPr lvl="0"/>
            <a:r>
              <a:rPr lang="en-US"/>
              <a:t>Click to edit Master text styles</a:t>
            </a:r>
          </a:p>
        </p:txBody>
      </p:sp>
      <p:sp>
        <p:nvSpPr>
          <p:cNvPr id="4" name="Text Placeholder 3"/>
          <p:cNvSpPr>
            <a:spLocks noGrp="1"/>
          </p:cNvSpPr>
          <p:nvPr>
            <p:ph type="body" sz="quarter" idx="11"/>
          </p:nvPr>
        </p:nvSpPr>
        <p:spPr>
          <a:xfrm>
            <a:off x="457200" y="953692"/>
            <a:ext cx="8470900" cy="300344"/>
          </a:xfrm>
        </p:spPr>
        <p:txBody>
          <a:bodyPr anchor="t"/>
          <a:lstStyle>
            <a:lvl1pPr algn="l">
              <a:lnSpc>
                <a:spcPct val="90000"/>
              </a:lnSpc>
              <a:spcBef>
                <a:spcPts val="0"/>
              </a:spcBef>
              <a:spcAft>
                <a:spcPts val="0"/>
              </a:spcAft>
              <a:defRPr sz="2000" b="0">
                <a:solidFill>
                  <a:schemeClr val="tx2">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4292167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6779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65315"/>
            <a:ext cx="8470174" cy="718457"/>
          </a:xfrm>
        </p:spPr>
        <p:txBody>
          <a:bodyPr/>
          <a:lstStyle/>
          <a:p>
            <a:r>
              <a:rPr lang="en-US" dirty="0"/>
              <a:t>Click to edit Master title style</a:t>
            </a:r>
          </a:p>
        </p:txBody>
      </p:sp>
      <p:sp>
        <p:nvSpPr>
          <p:cNvPr id="21" name="Text Placeholder 4"/>
          <p:cNvSpPr>
            <a:spLocks noGrp="1"/>
          </p:cNvSpPr>
          <p:nvPr>
            <p:ph type="body" sz="quarter" idx="10"/>
          </p:nvPr>
        </p:nvSpPr>
        <p:spPr>
          <a:xfrm>
            <a:off x="732065" y="4846528"/>
            <a:ext cx="6034088" cy="253604"/>
          </a:xfrm>
        </p:spPr>
        <p:txBody>
          <a:bodyPr/>
          <a:lstStyle>
            <a:lvl1pPr marL="0" indent="0">
              <a:defRPr sz="1100">
                <a:solidFill>
                  <a:schemeClr val="tx2">
                    <a:lumMod val="75000"/>
                  </a:schemeClr>
                </a:solidFill>
              </a:defRPr>
            </a:lvl1pPr>
            <a:lvl2pPr>
              <a:defRPr sz="1200"/>
            </a:lvl2pPr>
            <a:lvl3pPr>
              <a:defRPr sz="1200"/>
            </a:lvl3pPr>
            <a:lvl4pPr>
              <a:defRPr sz="1100"/>
            </a:lvl4pPr>
            <a:lvl5pPr>
              <a:defRPr sz="1100"/>
            </a:lvl5pPr>
          </a:lstStyle>
          <a:p>
            <a:pPr lvl="0"/>
            <a:r>
              <a:rPr lang="en-US"/>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97764" y="4773068"/>
            <a:ext cx="1316037" cy="284786"/>
          </a:xfrm>
          <a:prstGeom prst="rect">
            <a:avLst/>
          </a:prstGeom>
        </p:spPr>
      </p:pic>
    </p:spTree>
    <p:extLst>
      <p:ext uri="{BB962C8B-B14F-4D97-AF65-F5344CB8AC3E}">
        <p14:creationId xmlns:p14="http://schemas.microsoft.com/office/powerpoint/2010/main" val="1744515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57200" y="1685109"/>
            <a:ext cx="5813425" cy="1730795"/>
          </a:xfrm>
        </p:spPr>
        <p:txBody>
          <a:bodyPr/>
          <a:lstStyle>
            <a:lvl1pPr>
              <a:defRPr lang="en-US" sz="2400" b="1" i="0" dirty="0" smtClean="0">
                <a:solidFill>
                  <a:schemeClr val="accent1"/>
                </a:solidFill>
                <a:latin typeface="Arial"/>
                <a:ea typeface="+mj-ea"/>
                <a:cs typeface="Arial"/>
              </a:defRPr>
            </a:lvl1pPr>
          </a:lstStyle>
          <a:p>
            <a:pPr lvl="0"/>
            <a:r>
              <a:rPr lang="en-US" dirty="0"/>
              <a:t>Click to edit Master text style</a:t>
            </a:r>
          </a:p>
        </p:txBody>
      </p:sp>
    </p:spTree>
    <p:extLst>
      <p:ext uri="{BB962C8B-B14F-4D97-AF65-F5344CB8AC3E}">
        <p14:creationId xmlns:p14="http://schemas.microsoft.com/office/powerpoint/2010/main" val="289591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ext Placeholder 4"/>
          <p:cNvSpPr>
            <a:spLocks noGrp="1"/>
          </p:cNvSpPr>
          <p:nvPr>
            <p:ph type="body" sz="quarter" idx="11"/>
          </p:nvPr>
        </p:nvSpPr>
        <p:spPr>
          <a:xfrm>
            <a:off x="685800" y="4829383"/>
            <a:ext cx="6492240" cy="253604"/>
          </a:xfr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lang="en-US" sz="900" smtClean="0">
                <a:solidFill>
                  <a:schemeClr val="tx2">
                    <a:lumMod val="75000"/>
                  </a:schemeClr>
                </a:solidFill>
              </a:defRPr>
            </a:lvl1pPr>
          </a:lstStyle>
          <a:p>
            <a:pPr marL="0" lvl="0" indent="0">
              <a:lnSpc>
                <a:spcPct val="90000"/>
              </a:lnSpc>
              <a:spcBef>
                <a:spcPts val="200"/>
              </a:spcBef>
            </a:pPr>
            <a:r>
              <a:rPr lang="en-US" dirty="0"/>
              <a:t>Click to edit Master text styles</a:t>
            </a:r>
          </a:p>
        </p:txBody>
      </p:sp>
    </p:spTree>
    <p:extLst>
      <p:ext uri="{BB962C8B-B14F-4D97-AF65-F5344CB8AC3E}">
        <p14:creationId xmlns:p14="http://schemas.microsoft.com/office/powerpoint/2010/main" val="232147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ection Break">
    <p:spTree>
      <p:nvGrpSpPr>
        <p:cNvPr id="1" name=""/>
        <p:cNvGrpSpPr/>
        <p:nvPr/>
      </p:nvGrpSpPr>
      <p:grpSpPr>
        <a:xfrm>
          <a:off x="0" y="0"/>
          <a:ext cx="0" cy="0"/>
          <a:chOff x="0" y="0"/>
          <a:chExt cx="0" cy="0"/>
        </a:xfrm>
      </p:grpSpPr>
      <p:pic>
        <p:nvPicPr>
          <p:cNvPr id="3" name="Picture 2" descr="Fidelity_TurnHere_Grey_PC.tif"/>
          <p:cNvPicPr>
            <a:picLocks noChangeAspect="1"/>
          </p:cNvPicPr>
          <p:nvPr userDrawn="1"/>
        </p:nvPicPr>
        <p:blipFill rotWithShape="1">
          <a:blip r:embed="rId2" cstate="email">
            <a:extLst>
              <a:ext uri="{28A0092B-C50C-407E-A947-70E740481C1C}">
                <a14:useLocalDpi xmlns:a14="http://schemas.microsoft.com/office/drawing/2010/main" val="0"/>
              </a:ext>
            </a:extLst>
          </a:blip>
          <a:srcRect t="30278"/>
          <a:stretch/>
        </p:blipFill>
        <p:spPr>
          <a:xfrm>
            <a:off x="7310075" y="4740089"/>
            <a:ext cx="1371600" cy="263906"/>
          </a:xfrm>
          <a:prstGeom prst="rect">
            <a:avLst/>
          </a:prstGeom>
        </p:spPr>
      </p:pic>
      <p:pic>
        <p:nvPicPr>
          <p:cNvPr id="4" name="Picture 4" descr="\\psf\Home\Desktop\131791_06\cloudbox_risk_10x7.5.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8672" y="0"/>
            <a:ext cx="9143245" cy="51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66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p:cNvSpPr>
            <a:spLocks noGrp="1"/>
          </p:cNvSpPr>
          <p:nvPr>
            <p:ph type="body" sz="quarter" idx="11"/>
          </p:nvPr>
        </p:nvSpPr>
        <p:spPr>
          <a:xfrm>
            <a:off x="685800" y="4829383"/>
            <a:ext cx="6492240" cy="253604"/>
          </a:xfrm>
        </p:spPr>
        <p:txBody>
          <a:bodyPr anchor="b"/>
          <a:lstStyle>
            <a:lvl1pPr marL="0" indent="0">
              <a:lnSpc>
                <a:spcPct val="90000"/>
              </a:lnSpc>
              <a:spcBef>
                <a:spcPts val="200"/>
              </a:spcBef>
              <a:defRPr sz="900">
                <a:solidFill>
                  <a:schemeClr val="tx2">
                    <a:lumMod val="75000"/>
                  </a:schemeClr>
                </a:solidFill>
              </a:defRPr>
            </a:lvl1pPr>
            <a:lvl2pPr>
              <a:defRPr sz="1200"/>
            </a:lvl2pPr>
            <a:lvl3pPr>
              <a:defRPr sz="1200"/>
            </a:lvl3pPr>
            <a:lvl4pPr>
              <a:defRPr sz="1100"/>
            </a:lvl4pPr>
            <a:lvl5pPr>
              <a:defRPr sz="1100"/>
            </a:lvl5pPr>
          </a:lstStyle>
          <a:p>
            <a:pPr lvl="0"/>
            <a:r>
              <a:rPr lang="en-US" dirty="0"/>
              <a:t>Click to edit Master text styles</a:t>
            </a:r>
          </a:p>
        </p:txBody>
      </p:sp>
    </p:spTree>
    <p:extLst>
      <p:ext uri="{BB962C8B-B14F-4D97-AF65-F5344CB8AC3E}">
        <p14:creationId xmlns:p14="http://schemas.microsoft.com/office/powerpoint/2010/main" val="170733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_Content w/footnotes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FBAB2E-EB93-A441-8BA3-E2E19E6A152D}"/>
              </a:ext>
            </a:extLst>
          </p:cNvPr>
          <p:cNvSpPr/>
          <p:nvPr userDrawn="1"/>
        </p:nvSpPr>
        <p:spPr>
          <a:xfrm>
            <a:off x="-138895" y="1"/>
            <a:ext cx="2812647" cy="5143500"/>
          </a:xfrm>
          <a:prstGeom prst="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defTabSz="914040" fontAlgn="auto">
              <a:spcBef>
                <a:spcPts val="0"/>
              </a:spcBef>
              <a:spcAft>
                <a:spcPts val="0"/>
              </a:spcAft>
            </a:pPr>
            <a:endParaRPr lang="en-US" sz="1800" dirty="0">
              <a:solidFill>
                <a:srgbClr val="FFFFFF"/>
              </a:solidFill>
              <a:latin typeface="Fidelity Sans" panose="020B0503030202020204" pitchFamily="34" charset="0"/>
            </a:endParaRPr>
          </a:p>
        </p:txBody>
      </p:sp>
      <p:sp>
        <p:nvSpPr>
          <p:cNvPr id="5" name="Footer Placeholder 4">
            <a:extLst>
              <a:ext uri="{FF2B5EF4-FFF2-40B4-BE49-F238E27FC236}">
                <a16:creationId xmlns:a16="http://schemas.microsoft.com/office/drawing/2014/main" id="{24A561CF-6AFC-9440-8839-377EBFB04F52}"/>
              </a:ext>
            </a:extLst>
          </p:cNvPr>
          <p:cNvSpPr>
            <a:spLocks noGrp="1"/>
          </p:cNvSpPr>
          <p:nvPr>
            <p:ph type="ftr" sz="quarter" idx="3"/>
          </p:nvPr>
        </p:nvSpPr>
        <p:spPr>
          <a:xfrm>
            <a:off x="649891" y="4751079"/>
            <a:ext cx="3086100" cy="273844"/>
          </a:xfrm>
          <a:prstGeom prst="rect">
            <a:avLst/>
          </a:prstGeom>
        </p:spPr>
        <p:txBody>
          <a:bodyPr/>
          <a:lstStyle>
            <a:lvl1pPr>
              <a:defRPr sz="800" b="0" i="0">
                <a:solidFill>
                  <a:schemeClr val="tx1">
                    <a:lumMod val="50000"/>
                    <a:lumOff val="50000"/>
                  </a:schemeClr>
                </a:solidFill>
                <a:latin typeface="Fidelity Sans" panose="020B0503030202020204" pitchFamily="34" charset="0"/>
              </a:defRPr>
            </a:lvl1pPr>
          </a:lstStyle>
          <a:p>
            <a:pPr defTabSz="914040" fontAlgn="auto">
              <a:spcBef>
                <a:spcPts val="0"/>
              </a:spcBef>
              <a:spcAft>
                <a:spcPts val="0"/>
              </a:spcAft>
            </a:pPr>
            <a:r>
              <a:rPr lang="en-US" dirty="0">
                <a:solidFill>
                  <a:srgbClr val="000000">
                    <a:lumMod val="50000"/>
                    <a:lumOff val="50000"/>
                  </a:srgbClr>
                </a:solidFill>
                <a:ea typeface="+mn-ea"/>
                <a:cs typeface="+mn-cs"/>
              </a:rPr>
              <a:t>Fidelity Investments</a:t>
            </a:r>
          </a:p>
        </p:txBody>
      </p:sp>
      <p:sp>
        <p:nvSpPr>
          <p:cNvPr id="7" name="Slide Number Placeholder 5">
            <a:extLst>
              <a:ext uri="{FF2B5EF4-FFF2-40B4-BE49-F238E27FC236}">
                <a16:creationId xmlns:a16="http://schemas.microsoft.com/office/drawing/2014/main" id="{3415DBE8-1536-CE4F-9DD3-356CE2849CCE}"/>
              </a:ext>
            </a:extLst>
          </p:cNvPr>
          <p:cNvSpPr>
            <a:spLocks noGrp="1"/>
          </p:cNvSpPr>
          <p:nvPr>
            <p:ph type="sldNum" sz="quarter" idx="4"/>
          </p:nvPr>
        </p:nvSpPr>
        <p:spPr>
          <a:xfrm>
            <a:off x="170439" y="4742988"/>
            <a:ext cx="396004" cy="273844"/>
          </a:xfrm>
          <a:prstGeom prst="rect">
            <a:avLst/>
          </a:prstGeom>
        </p:spPr>
        <p:txBody>
          <a:bodyPr/>
          <a:lstStyle>
            <a:lvl1pPr>
              <a:defRPr sz="800" b="0" i="0">
                <a:solidFill>
                  <a:schemeClr val="tx1">
                    <a:lumMod val="50000"/>
                    <a:lumOff val="50000"/>
                  </a:schemeClr>
                </a:solidFill>
                <a:latin typeface="Fidelity Sans" panose="020B0503030202020204" pitchFamily="34" charset="0"/>
              </a:defRPr>
            </a:lvl1pPr>
          </a:lstStyle>
          <a:p>
            <a:fld id="{E253A491-0834-564C-AEA9-7A37B853BC1E}"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66826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2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p:nvPr userDrawn="1"/>
        </p:nvSpPr>
        <p:spPr bwMode="auto">
          <a:xfrm>
            <a:off x="0" y="783711"/>
            <a:ext cx="9144000" cy="3764757"/>
          </a:xfrm>
          <a:prstGeom prst="rect">
            <a:avLst/>
          </a:prstGeom>
          <a:solidFill>
            <a:schemeClr val="bg1"/>
          </a:solidFill>
          <a:ln w="9525" cap="flat" cmpd="sng" algn="ctr">
            <a:noFill/>
            <a:prstDash val="solid"/>
            <a:round/>
            <a:headEnd type="none" w="med" len="med"/>
            <a:tailEnd type="none" w="med" len="med"/>
          </a:ln>
          <a:effectLst/>
        </p:spPr>
        <p:txBody>
          <a:bodyPr vert="horz" wrap="square" lIns="67391" tIns="33695" rIns="67391" bIns="33695" numCol="1" rtlCol="0" anchor="t" anchorCtr="0" compatLnSpc="1">
            <a:prstTxWarp prst="textNoShape">
              <a:avLst/>
            </a:prstTxWarp>
            <a:noAutofit/>
          </a:bodyPr>
          <a:lstStyle/>
          <a:p>
            <a:pPr defTabSz="674175" fontAlgn="base">
              <a:spcBef>
                <a:spcPct val="0"/>
              </a:spcBef>
              <a:spcAft>
                <a:spcPct val="30000"/>
              </a:spcAft>
              <a:buClr>
                <a:srgbClr val="5D9A0C"/>
              </a:buClr>
            </a:pPr>
            <a:endParaRPr lang="en-US" sz="1191" dirty="0">
              <a:solidFill>
                <a:srgbClr val="000000"/>
              </a:solidFill>
            </a:endParaRPr>
          </a:p>
        </p:txBody>
      </p:sp>
      <p:sp>
        <p:nvSpPr>
          <p:cNvPr id="3" name="Content Placeholder 2"/>
          <p:cNvSpPr>
            <a:spLocks noGrp="1"/>
          </p:cNvSpPr>
          <p:nvPr>
            <p:ph idx="1"/>
          </p:nvPr>
        </p:nvSpPr>
        <p:spPr>
          <a:xfrm>
            <a:off x="489244" y="1089423"/>
            <a:ext cx="8273761" cy="1245325"/>
          </a:xfrm>
        </p:spPr>
        <p:txBody>
          <a:bodyPr/>
          <a:lstStyle>
            <a:lvl1pPr>
              <a:defRPr sz="1191"/>
            </a:lvl1pPr>
            <a:lvl2pPr>
              <a:defRPr sz="1191"/>
            </a:lvl2pPr>
            <a:lvl3pPr>
              <a:defRPr sz="1191"/>
            </a:lvl3pPr>
            <a:lvl4pPr>
              <a:defRPr sz="1191"/>
            </a:lvl4pPr>
            <a:lvl5pPr>
              <a:buClr>
                <a:srgbClr val="005472"/>
              </a:buClr>
              <a:defRPr sz="119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4049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9720" y="132993"/>
            <a:ext cx="8366792" cy="585170"/>
          </a:xfrm>
          <a:noFill/>
          <a:ln w="9525">
            <a:noFill/>
            <a:miter lim="800000"/>
            <a:headEnd/>
            <a:tailEnd/>
          </a:ln>
        </p:spPr>
        <p:txBody>
          <a:bodyPr/>
          <a:lstStyle>
            <a:lvl1pPr algn="l" defTabSz="674411" rtl="0" eaLnBrk="1" fontAlgn="base" hangingPunct="1">
              <a:spcBef>
                <a:spcPct val="0"/>
              </a:spcBef>
              <a:spcAft>
                <a:spcPct val="0"/>
              </a:spcAft>
              <a:defRPr lang="en-US" sz="1721" b="1">
                <a:solidFill>
                  <a:srgbClr val="005472"/>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457489" y="1105887"/>
            <a:ext cx="4039465" cy="576993"/>
          </a:xfrm>
        </p:spPr>
        <p:txBody>
          <a:bodyPr anchor="b"/>
          <a:lstStyle>
            <a:lvl1pPr marL="0" indent="0">
              <a:buNone/>
              <a:defRPr sz="1655" b="1">
                <a:solidFill>
                  <a:srgbClr val="1295D8"/>
                </a:solidFill>
              </a:defRPr>
            </a:lvl1pPr>
            <a:lvl2pPr marL="302539" indent="0">
              <a:buNone/>
              <a:defRPr sz="1324" b="1"/>
            </a:lvl2pPr>
            <a:lvl3pPr marL="605080" indent="0">
              <a:buNone/>
              <a:defRPr sz="1191" b="1"/>
            </a:lvl3pPr>
            <a:lvl4pPr marL="907619" indent="0">
              <a:buNone/>
              <a:defRPr sz="1059" b="1"/>
            </a:lvl4pPr>
            <a:lvl5pPr marL="1210158" indent="0">
              <a:buNone/>
              <a:defRPr sz="1059" b="1"/>
            </a:lvl5pPr>
            <a:lvl6pPr marL="1512697" indent="0">
              <a:buNone/>
              <a:defRPr sz="1059" b="1"/>
            </a:lvl6pPr>
            <a:lvl7pPr marL="1815238" indent="0">
              <a:buNone/>
              <a:defRPr sz="1059" b="1"/>
            </a:lvl7pPr>
            <a:lvl8pPr marL="2117777" indent="0">
              <a:buNone/>
              <a:defRPr sz="1059" b="1"/>
            </a:lvl8pPr>
            <a:lvl9pPr marL="2420316" indent="0">
              <a:buNone/>
              <a:defRPr sz="1059" b="1"/>
            </a:lvl9pPr>
          </a:lstStyle>
          <a:p>
            <a:pPr lvl="0"/>
            <a:r>
              <a:rPr lang="en-US"/>
              <a:t>Click to edit Master text styles</a:t>
            </a:r>
          </a:p>
        </p:txBody>
      </p:sp>
      <p:sp>
        <p:nvSpPr>
          <p:cNvPr id="4" name="Content Placeholder 3"/>
          <p:cNvSpPr>
            <a:spLocks noGrp="1"/>
          </p:cNvSpPr>
          <p:nvPr>
            <p:ph sz="half" idx="2"/>
          </p:nvPr>
        </p:nvSpPr>
        <p:spPr>
          <a:xfrm>
            <a:off x="457489" y="1862414"/>
            <a:ext cx="4039465" cy="1534948"/>
          </a:xfrm>
        </p:spPr>
        <p:txBody>
          <a:bodyPr/>
          <a:lstStyle>
            <a:lvl1pPr>
              <a:defRPr sz="1655">
                <a:solidFill>
                  <a:srgbClr val="7C7E7F"/>
                </a:solidFill>
              </a:defRPr>
            </a:lvl1pPr>
            <a:lvl2pPr>
              <a:defRPr sz="1324">
                <a:solidFill>
                  <a:srgbClr val="7C7E7F"/>
                </a:solidFill>
              </a:defRPr>
            </a:lvl2pPr>
            <a:lvl3pPr>
              <a:defRPr sz="1191">
                <a:solidFill>
                  <a:srgbClr val="7C7E7F"/>
                </a:solidFill>
              </a:defRPr>
            </a:lvl3pPr>
            <a:lvl4pPr>
              <a:defRPr sz="1059">
                <a:solidFill>
                  <a:srgbClr val="7C7E7F"/>
                </a:solidFill>
              </a:defRPr>
            </a:lvl4pPr>
            <a:lvl5pPr>
              <a:defRPr sz="1059">
                <a:solidFill>
                  <a:srgbClr val="7C7E7F"/>
                </a:solidFill>
              </a:defRPr>
            </a:lvl5pPr>
            <a:lvl6pPr>
              <a:defRPr sz="1059"/>
            </a:lvl6pPr>
            <a:lvl7pPr>
              <a:defRPr sz="1059"/>
            </a:lvl7pPr>
            <a:lvl8pPr>
              <a:defRPr sz="1059"/>
            </a:lvl8pPr>
            <a:lvl9pPr>
              <a:defRPr sz="10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604" y="1105887"/>
            <a:ext cx="4040909" cy="576993"/>
          </a:xfrm>
        </p:spPr>
        <p:txBody>
          <a:bodyPr anchor="b"/>
          <a:lstStyle>
            <a:lvl1pPr marL="0" indent="0">
              <a:buNone/>
              <a:defRPr sz="1655" b="1">
                <a:solidFill>
                  <a:srgbClr val="1295D8"/>
                </a:solidFill>
              </a:defRPr>
            </a:lvl1pPr>
            <a:lvl2pPr marL="302539" indent="0">
              <a:buNone/>
              <a:defRPr sz="1324" b="1"/>
            </a:lvl2pPr>
            <a:lvl3pPr marL="605080" indent="0">
              <a:buNone/>
              <a:defRPr sz="1191" b="1"/>
            </a:lvl3pPr>
            <a:lvl4pPr marL="907619" indent="0">
              <a:buNone/>
              <a:defRPr sz="1059" b="1"/>
            </a:lvl4pPr>
            <a:lvl5pPr marL="1210158" indent="0">
              <a:buNone/>
              <a:defRPr sz="1059" b="1"/>
            </a:lvl5pPr>
            <a:lvl6pPr marL="1512697" indent="0">
              <a:buNone/>
              <a:defRPr sz="1059" b="1"/>
            </a:lvl6pPr>
            <a:lvl7pPr marL="1815238" indent="0">
              <a:buNone/>
              <a:defRPr sz="1059" b="1"/>
            </a:lvl7pPr>
            <a:lvl8pPr marL="2117777" indent="0">
              <a:buNone/>
              <a:defRPr sz="1059" b="1"/>
            </a:lvl8pPr>
            <a:lvl9pPr marL="2420316" indent="0">
              <a:buNone/>
              <a:defRPr sz="1059" b="1"/>
            </a:lvl9pPr>
          </a:lstStyle>
          <a:p>
            <a:pPr lvl="0"/>
            <a:r>
              <a:rPr lang="en-US"/>
              <a:t>Click to edit Master text styles</a:t>
            </a:r>
          </a:p>
        </p:txBody>
      </p:sp>
      <p:sp>
        <p:nvSpPr>
          <p:cNvPr id="6" name="Content Placeholder 5"/>
          <p:cNvSpPr>
            <a:spLocks noGrp="1"/>
          </p:cNvSpPr>
          <p:nvPr>
            <p:ph sz="quarter" idx="4"/>
          </p:nvPr>
        </p:nvSpPr>
        <p:spPr>
          <a:xfrm>
            <a:off x="4645604" y="1862414"/>
            <a:ext cx="4040909" cy="1534948"/>
          </a:xfrm>
        </p:spPr>
        <p:txBody>
          <a:bodyPr/>
          <a:lstStyle>
            <a:lvl1pPr>
              <a:defRPr sz="1655">
                <a:solidFill>
                  <a:srgbClr val="7C7E7F"/>
                </a:solidFill>
              </a:defRPr>
            </a:lvl1pPr>
            <a:lvl2pPr>
              <a:defRPr sz="1324">
                <a:solidFill>
                  <a:srgbClr val="7C7E7F"/>
                </a:solidFill>
              </a:defRPr>
            </a:lvl2pPr>
            <a:lvl3pPr>
              <a:defRPr sz="1191">
                <a:solidFill>
                  <a:srgbClr val="7C7E7F"/>
                </a:solidFill>
              </a:defRPr>
            </a:lvl3pPr>
            <a:lvl4pPr>
              <a:defRPr sz="1059">
                <a:solidFill>
                  <a:srgbClr val="7C7E7F"/>
                </a:solidFill>
              </a:defRPr>
            </a:lvl4pPr>
            <a:lvl5pPr>
              <a:defRPr sz="1059">
                <a:solidFill>
                  <a:srgbClr val="7C7E7F"/>
                </a:solidFill>
              </a:defRPr>
            </a:lvl5pPr>
            <a:lvl6pPr>
              <a:defRPr sz="1059"/>
            </a:lvl6pPr>
            <a:lvl7pPr>
              <a:defRPr sz="1059"/>
            </a:lvl7pPr>
            <a:lvl8pPr>
              <a:defRPr sz="1059"/>
            </a:lvl8pPr>
            <a:lvl9pPr>
              <a:defRPr sz="10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2"/>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22053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3" y="3600241"/>
            <a:ext cx="5486977" cy="425473"/>
          </a:xfrm>
        </p:spPr>
        <p:txBody>
          <a:bodyPr anchor="b"/>
          <a:lstStyle>
            <a:lvl1pPr algn="l">
              <a:defRPr sz="1324" b="1">
                <a:solidFill>
                  <a:schemeClr val="accent1"/>
                </a:solidFill>
              </a:defRPr>
            </a:lvl1pPr>
          </a:lstStyle>
          <a:p>
            <a:r>
              <a:rPr lang="en-US" dirty="0"/>
              <a:t>Click to edit Master title style</a:t>
            </a:r>
          </a:p>
        </p:txBody>
      </p:sp>
      <p:sp>
        <p:nvSpPr>
          <p:cNvPr id="3" name="Picture Placeholder 2"/>
          <p:cNvSpPr>
            <a:spLocks noGrp="1"/>
          </p:cNvSpPr>
          <p:nvPr>
            <p:ph type="pic" idx="1"/>
          </p:nvPr>
        </p:nvSpPr>
        <p:spPr>
          <a:xfrm>
            <a:off x="1792433" y="997448"/>
            <a:ext cx="5486977" cy="403948"/>
          </a:xfrm>
        </p:spPr>
        <p:txBody>
          <a:bodyPr lIns="101870" tIns="50935" rIns="101870" bIns="50935"/>
          <a:lstStyle>
            <a:lvl1pPr marL="0" indent="0">
              <a:buNone/>
              <a:defRPr sz="2118">
                <a:solidFill>
                  <a:srgbClr val="7C7E7F"/>
                </a:solidFill>
              </a:defRPr>
            </a:lvl1pPr>
            <a:lvl2pPr marL="302539" indent="0">
              <a:buNone/>
              <a:defRPr sz="1853"/>
            </a:lvl2pPr>
            <a:lvl3pPr marL="605080" indent="0">
              <a:buNone/>
              <a:defRPr sz="1655"/>
            </a:lvl3pPr>
            <a:lvl4pPr marL="907619" indent="0">
              <a:buNone/>
              <a:defRPr sz="1324"/>
            </a:lvl4pPr>
            <a:lvl5pPr marL="1210158" indent="0">
              <a:buNone/>
              <a:defRPr sz="1324"/>
            </a:lvl5pPr>
            <a:lvl6pPr marL="1512697" indent="0">
              <a:buNone/>
              <a:defRPr sz="1324"/>
            </a:lvl6pPr>
            <a:lvl7pPr marL="1815238" indent="0">
              <a:buNone/>
              <a:defRPr sz="1324"/>
            </a:lvl7pPr>
            <a:lvl8pPr marL="2117777" indent="0">
              <a:buNone/>
              <a:defRPr sz="1324"/>
            </a:lvl8pPr>
            <a:lvl9pPr marL="2420316" indent="0">
              <a:buNone/>
              <a:defRPr sz="1324"/>
            </a:lvl9pPr>
          </a:lstStyle>
          <a:p>
            <a:pPr lvl="0"/>
            <a:r>
              <a:rPr lang="en-US" noProof="0" dirty="0"/>
              <a:t>Click icon to add picture</a:t>
            </a:r>
          </a:p>
        </p:txBody>
      </p:sp>
      <p:sp>
        <p:nvSpPr>
          <p:cNvPr id="4" name="Text Placeholder 3"/>
          <p:cNvSpPr>
            <a:spLocks noGrp="1"/>
          </p:cNvSpPr>
          <p:nvPr>
            <p:ph type="body" sz="half" idx="2"/>
          </p:nvPr>
        </p:nvSpPr>
        <p:spPr>
          <a:xfrm>
            <a:off x="1792433" y="4025714"/>
            <a:ext cx="5486977" cy="210568"/>
          </a:xfrm>
        </p:spPr>
        <p:txBody>
          <a:bodyPr/>
          <a:lstStyle>
            <a:lvl1pPr marL="0" indent="0">
              <a:buNone/>
              <a:defRPr sz="927">
                <a:solidFill>
                  <a:srgbClr val="7C7E7F"/>
                </a:solidFill>
              </a:defRPr>
            </a:lvl1pPr>
            <a:lvl2pPr marL="302539" indent="0">
              <a:buNone/>
              <a:defRPr sz="794"/>
            </a:lvl2pPr>
            <a:lvl3pPr marL="605080" indent="0">
              <a:buNone/>
              <a:defRPr sz="662"/>
            </a:lvl3pPr>
            <a:lvl4pPr marL="907619" indent="0">
              <a:buNone/>
              <a:defRPr sz="596"/>
            </a:lvl4pPr>
            <a:lvl5pPr marL="1210158" indent="0">
              <a:buNone/>
              <a:defRPr sz="596"/>
            </a:lvl5pPr>
            <a:lvl6pPr marL="1512697" indent="0">
              <a:buNone/>
              <a:defRPr sz="596"/>
            </a:lvl6pPr>
            <a:lvl7pPr marL="1815238" indent="0">
              <a:buNone/>
              <a:defRPr sz="596"/>
            </a:lvl7pPr>
            <a:lvl8pPr marL="2117777" indent="0">
              <a:buNone/>
              <a:defRPr sz="596"/>
            </a:lvl8pPr>
            <a:lvl9pPr marL="2420316" indent="0">
              <a:buNone/>
              <a:defRPr sz="596"/>
            </a:lvl9pPr>
          </a:lstStyle>
          <a:p>
            <a:pPr lvl="0"/>
            <a:r>
              <a:rPr lang="en-US" dirty="0"/>
              <a:t>Click to edit Master text styles</a:t>
            </a:r>
          </a:p>
        </p:txBody>
      </p:sp>
      <p:sp>
        <p:nvSpPr>
          <p:cNvPr id="5" name="Rectangle 22"/>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327115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721"/>
            </a:lvl1pPr>
          </a:lstStyle>
          <a:p>
            <a:r>
              <a:rPr lang="en-US"/>
              <a:t>Click to edit Master title style</a:t>
            </a:r>
            <a:endParaRPr lang="en-US" dirty="0"/>
          </a:p>
        </p:txBody>
      </p:sp>
      <p:sp>
        <p:nvSpPr>
          <p:cNvPr id="3" name="Rectangle 22"/>
          <p:cNvSpPr>
            <a:spLocks noGrp="1" noChangeArrowheads="1"/>
          </p:cNvSpPr>
          <p:nvPr>
            <p:ph type="ftr" sz="quarter" idx="10"/>
          </p:nvPr>
        </p:nvSpPr>
        <p:spPr>
          <a:ln/>
        </p:spPr>
        <p:txBody>
          <a:bodyPr/>
          <a:lstStyle>
            <a:lvl1pPr>
              <a:defRPr/>
            </a:lvl1pPr>
          </a:lstStyle>
          <a:p>
            <a:pPr>
              <a:defRPr/>
            </a:pPr>
            <a:endParaRPr lang="en-US" dirty="0"/>
          </a:p>
        </p:txBody>
      </p:sp>
      <p:sp>
        <p:nvSpPr>
          <p:cNvPr id="9" name="Content Placeholder 2"/>
          <p:cNvSpPr>
            <a:spLocks noGrp="1"/>
          </p:cNvSpPr>
          <p:nvPr>
            <p:ph idx="1"/>
          </p:nvPr>
        </p:nvSpPr>
        <p:spPr>
          <a:xfrm>
            <a:off x="472747" y="1089423"/>
            <a:ext cx="8273761" cy="1064049"/>
          </a:xfrm>
        </p:spPr>
        <p:txBody>
          <a:bodyPr/>
          <a:lstStyle>
            <a:lvl1pPr>
              <a:defRPr sz="1655">
                <a:solidFill>
                  <a:srgbClr val="1295D8"/>
                </a:solidFill>
              </a:defRPr>
            </a:lvl1pPr>
            <a:lvl2pPr>
              <a:defRPr sz="1191">
                <a:solidFill>
                  <a:srgbClr val="7C7E7F"/>
                </a:solidFill>
              </a:defRPr>
            </a:lvl2pPr>
            <a:lvl3pPr>
              <a:defRPr sz="1191">
                <a:solidFill>
                  <a:srgbClr val="7C7E7F"/>
                </a:solidFill>
              </a:defRPr>
            </a:lvl3pPr>
            <a:lvl4pPr marL="868751" indent="-189088">
              <a:buFont typeface="Arial"/>
              <a:buChar char="•"/>
              <a:defRPr sz="1191">
                <a:solidFill>
                  <a:srgbClr val="7C7E7F"/>
                </a:solidFill>
              </a:defRPr>
            </a:lvl4pPr>
            <a:lvl5pPr>
              <a:buClr>
                <a:srgbClr val="005472"/>
              </a:buClr>
              <a:defRPr sz="1191">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1291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20F24-384C-4E7D-9CA0-1E2F8C95AB6F}"/>
              </a:ext>
            </a:extLst>
          </p:cNvPr>
          <p:cNvSpPr>
            <a:spLocks noGrp="1"/>
          </p:cNvSpPr>
          <p:nvPr>
            <p:ph type="title"/>
          </p:nvPr>
        </p:nvSpPr>
        <p:spPr>
          <a:xfrm>
            <a:off x="278861" y="302693"/>
            <a:ext cx="8407940" cy="414224"/>
          </a:xfrm>
        </p:spPr>
        <p:txBody>
          <a:bodyPr/>
          <a:lstStyle>
            <a:lvl1pPr>
              <a:defRPr sz="2000">
                <a:latin typeface="Fidelity Sans" panose="020B0503030202020204" pitchFamily="34"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0CFE77E1-BAF5-4CC6-A570-E0F25C8C7D28}"/>
              </a:ext>
            </a:extLst>
          </p:cNvPr>
          <p:cNvSpPr>
            <a:spLocks noGrp="1"/>
          </p:cNvSpPr>
          <p:nvPr>
            <p:ph type="sldNum" sz="quarter" idx="10"/>
          </p:nvPr>
        </p:nvSpPr>
        <p:spPr/>
        <p:txBody>
          <a:bodyPr/>
          <a:lstStyle>
            <a:lvl1pPr>
              <a:defRPr>
                <a:latin typeface="Fidelity Sans" panose="020B0503030202020204" pitchFamily="34" charset="0"/>
              </a:defRPr>
            </a:lvl1pPr>
          </a:lstStyle>
          <a:p>
            <a:fld id="{E253A491-0834-564C-AEA9-7A37B853BC1E}"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7" name="Rectangle 6">
            <a:extLst>
              <a:ext uri="{FF2B5EF4-FFF2-40B4-BE49-F238E27FC236}">
                <a16:creationId xmlns:a16="http://schemas.microsoft.com/office/drawing/2014/main" id="{9076D5BD-127B-435F-870E-1961D5A9FF6D}"/>
              </a:ext>
            </a:extLst>
          </p:cNvPr>
          <p:cNvSpPr/>
          <p:nvPr userDrawn="1"/>
        </p:nvSpPr>
        <p:spPr>
          <a:xfrm>
            <a:off x="0" y="0"/>
            <a:ext cx="9144000" cy="128954"/>
          </a:xfrm>
          <a:prstGeom prst="rect">
            <a:avLst/>
          </a:prstGeom>
          <a:solidFill>
            <a:srgbClr val="8EA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0" fontAlgn="auto">
              <a:spcBef>
                <a:spcPts val="0"/>
              </a:spcBef>
              <a:spcAft>
                <a:spcPts val="0"/>
              </a:spcAft>
            </a:pPr>
            <a:endParaRPr lang="en-US" sz="1800" dirty="0">
              <a:solidFill>
                <a:srgbClr val="FFFFFF"/>
              </a:solidFill>
              <a:latin typeface="Fidelity Sans" panose="020B0503030202020204" pitchFamily="34" charset="0"/>
            </a:endParaRPr>
          </a:p>
        </p:txBody>
      </p:sp>
    </p:spTree>
    <p:extLst>
      <p:ext uri="{BB962C8B-B14F-4D97-AF65-F5344CB8AC3E}">
        <p14:creationId xmlns:p14="http://schemas.microsoft.com/office/powerpoint/2010/main" val="2642995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 w/footnotes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FBAB2E-EB93-A441-8BA3-E2E19E6A152D}"/>
              </a:ext>
            </a:extLst>
          </p:cNvPr>
          <p:cNvSpPr/>
          <p:nvPr userDrawn="1"/>
        </p:nvSpPr>
        <p:spPr>
          <a:xfrm>
            <a:off x="-138895" y="1"/>
            <a:ext cx="2812647" cy="5143500"/>
          </a:xfrm>
          <a:prstGeom prst="rect">
            <a:avLst/>
          </a:prstGeom>
          <a:solidFill>
            <a:srgbClr val="81A6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defTabSz="914040" fontAlgn="auto">
              <a:spcBef>
                <a:spcPts val="0"/>
              </a:spcBef>
              <a:spcAft>
                <a:spcPts val="0"/>
              </a:spcAft>
            </a:pPr>
            <a:endParaRPr lang="en-US" sz="1800" dirty="0">
              <a:solidFill>
                <a:srgbClr val="FFFFFF"/>
              </a:solidFill>
              <a:latin typeface="Fidelity Sans" panose="020B0503030202020204" pitchFamily="34" charset="0"/>
            </a:endParaRPr>
          </a:p>
        </p:txBody>
      </p:sp>
      <p:sp>
        <p:nvSpPr>
          <p:cNvPr id="5" name="Footer Placeholder 4">
            <a:extLst>
              <a:ext uri="{FF2B5EF4-FFF2-40B4-BE49-F238E27FC236}">
                <a16:creationId xmlns:a16="http://schemas.microsoft.com/office/drawing/2014/main" id="{24A561CF-6AFC-9440-8839-377EBFB04F52}"/>
              </a:ext>
            </a:extLst>
          </p:cNvPr>
          <p:cNvSpPr>
            <a:spLocks noGrp="1"/>
          </p:cNvSpPr>
          <p:nvPr>
            <p:ph type="ftr" sz="quarter" idx="3"/>
          </p:nvPr>
        </p:nvSpPr>
        <p:spPr>
          <a:xfrm>
            <a:off x="649891" y="4751079"/>
            <a:ext cx="3086100" cy="273844"/>
          </a:xfrm>
          <a:prstGeom prst="rect">
            <a:avLst/>
          </a:prstGeom>
        </p:spPr>
        <p:txBody>
          <a:bodyPr/>
          <a:lstStyle>
            <a:lvl1pPr>
              <a:defRPr sz="800" b="0" i="0">
                <a:solidFill>
                  <a:schemeClr val="tx1">
                    <a:lumMod val="50000"/>
                    <a:lumOff val="50000"/>
                  </a:schemeClr>
                </a:solidFill>
                <a:latin typeface="Fidelity Sans" panose="020B0503030202020204" pitchFamily="34" charset="0"/>
              </a:defRPr>
            </a:lvl1pPr>
          </a:lstStyle>
          <a:p>
            <a:pPr defTabSz="914040" fontAlgn="auto">
              <a:spcBef>
                <a:spcPts val="0"/>
              </a:spcBef>
              <a:spcAft>
                <a:spcPts val="0"/>
              </a:spcAft>
            </a:pPr>
            <a:r>
              <a:rPr lang="en-US" dirty="0">
                <a:solidFill>
                  <a:srgbClr val="000000">
                    <a:lumMod val="50000"/>
                    <a:lumOff val="50000"/>
                  </a:srgbClr>
                </a:solidFill>
                <a:ea typeface="+mn-ea"/>
                <a:cs typeface="+mn-cs"/>
              </a:rPr>
              <a:t>Fidelity Investments</a:t>
            </a:r>
          </a:p>
        </p:txBody>
      </p:sp>
      <p:sp>
        <p:nvSpPr>
          <p:cNvPr id="7" name="Slide Number Placeholder 5">
            <a:extLst>
              <a:ext uri="{FF2B5EF4-FFF2-40B4-BE49-F238E27FC236}">
                <a16:creationId xmlns:a16="http://schemas.microsoft.com/office/drawing/2014/main" id="{3415DBE8-1536-CE4F-9DD3-356CE2849CCE}"/>
              </a:ext>
            </a:extLst>
          </p:cNvPr>
          <p:cNvSpPr>
            <a:spLocks noGrp="1"/>
          </p:cNvSpPr>
          <p:nvPr>
            <p:ph type="sldNum" sz="quarter" idx="4"/>
          </p:nvPr>
        </p:nvSpPr>
        <p:spPr>
          <a:xfrm>
            <a:off x="170439" y="4742988"/>
            <a:ext cx="396004" cy="273844"/>
          </a:xfrm>
          <a:prstGeom prst="rect">
            <a:avLst/>
          </a:prstGeom>
        </p:spPr>
        <p:txBody>
          <a:bodyPr/>
          <a:lstStyle>
            <a:lvl1pPr>
              <a:defRPr sz="800" b="0" i="0">
                <a:solidFill>
                  <a:schemeClr val="tx1">
                    <a:lumMod val="50000"/>
                    <a:lumOff val="50000"/>
                  </a:schemeClr>
                </a:solidFill>
                <a:latin typeface="Fidelity Sans" panose="020B0503030202020204" pitchFamily="34" charset="0"/>
              </a:defRPr>
            </a:lvl1pPr>
          </a:lstStyle>
          <a:p>
            <a:fld id="{E253A491-0834-564C-AEA9-7A37B853BC1E}"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5677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8861" y="244078"/>
            <a:ext cx="8407940" cy="414224"/>
          </a:xfrm>
          <a:prstGeom prst="rect">
            <a:avLst/>
          </a:prstGeom>
        </p:spPr>
        <p:txBody>
          <a:bodyPr vert="horz" lIns="91408" tIns="45704" rIns="91408" bIns="45704" rtlCol="0" anchor="ctr">
            <a:noAutofit/>
          </a:bodyPr>
          <a:lstStyle/>
          <a:p>
            <a:r>
              <a:rPr lang="en-US" dirty="0"/>
              <a:t>Click to edit Master title style</a:t>
            </a:r>
          </a:p>
        </p:txBody>
      </p:sp>
      <p:sp>
        <p:nvSpPr>
          <p:cNvPr id="3" name="Text Placeholder 2"/>
          <p:cNvSpPr>
            <a:spLocks noGrp="1"/>
          </p:cNvSpPr>
          <p:nvPr>
            <p:ph type="body" idx="1"/>
          </p:nvPr>
        </p:nvSpPr>
        <p:spPr>
          <a:xfrm>
            <a:off x="278861" y="847724"/>
            <a:ext cx="8399988" cy="3347679"/>
          </a:xfrm>
          <a:prstGeom prst="rect">
            <a:avLst/>
          </a:prstGeom>
        </p:spPr>
        <p:txBody>
          <a:bodyPr vert="horz" lIns="91408" tIns="45704" rIns="91408" bIns="4570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9352E0BF-ACBF-0440-91B6-F0FD1B2DC7B6}"/>
              </a:ext>
            </a:extLst>
          </p:cNvPr>
          <p:cNvSpPr>
            <a:spLocks noGrp="1"/>
          </p:cNvSpPr>
          <p:nvPr>
            <p:ph type="sldNum" sz="quarter" idx="4"/>
          </p:nvPr>
        </p:nvSpPr>
        <p:spPr>
          <a:xfrm>
            <a:off x="94239" y="4847763"/>
            <a:ext cx="396004" cy="273844"/>
          </a:xfrm>
          <a:prstGeom prst="rect">
            <a:avLst/>
          </a:prstGeom>
        </p:spPr>
        <p:txBody>
          <a:bodyPr lIns="91408" tIns="45704" rIns="91408" bIns="45704"/>
          <a:lstStyle>
            <a:lvl1pPr>
              <a:defRPr sz="800" b="0" i="0">
                <a:solidFill>
                  <a:schemeClr val="tx1">
                    <a:lumMod val="50000"/>
                    <a:lumOff val="50000"/>
                  </a:schemeClr>
                </a:solidFill>
                <a:latin typeface="Fidelity Sans" panose="020B0503030202020204" pitchFamily="34" charset="0"/>
              </a:defRPr>
            </a:lvl1pPr>
          </a:lstStyle>
          <a:p>
            <a:pPr defTabSz="914040" fontAlgn="auto">
              <a:spcBef>
                <a:spcPts val="0"/>
              </a:spcBef>
              <a:spcAft>
                <a:spcPts val="0"/>
              </a:spcAft>
            </a:pPr>
            <a:fld id="{E253A491-0834-564C-AEA9-7A37B853BC1E}" type="slidenum">
              <a:rPr lang="en-US" smtClean="0">
                <a:solidFill>
                  <a:srgbClr val="000000">
                    <a:lumMod val="50000"/>
                    <a:lumOff val="50000"/>
                  </a:srgbClr>
                </a:solidFill>
                <a:ea typeface="+mn-ea"/>
                <a:cs typeface="+mn-cs"/>
              </a:rPr>
              <a:pPr defTabSz="914040" fontAlgn="auto">
                <a:spcBef>
                  <a:spcPts val="0"/>
                </a:spcBef>
                <a:spcAft>
                  <a:spcPts val="0"/>
                </a:spcAft>
              </a:pPr>
              <a:t>‹#›</a:t>
            </a:fld>
            <a:endParaRPr lang="en-US" dirty="0">
              <a:solidFill>
                <a:srgbClr val="000000">
                  <a:lumMod val="50000"/>
                  <a:lumOff val="50000"/>
                </a:srgbClr>
              </a:solidFill>
              <a:ea typeface="+mn-ea"/>
              <a:cs typeface="+mn-cs"/>
            </a:endParaRPr>
          </a:p>
        </p:txBody>
      </p:sp>
    </p:spTree>
    <p:extLst>
      <p:ext uri="{BB962C8B-B14F-4D97-AF65-F5344CB8AC3E}">
        <p14:creationId xmlns:p14="http://schemas.microsoft.com/office/powerpoint/2010/main" val="184013933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1" r:id="rId3"/>
    <p:sldLayoutId id="2147483834" r:id="rId4"/>
    <p:sldLayoutId id="2147483836" r:id="rId5"/>
    <p:sldLayoutId id="2147483837" r:id="rId6"/>
    <p:sldLayoutId id="2147483838" r:id="rId7"/>
  </p:sldLayoutIdLst>
  <p:hf hdr="0" dt="0"/>
  <p:txStyles>
    <p:titleStyle>
      <a:lvl1pPr algn="l" defTabSz="914018" rtl="0" eaLnBrk="1" latinLnBrk="0" hangingPunct="1">
        <a:spcBef>
          <a:spcPct val="0"/>
        </a:spcBef>
        <a:buNone/>
        <a:defRPr sz="2400" b="0" i="0" kern="1200">
          <a:solidFill>
            <a:schemeClr val="tx1"/>
          </a:solidFill>
          <a:latin typeface="Fidelity Sans" panose="020B0503030202020204" pitchFamily="34" charset="0"/>
          <a:ea typeface="+mj-ea"/>
          <a:cs typeface="+mj-cs"/>
        </a:defRPr>
      </a:lvl1pPr>
    </p:titleStyle>
    <p:bodyStyle>
      <a:lvl1pPr marL="228600" indent="-228600" algn="l" defTabSz="914018" rtl="0" eaLnBrk="1" latinLnBrk="0" hangingPunct="1">
        <a:spcBef>
          <a:spcPct val="20000"/>
        </a:spcBef>
        <a:buFont typeface="Arial" panose="020B0604020202020204" pitchFamily="34" charset="0"/>
        <a:buChar char="•"/>
        <a:defRPr sz="1800" kern="1200">
          <a:solidFill>
            <a:schemeClr val="tx1"/>
          </a:solidFill>
          <a:latin typeface="Fidelity Sans" pitchFamily="34" charset="0"/>
          <a:ea typeface="+mn-ea"/>
          <a:cs typeface="+mn-cs"/>
        </a:defRPr>
      </a:lvl1pPr>
      <a:lvl2pPr marL="742643" indent="-285631" algn="l" defTabSz="914018" rtl="0" eaLnBrk="1" latinLnBrk="0" hangingPunct="1">
        <a:spcBef>
          <a:spcPct val="20000"/>
        </a:spcBef>
        <a:buFont typeface="Arial" panose="020B0604020202020204" pitchFamily="34" charset="0"/>
        <a:buChar char="–"/>
        <a:defRPr sz="1800" kern="1200">
          <a:solidFill>
            <a:schemeClr val="tx1"/>
          </a:solidFill>
          <a:latin typeface="Fidelity Sans" pitchFamily="34" charset="0"/>
          <a:ea typeface="+mn-ea"/>
          <a:cs typeface="+mn-cs"/>
        </a:defRPr>
      </a:lvl2pPr>
      <a:lvl3pPr marL="1142516" indent="-228498" algn="l" defTabSz="914018" rtl="0" eaLnBrk="1" latinLnBrk="0" hangingPunct="1">
        <a:spcBef>
          <a:spcPct val="20000"/>
        </a:spcBef>
        <a:buFont typeface="Arial" panose="020B0604020202020204" pitchFamily="34" charset="0"/>
        <a:buChar char="•"/>
        <a:defRPr sz="1800" kern="1200">
          <a:solidFill>
            <a:schemeClr val="tx1"/>
          </a:solidFill>
          <a:latin typeface="Fidelity Sans" pitchFamily="34" charset="0"/>
          <a:ea typeface="+mn-ea"/>
          <a:cs typeface="+mn-cs"/>
        </a:defRPr>
      </a:lvl3pPr>
      <a:lvl4pPr marL="1599520" indent="-228498" algn="l" defTabSz="914018" rtl="0" eaLnBrk="1" latinLnBrk="0" hangingPunct="1">
        <a:spcBef>
          <a:spcPct val="20000"/>
        </a:spcBef>
        <a:buFont typeface="Arial" panose="020B0604020202020204" pitchFamily="34" charset="0"/>
        <a:buChar char="–"/>
        <a:defRPr sz="1800" kern="1200">
          <a:solidFill>
            <a:schemeClr val="tx1"/>
          </a:solidFill>
          <a:latin typeface="Fidelity Sans" pitchFamily="34" charset="0"/>
          <a:ea typeface="+mn-ea"/>
          <a:cs typeface="+mn-cs"/>
        </a:defRPr>
      </a:lvl4pPr>
      <a:lvl5pPr marL="2056532" indent="-228498" algn="l" defTabSz="914018" rtl="0" eaLnBrk="1" latinLnBrk="0" hangingPunct="1">
        <a:spcBef>
          <a:spcPct val="20000"/>
        </a:spcBef>
        <a:buFont typeface="Arial" panose="020B0604020202020204" pitchFamily="34" charset="0"/>
        <a:buChar char="»"/>
        <a:defRPr sz="1800" kern="1200">
          <a:solidFill>
            <a:schemeClr val="tx1"/>
          </a:solidFill>
          <a:latin typeface="Fidelity Sans" pitchFamily="34" charset="0"/>
          <a:ea typeface="+mn-ea"/>
          <a:cs typeface="+mn-cs"/>
        </a:defRPr>
      </a:lvl5pPr>
      <a:lvl6pPr marL="2513529" indent="-228498" algn="l" defTabSz="9140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2" indent="-228498" algn="l" defTabSz="9140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498" algn="l" defTabSz="9140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1" indent="-228498" algn="l" defTabSz="9140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18" rtl="0" eaLnBrk="1" latinLnBrk="0" hangingPunct="1">
        <a:defRPr sz="1800" kern="1200">
          <a:solidFill>
            <a:schemeClr val="tx1"/>
          </a:solidFill>
          <a:latin typeface="+mn-lt"/>
          <a:ea typeface="+mn-ea"/>
          <a:cs typeface="+mn-cs"/>
        </a:defRPr>
      </a:lvl1pPr>
      <a:lvl2pPr marL="456998" algn="l" defTabSz="914018" rtl="0" eaLnBrk="1" latinLnBrk="0" hangingPunct="1">
        <a:defRPr sz="1800" kern="1200">
          <a:solidFill>
            <a:schemeClr val="tx1"/>
          </a:solidFill>
          <a:latin typeface="+mn-lt"/>
          <a:ea typeface="+mn-ea"/>
          <a:cs typeface="+mn-cs"/>
        </a:defRPr>
      </a:lvl2pPr>
      <a:lvl3pPr marL="914018" algn="l" defTabSz="914018" rtl="0" eaLnBrk="1" latinLnBrk="0" hangingPunct="1">
        <a:defRPr sz="1800" kern="1200">
          <a:solidFill>
            <a:schemeClr val="tx1"/>
          </a:solidFill>
          <a:latin typeface="+mn-lt"/>
          <a:ea typeface="+mn-ea"/>
          <a:cs typeface="+mn-cs"/>
        </a:defRPr>
      </a:lvl3pPr>
      <a:lvl4pPr marL="1371022" algn="l" defTabSz="914018" rtl="0" eaLnBrk="1" latinLnBrk="0" hangingPunct="1">
        <a:defRPr sz="1800" kern="1200">
          <a:solidFill>
            <a:schemeClr val="tx1"/>
          </a:solidFill>
          <a:latin typeface="+mn-lt"/>
          <a:ea typeface="+mn-ea"/>
          <a:cs typeface="+mn-cs"/>
        </a:defRPr>
      </a:lvl4pPr>
      <a:lvl5pPr marL="1828034" algn="l" defTabSz="914018" rtl="0" eaLnBrk="1" latinLnBrk="0" hangingPunct="1">
        <a:defRPr sz="1800" kern="1200">
          <a:solidFill>
            <a:schemeClr val="tx1"/>
          </a:solidFill>
          <a:latin typeface="+mn-lt"/>
          <a:ea typeface="+mn-ea"/>
          <a:cs typeface="+mn-cs"/>
        </a:defRPr>
      </a:lvl5pPr>
      <a:lvl6pPr marL="2285031" algn="l" defTabSz="914018" rtl="0" eaLnBrk="1" latinLnBrk="0" hangingPunct="1">
        <a:defRPr sz="1800" kern="1200">
          <a:solidFill>
            <a:schemeClr val="tx1"/>
          </a:solidFill>
          <a:latin typeface="+mn-lt"/>
          <a:ea typeface="+mn-ea"/>
          <a:cs typeface="+mn-cs"/>
        </a:defRPr>
      </a:lvl6pPr>
      <a:lvl7pPr marL="2742029" algn="l" defTabSz="914018" rtl="0" eaLnBrk="1" latinLnBrk="0" hangingPunct="1">
        <a:defRPr sz="1800" kern="1200">
          <a:solidFill>
            <a:schemeClr val="tx1"/>
          </a:solidFill>
          <a:latin typeface="+mn-lt"/>
          <a:ea typeface="+mn-ea"/>
          <a:cs typeface="+mn-cs"/>
        </a:defRPr>
      </a:lvl7pPr>
      <a:lvl8pPr marL="3199040" algn="l" defTabSz="914018" rtl="0" eaLnBrk="1" latinLnBrk="0" hangingPunct="1">
        <a:defRPr sz="1800" kern="1200">
          <a:solidFill>
            <a:schemeClr val="tx1"/>
          </a:solidFill>
          <a:latin typeface="+mn-lt"/>
          <a:ea typeface="+mn-ea"/>
          <a:cs typeface="+mn-cs"/>
        </a:defRPr>
      </a:lvl8pPr>
      <a:lvl9pPr marL="3656045" algn="l" defTabSz="9140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8861" y="244078"/>
            <a:ext cx="8407940" cy="414224"/>
          </a:xfrm>
          <a:prstGeom prst="rect">
            <a:avLst/>
          </a:prstGeom>
        </p:spPr>
        <p:txBody>
          <a:bodyPr vert="horz" lIns="91408" tIns="45704" rIns="91408" bIns="45704" rtlCol="0" anchor="ctr">
            <a:noAutofit/>
          </a:bodyPr>
          <a:lstStyle/>
          <a:p>
            <a:r>
              <a:rPr lang="en-US" dirty="0"/>
              <a:t>Click to edit Master title style</a:t>
            </a:r>
          </a:p>
        </p:txBody>
      </p:sp>
      <p:sp>
        <p:nvSpPr>
          <p:cNvPr id="3" name="Text Placeholder 2"/>
          <p:cNvSpPr>
            <a:spLocks noGrp="1"/>
          </p:cNvSpPr>
          <p:nvPr>
            <p:ph type="body" idx="1"/>
          </p:nvPr>
        </p:nvSpPr>
        <p:spPr>
          <a:xfrm>
            <a:off x="278861" y="847724"/>
            <a:ext cx="8399988" cy="3347679"/>
          </a:xfrm>
          <a:prstGeom prst="rect">
            <a:avLst/>
          </a:prstGeom>
        </p:spPr>
        <p:txBody>
          <a:bodyPr vert="horz" lIns="91408" tIns="45704" rIns="91408" bIns="4570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9352E0BF-ACBF-0440-91B6-F0FD1B2DC7B6}"/>
              </a:ext>
            </a:extLst>
          </p:cNvPr>
          <p:cNvSpPr>
            <a:spLocks noGrp="1"/>
          </p:cNvSpPr>
          <p:nvPr>
            <p:ph type="sldNum" sz="quarter" idx="4"/>
          </p:nvPr>
        </p:nvSpPr>
        <p:spPr>
          <a:xfrm>
            <a:off x="94239" y="4847763"/>
            <a:ext cx="396004" cy="273844"/>
          </a:xfrm>
          <a:prstGeom prst="rect">
            <a:avLst/>
          </a:prstGeom>
        </p:spPr>
        <p:txBody>
          <a:bodyPr lIns="91408" tIns="45704" rIns="91408" bIns="45704"/>
          <a:lstStyle>
            <a:lvl1pPr>
              <a:defRPr sz="800" b="0" i="0">
                <a:solidFill>
                  <a:schemeClr val="tx1">
                    <a:lumMod val="50000"/>
                    <a:lumOff val="50000"/>
                  </a:schemeClr>
                </a:solidFill>
                <a:latin typeface="Fidelity Sans" panose="020B0503030202020204" pitchFamily="34" charset="0"/>
              </a:defRPr>
            </a:lvl1pPr>
          </a:lstStyle>
          <a:p>
            <a:pPr defTabSz="914040" fontAlgn="auto">
              <a:spcBef>
                <a:spcPts val="0"/>
              </a:spcBef>
              <a:spcAft>
                <a:spcPts val="0"/>
              </a:spcAft>
            </a:pPr>
            <a:fld id="{E253A491-0834-564C-AEA9-7A37B853BC1E}" type="slidenum">
              <a:rPr lang="en-US" smtClean="0">
                <a:solidFill>
                  <a:srgbClr val="000000">
                    <a:lumMod val="50000"/>
                    <a:lumOff val="50000"/>
                  </a:srgbClr>
                </a:solidFill>
                <a:ea typeface="+mn-ea"/>
                <a:cs typeface="+mn-cs"/>
              </a:rPr>
              <a:pPr defTabSz="914040" fontAlgn="auto">
                <a:spcBef>
                  <a:spcPts val="0"/>
                </a:spcBef>
                <a:spcAft>
                  <a:spcPts val="0"/>
                </a:spcAft>
              </a:pPr>
              <a:t>‹#›</a:t>
            </a:fld>
            <a:endParaRPr lang="en-US" dirty="0">
              <a:solidFill>
                <a:srgbClr val="000000">
                  <a:lumMod val="50000"/>
                  <a:lumOff val="50000"/>
                </a:srgbClr>
              </a:solidFill>
              <a:ea typeface="+mn-ea"/>
              <a:cs typeface="+mn-cs"/>
            </a:endParaRPr>
          </a:p>
        </p:txBody>
      </p:sp>
    </p:spTree>
    <p:extLst>
      <p:ext uri="{BB962C8B-B14F-4D97-AF65-F5344CB8AC3E}">
        <p14:creationId xmlns:p14="http://schemas.microsoft.com/office/powerpoint/2010/main" val="2244179738"/>
      </p:ext>
    </p:extLst>
  </p:cSld>
  <p:clrMap bg1="lt1" tx1="dk1" bg2="lt2" tx2="dk2" accent1="accent1" accent2="accent2" accent3="accent3" accent4="accent4" accent5="accent5" accent6="accent6" hlink="hlink" folHlink="folHlink"/>
  <p:sldLayoutIdLst>
    <p:sldLayoutId id="2147483806" r:id="rId1"/>
    <p:sldLayoutId id="2147483808" r:id="rId2"/>
    <p:sldLayoutId id="2147483825" r:id="rId3"/>
    <p:sldLayoutId id="2147483826" r:id="rId4"/>
    <p:sldLayoutId id="2147483827" r:id="rId5"/>
    <p:sldLayoutId id="2147483804" r:id="rId6"/>
    <p:sldLayoutId id="2147483790" r:id="rId7"/>
    <p:sldLayoutId id="2147483791" r:id="rId8"/>
    <p:sldLayoutId id="2147483798" r:id="rId9"/>
    <p:sldLayoutId id="2147483792" r:id="rId10"/>
    <p:sldLayoutId id="2147483793" r:id="rId11"/>
    <p:sldLayoutId id="2147483795" r:id="rId12"/>
    <p:sldLayoutId id="2147483796" r:id="rId13"/>
    <p:sldLayoutId id="2147483797" r:id="rId14"/>
    <p:sldLayoutId id="2147483799" r:id="rId15"/>
    <p:sldLayoutId id="2147483800" r:id="rId16"/>
    <p:sldLayoutId id="2147483802" r:id="rId17"/>
  </p:sldLayoutIdLst>
  <p:hf hdr="0" dt="0"/>
  <p:txStyles>
    <p:titleStyle>
      <a:lvl1pPr algn="l" defTabSz="914018" rtl="0" eaLnBrk="1" latinLnBrk="0" hangingPunct="1">
        <a:spcBef>
          <a:spcPct val="0"/>
        </a:spcBef>
        <a:buNone/>
        <a:defRPr sz="2400" b="0" i="0" kern="1200">
          <a:solidFill>
            <a:schemeClr val="tx1"/>
          </a:solidFill>
          <a:latin typeface="Fidelity Sans" panose="020B0503030202020204" pitchFamily="34" charset="0"/>
          <a:ea typeface="+mj-ea"/>
          <a:cs typeface="+mj-cs"/>
        </a:defRPr>
      </a:lvl1pPr>
    </p:titleStyle>
    <p:bodyStyle>
      <a:lvl1pPr marL="228600" indent="-228600" algn="l" defTabSz="914018" rtl="0" eaLnBrk="1" latinLnBrk="0" hangingPunct="1">
        <a:spcBef>
          <a:spcPct val="20000"/>
        </a:spcBef>
        <a:buFont typeface="Arial" panose="020B0604020202020204" pitchFamily="34" charset="0"/>
        <a:buChar char="•"/>
        <a:defRPr sz="1800" kern="1200">
          <a:solidFill>
            <a:schemeClr val="tx1"/>
          </a:solidFill>
          <a:latin typeface="Fidelity Sans" pitchFamily="34" charset="0"/>
          <a:ea typeface="+mn-ea"/>
          <a:cs typeface="+mn-cs"/>
        </a:defRPr>
      </a:lvl1pPr>
      <a:lvl2pPr marL="742643" indent="-285631" algn="l" defTabSz="914018" rtl="0" eaLnBrk="1" latinLnBrk="0" hangingPunct="1">
        <a:spcBef>
          <a:spcPct val="20000"/>
        </a:spcBef>
        <a:buFont typeface="Arial" panose="020B0604020202020204" pitchFamily="34" charset="0"/>
        <a:buChar char="–"/>
        <a:defRPr sz="1800" kern="1200">
          <a:solidFill>
            <a:schemeClr val="tx1"/>
          </a:solidFill>
          <a:latin typeface="Fidelity Sans" pitchFamily="34" charset="0"/>
          <a:ea typeface="+mn-ea"/>
          <a:cs typeface="+mn-cs"/>
        </a:defRPr>
      </a:lvl2pPr>
      <a:lvl3pPr marL="1142516" indent="-228498" algn="l" defTabSz="914018" rtl="0" eaLnBrk="1" latinLnBrk="0" hangingPunct="1">
        <a:spcBef>
          <a:spcPct val="20000"/>
        </a:spcBef>
        <a:buFont typeface="Arial" panose="020B0604020202020204" pitchFamily="34" charset="0"/>
        <a:buChar char="•"/>
        <a:defRPr sz="1800" kern="1200">
          <a:solidFill>
            <a:schemeClr val="tx1"/>
          </a:solidFill>
          <a:latin typeface="Fidelity Sans" pitchFamily="34" charset="0"/>
          <a:ea typeface="+mn-ea"/>
          <a:cs typeface="+mn-cs"/>
        </a:defRPr>
      </a:lvl3pPr>
      <a:lvl4pPr marL="1599520" indent="-228498" algn="l" defTabSz="914018" rtl="0" eaLnBrk="1" latinLnBrk="0" hangingPunct="1">
        <a:spcBef>
          <a:spcPct val="20000"/>
        </a:spcBef>
        <a:buFont typeface="Arial" panose="020B0604020202020204" pitchFamily="34" charset="0"/>
        <a:buChar char="–"/>
        <a:defRPr sz="1800" kern="1200">
          <a:solidFill>
            <a:schemeClr val="tx1"/>
          </a:solidFill>
          <a:latin typeface="Fidelity Sans" pitchFamily="34" charset="0"/>
          <a:ea typeface="+mn-ea"/>
          <a:cs typeface="+mn-cs"/>
        </a:defRPr>
      </a:lvl4pPr>
      <a:lvl5pPr marL="2056532" indent="-228498" algn="l" defTabSz="914018" rtl="0" eaLnBrk="1" latinLnBrk="0" hangingPunct="1">
        <a:spcBef>
          <a:spcPct val="20000"/>
        </a:spcBef>
        <a:buFont typeface="Arial" panose="020B0604020202020204" pitchFamily="34" charset="0"/>
        <a:buChar char="»"/>
        <a:defRPr sz="1800" kern="1200">
          <a:solidFill>
            <a:schemeClr val="tx1"/>
          </a:solidFill>
          <a:latin typeface="Fidelity Sans" pitchFamily="34" charset="0"/>
          <a:ea typeface="+mn-ea"/>
          <a:cs typeface="+mn-cs"/>
        </a:defRPr>
      </a:lvl5pPr>
      <a:lvl6pPr marL="2513529" indent="-228498" algn="l" defTabSz="9140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2" indent="-228498" algn="l" defTabSz="9140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498" algn="l" defTabSz="9140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1" indent="-228498" algn="l" defTabSz="9140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18" rtl="0" eaLnBrk="1" latinLnBrk="0" hangingPunct="1">
        <a:defRPr sz="1800" kern="1200">
          <a:solidFill>
            <a:schemeClr val="tx1"/>
          </a:solidFill>
          <a:latin typeface="+mn-lt"/>
          <a:ea typeface="+mn-ea"/>
          <a:cs typeface="+mn-cs"/>
        </a:defRPr>
      </a:lvl1pPr>
      <a:lvl2pPr marL="456998" algn="l" defTabSz="914018" rtl="0" eaLnBrk="1" latinLnBrk="0" hangingPunct="1">
        <a:defRPr sz="1800" kern="1200">
          <a:solidFill>
            <a:schemeClr val="tx1"/>
          </a:solidFill>
          <a:latin typeface="+mn-lt"/>
          <a:ea typeface="+mn-ea"/>
          <a:cs typeface="+mn-cs"/>
        </a:defRPr>
      </a:lvl2pPr>
      <a:lvl3pPr marL="914018" algn="l" defTabSz="914018" rtl="0" eaLnBrk="1" latinLnBrk="0" hangingPunct="1">
        <a:defRPr sz="1800" kern="1200">
          <a:solidFill>
            <a:schemeClr val="tx1"/>
          </a:solidFill>
          <a:latin typeface="+mn-lt"/>
          <a:ea typeface="+mn-ea"/>
          <a:cs typeface="+mn-cs"/>
        </a:defRPr>
      </a:lvl3pPr>
      <a:lvl4pPr marL="1371022" algn="l" defTabSz="914018" rtl="0" eaLnBrk="1" latinLnBrk="0" hangingPunct="1">
        <a:defRPr sz="1800" kern="1200">
          <a:solidFill>
            <a:schemeClr val="tx1"/>
          </a:solidFill>
          <a:latin typeface="+mn-lt"/>
          <a:ea typeface="+mn-ea"/>
          <a:cs typeface="+mn-cs"/>
        </a:defRPr>
      </a:lvl4pPr>
      <a:lvl5pPr marL="1828034" algn="l" defTabSz="914018" rtl="0" eaLnBrk="1" latinLnBrk="0" hangingPunct="1">
        <a:defRPr sz="1800" kern="1200">
          <a:solidFill>
            <a:schemeClr val="tx1"/>
          </a:solidFill>
          <a:latin typeface="+mn-lt"/>
          <a:ea typeface="+mn-ea"/>
          <a:cs typeface="+mn-cs"/>
        </a:defRPr>
      </a:lvl5pPr>
      <a:lvl6pPr marL="2285031" algn="l" defTabSz="914018" rtl="0" eaLnBrk="1" latinLnBrk="0" hangingPunct="1">
        <a:defRPr sz="1800" kern="1200">
          <a:solidFill>
            <a:schemeClr val="tx1"/>
          </a:solidFill>
          <a:latin typeface="+mn-lt"/>
          <a:ea typeface="+mn-ea"/>
          <a:cs typeface="+mn-cs"/>
        </a:defRPr>
      </a:lvl6pPr>
      <a:lvl7pPr marL="2742029" algn="l" defTabSz="914018" rtl="0" eaLnBrk="1" latinLnBrk="0" hangingPunct="1">
        <a:defRPr sz="1800" kern="1200">
          <a:solidFill>
            <a:schemeClr val="tx1"/>
          </a:solidFill>
          <a:latin typeface="+mn-lt"/>
          <a:ea typeface="+mn-ea"/>
          <a:cs typeface="+mn-cs"/>
        </a:defRPr>
      </a:lvl7pPr>
      <a:lvl8pPr marL="3199040" algn="l" defTabSz="914018" rtl="0" eaLnBrk="1" latinLnBrk="0" hangingPunct="1">
        <a:defRPr sz="1800" kern="1200">
          <a:solidFill>
            <a:schemeClr val="tx1"/>
          </a:solidFill>
          <a:latin typeface="+mn-lt"/>
          <a:ea typeface="+mn-ea"/>
          <a:cs typeface="+mn-cs"/>
        </a:defRPr>
      </a:lvl8pPr>
      <a:lvl9pPr marL="3656045" algn="l" defTabSz="9140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myucretirement.com/"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www.myucretirement.com/choose"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F0CE09E-C230-9246-85EB-4D6734D5176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0"/>
            <a:ext cx="9144000" cy="5136356"/>
          </a:xfrm>
          <a:prstGeom prst="rect">
            <a:avLst/>
          </a:prstGeom>
        </p:spPr>
      </p:pic>
      <p:sp>
        <p:nvSpPr>
          <p:cNvPr id="14" name="Rectangle 13">
            <a:extLst>
              <a:ext uri="{FF2B5EF4-FFF2-40B4-BE49-F238E27FC236}">
                <a16:creationId xmlns:a16="http://schemas.microsoft.com/office/drawing/2014/main" id="{3B32BB86-A838-3645-8EC5-A6E5C5BB93CD}"/>
              </a:ext>
            </a:extLst>
          </p:cNvPr>
          <p:cNvSpPr/>
          <p:nvPr/>
        </p:nvSpPr>
        <p:spPr>
          <a:xfrm>
            <a:off x="1" y="185521"/>
            <a:ext cx="6391275" cy="5143501"/>
          </a:xfrm>
          <a:prstGeom prst="rect">
            <a:avLst/>
          </a:prstGeom>
          <a:gradFill flip="none" rotWithShape="1">
            <a:gsLst>
              <a:gs pos="0">
                <a:schemeClr val="tx1">
                  <a:alpha val="6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idelity Sans" panose="020B0503030202020204" pitchFamily="34" charset="0"/>
            </a:endParaRPr>
          </a:p>
        </p:txBody>
      </p:sp>
      <p:sp>
        <p:nvSpPr>
          <p:cNvPr id="15" name="TextBox 14">
            <a:extLst>
              <a:ext uri="{FF2B5EF4-FFF2-40B4-BE49-F238E27FC236}">
                <a16:creationId xmlns:a16="http://schemas.microsoft.com/office/drawing/2014/main" id="{61220786-B0BB-3743-A6AA-F049E3489ED7}"/>
              </a:ext>
            </a:extLst>
          </p:cNvPr>
          <p:cNvSpPr txBox="1"/>
          <p:nvPr/>
        </p:nvSpPr>
        <p:spPr>
          <a:xfrm>
            <a:off x="216876" y="1757036"/>
            <a:ext cx="4819651" cy="1323407"/>
          </a:xfrm>
          <a:prstGeom prst="rect">
            <a:avLst/>
          </a:prstGeom>
          <a:noFill/>
        </p:spPr>
        <p:txBody>
          <a:bodyPr wrap="square" lIns="91408" tIns="45704" rIns="91408" bIns="45704" rtlCol="0">
            <a:spAutoFit/>
          </a:bodyPr>
          <a:lstStyle/>
          <a:p>
            <a:r>
              <a:rPr lang="en-US" sz="4000" b="1" dirty="0">
                <a:solidFill>
                  <a:schemeClr val="bg1"/>
                </a:solidFill>
                <a:effectLst>
                  <a:outerShdw blurRad="38100" dist="38100" dir="2700000" algn="tl">
                    <a:srgbClr val="000000">
                      <a:alpha val="43137"/>
                    </a:srgbClr>
                  </a:outerShdw>
                </a:effectLst>
                <a:latin typeface="+mj-lt"/>
              </a:rPr>
              <a:t>Your UC </a:t>
            </a:r>
          </a:p>
          <a:p>
            <a:r>
              <a:rPr lang="en-US" sz="4000" b="1" dirty="0">
                <a:solidFill>
                  <a:schemeClr val="bg1"/>
                </a:solidFill>
                <a:effectLst>
                  <a:outerShdw blurRad="38100" dist="38100" dir="2700000" algn="tl">
                    <a:srgbClr val="000000">
                      <a:alpha val="43137"/>
                    </a:srgbClr>
                  </a:outerShdw>
                </a:effectLst>
                <a:latin typeface="+mj-lt"/>
              </a:rPr>
              <a:t>Retirement System</a:t>
            </a:r>
            <a:endParaRPr lang="en-US" sz="4000" dirty="0">
              <a:solidFill>
                <a:schemeClr val="bg1"/>
              </a:solidFill>
              <a:effectLst>
                <a:outerShdw blurRad="38100" dist="38100" dir="2700000" algn="tl">
                  <a:srgbClr val="000000">
                    <a:alpha val="43137"/>
                  </a:srgbClr>
                </a:outerShdw>
              </a:effectLst>
              <a:latin typeface="+mj-lt"/>
            </a:endParaRPr>
          </a:p>
        </p:txBody>
      </p:sp>
      <p:sp>
        <p:nvSpPr>
          <p:cNvPr id="16" name="Rectangle 15">
            <a:extLst>
              <a:ext uri="{FF2B5EF4-FFF2-40B4-BE49-F238E27FC236}">
                <a16:creationId xmlns:a16="http://schemas.microsoft.com/office/drawing/2014/main" id="{4BDAAC7F-4A83-1144-BEBB-919354E8D9B5}"/>
              </a:ext>
            </a:extLst>
          </p:cNvPr>
          <p:cNvSpPr/>
          <p:nvPr/>
        </p:nvSpPr>
        <p:spPr>
          <a:xfrm>
            <a:off x="2" y="3240193"/>
            <a:ext cx="4200210" cy="445982"/>
          </a:xfrm>
          <a:prstGeom prst="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idelity Sans" panose="020B0503030202020204" pitchFamily="34" charset="0"/>
            </a:endParaRPr>
          </a:p>
        </p:txBody>
      </p:sp>
      <p:sp>
        <p:nvSpPr>
          <p:cNvPr id="17" name="Rectangle 16">
            <a:extLst>
              <a:ext uri="{FF2B5EF4-FFF2-40B4-BE49-F238E27FC236}">
                <a16:creationId xmlns:a16="http://schemas.microsoft.com/office/drawing/2014/main" id="{5680728E-05E2-E34E-9955-989F647AD0F7}"/>
              </a:ext>
            </a:extLst>
          </p:cNvPr>
          <p:cNvSpPr/>
          <p:nvPr/>
        </p:nvSpPr>
        <p:spPr>
          <a:xfrm>
            <a:off x="219433" y="3270676"/>
            <a:ext cx="4404945" cy="738664"/>
          </a:xfrm>
          <a:prstGeom prst="rect">
            <a:avLst/>
          </a:prstGeom>
        </p:spPr>
        <p:txBody>
          <a:bodyPr wrap="square">
            <a:spAutoFit/>
          </a:bodyPr>
          <a:lstStyle/>
          <a:p>
            <a:r>
              <a:rPr lang="en-US" sz="2100" dirty="0">
                <a:solidFill>
                  <a:schemeClr val="bg1"/>
                </a:solidFill>
                <a:latin typeface="+mj-lt"/>
              </a:rPr>
              <a:t>Prepare for your someday, today.</a:t>
            </a:r>
          </a:p>
          <a:p>
            <a:endParaRPr lang="en-US" sz="2100" dirty="0">
              <a:solidFill>
                <a:schemeClr val="bg1"/>
              </a:solidFill>
              <a:latin typeface="Fidelity Sans" panose="020B0503030202020204" pitchFamily="34" charset="77"/>
            </a:endParaRPr>
          </a:p>
        </p:txBody>
      </p:sp>
      <p:pic>
        <p:nvPicPr>
          <p:cNvPr id="9" name="Picture 8">
            <a:extLst>
              <a:ext uri="{FF2B5EF4-FFF2-40B4-BE49-F238E27FC236}">
                <a16:creationId xmlns:a16="http://schemas.microsoft.com/office/drawing/2014/main" id="{C14837C4-DB0B-4BBD-8571-0C9A10F1C795}"/>
              </a:ext>
            </a:extLst>
          </p:cNvPr>
          <p:cNvPicPr>
            <a:picLocks noChangeAspect="1"/>
          </p:cNvPicPr>
          <p:nvPr/>
        </p:nvPicPr>
        <p:blipFill>
          <a:blip r:embed="rId4"/>
          <a:stretch>
            <a:fillRect/>
          </a:stretch>
        </p:blipFill>
        <p:spPr>
          <a:xfrm>
            <a:off x="326054" y="452330"/>
            <a:ext cx="1975275" cy="981541"/>
          </a:xfrm>
          <a:prstGeom prst="rect">
            <a:avLst/>
          </a:prstGeom>
        </p:spPr>
      </p:pic>
      <p:sp>
        <p:nvSpPr>
          <p:cNvPr id="2" name="TextBox 1">
            <a:extLst>
              <a:ext uri="{FF2B5EF4-FFF2-40B4-BE49-F238E27FC236}">
                <a16:creationId xmlns:a16="http://schemas.microsoft.com/office/drawing/2014/main" id="{0510337E-A202-FFEE-7A6A-1A2C95A05EE5}"/>
              </a:ext>
            </a:extLst>
          </p:cNvPr>
          <p:cNvSpPr txBox="1"/>
          <p:nvPr/>
        </p:nvSpPr>
        <p:spPr>
          <a:xfrm>
            <a:off x="397565" y="4354052"/>
            <a:ext cx="107929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rgbClr val="FFFFFF"/>
                </a:solidFill>
                <a:latin typeface="Arial"/>
                <a:ea typeface="ＭＳ Ｐゴシック"/>
                <a:cs typeface="Arial"/>
              </a:rPr>
              <a:t>Expires 2.28.26</a:t>
            </a:r>
            <a:endParaRPr lang="en-US" sz="800">
              <a:solidFill>
                <a:srgbClr val="FFFFFF"/>
              </a:solidFill>
              <a:latin typeface="Arial"/>
              <a:cs typeface="Arial"/>
            </a:endParaRPr>
          </a:p>
        </p:txBody>
      </p:sp>
    </p:spTree>
    <p:extLst>
      <p:ext uri="{BB962C8B-B14F-4D97-AF65-F5344CB8AC3E}">
        <p14:creationId xmlns:p14="http://schemas.microsoft.com/office/powerpoint/2010/main" val="3929267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b="1" dirty="0"/>
              <a:t>2016 Savings Choice Program</a:t>
            </a:r>
          </a:p>
        </p:txBody>
      </p:sp>
      <p:sp>
        <p:nvSpPr>
          <p:cNvPr id="5" name="Content Placeholder 4"/>
          <p:cNvSpPr>
            <a:spLocks noGrp="1"/>
          </p:cNvSpPr>
          <p:nvPr>
            <p:ph idx="4294967295"/>
          </p:nvPr>
        </p:nvSpPr>
        <p:spPr>
          <a:xfrm>
            <a:off x="1560512" y="1028727"/>
            <a:ext cx="6075964" cy="3551511"/>
          </a:xfrm>
        </p:spPr>
        <p:txBody>
          <a:bodyPr>
            <a:noAutofit/>
          </a:bodyPr>
          <a:lstStyle/>
          <a:p>
            <a:pPr>
              <a:buClr>
                <a:srgbClr val="005581"/>
              </a:buClr>
              <a:buFont typeface="Wingdings" panose="05000000000000000000" pitchFamily="2" charset="2"/>
              <a:buChar char="Ø"/>
            </a:pPr>
            <a:r>
              <a:rPr lang="en-US" sz="1590" b="1" dirty="0">
                <a:latin typeface="Calibri" panose="020F0502020204030204" pitchFamily="34" charset="0"/>
                <a:cs typeface="Calibri" panose="020F0502020204030204" pitchFamily="34" charset="0"/>
              </a:rPr>
              <a:t>Contribution amounts</a:t>
            </a:r>
          </a:p>
          <a:p>
            <a:pPr lvl="2">
              <a:buClr>
                <a:srgbClr val="005581"/>
              </a:buClr>
            </a:pPr>
            <a:r>
              <a:rPr lang="en-US" sz="1590" dirty="0">
                <a:latin typeface="Calibri" panose="020F0502020204030204" pitchFamily="34" charset="0"/>
                <a:cs typeface="Calibri" panose="020F0502020204030204" pitchFamily="34" charset="0"/>
              </a:rPr>
              <a:t>UC 8% of eligible pay*</a:t>
            </a:r>
          </a:p>
          <a:p>
            <a:pPr lvl="2">
              <a:buClr>
                <a:srgbClr val="005581"/>
              </a:buClr>
            </a:pPr>
            <a:r>
              <a:rPr lang="en-US" sz="1590" dirty="0">
                <a:latin typeface="Calibri" panose="020F0502020204030204" pitchFamily="34" charset="0"/>
                <a:cs typeface="Calibri" panose="020F0502020204030204" pitchFamily="34" charset="0"/>
              </a:rPr>
              <a:t>UC Employees 7% of eligible pay*</a:t>
            </a:r>
          </a:p>
          <a:p>
            <a:pPr>
              <a:buClr>
                <a:srgbClr val="005581"/>
              </a:buClr>
              <a:buFont typeface="Wingdings" panose="05000000000000000000" pitchFamily="2" charset="2"/>
              <a:buChar char="Ø"/>
            </a:pPr>
            <a:r>
              <a:rPr lang="en-US" sz="1590" b="1" dirty="0">
                <a:latin typeface="Calibri" panose="020F0502020204030204" pitchFamily="34" charset="0"/>
                <a:cs typeface="Calibri" panose="020F0502020204030204" pitchFamily="34" charset="0"/>
              </a:rPr>
              <a:t>Investment defaults to Pathway Fund based on year you turn 65</a:t>
            </a:r>
          </a:p>
          <a:p>
            <a:pPr lvl="2">
              <a:buClr>
                <a:srgbClr val="005581"/>
              </a:buClr>
            </a:pPr>
            <a:r>
              <a:rPr lang="en-US" sz="1590" dirty="0">
                <a:latin typeface="Calibri" panose="020F0502020204030204" pitchFamily="34" charset="0"/>
                <a:cs typeface="Calibri" panose="020F0502020204030204" pitchFamily="34" charset="0"/>
              </a:rPr>
              <a:t>You are responsible for managing your investments</a:t>
            </a:r>
          </a:p>
          <a:p>
            <a:pPr>
              <a:buClr>
                <a:srgbClr val="005581"/>
              </a:buClr>
              <a:buFont typeface="Wingdings" panose="05000000000000000000" pitchFamily="2" charset="2"/>
              <a:buChar char="Ø"/>
            </a:pPr>
            <a:r>
              <a:rPr lang="en-US" sz="1590" b="1" dirty="0">
                <a:latin typeface="Calibri" panose="020F0502020204030204" pitchFamily="34" charset="0"/>
                <a:cs typeface="Calibri" panose="020F0502020204030204" pitchFamily="34" charset="0"/>
              </a:rPr>
              <a:t>Vesting</a:t>
            </a:r>
          </a:p>
          <a:p>
            <a:pPr lvl="2">
              <a:buClr>
                <a:srgbClr val="005581"/>
              </a:buClr>
            </a:pPr>
            <a:r>
              <a:rPr lang="en-US" sz="1590" dirty="0">
                <a:latin typeface="Calibri" panose="020F0502020204030204" pitchFamily="34" charset="0"/>
                <a:cs typeface="Calibri" panose="020F0502020204030204" pitchFamily="34" charset="0"/>
              </a:rPr>
              <a:t>Your contribution vest immediately</a:t>
            </a:r>
          </a:p>
          <a:p>
            <a:pPr lvl="2">
              <a:buClr>
                <a:srgbClr val="005581"/>
              </a:buClr>
            </a:pPr>
            <a:r>
              <a:rPr lang="en-US" sz="1590" dirty="0">
                <a:latin typeface="Calibri" panose="020F0502020204030204" pitchFamily="34" charset="0"/>
                <a:cs typeface="Calibri" panose="020F0502020204030204" pitchFamily="34" charset="0"/>
              </a:rPr>
              <a:t>UC’s contributions vest after 12 months of elapsed time</a:t>
            </a:r>
          </a:p>
          <a:p>
            <a:pPr>
              <a:buClr>
                <a:srgbClr val="005581"/>
              </a:buClr>
              <a:buFont typeface="Wingdings" panose="05000000000000000000" pitchFamily="2" charset="2"/>
              <a:buChar char="Ø"/>
            </a:pPr>
            <a:r>
              <a:rPr lang="en-US" sz="1590" b="1" dirty="0">
                <a:latin typeface="Calibri" panose="020F0502020204030204" pitchFamily="34" charset="0"/>
                <a:cs typeface="Calibri" panose="020F0502020204030204" pitchFamily="34" charset="0"/>
              </a:rPr>
              <a:t>One-time opportunity on the fifth anniversary of your election to switch to Pension Choice.</a:t>
            </a:r>
          </a:p>
          <a:p>
            <a:pPr>
              <a:buClr>
                <a:srgbClr val="005581"/>
              </a:buClr>
              <a:buFont typeface="Wingdings" panose="05000000000000000000" pitchFamily="2" charset="2"/>
              <a:buChar char="Ø"/>
            </a:pPr>
            <a:r>
              <a:rPr lang="en-US" sz="1590" b="1" dirty="0">
                <a:latin typeface="Calibri" panose="020F0502020204030204" pitchFamily="34" charset="0"/>
                <a:cs typeface="Calibri" panose="020F0502020204030204" pitchFamily="34" charset="0"/>
              </a:rPr>
              <a:t>2016 CHOICE MEMBERS: SERVICE CREDIT OR CONTRIBUTION AMOUNTS BEGIN PROSPECTIVELY FOLLOWING CHOICE ELECTION</a:t>
            </a:r>
            <a:br>
              <a:rPr lang="en-US" sz="1590" b="1" dirty="0">
                <a:latin typeface="Calibri" panose="020F0502020204030204" pitchFamily="34" charset="0"/>
                <a:cs typeface="Calibri" panose="020F0502020204030204" pitchFamily="34" charset="0"/>
              </a:rPr>
            </a:br>
            <a:endParaRPr lang="en-US" sz="1590" b="1" dirty="0">
              <a:latin typeface="Calibri" panose="020F0502020204030204" pitchFamily="34" charset="0"/>
              <a:cs typeface="Calibri" panose="020F0502020204030204" pitchFamily="34" charset="0"/>
            </a:endParaRPr>
          </a:p>
          <a:p>
            <a:pPr marL="0" indent="0">
              <a:buClr>
                <a:srgbClr val="005581"/>
              </a:buClr>
              <a:buNone/>
            </a:pPr>
            <a:endParaRPr lang="en-US" sz="1590" b="1" dirty="0">
              <a:latin typeface="Calibri" panose="020F0502020204030204" pitchFamily="34" charset="0"/>
              <a:cs typeface="Calibri" panose="020F0502020204030204" pitchFamily="34" charset="0"/>
            </a:endParaRPr>
          </a:p>
        </p:txBody>
      </p:sp>
      <p:sp>
        <p:nvSpPr>
          <p:cNvPr id="6" name="Rectangle 5"/>
          <p:cNvSpPr/>
          <p:nvPr/>
        </p:nvSpPr>
        <p:spPr>
          <a:xfrm>
            <a:off x="3037563" y="4840807"/>
            <a:ext cx="2890535" cy="276999"/>
          </a:xfrm>
          <a:prstGeom prst="rect">
            <a:avLst/>
          </a:prstGeom>
        </p:spPr>
        <p:txBody>
          <a:bodyPr wrap="none">
            <a:spAutoFit/>
          </a:bodyPr>
          <a:lstStyle/>
          <a:p>
            <a:pPr lvl="0"/>
            <a:r>
              <a:rPr lang="en-US" sz="1200" dirty="0">
                <a:solidFill>
                  <a:srgbClr val="525252"/>
                </a:solidFill>
              </a:rPr>
              <a:t>*Up to the $350,000 IRS pay maximum.</a:t>
            </a:r>
          </a:p>
        </p:txBody>
      </p:sp>
    </p:spTree>
    <p:extLst>
      <p:ext uri="{BB962C8B-B14F-4D97-AF65-F5344CB8AC3E}">
        <p14:creationId xmlns:p14="http://schemas.microsoft.com/office/powerpoint/2010/main" val="2840647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1979" y="888053"/>
            <a:ext cx="6383403" cy="3767313"/>
          </a:xfrm>
          <a:prstGeom prst="rect">
            <a:avLst/>
          </a:prstGeom>
          <a:noFill/>
        </p:spPr>
        <p:txBody>
          <a:bodyPr wrap="square" rtlCol="0">
            <a:spAutoFit/>
          </a:bodyPr>
          <a:lstStyle/>
          <a:p>
            <a:pPr marL="285750" indent="-285750">
              <a:spcBef>
                <a:spcPts val="1588"/>
              </a:spcBef>
              <a:buClr>
                <a:schemeClr val="accent3"/>
              </a:buClr>
              <a:buFont typeface="Wingdings" panose="05000000000000000000" pitchFamily="2" charset="2"/>
              <a:buChar char="Ø"/>
            </a:pPr>
            <a:r>
              <a:rPr lang="en-US" sz="1324" dirty="0"/>
              <a:t>Elections are made online only (www.myUCretirement.com/choose)</a:t>
            </a:r>
          </a:p>
          <a:p>
            <a:pPr marL="285750" indent="-285750">
              <a:spcBef>
                <a:spcPts val="1588"/>
              </a:spcBef>
              <a:buClr>
                <a:schemeClr val="accent3"/>
              </a:buClr>
              <a:buFont typeface="Wingdings" panose="05000000000000000000" pitchFamily="2" charset="2"/>
              <a:buChar char="Ø"/>
            </a:pPr>
            <a:r>
              <a:rPr lang="en-US" sz="1324" dirty="0"/>
              <a:t>Choice must be made within 90 days from your date of hire (or qualifying eligibility date)</a:t>
            </a:r>
          </a:p>
          <a:p>
            <a:pPr marL="285750" indent="-285750">
              <a:spcBef>
                <a:spcPts val="1588"/>
              </a:spcBef>
              <a:buClr>
                <a:schemeClr val="accent3"/>
              </a:buClr>
              <a:buFont typeface="Wingdings" panose="05000000000000000000" pitchFamily="2" charset="2"/>
              <a:buChar char="Ø"/>
            </a:pPr>
            <a:r>
              <a:rPr lang="en-US" sz="1324" dirty="0"/>
              <a:t>Once an election is made, the Choice window will close and no further changes are allowed</a:t>
            </a:r>
          </a:p>
          <a:p>
            <a:pPr marL="285750" indent="-285750">
              <a:spcBef>
                <a:spcPts val="1588"/>
              </a:spcBef>
              <a:buClr>
                <a:schemeClr val="accent3"/>
              </a:buClr>
              <a:buFont typeface="Wingdings" panose="05000000000000000000" pitchFamily="2" charset="2"/>
              <a:buChar char="Ø"/>
            </a:pPr>
            <a:r>
              <a:rPr lang="en-US" sz="1324" dirty="0"/>
              <a:t>If you don’t make a choice within 90 days, you will be automatically enrolled in the Pension Choice</a:t>
            </a:r>
          </a:p>
          <a:p>
            <a:pPr marL="285750" indent="-285750">
              <a:spcBef>
                <a:spcPts val="1588"/>
              </a:spcBef>
              <a:buClr>
                <a:schemeClr val="accent3"/>
              </a:buClr>
              <a:buFont typeface="Wingdings" panose="05000000000000000000" pitchFamily="2" charset="2"/>
              <a:buChar char="Ø"/>
            </a:pPr>
            <a:r>
              <a:rPr lang="en-US" sz="1324" dirty="0"/>
              <a:t>Aside from the one-time opportunity to switch from Savings Choice to Pension Choice, your election cannot be changed and will remain on record even if you leave UC and then return. </a:t>
            </a:r>
          </a:p>
          <a:p>
            <a:pPr marL="285750" indent="-285750">
              <a:spcBef>
                <a:spcPts val="1588"/>
              </a:spcBef>
              <a:buClr>
                <a:schemeClr val="accent3"/>
              </a:buClr>
              <a:buFont typeface="Wingdings" panose="05000000000000000000" pitchFamily="2" charset="2"/>
              <a:buChar char="Ø"/>
            </a:pPr>
            <a:r>
              <a:rPr lang="en-US" sz="1324" dirty="0"/>
              <a:t>Contributions begin prospectively, following choice election, based on payroll processing cycles. Waiting to make choice could mean missing out on valuable contributions from UC and service credit under Pension Choice.</a:t>
            </a:r>
          </a:p>
        </p:txBody>
      </p:sp>
      <p:sp>
        <p:nvSpPr>
          <p:cNvPr id="2" name="Title 1">
            <a:extLst>
              <a:ext uri="{FF2B5EF4-FFF2-40B4-BE49-F238E27FC236}">
                <a16:creationId xmlns:a16="http://schemas.microsoft.com/office/drawing/2014/main" id="{0CF6B2F4-AE1D-4126-A15E-4966F02FBC90}"/>
              </a:ext>
            </a:extLst>
          </p:cNvPr>
          <p:cNvSpPr>
            <a:spLocks noGrp="1"/>
          </p:cNvSpPr>
          <p:nvPr>
            <p:ph type="title"/>
          </p:nvPr>
        </p:nvSpPr>
        <p:spPr/>
        <p:txBody>
          <a:bodyPr/>
          <a:lstStyle/>
          <a:p>
            <a:r>
              <a:rPr lang="en-US" sz="2400" b="1" dirty="0"/>
              <a:t>Time is of the essence – make your choice now</a:t>
            </a:r>
          </a:p>
        </p:txBody>
      </p:sp>
    </p:spTree>
    <p:extLst>
      <p:ext uri="{BB962C8B-B14F-4D97-AF65-F5344CB8AC3E}">
        <p14:creationId xmlns:p14="http://schemas.microsoft.com/office/powerpoint/2010/main" val="2508583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446350\AppData\Local\Microsoft\Windows\Temporary Internet Files\Content.IE5\BG4736WL\nJmGNYRvoU1x5ol6QBx9xy4hQrM[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975630">
            <a:off x="2968126" y="492144"/>
            <a:ext cx="1415937" cy="13876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446350\AppData\Local\Microsoft\Windows\Temporary Internet Files\Content.IE5\BG4736WL\nJmGNYRvoU1x5ol6QBx9xy4hQrM[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04436">
            <a:off x="7010057" y="2988511"/>
            <a:ext cx="1526181" cy="14956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3922533" y="1867605"/>
            <a:ext cx="3493251" cy="17373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65138"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5581"/>
                </a:solidFill>
                <a:effectLst/>
                <a:uLnTx/>
                <a:uFillTx/>
                <a:latin typeface="Arial" pitchFamily="34" charset="0"/>
                <a:ea typeface="ＭＳ Ｐゴシック" pitchFamily="28" charset="-128"/>
                <a:cs typeface="Arial" pitchFamily="34" charset="0"/>
              </a:rPr>
              <a:t>Voluntary</a:t>
            </a:r>
          </a:p>
          <a:p>
            <a:pPr marL="465138"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5581"/>
                </a:solidFill>
                <a:effectLst/>
                <a:uLnTx/>
                <a:uFillTx/>
                <a:latin typeface="Arial" pitchFamily="34" charset="0"/>
                <a:ea typeface="ＭＳ Ｐゴシック" pitchFamily="28" charset="-128"/>
                <a:cs typeface="Arial" pitchFamily="34" charset="0"/>
              </a:rPr>
              <a:t>Retirement </a:t>
            </a:r>
          </a:p>
          <a:p>
            <a:pPr marL="465138"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5581"/>
                </a:solidFill>
                <a:effectLst/>
                <a:uLnTx/>
                <a:uFillTx/>
                <a:latin typeface="Arial" pitchFamily="34" charset="0"/>
                <a:ea typeface="ＭＳ Ｐゴシック" pitchFamily="28" charset="-128"/>
                <a:cs typeface="Arial" pitchFamily="34" charset="0"/>
              </a:rPr>
              <a:t>Benefits</a:t>
            </a:r>
          </a:p>
        </p:txBody>
      </p:sp>
    </p:spTree>
    <p:extLst>
      <p:ext uri="{BB962C8B-B14F-4D97-AF65-F5344CB8AC3E}">
        <p14:creationId xmlns:p14="http://schemas.microsoft.com/office/powerpoint/2010/main" val="4116049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2400" b="1" dirty="0"/>
              <a:t>UC Retirement Savings Program</a:t>
            </a:r>
          </a:p>
        </p:txBody>
      </p:sp>
      <p:sp>
        <p:nvSpPr>
          <p:cNvPr id="6" name="Content Placeholder 4"/>
          <p:cNvSpPr txBox="1">
            <a:spLocks/>
          </p:cNvSpPr>
          <p:nvPr/>
        </p:nvSpPr>
        <p:spPr>
          <a:xfrm>
            <a:off x="1785516" y="984158"/>
            <a:ext cx="5690145" cy="3675045"/>
          </a:xfrm>
          <a:prstGeom prst="rect">
            <a:avLst/>
          </a:prstGeom>
        </p:spPr>
        <p:txBody>
          <a:bodyPr wrap="square">
            <a:spAutoFit/>
          </a:bodyPr>
          <a:lstStyle>
            <a:lvl1pPr marL="342900" indent="-342900" algn="l" defTabSz="1019175" rtl="0" eaLnBrk="0" fontAlgn="base" hangingPunct="0">
              <a:spcBef>
                <a:spcPct val="0"/>
              </a:spcBef>
              <a:spcAft>
                <a:spcPct val="30000"/>
              </a:spcAft>
              <a:buClr>
                <a:schemeClr val="accent1"/>
              </a:buClr>
              <a:defRPr b="1">
                <a:solidFill>
                  <a:srgbClr val="000000"/>
                </a:solidFill>
                <a:latin typeface="+mn-lt"/>
                <a:ea typeface="+mn-ea"/>
                <a:cs typeface="+mn-cs"/>
              </a:defRPr>
            </a:lvl1pPr>
            <a:lvl2pPr marL="447675" indent="-333375" algn="l" defTabSz="1019175" rtl="0" eaLnBrk="0" fontAlgn="base" hangingPunct="0">
              <a:spcBef>
                <a:spcPct val="0"/>
              </a:spcBef>
              <a:spcAft>
                <a:spcPct val="30000"/>
              </a:spcAft>
              <a:buClr>
                <a:srgbClr val="005472"/>
              </a:buClr>
              <a:buFont typeface="Wingdings" pitchFamily="2" charset="2"/>
              <a:buChar char="§"/>
              <a:defRPr>
                <a:solidFill>
                  <a:srgbClr val="000000"/>
                </a:solidFill>
                <a:latin typeface="+mn-lt"/>
              </a:defRPr>
            </a:lvl2pPr>
            <a:lvl3pPr marL="912813" indent="-350838" algn="l" defTabSz="1019175" rtl="0" eaLnBrk="0" fontAlgn="base" hangingPunct="0">
              <a:spcBef>
                <a:spcPct val="0"/>
              </a:spcBef>
              <a:spcAft>
                <a:spcPct val="30000"/>
              </a:spcAft>
              <a:buClr>
                <a:srgbClr val="005472"/>
              </a:buClr>
              <a:buFont typeface="Symbol" pitchFamily="18" charset="2"/>
              <a:buChar char="¾"/>
              <a:defRPr>
                <a:solidFill>
                  <a:srgbClr val="000000"/>
                </a:solidFill>
                <a:latin typeface="+mn-lt"/>
              </a:defRPr>
            </a:lvl3pPr>
            <a:lvl4pPr marL="1360488" indent="-333375" algn="l" defTabSz="1019175" rtl="0" eaLnBrk="0" fontAlgn="base" hangingPunct="0">
              <a:spcBef>
                <a:spcPct val="0"/>
              </a:spcBef>
              <a:spcAft>
                <a:spcPct val="30000"/>
              </a:spcAft>
              <a:buClr>
                <a:srgbClr val="005472"/>
              </a:buClr>
              <a:buFont typeface="Arial" charset="0"/>
              <a:buChar char="–"/>
              <a:defRPr>
                <a:solidFill>
                  <a:srgbClr val="000000"/>
                </a:solidFill>
                <a:latin typeface="+mn-lt"/>
              </a:defRPr>
            </a:lvl4pPr>
            <a:lvl5pPr marL="2195513" indent="-354013" algn="l" defTabSz="1019175" rtl="0" eaLnBrk="0" fontAlgn="base" hangingPunct="0">
              <a:spcBef>
                <a:spcPct val="0"/>
              </a:spcBef>
              <a:spcAft>
                <a:spcPct val="30000"/>
              </a:spcAft>
              <a:buClr>
                <a:srgbClr val="0081C6"/>
              </a:buClr>
              <a:buFont typeface="Wingdings 2" pitchFamily="18" charset="2"/>
              <a:buChar char=""/>
              <a:defRPr sz="2200">
                <a:solidFill>
                  <a:srgbClr val="000000"/>
                </a:solidFill>
                <a:latin typeface="+mn-lt"/>
              </a:defRPr>
            </a:lvl5pPr>
            <a:lvl6pPr marL="2652713" indent="-354013" algn="l" defTabSz="1019175" rtl="0" eaLnBrk="1" fontAlgn="base" hangingPunct="1">
              <a:spcBef>
                <a:spcPct val="0"/>
              </a:spcBef>
              <a:spcAft>
                <a:spcPct val="30000"/>
              </a:spcAft>
              <a:buClr>
                <a:srgbClr val="0081C6"/>
              </a:buClr>
              <a:buFont typeface="Wingdings 2" pitchFamily="18" charset="2"/>
              <a:buChar char=""/>
              <a:defRPr sz="2200">
                <a:solidFill>
                  <a:srgbClr val="000000"/>
                </a:solidFill>
                <a:latin typeface="+mn-lt"/>
              </a:defRPr>
            </a:lvl6pPr>
            <a:lvl7pPr marL="3109913" indent="-354013" algn="l" defTabSz="1019175" rtl="0" eaLnBrk="1" fontAlgn="base" hangingPunct="1">
              <a:spcBef>
                <a:spcPct val="0"/>
              </a:spcBef>
              <a:spcAft>
                <a:spcPct val="30000"/>
              </a:spcAft>
              <a:buClr>
                <a:srgbClr val="0081C6"/>
              </a:buClr>
              <a:buFont typeface="Wingdings 2" pitchFamily="18" charset="2"/>
              <a:buChar char=""/>
              <a:defRPr sz="2200">
                <a:solidFill>
                  <a:srgbClr val="000000"/>
                </a:solidFill>
                <a:latin typeface="+mn-lt"/>
              </a:defRPr>
            </a:lvl7pPr>
            <a:lvl8pPr marL="3567113" indent="-354013" algn="l" defTabSz="1019175" rtl="0" eaLnBrk="1" fontAlgn="base" hangingPunct="1">
              <a:spcBef>
                <a:spcPct val="0"/>
              </a:spcBef>
              <a:spcAft>
                <a:spcPct val="30000"/>
              </a:spcAft>
              <a:buClr>
                <a:srgbClr val="0081C6"/>
              </a:buClr>
              <a:buFont typeface="Wingdings 2" pitchFamily="18" charset="2"/>
              <a:buChar char=""/>
              <a:defRPr sz="2200">
                <a:solidFill>
                  <a:srgbClr val="000000"/>
                </a:solidFill>
                <a:latin typeface="+mn-lt"/>
              </a:defRPr>
            </a:lvl8pPr>
            <a:lvl9pPr marL="4024313" indent="-354013" algn="l" defTabSz="1019175" rtl="0" eaLnBrk="1" fontAlgn="base" hangingPunct="1">
              <a:spcBef>
                <a:spcPct val="0"/>
              </a:spcBef>
              <a:spcAft>
                <a:spcPct val="30000"/>
              </a:spcAft>
              <a:buClr>
                <a:srgbClr val="0081C6"/>
              </a:buClr>
              <a:buFont typeface="Wingdings 2" pitchFamily="18" charset="2"/>
              <a:buChar char=""/>
              <a:defRPr sz="2200">
                <a:solidFill>
                  <a:srgbClr val="000000"/>
                </a:solidFill>
                <a:latin typeface="+mn-lt"/>
              </a:defRPr>
            </a:lvl9pPr>
          </a:lstStyle>
          <a:p>
            <a:pPr eaLnBrk="1" fontAlgn="t" hangingPunct="1">
              <a:spcAft>
                <a:spcPts val="529"/>
              </a:spcAft>
            </a:pPr>
            <a:r>
              <a:rPr lang="en-US" sz="1588" dirty="0">
                <a:solidFill>
                  <a:srgbClr val="005581"/>
                </a:solidFill>
              </a:rPr>
              <a:t>Am I eligible?</a:t>
            </a:r>
          </a:p>
          <a:p>
            <a:pPr eaLnBrk="1" fontAlgn="t" hangingPunct="1">
              <a:spcAft>
                <a:spcPts val="529"/>
              </a:spcAft>
              <a:buClr>
                <a:schemeClr val="accent3"/>
              </a:buClr>
              <a:buFont typeface="Wingdings" panose="05000000000000000000" pitchFamily="2" charset="2"/>
              <a:buChar char="Ø"/>
            </a:pPr>
            <a:r>
              <a:rPr lang="en-US" altLang="en-US" sz="1588" b="0" dirty="0"/>
              <a:t>Yes, unless you are a student working fewer than 20 hours per week</a:t>
            </a:r>
          </a:p>
          <a:p>
            <a:pPr marL="0" indent="0" eaLnBrk="1" fontAlgn="t" hangingPunct="1">
              <a:spcAft>
                <a:spcPts val="529"/>
              </a:spcAft>
            </a:pPr>
            <a:endParaRPr lang="en-US" altLang="en-US" sz="1588" dirty="0"/>
          </a:p>
          <a:p>
            <a:pPr marL="0" indent="0" eaLnBrk="1" fontAlgn="t" hangingPunct="1">
              <a:spcAft>
                <a:spcPts val="529"/>
              </a:spcAft>
            </a:pPr>
            <a:r>
              <a:rPr lang="en-US" altLang="en-US" sz="1588" dirty="0">
                <a:solidFill>
                  <a:srgbClr val="005581"/>
                </a:solidFill>
              </a:rPr>
              <a:t>When can I enroll?</a:t>
            </a:r>
          </a:p>
          <a:p>
            <a:pPr eaLnBrk="1" fontAlgn="t" hangingPunct="1">
              <a:spcAft>
                <a:spcPts val="529"/>
              </a:spcAft>
              <a:buClr>
                <a:schemeClr val="accent3"/>
              </a:buClr>
              <a:buFont typeface="Wingdings" panose="05000000000000000000" pitchFamily="2" charset="2"/>
              <a:buChar char="Ø"/>
            </a:pPr>
            <a:r>
              <a:rPr lang="en-US" altLang="en-US" sz="1588" b="0" dirty="0"/>
              <a:t>Any time while working at UC</a:t>
            </a:r>
          </a:p>
          <a:p>
            <a:pPr eaLnBrk="1" fontAlgn="t" hangingPunct="1">
              <a:spcAft>
                <a:spcPts val="529"/>
              </a:spcAft>
            </a:pPr>
            <a:endParaRPr lang="en-US" sz="1588" b="0" dirty="0"/>
          </a:p>
          <a:p>
            <a:pPr eaLnBrk="1" fontAlgn="t" hangingPunct="1">
              <a:spcAft>
                <a:spcPts val="529"/>
              </a:spcAft>
            </a:pPr>
            <a:r>
              <a:rPr lang="en-US" sz="1588" dirty="0">
                <a:solidFill>
                  <a:srgbClr val="005581"/>
                </a:solidFill>
              </a:rPr>
              <a:t>What’s the difference between them?</a:t>
            </a:r>
          </a:p>
          <a:p>
            <a:pPr eaLnBrk="1" fontAlgn="t" hangingPunct="1">
              <a:spcAft>
                <a:spcPts val="529"/>
              </a:spcAft>
              <a:buClr>
                <a:schemeClr val="accent3"/>
              </a:buClr>
              <a:buFont typeface="Wingdings" panose="05000000000000000000" pitchFamily="2" charset="2"/>
              <a:buChar char="Ø"/>
            </a:pPr>
            <a:r>
              <a:rPr lang="en-US" sz="1588" b="0" dirty="0"/>
              <a:t>How and when you can access your money</a:t>
            </a:r>
          </a:p>
          <a:p>
            <a:pPr eaLnBrk="1" fontAlgn="t" hangingPunct="1">
              <a:spcAft>
                <a:spcPts val="529"/>
              </a:spcAft>
              <a:buClr>
                <a:schemeClr val="accent3"/>
              </a:buClr>
              <a:buFont typeface="Wingdings" panose="05000000000000000000" pitchFamily="2" charset="2"/>
              <a:buChar char="Ø"/>
            </a:pPr>
            <a:r>
              <a:rPr lang="en-US" sz="1588" b="0" dirty="0"/>
              <a:t>UC 403(b) Plan generally offers more flexibility</a:t>
            </a:r>
          </a:p>
          <a:p>
            <a:pPr eaLnBrk="1" fontAlgn="t" hangingPunct="1">
              <a:buFont typeface="Arial" panose="020B0604020202020204" pitchFamily="34" charset="0"/>
              <a:buChar char="•"/>
            </a:pPr>
            <a:endParaRPr lang="en-US" sz="1588" b="0" dirty="0"/>
          </a:p>
          <a:p>
            <a:pPr eaLnBrk="1" fontAlgn="t" hangingPunct="1">
              <a:buFont typeface="Arial" panose="020B0604020202020204" pitchFamily="34" charset="0"/>
              <a:buChar char="•"/>
            </a:pPr>
            <a:endParaRPr lang="en-US" sz="1588" b="0" dirty="0"/>
          </a:p>
        </p:txBody>
      </p:sp>
      <p:sp>
        <p:nvSpPr>
          <p:cNvPr id="5" name="Rectangle 17"/>
          <p:cNvSpPr>
            <a:spLocks noChangeArrowheads="1"/>
          </p:cNvSpPr>
          <p:nvPr/>
        </p:nvSpPr>
        <p:spPr bwMode="auto">
          <a:xfrm>
            <a:off x="1294279" y="4704369"/>
            <a:ext cx="235324"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43" tIns="33672" rIns="67343" bIns="33672"/>
          <a:lstStyle>
            <a:lvl1pPr defTabSz="1019175" eaLnBrk="0" hangingPunct="0">
              <a:defRPr>
                <a:solidFill>
                  <a:schemeClr val="tx1"/>
                </a:solidFill>
                <a:latin typeface="Arial" charset="0"/>
              </a:defRPr>
            </a:lvl1pPr>
            <a:lvl2pPr marL="742950" indent="-285750" defTabSz="1019175" eaLnBrk="0" hangingPunct="0">
              <a:defRPr>
                <a:solidFill>
                  <a:schemeClr val="tx1"/>
                </a:solidFill>
                <a:latin typeface="Arial" charset="0"/>
              </a:defRPr>
            </a:lvl2pPr>
            <a:lvl3pPr marL="1143000" indent="-228600" defTabSz="1019175" eaLnBrk="0" hangingPunct="0">
              <a:defRPr>
                <a:solidFill>
                  <a:schemeClr val="tx1"/>
                </a:solidFill>
                <a:latin typeface="Arial" charset="0"/>
              </a:defRPr>
            </a:lvl3pPr>
            <a:lvl4pPr marL="1600200" indent="-228600" defTabSz="1019175" eaLnBrk="0" hangingPunct="0">
              <a:defRPr>
                <a:solidFill>
                  <a:schemeClr val="tx1"/>
                </a:solidFill>
                <a:latin typeface="Arial" charset="0"/>
              </a:defRPr>
            </a:lvl4pPr>
            <a:lvl5pPr marL="2057400" indent="-228600" defTabSz="1019175" eaLnBrk="0" hangingPunct="0">
              <a:defRPr>
                <a:solidFill>
                  <a:schemeClr val="tx1"/>
                </a:solidFill>
                <a:latin typeface="Arial" charset="0"/>
              </a:defRPr>
            </a:lvl5pPr>
            <a:lvl6pPr marL="2514600" indent="-228600" defTabSz="1019175" eaLnBrk="0" fontAlgn="base" hangingPunct="0">
              <a:spcBef>
                <a:spcPct val="0"/>
              </a:spcBef>
              <a:spcAft>
                <a:spcPct val="0"/>
              </a:spcAft>
              <a:defRPr>
                <a:solidFill>
                  <a:schemeClr val="tx1"/>
                </a:solidFill>
                <a:latin typeface="Arial" charset="0"/>
              </a:defRPr>
            </a:lvl6pPr>
            <a:lvl7pPr marL="2971800" indent="-228600" defTabSz="1019175" eaLnBrk="0" fontAlgn="base" hangingPunct="0">
              <a:spcBef>
                <a:spcPct val="0"/>
              </a:spcBef>
              <a:spcAft>
                <a:spcPct val="0"/>
              </a:spcAft>
              <a:defRPr>
                <a:solidFill>
                  <a:schemeClr val="tx1"/>
                </a:solidFill>
                <a:latin typeface="Arial" charset="0"/>
              </a:defRPr>
            </a:lvl7pPr>
            <a:lvl8pPr marL="3429000" indent="-228600" defTabSz="1019175" eaLnBrk="0" fontAlgn="base" hangingPunct="0">
              <a:spcBef>
                <a:spcPct val="0"/>
              </a:spcBef>
              <a:spcAft>
                <a:spcPct val="0"/>
              </a:spcAft>
              <a:defRPr>
                <a:solidFill>
                  <a:schemeClr val="tx1"/>
                </a:solidFill>
                <a:latin typeface="Arial" charset="0"/>
              </a:defRPr>
            </a:lvl8pPr>
            <a:lvl9pPr marL="3886200" indent="-228600" defTabSz="1019175" eaLnBrk="0" fontAlgn="base" hangingPunct="0">
              <a:spcBef>
                <a:spcPct val="0"/>
              </a:spcBef>
              <a:spcAft>
                <a:spcPct val="0"/>
              </a:spcAft>
              <a:defRPr>
                <a:solidFill>
                  <a:schemeClr val="tx1"/>
                </a:solidFill>
                <a:latin typeface="Arial" charset="0"/>
              </a:defRPr>
            </a:lvl9pPr>
          </a:lstStyle>
          <a:p>
            <a:pPr eaLnBrk="1" hangingPunct="1">
              <a:defRPr/>
            </a:pPr>
            <a:fld id="{6D264F37-845A-468F-B2A6-FD00DAC1A86D}" type="slidenum">
              <a:rPr lang="en-US" altLang="en-US" sz="596">
                <a:solidFill>
                  <a:schemeClr val="bg2"/>
                </a:solidFill>
              </a:rPr>
              <a:pPr eaLnBrk="1" hangingPunct="1">
                <a:defRPr/>
              </a:pPr>
              <a:t>13</a:t>
            </a:fld>
            <a:endParaRPr lang="en-US" altLang="en-US" sz="596" dirty="0">
              <a:solidFill>
                <a:schemeClr val="bg2"/>
              </a:solidFill>
            </a:endParaRPr>
          </a:p>
        </p:txBody>
      </p:sp>
    </p:spTree>
    <p:extLst>
      <p:ext uri="{BB962C8B-B14F-4D97-AF65-F5344CB8AC3E}">
        <p14:creationId xmlns:p14="http://schemas.microsoft.com/office/powerpoint/2010/main" val="1673907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Table 45"/>
          <p:cNvGraphicFramePr>
            <a:graphicFrameLocks noGrp="1"/>
          </p:cNvGraphicFramePr>
          <p:nvPr>
            <p:extLst>
              <p:ext uri="{D42A27DB-BD31-4B8C-83A1-F6EECF244321}">
                <p14:modId xmlns:p14="http://schemas.microsoft.com/office/powerpoint/2010/main" val="274092448"/>
              </p:ext>
            </p:extLst>
          </p:nvPr>
        </p:nvGraphicFramePr>
        <p:xfrm>
          <a:off x="3566526" y="2683433"/>
          <a:ext cx="1833506" cy="279698"/>
        </p:xfrm>
        <a:graphic>
          <a:graphicData uri="http://schemas.openxmlformats.org/drawingml/2006/table">
            <a:tbl>
              <a:tblPr>
                <a:tableStyleId>{5C22544A-7EE6-4342-B048-85BDC9FD1C3A}</a:tableStyleId>
              </a:tblPr>
              <a:tblGrid>
                <a:gridCol w="1833506">
                  <a:extLst>
                    <a:ext uri="{9D8B030D-6E8A-4147-A177-3AD203B41FA5}">
                      <a16:colId xmlns:a16="http://schemas.microsoft.com/office/drawing/2014/main" val="20000"/>
                    </a:ext>
                  </a:extLst>
                </a:gridCol>
              </a:tblGrid>
              <a:tr h="278354">
                <a:tc>
                  <a:txBody>
                    <a:bodyPr/>
                    <a:lstStyle/>
                    <a:p>
                      <a:pPr algn="ctr"/>
                      <a:r>
                        <a:rPr lang="en-US" sz="1200" b="0" dirty="0">
                          <a:solidFill>
                            <a:schemeClr val="tx1"/>
                          </a:solidFill>
                        </a:rPr>
                        <a:t>$23,500 pretax and/or Roth</a:t>
                      </a:r>
                    </a:p>
                  </a:txBody>
                  <a:tcPr marL="12102" marR="12102" marT="48409" marB="4840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1239620154"/>
              </p:ext>
            </p:extLst>
          </p:nvPr>
        </p:nvGraphicFramePr>
        <p:xfrm>
          <a:off x="1494491" y="2683433"/>
          <a:ext cx="1833506" cy="279698"/>
        </p:xfrm>
        <a:graphic>
          <a:graphicData uri="http://schemas.openxmlformats.org/drawingml/2006/table">
            <a:tbl>
              <a:tblPr>
                <a:tableStyleId>{5C22544A-7EE6-4342-B048-85BDC9FD1C3A}</a:tableStyleId>
              </a:tblPr>
              <a:tblGrid>
                <a:gridCol w="1833506">
                  <a:extLst>
                    <a:ext uri="{9D8B030D-6E8A-4147-A177-3AD203B41FA5}">
                      <a16:colId xmlns:a16="http://schemas.microsoft.com/office/drawing/2014/main" val="20000"/>
                    </a:ext>
                  </a:extLst>
                </a:gridCol>
              </a:tblGrid>
              <a:tr h="278354">
                <a:tc>
                  <a:txBody>
                    <a:bodyPr/>
                    <a:lstStyle/>
                    <a:p>
                      <a:pPr algn="ctr"/>
                      <a:r>
                        <a:rPr lang="en-US" sz="1200" b="0" dirty="0">
                          <a:solidFill>
                            <a:schemeClr val="tx1"/>
                          </a:solidFill>
                        </a:rPr>
                        <a:t>$23,500</a:t>
                      </a:r>
                      <a:r>
                        <a:rPr lang="en-US" sz="1200" b="0" baseline="0" dirty="0">
                          <a:solidFill>
                            <a:schemeClr val="tx1"/>
                          </a:solidFill>
                        </a:rPr>
                        <a:t> pretax and/or Roth</a:t>
                      </a:r>
                      <a:endParaRPr lang="en-US" sz="1200" b="0" dirty="0">
                        <a:solidFill>
                          <a:schemeClr val="tx1"/>
                        </a:solidFill>
                      </a:endParaRPr>
                    </a:p>
                  </a:txBody>
                  <a:tcPr marL="12102" marR="12102" marT="48409" marB="4840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p:txBody>
          <a:bodyPr/>
          <a:lstStyle/>
          <a:p>
            <a:r>
              <a:rPr lang="en-US" sz="2400" b="1" dirty="0"/>
              <a:t>403(b) Plan and 457(b) Plan similarities</a:t>
            </a:r>
          </a:p>
        </p:txBody>
      </p:sp>
      <p:graphicFrame>
        <p:nvGraphicFramePr>
          <p:cNvPr id="56" name="Table 55"/>
          <p:cNvGraphicFramePr>
            <a:graphicFrameLocks noGrp="1"/>
          </p:cNvGraphicFramePr>
          <p:nvPr>
            <p:extLst>
              <p:ext uri="{D42A27DB-BD31-4B8C-83A1-F6EECF244321}">
                <p14:modId xmlns:p14="http://schemas.microsoft.com/office/powerpoint/2010/main" val="720470156"/>
              </p:ext>
            </p:extLst>
          </p:nvPr>
        </p:nvGraphicFramePr>
        <p:xfrm>
          <a:off x="1435030" y="3014456"/>
          <a:ext cx="3952469" cy="279698"/>
        </p:xfrm>
        <a:graphic>
          <a:graphicData uri="http://schemas.openxmlformats.org/drawingml/2006/table">
            <a:tbl>
              <a:tblPr>
                <a:tableStyleId>{5C22544A-7EE6-4342-B048-85BDC9FD1C3A}</a:tableStyleId>
              </a:tblPr>
              <a:tblGrid>
                <a:gridCol w="3952469">
                  <a:extLst>
                    <a:ext uri="{9D8B030D-6E8A-4147-A177-3AD203B41FA5}">
                      <a16:colId xmlns:a16="http://schemas.microsoft.com/office/drawing/2014/main" val="20000"/>
                    </a:ext>
                  </a:extLst>
                </a:gridCol>
              </a:tblGrid>
              <a:tr h="278354">
                <a:tc>
                  <a:txBody>
                    <a:bodyPr/>
                    <a:lstStyle/>
                    <a:p>
                      <a:pPr algn="ctr" fontAlgn="t"/>
                      <a:r>
                        <a:rPr lang="en-US" sz="1200" b="1" dirty="0"/>
                        <a:t>$47,000 </a:t>
                      </a:r>
                      <a:r>
                        <a:rPr lang="en-US" sz="1200" dirty="0"/>
                        <a:t>combined pretax and/or Roth limit in 2025</a:t>
                      </a:r>
                    </a:p>
                  </a:txBody>
                  <a:tcPr marL="12102" marR="12102" marT="48409" marB="48409">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1266542674"/>
              </p:ext>
            </p:extLst>
          </p:nvPr>
        </p:nvGraphicFramePr>
        <p:xfrm>
          <a:off x="3566526" y="3492069"/>
          <a:ext cx="1833506" cy="279698"/>
        </p:xfrm>
        <a:graphic>
          <a:graphicData uri="http://schemas.openxmlformats.org/drawingml/2006/table">
            <a:tbl>
              <a:tblPr>
                <a:tableStyleId>{5C22544A-7EE6-4342-B048-85BDC9FD1C3A}</a:tableStyleId>
              </a:tblPr>
              <a:tblGrid>
                <a:gridCol w="1833506">
                  <a:extLst>
                    <a:ext uri="{9D8B030D-6E8A-4147-A177-3AD203B41FA5}">
                      <a16:colId xmlns:a16="http://schemas.microsoft.com/office/drawing/2014/main" val="20000"/>
                    </a:ext>
                  </a:extLst>
                </a:gridCol>
              </a:tblGrid>
              <a:tr h="278354">
                <a:tc>
                  <a:txBody>
                    <a:bodyPr/>
                    <a:lstStyle/>
                    <a:p>
                      <a:pPr algn="ctr"/>
                      <a:r>
                        <a:rPr lang="en-US" sz="1200" b="0" kern="1200" dirty="0">
                          <a:solidFill>
                            <a:schemeClr val="tx1"/>
                          </a:solidFill>
                        </a:rPr>
                        <a:t>$7,500</a:t>
                      </a:r>
                      <a:r>
                        <a:rPr lang="en-US" sz="1200" b="0" kern="1200" baseline="0" dirty="0">
                          <a:solidFill>
                            <a:schemeClr val="tx1"/>
                          </a:solidFill>
                        </a:rPr>
                        <a:t> </a:t>
                      </a:r>
                      <a:r>
                        <a:rPr lang="en-US" sz="1200" b="0" kern="1200" dirty="0">
                          <a:solidFill>
                            <a:schemeClr val="tx1"/>
                          </a:solidFill>
                        </a:rPr>
                        <a:t>catch-up </a:t>
                      </a:r>
                      <a:endParaRPr lang="en-US" sz="1200" b="0" dirty="0">
                        <a:solidFill>
                          <a:schemeClr val="tx1"/>
                        </a:solidFill>
                      </a:endParaRPr>
                    </a:p>
                  </a:txBody>
                  <a:tcPr marL="12102" marR="12102" marT="48409" marB="4840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1760123217"/>
              </p:ext>
            </p:extLst>
          </p:nvPr>
        </p:nvGraphicFramePr>
        <p:xfrm>
          <a:off x="1494491" y="3492069"/>
          <a:ext cx="1833506" cy="279698"/>
        </p:xfrm>
        <a:graphic>
          <a:graphicData uri="http://schemas.openxmlformats.org/drawingml/2006/table">
            <a:tbl>
              <a:tblPr>
                <a:tableStyleId>{5C22544A-7EE6-4342-B048-85BDC9FD1C3A}</a:tableStyleId>
              </a:tblPr>
              <a:tblGrid>
                <a:gridCol w="1833506">
                  <a:extLst>
                    <a:ext uri="{9D8B030D-6E8A-4147-A177-3AD203B41FA5}">
                      <a16:colId xmlns:a16="http://schemas.microsoft.com/office/drawing/2014/main" val="20000"/>
                    </a:ext>
                  </a:extLst>
                </a:gridCol>
              </a:tblGrid>
              <a:tr h="278354">
                <a:tc>
                  <a:txBody>
                    <a:bodyPr/>
                    <a:lstStyle/>
                    <a:p>
                      <a:pPr algn="ctr"/>
                      <a:r>
                        <a:rPr lang="en-US" sz="1200" b="0" kern="1200" dirty="0">
                          <a:solidFill>
                            <a:schemeClr val="tx1"/>
                          </a:solidFill>
                        </a:rPr>
                        <a:t>$7,500 catch-up</a:t>
                      </a:r>
                      <a:endParaRPr lang="en-US" sz="1200" b="0" dirty="0">
                        <a:solidFill>
                          <a:schemeClr val="tx1"/>
                        </a:solidFill>
                      </a:endParaRPr>
                    </a:p>
                  </a:txBody>
                  <a:tcPr marL="12102" marR="12102" marT="48409" marB="4840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2009162947"/>
              </p:ext>
            </p:extLst>
          </p:nvPr>
        </p:nvGraphicFramePr>
        <p:xfrm>
          <a:off x="1435030" y="3796091"/>
          <a:ext cx="3952469" cy="462578"/>
        </p:xfrm>
        <a:graphic>
          <a:graphicData uri="http://schemas.openxmlformats.org/drawingml/2006/table">
            <a:tbl>
              <a:tblPr>
                <a:tableStyleId>{5C22544A-7EE6-4342-B048-85BDC9FD1C3A}</a:tableStyleId>
              </a:tblPr>
              <a:tblGrid>
                <a:gridCol w="3952469">
                  <a:extLst>
                    <a:ext uri="{9D8B030D-6E8A-4147-A177-3AD203B41FA5}">
                      <a16:colId xmlns:a16="http://schemas.microsoft.com/office/drawing/2014/main" val="20000"/>
                    </a:ext>
                  </a:extLst>
                </a:gridCol>
              </a:tblGrid>
              <a:tr h="459889">
                <a:tc>
                  <a:txBody>
                    <a:bodyPr/>
                    <a:lstStyle/>
                    <a:p>
                      <a:pPr algn="ctr" fontAlgn="t"/>
                      <a:r>
                        <a:rPr lang="en-US" sz="1200" b="1" dirty="0"/>
                        <a:t>$15,000 </a:t>
                      </a:r>
                      <a:r>
                        <a:rPr lang="en-US" sz="1200" dirty="0"/>
                        <a:t>combined pretax and/or Roth catch-up limit, </a:t>
                      </a:r>
                      <a:br>
                        <a:rPr lang="en-US" sz="1200" dirty="0"/>
                      </a:br>
                      <a:r>
                        <a:rPr lang="en-US" sz="1200" dirty="0"/>
                        <a:t>if 50 or older in 2025, for a total of </a:t>
                      </a:r>
                      <a:r>
                        <a:rPr lang="en-US" sz="1200" b="1" dirty="0"/>
                        <a:t>$62,000</a:t>
                      </a:r>
                    </a:p>
                  </a:txBody>
                  <a:tcPr marL="12102" marR="12102" marT="48409" marB="48409">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0" name="Freeform 39"/>
          <p:cNvSpPr/>
          <p:nvPr/>
        </p:nvSpPr>
        <p:spPr>
          <a:xfrm>
            <a:off x="3325153" y="2701587"/>
            <a:ext cx="242047" cy="242047"/>
          </a:xfrm>
          <a:custGeom>
            <a:avLst/>
            <a:gdLst>
              <a:gd name="connsiteX0" fmla="*/ 144515 w 1090269"/>
              <a:gd name="connsiteY0" fmla="*/ 416919 h 1090269"/>
              <a:gd name="connsiteX1" fmla="*/ 416919 w 1090269"/>
              <a:gd name="connsiteY1" fmla="*/ 416919 h 1090269"/>
              <a:gd name="connsiteX2" fmla="*/ 416919 w 1090269"/>
              <a:gd name="connsiteY2" fmla="*/ 144515 h 1090269"/>
              <a:gd name="connsiteX3" fmla="*/ 673350 w 1090269"/>
              <a:gd name="connsiteY3" fmla="*/ 144515 h 1090269"/>
              <a:gd name="connsiteX4" fmla="*/ 673350 w 1090269"/>
              <a:gd name="connsiteY4" fmla="*/ 416919 h 1090269"/>
              <a:gd name="connsiteX5" fmla="*/ 945754 w 1090269"/>
              <a:gd name="connsiteY5" fmla="*/ 416919 h 1090269"/>
              <a:gd name="connsiteX6" fmla="*/ 945754 w 1090269"/>
              <a:gd name="connsiteY6" fmla="*/ 673350 h 1090269"/>
              <a:gd name="connsiteX7" fmla="*/ 673350 w 1090269"/>
              <a:gd name="connsiteY7" fmla="*/ 673350 h 1090269"/>
              <a:gd name="connsiteX8" fmla="*/ 673350 w 1090269"/>
              <a:gd name="connsiteY8" fmla="*/ 945754 h 1090269"/>
              <a:gd name="connsiteX9" fmla="*/ 416919 w 1090269"/>
              <a:gd name="connsiteY9" fmla="*/ 945754 h 1090269"/>
              <a:gd name="connsiteX10" fmla="*/ 416919 w 1090269"/>
              <a:gd name="connsiteY10" fmla="*/ 673350 h 1090269"/>
              <a:gd name="connsiteX11" fmla="*/ 144515 w 1090269"/>
              <a:gd name="connsiteY11" fmla="*/ 673350 h 1090269"/>
              <a:gd name="connsiteX12" fmla="*/ 144515 w 1090269"/>
              <a:gd name="connsiteY12" fmla="*/ 416919 h 109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0269" h="1090269">
                <a:moveTo>
                  <a:pt x="144515" y="416919"/>
                </a:moveTo>
                <a:lnTo>
                  <a:pt x="416919" y="416919"/>
                </a:lnTo>
                <a:lnTo>
                  <a:pt x="416919" y="144515"/>
                </a:lnTo>
                <a:lnTo>
                  <a:pt x="673350" y="144515"/>
                </a:lnTo>
                <a:lnTo>
                  <a:pt x="673350" y="416919"/>
                </a:lnTo>
                <a:lnTo>
                  <a:pt x="945754" y="416919"/>
                </a:lnTo>
                <a:lnTo>
                  <a:pt x="945754" y="673350"/>
                </a:lnTo>
                <a:lnTo>
                  <a:pt x="673350" y="673350"/>
                </a:lnTo>
                <a:lnTo>
                  <a:pt x="673350" y="945754"/>
                </a:lnTo>
                <a:lnTo>
                  <a:pt x="416919" y="945754"/>
                </a:lnTo>
                <a:lnTo>
                  <a:pt x="416919" y="673350"/>
                </a:lnTo>
                <a:lnTo>
                  <a:pt x="144515" y="673350"/>
                </a:lnTo>
                <a:lnTo>
                  <a:pt x="144515" y="416919"/>
                </a:lnTo>
                <a:close/>
              </a:path>
            </a:pathLst>
          </a:custGeom>
          <a:solidFill>
            <a:schemeClr val="bg2"/>
          </a:solidFill>
          <a:ln>
            <a:solidFill>
              <a:schemeClr val="bg2"/>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5635" tIns="275902" rIns="95635" bIns="275902" numCol="1" spcCol="1270" anchor="ctr" anchorCtr="0">
            <a:noAutofit/>
          </a:bodyPr>
          <a:lstStyle/>
          <a:p>
            <a:pPr algn="ctr" defTabSz="470672">
              <a:lnSpc>
                <a:spcPct val="90000"/>
              </a:lnSpc>
              <a:spcAft>
                <a:spcPct val="35000"/>
              </a:spcAft>
            </a:pPr>
            <a:endParaRPr lang="en-US" sz="927" dirty="0"/>
          </a:p>
        </p:txBody>
      </p:sp>
      <p:sp>
        <p:nvSpPr>
          <p:cNvPr id="41" name="Freeform 40"/>
          <p:cNvSpPr/>
          <p:nvPr/>
        </p:nvSpPr>
        <p:spPr>
          <a:xfrm>
            <a:off x="3325153" y="3510223"/>
            <a:ext cx="242047" cy="242047"/>
          </a:xfrm>
          <a:custGeom>
            <a:avLst/>
            <a:gdLst>
              <a:gd name="connsiteX0" fmla="*/ 144515 w 1090269"/>
              <a:gd name="connsiteY0" fmla="*/ 416919 h 1090269"/>
              <a:gd name="connsiteX1" fmla="*/ 416919 w 1090269"/>
              <a:gd name="connsiteY1" fmla="*/ 416919 h 1090269"/>
              <a:gd name="connsiteX2" fmla="*/ 416919 w 1090269"/>
              <a:gd name="connsiteY2" fmla="*/ 144515 h 1090269"/>
              <a:gd name="connsiteX3" fmla="*/ 673350 w 1090269"/>
              <a:gd name="connsiteY3" fmla="*/ 144515 h 1090269"/>
              <a:gd name="connsiteX4" fmla="*/ 673350 w 1090269"/>
              <a:gd name="connsiteY4" fmla="*/ 416919 h 1090269"/>
              <a:gd name="connsiteX5" fmla="*/ 945754 w 1090269"/>
              <a:gd name="connsiteY5" fmla="*/ 416919 h 1090269"/>
              <a:gd name="connsiteX6" fmla="*/ 945754 w 1090269"/>
              <a:gd name="connsiteY6" fmla="*/ 673350 h 1090269"/>
              <a:gd name="connsiteX7" fmla="*/ 673350 w 1090269"/>
              <a:gd name="connsiteY7" fmla="*/ 673350 h 1090269"/>
              <a:gd name="connsiteX8" fmla="*/ 673350 w 1090269"/>
              <a:gd name="connsiteY8" fmla="*/ 945754 h 1090269"/>
              <a:gd name="connsiteX9" fmla="*/ 416919 w 1090269"/>
              <a:gd name="connsiteY9" fmla="*/ 945754 h 1090269"/>
              <a:gd name="connsiteX10" fmla="*/ 416919 w 1090269"/>
              <a:gd name="connsiteY10" fmla="*/ 673350 h 1090269"/>
              <a:gd name="connsiteX11" fmla="*/ 144515 w 1090269"/>
              <a:gd name="connsiteY11" fmla="*/ 673350 h 1090269"/>
              <a:gd name="connsiteX12" fmla="*/ 144515 w 1090269"/>
              <a:gd name="connsiteY12" fmla="*/ 416919 h 109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0269" h="1090269">
                <a:moveTo>
                  <a:pt x="144515" y="416919"/>
                </a:moveTo>
                <a:lnTo>
                  <a:pt x="416919" y="416919"/>
                </a:lnTo>
                <a:lnTo>
                  <a:pt x="416919" y="144515"/>
                </a:lnTo>
                <a:lnTo>
                  <a:pt x="673350" y="144515"/>
                </a:lnTo>
                <a:lnTo>
                  <a:pt x="673350" y="416919"/>
                </a:lnTo>
                <a:lnTo>
                  <a:pt x="945754" y="416919"/>
                </a:lnTo>
                <a:lnTo>
                  <a:pt x="945754" y="673350"/>
                </a:lnTo>
                <a:lnTo>
                  <a:pt x="673350" y="673350"/>
                </a:lnTo>
                <a:lnTo>
                  <a:pt x="673350" y="945754"/>
                </a:lnTo>
                <a:lnTo>
                  <a:pt x="416919" y="945754"/>
                </a:lnTo>
                <a:lnTo>
                  <a:pt x="416919" y="673350"/>
                </a:lnTo>
                <a:lnTo>
                  <a:pt x="144515" y="673350"/>
                </a:lnTo>
                <a:lnTo>
                  <a:pt x="144515" y="416919"/>
                </a:lnTo>
                <a:close/>
              </a:path>
            </a:pathLst>
          </a:custGeom>
          <a:solidFill>
            <a:schemeClr val="bg2"/>
          </a:solidFill>
          <a:ln>
            <a:solidFill>
              <a:schemeClr val="bg2"/>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5635" tIns="275902" rIns="95635" bIns="275902" numCol="1" spcCol="1270" anchor="ctr" anchorCtr="0">
            <a:noAutofit/>
          </a:bodyPr>
          <a:lstStyle/>
          <a:p>
            <a:pPr algn="ctr" defTabSz="470672">
              <a:lnSpc>
                <a:spcPct val="90000"/>
              </a:lnSpc>
              <a:spcAft>
                <a:spcPct val="35000"/>
              </a:spcAft>
            </a:pPr>
            <a:endParaRPr lang="en-US" sz="927" dirty="0"/>
          </a:p>
        </p:txBody>
      </p:sp>
      <p:sp>
        <p:nvSpPr>
          <p:cNvPr id="14" name="Flowchart: Document 13">
            <a:extLst>
              <a:ext uri="{FF2B5EF4-FFF2-40B4-BE49-F238E27FC236}">
                <a16:creationId xmlns:a16="http://schemas.microsoft.com/office/drawing/2014/main" id="{1AB8EAC8-A79A-4462-A403-58C8958758F7}"/>
              </a:ext>
            </a:extLst>
          </p:cNvPr>
          <p:cNvSpPr/>
          <p:nvPr/>
        </p:nvSpPr>
        <p:spPr>
          <a:xfrm>
            <a:off x="1399032" y="918085"/>
            <a:ext cx="1928653" cy="1616941"/>
          </a:xfrm>
          <a:prstGeom prst="flowChartDocument">
            <a:avLst/>
          </a:prstGeom>
          <a:solidFill>
            <a:srgbClr val="005472"/>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984" tIns="198984" rIns="198984" bIns="198984" numCol="1" spcCol="1270" anchor="ctr" anchorCtr="0">
            <a:noAutofit/>
          </a:bodyPr>
          <a:lstStyle/>
          <a:p>
            <a:pPr algn="ctr" defTabSz="588340">
              <a:lnSpc>
                <a:spcPct val="90000"/>
              </a:lnSpc>
              <a:spcAft>
                <a:spcPct val="35000"/>
              </a:spcAft>
            </a:pPr>
            <a:r>
              <a:rPr lang="en-US" sz="1588" dirty="0"/>
              <a:t>Voluntary 403(b) Plan</a:t>
            </a:r>
          </a:p>
        </p:txBody>
      </p:sp>
      <p:sp>
        <p:nvSpPr>
          <p:cNvPr id="15" name="Flowchart: Document 14">
            <a:extLst>
              <a:ext uri="{FF2B5EF4-FFF2-40B4-BE49-F238E27FC236}">
                <a16:creationId xmlns:a16="http://schemas.microsoft.com/office/drawing/2014/main" id="{853A7881-5E30-471E-A230-821CC85423A2}"/>
              </a:ext>
            </a:extLst>
          </p:cNvPr>
          <p:cNvSpPr/>
          <p:nvPr/>
        </p:nvSpPr>
        <p:spPr>
          <a:xfrm>
            <a:off x="3566526" y="918085"/>
            <a:ext cx="1928654" cy="1616941"/>
          </a:xfrm>
          <a:prstGeom prst="flowChartDocument">
            <a:avLst/>
          </a:prstGeom>
          <a:solidFill>
            <a:srgbClr val="FF8F28"/>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984" tIns="198984" rIns="198984" bIns="198984" numCol="1" spcCol="1270" anchor="ctr" anchorCtr="0">
            <a:noAutofit/>
          </a:bodyPr>
          <a:lstStyle/>
          <a:p>
            <a:pPr algn="ctr" defTabSz="588340">
              <a:lnSpc>
                <a:spcPct val="90000"/>
              </a:lnSpc>
              <a:spcAft>
                <a:spcPct val="35000"/>
              </a:spcAft>
            </a:pPr>
            <a:r>
              <a:rPr lang="en-US" sz="1588" dirty="0"/>
              <a:t>Voluntary 457(b) Plan</a:t>
            </a:r>
          </a:p>
        </p:txBody>
      </p:sp>
      <p:sp>
        <p:nvSpPr>
          <p:cNvPr id="16" name="Flowchart: Document 15">
            <a:extLst>
              <a:ext uri="{FF2B5EF4-FFF2-40B4-BE49-F238E27FC236}">
                <a16:creationId xmlns:a16="http://schemas.microsoft.com/office/drawing/2014/main" id="{D8321A0D-A75C-4BCC-B3EF-B806E9A47CCB}"/>
              </a:ext>
            </a:extLst>
          </p:cNvPr>
          <p:cNvSpPr/>
          <p:nvPr/>
        </p:nvSpPr>
        <p:spPr>
          <a:xfrm>
            <a:off x="5734018" y="918085"/>
            <a:ext cx="1928654" cy="1616941"/>
          </a:xfrm>
          <a:prstGeom prst="flowChartDocument">
            <a:avLst/>
          </a:prstGeom>
          <a:solidFill>
            <a:srgbClr val="559534"/>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984" tIns="198984" rIns="198984" bIns="198984" numCol="1" spcCol="1270" anchor="ctr" anchorCtr="0">
            <a:noAutofit/>
          </a:bodyPr>
          <a:lstStyle/>
          <a:p>
            <a:pPr algn="ctr" defTabSz="588340">
              <a:lnSpc>
                <a:spcPct val="90000"/>
              </a:lnSpc>
              <a:spcAft>
                <a:spcPct val="35000"/>
              </a:spcAft>
            </a:pPr>
            <a:r>
              <a:rPr lang="en-US" sz="1588" dirty="0"/>
              <a:t>Defined Contribution (DC) 401(a) Plan</a:t>
            </a:r>
          </a:p>
        </p:txBody>
      </p:sp>
      <p:graphicFrame>
        <p:nvGraphicFramePr>
          <p:cNvPr id="17" name="Table 16">
            <a:extLst>
              <a:ext uri="{FF2B5EF4-FFF2-40B4-BE49-F238E27FC236}">
                <a16:creationId xmlns:a16="http://schemas.microsoft.com/office/drawing/2014/main" id="{5DBD8365-C9E0-4BEF-802C-FA48D7E68E19}"/>
              </a:ext>
            </a:extLst>
          </p:cNvPr>
          <p:cNvGraphicFramePr>
            <a:graphicFrameLocks noGrp="1"/>
          </p:cNvGraphicFramePr>
          <p:nvPr>
            <p:extLst>
              <p:ext uri="{D42A27DB-BD31-4B8C-83A1-F6EECF244321}">
                <p14:modId xmlns:p14="http://schemas.microsoft.com/office/powerpoint/2010/main" val="2413205036"/>
              </p:ext>
            </p:extLst>
          </p:nvPr>
        </p:nvGraphicFramePr>
        <p:xfrm>
          <a:off x="1435029" y="4272495"/>
          <a:ext cx="3952469" cy="279698"/>
        </p:xfrm>
        <a:graphic>
          <a:graphicData uri="http://schemas.openxmlformats.org/drawingml/2006/table">
            <a:tbl>
              <a:tblPr>
                <a:tableStyleId>{5C22544A-7EE6-4342-B048-85BDC9FD1C3A}</a:tableStyleId>
              </a:tblPr>
              <a:tblGrid>
                <a:gridCol w="3952469">
                  <a:extLst>
                    <a:ext uri="{9D8B030D-6E8A-4147-A177-3AD203B41FA5}">
                      <a16:colId xmlns:a16="http://schemas.microsoft.com/office/drawing/2014/main" val="20000"/>
                    </a:ext>
                  </a:extLst>
                </a:gridCol>
              </a:tblGrid>
              <a:tr h="278354">
                <a:tc>
                  <a:txBody>
                    <a:bodyPr/>
                    <a:lstStyle/>
                    <a:p>
                      <a:pPr algn="ctr" fontAlgn="t"/>
                      <a:endParaRPr lang="en-US" sz="1200" dirty="0"/>
                    </a:p>
                  </a:txBody>
                  <a:tcPr marL="12102" marR="12102" marT="48409" marB="48409">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1" name="Table 20">
            <a:extLst>
              <a:ext uri="{FF2B5EF4-FFF2-40B4-BE49-F238E27FC236}">
                <a16:creationId xmlns:a16="http://schemas.microsoft.com/office/drawing/2014/main" id="{9707721B-8686-4D8F-BC34-69609E2A9031}"/>
              </a:ext>
            </a:extLst>
          </p:cNvPr>
          <p:cNvGraphicFramePr>
            <a:graphicFrameLocks noGrp="1"/>
          </p:cNvGraphicFramePr>
          <p:nvPr>
            <p:extLst>
              <p:ext uri="{D42A27DB-BD31-4B8C-83A1-F6EECF244321}">
                <p14:modId xmlns:p14="http://schemas.microsoft.com/office/powerpoint/2010/main" val="1543929895"/>
              </p:ext>
            </p:extLst>
          </p:nvPr>
        </p:nvGraphicFramePr>
        <p:xfrm>
          <a:off x="1574624" y="4305515"/>
          <a:ext cx="1833506" cy="645458"/>
        </p:xfrm>
        <a:graphic>
          <a:graphicData uri="http://schemas.openxmlformats.org/drawingml/2006/table">
            <a:tbl>
              <a:tblPr>
                <a:tableStyleId>{5C22544A-7EE6-4342-B048-85BDC9FD1C3A}</a:tableStyleId>
              </a:tblPr>
              <a:tblGrid>
                <a:gridCol w="1833506">
                  <a:extLst>
                    <a:ext uri="{9D8B030D-6E8A-4147-A177-3AD203B41FA5}">
                      <a16:colId xmlns:a16="http://schemas.microsoft.com/office/drawing/2014/main" val="20000"/>
                    </a:ext>
                  </a:extLst>
                </a:gridCol>
              </a:tblGrid>
              <a:tr h="2783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In-service distributions allowed at age </a:t>
                      </a:r>
                      <a:r>
                        <a:rPr lang="en-US" sz="1200" b="1" kern="1200" dirty="0">
                          <a:solidFill>
                            <a:schemeClr val="tx1"/>
                          </a:solidFill>
                        </a:rPr>
                        <a:t>59½</a:t>
                      </a:r>
                      <a:r>
                        <a:rPr lang="en-US" sz="1200" kern="1200" dirty="0">
                          <a:solidFill>
                            <a:schemeClr val="tx1"/>
                          </a:solidFill>
                        </a:rPr>
                        <a:t> or for financial hardship</a:t>
                      </a:r>
                    </a:p>
                  </a:txBody>
                  <a:tcPr marL="12102" marR="12102" marT="48409" marB="4840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2" name="Table 21">
            <a:extLst>
              <a:ext uri="{FF2B5EF4-FFF2-40B4-BE49-F238E27FC236}">
                <a16:creationId xmlns:a16="http://schemas.microsoft.com/office/drawing/2014/main" id="{C723D6D6-A642-4310-9634-DBC943B592AA}"/>
              </a:ext>
            </a:extLst>
          </p:cNvPr>
          <p:cNvGraphicFramePr>
            <a:graphicFrameLocks noGrp="1"/>
          </p:cNvGraphicFramePr>
          <p:nvPr>
            <p:extLst>
              <p:ext uri="{D42A27DB-BD31-4B8C-83A1-F6EECF244321}">
                <p14:modId xmlns:p14="http://schemas.microsoft.com/office/powerpoint/2010/main" val="4249272032"/>
              </p:ext>
            </p:extLst>
          </p:nvPr>
        </p:nvGraphicFramePr>
        <p:xfrm>
          <a:off x="3547725" y="4294124"/>
          <a:ext cx="1833506" cy="645458"/>
        </p:xfrm>
        <a:graphic>
          <a:graphicData uri="http://schemas.openxmlformats.org/drawingml/2006/table">
            <a:tbl>
              <a:tblPr>
                <a:tableStyleId>{5C22544A-7EE6-4342-B048-85BDC9FD1C3A}</a:tableStyleId>
              </a:tblPr>
              <a:tblGrid>
                <a:gridCol w="1833506">
                  <a:extLst>
                    <a:ext uri="{9D8B030D-6E8A-4147-A177-3AD203B41FA5}">
                      <a16:colId xmlns:a16="http://schemas.microsoft.com/office/drawing/2014/main" val="20000"/>
                    </a:ext>
                  </a:extLst>
                </a:gridCol>
              </a:tblGrid>
              <a:tr h="2783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In-service distributions allowed at age </a:t>
                      </a:r>
                      <a:r>
                        <a:rPr lang="en-US" sz="1200" b="1" kern="1200" dirty="0">
                          <a:solidFill>
                            <a:schemeClr val="tx1"/>
                          </a:solidFill>
                        </a:rPr>
                        <a:t>59½</a:t>
                      </a:r>
                      <a:r>
                        <a:rPr lang="en-US" sz="1200" kern="1200" dirty="0">
                          <a:solidFill>
                            <a:schemeClr val="tx1"/>
                          </a:solidFill>
                        </a:rPr>
                        <a:t> or for financial hardship</a:t>
                      </a:r>
                    </a:p>
                  </a:txBody>
                  <a:tcPr marL="12102" marR="12102" marT="48409" marB="4840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00410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403(b) Plan and 457(b) Plan differences</a:t>
            </a:r>
          </a:p>
        </p:txBody>
      </p:sp>
      <p:graphicFrame>
        <p:nvGraphicFramePr>
          <p:cNvPr id="16" name="Table 15"/>
          <p:cNvGraphicFramePr>
            <a:graphicFrameLocks noGrp="1"/>
          </p:cNvGraphicFramePr>
          <p:nvPr>
            <p:extLst>
              <p:ext uri="{D42A27DB-BD31-4B8C-83A1-F6EECF244321}">
                <p14:modId xmlns:p14="http://schemas.microsoft.com/office/powerpoint/2010/main" val="4155310656"/>
              </p:ext>
            </p:extLst>
          </p:nvPr>
        </p:nvGraphicFramePr>
        <p:xfrm>
          <a:off x="1446605" y="2663042"/>
          <a:ext cx="1833506" cy="921123"/>
        </p:xfrm>
        <a:graphic>
          <a:graphicData uri="http://schemas.openxmlformats.org/drawingml/2006/table">
            <a:tbl>
              <a:tblPr>
                <a:tableStyleId>{5C22544A-7EE6-4342-B048-85BDC9FD1C3A}</a:tableStyleId>
              </a:tblPr>
              <a:tblGrid>
                <a:gridCol w="1833506">
                  <a:extLst>
                    <a:ext uri="{9D8B030D-6E8A-4147-A177-3AD203B41FA5}">
                      <a16:colId xmlns:a16="http://schemas.microsoft.com/office/drawing/2014/main" val="20000"/>
                    </a:ext>
                  </a:extLst>
                </a:gridCol>
              </a:tblGrid>
              <a:tr h="278354">
                <a:tc>
                  <a:txBody>
                    <a:bodyPr/>
                    <a:lstStyle/>
                    <a:p>
                      <a:pPr algn="ctr"/>
                      <a:r>
                        <a:rPr lang="en-US" sz="1200" b="0" dirty="0">
                          <a:solidFill>
                            <a:schemeClr val="tx1"/>
                          </a:solidFill>
                        </a:rPr>
                        <a:t>Loans available</a:t>
                      </a:r>
                    </a:p>
                  </a:txBody>
                  <a:tcPr marL="12102" marR="12102" marT="48409" marB="4840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1425">
                <a:tc>
                  <a:txBody>
                    <a:bodyPr/>
                    <a:lstStyle/>
                    <a:p>
                      <a:pPr lvl="0" algn="ctr" defTabSz="844550">
                        <a:lnSpc>
                          <a:spcPct val="90000"/>
                        </a:lnSpc>
                        <a:spcBef>
                          <a:spcPct val="0"/>
                        </a:spcBef>
                        <a:spcAft>
                          <a:spcPct val="35000"/>
                        </a:spcAft>
                      </a:pPr>
                      <a:r>
                        <a:rPr lang="en-US" sz="1200" kern="1200" dirty="0">
                          <a:solidFill>
                            <a:schemeClr val="tx1"/>
                          </a:solidFill>
                        </a:rPr>
                        <a:t>Hardship withdrawals are available</a:t>
                      </a:r>
                      <a:endParaRPr lang="en-US" sz="1200" b="1" kern="1200" dirty="0">
                        <a:solidFill>
                          <a:schemeClr val="tx1"/>
                        </a:solidFill>
                      </a:endParaRPr>
                    </a:p>
                  </a:txBody>
                  <a:tcPr marL="12102" marR="12102" marT="48409" marB="48409">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91201157"/>
              </p:ext>
            </p:extLst>
          </p:nvPr>
        </p:nvGraphicFramePr>
        <p:xfrm>
          <a:off x="3566526" y="2663042"/>
          <a:ext cx="1833506" cy="1508087"/>
        </p:xfrm>
        <a:graphic>
          <a:graphicData uri="http://schemas.openxmlformats.org/drawingml/2006/table">
            <a:tbl>
              <a:tblPr>
                <a:tableStyleId>{5C22544A-7EE6-4342-B048-85BDC9FD1C3A}</a:tableStyleId>
              </a:tblPr>
              <a:tblGrid>
                <a:gridCol w="1833506">
                  <a:extLst>
                    <a:ext uri="{9D8B030D-6E8A-4147-A177-3AD203B41FA5}">
                      <a16:colId xmlns:a16="http://schemas.microsoft.com/office/drawing/2014/main" val="20000"/>
                    </a:ext>
                  </a:extLst>
                </a:gridCol>
              </a:tblGrid>
              <a:tr h="278354">
                <a:tc>
                  <a:txBody>
                    <a:bodyPr/>
                    <a:lstStyle/>
                    <a:p>
                      <a:pPr algn="ctr"/>
                      <a:r>
                        <a:rPr lang="en-US" sz="1200" b="0" dirty="0">
                          <a:solidFill>
                            <a:schemeClr val="tx1"/>
                          </a:solidFill>
                        </a:rPr>
                        <a:t>Loans </a:t>
                      </a:r>
                      <a:r>
                        <a:rPr lang="en-US" sz="1200" b="1" dirty="0">
                          <a:solidFill>
                            <a:schemeClr val="tx1"/>
                          </a:solidFill>
                        </a:rPr>
                        <a:t>not</a:t>
                      </a:r>
                      <a:r>
                        <a:rPr lang="en-US" sz="1200" b="0" dirty="0">
                          <a:solidFill>
                            <a:schemeClr val="tx1"/>
                          </a:solidFill>
                        </a:rPr>
                        <a:t> available</a:t>
                      </a:r>
                    </a:p>
                  </a:txBody>
                  <a:tcPr marL="12102" marR="12102" marT="48409" marB="4840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1425">
                <a:tc>
                  <a:txBody>
                    <a:bodyPr/>
                    <a:lstStyle/>
                    <a:p>
                      <a:pPr lvl="0" algn="ctr" defTabSz="844550">
                        <a:lnSpc>
                          <a:spcPct val="90000"/>
                        </a:lnSpc>
                        <a:spcBef>
                          <a:spcPct val="0"/>
                        </a:spcBef>
                        <a:spcAft>
                          <a:spcPct val="35000"/>
                        </a:spcAft>
                      </a:pPr>
                      <a:r>
                        <a:rPr lang="en-US" sz="1200" kern="1200" dirty="0">
                          <a:solidFill>
                            <a:schemeClr val="tx1"/>
                          </a:solidFill>
                        </a:rPr>
                        <a:t>Hardship withdrawals are available</a:t>
                      </a:r>
                      <a:endParaRPr lang="en-US" sz="1200" b="1" kern="1200" dirty="0">
                        <a:solidFill>
                          <a:schemeClr val="tx1"/>
                        </a:solidFill>
                      </a:endParaRPr>
                    </a:p>
                  </a:txBody>
                  <a:tcPr marL="12102" marR="12102" marT="48409" marB="48409">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86964">
                <a:tc>
                  <a:txBody>
                    <a:bodyPr/>
                    <a:lstStyle/>
                    <a:p>
                      <a:pPr lvl="0" algn="ctr" defTabSz="844550">
                        <a:lnSpc>
                          <a:spcPct val="90000"/>
                        </a:lnSpc>
                        <a:spcBef>
                          <a:spcPct val="0"/>
                        </a:spcBef>
                        <a:spcAft>
                          <a:spcPct val="35000"/>
                        </a:spcAft>
                      </a:pPr>
                      <a:endParaRPr lang="en-US" sz="1200" kern="1200" dirty="0">
                        <a:solidFill>
                          <a:schemeClr val="tx1"/>
                        </a:solidFill>
                      </a:endParaRPr>
                    </a:p>
                  </a:txBody>
                  <a:tcPr marL="12102" marR="12102" marT="48409" marB="48409">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1" name="Flowchart: Document 10">
            <a:extLst>
              <a:ext uri="{FF2B5EF4-FFF2-40B4-BE49-F238E27FC236}">
                <a16:creationId xmlns:a16="http://schemas.microsoft.com/office/drawing/2014/main" id="{0247A1C1-E59A-4FEF-989F-1A234A80E3E7}"/>
              </a:ext>
            </a:extLst>
          </p:cNvPr>
          <p:cNvSpPr/>
          <p:nvPr/>
        </p:nvSpPr>
        <p:spPr>
          <a:xfrm>
            <a:off x="1399032" y="881509"/>
            <a:ext cx="1928653" cy="1616941"/>
          </a:xfrm>
          <a:prstGeom prst="flowChartDocument">
            <a:avLst/>
          </a:prstGeom>
          <a:solidFill>
            <a:srgbClr val="005472"/>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984" tIns="198984" rIns="198984" bIns="198984" numCol="1" spcCol="1270" anchor="ctr" anchorCtr="0">
            <a:noAutofit/>
          </a:bodyPr>
          <a:lstStyle/>
          <a:p>
            <a:pPr algn="ctr" defTabSz="588340">
              <a:lnSpc>
                <a:spcPct val="90000"/>
              </a:lnSpc>
              <a:spcAft>
                <a:spcPct val="35000"/>
              </a:spcAft>
            </a:pPr>
            <a:r>
              <a:rPr lang="en-US" sz="1588" dirty="0"/>
              <a:t>Voluntary 403(b) Plan</a:t>
            </a:r>
          </a:p>
        </p:txBody>
      </p:sp>
      <p:sp>
        <p:nvSpPr>
          <p:cNvPr id="12" name="Flowchart: Document 11">
            <a:extLst>
              <a:ext uri="{FF2B5EF4-FFF2-40B4-BE49-F238E27FC236}">
                <a16:creationId xmlns:a16="http://schemas.microsoft.com/office/drawing/2014/main" id="{1BEBF6FF-7ED5-41DE-8363-69267E1F83CC}"/>
              </a:ext>
            </a:extLst>
          </p:cNvPr>
          <p:cNvSpPr/>
          <p:nvPr/>
        </p:nvSpPr>
        <p:spPr>
          <a:xfrm>
            <a:off x="3566526" y="881509"/>
            <a:ext cx="1928654" cy="1616941"/>
          </a:xfrm>
          <a:prstGeom prst="flowChartDocument">
            <a:avLst/>
          </a:prstGeom>
          <a:solidFill>
            <a:srgbClr val="FF8F28"/>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984" tIns="198984" rIns="198984" bIns="198984" numCol="1" spcCol="1270" anchor="ctr" anchorCtr="0">
            <a:noAutofit/>
          </a:bodyPr>
          <a:lstStyle/>
          <a:p>
            <a:pPr algn="ctr" defTabSz="588340">
              <a:lnSpc>
                <a:spcPct val="90000"/>
              </a:lnSpc>
              <a:spcAft>
                <a:spcPct val="35000"/>
              </a:spcAft>
            </a:pPr>
            <a:r>
              <a:rPr lang="en-US" sz="1588" dirty="0"/>
              <a:t>Voluntary 457(b) Plan</a:t>
            </a:r>
          </a:p>
        </p:txBody>
      </p:sp>
      <p:sp>
        <p:nvSpPr>
          <p:cNvPr id="13" name="Flowchart: Document 12">
            <a:extLst>
              <a:ext uri="{FF2B5EF4-FFF2-40B4-BE49-F238E27FC236}">
                <a16:creationId xmlns:a16="http://schemas.microsoft.com/office/drawing/2014/main" id="{F116A1F0-91D6-4428-809D-AD7E259BABAB}"/>
              </a:ext>
            </a:extLst>
          </p:cNvPr>
          <p:cNvSpPr/>
          <p:nvPr/>
        </p:nvSpPr>
        <p:spPr>
          <a:xfrm>
            <a:off x="5734018" y="881509"/>
            <a:ext cx="1928654" cy="1616941"/>
          </a:xfrm>
          <a:prstGeom prst="flowChartDocument">
            <a:avLst/>
          </a:prstGeom>
          <a:solidFill>
            <a:srgbClr val="559534"/>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984" tIns="198984" rIns="198984" bIns="198984" numCol="1" spcCol="1270" anchor="ctr" anchorCtr="0">
            <a:noAutofit/>
          </a:bodyPr>
          <a:lstStyle/>
          <a:p>
            <a:pPr algn="ctr" defTabSz="588340">
              <a:lnSpc>
                <a:spcPct val="90000"/>
              </a:lnSpc>
              <a:spcAft>
                <a:spcPct val="35000"/>
              </a:spcAft>
            </a:pPr>
            <a:r>
              <a:rPr lang="en-US" sz="1588" dirty="0"/>
              <a:t>Defined Contribution (DC) 401(a) Plan</a:t>
            </a:r>
          </a:p>
        </p:txBody>
      </p:sp>
    </p:spTree>
    <p:extLst>
      <p:ext uri="{BB962C8B-B14F-4D97-AF65-F5344CB8AC3E}">
        <p14:creationId xmlns:p14="http://schemas.microsoft.com/office/powerpoint/2010/main" val="3862798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Do you need to save on your own?</a:t>
            </a: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3687226908"/>
              </p:ext>
            </p:extLst>
          </p:nvPr>
        </p:nvGraphicFramePr>
        <p:xfrm>
          <a:off x="722376" y="640080"/>
          <a:ext cx="7095743" cy="381304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6"/>
          <p:cNvSpPr txBox="1">
            <a:spLocks noChangeArrowheads="1"/>
          </p:cNvSpPr>
          <p:nvPr/>
        </p:nvSpPr>
        <p:spPr bwMode="auto">
          <a:xfrm>
            <a:off x="3953727" y="4372810"/>
            <a:ext cx="3473375" cy="68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87" tIns="37795" rIns="75587" bIns="37795">
            <a:spAutoFit/>
          </a:bodyPr>
          <a:lstStyle>
            <a:lvl1pPr defTabSz="1017588" eaLnBrk="0" hangingPunct="0">
              <a:defRPr>
                <a:solidFill>
                  <a:schemeClr val="tx1"/>
                </a:solidFill>
                <a:latin typeface="Arial" pitchFamily="34" charset="0"/>
              </a:defRPr>
            </a:lvl1pPr>
            <a:lvl2pPr marL="742950" indent="-285750" defTabSz="1017588" eaLnBrk="0" hangingPunct="0">
              <a:defRPr>
                <a:solidFill>
                  <a:schemeClr val="tx1"/>
                </a:solidFill>
                <a:latin typeface="Arial" pitchFamily="34" charset="0"/>
              </a:defRPr>
            </a:lvl2pPr>
            <a:lvl3pPr marL="1143000" indent="-228600" defTabSz="1017588" eaLnBrk="0" hangingPunct="0">
              <a:defRPr>
                <a:solidFill>
                  <a:schemeClr val="tx1"/>
                </a:solidFill>
                <a:latin typeface="Arial" pitchFamily="34" charset="0"/>
              </a:defRPr>
            </a:lvl3pPr>
            <a:lvl4pPr marL="1600200" indent="-228600" defTabSz="1017588" eaLnBrk="0" hangingPunct="0">
              <a:defRPr>
                <a:solidFill>
                  <a:schemeClr val="tx1"/>
                </a:solidFill>
                <a:latin typeface="Arial" pitchFamily="34" charset="0"/>
              </a:defRPr>
            </a:lvl4pPr>
            <a:lvl5pPr marL="2057400" indent="-228600" defTabSz="1017588" eaLnBrk="0" hangingPunct="0">
              <a:defRPr>
                <a:solidFill>
                  <a:schemeClr val="tx1"/>
                </a:solidFill>
                <a:latin typeface="Arial" pitchFamily="34" charset="0"/>
              </a:defRPr>
            </a:lvl5pPr>
            <a:lvl6pPr marL="2514600" indent="-228600" defTabSz="1017588" eaLnBrk="0" fontAlgn="base" hangingPunct="0">
              <a:spcBef>
                <a:spcPct val="0"/>
              </a:spcBef>
              <a:spcAft>
                <a:spcPct val="0"/>
              </a:spcAft>
              <a:defRPr>
                <a:solidFill>
                  <a:schemeClr val="tx1"/>
                </a:solidFill>
                <a:latin typeface="Arial" pitchFamily="34" charset="0"/>
              </a:defRPr>
            </a:lvl6pPr>
            <a:lvl7pPr marL="2971800" indent="-228600" defTabSz="1017588" eaLnBrk="0" fontAlgn="base" hangingPunct="0">
              <a:spcBef>
                <a:spcPct val="0"/>
              </a:spcBef>
              <a:spcAft>
                <a:spcPct val="0"/>
              </a:spcAft>
              <a:defRPr>
                <a:solidFill>
                  <a:schemeClr val="tx1"/>
                </a:solidFill>
                <a:latin typeface="Arial" pitchFamily="34" charset="0"/>
              </a:defRPr>
            </a:lvl7pPr>
            <a:lvl8pPr marL="3429000" indent="-228600" defTabSz="1017588" eaLnBrk="0" fontAlgn="base" hangingPunct="0">
              <a:spcBef>
                <a:spcPct val="0"/>
              </a:spcBef>
              <a:spcAft>
                <a:spcPct val="0"/>
              </a:spcAft>
              <a:defRPr>
                <a:solidFill>
                  <a:schemeClr val="tx1"/>
                </a:solidFill>
                <a:latin typeface="Arial" pitchFamily="34" charset="0"/>
              </a:defRPr>
            </a:lvl8pPr>
            <a:lvl9pPr marL="3886200" indent="-228600" defTabSz="1017588" eaLnBrk="0" fontAlgn="base" hangingPunct="0">
              <a:spcBef>
                <a:spcPct val="0"/>
              </a:spcBef>
              <a:spcAft>
                <a:spcPct val="0"/>
              </a:spcAft>
              <a:defRPr>
                <a:solidFill>
                  <a:schemeClr val="tx1"/>
                </a:solidFill>
                <a:latin typeface="Arial" pitchFamily="34" charset="0"/>
              </a:defRPr>
            </a:lvl9pPr>
          </a:lstStyle>
          <a:p>
            <a:pPr defTabSz="674490" eaLnBrk="1" hangingPunct="1">
              <a:lnSpc>
                <a:spcPct val="90000"/>
              </a:lnSpc>
              <a:spcBef>
                <a:spcPct val="50000"/>
              </a:spcBef>
            </a:pPr>
            <a:r>
              <a:rPr lang="en-US" altLang="en-US" sz="728" dirty="0">
                <a:solidFill>
                  <a:srgbClr val="000000"/>
                </a:solidFill>
              </a:rPr>
              <a:t>For illustrative purposes only. This hypothetical example assumes $40,000 annual salary, beginning balance of $0; 3% annual salary increase and a 7% annual rate of return compounded weekly. Your own plan account may earn more or less than this example and income taxes will be due when you withdraw from your account. Investing in this manner does not ensure a profit or guarantee against a loss in declining markets. </a:t>
            </a:r>
          </a:p>
        </p:txBody>
      </p:sp>
      <p:sp>
        <p:nvSpPr>
          <p:cNvPr id="11" name="Rectangle 10"/>
          <p:cNvSpPr/>
          <p:nvPr/>
        </p:nvSpPr>
        <p:spPr>
          <a:xfrm>
            <a:off x="2009893" y="4353135"/>
            <a:ext cx="1694329" cy="646587"/>
          </a:xfrm>
          <a:prstGeom prst="rect">
            <a:avLst/>
          </a:prstGeom>
          <a:ln w="25400">
            <a:solidFill>
              <a:schemeClr val="bg2"/>
            </a:solidFill>
          </a:ln>
        </p:spPr>
        <p:txBody>
          <a:bodyPr anchor="ctr">
            <a:spAutoFit/>
          </a:bodyPr>
          <a:lstStyle/>
          <a:p>
            <a:pPr defTabSz="794259">
              <a:lnSpc>
                <a:spcPct val="90000"/>
              </a:lnSpc>
              <a:spcAft>
                <a:spcPct val="35000"/>
              </a:spcAft>
            </a:pPr>
            <a:r>
              <a:rPr lang="en-US" altLang="en-US" sz="1059" dirty="0">
                <a:solidFill>
                  <a:srgbClr val="000000">
                    <a:hueOff val="0"/>
                    <a:satOff val="0"/>
                    <a:lumOff val="0"/>
                    <a:alphaOff val="0"/>
                  </a:srgbClr>
                </a:solidFill>
                <a:latin typeface="Arial"/>
              </a:rPr>
              <a:t>Current Age: 40</a:t>
            </a:r>
          </a:p>
          <a:p>
            <a:pPr defTabSz="794259">
              <a:lnSpc>
                <a:spcPct val="90000"/>
              </a:lnSpc>
              <a:spcAft>
                <a:spcPct val="35000"/>
              </a:spcAft>
            </a:pPr>
            <a:r>
              <a:rPr lang="en-US" altLang="en-US" sz="1059" dirty="0">
                <a:solidFill>
                  <a:srgbClr val="000000">
                    <a:hueOff val="0"/>
                    <a:satOff val="0"/>
                    <a:lumOff val="0"/>
                    <a:alphaOff val="0"/>
                  </a:srgbClr>
                </a:solidFill>
                <a:latin typeface="Arial"/>
              </a:rPr>
              <a:t>Current Salary: $40,000</a:t>
            </a:r>
          </a:p>
          <a:p>
            <a:pPr defTabSz="794259">
              <a:lnSpc>
                <a:spcPct val="90000"/>
              </a:lnSpc>
              <a:spcAft>
                <a:spcPct val="35000"/>
              </a:spcAft>
            </a:pPr>
            <a:r>
              <a:rPr lang="en-US" altLang="en-US" sz="1059" dirty="0">
                <a:solidFill>
                  <a:srgbClr val="000000">
                    <a:hueOff val="0"/>
                    <a:satOff val="0"/>
                    <a:lumOff val="0"/>
                    <a:alphaOff val="0"/>
                  </a:srgbClr>
                </a:solidFill>
                <a:latin typeface="Arial"/>
              </a:rPr>
              <a:t>Starting Balance $0</a:t>
            </a:r>
          </a:p>
        </p:txBody>
      </p:sp>
      <p:sp>
        <p:nvSpPr>
          <p:cNvPr id="10" name="Rectangle 9"/>
          <p:cNvSpPr/>
          <p:nvPr/>
        </p:nvSpPr>
        <p:spPr>
          <a:xfrm>
            <a:off x="1891653" y="4354521"/>
            <a:ext cx="118240" cy="611169"/>
          </a:xfrm>
          <a:prstGeom prst="rect">
            <a:avLst/>
          </a:prstGeom>
          <a:solidFill>
            <a:srgbClr val="005472"/>
          </a:solidFill>
          <a:ln>
            <a:solidFill>
              <a:schemeClr val="bg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2398497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DC Plan</a:t>
            </a:r>
          </a:p>
        </p:txBody>
      </p:sp>
      <p:sp>
        <p:nvSpPr>
          <p:cNvPr id="18" name="Flowchart: Document 17"/>
          <p:cNvSpPr/>
          <p:nvPr/>
        </p:nvSpPr>
        <p:spPr>
          <a:xfrm>
            <a:off x="1399032" y="716917"/>
            <a:ext cx="1928653" cy="1616941"/>
          </a:xfrm>
          <a:prstGeom prst="flowChartDocument">
            <a:avLst/>
          </a:prstGeom>
          <a:solidFill>
            <a:srgbClr val="005472"/>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984" tIns="198984" rIns="198984" bIns="198984" numCol="1" spcCol="1270" anchor="ctr" anchorCtr="0">
            <a:noAutofit/>
          </a:bodyPr>
          <a:lstStyle/>
          <a:p>
            <a:pPr algn="ctr" defTabSz="588340">
              <a:lnSpc>
                <a:spcPct val="90000"/>
              </a:lnSpc>
              <a:spcAft>
                <a:spcPct val="35000"/>
              </a:spcAft>
            </a:pPr>
            <a:r>
              <a:rPr lang="en-US" sz="1588" dirty="0"/>
              <a:t>Voluntary 403(b) Plan</a:t>
            </a:r>
          </a:p>
        </p:txBody>
      </p:sp>
      <p:sp>
        <p:nvSpPr>
          <p:cNvPr id="19" name="Flowchart: Document 18"/>
          <p:cNvSpPr/>
          <p:nvPr/>
        </p:nvSpPr>
        <p:spPr>
          <a:xfrm>
            <a:off x="3566526" y="716917"/>
            <a:ext cx="1928654" cy="1616941"/>
          </a:xfrm>
          <a:prstGeom prst="flowChartDocument">
            <a:avLst/>
          </a:prstGeom>
          <a:solidFill>
            <a:srgbClr val="FF8F28"/>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984" tIns="198984" rIns="198984" bIns="198984" numCol="1" spcCol="1270" anchor="ctr" anchorCtr="0">
            <a:noAutofit/>
          </a:bodyPr>
          <a:lstStyle/>
          <a:p>
            <a:pPr algn="ctr" defTabSz="588340">
              <a:lnSpc>
                <a:spcPct val="90000"/>
              </a:lnSpc>
              <a:spcAft>
                <a:spcPct val="35000"/>
              </a:spcAft>
            </a:pPr>
            <a:r>
              <a:rPr lang="en-US" sz="1588" dirty="0"/>
              <a:t>Voluntary 457(b) Plan</a:t>
            </a:r>
          </a:p>
        </p:txBody>
      </p:sp>
      <p:sp>
        <p:nvSpPr>
          <p:cNvPr id="20" name="Flowchart: Document 19"/>
          <p:cNvSpPr/>
          <p:nvPr/>
        </p:nvSpPr>
        <p:spPr>
          <a:xfrm>
            <a:off x="5734018" y="716917"/>
            <a:ext cx="1928654" cy="1616941"/>
          </a:xfrm>
          <a:prstGeom prst="flowChartDocument">
            <a:avLst/>
          </a:prstGeom>
          <a:solidFill>
            <a:srgbClr val="559534"/>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984" tIns="198984" rIns="198984" bIns="198984" numCol="1" spcCol="1270" anchor="ctr" anchorCtr="0">
            <a:noAutofit/>
          </a:bodyPr>
          <a:lstStyle/>
          <a:p>
            <a:pPr algn="ctr" defTabSz="588340">
              <a:lnSpc>
                <a:spcPct val="90000"/>
              </a:lnSpc>
              <a:spcAft>
                <a:spcPct val="35000"/>
              </a:spcAft>
            </a:pPr>
            <a:r>
              <a:rPr lang="en-US" sz="1588" dirty="0"/>
              <a:t>Defined Contribution (DC) 401(a) Plan</a:t>
            </a:r>
          </a:p>
        </p:txBody>
      </p:sp>
      <p:graphicFrame>
        <p:nvGraphicFramePr>
          <p:cNvPr id="8" name="Table 7"/>
          <p:cNvGraphicFramePr>
            <a:graphicFrameLocks noGrp="1"/>
          </p:cNvGraphicFramePr>
          <p:nvPr/>
        </p:nvGraphicFramePr>
        <p:xfrm>
          <a:off x="5770948" y="2441846"/>
          <a:ext cx="1833506" cy="2088056"/>
        </p:xfrm>
        <a:graphic>
          <a:graphicData uri="http://schemas.openxmlformats.org/drawingml/2006/table">
            <a:tbl>
              <a:tblPr/>
              <a:tblGrid>
                <a:gridCol w="1833506">
                  <a:extLst>
                    <a:ext uri="{9D8B030D-6E8A-4147-A177-3AD203B41FA5}">
                      <a16:colId xmlns:a16="http://schemas.microsoft.com/office/drawing/2014/main" val="20000"/>
                    </a:ext>
                  </a:extLst>
                </a:gridCol>
              </a:tblGrid>
              <a:tr h="641425">
                <a:tc>
                  <a:txBody>
                    <a:bodyPr/>
                    <a:lstStyle/>
                    <a:p>
                      <a:pPr marL="0" indent="0" algn="ctr">
                        <a:buFont typeface="Arial" panose="020B0604020202020204" pitchFamily="34" charset="0"/>
                        <a:buNone/>
                      </a:pPr>
                      <a:r>
                        <a:rPr lang="en-US" sz="1200" dirty="0"/>
                        <a:t>Voluntary after-tax and/or</a:t>
                      </a:r>
                      <a:r>
                        <a:rPr lang="en-US" sz="1200" baseline="0" dirty="0"/>
                        <a:t> m</a:t>
                      </a:r>
                      <a:r>
                        <a:rPr lang="en-US" sz="1200" dirty="0"/>
                        <a:t>andatory pretax contributions</a:t>
                      </a:r>
                      <a:endParaRPr lang="en-US" sz="1200" b="0" dirty="0">
                        <a:solidFill>
                          <a:schemeClr val="tx1"/>
                        </a:solidFill>
                      </a:endParaRPr>
                    </a:p>
                  </a:txBody>
                  <a:tcPr marL="12102" marR="12102" marT="48409" marB="48409">
                    <a:lnL w="12700" cmpd="sng">
                      <a:noFill/>
                      <a:prstDash val="solid"/>
                    </a:lnL>
                    <a:lnR w="12700" cmpd="sng">
                      <a:noFill/>
                      <a:prstDash val="solid"/>
                    </a:lnR>
                    <a:lnT w="12700" cmpd="sng">
                      <a:noFill/>
                      <a:prstDash val="soli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0201">
                <a:tc>
                  <a:txBody>
                    <a:bodyPr/>
                    <a:lstStyle/>
                    <a:p>
                      <a:pPr lvl="0" algn="ctr" defTabSz="844550">
                        <a:lnSpc>
                          <a:spcPct val="90000"/>
                        </a:lnSpc>
                        <a:spcBef>
                          <a:spcPct val="0"/>
                        </a:spcBef>
                        <a:spcAft>
                          <a:spcPct val="35000"/>
                        </a:spcAft>
                      </a:pPr>
                      <a:r>
                        <a:rPr lang="en-US" sz="1200" kern="1200" dirty="0"/>
                        <a:t>Loans </a:t>
                      </a:r>
                      <a:r>
                        <a:rPr lang="en-US" sz="1200" b="1" kern="1200" dirty="0"/>
                        <a:t>not</a:t>
                      </a:r>
                      <a:r>
                        <a:rPr lang="en-US" sz="1200" kern="1200" dirty="0"/>
                        <a:t> available</a:t>
                      </a:r>
                      <a:endParaRPr lang="en-US" sz="1200" kern="1200" dirty="0">
                        <a:solidFill>
                          <a:schemeClr val="tx1"/>
                        </a:solidFill>
                      </a:endParaRPr>
                    </a:p>
                  </a:txBody>
                  <a:tcPr marL="12102" marR="12102" marT="48409" marB="48409">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86964">
                <a:tc>
                  <a:txBody>
                    <a:bodyPr/>
                    <a:lstStyle/>
                    <a:p>
                      <a:pPr lvl="0" algn="ctr" defTabSz="844550">
                        <a:lnSpc>
                          <a:spcPct val="90000"/>
                        </a:lnSpc>
                        <a:spcAft>
                          <a:spcPct val="35000"/>
                        </a:spcAft>
                      </a:pPr>
                      <a:r>
                        <a:rPr lang="en-US" sz="1200" kern="1200" dirty="0"/>
                        <a:t>In-service distributions of </a:t>
                      </a:r>
                      <a:r>
                        <a:rPr lang="en-US" sz="1200" dirty="0"/>
                        <a:t>after-tax and rollover money generally allowed</a:t>
                      </a:r>
                      <a:endParaRPr lang="en-US" sz="1200" kern="1200" dirty="0">
                        <a:solidFill>
                          <a:schemeClr val="tx1"/>
                        </a:solidFill>
                      </a:endParaRPr>
                    </a:p>
                  </a:txBody>
                  <a:tcPr marL="12102" marR="12102" marT="48409" marB="48409">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86964">
                <a:tc>
                  <a:txBody>
                    <a:bodyPr/>
                    <a:lstStyle/>
                    <a:p>
                      <a:pPr marL="0" marR="0" lvl="0" indent="0" algn="ctr" defTabSz="844550" rtl="0" eaLnBrk="1" fontAlgn="auto" latinLnBrk="0" hangingPunct="1">
                        <a:lnSpc>
                          <a:spcPct val="90000"/>
                        </a:lnSpc>
                        <a:spcBef>
                          <a:spcPts val="0"/>
                        </a:spcBef>
                        <a:spcAft>
                          <a:spcPct val="35000"/>
                        </a:spcAft>
                        <a:buClrTx/>
                        <a:buSzTx/>
                        <a:buFontTx/>
                        <a:buNone/>
                        <a:tabLst/>
                        <a:defRPr/>
                      </a:pPr>
                      <a:r>
                        <a:rPr lang="en-US" sz="1200" kern="1200" dirty="0"/>
                        <a:t>Option to withdraw after leaving UC, subject to penalty before age </a:t>
                      </a:r>
                      <a:r>
                        <a:rPr lang="en-US" sz="1200" b="1" kern="1200" dirty="0"/>
                        <a:t>59½</a:t>
                      </a:r>
                      <a:endParaRPr lang="en-US" sz="1200" b="1" kern="1200" dirty="0">
                        <a:solidFill>
                          <a:schemeClr val="tx1"/>
                        </a:solidFill>
                      </a:endParaRPr>
                    </a:p>
                  </a:txBody>
                  <a:tcPr marL="12102" marR="12102" marT="48409" marB="48409">
                    <a:lnL w="12700" cmpd="sng">
                      <a:noFill/>
                      <a:prstDash val="solid"/>
                    </a:lnL>
                    <a:lnR w="12700" cmpd="sng">
                      <a:noFill/>
                      <a:prstDash val="solid"/>
                    </a:lnR>
                    <a:lnT w="6350" cap="flat" cmpd="sng" algn="ctr">
                      <a:solidFill>
                        <a:schemeClr val="bg2"/>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05089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446350\AppData\Local\Microsoft\Windows\Temporary Internet Files\Content.IE5\BG4736WL\nJmGNYRvoU1x5ol6QBx9xy4hQrM[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975630">
            <a:off x="2968126" y="492144"/>
            <a:ext cx="1415937" cy="13876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446350\AppData\Local\Microsoft\Windows\Temporary Internet Files\Content.IE5\BG4736WL\nJmGNYRvoU1x5ol6QBx9xy4hQrM[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04436">
            <a:off x="7010057" y="2988511"/>
            <a:ext cx="1526181" cy="14956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3922533" y="1867605"/>
            <a:ext cx="3493251" cy="17373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65138"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5581"/>
                </a:solidFill>
                <a:effectLst/>
                <a:uLnTx/>
                <a:uFillTx/>
                <a:latin typeface="Arial" pitchFamily="34" charset="0"/>
                <a:ea typeface="ＭＳ Ｐゴシック" pitchFamily="28" charset="-128"/>
                <a:cs typeface="Arial" pitchFamily="34" charset="0"/>
              </a:rPr>
              <a:t>Safe Harbor Employees</a:t>
            </a:r>
          </a:p>
        </p:txBody>
      </p:sp>
    </p:spTree>
    <p:extLst>
      <p:ext uri="{BB962C8B-B14F-4D97-AF65-F5344CB8AC3E}">
        <p14:creationId xmlns:p14="http://schemas.microsoft.com/office/powerpoint/2010/main" val="1450531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Safe Harbor Employees</a:t>
            </a:r>
          </a:p>
        </p:txBody>
      </p:sp>
      <p:sp>
        <p:nvSpPr>
          <p:cNvPr id="3" name="Content Placeholder 2"/>
          <p:cNvSpPr>
            <a:spLocks noGrp="1"/>
          </p:cNvSpPr>
          <p:nvPr>
            <p:ph idx="4294967295"/>
          </p:nvPr>
        </p:nvSpPr>
        <p:spPr>
          <a:xfrm>
            <a:off x="1560512" y="804687"/>
            <a:ext cx="6022975" cy="4235450"/>
          </a:xfrm>
        </p:spPr>
        <p:txBody>
          <a:bodyPr>
            <a:normAutofit fontScale="92500" lnSpcReduction="10000"/>
          </a:bodyPr>
          <a:lstStyle/>
          <a:p>
            <a:pPr>
              <a:buClr>
                <a:srgbClr val="005581"/>
              </a:buClr>
              <a:buFont typeface="Wingdings" panose="05000000000000000000" pitchFamily="2" charset="2"/>
              <a:buChar char="Ø"/>
            </a:pPr>
            <a:r>
              <a:rPr lang="en-US" sz="1590" b="1" dirty="0"/>
              <a:t>Part-time, seasonal, and temporary UC employees</a:t>
            </a:r>
          </a:p>
          <a:p>
            <a:pPr>
              <a:buClr>
                <a:srgbClr val="005581"/>
              </a:buClr>
              <a:buFont typeface="Wingdings" panose="05000000000000000000" pitchFamily="2" charset="2"/>
              <a:buChar char="Ø"/>
            </a:pPr>
            <a:endParaRPr lang="en-US" sz="1590" dirty="0"/>
          </a:p>
          <a:p>
            <a:pPr>
              <a:buClr>
                <a:srgbClr val="005581"/>
              </a:buClr>
              <a:buFont typeface="Wingdings" panose="05000000000000000000" pitchFamily="2" charset="2"/>
              <a:buChar char="Ø"/>
            </a:pPr>
            <a:r>
              <a:rPr lang="en-US" sz="1590" b="1" dirty="0"/>
              <a:t>Automatic 7.5% contribution to Pre-tax DCP</a:t>
            </a:r>
          </a:p>
          <a:p>
            <a:pPr>
              <a:buClr>
                <a:srgbClr val="005581"/>
              </a:buClr>
              <a:buFont typeface="Wingdings" panose="05000000000000000000" pitchFamily="2" charset="2"/>
              <a:buChar char="Ø"/>
            </a:pPr>
            <a:endParaRPr lang="en-US" sz="1590" dirty="0"/>
          </a:p>
          <a:p>
            <a:pPr>
              <a:buClr>
                <a:srgbClr val="005581"/>
              </a:buClr>
              <a:buFont typeface="Wingdings" panose="05000000000000000000" pitchFamily="2" charset="2"/>
              <a:buChar char="Ø"/>
            </a:pPr>
            <a:r>
              <a:rPr lang="en-US" sz="1590" b="1" dirty="0"/>
              <a:t>In lieu of Social Security</a:t>
            </a:r>
          </a:p>
          <a:p>
            <a:pPr>
              <a:buClr>
                <a:srgbClr val="005581"/>
              </a:buClr>
              <a:buFont typeface="Wingdings" panose="05000000000000000000" pitchFamily="2" charset="2"/>
              <a:buChar char="Ø"/>
            </a:pPr>
            <a:endParaRPr lang="en-US" sz="1590" dirty="0"/>
          </a:p>
          <a:p>
            <a:pPr>
              <a:buClr>
                <a:srgbClr val="005581"/>
              </a:buClr>
              <a:buFont typeface="Wingdings" panose="05000000000000000000" pitchFamily="2" charset="2"/>
              <a:buChar char="Ø"/>
            </a:pPr>
            <a:r>
              <a:rPr lang="en-US" sz="1590" b="1" dirty="0"/>
              <a:t>Default investment is Pathway fund based on year you turn 65</a:t>
            </a:r>
          </a:p>
          <a:p>
            <a:pPr lvl="2">
              <a:buClr>
                <a:srgbClr val="005581"/>
              </a:buClr>
            </a:pPr>
            <a:r>
              <a:rPr lang="en-US" sz="1590" dirty="0"/>
              <a:t>You can change investments at any time</a:t>
            </a:r>
          </a:p>
          <a:p>
            <a:pPr marL="543321" lvl="2" indent="-171450">
              <a:buClr>
                <a:srgbClr val="005581"/>
              </a:buClr>
              <a:buFont typeface="Wingdings" panose="05000000000000000000" pitchFamily="2" charset="2"/>
              <a:buChar char="Ø"/>
            </a:pPr>
            <a:endParaRPr lang="en-US" sz="1590" dirty="0"/>
          </a:p>
          <a:p>
            <a:pPr>
              <a:buClr>
                <a:srgbClr val="005581"/>
              </a:buClr>
              <a:buFont typeface="Wingdings" panose="05000000000000000000" pitchFamily="2" charset="2"/>
              <a:buChar char="Ø"/>
            </a:pPr>
            <a:r>
              <a:rPr lang="en-US" sz="1590" b="1" dirty="0"/>
              <a:t>Loans are NOT available</a:t>
            </a:r>
          </a:p>
          <a:p>
            <a:pPr>
              <a:buClr>
                <a:srgbClr val="005581"/>
              </a:buClr>
              <a:buFont typeface="Wingdings" panose="05000000000000000000" pitchFamily="2" charset="2"/>
              <a:buChar char="Ø"/>
            </a:pPr>
            <a:endParaRPr lang="en-US" sz="1590" dirty="0"/>
          </a:p>
          <a:p>
            <a:pPr>
              <a:buClr>
                <a:srgbClr val="005581"/>
              </a:buClr>
              <a:buFont typeface="Wingdings" panose="05000000000000000000" pitchFamily="2" charset="2"/>
              <a:buChar char="Ø"/>
            </a:pPr>
            <a:r>
              <a:rPr lang="en-US" sz="1590" b="1" dirty="0"/>
              <a:t>In-service distributions of after-tax and rollover money generally allowed; pretax in-service withdrawals available after you reach age 59.5</a:t>
            </a:r>
          </a:p>
          <a:p>
            <a:pPr>
              <a:buClr>
                <a:srgbClr val="005581"/>
              </a:buClr>
              <a:buFont typeface="Wingdings" panose="05000000000000000000" pitchFamily="2" charset="2"/>
              <a:buChar char="Ø"/>
            </a:pPr>
            <a:endParaRPr lang="en-US" sz="1590" dirty="0"/>
          </a:p>
          <a:p>
            <a:pPr>
              <a:buClr>
                <a:srgbClr val="005581"/>
              </a:buClr>
              <a:buFont typeface="Wingdings" panose="05000000000000000000" pitchFamily="2" charset="2"/>
              <a:buChar char="Ø"/>
            </a:pPr>
            <a:r>
              <a:rPr lang="en-US" sz="1590" b="1" dirty="0"/>
              <a:t>Option to withdraw after leaving UC, subject to penalty before age 59½</a:t>
            </a:r>
          </a:p>
          <a:p>
            <a:pPr marL="226931" indent="-226931">
              <a:buClr>
                <a:schemeClr val="accent5"/>
              </a:buClr>
              <a:buFont typeface="Wingdings" panose="05000000000000000000" pitchFamily="2" charset="2"/>
              <a:buChar char="Ø"/>
            </a:pPr>
            <a:endParaRPr lang="en-US" sz="1590" dirty="0"/>
          </a:p>
          <a:p>
            <a:pPr marL="226931" indent="-226931">
              <a:buClr>
                <a:schemeClr val="accent5"/>
              </a:buClr>
              <a:buFont typeface="Wingdings" panose="05000000000000000000" pitchFamily="2" charset="2"/>
              <a:buChar char="Ø"/>
            </a:pPr>
            <a:endParaRPr lang="en-US" sz="1324" dirty="0"/>
          </a:p>
        </p:txBody>
      </p:sp>
    </p:spTree>
    <p:extLst>
      <p:ext uri="{BB962C8B-B14F-4D97-AF65-F5344CB8AC3E}">
        <p14:creationId xmlns:p14="http://schemas.microsoft.com/office/powerpoint/2010/main" val="2095338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6357956" y="1798889"/>
            <a:ext cx="1739146" cy="251336"/>
          </a:xfrm>
          <a:prstGeom prst="rect">
            <a:avLst/>
          </a:prstGeom>
          <a:solidFill>
            <a:srgbClr val="DBD5CD"/>
          </a:solidFill>
          <a:ln w="9525" cap="flat" cmpd="sng" algn="ctr">
            <a:noFill/>
            <a:prstDash val="solid"/>
            <a:round/>
            <a:headEnd type="none" w="med" len="med"/>
            <a:tailEnd type="none" w="med" len="med"/>
          </a:ln>
          <a:effectLst/>
        </p:spPr>
        <p:txBody>
          <a:bodyPr vert="horz" wrap="square" lIns="67422" tIns="33711" rIns="67422" bIns="33711" numCol="1" rtlCol="0" anchor="t" anchorCtr="0" compatLnSpc="1">
            <a:prstTxWarp prst="textNoShape">
              <a:avLst/>
            </a:prstTxWarp>
            <a:spAutoFit/>
          </a:bodyPr>
          <a:lstStyle/>
          <a:p>
            <a:pPr defTabSz="674490">
              <a:spcAft>
                <a:spcPct val="30000"/>
              </a:spcAft>
              <a:buClr>
                <a:schemeClr val="accent1"/>
              </a:buClr>
            </a:pPr>
            <a:endParaRPr lang="en-US" sz="1191" dirty="0"/>
          </a:p>
        </p:txBody>
      </p:sp>
      <p:sp>
        <p:nvSpPr>
          <p:cNvPr id="13" name="Rectangle 12"/>
          <p:cNvSpPr/>
          <p:nvPr/>
        </p:nvSpPr>
        <p:spPr bwMode="auto">
          <a:xfrm>
            <a:off x="3685514" y="1801859"/>
            <a:ext cx="1740030" cy="251336"/>
          </a:xfrm>
          <a:prstGeom prst="rect">
            <a:avLst/>
          </a:prstGeom>
          <a:solidFill>
            <a:srgbClr val="DBD5CD"/>
          </a:solidFill>
          <a:ln w="9525" cap="flat" cmpd="sng" algn="ctr">
            <a:noFill/>
            <a:prstDash val="solid"/>
            <a:round/>
            <a:headEnd type="none" w="med" len="med"/>
            <a:tailEnd type="none" w="med" len="med"/>
          </a:ln>
          <a:effectLst/>
        </p:spPr>
        <p:txBody>
          <a:bodyPr vert="horz" wrap="square" lIns="67422" tIns="33711" rIns="67422" bIns="33711" numCol="1" rtlCol="0" anchor="t" anchorCtr="0" compatLnSpc="1">
            <a:prstTxWarp prst="textNoShape">
              <a:avLst/>
            </a:prstTxWarp>
            <a:spAutoFit/>
          </a:bodyPr>
          <a:lstStyle/>
          <a:p>
            <a:pPr defTabSz="674490">
              <a:spcAft>
                <a:spcPct val="30000"/>
              </a:spcAft>
              <a:buClr>
                <a:schemeClr val="accent1"/>
              </a:buClr>
            </a:pPr>
            <a:endParaRPr lang="en-US" sz="1191" dirty="0"/>
          </a:p>
        </p:txBody>
      </p:sp>
      <p:sp>
        <p:nvSpPr>
          <p:cNvPr id="14" name="Rectangle 13"/>
          <p:cNvSpPr/>
          <p:nvPr/>
        </p:nvSpPr>
        <p:spPr bwMode="auto">
          <a:xfrm>
            <a:off x="1047571" y="1807638"/>
            <a:ext cx="1740031" cy="251336"/>
          </a:xfrm>
          <a:prstGeom prst="rect">
            <a:avLst/>
          </a:prstGeom>
          <a:solidFill>
            <a:srgbClr val="DBD5CD"/>
          </a:solidFill>
          <a:ln w="9525" cap="flat" cmpd="sng" algn="ctr">
            <a:noFill/>
            <a:prstDash val="solid"/>
            <a:round/>
            <a:headEnd type="none" w="med" len="med"/>
            <a:tailEnd type="none" w="med" len="med"/>
          </a:ln>
          <a:effectLst/>
        </p:spPr>
        <p:txBody>
          <a:bodyPr vert="horz" wrap="square" lIns="67422" tIns="33711" rIns="67422" bIns="33711" numCol="1" rtlCol="0" anchor="t" anchorCtr="0" compatLnSpc="1">
            <a:prstTxWarp prst="textNoShape">
              <a:avLst/>
            </a:prstTxWarp>
            <a:spAutoFit/>
          </a:bodyPr>
          <a:lstStyle/>
          <a:p>
            <a:pPr defTabSz="674490">
              <a:spcAft>
                <a:spcPct val="30000"/>
              </a:spcAft>
              <a:buClr>
                <a:schemeClr val="accent1"/>
              </a:buClr>
            </a:pPr>
            <a:endParaRPr lang="en-US" sz="1191" dirty="0"/>
          </a:p>
        </p:txBody>
      </p:sp>
      <p:sp>
        <p:nvSpPr>
          <p:cNvPr id="10242" name="Title 1"/>
          <p:cNvSpPr>
            <a:spLocks noGrp="1"/>
          </p:cNvSpPr>
          <p:nvPr>
            <p:ph type="title"/>
          </p:nvPr>
        </p:nvSpPr>
        <p:spPr/>
        <p:txBody>
          <a:bodyPr/>
          <a:lstStyle/>
          <a:p>
            <a:r>
              <a:rPr lang="en-US" altLang="en-US" sz="2400" b="1" dirty="0"/>
              <a:t>What you’ll learn today</a:t>
            </a:r>
          </a:p>
        </p:txBody>
      </p:sp>
      <p:sp>
        <p:nvSpPr>
          <p:cNvPr id="3" name="TextBox 2"/>
          <p:cNvSpPr txBox="1"/>
          <p:nvPr/>
        </p:nvSpPr>
        <p:spPr>
          <a:xfrm>
            <a:off x="1047571" y="2085849"/>
            <a:ext cx="1739148" cy="1323439"/>
          </a:xfrm>
          <a:prstGeom prst="rect">
            <a:avLst/>
          </a:prstGeom>
          <a:noFill/>
        </p:spPr>
        <p:txBody>
          <a:bodyPr wrap="square" rtlCol="0">
            <a:spAutoFit/>
          </a:bodyPr>
          <a:lstStyle/>
          <a:p>
            <a:pPr algn="ctr"/>
            <a:r>
              <a:rPr lang="en-US" sz="2000" cap="all" dirty="0">
                <a:solidFill>
                  <a:srgbClr val="E64097"/>
                </a:solidFill>
                <a:latin typeface="+mj-lt"/>
              </a:rPr>
              <a:t>UC Retirement</a:t>
            </a:r>
          </a:p>
          <a:p>
            <a:pPr algn="ctr"/>
            <a:r>
              <a:rPr lang="en-US" sz="2000" cap="all" dirty="0">
                <a:solidFill>
                  <a:srgbClr val="E64097"/>
                </a:solidFill>
                <a:latin typeface="+mj-lt"/>
              </a:rPr>
              <a:t>Benefit Choices</a:t>
            </a:r>
          </a:p>
        </p:txBody>
      </p:sp>
      <p:sp>
        <p:nvSpPr>
          <p:cNvPr id="6" name="Right Arrow 5"/>
          <p:cNvSpPr/>
          <p:nvPr/>
        </p:nvSpPr>
        <p:spPr bwMode="auto">
          <a:xfrm>
            <a:off x="3375923" y="2202398"/>
            <a:ext cx="547487" cy="499268"/>
          </a:xfrm>
          <a:prstGeom prst="rightArrow">
            <a:avLst/>
          </a:prstGeom>
          <a:noFill/>
          <a:ln w="9525" cap="flat" cmpd="sng" algn="ctr">
            <a:noFill/>
            <a:prstDash val="solid"/>
            <a:round/>
            <a:headEnd type="none" w="med" len="med"/>
            <a:tailEnd type="none" w="med" len="med"/>
          </a:ln>
          <a:effectLst/>
        </p:spPr>
        <p:txBody>
          <a:bodyPr vert="horz" wrap="square" lIns="67422" tIns="33711" rIns="67422" bIns="33711" numCol="1" rtlCol="0" anchor="t" anchorCtr="0" compatLnSpc="1">
            <a:prstTxWarp prst="textNoShape">
              <a:avLst/>
            </a:prstTxWarp>
            <a:spAutoFit/>
          </a:bodyPr>
          <a:lstStyle/>
          <a:p>
            <a:pPr defTabSz="674490">
              <a:spcAft>
                <a:spcPct val="30000"/>
              </a:spcAft>
              <a:buClr>
                <a:schemeClr val="accent1"/>
              </a:buClr>
            </a:pPr>
            <a:endParaRPr lang="en-US" sz="1191" dirty="0"/>
          </a:p>
        </p:txBody>
      </p:sp>
      <p:sp>
        <p:nvSpPr>
          <p:cNvPr id="7" name="Right Arrow 6"/>
          <p:cNvSpPr/>
          <p:nvPr/>
        </p:nvSpPr>
        <p:spPr bwMode="auto">
          <a:xfrm>
            <a:off x="3070292" y="2324862"/>
            <a:ext cx="533080" cy="499268"/>
          </a:xfrm>
          <a:prstGeom prst="rightArrow">
            <a:avLst/>
          </a:prstGeom>
          <a:solidFill>
            <a:srgbClr val="525252"/>
          </a:solidFill>
          <a:ln w="9525" cap="flat" cmpd="sng" algn="ctr">
            <a:noFill/>
            <a:prstDash val="solid"/>
            <a:round/>
            <a:headEnd type="none" w="med" len="med"/>
            <a:tailEnd type="none" w="med" len="med"/>
          </a:ln>
          <a:effectLst/>
        </p:spPr>
        <p:txBody>
          <a:bodyPr vert="horz" wrap="square" lIns="67422" tIns="33711" rIns="67422" bIns="33711" numCol="1" rtlCol="0" anchor="t" anchorCtr="0" compatLnSpc="1">
            <a:prstTxWarp prst="textNoShape">
              <a:avLst/>
            </a:prstTxWarp>
            <a:spAutoFit/>
          </a:bodyPr>
          <a:lstStyle/>
          <a:p>
            <a:pPr defTabSz="674490">
              <a:spcAft>
                <a:spcPct val="30000"/>
              </a:spcAft>
              <a:buClr>
                <a:schemeClr val="accent1"/>
              </a:buClr>
            </a:pPr>
            <a:endParaRPr lang="en-US" sz="1191" dirty="0"/>
          </a:p>
        </p:txBody>
      </p:sp>
      <p:sp>
        <p:nvSpPr>
          <p:cNvPr id="10" name="TextBox 9"/>
          <p:cNvSpPr txBox="1"/>
          <p:nvPr/>
        </p:nvSpPr>
        <p:spPr>
          <a:xfrm>
            <a:off x="3694909" y="2058974"/>
            <a:ext cx="1739147" cy="1015663"/>
          </a:xfrm>
          <a:prstGeom prst="rect">
            <a:avLst/>
          </a:prstGeom>
          <a:noFill/>
        </p:spPr>
        <p:txBody>
          <a:bodyPr wrap="square" rtlCol="0">
            <a:spAutoFit/>
          </a:bodyPr>
          <a:lstStyle/>
          <a:p>
            <a:pPr algn="ctr"/>
            <a:r>
              <a:rPr lang="en-US" sz="2000" cap="all" dirty="0">
                <a:solidFill>
                  <a:srgbClr val="F58648"/>
                </a:solidFill>
                <a:latin typeface="+mj-lt"/>
                <a:ea typeface="Calibri" charset="0"/>
                <a:cs typeface="Calibri" charset="0"/>
              </a:rPr>
              <a:t>RESOURCES AVAILABLE TO YOU</a:t>
            </a:r>
          </a:p>
        </p:txBody>
      </p:sp>
      <p:sp>
        <p:nvSpPr>
          <p:cNvPr id="11" name="Right Arrow 10"/>
          <p:cNvSpPr/>
          <p:nvPr/>
        </p:nvSpPr>
        <p:spPr bwMode="auto">
          <a:xfrm>
            <a:off x="5706883" y="2324862"/>
            <a:ext cx="533080" cy="499268"/>
          </a:xfrm>
          <a:prstGeom prst="rightArrow">
            <a:avLst/>
          </a:prstGeom>
          <a:solidFill>
            <a:srgbClr val="525252"/>
          </a:solidFill>
          <a:ln w="9525" cap="flat" cmpd="sng" algn="ctr">
            <a:noFill/>
            <a:prstDash val="solid"/>
            <a:round/>
            <a:headEnd type="none" w="med" len="med"/>
            <a:tailEnd type="none" w="med" len="med"/>
          </a:ln>
          <a:effectLst/>
        </p:spPr>
        <p:txBody>
          <a:bodyPr vert="horz" wrap="square" lIns="67422" tIns="33711" rIns="67422" bIns="33711" numCol="1" rtlCol="0" anchor="t" anchorCtr="0" compatLnSpc="1">
            <a:prstTxWarp prst="textNoShape">
              <a:avLst/>
            </a:prstTxWarp>
            <a:spAutoFit/>
          </a:bodyPr>
          <a:lstStyle/>
          <a:p>
            <a:pPr defTabSz="674490">
              <a:spcAft>
                <a:spcPct val="30000"/>
              </a:spcAft>
              <a:buClr>
                <a:schemeClr val="accent1"/>
              </a:buClr>
            </a:pPr>
            <a:endParaRPr lang="en-US" sz="1191" dirty="0"/>
          </a:p>
        </p:txBody>
      </p:sp>
      <p:sp>
        <p:nvSpPr>
          <p:cNvPr id="12" name="TextBox 11"/>
          <p:cNvSpPr txBox="1"/>
          <p:nvPr/>
        </p:nvSpPr>
        <p:spPr>
          <a:xfrm>
            <a:off x="6357956" y="2050225"/>
            <a:ext cx="1739146" cy="1015663"/>
          </a:xfrm>
          <a:prstGeom prst="rect">
            <a:avLst/>
          </a:prstGeom>
          <a:noFill/>
        </p:spPr>
        <p:txBody>
          <a:bodyPr wrap="square" rtlCol="0">
            <a:spAutoFit/>
          </a:bodyPr>
          <a:lstStyle/>
          <a:p>
            <a:pPr algn="ctr"/>
            <a:r>
              <a:rPr lang="en-US" sz="2000" cap="all" dirty="0">
                <a:solidFill>
                  <a:srgbClr val="005581"/>
                </a:solidFill>
                <a:latin typeface="+mj-lt"/>
              </a:rPr>
              <a:t>How AND WHERE to GET STARTED</a:t>
            </a:r>
          </a:p>
        </p:txBody>
      </p:sp>
    </p:spTree>
    <p:extLst>
      <p:ext uri="{BB962C8B-B14F-4D97-AF65-F5344CB8AC3E}">
        <p14:creationId xmlns:p14="http://schemas.microsoft.com/office/powerpoint/2010/main" val="2722708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2400" b="1" dirty="0"/>
              <a:t>Meet Taylor</a:t>
            </a:r>
          </a:p>
        </p:txBody>
      </p:sp>
      <p:sp>
        <p:nvSpPr>
          <p:cNvPr id="28675" name="Text Box 3"/>
          <p:cNvSpPr txBox="1">
            <a:spLocks noChangeArrowheads="1"/>
          </p:cNvSpPr>
          <p:nvPr/>
        </p:nvSpPr>
        <p:spPr bwMode="auto">
          <a:xfrm>
            <a:off x="1539583" y="3966666"/>
            <a:ext cx="6064834" cy="860431"/>
          </a:xfrm>
          <a:prstGeom prst="rect">
            <a:avLst/>
          </a:prstGeom>
          <a:noFill/>
          <a:ln>
            <a:noFill/>
          </a:ln>
          <a:effectLst/>
          <a:extLst>
            <a:ext uri="{909E8E84-426E-40DD-AFC4-6F175D3DCCD1}">
              <a14:hiddenFill xmlns:a14="http://schemas.microsoft.com/office/drawing/2010/main">
                <a:solidFill>
                  <a:srgbClr val="8BB1C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566" tIns="37784" rIns="75566" bIns="37784">
            <a:spAutoFit/>
          </a:bodyPr>
          <a:lstStyle>
            <a:lvl1pPr defTabSz="1017588" eaLnBrk="0" hangingPunct="0">
              <a:spcAft>
                <a:spcPct val="30000"/>
              </a:spcAft>
              <a:buClr>
                <a:schemeClr val="accent1"/>
              </a:buClr>
              <a:defRPr b="1">
                <a:solidFill>
                  <a:srgbClr val="000000"/>
                </a:solidFill>
                <a:latin typeface="Arial" charset="0"/>
              </a:defRPr>
            </a:lvl1pPr>
            <a:lvl2pPr marL="742950" indent="-285750" defTabSz="1017588" eaLnBrk="0" hangingPunct="0">
              <a:spcAft>
                <a:spcPct val="30000"/>
              </a:spcAft>
              <a:buClr>
                <a:srgbClr val="005472"/>
              </a:buClr>
              <a:buFont typeface="Wingdings" pitchFamily="2" charset="2"/>
              <a:buChar char="§"/>
              <a:defRPr>
                <a:solidFill>
                  <a:srgbClr val="000000"/>
                </a:solidFill>
                <a:latin typeface="Arial" charset="0"/>
              </a:defRPr>
            </a:lvl2pPr>
            <a:lvl3pPr marL="1143000" indent="-228600" defTabSz="1017588" eaLnBrk="0" hangingPunct="0">
              <a:spcAft>
                <a:spcPct val="30000"/>
              </a:spcAft>
              <a:buClr>
                <a:srgbClr val="005472"/>
              </a:buClr>
              <a:buFont typeface="Symbol" pitchFamily="18" charset="2"/>
              <a:buChar char="¾"/>
              <a:defRPr>
                <a:solidFill>
                  <a:srgbClr val="000000"/>
                </a:solidFill>
                <a:latin typeface="Arial" charset="0"/>
              </a:defRPr>
            </a:lvl3pPr>
            <a:lvl4pPr marL="1600200" indent="-228600" defTabSz="1017588" eaLnBrk="0" hangingPunct="0">
              <a:spcAft>
                <a:spcPct val="30000"/>
              </a:spcAft>
              <a:buClr>
                <a:srgbClr val="005472"/>
              </a:buClr>
              <a:buFont typeface="Arial" charset="0"/>
              <a:buChar char="–"/>
              <a:defRPr>
                <a:solidFill>
                  <a:srgbClr val="000000"/>
                </a:solidFill>
                <a:latin typeface="Arial" charset="0"/>
              </a:defRPr>
            </a:lvl4pPr>
            <a:lvl5pPr marL="2057400" indent="-228600" defTabSz="1017588" eaLnBrk="0" hangingPunct="0">
              <a:spcAft>
                <a:spcPct val="30000"/>
              </a:spcAft>
              <a:buClr>
                <a:srgbClr val="0081C6"/>
              </a:buClr>
              <a:buFont typeface="Wingdings 2" pitchFamily="18" charset="2"/>
              <a:buChar char=""/>
              <a:defRPr sz="2200">
                <a:solidFill>
                  <a:srgbClr val="000000"/>
                </a:solidFill>
                <a:latin typeface="Arial" charset="0"/>
              </a:defRPr>
            </a:lvl5pPr>
            <a:lvl6pPr marL="2514600" indent="-228600" defTabSz="1017588" eaLnBrk="0" fontAlgn="base" hangingPunct="0">
              <a:spcBef>
                <a:spcPct val="0"/>
              </a:spcBef>
              <a:spcAft>
                <a:spcPct val="30000"/>
              </a:spcAft>
              <a:buClr>
                <a:srgbClr val="0081C6"/>
              </a:buClr>
              <a:buFont typeface="Wingdings 2" pitchFamily="18" charset="2"/>
              <a:buChar char=""/>
              <a:defRPr sz="2200">
                <a:solidFill>
                  <a:srgbClr val="000000"/>
                </a:solidFill>
                <a:latin typeface="Arial" charset="0"/>
              </a:defRPr>
            </a:lvl6pPr>
            <a:lvl7pPr marL="2971800" indent="-228600" defTabSz="1017588" eaLnBrk="0" fontAlgn="base" hangingPunct="0">
              <a:spcBef>
                <a:spcPct val="0"/>
              </a:spcBef>
              <a:spcAft>
                <a:spcPct val="30000"/>
              </a:spcAft>
              <a:buClr>
                <a:srgbClr val="0081C6"/>
              </a:buClr>
              <a:buFont typeface="Wingdings 2" pitchFamily="18" charset="2"/>
              <a:buChar char=""/>
              <a:defRPr sz="2200">
                <a:solidFill>
                  <a:srgbClr val="000000"/>
                </a:solidFill>
                <a:latin typeface="Arial" charset="0"/>
              </a:defRPr>
            </a:lvl7pPr>
            <a:lvl8pPr marL="3429000" indent="-228600" defTabSz="1017588" eaLnBrk="0" fontAlgn="base" hangingPunct="0">
              <a:spcBef>
                <a:spcPct val="0"/>
              </a:spcBef>
              <a:spcAft>
                <a:spcPct val="30000"/>
              </a:spcAft>
              <a:buClr>
                <a:srgbClr val="0081C6"/>
              </a:buClr>
              <a:buFont typeface="Wingdings 2" pitchFamily="18" charset="2"/>
              <a:buChar char=""/>
              <a:defRPr sz="2200">
                <a:solidFill>
                  <a:srgbClr val="000000"/>
                </a:solidFill>
                <a:latin typeface="Arial" charset="0"/>
              </a:defRPr>
            </a:lvl8pPr>
            <a:lvl9pPr marL="3886200" indent="-228600" defTabSz="1017588" eaLnBrk="0" fontAlgn="base" hangingPunct="0">
              <a:spcBef>
                <a:spcPct val="0"/>
              </a:spcBef>
              <a:spcAft>
                <a:spcPct val="30000"/>
              </a:spcAft>
              <a:buClr>
                <a:srgbClr val="0081C6"/>
              </a:buClr>
              <a:buFont typeface="Wingdings 2" pitchFamily="18" charset="2"/>
              <a:buChar char=""/>
              <a:defRPr sz="2200">
                <a:solidFill>
                  <a:srgbClr val="000000"/>
                </a:solidFill>
                <a:latin typeface="Arial" charset="0"/>
              </a:defRPr>
            </a:lvl9pPr>
          </a:lstStyle>
          <a:p>
            <a:pPr eaLnBrk="1" hangingPunct="1">
              <a:spcAft>
                <a:spcPct val="0"/>
              </a:spcAft>
              <a:buClrTx/>
            </a:pPr>
            <a:r>
              <a:rPr lang="en-US" altLang="en-US" sz="728" b="0" dirty="0"/>
              <a:t>For illustrative purposes only. </a:t>
            </a:r>
            <a:r>
              <a:rPr lang="en-US" altLang="en-US" sz="728" b="0" dirty="0">
                <a:solidFill>
                  <a:schemeClr val="tx1"/>
                </a:solidFill>
              </a:rPr>
              <a:t>This hypothetical example is based on contributions to a tax-deferred workplace savings plan, earning a hypothetical 7% annual rate of return compounded monthly. We assume contributions are made monthly at the beginning of the month for 25 years and 30 years with no loans, withdrawals, or breaks in service. All earnings are reinvested and all current Plan and IRS limits are applied. Projected account balances have been converted to a hypothetical fixed income annuity to age 88 assuming a hypothetical discount rate of 6%.</a:t>
            </a:r>
          </a:p>
          <a:p>
            <a:pPr eaLnBrk="1" hangingPunct="1">
              <a:spcAft>
                <a:spcPct val="0"/>
              </a:spcAft>
              <a:buClrTx/>
            </a:pPr>
            <a:endParaRPr lang="en-US" altLang="en-US" sz="728" b="0" dirty="0">
              <a:solidFill>
                <a:schemeClr val="tx1"/>
              </a:solidFill>
            </a:endParaRPr>
          </a:p>
          <a:p>
            <a:pPr eaLnBrk="1" hangingPunct="1">
              <a:spcAft>
                <a:spcPct val="0"/>
              </a:spcAft>
              <a:buClrTx/>
            </a:pPr>
            <a:r>
              <a:rPr lang="en-US" altLang="en-US" sz="728" b="0" dirty="0">
                <a:solidFill>
                  <a:schemeClr val="tx1"/>
                </a:solidFill>
              </a:rPr>
              <a:t>Your own plan account may earn more or less than this example, and income taxes will be due when you withdraw from your account. Investing in this manner does not ensure a profit or guarantee against loss in declining markets.</a:t>
            </a:r>
          </a:p>
        </p:txBody>
      </p:sp>
      <p:grpSp>
        <p:nvGrpSpPr>
          <p:cNvPr id="3" name="Group 2"/>
          <p:cNvGrpSpPr/>
          <p:nvPr/>
        </p:nvGrpSpPr>
        <p:grpSpPr>
          <a:xfrm>
            <a:off x="1595209" y="1552766"/>
            <a:ext cx="5953583" cy="2238696"/>
            <a:chOff x="0" y="2550946"/>
            <a:chExt cx="8996525" cy="3382918"/>
          </a:xfrm>
        </p:grpSpPr>
        <p:pic>
          <p:nvPicPr>
            <p:cNvPr id="28678" name="Picture 5" descr="79535271_11"/>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8280"/>
            <a:stretch/>
          </p:blipFill>
          <p:spPr bwMode="auto">
            <a:xfrm>
              <a:off x="0" y="2550946"/>
              <a:ext cx="2381609" cy="336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Line 6"/>
            <p:cNvSpPr>
              <a:spLocks noChangeShapeType="1"/>
            </p:cNvSpPr>
            <p:nvPr/>
          </p:nvSpPr>
          <p:spPr bwMode="auto">
            <a:xfrm flipV="1">
              <a:off x="0" y="5919471"/>
              <a:ext cx="8996525" cy="14393"/>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dirty="0"/>
            </a:p>
          </p:txBody>
        </p:sp>
      </p:grpSp>
      <p:sp>
        <p:nvSpPr>
          <p:cNvPr id="28677" name="Text Box 8"/>
          <p:cNvSpPr txBox="1">
            <a:spLocks noChangeArrowheads="1"/>
          </p:cNvSpPr>
          <p:nvPr/>
        </p:nvSpPr>
        <p:spPr bwMode="auto">
          <a:xfrm>
            <a:off x="2933139" y="998444"/>
            <a:ext cx="4807324" cy="760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343" tIns="33672" rIns="67343" bIns="33672">
            <a:spAutoFit/>
          </a:bodyPr>
          <a:lstStyle>
            <a:lvl1pPr defTabSz="1019175" eaLnBrk="0" hangingPunct="0">
              <a:spcAft>
                <a:spcPct val="30000"/>
              </a:spcAft>
              <a:buClr>
                <a:schemeClr val="accent1"/>
              </a:buClr>
              <a:tabLst>
                <a:tab pos="2165350" algn="l"/>
                <a:tab pos="3438525" algn="l"/>
                <a:tab pos="5292725" algn="l"/>
              </a:tabLst>
              <a:defRPr b="1">
                <a:solidFill>
                  <a:srgbClr val="000000"/>
                </a:solidFill>
                <a:latin typeface="Arial" charset="0"/>
              </a:defRPr>
            </a:lvl1pPr>
            <a:lvl2pPr marL="742950" indent="-285750" defTabSz="1019175" eaLnBrk="0" hangingPunct="0">
              <a:spcAft>
                <a:spcPct val="30000"/>
              </a:spcAft>
              <a:buClr>
                <a:srgbClr val="005472"/>
              </a:buClr>
              <a:buFont typeface="Wingdings" pitchFamily="2" charset="2"/>
              <a:buChar char="§"/>
              <a:tabLst>
                <a:tab pos="2165350" algn="l"/>
                <a:tab pos="3438525" algn="l"/>
                <a:tab pos="5292725" algn="l"/>
              </a:tabLst>
              <a:defRPr>
                <a:solidFill>
                  <a:srgbClr val="000000"/>
                </a:solidFill>
                <a:latin typeface="Arial" charset="0"/>
              </a:defRPr>
            </a:lvl2pPr>
            <a:lvl3pPr marL="1143000" indent="-228600" defTabSz="1019175" eaLnBrk="0" hangingPunct="0">
              <a:spcAft>
                <a:spcPct val="30000"/>
              </a:spcAft>
              <a:buClr>
                <a:srgbClr val="005472"/>
              </a:buClr>
              <a:buFont typeface="Symbol" pitchFamily="18" charset="2"/>
              <a:buChar char="¾"/>
              <a:tabLst>
                <a:tab pos="2165350" algn="l"/>
                <a:tab pos="3438525" algn="l"/>
                <a:tab pos="5292725" algn="l"/>
              </a:tabLst>
              <a:defRPr>
                <a:solidFill>
                  <a:srgbClr val="000000"/>
                </a:solidFill>
                <a:latin typeface="Arial" charset="0"/>
              </a:defRPr>
            </a:lvl3pPr>
            <a:lvl4pPr marL="1600200" indent="-228600" defTabSz="1019175" eaLnBrk="0" hangingPunct="0">
              <a:spcAft>
                <a:spcPct val="30000"/>
              </a:spcAft>
              <a:buClr>
                <a:srgbClr val="005472"/>
              </a:buClr>
              <a:buFont typeface="Arial" charset="0"/>
              <a:buChar char="–"/>
              <a:tabLst>
                <a:tab pos="2165350" algn="l"/>
                <a:tab pos="3438525" algn="l"/>
                <a:tab pos="5292725" algn="l"/>
              </a:tabLst>
              <a:defRPr>
                <a:solidFill>
                  <a:srgbClr val="000000"/>
                </a:solidFill>
                <a:latin typeface="Arial" charset="0"/>
              </a:defRPr>
            </a:lvl4pPr>
            <a:lvl5pPr marL="2057400" indent="-228600" defTabSz="1019175" eaLnBrk="0" hangingPunct="0">
              <a:spcAft>
                <a:spcPct val="30000"/>
              </a:spcAft>
              <a:buClr>
                <a:srgbClr val="0081C6"/>
              </a:buClr>
              <a:buFont typeface="Wingdings 2" pitchFamily="18" charset="2"/>
              <a:buChar char=""/>
              <a:tabLst>
                <a:tab pos="2165350" algn="l"/>
                <a:tab pos="3438525" algn="l"/>
                <a:tab pos="5292725" algn="l"/>
              </a:tabLst>
              <a:defRPr sz="2200">
                <a:solidFill>
                  <a:srgbClr val="000000"/>
                </a:solidFill>
                <a:latin typeface="Arial" charset="0"/>
              </a:defRPr>
            </a:lvl5pPr>
            <a:lvl6pPr marL="2514600" indent="-228600" defTabSz="1019175" eaLnBrk="0" fontAlgn="base" hangingPunct="0">
              <a:spcBef>
                <a:spcPct val="0"/>
              </a:spcBef>
              <a:spcAft>
                <a:spcPct val="30000"/>
              </a:spcAft>
              <a:buClr>
                <a:srgbClr val="0081C6"/>
              </a:buClr>
              <a:buFont typeface="Wingdings 2" pitchFamily="18" charset="2"/>
              <a:buChar char=""/>
              <a:tabLst>
                <a:tab pos="2165350" algn="l"/>
                <a:tab pos="3438525" algn="l"/>
                <a:tab pos="5292725" algn="l"/>
              </a:tabLst>
              <a:defRPr sz="2200">
                <a:solidFill>
                  <a:srgbClr val="000000"/>
                </a:solidFill>
                <a:latin typeface="Arial" charset="0"/>
              </a:defRPr>
            </a:lvl6pPr>
            <a:lvl7pPr marL="2971800" indent="-228600" defTabSz="1019175" eaLnBrk="0" fontAlgn="base" hangingPunct="0">
              <a:spcBef>
                <a:spcPct val="0"/>
              </a:spcBef>
              <a:spcAft>
                <a:spcPct val="30000"/>
              </a:spcAft>
              <a:buClr>
                <a:srgbClr val="0081C6"/>
              </a:buClr>
              <a:buFont typeface="Wingdings 2" pitchFamily="18" charset="2"/>
              <a:buChar char=""/>
              <a:tabLst>
                <a:tab pos="2165350" algn="l"/>
                <a:tab pos="3438525" algn="l"/>
                <a:tab pos="5292725" algn="l"/>
              </a:tabLst>
              <a:defRPr sz="2200">
                <a:solidFill>
                  <a:srgbClr val="000000"/>
                </a:solidFill>
                <a:latin typeface="Arial" charset="0"/>
              </a:defRPr>
            </a:lvl7pPr>
            <a:lvl8pPr marL="3429000" indent="-228600" defTabSz="1019175" eaLnBrk="0" fontAlgn="base" hangingPunct="0">
              <a:spcBef>
                <a:spcPct val="0"/>
              </a:spcBef>
              <a:spcAft>
                <a:spcPct val="30000"/>
              </a:spcAft>
              <a:buClr>
                <a:srgbClr val="0081C6"/>
              </a:buClr>
              <a:buFont typeface="Wingdings 2" pitchFamily="18" charset="2"/>
              <a:buChar char=""/>
              <a:tabLst>
                <a:tab pos="2165350" algn="l"/>
                <a:tab pos="3438525" algn="l"/>
                <a:tab pos="5292725" algn="l"/>
              </a:tabLst>
              <a:defRPr sz="2200">
                <a:solidFill>
                  <a:srgbClr val="000000"/>
                </a:solidFill>
                <a:latin typeface="Arial" charset="0"/>
              </a:defRPr>
            </a:lvl8pPr>
            <a:lvl9pPr marL="3886200" indent="-228600" defTabSz="1019175" eaLnBrk="0" fontAlgn="base" hangingPunct="0">
              <a:spcBef>
                <a:spcPct val="0"/>
              </a:spcBef>
              <a:spcAft>
                <a:spcPct val="30000"/>
              </a:spcAft>
              <a:buClr>
                <a:srgbClr val="0081C6"/>
              </a:buClr>
              <a:buFont typeface="Wingdings 2" pitchFamily="18" charset="2"/>
              <a:buChar char=""/>
              <a:tabLst>
                <a:tab pos="2165350" algn="l"/>
                <a:tab pos="3438525" algn="l"/>
                <a:tab pos="5292725" algn="l"/>
              </a:tabLst>
              <a:defRPr sz="2200">
                <a:solidFill>
                  <a:srgbClr val="000000"/>
                </a:solidFill>
                <a:latin typeface="Arial" charset="0"/>
              </a:defRPr>
            </a:lvl9pPr>
          </a:lstStyle>
          <a:p>
            <a:pPr eaLnBrk="1" hangingPunct="1">
              <a:spcAft>
                <a:spcPct val="0"/>
              </a:spcAft>
              <a:buClrTx/>
            </a:pPr>
            <a:r>
              <a:rPr lang="en-US" altLang="en-US" sz="1324" dirty="0">
                <a:solidFill>
                  <a:schemeClr val="folHlink"/>
                </a:solidFill>
              </a:rPr>
              <a:t>Taylor</a:t>
            </a:r>
          </a:p>
          <a:p>
            <a:pPr eaLnBrk="1" hangingPunct="1">
              <a:spcAft>
                <a:spcPct val="0"/>
              </a:spcAft>
              <a:buClrTx/>
              <a:tabLst>
                <a:tab pos="1512875" algn="l"/>
                <a:tab pos="1815450" algn="l"/>
                <a:tab pos="3502725" algn="l"/>
              </a:tabLst>
            </a:pPr>
            <a:r>
              <a:rPr lang="en-US" altLang="en-US" sz="1059" b="0" i="1" dirty="0">
                <a:solidFill>
                  <a:schemeClr val="tx1"/>
                </a:solidFill>
              </a:rPr>
              <a:t>Age: 		30</a:t>
            </a:r>
          </a:p>
          <a:p>
            <a:pPr eaLnBrk="1" hangingPunct="1">
              <a:spcAft>
                <a:spcPct val="0"/>
              </a:spcAft>
              <a:buClrTx/>
              <a:tabLst>
                <a:tab pos="1512875" algn="l"/>
                <a:tab pos="1815450" algn="l"/>
                <a:tab pos="3502725" algn="l"/>
              </a:tabLst>
            </a:pPr>
            <a:r>
              <a:rPr lang="en-US" altLang="en-US" sz="1059" b="0" i="1" dirty="0">
                <a:solidFill>
                  <a:schemeClr val="tx1"/>
                </a:solidFill>
              </a:rPr>
              <a:t>Annual pay: 		$47,000</a:t>
            </a:r>
          </a:p>
          <a:p>
            <a:pPr eaLnBrk="1" hangingPunct="1">
              <a:spcAft>
                <a:spcPct val="0"/>
              </a:spcAft>
              <a:buClrTx/>
              <a:tabLst>
                <a:tab pos="1512875" algn="l"/>
                <a:tab pos="1815450" algn="l"/>
                <a:tab pos="3502725" algn="l"/>
              </a:tabLst>
            </a:pPr>
            <a:r>
              <a:rPr lang="en-US" altLang="en-US" sz="1059" b="0" i="1" dirty="0">
                <a:solidFill>
                  <a:schemeClr val="tx1"/>
                </a:solidFill>
              </a:rPr>
              <a:t>Current years of UC service:	0</a:t>
            </a:r>
          </a:p>
        </p:txBody>
      </p:sp>
      <p:graphicFrame>
        <p:nvGraphicFramePr>
          <p:cNvPr id="4" name="Table 3"/>
          <p:cNvGraphicFramePr>
            <a:graphicFrameLocks noGrp="1"/>
          </p:cNvGraphicFramePr>
          <p:nvPr>
            <p:extLst>
              <p:ext uri="{D42A27DB-BD31-4B8C-83A1-F6EECF244321}">
                <p14:modId xmlns:p14="http://schemas.microsoft.com/office/powerpoint/2010/main" val="2951988137"/>
              </p:ext>
            </p:extLst>
          </p:nvPr>
        </p:nvGraphicFramePr>
        <p:xfrm>
          <a:off x="2933140" y="1712389"/>
          <a:ext cx="4437531" cy="2039472"/>
        </p:xfrm>
        <a:graphic>
          <a:graphicData uri="http://schemas.openxmlformats.org/drawingml/2006/table">
            <a:tbl>
              <a:tblPr firstRow="1" bandRow="1">
                <a:tableStyleId>{F5AB1C69-6EDB-4FF4-983F-18BD219EF322}</a:tableStyleId>
              </a:tblPr>
              <a:tblGrid>
                <a:gridCol w="2307675">
                  <a:extLst>
                    <a:ext uri="{9D8B030D-6E8A-4147-A177-3AD203B41FA5}">
                      <a16:colId xmlns:a16="http://schemas.microsoft.com/office/drawing/2014/main" val="20000"/>
                    </a:ext>
                  </a:extLst>
                </a:gridCol>
                <a:gridCol w="1064928">
                  <a:extLst>
                    <a:ext uri="{9D8B030D-6E8A-4147-A177-3AD203B41FA5}">
                      <a16:colId xmlns:a16="http://schemas.microsoft.com/office/drawing/2014/main" val="20001"/>
                    </a:ext>
                  </a:extLst>
                </a:gridCol>
                <a:gridCol w="1064928">
                  <a:extLst>
                    <a:ext uri="{9D8B030D-6E8A-4147-A177-3AD203B41FA5}">
                      <a16:colId xmlns:a16="http://schemas.microsoft.com/office/drawing/2014/main" val="20002"/>
                    </a:ext>
                  </a:extLst>
                </a:gridCol>
              </a:tblGrid>
              <a:tr h="221876">
                <a:tc>
                  <a:txBody>
                    <a:bodyPr/>
                    <a:lstStyle/>
                    <a:p>
                      <a:endParaRPr lang="en-US" sz="1100" dirty="0">
                        <a:solidFill>
                          <a:schemeClr val="tx1"/>
                        </a:solidFill>
                      </a:endParaRPr>
                    </a:p>
                  </a:txBody>
                  <a:tcPr marL="60512" marR="60512" marT="30256" marB="30256">
                    <a:lnL w="12700" cmpd="sng">
                      <a:noFill/>
                    </a:lnL>
                    <a:lnR w="12700" cap="flat" cmpd="sng" algn="ctr">
                      <a:solidFill>
                        <a:schemeClr val="tx1"/>
                      </a:solidFill>
                      <a:prstDash val="sysDot"/>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tx1"/>
                          </a:solidFill>
                        </a:rPr>
                        <a:t>Retires at 55</a:t>
                      </a:r>
                    </a:p>
                  </a:txBody>
                  <a:tcPr marL="60512" marR="60512" marT="30256" marB="3025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tx1"/>
                          </a:solidFill>
                        </a:rPr>
                        <a:t>Retires at 60</a:t>
                      </a:r>
                    </a:p>
                  </a:txBody>
                  <a:tcPr marL="60512" marR="60512" marT="30256" marB="30256">
                    <a:lnL w="12700" cap="flat" cmpd="sng" algn="ctr">
                      <a:solidFill>
                        <a:schemeClr val="tx1"/>
                      </a:solidFill>
                      <a:prstDash val="sysDot"/>
                      <a:round/>
                      <a:headEnd type="none" w="med" len="med"/>
                      <a:tailEnd type="none" w="med" len="med"/>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21876">
                <a:tc>
                  <a:txBody>
                    <a:bodyPr/>
                    <a:lstStyle/>
                    <a:p>
                      <a:r>
                        <a:rPr lang="en-US" sz="1100" dirty="0">
                          <a:solidFill>
                            <a:schemeClr val="tx1"/>
                          </a:solidFill>
                        </a:rPr>
                        <a:t>Years of UC service at retirement</a:t>
                      </a:r>
                    </a:p>
                  </a:txBody>
                  <a:tcPr marL="60512" marR="60512" marT="30256" marB="30256">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r>
                        <a:rPr lang="en-US" sz="1100" dirty="0"/>
                        <a:t>25 years</a:t>
                      </a:r>
                    </a:p>
                  </a:txBody>
                  <a:tcPr marL="60512" marR="60512" marT="30256" marB="3025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30 years</a:t>
                      </a:r>
                    </a:p>
                  </a:txBody>
                  <a:tcPr marL="60512" marR="60512" marT="30256" marB="30256">
                    <a:lnL w="12700" cap="flat" cmpd="sng" algn="ctr">
                      <a:solidFill>
                        <a:schemeClr val="tx1"/>
                      </a:solidFill>
                      <a:prstDash val="sysDot"/>
                      <a:round/>
                      <a:headEnd type="none" w="med" len="med"/>
                      <a:tailEnd type="none" w="med" len="med"/>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32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dirty="0"/>
                        <a:t>Potential income needed to retire (80% of annual pay)</a:t>
                      </a:r>
                      <a:endParaRPr lang="en-US" sz="1100" dirty="0"/>
                    </a:p>
                  </a:txBody>
                  <a:tcPr marL="60512" marR="60512" marT="30256" marB="30256">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dirty="0"/>
                        <a:t>$37,600	</a:t>
                      </a:r>
                      <a:endParaRPr lang="en-US" sz="1100" dirty="0"/>
                    </a:p>
                  </a:txBody>
                  <a:tcPr marL="60512" marR="60512" marT="30256" marB="3025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dirty="0"/>
                        <a:t>$37,600</a:t>
                      </a:r>
                      <a:endParaRPr lang="en-US" altLang="en-US" sz="1100" b="0" dirty="0">
                        <a:solidFill>
                          <a:schemeClr val="tx1"/>
                        </a:solidFill>
                      </a:endParaRPr>
                    </a:p>
                  </a:txBody>
                  <a:tcPr marL="60512" marR="60512" marT="30256" marB="30256">
                    <a:lnL w="12700" cap="flat" cmpd="sng" algn="ctr">
                      <a:solidFill>
                        <a:schemeClr val="tx1"/>
                      </a:solidFill>
                      <a:prstDash val="sysDot"/>
                      <a:round/>
                      <a:headEnd type="none" w="med" len="med"/>
                      <a:tailEnd type="none" w="med" len="med"/>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3241">
                <a:tc>
                  <a:txBody>
                    <a:bodyPr/>
                    <a:lstStyle/>
                    <a:p>
                      <a:r>
                        <a:rPr lang="en-US" altLang="en-US" sz="1100" dirty="0"/>
                        <a:t>Potential annual income from UCRP (2013 Tier)</a:t>
                      </a:r>
                      <a:endParaRPr lang="en-US" sz="1100" dirty="0"/>
                    </a:p>
                  </a:txBody>
                  <a:tcPr marL="60512" marR="60512" marT="30256" marB="30256">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r>
                        <a:rPr lang="en-US" altLang="en-US" sz="1100" dirty="0"/>
                        <a:t>$12,930 (28%)</a:t>
                      </a:r>
                      <a:endParaRPr lang="en-US" sz="1100" dirty="0"/>
                    </a:p>
                  </a:txBody>
                  <a:tcPr marL="60512" marR="60512" marT="30256" marB="3025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dirty="0"/>
                        <a:t>$25,380 (54%)</a:t>
                      </a:r>
                      <a:endParaRPr lang="en-US" altLang="en-US" sz="1100" b="0" dirty="0">
                        <a:solidFill>
                          <a:schemeClr val="tx1"/>
                        </a:solidFill>
                      </a:endParaRPr>
                    </a:p>
                  </a:txBody>
                  <a:tcPr marL="60512" marR="60512" marT="30256" marB="30256">
                    <a:lnL w="12700" cap="flat" cmpd="sng" algn="ctr">
                      <a:solidFill>
                        <a:schemeClr val="tx1"/>
                      </a:solidFill>
                      <a:prstDash val="sysDot"/>
                      <a:round/>
                      <a:headEnd type="none" w="med" len="med"/>
                      <a:tailEnd type="none" w="med" len="med"/>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1876">
                <a:tc>
                  <a:txBody>
                    <a:bodyPr/>
                    <a:lstStyle/>
                    <a:p>
                      <a:r>
                        <a:rPr lang="en-US" altLang="en-US" sz="1100" b="1" dirty="0"/>
                        <a:t>Taylor’s gap </a:t>
                      </a:r>
                      <a:endParaRPr lang="en-US" sz="1100" b="1" dirty="0"/>
                    </a:p>
                  </a:txBody>
                  <a:tcPr marL="60512" marR="60512" marT="30256" marB="30256">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r>
                        <a:rPr lang="en-US" altLang="en-US" sz="1100" b="1" dirty="0"/>
                        <a:t>$24,670</a:t>
                      </a:r>
                      <a:endParaRPr lang="en-US" sz="1100" b="1" dirty="0"/>
                    </a:p>
                  </a:txBody>
                  <a:tcPr marL="60512" marR="60512" marT="30256" marB="3025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r>
                        <a:rPr lang="en-US" altLang="en-US" sz="1100" b="1" dirty="0"/>
                        <a:t>$12,220</a:t>
                      </a:r>
                      <a:endParaRPr lang="en-US" sz="1100" b="1" dirty="0"/>
                    </a:p>
                  </a:txBody>
                  <a:tcPr marL="60512" marR="60512" marT="30256" marB="30256">
                    <a:lnL w="12700" cap="flat" cmpd="sng" algn="ctr">
                      <a:solidFill>
                        <a:schemeClr val="tx1"/>
                      </a:solidFill>
                      <a:prstDash val="sysDot"/>
                      <a:round/>
                      <a:headEnd type="none" w="med" len="med"/>
                      <a:tailEnd type="none" w="med" len="med"/>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44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1" dirty="0">
                          <a:solidFill>
                            <a:srgbClr val="005472"/>
                          </a:solidFill>
                        </a:rPr>
                        <a:t>UC Retirement Savings Program </a:t>
                      </a:r>
                      <a:br>
                        <a:rPr lang="en-US" altLang="en-US" sz="1100" b="1" dirty="0">
                          <a:solidFill>
                            <a:srgbClr val="005472"/>
                          </a:solidFill>
                        </a:rPr>
                      </a:br>
                      <a:r>
                        <a:rPr lang="en-US" altLang="en-US" sz="1100" b="1" dirty="0">
                          <a:solidFill>
                            <a:srgbClr val="005472"/>
                          </a:solidFill>
                        </a:rPr>
                        <a:t>contribution Taylor may need</a:t>
                      </a:r>
                      <a:br>
                        <a:rPr lang="en-US" altLang="en-US" sz="1100" b="1" dirty="0">
                          <a:solidFill>
                            <a:srgbClr val="005472"/>
                          </a:solidFill>
                        </a:rPr>
                      </a:br>
                      <a:r>
                        <a:rPr lang="en-US" altLang="en-US" sz="1100" b="1" dirty="0">
                          <a:solidFill>
                            <a:srgbClr val="005472"/>
                          </a:solidFill>
                        </a:rPr>
                        <a:t>to make monthly to fill the gap</a:t>
                      </a:r>
                      <a:endParaRPr lang="en-US" sz="1100" b="1" dirty="0">
                        <a:solidFill>
                          <a:srgbClr val="005472"/>
                        </a:solidFill>
                      </a:endParaRPr>
                    </a:p>
                  </a:txBody>
                  <a:tcPr marL="60512" marR="60512" marT="30256" marB="30256">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altLang="en-US" sz="1100" b="1" dirty="0">
                          <a:solidFill>
                            <a:srgbClr val="005472"/>
                          </a:solidFill>
                        </a:rPr>
                        <a:t>$470 </a:t>
                      </a:r>
                      <a:r>
                        <a:rPr lang="en-US" altLang="en-US" sz="1100" b="0" dirty="0">
                          <a:solidFill>
                            <a:schemeClr val="tx1"/>
                          </a:solidFill>
                        </a:rPr>
                        <a:t>(12%)</a:t>
                      </a:r>
                      <a:endParaRPr lang="en-US" sz="1100" b="0" dirty="0">
                        <a:solidFill>
                          <a:schemeClr val="tx1"/>
                        </a:solidFill>
                      </a:endParaRPr>
                    </a:p>
                  </a:txBody>
                  <a:tcPr marL="60512" marR="60512" marT="30256" marB="3025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1" dirty="0">
                          <a:solidFill>
                            <a:srgbClr val="005472"/>
                          </a:solidFill>
                        </a:rPr>
                        <a:t>$150</a:t>
                      </a:r>
                      <a:r>
                        <a:rPr lang="en-US" altLang="en-US" sz="1100" b="1" dirty="0">
                          <a:solidFill>
                            <a:srgbClr val="FF0000"/>
                          </a:solidFill>
                        </a:rPr>
                        <a:t> </a:t>
                      </a:r>
                      <a:r>
                        <a:rPr lang="en-US" altLang="en-US" sz="1100" b="0" u="none" baseline="0" dirty="0">
                          <a:solidFill>
                            <a:schemeClr val="tx1"/>
                          </a:solidFill>
                        </a:rPr>
                        <a:t>(4%)</a:t>
                      </a:r>
                      <a:endParaRPr lang="en-US" altLang="en-US" sz="1100" b="0" u="sng" dirty="0">
                        <a:solidFill>
                          <a:schemeClr val="tx1"/>
                        </a:solidFill>
                      </a:endParaRPr>
                    </a:p>
                  </a:txBody>
                  <a:tcPr marL="60512" marR="60512" marT="30256" marB="30256">
                    <a:lnL w="12700" cap="flat" cmpd="sng" algn="ctr">
                      <a:solidFill>
                        <a:schemeClr val="tx1"/>
                      </a:solidFill>
                      <a:prstDash val="sysDot"/>
                      <a:round/>
                      <a:headEnd type="none" w="med" len="med"/>
                      <a:tailEnd type="none" w="med" len="med"/>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1699929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Line 4"/>
          <p:cNvSpPr>
            <a:spLocks noChangeShapeType="1"/>
          </p:cNvSpPr>
          <p:nvPr/>
        </p:nvSpPr>
        <p:spPr bwMode="auto">
          <a:xfrm flipV="1">
            <a:off x="1594821" y="4005020"/>
            <a:ext cx="5954358" cy="9527"/>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dirty="0"/>
          </a:p>
        </p:txBody>
      </p:sp>
      <p:sp>
        <p:nvSpPr>
          <p:cNvPr id="29699" name="Rectangle 6"/>
          <p:cNvSpPr>
            <a:spLocks noGrp="1" noChangeArrowheads="1"/>
          </p:cNvSpPr>
          <p:nvPr>
            <p:ph type="title"/>
          </p:nvPr>
        </p:nvSpPr>
        <p:spPr/>
        <p:txBody>
          <a:bodyPr/>
          <a:lstStyle/>
          <a:p>
            <a:r>
              <a:rPr lang="en-US" altLang="en-US" sz="2400" b="1" dirty="0"/>
              <a:t>Meet Ridley</a:t>
            </a:r>
          </a:p>
        </p:txBody>
      </p:sp>
      <p:sp>
        <p:nvSpPr>
          <p:cNvPr id="29700" name="Text Box 7"/>
          <p:cNvSpPr txBox="1">
            <a:spLocks noChangeArrowheads="1"/>
          </p:cNvSpPr>
          <p:nvPr/>
        </p:nvSpPr>
        <p:spPr bwMode="auto">
          <a:xfrm>
            <a:off x="1539583" y="4071007"/>
            <a:ext cx="6064834" cy="860431"/>
          </a:xfrm>
          <a:prstGeom prst="rect">
            <a:avLst/>
          </a:prstGeom>
          <a:noFill/>
          <a:ln>
            <a:noFill/>
          </a:ln>
          <a:effectLst/>
          <a:extLst>
            <a:ext uri="{909E8E84-426E-40DD-AFC4-6F175D3DCCD1}">
              <a14:hiddenFill xmlns:a14="http://schemas.microsoft.com/office/drawing/2010/main">
                <a:solidFill>
                  <a:srgbClr val="8BB1C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566" tIns="37784" rIns="75566" bIns="37784">
            <a:spAutoFit/>
          </a:bodyPr>
          <a:lstStyle>
            <a:lvl1pPr defTabSz="1017588" eaLnBrk="0" hangingPunct="0">
              <a:spcAft>
                <a:spcPct val="30000"/>
              </a:spcAft>
              <a:buClr>
                <a:schemeClr val="accent1"/>
              </a:buClr>
              <a:defRPr b="1">
                <a:solidFill>
                  <a:srgbClr val="000000"/>
                </a:solidFill>
                <a:latin typeface="Arial" charset="0"/>
              </a:defRPr>
            </a:lvl1pPr>
            <a:lvl2pPr marL="742950" indent="-285750" defTabSz="1017588" eaLnBrk="0" hangingPunct="0">
              <a:spcAft>
                <a:spcPct val="30000"/>
              </a:spcAft>
              <a:buClr>
                <a:srgbClr val="005472"/>
              </a:buClr>
              <a:buFont typeface="Wingdings" pitchFamily="2" charset="2"/>
              <a:buChar char="§"/>
              <a:defRPr>
                <a:solidFill>
                  <a:srgbClr val="000000"/>
                </a:solidFill>
                <a:latin typeface="Arial" charset="0"/>
              </a:defRPr>
            </a:lvl2pPr>
            <a:lvl3pPr marL="1143000" indent="-228600" defTabSz="1017588" eaLnBrk="0" hangingPunct="0">
              <a:spcAft>
                <a:spcPct val="30000"/>
              </a:spcAft>
              <a:buClr>
                <a:srgbClr val="005472"/>
              </a:buClr>
              <a:buFont typeface="Symbol" pitchFamily="18" charset="2"/>
              <a:buChar char="¾"/>
              <a:defRPr>
                <a:solidFill>
                  <a:srgbClr val="000000"/>
                </a:solidFill>
                <a:latin typeface="Arial" charset="0"/>
              </a:defRPr>
            </a:lvl3pPr>
            <a:lvl4pPr marL="1600200" indent="-228600" defTabSz="1017588" eaLnBrk="0" hangingPunct="0">
              <a:spcAft>
                <a:spcPct val="30000"/>
              </a:spcAft>
              <a:buClr>
                <a:srgbClr val="005472"/>
              </a:buClr>
              <a:buFont typeface="Arial" charset="0"/>
              <a:buChar char="–"/>
              <a:defRPr>
                <a:solidFill>
                  <a:srgbClr val="000000"/>
                </a:solidFill>
                <a:latin typeface="Arial" charset="0"/>
              </a:defRPr>
            </a:lvl4pPr>
            <a:lvl5pPr marL="2057400" indent="-228600" defTabSz="1017588" eaLnBrk="0" hangingPunct="0">
              <a:spcAft>
                <a:spcPct val="30000"/>
              </a:spcAft>
              <a:buClr>
                <a:srgbClr val="0081C6"/>
              </a:buClr>
              <a:buFont typeface="Wingdings 2" pitchFamily="18" charset="2"/>
              <a:buChar char=""/>
              <a:defRPr sz="2200">
                <a:solidFill>
                  <a:srgbClr val="000000"/>
                </a:solidFill>
                <a:latin typeface="Arial" charset="0"/>
              </a:defRPr>
            </a:lvl5pPr>
            <a:lvl6pPr marL="2514600" indent="-228600" defTabSz="1017588" eaLnBrk="0" fontAlgn="base" hangingPunct="0">
              <a:spcBef>
                <a:spcPct val="0"/>
              </a:spcBef>
              <a:spcAft>
                <a:spcPct val="30000"/>
              </a:spcAft>
              <a:buClr>
                <a:srgbClr val="0081C6"/>
              </a:buClr>
              <a:buFont typeface="Wingdings 2" pitchFamily="18" charset="2"/>
              <a:buChar char=""/>
              <a:defRPr sz="2200">
                <a:solidFill>
                  <a:srgbClr val="000000"/>
                </a:solidFill>
                <a:latin typeface="Arial" charset="0"/>
              </a:defRPr>
            </a:lvl6pPr>
            <a:lvl7pPr marL="2971800" indent="-228600" defTabSz="1017588" eaLnBrk="0" fontAlgn="base" hangingPunct="0">
              <a:spcBef>
                <a:spcPct val="0"/>
              </a:spcBef>
              <a:spcAft>
                <a:spcPct val="30000"/>
              </a:spcAft>
              <a:buClr>
                <a:srgbClr val="0081C6"/>
              </a:buClr>
              <a:buFont typeface="Wingdings 2" pitchFamily="18" charset="2"/>
              <a:buChar char=""/>
              <a:defRPr sz="2200">
                <a:solidFill>
                  <a:srgbClr val="000000"/>
                </a:solidFill>
                <a:latin typeface="Arial" charset="0"/>
              </a:defRPr>
            </a:lvl7pPr>
            <a:lvl8pPr marL="3429000" indent="-228600" defTabSz="1017588" eaLnBrk="0" fontAlgn="base" hangingPunct="0">
              <a:spcBef>
                <a:spcPct val="0"/>
              </a:spcBef>
              <a:spcAft>
                <a:spcPct val="30000"/>
              </a:spcAft>
              <a:buClr>
                <a:srgbClr val="0081C6"/>
              </a:buClr>
              <a:buFont typeface="Wingdings 2" pitchFamily="18" charset="2"/>
              <a:buChar char=""/>
              <a:defRPr sz="2200">
                <a:solidFill>
                  <a:srgbClr val="000000"/>
                </a:solidFill>
                <a:latin typeface="Arial" charset="0"/>
              </a:defRPr>
            </a:lvl8pPr>
            <a:lvl9pPr marL="3886200" indent="-228600" defTabSz="1017588" eaLnBrk="0" fontAlgn="base" hangingPunct="0">
              <a:spcBef>
                <a:spcPct val="0"/>
              </a:spcBef>
              <a:spcAft>
                <a:spcPct val="30000"/>
              </a:spcAft>
              <a:buClr>
                <a:srgbClr val="0081C6"/>
              </a:buClr>
              <a:buFont typeface="Wingdings 2" pitchFamily="18" charset="2"/>
              <a:buChar char=""/>
              <a:defRPr sz="2200">
                <a:solidFill>
                  <a:srgbClr val="000000"/>
                </a:solidFill>
                <a:latin typeface="Arial" charset="0"/>
              </a:defRPr>
            </a:lvl9pPr>
          </a:lstStyle>
          <a:p>
            <a:pPr eaLnBrk="1" hangingPunct="1">
              <a:spcAft>
                <a:spcPct val="0"/>
              </a:spcAft>
              <a:buClrTx/>
            </a:pPr>
            <a:r>
              <a:rPr lang="en-US" altLang="en-US" sz="728" b="0" dirty="0"/>
              <a:t>For illustrative purposes only. </a:t>
            </a:r>
            <a:r>
              <a:rPr lang="en-US" altLang="en-US" sz="728" b="0" dirty="0">
                <a:solidFill>
                  <a:schemeClr val="tx1"/>
                </a:solidFill>
              </a:rPr>
              <a:t>This hypothetical example is based on contributions to a tax-deferred workplace savings plan, earning a hypothetical 7% annual rate of return compounded monthly. We assume contributions are made monthly at the beginning of the month for 13 years and 18 years with no loans, withdrawals, or breaks in service. All earnings are reinvested and all current Plan and IRS limits are applied. Projected account balances have been converted to a hypothetical fixed income annuity to age 88 assuming a hypothetical discount rate of 6%.</a:t>
            </a:r>
          </a:p>
          <a:p>
            <a:pPr eaLnBrk="1" hangingPunct="1">
              <a:spcAft>
                <a:spcPct val="0"/>
              </a:spcAft>
              <a:buClrTx/>
            </a:pPr>
            <a:endParaRPr lang="en-US" altLang="en-US" sz="728" b="0" dirty="0">
              <a:solidFill>
                <a:schemeClr val="tx1"/>
              </a:solidFill>
            </a:endParaRPr>
          </a:p>
          <a:p>
            <a:pPr eaLnBrk="1" hangingPunct="1">
              <a:spcAft>
                <a:spcPct val="0"/>
              </a:spcAft>
              <a:buClrTx/>
            </a:pPr>
            <a:r>
              <a:rPr lang="en-US" altLang="en-US" sz="728" b="0" dirty="0">
                <a:solidFill>
                  <a:schemeClr val="tx1"/>
                </a:solidFill>
              </a:rPr>
              <a:t>Your own plan account may earn more or less than this example, and income taxes will be due when you withdraw from your account. Investing in this manner does not ensure a profit or guarantee against loss in declining markets.</a:t>
            </a:r>
          </a:p>
        </p:txBody>
      </p:sp>
      <p:graphicFrame>
        <p:nvGraphicFramePr>
          <p:cNvPr id="8" name="Table 7"/>
          <p:cNvGraphicFramePr>
            <a:graphicFrameLocks noGrp="1"/>
          </p:cNvGraphicFramePr>
          <p:nvPr>
            <p:extLst>
              <p:ext uri="{D42A27DB-BD31-4B8C-83A1-F6EECF244321}">
                <p14:modId xmlns:p14="http://schemas.microsoft.com/office/powerpoint/2010/main" val="1098505128"/>
              </p:ext>
            </p:extLst>
          </p:nvPr>
        </p:nvGraphicFramePr>
        <p:xfrm>
          <a:off x="1574777" y="1754928"/>
          <a:ext cx="4435513" cy="2267624"/>
        </p:xfrm>
        <a:graphic>
          <a:graphicData uri="http://schemas.openxmlformats.org/drawingml/2006/table">
            <a:tbl>
              <a:tblPr firstRow="1" bandRow="1">
                <a:tableStyleId>{F5AB1C69-6EDB-4FF4-983F-18BD219EF322}</a:tableStyleId>
              </a:tblPr>
              <a:tblGrid>
                <a:gridCol w="2351463">
                  <a:extLst>
                    <a:ext uri="{9D8B030D-6E8A-4147-A177-3AD203B41FA5}">
                      <a16:colId xmlns:a16="http://schemas.microsoft.com/office/drawing/2014/main" val="20000"/>
                    </a:ext>
                  </a:extLst>
                </a:gridCol>
                <a:gridCol w="1042025">
                  <a:extLst>
                    <a:ext uri="{9D8B030D-6E8A-4147-A177-3AD203B41FA5}">
                      <a16:colId xmlns:a16="http://schemas.microsoft.com/office/drawing/2014/main" val="20001"/>
                    </a:ext>
                  </a:extLst>
                </a:gridCol>
                <a:gridCol w="1042025">
                  <a:extLst>
                    <a:ext uri="{9D8B030D-6E8A-4147-A177-3AD203B41FA5}">
                      <a16:colId xmlns:a16="http://schemas.microsoft.com/office/drawing/2014/main" val="20002"/>
                    </a:ext>
                  </a:extLst>
                </a:gridCol>
              </a:tblGrid>
              <a:tr h="221876">
                <a:tc>
                  <a:txBody>
                    <a:bodyPr/>
                    <a:lstStyle/>
                    <a:p>
                      <a:endParaRPr lang="en-US" sz="1100" dirty="0">
                        <a:solidFill>
                          <a:schemeClr val="tx1"/>
                        </a:solidFill>
                      </a:endParaRPr>
                    </a:p>
                  </a:txBody>
                  <a:tcPr marL="60512" marR="60512" marT="30256" marB="30256">
                    <a:lnL w="12700" cmpd="sng">
                      <a:noFill/>
                    </a:lnL>
                    <a:lnR w="12700" cap="flat" cmpd="sng" algn="ctr">
                      <a:solidFill>
                        <a:schemeClr val="tx1"/>
                      </a:solidFill>
                      <a:prstDash val="sysDot"/>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solidFill>
                            <a:schemeClr val="tx1"/>
                          </a:solidFill>
                        </a:rPr>
                        <a:t>Retires at 60</a:t>
                      </a:r>
                    </a:p>
                  </a:txBody>
                  <a:tcPr marL="60512" marR="60512" marT="30256" marB="3025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solidFill>
                            <a:schemeClr val="tx1"/>
                          </a:solidFill>
                        </a:rPr>
                        <a:t>Retires at 65</a:t>
                      </a:r>
                    </a:p>
                  </a:txBody>
                  <a:tcPr marL="60512" marR="60512" marT="30256" marB="30256">
                    <a:lnL w="12700" cap="flat" cmpd="sng" algn="ctr">
                      <a:solidFill>
                        <a:schemeClr val="tx1"/>
                      </a:solidFill>
                      <a:prstDash val="sysDot"/>
                      <a:round/>
                      <a:headEnd type="none" w="med" len="med"/>
                      <a:tailEnd type="none" w="med" len="med"/>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1876">
                <a:tc>
                  <a:txBody>
                    <a:bodyPr/>
                    <a:lstStyle/>
                    <a:p>
                      <a:r>
                        <a:rPr lang="en-US" sz="1100" dirty="0">
                          <a:solidFill>
                            <a:schemeClr val="tx1"/>
                          </a:solidFill>
                        </a:rPr>
                        <a:t>Years of UC service at retirement</a:t>
                      </a:r>
                    </a:p>
                  </a:txBody>
                  <a:tcPr marL="60512" marR="60512" marT="30256" marB="30256">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t>18 years</a:t>
                      </a:r>
                    </a:p>
                  </a:txBody>
                  <a:tcPr marL="60512" marR="60512" marT="30256" marB="3025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23 years</a:t>
                      </a:r>
                    </a:p>
                  </a:txBody>
                  <a:tcPr marL="60512" marR="60512" marT="30256" marB="30256">
                    <a:lnL w="12700" cap="flat" cmpd="sng" algn="ctr">
                      <a:solidFill>
                        <a:schemeClr val="tx1"/>
                      </a:solidFill>
                      <a:prstDash val="sysDot"/>
                      <a:round/>
                      <a:headEnd type="none" w="med" len="med"/>
                      <a:tailEnd type="none" w="med" len="med"/>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32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dirty="0"/>
                        <a:t>Potential income needed to retire (80% of annual pay)</a:t>
                      </a:r>
                      <a:endParaRPr lang="en-US" sz="1100" dirty="0"/>
                    </a:p>
                  </a:txBody>
                  <a:tcPr marL="60512" marR="60512" marT="30256" marB="30256">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a:solidFill>
                            <a:schemeClr val="tx1"/>
                          </a:solidFill>
                        </a:rPr>
                        <a:t>$74,400</a:t>
                      </a:r>
                      <a:endParaRPr lang="en-US" sz="1100" dirty="0"/>
                    </a:p>
                  </a:txBody>
                  <a:tcPr marL="60512" marR="60512" marT="30256" marB="3025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a:solidFill>
                            <a:schemeClr val="tx1"/>
                          </a:solidFill>
                        </a:rPr>
                        <a:t>$74,400</a:t>
                      </a:r>
                    </a:p>
                  </a:txBody>
                  <a:tcPr marL="60512" marR="60512" marT="30256" marB="30256">
                    <a:lnL w="12700" cap="flat" cmpd="sng" algn="ctr">
                      <a:solidFill>
                        <a:schemeClr val="tx1"/>
                      </a:solidFill>
                      <a:prstDash val="sysDot"/>
                      <a:round/>
                      <a:headEnd type="none" w="med" len="med"/>
                      <a:tailEnd type="none" w="med" len="med"/>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32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dirty="0"/>
                        <a:t>Potential annual income from UCRP (1976</a:t>
                      </a:r>
                      <a:r>
                        <a:rPr lang="en-US" altLang="en-US" sz="1100" baseline="0" dirty="0"/>
                        <a:t> Tier</a:t>
                      </a:r>
                      <a:r>
                        <a:rPr lang="en-US" altLang="en-US" sz="1100" dirty="0"/>
                        <a:t>) </a:t>
                      </a:r>
                      <a:endParaRPr lang="en-US" sz="1100" dirty="0"/>
                    </a:p>
                  </a:txBody>
                  <a:tcPr marL="60512" marR="60512" marT="30256" marB="30256">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altLang="en-US" sz="1100" b="0" dirty="0">
                          <a:solidFill>
                            <a:schemeClr val="tx1"/>
                          </a:solidFill>
                        </a:rPr>
                        <a:t>$41,850</a:t>
                      </a:r>
                      <a:r>
                        <a:rPr lang="en-US" altLang="en-US" sz="1100" b="0" baseline="0" dirty="0">
                          <a:solidFill>
                            <a:schemeClr val="tx1"/>
                          </a:solidFill>
                        </a:rPr>
                        <a:t> (</a:t>
                      </a:r>
                      <a:r>
                        <a:rPr lang="en-US" altLang="en-US" sz="1100" b="0" dirty="0">
                          <a:solidFill>
                            <a:schemeClr val="tx1"/>
                          </a:solidFill>
                        </a:rPr>
                        <a:t>45%)</a:t>
                      </a:r>
                      <a:endParaRPr lang="en-US" sz="1100" dirty="0"/>
                    </a:p>
                  </a:txBody>
                  <a:tcPr marL="60512" marR="60512" marT="30256" marB="3025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a:solidFill>
                            <a:schemeClr val="tx1"/>
                          </a:solidFill>
                        </a:rPr>
                        <a:t>$53,480 (58%)</a:t>
                      </a:r>
                    </a:p>
                  </a:txBody>
                  <a:tcPr marL="60512" marR="60512" marT="30256" marB="30256">
                    <a:lnL w="12700" cap="flat" cmpd="sng" algn="ctr">
                      <a:solidFill>
                        <a:schemeClr val="tx1"/>
                      </a:solidFill>
                      <a:prstDash val="sysDot"/>
                      <a:round/>
                      <a:headEnd type="none" w="med" len="med"/>
                      <a:tailEnd type="none" w="med" len="med"/>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1876">
                <a:tc>
                  <a:txBody>
                    <a:bodyPr/>
                    <a:lstStyle/>
                    <a:p>
                      <a:r>
                        <a:rPr lang="en-US" sz="1100" b="0" dirty="0"/>
                        <a:t>Potential annual income from </a:t>
                      </a:r>
                      <a:r>
                        <a:rPr lang="en-US" sz="1100" b="0" dirty="0">
                          <a:solidFill>
                            <a:schemeClr val="tx1"/>
                          </a:solidFill>
                        </a:rPr>
                        <a:t>rollover</a:t>
                      </a:r>
                    </a:p>
                  </a:txBody>
                  <a:tcPr marL="60512" marR="60512" marT="30256" marB="30256">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100" b="0" dirty="0"/>
                        <a:t>$6,780 (7%)</a:t>
                      </a:r>
                    </a:p>
                  </a:txBody>
                  <a:tcPr marL="60512" marR="60512" marT="30256" marB="3025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100" b="0" dirty="0"/>
                        <a:t>$10,370 (11%)</a:t>
                      </a:r>
                    </a:p>
                  </a:txBody>
                  <a:tcPr marL="60512" marR="60512" marT="30256" marB="30256">
                    <a:lnL w="12700" cap="flat" cmpd="sng" algn="ctr">
                      <a:solidFill>
                        <a:schemeClr val="tx1"/>
                      </a:solidFill>
                      <a:prstDash val="sysDot"/>
                      <a:round/>
                      <a:headEnd type="none" w="med" len="med"/>
                      <a:tailEnd type="none" w="med" len="med"/>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1876">
                <a:tc>
                  <a:txBody>
                    <a:bodyPr/>
                    <a:lstStyle/>
                    <a:p>
                      <a:r>
                        <a:rPr lang="en-US" altLang="en-US" sz="1100" b="1" dirty="0"/>
                        <a:t>Ridley’s gap </a:t>
                      </a:r>
                      <a:endParaRPr lang="en-US" sz="1100" b="1" dirty="0"/>
                    </a:p>
                  </a:txBody>
                  <a:tcPr marL="60512" marR="60512" marT="30256" marB="30256">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altLang="en-US" sz="1100" b="1" dirty="0"/>
                        <a:t>$25,770</a:t>
                      </a:r>
                      <a:endParaRPr lang="en-US" sz="1100" b="1" dirty="0"/>
                    </a:p>
                  </a:txBody>
                  <a:tcPr marL="60512" marR="60512" marT="30256" marB="3025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altLang="en-US" sz="1100" b="1" dirty="0"/>
                        <a:t>$10,550</a:t>
                      </a:r>
                      <a:endParaRPr lang="en-US" sz="1100" b="1" dirty="0"/>
                    </a:p>
                  </a:txBody>
                  <a:tcPr marL="60512" marR="60512" marT="30256" marB="30256">
                    <a:lnL w="12700" cap="flat" cmpd="sng" algn="ctr">
                      <a:solidFill>
                        <a:schemeClr val="tx1"/>
                      </a:solidFill>
                      <a:prstDash val="sysDot"/>
                      <a:round/>
                      <a:headEnd type="none" w="med" len="med"/>
                      <a:tailEnd type="none" w="med" len="med"/>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4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1" dirty="0">
                          <a:solidFill>
                            <a:srgbClr val="005472"/>
                          </a:solidFill>
                        </a:rPr>
                        <a:t>UC Retirement Savings Program contribution Ridley may need to make monthly to fill the gap</a:t>
                      </a:r>
                      <a:endParaRPr lang="en-US" sz="1100" b="1" dirty="0">
                        <a:solidFill>
                          <a:srgbClr val="005472"/>
                        </a:solidFill>
                      </a:endParaRPr>
                    </a:p>
                  </a:txBody>
                  <a:tcPr marL="60512" marR="60512" marT="30256" marB="30256">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altLang="en-US" sz="1100" b="1" dirty="0">
                          <a:solidFill>
                            <a:srgbClr val="005472"/>
                          </a:solidFill>
                        </a:rPr>
                        <a:t>$1,460</a:t>
                      </a:r>
                      <a:r>
                        <a:rPr lang="en-US" altLang="en-US" sz="1100" b="0" dirty="0">
                          <a:solidFill>
                            <a:srgbClr val="005472"/>
                          </a:solidFill>
                        </a:rPr>
                        <a:t> </a:t>
                      </a:r>
                      <a:r>
                        <a:rPr lang="en-US" altLang="en-US" sz="1100" b="0" dirty="0">
                          <a:solidFill>
                            <a:schemeClr val="tx1"/>
                          </a:solidFill>
                        </a:rPr>
                        <a:t>(19%)</a:t>
                      </a:r>
                      <a:endParaRPr lang="en-US" sz="1100" b="0" dirty="0">
                        <a:solidFill>
                          <a:schemeClr val="tx1"/>
                        </a:solidFill>
                      </a:endParaRPr>
                    </a:p>
                  </a:txBody>
                  <a:tcPr marL="60512" marR="60512" marT="30256" marB="3025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1" dirty="0">
                          <a:solidFill>
                            <a:srgbClr val="005472"/>
                          </a:solidFill>
                        </a:rPr>
                        <a:t>$345</a:t>
                      </a:r>
                      <a:r>
                        <a:rPr lang="en-US" altLang="en-US" sz="1100" b="0" dirty="0">
                          <a:solidFill>
                            <a:srgbClr val="005472"/>
                          </a:solidFill>
                        </a:rPr>
                        <a:t> </a:t>
                      </a:r>
                      <a:r>
                        <a:rPr lang="en-US" altLang="en-US" sz="1100" b="0" dirty="0">
                          <a:solidFill>
                            <a:schemeClr val="tx1"/>
                          </a:solidFill>
                        </a:rPr>
                        <a:t>(4%)</a:t>
                      </a:r>
                      <a:endParaRPr lang="en-US" altLang="en-US" sz="1100" b="0" u="sng" dirty="0">
                        <a:solidFill>
                          <a:schemeClr val="tx1"/>
                        </a:solidFill>
                      </a:endParaRPr>
                    </a:p>
                  </a:txBody>
                  <a:tcPr marL="60512" marR="60512" marT="30256" marB="30256">
                    <a:lnL w="12700" cap="flat" cmpd="sng" algn="ctr">
                      <a:solidFill>
                        <a:schemeClr val="tx1"/>
                      </a:solidFill>
                      <a:prstDash val="sysDot"/>
                      <a:round/>
                      <a:headEnd type="none" w="med" len="med"/>
                      <a:tailEnd type="none" w="med" len="med"/>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29701" name="Text Box 8"/>
          <p:cNvSpPr txBox="1">
            <a:spLocks noChangeArrowheads="1"/>
          </p:cNvSpPr>
          <p:nvPr/>
        </p:nvSpPr>
        <p:spPr bwMode="auto">
          <a:xfrm>
            <a:off x="1574777" y="795671"/>
            <a:ext cx="4834638" cy="92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343" tIns="33672" rIns="67343" bIns="33672">
            <a:spAutoFit/>
          </a:bodyPr>
          <a:lstStyle>
            <a:lvl1pPr defTabSz="1019175" eaLnBrk="0" hangingPunct="0">
              <a:spcAft>
                <a:spcPct val="30000"/>
              </a:spcAft>
              <a:buClr>
                <a:schemeClr val="accent1"/>
              </a:buClr>
              <a:tabLst>
                <a:tab pos="3438525" algn="l"/>
                <a:tab pos="5159375" algn="l"/>
                <a:tab pos="5292725" algn="l"/>
              </a:tabLst>
              <a:defRPr b="1">
                <a:solidFill>
                  <a:srgbClr val="000000"/>
                </a:solidFill>
                <a:latin typeface="Arial" charset="0"/>
              </a:defRPr>
            </a:lvl1pPr>
            <a:lvl2pPr marL="742950" indent="-285750" defTabSz="1019175" eaLnBrk="0" hangingPunct="0">
              <a:spcAft>
                <a:spcPct val="30000"/>
              </a:spcAft>
              <a:buClr>
                <a:srgbClr val="005472"/>
              </a:buClr>
              <a:buFont typeface="Wingdings" pitchFamily="2" charset="2"/>
              <a:buChar char="§"/>
              <a:tabLst>
                <a:tab pos="3438525" algn="l"/>
                <a:tab pos="5159375" algn="l"/>
                <a:tab pos="5292725" algn="l"/>
              </a:tabLst>
              <a:defRPr>
                <a:solidFill>
                  <a:srgbClr val="000000"/>
                </a:solidFill>
                <a:latin typeface="Arial" charset="0"/>
              </a:defRPr>
            </a:lvl2pPr>
            <a:lvl3pPr marL="1143000" indent="-228600" defTabSz="1019175" eaLnBrk="0" hangingPunct="0">
              <a:spcAft>
                <a:spcPct val="30000"/>
              </a:spcAft>
              <a:buClr>
                <a:srgbClr val="005472"/>
              </a:buClr>
              <a:buFont typeface="Symbol" pitchFamily="18" charset="2"/>
              <a:buChar char="¾"/>
              <a:tabLst>
                <a:tab pos="3438525" algn="l"/>
                <a:tab pos="5159375" algn="l"/>
                <a:tab pos="5292725" algn="l"/>
              </a:tabLst>
              <a:defRPr>
                <a:solidFill>
                  <a:srgbClr val="000000"/>
                </a:solidFill>
                <a:latin typeface="Arial" charset="0"/>
              </a:defRPr>
            </a:lvl3pPr>
            <a:lvl4pPr marL="1600200" indent="-228600" defTabSz="1019175" eaLnBrk="0" hangingPunct="0">
              <a:spcAft>
                <a:spcPct val="30000"/>
              </a:spcAft>
              <a:buClr>
                <a:srgbClr val="005472"/>
              </a:buClr>
              <a:buFont typeface="Arial" charset="0"/>
              <a:buChar char="–"/>
              <a:tabLst>
                <a:tab pos="3438525" algn="l"/>
                <a:tab pos="5159375" algn="l"/>
                <a:tab pos="5292725" algn="l"/>
              </a:tabLst>
              <a:defRPr>
                <a:solidFill>
                  <a:srgbClr val="000000"/>
                </a:solidFill>
                <a:latin typeface="Arial" charset="0"/>
              </a:defRPr>
            </a:lvl4pPr>
            <a:lvl5pPr marL="2057400" indent="-228600" defTabSz="1019175" eaLnBrk="0" hangingPunct="0">
              <a:spcAft>
                <a:spcPct val="30000"/>
              </a:spcAft>
              <a:buClr>
                <a:srgbClr val="0081C6"/>
              </a:buClr>
              <a:buFont typeface="Wingdings 2" pitchFamily="18" charset="2"/>
              <a:buChar char=""/>
              <a:tabLst>
                <a:tab pos="3438525" algn="l"/>
                <a:tab pos="5159375" algn="l"/>
                <a:tab pos="5292725" algn="l"/>
              </a:tabLst>
              <a:defRPr sz="2200">
                <a:solidFill>
                  <a:srgbClr val="000000"/>
                </a:solidFill>
                <a:latin typeface="Arial" charset="0"/>
              </a:defRPr>
            </a:lvl5pPr>
            <a:lvl6pPr marL="2514600" indent="-228600" defTabSz="1019175" eaLnBrk="0" fontAlgn="base" hangingPunct="0">
              <a:spcBef>
                <a:spcPct val="0"/>
              </a:spcBef>
              <a:spcAft>
                <a:spcPct val="30000"/>
              </a:spcAft>
              <a:buClr>
                <a:srgbClr val="0081C6"/>
              </a:buClr>
              <a:buFont typeface="Wingdings 2" pitchFamily="18" charset="2"/>
              <a:buChar char=""/>
              <a:tabLst>
                <a:tab pos="3438525" algn="l"/>
                <a:tab pos="5159375" algn="l"/>
                <a:tab pos="5292725" algn="l"/>
              </a:tabLst>
              <a:defRPr sz="2200">
                <a:solidFill>
                  <a:srgbClr val="000000"/>
                </a:solidFill>
                <a:latin typeface="Arial" charset="0"/>
              </a:defRPr>
            </a:lvl6pPr>
            <a:lvl7pPr marL="2971800" indent="-228600" defTabSz="1019175" eaLnBrk="0" fontAlgn="base" hangingPunct="0">
              <a:spcBef>
                <a:spcPct val="0"/>
              </a:spcBef>
              <a:spcAft>
                <a:spcPct val="30000"/>
              </a:spcAft>
              <a:buClr>
                <a:srgbClr val="0081C6"/>
              </a:buClr>
              <a:buFont typeface="Wingdings 2" pitchFamily="18" charset="2"/>
              <a:buChar char=""/>
              <a:tabLst>
                <a:tab pos="3438525" algn="l"/>
                <a:tab pos="5159375" algn="l"/>
                <a:tab pos="5292725" algn="l"/>
              </a:tabLst>
              <a:defRPr sz="2200">
                <a:solidFill>
                  <a:srgbClr val="000000"/>
                </a:solidFill>
                <a:latin typeface="Arial" charset="0"/>
              </a:defRPr>
            </a:lvl7pPr>
            <a:lvl8pPr marL="3429000" indent="-228600" defTabSz="1019175" eaLnBrk="0" fontAlgn="base" hangingPunct="0">
              <a:spcBef>
                <a:spcPct val="0"/>
              </a:spcBef>
              <a:spcAft>
                <a:spcPct val="30000"/>
              </a:spcAft>
              <a:buClr>
                <a:srgbClr val="0081C6"/>
              </a:buClr>
              <a:buFont typeface="Wingdings 2" pitchFamily="18" charset="2"/>
              <a:buChar char=""/>
              <a:tabLst>
                <a:tab pos="3438525" algn="l"/>
                <a:tab pos="5159375" algn="l"/>
                <a:tab pos="5292725" algn="l"/>
              </a:tabLst>
              <a:defRPr sz="2200">
                <a:solidFill>
                  <a:srgbClr val="000000"/>
                </a:solidFill>
                <a:latin typeface="Arial" charset="0"/>
              </a:defRPr>
            </a:lvl8pPr>
            <a:lvl9pPr marL="3886200" indent="-228600" defTabSz="1019175" eaLnBrk="0" fontAlgn="base" hangingPunct="0">
              <a:spcBef>
                <a:spcPct val="0"/>
              </a:spcBef>
              <a:spcAft>
                <a:spcPct val="30000"/>
              </a:spcAft>
              <a:buClr>
                <a:srgbClr val="0081C6"/>
              </a:buClr>
              <a:buFont typeface="Wingdings 2" pitchFamily="18" charset="2"/>
              <a:buChar char=""/>
              <a:tabLst>
                <a:tab pos="3438525" algn="l"/>
                <a:tab pos="5159375" algn="l"/>
                <a:tab pos="5292725" algn="l"/>
              </a:tabLst>
              <a:defRPr sz="2200">
                <a:solidFill>
                  <a:srgbClr val="000000"/>
                </a:solidFill>
                <a:latin typeface="Arial" charset="0"/>
              </a:defRPr>
            </a:lvl9pPr>
          </a:lstStyle>
          <a:p>
            <a:pPr eaLnBrk="1" hangingPunct="1">
              <a:spcAft>
                <a:spcPct val="0"/>
              </a:spcAft>
              <a:buClrTx/>
            </a:pPr>
            <a:r>
              <a:rPr lang="en-US" altLang="en-US" sz="1324" dirty="0">
                <a:solidFill>
                  <a:schemeClr val="folHlink"/>
                </a:solidFill>
              </a:rPr>
              <a:t>Ridley</a:t>
            </a:r>
          </a:p>
          <a:p>
            <a:pPr eaLnBrk="1" hangingPunct="1">
              <a:spcAft>
                <a:spcPct val="0"/>
              </a:spcAft>
              <a:buClrTx/>
            </a:pPr>
            <a:r>
              <a:rPr lang="en-US" altLang="en-US" sz="1059" b="0" i="1" dirty="0">
                <a:solidFill>
                  <a:schemeClr val="tx1"/>
                </a:solidFill>
              </a:rPr>
              <a:t>Age: 	47</a:t>
            </a:r>
          </a:p>
          <a:p>
            <a:pPr eaLnBrk="1" hangingPunct="1">
              <a:spcAft>
                <a:spcPct val="0"/>
              </a:spcAft>
              <a:buClrTx/>
            </a:pPr>
            <a:r>
              <a:rPr lang="en-US" altLang="en-US" sz="1059" b="0" i="1" dirty="0">
                <a:solidFill>
                  <a:schemeClr val="tx1"/>
                </a:solidFill>
              </a:rPr>
              <a:t>Annual pay: 	$93,000</a:t>
            </a:r>
          </a:p>
          <a:p>
            <a:pPr eaLnBrk="1" hangingPunct="1">
              <a:spcAft>
                <a:spcPct val="0"/>
              </a:spcAft>
              <a:buClrTx/>
            </a:pPr>
            <a:r>
              <a:rPr lang="en-US" altLang="en-US" sz="1059" b="0" i="1" dirty="0">
                <a:solidFill>
                  <a:schemeClr val="tx1"/>
                </a:solidFill>
              </a:rPr>
              <a:t>Rollover retirement account balance: 	$40,000</a:t>
            </a:r>
          </a:p>
          <a:p>
            <a:pPr eaLnBrk="1" hangingPunct="1">
              <a:spcAft>
                <a:spcPct val="0"/>
              </a:spcAft>
              <a:buClrTx/>
            </a:pPr>
            <a:r>
              <a:rPr lang="en-US" altLang="en-US" sz="1059" b="0" i="1" dirty="0">
                <a:solidFill>
                  <a:schemeClr val="tx1"/>
                </a:solidFill>
              </a:rPr>
              <a:t>Current years of UC service:	5</a:t>
            </a:r>
          </a:p>
        </p:txBody>
      </p:sp>
      <p:pic>
        <p:nvPicPr>
          <p:cNvPr id="3" name="Picture 2">
            <a:extLst>
              <a:ext uri="{FF2B5EF4-FFF2-40B4-BE49-F238E27FC236}">
                <a16:creationId xmlns:a16="http://schemas.microsoft.com/office/drawing/2014/main" id="{E11A139F-D590-4930-AB36-0106838FACC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61688" y="1251698"/>
            <a:ext cx="1752475" cy="2748375"/>
          </a:xfrm>
          <a:prstGeom prst="rect">
            <a:avLst/>
          </a:prstGeom>
        </p:spPr>
      </p:pic>
    </p:spTree>
    <p:extLst>
      <p:ext uri="{BB962C8B-B14F-4D97-AF65-F5344CB8AC3E}">
        <p14:creationId xmlns:p14="http://schemas.microsoft.com/office/powerpoint/2010/main" val="394951666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p:txBody>
          <a:bodyPr/>
          <a:lstStyle/>
          <a:p>
            <a:r>
              <a:rPr lang="en-US" altLang="en-US" sz="2400" b="1" dirty="0"/>
              <a:t>Enroll now</a:t>
            </a:r>
          </a:p>
        </p:txBody>
      </p:sp>
      <p:pic>
        <p:nvPicPr>
          <p:cNvPr id="17" name="Picture 2"/>
          <p:cNvPicPr>
            <a:picLocks noGrp="1" noChangeAspect="1" noChangeArrowheads="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bwMode="auto">
          <a:xfrm>
            <a:off x="3314431" y="774067"/>
            <a:ext cx="2336800" cy="36306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881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400" b="1" dirty="0"/>
              <a:t>Enroll later</a:t>
            </a:r>
          </a:p>
        </p:txBody>
      </p:sp>
      <p:sp>
        <p:nvSpPr>
          <p:cNvPr id="14" name="Rectangle 13"/>
          <p:cNvSpPr/>
          <p:nvPr/>
        </p:nvSpPr>
        <p:spPr>
          <a:xfrm>
            <a:off x="3066625" y="817319"/>
            <a:ext cx="3053785" cy="632161"/>
          </a:xfrm>
          <a:prstGeom prst="rect">
            <a:avLst/>
          </a:prstGeom>
        </p:spPr>
        <p:txBody>
          <a:bodyPr wrap="none">
            <a:spAutoFit/>
          </a:bodyPr>
          <a:lstStyle/>
          <a:p>
            <a:r>
              <a:rPr lang="en-US" altLang="en-US" sz="1853" dirty="0">
                <a:hlinkClick r:id="rId3"/>
              </a:rPr>
              <a:t>www.myUCretirement.com</a:t>
            </a:r>
            <a:r>
              <a:rPr lang="en-US" altLang="en-US" sz="1853" dirty="0"/>
              <a:t> </a:t>
            </a:r>
            <a:endParaRPr lang="en-US" altLang="en-US" sz="1655" dirty="0">
              <a:solidFill>
                <a:srgbClr val="005472"/>
              </a:solidFill>
            </a:endParaRPr>
          </a:p>
          <a:p>
            <a:pPr algn="ctr"/>
            <a:r>
              <a:rPr lang="en-US" altLang="en-US" sz="1655" dirty="0">
                <a:solidFill>
                  <a:srgbClr val="005472"/>
                </a:solidFill>
              </a:rPr>
              <a:t>1-866-682-7787</a:t>
            </a:r>
            <a:endParaRPr lang="en-US" sz="1655" dirty="0">
              <a:solidFill>
                <a:srgbClr val="005472"/>
              </a:solidFill>
            </a:endParaRPr>
          </a:p>
        </p:txBody>
      </p:sp>
      <p:pic>
        <p:nvPicPr>
          <p:cNvPr id="3" name="Picture 2">
            <a:extLst>
              <a:ext uri="{FF2B5EF4-FFF2-40B4-BE49-F238E27FC236}">
                <a16:creationId xmlns:a16="http://schemas.microsoft.com/office/drawing/2014/main" id="{C4E70E5F-5AE1-54E3-323F-E25B4ED89DEA}"/>
              </a:ext>
            </a:extLst>
          </p:cNvPr>
          <p:cNvPicPr>
            <a:picLocks noChangeAspect="1"/>
          </p:cNvPicPr>
          <p:nvPr/>
        </p:nvPicPr>
        <p:blipFill>
          <a:blip r:embed="rId4"/>
          <a:stretch>
            <a:fillRect/>
          </a:stretch>
        </p:blipFill>
        <p:spPr>
          <a:xfrm>
            <a:off x="557833" y="1447136"/>
            <a:ext cx="8082366" cy="3571898"/>
          </a:xfrm>
          <a:prstGeom prst="rect">
            <a:avLst/>
          </a:prstGeom>
        </p:spPr>
      </p:pic>
    </p:spTree>
    <p:extLst>
      <p:ext uri="{BB962C8B-B14F-4D97-AF65-F5344CB8AC3E}">
        <p14:creationId xmlns:p14="http://schemas.microsoft.com/office/powerpoint/2010/main" val="2976042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b="1" dirty="0"/>
              <a:t>Create your personal retirement strategy</a:t>
            </a:r>
            <a:endParaRPr lang="en-US" sz="2400" b="1" dirty="0"/>
          </a:p>
        </p:txBody>
      </p:sp>
      <p:sp>
        <p:nvSpPr>
          <p:cNvPr id="10" name="Rectangle 9">
            <a:extLst>
              <a:ext uri="{FF2B5EF4-FFF2-40B4-BE49-F238E27FC236}">
                <a16:creationId xmlns:a16="http://schemas.microsoft.com/office/drawing/2014/main" id="{80E0FA8F-3692-4DDA-96F0-B5BA67764AA8}"/>
              </a:ext>
            </a:extLst>
          </p:cNvPr>
          <p:cNvSpPr/>
          <p:nvPr/>
        </p:nvSpPr>
        <p:spPr>
          <a:xfrm>
            <a:off x="1899390" y="4726951"/>
            <a:ext cx="1578280" cy="368924"/>
          </a:xfrm>
          <a:prstGeom prst="rect">
            <a:avLst/>
          </a:prstGeom>
          <a:solidFill>
            <a:sysClr val="window" lastClr="FFFFFF"/>
          </a:solidFill>
        </p:spPr>
        <p:txBody>
          <a:bodyPr vert="horz" lIns="68580" tIns="34290" rIns="68580" bIns="34290" rtlCol="0" anchor="ctr">
            <a:noAutofit/>
          </a:bodyPr>
          <a:lstStyle/>
          <a:p>
            <a:pPr marL="0" marR="0" lvl="0" indent="0" algn="ctr" defTabSz="685800" eaLnBrk="1" fontAlgn="auto" latinLnBrk="0" hangingPunct="1">
              <a:lnSpc>
                <a:spcPct val="90000"/>
              </a:lnSpc>
              <a:spcBef>
                <a:spcPts val="600"/>
              </a:spcBef>
              <a:spcAft>
                <a:spcPts val="300"/>
              </a:spcAft>
              <a:buClrTx/>
              <a:buSzTx/>
              <a:buFont typeface="Tahoma" panose="020B0604030504040204" pitchFamily="34" charset="0"/>
              <a:buChar char="​"/>
              <a:tabLst/>
              <a:defRPr/>
            </a:pPr>
            <a:endParaRPr kumimoji="0" lang="en-US" sz="1500" b="0" i="0" u="none" strike="noStrike" kern="100" cap="none" spc="15" normalizeH="0" baseline="0" noProof="0" dirty="0">
              <a:ln>
                <a:noFill/>
              </a:ln>
              <a:solidFill>
                <a:prstClr val="white"/>
              </a:solidFill>
              <a:effectLst/>
              <a:uLnTx/>
              <a:uFillTx/>
              <a:latin typeface="Fidelity Sans"/>
              <a:ea typeface="+mn-ea"/>
              <a:cs typeface="+mn-cs"/>
            </a:endParaRPr>
          </a:p>
        </p:txBody>
      </p:sp>
      <p:sp>
        <p:nvSpPr>
          <p:cNvPr id="11" name="TextBox 10">
            <a:extLst>
              <a:ext uri="{FF2B5EF4-FFF2-40B4-BE49-F238E27FC236}">
                <a16:creationId xmlns:a16="http://schemas.microsoft.com/office/drawing/2014/main" id="{94A34828-3D7A-40C4-9B7A-17064AEC7765}"/>
              </a:ext>
            </a:extLst>
          </p:cNvPr>
          <p:cNvSpPr txBox="1"/>
          <p:nvPr/>
        </p:nvSpPr>
        <p:spPr>
          <a:xfrm>
            <a:off x="2580377" y="4731118"/>
            <a:ext cx="3928907" cy="166199"/>
          </a:xfrm>
          <a:prstGeom prst="rect">
            <a:avLst/>
          </a:prstGeom>
          <a:noFill/>
        </p:spPr>
        <p:txBody>
          <a:bodyPr wrap="square" lIns="102870" tIns="0" rIns="0" bIns="0" rtlCol="0" anchor="b">
            <a:spAutoFit/>
          </a:bodyPr>
          <a:lstStyle>
            <a:defPPr>
              <a:defRPr lang="en-US"/>
            </a:defPPr>
            <a:lvl1pPr>
              <a:lnSpc>
                <a:spcPct val="90000"/>
              </a:lnSpc>
              <a:spcAft>
                <a:spcPts val="600"/>
              </a:spcAft>
              <a:defRPr sz="850">
                <a:solidFill>
                  <a:prstClr val="black">
                    <a:lumMod val="65000"/>
                    <a:lumOff val="35000"/>
                  </a:prstClr>
                </a:solidFill>
                <a:latin typeface="Fidelity Sans"/>
              </a:defRPr>
            </a:lvl1pPr>
          </a:lstStyle>
          <a:p>
            <a:pPr lvl="0" defTabSz="685800" fontAlgn="auto">
              <a:spcBef>
                <a:spcPts val="0"/>
              </a:spcBef>
              <a:spcAft>
                <a:spcPts val="450"/>
              </a:spcAft>
              <a:defRPr/>
            </a:pPr>
            <a:r>
              <a:rPr lang="en-US" sz="1200" kern="0" dirty="0">
                <a:solidFill>
                  <a:srgbClr val="4A66AC"/>
                </a:solidFill>
                <a:ea typeface="+mn-ea"/>
                <a:cs typeface="+mn-cs"/>
              </a:rPr>
              <a:t>myUCretirement.com/tools/retirement-review/landing</a:t>
            </a:r>
            <a:endParaRPr kumimoji="0" lang="en-US" sz="1200" b="0" i="0" u="none" strike="noStrike" kern="0" cap="none" spc="0" normalizeH="0" baseline="0" noProof="0" dirty="0">
              <a:ln>
                <a:noFill/>
              </a:ln>
              <a:solidFill>
                <a:srgbClr val="4A66AC"/>
              </a:solidFill>
              <a:effectLst/>
              <a:uLnTx/>
              <a:uFillTx/>
              <a:latin typeface="Fidelity Sans"/>
              <a:ea typeface="+mn-ea"/>
              <a:cs typeface="+mn-cs"/>
            </a:endParaRPr>
          </a:p>
        </p:txBody>
      </p:sp>
      <p:sp>
        <p:nvSpPr>
          <p:cNvPr id="12" name="Freeform 5">
            <a:extLst>
              <a:ext uri="{FF2B5EF4-FFF2-40B4-BE49-F238E27FC236}">
                <a16:creationId xmlns:a16="http://schemas.microsoft.com/office/drawing/2014/main" id="{69156640-A357-4345-A8D1-DAC8644A5F68}"/>
              </a:ext>
            </a:extLst>
          </p:cNvPr>
          <p:cNvSpPr>
            <a:spLocks noEditPoints="1"/>
          </p:cNvSpPr>
          <p:nvPr/>
        </p:nvSpPr>
        <p:spPr bwMode="auto">
          <a:xfrm>
            <a:off x="2285357" y="4659212"/>
            <a:ext cx="372855" cy="269647"/>
          </a:xfrm>
          <a:custGeom>
            <a:avLst/>
            <a:gdLst>
              <a:gd name="T0" fmla="*/ 1101 w 1149"/>
              <a:gd name="T1" fmla="*/ 0 h 1148"/>
              <a:gd name="T2" fmla="*/ 1053 w 1149"/>
              <a:gd name="T3" fmla="*/ 48 h 1148"/>
              <a:gd name="T4" fmla="*/ 1053 w 1149"/>
              <a:gd name="T5" fmla="*/ 393 h 1148"/>
              <a:gd name="T6" fmla="*/ 955 w 1149"/>
              <a:gd name="T7" fmla="*/ 522 h 1148"/>
              <a:gd name="T8" fmla="*/ 858 w 1149"/>
              <a:gd name="T9" fmla="*/ 393 h 1148"/>
              <a:gd name="T10" fmla="*/ 858 w 1149"/>
              <a:gd name="T11" fmla="*/ 266 h 1148"/>
              <a:gd name="T12" fmla="*/ 762 w 1149"/>
              <a:gd name="T13" fmla="*/ 68 h 1148"/>
              <a:gd name="T14" fmla="*/ 562 w 1149"/>
              <a:gd name="T15" fmla="*/ 7 h 1148"/>
              <a:gd name="T16" fmla="*/ 356 w 1149"/>
              <a:gd name="T17" fmla="*/ 70 h 1148"/>
              <a:gd name="T18" fmla="*/ 255 w 1149"/>
              <a:gd name="T19" fmla="*/ 254 h 1148"/>
              <a:gd name="T20" fmla="*/ 175 w 1149"/>
              <a:gd name="T21" fmla="*/ 254 h 1148"/>
              <a:gd name="T22" fmla="*/ 0 w 1149"/>
              <a:gd name="T23" fmla="*/ 429 h 1148"/>
              <a:gd name="T24" fmla="*/ 0 w 1149"/>
              <a:gd name="T25" fmla="*/ 828 h 1148"/>
              <a:gd name="T26" fmla="*/ 302 w 1149"/>
              <a:gd name="T27" fmla="*/ 1148 h 1148"/>
              <a:gd name="T28" fmla="*/ 604 w 1149"/>
              <a:gd name="T29" fmla="*/ 828 h 1148"/>
              <a:gd name="T30" fmla="*/ 604 w 1149"/>
              <a:gd name="T31" fmla="*/ 520 h 1148"/>
              <a:gd name="T32" fmla="*/ 604 w 1149"/>
              <a:gd name="T33" fmla="*/ 520 h 1148"/>
              <a:gd name="T34" fmla="*/ 604 w 1149"/>
              <a:gd name="T35" fmla="*/ 519 h 1148"/>
              <a:gd name="T36" fmla="*/ 604 w 1149"/>
              <a:gd name="T37" fmla="*/ 429 h 1148"/>
              <a:gd name="T38" fmla="*/ 555 w 1149"/>
              <a:gd name="T39" fmla="*/ 303 h 1148"/>
              <a:gd name="T40" fmla="*/ 429 w 1149"/>
              <a:gd name="T41" fmla="*/ 254 h 1148"/>
              <a:gd name="T42" fmla="*/ 351 w 1149"/>
              <a:gd name="T43" fmla="*/ 254 h 1148"/>
              <a:gd name="T44" fmla="*/ 562 w 1149"/>
              <a:gd name="T45" fmla="*/ 103 h 1148"/>
              <a:gd name="T46" fmla="*/ 704 w 1149"/>
              <a:gd name="T47" fmla="*/ 145 h 1148"/>
              <a:gd name="T48" fmla="*/ 762 w 1149"/>
              <a:gd name="T49" fmla="*/ 266 h 1148"/>
              <a:gd name="T50" fmla="*/ 762 w 1149"/>
              <a:gd name="T51" fmla="*/ 393 h 1148"/>
              <a:gd name="T52" fmla="*/ 955 w 1149"/>
              <a:gd name="T53" fmla="*/ 618 h 1148"/>
              <a:gd name="T54" fmla="*/ 1149 w 1149"/>
              <a:gd name="T55" fmla="*/ 393 h 1148"/>
              <a:gd name="T56" fmla="*/ 1149 w 1149"/>
              <a:gd name="T57" fmla="*/ 48 h 1148"/>
              <a:gd name="T58" fmla="*/ 1101 w 1149"/>
              <a:gd name="T59" fmla="*/ 0 h 1148"/>
              <a:gd name="T60" fmla="*/ 175 w 1149"/>
              <a:gd name="T61" fmla="*/ 350 h 1148"/>
              <a:gd name="T62" fmla="*/ 254 w 1149"/>
              <a:gd name="T63" fmla="*/ 350 h 1148"/>
              <a:gd name="T64" fmla="*/ 254 w 1149"/>
              <a:gd name="T65" fmla="*/ 472 h 1148"/>
              <a:gd name="T66" fmla="*/ 96 w 1149"/>
              <a:gd name="T67" fmla="*/ 472 h 1148"/>
              <a:gd name="T68" fmla="*/ 96 w 1149"/>
              <a:gd name="T69" fmla="*/ 429 h 1148"/>
              <a:gd name="T70" fmla="*/ 175 w 1149"/>
              <a:gd name="T71" fmla="*/ 350 h 1148"/>
              <a:gd name="T72" fmla="*/ 302 w 1149"/>
              <a:gd name="T73" fmla="*/ 1052 h 1148"/>
              <a:gd name="T74" fmla="*/ 96 w 1149"/>
              <a:gd name="T75" fmla="*/ 828 h 1148"/>
              <a:gd name="T76" fmla="*/ 96 w 1149"/>
              <a:gd name="T77" fmla="*/ 568 h 1148"/>
              <a:gd name="T78" fmla="*/ 508 w 1149"/>
              <a:gd name="T79" fmla="*/ 568 h 1148"/>
              <a:gd name="T80" fmla="*/ 508 w 1149"/>
              <a:gd name="T81" fmla="*/ 828 h 1148"/>
              <a:gd name="T82" fmla="*/ 302 w 1149"/>
              <a:gd name="T83" fmla="*/ 1052 h 1148"/>
              <a:gd name="T84" fmla="*/ 508 w 1149"/>
              <a:gd name="T85" fmla="*/ 429 h 1148"/>
              <a:gd name="T86" fmla="*/ 508 w 1149"/>
              <a:gd name="T87" fmla="*/ 472 h 1148"/>
              <a:gd name="T88" fmla="*/ 350 w 1149"/>
              <a:gd name="T89" fmla="*/ 472 h 1148"/>
              <a:gd name="T90" fmla="*/ 350 w 1149"/>
              <a:gd name="T91" fmla="*/ 350 h 1148"/>
              <a:gd name="T92" fmla="*/ 429 w 1149"/>
              <a:gd name="T93" fmla="*/ 350 h 1148"/>
              <a:gd name="T94" fmla="*/ 508 w 1149"/>
              <a:gd name="T95" fmla="*/ 429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9" h="1148">
                <a:moveTo>
                  <a:pt x="1101" y="0"/>
                </a:moveTo>
                <a:cubicBezTo>
                  <a:pt x="1074" y="0"/>
                  <a:pt x="1053" y="22"/>
                  <a:pt x="1053" y="48"/>
                </a:cubicBezTo>
                <a:cubicBezTo>
                  <a:pt x="1053" y="393"/>
                  <a:pt x="1053" y="393"/>
                  <a:pt x="1053" y="393"/>
                </a:cubicBezTo>
                <a:cubicBezTo>
                  <a:pt x="1053" y="482"/>
                  <a:pt x="1004" y="522"/>
                  <a:pt x="955" y="522"/>
                </a:cubicBezTo>
                <a:cubicBezTo>
                  <a:pt x="907" y="522"/>
                  <a:pt x="858" y="482"/>
                  <a:pt x="858" y="393"/>
                </a:cubicBezTo>
                <a:cubicBezTo>
                  <a:pt x="858" y="266"/>
                  <a:pt x="858" y="266"/>
                  <a:pt x="858" y="266"/>
                </a:cubicBezTo>
                <a:cubicBezTo>
                  <a:pt x="858" y="184"/>
                  <a:pt x="825" y="116"/>
                  <a:pt x="762" y="68"/>
                </a:cubicBezTo>
                <a:cubicBezTo>
                  <a:pt x="709" y="29"/>
                  <a:pt x="638" y="7"/>
                  <a:pt x="562" y="7"/>
                </a:cubicBezTo>
                <a:cubicBezTo>
                  <a:pt x="485" y="7"/>
                  <a:pt x="412" y="29"/>
                  <a:pt x="356" y="70"/>
                </a:cubicBezTo>
                <a:cubicBezTo>
                  <a:pt x="294" y="115"/>
                  <a:pt x="258" y="180"/>
                  <a:pt x="255" y="254"/>
                </a:cubicBezTo>
                <a:cubicBezTo>
                  <a:pt x="175" y="254"/>
                  <a:pt x="175" y="254"/>
                  <a:pt x="175" y="254"/>
                </a:cubicBezTo>
                <a:cubicBezTo>
                  <a:pt x="72" y="254"/>
                  <a:pt x="0" y="326"/>
                  <a:pt x="0" y="429"/>
                </a:cubicBezTo>
                <a:cubicBezTo>
                  <a:pt x="0" y="828"/>
                  <a:pt x="0" y="828"/>
                  <a:pt x="0" y="828"/>
                </a:cubicBezTo>
                <a:cubicBezTo>
                  <a:pt x="0" y="1026"/>
                  <a:pt x="116" y="1148"/>
                  <a:pt x="302" y="1148"/>
                </a:cubicBezTo>
                <a:cubicBezTo>
                  <a:pt x="488" y="1148"/>
                  <a:pt x="604" y="1026"/>
                  <a:pt x="604" y="828"/>
                </a:cubicBezTo>
                <a:cubicBezTo>
                  <a:pt x="604" y="520"/>
                  <a:pt x="604" y="520"/>
                  <a:pt x="604" y="520"/>
                </a:cubicBezTo>
                <a:cubicBezTo>
                  <a:pt x="604" y="520"/>
                  <a:pt x="604" y="520"/>
                  <a:pt x="604" y="520"/>
                </a:cubicBezTo>
                <a:cubicBezTo>
                  <a:pt x="604" y="520"/>
                  <a:pt x="604" y="520"/>
                  <a:pt x="604" y="519"/>
                </a:cubicBezTo>
                <a:cubicBezTo>
                  <a:pt x="604" y="429"/>
                  <a:pt x="604" y="429"/>
                  <a:pt x="604" y="429"/>
                </a:cubicBezTo>
                <a:cubicBezTo>
                  <a:pt x="604" y="380"/>
                  <a:pt x="587" y="335"/>
                  <a:pt x="555" y="303"/>
                </a:cubicBezTo>
                <a:cubicBezTo>
                  <a:pt x="523" y="272"/>
                  <a:pt x="479" y="254"/>
                  <a:pt x="429" y="254"/>
                </a:cubicBezTo>
                <a:cubicBezTo>
                  <a:pt x="351" y="254"/>
                  <a:pt x="351" y="254"/>
                  <a:pt x="351" y="254"/>
                </a:cubicBezTo>
                <a:cubicBezTo>
                  <a:pt x="358" y="155"/>
                  <a:pt x="461" y="103"/>
                  <a:pt x="562" y="103"/>
                </a:cubicBezTo>
                <a:cubicBezTo>
                  <a:pt x="618" y="103"/>
                  <a:pt x="668" y="118"/>
                  <a:pt x="704" y="145"/>
                </a:cubicBezTo>
                <a:cubicBezTo>
                  <a:pt x="743" y="174"/>
                  <a:pt x="762" y="215"/>
                  <a:pt x="762" y="266"/>
                </a:cubicBezTo>
                <a:cubicBezTo>
                  <a:pt x="762" y="393"/>
                  <a:pt x="762" y="393"/>
                  <a:pt x="762" y="393"/>
                </a:cubicBezTo>
                <a:cubicBezTo>
                  <a:pt x="762" y="540"/>
                  <a:pt x="859" y="618"/>
                  <a:pt x="955" y="618"/>
                </a:cubicBezTo>
                <a:cubicBezTo>
                  <a:pt x="1051" y="618"/>
                  <a:pt x="1149" y="540"/>
                  <a:pt x="1149" y="393"/>
                </a:cubicBezTo>
                <a:cubicBezTo>
                  <a:pt x="1149" y="48"/>
                  <a:pt x="1149" y="48"/>
                  <a:pt x="1149" y="48"/>
                </a:cubicBezTo>
                <a:cubicBezTo>
                  <a:pt x="1149" y="22"/>
                  <a:pt x="1127" y="0"/>
                  <a:pt x="1101" y="0"/>
                </a:cubicBezTo>
                <a:close/>
                <a:moveTo>
                  <a:pt x="175" y="350"/>
                </a:moveTo>
                <a:cubicBezTo>
                  <a:pt x="254" y="350"/>
                  <a:pt x="254" y="350"/>
                  <a:pt x="254" y="350"/>
                </a:cubicBezTo>
                <a:cubicBezTo>
                  <a:pt x="254" y="472"/>
                  <a:pt x="254" y="472"/>
                  <a:pt x="254" y="472"/>
                </a:cubicBezTo>
                <a:cubicBezTo>
                  <a:pt x="96" y="472"/>
                  <a:pt x="96" y="472"/>
                  <a:pt x="96" y="472"/>
                </a:cubicBezTo>
                <a:cubicBezTo>
                  <a:pt x="96" y="429"/>
                  <a:pt x="96" y="429"/>
                  <a:pt x="96" y="429"/>
                </a:cubicBezTo>
                <a:cubicBezTo>
                  <a:pt x="96" y="380"/>
                  <a:pt x="126" y="350"/>
                  <a:pt x="175" y="350"/>
                </a:cubicBezTo>
                <a:close/>
                <a:moveTo>
                  <a:pt x="302" y="1052"/>
                </a:moveTo>
                <a:cubicBezTo>
                  <a:pt x="123" y="1052"/>
                  <a:pt x="96" y="912"/>
                  <a:pt x="96" y="828"/>
                </a:cubicBezTo>
                <a:cubicBezTo>
                  <a:pt x="96" y="568"/>
                  <a:pt x="96" y="568"/>
                  <a:pt x="96" y="568"/>
                </a:cubicBezTo>
                <a:cubicBezTo>
                  <a:pt x="508" y="568"/>
                  <a:pt x="508" y="568"/>
                  <a:pt x="508" y="568"/>
                </a:cubicBezTo>
                <a:cubicBezTo>
                  <a:pt x="508" y="828"/>
                  <a:pt x="508" y="828"/>
                  <a:pt x="508" y="828"/>
                </a:cubicBezTo>
                <a:cubicBezTo>
                  <a:pt x="508" y="912"/>
                  <a:pt x="481" y="1052"/>
                  <a:pt x="302" y="1052"/>
                </a:cubicBezTo>
                <a:close/>
                <a:moveTo>
                  <a:pt x="508" y="429"/>
                </a:moveTo>
                <a:cubicBezTo>
                  <a:pt x="508" y="472"/>
                  <a:pt x="508" y="472"/>
                  <a:pt x="508" y="472"/>
                </a:cubicBezTo>
                <a:cubicBezTo>
                  <a:pt x="350" y="472"/>
                  <a:pt x="350" y="472"/>
                  <a:pt x="350" y="472"/>
                </a:cubicBezTo>
                <a:cubicBezTo>
                  <a:pt x="350" y="350"/>
                  <a:pt x="350" y="350"/>
                  <a:pt x="350" y="350"/>
                </a:cubicBezTo>
                <a:cubicBezTo>
                  <a:pt x="429" y="350"/>
                  <a:pt x="429" y="350"/>
                  <a:pt x="429" y="350"/>
                </a:cubicBezTo>
                <a:cubicBezTo>
                  <a:pt x="479" y="350"/>
                  <a:pt x="508" y="380"/>
                  <a:pt x="508" y="429"/>
                </a:cubicBezTo>
                <a:close/>
              </a:path>
            </a:pathLst>
          </a:custGeom>
          <a:solidFill>
            <a:srgbClr val="4A66AC"/>
          </a:solidFill>
          <a:ln>
            <a:noFill/>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Fidelity Sans"/>
              <a:ea typeface="+mn-ea"/>
              <a:cs typeface="+mn-cs"/>
            </a:endParaRPr>
          </a:p>
        </p:txBody>
      </p:sp>
      <p:sp>
        <p:nvSpPr>
          <p:cNvPr id="13" name="Rectangle 12">
            <a:extLst>
              <a:ext uri="{FF2B5EF4-FFF2-40B4-BE49-F238E27FC236}">
                <a16:creationId xmlns:a16="http://schemas.microsoft.com/office/drawing/2014/main" id="{F8BC581A-625F-4906-A8DA-9F29C4C1BE5E}"/>
              </a:ext>
            </a:extLst>
          </p:cNvPr>
          <p:cNvSpPr/>
          <p:nvPr/>
        </p:nvSpPr>
        <p:spPr>
          <a:xfrm>
            <a:off x="7608378" y="4985315"/>
            <a:ext cx="2679273" cy="103875"/>
          </a:xfrm>
          <a:prstGeom prst="rect">
            <a:avLst/>
          </a:prstGeom>
          <a:noFill/>
        </p:spPr>
        <p:txBody>
          <a:bodyPr wrap="square" lIns="102870" tIns="0" rIns="0" bIns="0" rtlCol="0" anchor="b">
            <a:spAutoFit/>
          </a:bodyPr>
          <a:lstStyle/>
          <a:p>
            <a:pPr defTabSz="685800">
              <a:lnSpc>
                <a:spcPct val="90000"/>
              </a:lnSpc>
            </a:pPr>
            <a:r>
              <a:rPr lang="en-US" sz="750" dirty="0">
                <a:solidFill>
                  <a:prstClr val="black">
                    <a:lumMod val="65000"/>
                    <a:lumOff val="35000"/>
                  </a:prstClr>
                </a:solidFill>
                <a:latin typeface="Fidelity Sans"/>
              </a:rPr>
              <a:t>For Illustrative purposes only. </a:t>
            </a:r>
          </a:p>
        </p:txBody>
      </p:sp>
      <p:pic>
        <p:nvPicPr>
          <p:cNvPr id="6" name="Picture 5">
            <a:extLst>
              <a:ext uri="{FF2B5EF4-FFF2-40B4-BE49-F238E27FC236}">
                <a16:creationId xmlns:a16="http://schemas.microsoft.com/office/drawing/2014/main" id="{7310D508-28F4-46D8-25D9-4C92BE872E1E}"/>
              </a:ext>
            </a:extLst>
          </p:cNvPr>
          <p:cNvPicPr>
            <a:picLocks noChangeAspect="1"/>
          </p:cNvPicPr>
          <p:nvPr/>
        </p:nvPicPr>
        <p:blipFill>
          <a:blip r:embed="rId3"/>
          <a:stretch>
            <a:fillRect/>
          </a:stretch>
        </p:blipFill>
        <p:spPr>
          <a:xfrm>
            <a:off x="500937" y="1098434"/>
            <a:ext cx="4314549" cy="1412291"/>
          </a:xfrm>
          <a:prstGeom prst="rect">
            <a:avLst/>
          </a:prstGeom>
          <a:ln>
            <a:solidFill>
              <a:schemeClr val="accent2"/>
            </a:solidFill>
          </a:ln>
        </p:spPr>
      </p:pic>
      <p:pic>
        <p:nvPicPr>
          <p:cNvPr id="8" name="Picture 7">
            <a:extLst>
              <a:ext uri="{FF2B5EF4-FFF2-40B4-BE49-F238E27FC236}">
                <a16:creationId xmlns:a16="http://schemas.microsoft.com/office/drawing/2014/main" id="{D730C3FA-FB41-4743-CB9C-E7D615596F44}"/>
              </a:ext>
            </a:extLst>
          </p:cNvPr>
          <p:cNvPicPr>
            <a:picLocks noChangeAspect="1"/>
          </p:cNvPicPr>
          <p:nvPr/>
        </p:nvPicPr>
        <p:blipFill>
          <a:blip r:embed="rId4"/>
          <a:stretch>
            <a:fillRect/>
          </a:stretch>
        </p:blipFill>
        <p:spPr>
          <a:xfrm>
            <a:off x="5478651" y="780743"/>
            <a:ext cx="2737479" cy="3632352"/>
          </a:xfrm>
          <a:prstGeom prst="rect">
            <a:avLst/>
          </a:prstGeom>
          <a:ln>
            <a:solidFill>
              <a:schemeClr val="accent2"/>
            </a:solidFill>
          </a:ln>
        </p:spPr>
      </p:pic>
    </p:spTree>
    <p:extLst>
      <p:ext uri="{BB962C8B-B14F-4D97-AF65-F5344CB8AC3E}">
        <p14:creationId xmlns:p14="http://schemas.microsoft.com/office/powerpoint/2010/main" val="3064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4"/>
          <p:cNvSpPr>
            <a:spLocks noChangeArrowheads="1"/>
          </p:cNvSpPr>
          <p:nvPr/>
        </p:nvSpPr>
        <p:spPr bwMode="gray">
          <a:xfrm>
            <a:off x="1885215" y="2214697"/>
            <a:ext cx="4940218" cy="619125"/>
          </a:xfrm>
          <a:prstGeom prst="roundRect">
            <a:avLst>
              <a:gd name="adj" fmla="val 0"/>
            </a:avLst>
          </a:prstGeom>
          <a:gradFill rotWithShape="1">
            <a:gsLst>
              <a:gs pos="0">
                <a:srgbClr val="00ADEA"/>
              </a:gs>
              <a:gs pos="100000">
                <a:srgbClr val="0077B5"/>
              </a:gs>
            </a:gsLst>
            <a:lin ang="5400000" scaled="1"/>
          </a:gra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rgbClr val="000000"/>
                </a:solidFill>
                <a:round/>
                <a:headEnd/>
                <a:tailEnd/>
              </a14:hiddenLine>
            </a:ext>
          </a:extLst>
        </p:spPr>
        <p:txBody>
          <a:bodyPr lIns="33711" tIns="33711" rIns="33711" bIns="33711" anchor="ctr"/>
          <a:lstStyle/>
          <a:p>
            <a:pPr>
              <a:defRPr/>
            </a:pPr>
            <a:endParaRPr lang="en-US" sz="1588" dirty="0">
              <a:solidFill>
                <a:srgbClr val="000000"/>
              </a:solidFill>
            </a:endParaRPr>
          </a:p>
        </p:txBody>
      </p:sp>
      <p:sp>
        <p:nvSpPr>
          <p:cNvPr id="26" name="AutoShape 4"/>
          <p:cNvSpPr>
            <a:spLocks noChangeArrowheads="1"/>
          </p:cNvSpPr>
          <p:nvPr/>
        </p:nvSpPr>
        <p:spPr bwMode="gray">
          <a:xfrm>
            <a:off x="1885215" y="1297163"/>
            <a:ext cx="4940218" cy="619125"/>
          </a:xfrm>
          <a:prstGeom prst="roundRect">
            <a:avLst>
              <a:gd name="adj" fmla="val 0"/>
            </a:avLst>
          </a:prstGeom>
          <a:gradFill rotWithShape="1">
            <a:gsLst>
              <a:gs pos="0">
                <a:srgbClr val="00ADEA"/>
              </a:gs>
              <a:gs pos="100000">
                <a:srgbClr val="0077B5"/>
              </a:gs>
            </a:gsLst>
            <a:lin ang="5400000" scaled="1"/>
          </a:gra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rgbClr val="000000"/>
                </a:solidFill>
                <a:round/>
                <a:headEnd/>
                <a:tailEnd/>
              </a14:hiddenLine>
            </a:ext>
          </a:extLst>
        </p:spPr>
        <p:txBody>
          <a:bodyPr lIns="33711" tIns="33711" rIns="33711" bIns="33711" anchor="ctr"/>
          <a:lstStyle/>
          <a:p>
            <a:pPr>
              <a:defRPr/>
            </a:pPr>
            <a:endParaRPr lang="en-US" sz="1588" dirty="0">
              <a:solidFill>
                <a:srgbClr val="000000"/>
              </a:solidFill>
            </a:endParaRPr>
          </a:p>
        </p:txBody>
      </p:sp>
      <p:sp>
        <p:nvSpPr>
          <p:cNvPr id="62469" name="TextBox 1"/>
          <p:cNvSpPr txBox="1">
            <a:spLocks noChangeArrowheads="1"/>
          </p:cNvSpPr>
          <p:nvPr/>
        </p:nvSpPr>
        <p:spPr bwMode="auto">
          <a:xfrm>
            <a:off x="2519643" y="1432894"/>
            <a:ext cx="4600470" cy="34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422" tIns="33711" rIns="67422" bIns="33711">
            <a:spAutoFit/>
          </a:bodyPr>
          <a:lstStyle>
            <a:lvl1pPr eaLnBrk="0" hangingPunct="0">
              <a:lnSpc>
                <a:spcPct val="90000"/>
              </a:lnSpc>
              <a:spcAft>
                <a:spcPct val="30000"/>
              </a:spcAft>
              <a:buClr>
                <a:schemeClr val="accent1"/>
              </a:buClr>
              <a:buFont typeface="Wingdings 3" pitchFamily="-1" charset="2"/>
              <a:defRPr sz="3200" b="1">
                <a:solidFill>
                  <a:schemeClr val="accent1"/>
                </a:solidFill>
                <a:latin typeface="Arial" charset="0"/>
              </a:defRPr>
            </a:lvl1pPr>
            <a:lvl2pPr marL="742950" indent="-285750" eaLnBrk="0" hangingPunct="0">
              <a:spcAft>
                <a:spcPct val="30000"/>
              </a:spcAft>
              <a:buClr>
                <a:schemeClr val="accent1"/>
              </a:buClr>
              <a:buFont typeface="Wingdings" pitchFamily="2" charset="2"/>
              <a:defRPr sz="2000">
                <a:solidFill>
                  <a:srgbClr val="000000"/>
                </a:solidFill>
                <a:latin typeface="Arial" charset="0"/>
              </a:defRPr>
            </a:lvl2pPr>
            <a:lvl3pPr marL="1143000" indent="-228600" eaLnBrk="0" hangingPunct="0">
              <a:spcAft>
                <a:spcPct val="30000"/>
              </a:spcAft>
              <a:buClr>
                <a:schemeClr val="accent1"/>
              </a:buClr>
              <a:buFont typeface="Arial" charset="0"/>
              <a:buChar char="–"/>
              <a:defRPr>
                <a:solidFill>
                  <a:srgbClr val="000000"/>
                </a:solidFill>
                <a:latin typeface="Arial" charset="0"/>
              </a:defRPr>
            </a:lvl3pPr>
            <a:lvl4pPr marL="1600200" indent="-228600" eaLnBrk="0" hangingPunct="0">
              <a:spcAft>
                <a:spcPct val="30000"/>
              </a:spcAft>
              <a:buClr>
                <a:schemeClr val="accent1"/>
              </a:buClr>
              <a:buFont typeface="Arial" charset="0"/>
              <a:buChar char="–"/>
              <a:defRPr>
                <a:solidFill>
                  <a:srgbClr val="000000"/>
                </a:solidFill>
                <a:latin typeface="Arial" charset="0"/>
              </a:defRPr>
            </a:lvl4pPr>
            <a:lvl5pPr marL="2057400" indent="-228600" eaLnBrk="0" hangingPunct="0">
              <a:spcAft>
                <a:spcPct val="30000"/>
              </a:spcAft>
              <a:buClr>
                <a:schemeClr val="accent1"/>
              </a:buClr>
              <a:buFont typeface="Arial" charset="0"/>
              <a:buChar char="–"/>
              <a:defRPr>
                <a:solidFill>
                  <a:srgbClr val="000000"/>
                </a:solidFill>
                <a:latin typeface="Arial" charset="0"/>
              </a:defRPr>
            </a:lvl5pPr>
            <a:lvl6pPr marL="2514600" indent="-228600" eaLnBrk="0" fontAlgn="base" hangingPunct="0">
              <a:spcBef>
                <a:spcPct val="0"/>
              </a:spcBef>
              <a:spcAft>
                <a:spcPct val="30000"/>
              </a:spcAft>
              <a:buClr>
                <a:schemeClr val="accent1"/>
              </a:buClr>
              <a:buFont typeface="Arial" charset="0"/>
              <a:buChar char="–"/>
              <a:defRPr>
                <a:solidFill>
                  <a:srgbClr val="000000"/>
                </a:solidFill>
                <a:latin typeface="Arial" charset="0"/>
              </a:defRPr>
            </a:lvl6pPr>
            <a:lvl7pPr marL="2971800" indent="-228600" eaLnBrk="0" fontAlgn="base" hangingPunct="0">
              <a:spcBef>
                <a:spcPct val="0"/>
              </a:spcBef>
              <a:spcAft>
                <a:spcPct val="30000"/>
              </a:spcAft>
              <a:buClr>
                <a:schemeClr val="accent1"/>
              </a:buClr>
              <a:buFont typeface="Arial" charset="0"/>
              <a:buChar char="–"/>
              <a:defRPr>
                <a:solidFill>
                  <a:srgbClr val="000000"/>
                </a:solidFill>
                <a:latin typeface="Arial" charset="0"/>
              </a:defRPr>
            </a:lvl7pPr>
            <a:lvl8pPr marL="3429000" indent="-228600" eaLnBrk="0" fontAlgn="base" hangingPunct="0">
              <a:spcBef>
                <a:spcPct val="0"/>
              </a:spcBef>
              <a:spcAft>
                <a:spcPct val="30000"/>
              </a:spcAft>
              <a:buClr>
                <a:schemeClr val="accent1"/>
              </a:buClr>
              <a:buFont typeface="Arial" charset="0"/>
              <a:buChar char="–"/>
              <a:defRPr>
                <a:solidFill>
                  <a:srgbClr val="000000"/>
                </a:solidFill>
                <a:latin typeface="Arial" charset="0"/>
              </a:defRPr>
            </a:lvl8pPr>
            <a:lvl9pPr marL="3886200" indent="-228600" eaLnBrk="0" fontAlgn="base" hangingPunct="0">
              <a:spcBef>
                <a:spcPct val="0"/>
              </a:spcBef>
              <a:spcAft>
                <a:spcPct val="30000"/>
              </a:spcAft>
              <a:buClr>
                <a:schemeClr val="accent1"/>
              </a:buClr>
              <a:buFont typeface="Arial" charset="0"/>
              <a:buChar char="–"/>
              <a:defRPr>
                <a:solidFill>
                  <a:srgbClr val="000000"/>
                </a:solidFill>
                <a:latin typeface="Arial" charset="0"/>
              </a:defRPr>
            </a:lvl9pPr>
          </a:lstStyle>
          <a:p>
            <a:pPr eaLnBrk="1" hangingPunct="1">
              <a:lnSpc>
                <a:spcPct val="100000"/>
              </a:lnSpc>
              <a:spcAft>
                <a:spcPct val="0"/>
              </a:spcAft>
              <a:buClrTx/>
              <a:buFontTx/>
              <a:buNone/>
            </a:pPr>
            <a:r>
              <a:rPr lang="en-US" altLang="en-US" sz="1787" dirty="0">
                <a:solidFill>
                  <a:srgbClr val="FFFFFF"/>
                </a:solidFill>
                <a:ea typeface="ＭＳ Ｐゴシック" pitchFamily="34" charset="-128"/>
              </a:rPr>
              <a:t>Call 800-558-9182 for help</a:t>
            </a:r>
            <a:endParaRPr lang="en-US" altLang="en-US" sz="1324" dirty="0">
              <a:solidFill>
                <a:srgbClr val="000000"/>
              </a:solidFill>
              <a:ea typeface="ＭＳ Ｐゴシック" pitchFamily="34" charset="-128"/>
            </a:endParaRPr>
          </a:p>
        </p:txBody>
      </p:sp>
      <p:sp>
        <p:nvSpPr>
          <p:cNvPr id="10" name="AutoShape 4"/>
          <p:cNvSpPr>
            <a:spLocks noChangeArrowheads="1"/>
          </p:cNvSpPr>
          <p:nvPr/>
        </p:nvSpPr>
        <p:spPr bwMode="gray">
          <a:xfrm>
            <a:off x="1885215" y="3138778"/>
            <a:ext cx="4940218" cy="617935"/>
          </a:xfrm>
          <a:prstGeom prst="roundRect">
            <a:avLst>
              <a:gd name="adj" fmla="val 0"/>
            </a:avLst>
          </a:prstGeom>
          <a:gradFill rotWithShape="1">
            <a:gsLst>
              <a:gs pos="0">
                <a:srgbClr val="00ADEA"/>
              </a:gs>
              <a:gs pos="100000">
                <a:srgbClr val="0077B5"/>
              </a:gs>
            </a:gsLst>
            <a:lin ang="5400000" scaled="1"/>
          </a:gra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rgbClr val="000000"/>
                </a:solidFill>
                <a:round/>
                <a:headEnd/>
                <a:tailEnd/>
              </a14:hiddenLine>
            </a:ext>
          </a:extLst>
        </p:spPr>
        <p:txBody>
          <a:bodyPr lIns="33711" tIns="33711" rIns="33711" bIns="33711" anchor="ctr"/>
          <a:lstStyle/>
          <a:p>
            <a:pPr>
              <a:defRPr/>
            </a:pPr>
            <a:endParaRPr lang="en-US" sz="1588" dirty="0">
              <a:solidFill>
                <a:srgbClr val="000000"/>
              </a:solidFill>
            </a:endParaRPr>
          </a:p>
        </p:txBody>
      </p:sp>
      <p:sp>
        <p:nvSpPr>
          <p:cNvPr id="62472" name="TextBox 1"/>
          <p:cNvSpPr txBox="1">
            <a:spLocks noChangeArrowheads="1"/>
          </p:cNvSpPr>
          <p:nvPr/>
        </p:nvSpPr>
        <p:spPr bwMode="auto">
          <a:xfrm>
            <a:off x="2519643" y="3288797"/>
            <a:ext cx="4600470" cy="31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422" tIns="33711" rIns="67422" bIns="33711">
            <a:spAutoFit/>
          </a:bodyPr>
          <a:lstStyle>
            <a:lvl1pPr eaLnBrk="0" hangingPunct="0">
              <a:lnSpc>
                <a:spcPct val="90000"/>
              </a:lnSpc>
              <a:spcAft>
                <a:spcPct val="30000"/>
              </a:spcAft>
              <a:buClr>
                <a:schemeClr val="accent1"/>
              </a:buClr>
              <a:buFont typeface="Wingdings 3" pitchFamily="-1" charset="2"/>
              <a:defRPr sz="3200" b="1">
                <a:solidFill>
                  <a:schemeClr val="accent1"/>
                </a:solidFill>
                <a:latin typeface="Arial" charset="0"/>
              </a:defRPr>
            </a:lvl1pPr>
            <a:lvl2pPr marL="742950" indent="-285750" eaLnBrk="0" hangingPunct="0">
              <a:spcAft>
                <a:spcPct val="30000"/>
              </a:spcAft>
              <a:buClr>
                <a:schemeClr val="accent1"/>
              </a:buClr>
              <a:buFont typeface="Wingdings" pitchFamily="2" charset="2"/>
              <a:defRPr sz="2000">
                <a:solidFill>
                  <a:srgbClr val="000000"/>
                </a:solidFill>
                <a:latin typeface="Arial" charset="0"/>
              </a:defRPr>
            </a:lvl2pPr>
            <a:lvl3pPr marL="1143000" indent="-228600" eaLnBrk="0" hangingPunct="0">
              <a:spcAft>
                <a:spcPct val="30000"/>
              </a:spcAft>
              <a:buClr>
                <a:schemeClr val="accent1"/>
              </a:buClr>
              <a:buFont typeface="Arial" charset="0"/>
              <a:buChar char="–"/>
              <a:defRPr>
                <a:solidFill>
                  <a:srgbClr val="000000"/>
                </a:solidFill>
                <a:latin typeface="Arial" charset="0"/>
              </a:defRPr>
            </a:lvl3pPr>
            <a:lvl4pPr marL="1600200" indent="-228600" eaLnBrk="0" hangingPunct="0">
              <a:spcAft>
                <a:spcPct val="30000"/>
              </a:spcAft>
              <a:buClr>
                <a:schemeClr val="accent1"/>
              </a:buClr>
              <a:buFont typeface="Arial" charset="0"/>
              <a:buChar char="–"/>
              <a:defRPr>
                <a:solidFill>
                  <a:srgbClr val="000000"/>
                </a:solidFill>
                <a:latin typeface="Arial" charset="0"/>
              </a:defRPr>
            </a:lvl4pPr>
            <a:lvl5pPr marL="2057400" indent="-228600" eaLnBrk="0" hangingPunct="0">
              <a:spcAft>
                <a:spcPct val="30000"/>
              </a:spcAft>
              <a:buClr>
                <a:schemeClr val="accent1"/>
              </a:buClr>
              <a:buFont typeface="Arial" charset="0"/>
              <a:buChar char="–"/>
              <a:defRPr>
                <a:solidFill>
                  <a:srgbClr val="000000"/>
                </a:solidFill>
                <a:latin typeface="Arial" charset="0"/>
              </a:defRPr>
            </a:lvl5pPr>
            <a:lvl6pPr marL="2514600" indent="-228600" eaLnBrk="0" fontAlgn="base" hangingPunct="0">
              <a:spcBef>
                <a:spcPct val="0"/>
              </a:spcBef>
              <a:spcAft>
                <a:spcPct val="30000"/>
              </a:spcAft>
              <a:buClr>
                <a:schemeClr val="accent1"/>
              </a:buClr>
              <a:buFont typeface="Arial" charset="0"/>
              <a:buChar char="–"/>
              <a:defRPr>
                <a:solidFill>
                  <a:srgbClr val="000000"/>
                </a:solidFill>
                <a:latin typeface="Arial" charset="0"/>
              </a:defRPr>
            </a:lvl6pPr>
            <a:lvl7pPr marL="2971800" indent="-228600" eaLnBrk="0" fontAlgn="base" hangingPunct="0">
              <a:spcBef>
                <a:spcPct val="0"/>
              </a:spcBef>
              <a:spcAft>
                <a:spcPct val="30000"/>
              </a:spcAft>
              <a:buClr>
                <a:schemeClr val="accent1"/>
              </a:buClr>
              <a:buFont typeface="Arial" charset="0"/>
              <a:buChar char="–"/>
              <a:defRPr>
                <a:solidFill>
                  <a:srgbClr val="000000"/>
                </a:solidFill>
                <a:latin typeface="Arial" charset="0"/>
              </a:defRPr>
            </a:lvl7pPr>
            <a:lvl8pPr marL="3429000" indent="-228600" eaLnBrk="0" fontAlgn="base" hangingPunct="0">
              <a:spcBef>
                <a:spcPct val="0"/>
              </a:spcBef>
              <a:spcAft>
                <a:spcPct val="30000"/>
              </a:spcAft>
              <a:buClr>
                <a:schemeClr val="accent1"/>
              </a:buClr>
              <a:buFont typeface="Arial" charset="0"/>
              <a:buChar char="–"/>
              <a:defRPr>
                <a:solidFill>
                  <a:srgbClr val="000000"/>
                </a:solidFill>
                <a:latin typeface="Arial" charset="0"/>
              </a:defRPr>
            </a:lvl8pPr>
            <a:lvl9pPr marL="3886200" indent="-228600" eaLnBrk="0" fontAlgn="base" hangingPunct="0">
              <a:spcBef>
                <a:spcPct val="0"/>
              </a:spcBef>
              <a:spcAft>
                <a:spcPct val="30000"/>
              </a:spcAft>
              <a:buClr>
                <a:schemeClr val="accent1"/>
              </a:buClr>
              <a:buFont typeface="Arial" charset="0"/>
              <a:buChar char="–"/>
              <a:defRPr>
                <a:solidFill>
                  <a:srgbClr val="000000"/>
                </a:solidFill>
                <a:latin typeface="Arial" charset="0"/>
              </a:defRPr>
            </a:lvl9pPr>
          </a:lstStyle>
          <a:p>
            <a:pPr>
              <a:spcAft>
                <a:spcPts val="443"/>
              </a:spcAft>
            </a:pPr>
            <a:r>
              <a:rPr lang="en-US" altLang="en-US" sz="1787" dirty="0">
                <a:solidFill>
                  <a:schemeClr val="bg1"/>
                </a:solidFill>
                <a:ea typeface="ＭＳ Ｐゴシック" pitchFamily="34" charset="-128"/>
                <a:cs typeface="Arial" charset="0"/>
              </a:rPr>
              <a:t>myUCretirement.com</a:t>
            </a:r>
            <a:r>
              <a:rPr lang="en-US" altLang="en-US" sz="1787" baseline="30000" dirty="0">
                <a:solidFill>
                  <a:schemeClr val="bg1"/>
                </a:solidFill>
                <a:ea typeface="ＭＳ Ｐゴシック" pitchFamily="34" charset="-128"/>
                <a:cs typeface="Arial" charset="0"/>
              </a:rPr>
              <a:t>®</a:t>
            </a:r>
            <a:r>
              <a:rPr lang="en-US" altLang="en-US" sz="1787" dirty="0">
                <a:solidFill>
                  <a:schemeClr val="bg1"/>
                </a:solidFill>
                <a:ea typeface="ＭＳ Ｐゴシック" pitchFamily="34" charset="-128"/>
                <a:cs typeface="Arial" charset="0"/>
              </a:rPr>
              <a:t> </a:t>
            </a:r>
          </a:p>
        </p:txBody>
      </p:sp>
      <p:grpSp>
        <p:nvGrpSpPr>
          <p:cNvPr id="62474" name="Group 27"/>
          <p:cNvGrpSpPr>
            <a:grpSpLocks/>
          </p:cNvGrpSpPr>
          <p:nvPr/>
        </p:nvGrpSpPr>
        <p:grpSpPr bwMode="auto">
          <a:xfrm>
            <a:off x="1989220" y="3220931"/>
            <a:ext cx="461087" cy="454819"/>
            <a:chOff x="4481940" y="1486475"/>
            <a:chExt cx="925223" cy="925221"/>
          </a:xfrm>
        </p:grpSpPr>
        <p:sp>
          <p:nvSpPr>
            <p:cNvPr id="29" name="Oval 28"/>
            <p:cNvSpPr/>
            <p:nvPr/>
          </p:nvSpPr>
          <p:spPr>
            <a:xfrm>
              <a:off x="4481940" y="1486475"/>
              <a:ext cx="925223" cy="92522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88" dirty="0"/>
            </a:p>
          </p:txBody>
        </p:sp>
        <p:pic>
          <p:nvPicPr>
            <p:cNvPr id="62482" name="Picture 29"/>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74318" y="1739900"/>
              <a:ext cx="544216" cy="40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Oval 31"/>
          <p:cNvSpPr/>
          <p:nvPr/>
        </p:nvSpPr>
        <p:spPr bwMode="auto">
          <a:xfrm>
            <a:off x="1990375" y="2296849"/>
            <a:ext cx="461087" cy="45481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88" dirty="0"/>
          </a:p>
        </p:txBody>
      </p:sp>
      <p:grpSp>
        <p:nvGrpSpPr>
          <p:cNvPr id="62476" name="Group 33"/>
          <p:cNvGrpSpPr>
            <a:grpSpLocks/>
          </p:cNvGrpSpPr>
          <p:nvPr/>
        </p:nvGrpSpPr>
        <p:grpSpPr bwMode="auto">
          <a:xfrm>
            <a:off x="1982286" y="1379316"/>
            <a:ext cx="461087" cy="453628"/>
            <a:chOff x="4720498" y="186460"/>
            <a:chExt cx="925223" cy="925221"/>
          </a:xfrm>
        </p:grpSpPr>
        <p:sp>
          <p:nvSpPr>
            <p:cNvPr id="35" name="Oval 34"/>
            <p:cNvSpPr/>
            <p:nvPr/>
          </p:nvSpPr>
          <p:spPr>
            <a:xfrm>
              <a:off x="4720498" y="186460"/>
              <a:ext cx="925223" cy="92522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88" dirty="0"/>
            </a:p>
          </p:txBody>
        </p:sp>
        <p:pic>
          <p:nvPicPr>
            <p:cNvPr id="62478" name="Picture 3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22982" y="389557"/>
              <a:ext cx="538018" cy="50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Box 1"/>
          <p:cNvSpPr txBox="1">
            <a:spLocks noChangeArrowheads="1"/>
          </p:cNvSpPr>
          <p:nvPr/>
        </p:nvSpPr>
        <p:spPr bwMode="auto">
          <a:xfrm>
            <a:off x="2519643" y="2334213"/>
            <a:ext cx="4600470" cy="39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422" tIns="33711" rIns="67422" bIns="33711">
            <a:spAutoFit/>
          </a:bodyPr>
          <a:lstStyle>
            <a:lvl1pPr eaLnBrk="0" hangingPunct="0">
              <a:lnSpc>
                <a:spcPct val="90000"/>
              </a:lnSpc>
              <a:spcAft>
                <a:spcPct val="30000"/>
              </a:spcAft>
              <a:buClr>
                <a:schemeClr val="accent1"/>
              </a:buClr>
              <a:buFont typeface="Wingdings 3" pitchFamily="-1" charset="2"/>
              <a:defRPr sz="3200" b="1">
                <a:solidFill>
                  <a:schemeClr val="accent1"/>
                </a:solidFill>
                <a:latin typeface="Arial" charset="0"/>
              </a:defRPr>
            </a:lvl1pPr>
            <a:lvl2pPr marL="742950" indent="-285750" eaLnBrk="0" hangingPunct="0">
              <a:spcAft>
                <a:spcPct val="30000"/>
              </a:spcAft>
              <a:buClr>
                <a:schemeClr val="accent1"/>
              </a:buClr>
              <a:buFont typeface="Wingdings" pitchFamily="2" charset="2"/>
              <a:defRPr sz="2000">
                <a:solidFill>
                  <a:srgbClr val="000000"/>
                </a:solidFill>
                <a:latin typeface="Arial" charset="0"/>
              </a:defRPr>
            </a:lvl2pPr>
            <a:lvl3pPr marL="1143000" indent="-228600" eaLnBrk="0" hangingPunct="0">
              <a:spcAft>
                <a:spcPct val="30000"/>
              </a:spcAft>
              <a:buClr>
                <a:schemeClr val="accent1"/>
              </a:buClr>
              <a:buFont typeface="Arial" charset="0"/>
              <a:buChar char="–"/>
              <a:defRPr>
                <a:solidFill>
                  <a:srgbClr val="000000"/>
                </a:solidFill>
                <a:latin typeface="Arial" charset="0"/>
              </a:defRPr>
            </a:lvl3pPr>
            <a:lvl4pPr marL="1600200" indent="-228600" eaLnBrk="0" hangingPunct="0">
              <a:spcAft>
                <a:spcPct val="30000"/>
              </a:spcAft>
              <a:buClr>
                <a:schemeClr val="accent1"/>
              </a:buClr>
              <a:buFont typeface="Arial" charset="0"/>
              <a:buChar char="–"/>
              <a:defRPr>
                <a:solidFill>
                  <a:srgbClr val="000000"/>
                </a:solidFill>
                <a:latin typeface="Arial" charset="0"/>
              </a:defRPr>
            </a:lvl4pPr>
            <a:lvl5pPr marL="2057400" indent="-228600" eaLnBrk="0" hangingPunct="0">
              <a:spcAft>
                <a:spcPct val="30000"/>
              </a:spcAft>
              <a:buClr>
                <a:schemeClr val="accent1"/>
              </a:buClr>
              <a:buFont typeface="Arial" charset="0"/>
              <a:buChar char="–"/>
              <a:defRPr>
                <a:solidFill>
                  <a:srgbClr val="000000"/>
                </a:solidFill>
                <a:latin typeface="Arial" charset="0"/>
              </a:defRPr>
            </a:lvl5pPr>
            <a:lvl6pPr marL="2514600" indent="-228600" eaLnBrk="0" fontAlgn="base" hangingPunct="0">
              <a:spcBef>
                <a:spcPct val="0"/>
              </a:spcBef>
              <a:spcAft>
                <a:spcPct val="30000"/>
              </a:spcAft>
              <a:buClr>
                <a:schemeClr val="accent1"/>
              </a:buClr>
              <a:buFont typeface="Arial" charset="0"/>
              <a:buChar char="–"/>
              <a:defRPr>
                <a:solidFill>
                  <a:srgbClr val="000000"/>
                </a:solidFill>
                <a:latin typeface="Arial" charset="0"/>
              </a:defRPr>
            </a:lvl6pPr>
            <a:lvl7pPr marL="2971800" indent="-228600" eaLnBrk="0" fontAlgn="base" hangingPunct="0">
              <a:spcBef>
                <a:spcPct val="0"/>
              </a:spcBef>
              <a:spcAft>
                <a:spcPct val="30000"/>
              </a:spcAft>
              <a:buClr>
                <a:schemeClr val="accent1"/>
              </a:buClr>
              <a:buFont typeface="Arial" charset="0"/>
              <a:buChar char="–"/>
              <a:defRPr>
                <a:solidFill>
                  <a:srgbClr val="000000"/>
                </a:solidFill>
                <a:latin typeface="Arial" charset="0"/>
              </a:defRPr>
            </a:lvl7pPr>
            <a:lvl8pPr marL="3429000" indent="-228600" eaLnBrk="0" fontAlgn="base" hangingPunct="0">
              <a:spcBef>
                <a:spcPct val="0"/>
              </a:spcBef>
              <a:spcAft>
                <a:spcPct val="30000"/>
              </a:spcAft>
              <a:buClr>
                <a:schemeClr val="accent1"/>
              </a:buClr>
              <a:buFont typeface="Arial" charset="0"/>
              <a:buChar char="–"/>
              <a:defRPr>
                <a:solidFill>
                  <a:srgbClr val="000000"/>
                </a:solidFill>
                <a:latin typeface="Arial" charset="0"/>
              </a:defRPr>
            </a:lvl8pPr>
            <a:lvl9pPr marL="3886200" indent="-228600" eaLnBrk="0" fontAlgn="base" hangingPunct="0">
              <a:spcBef>
                <a:spcPct val="0"/>
              </a:spcBef>
              <a:spcAft>
                <a:spcPct val="30000"/>
              </a:spcAft>
              <a:buClr>
                <a:schemeClr val="accent1"/>
              </a:buClr>
              <a:buFont typeface="Arial" charset="0"/>
              <a:buChar char="–"/>
              <a:defRPr>
                <a:solidFill>
                  <a:srgbClr val="000000"/>
                </a:solidFill>
                <a:latin typeface="Arial" charset="0"/>
              </a:defRPr>
            </a:lvl9pPr>
          </a:lstStyle>
          <a:p>
            <a:pPr eaLnBrk="1" hangingPunct="1">
              <a:lnSpc>
                <a:spcPct val="100000"/>
              </a:lnSpc>
              <a:spcAft>
                <a:spcPct val="0"/>
              </a:spcAft>
              <a:buClrTx/>
              <a:buFontTx/>
              <a:buNone/>
            </a:pPr>
            <a:r>
              <a:rPr lang="en-US" altLang="en-US" sz="1787" dirty="0">
                <a:solidFill>
                  <a:srgbClr val="FFFFFF"/>
                </a:solidFill>
                <a:ea typeface="ＭＳ Ｐゴシック" pitchFamily="34" charset="-128"/>
              </a:rPr>
              <a:t>Text  </a:t>
            </a:r>
            <a:r>
              <a:rPr lang="en-US" altLang="en-US" sz="2118" dirty="0">
                <a:solidFill>
                  <a:srgbClr val="FFFFFF"/>
                </a:solidFill>
                <a:ea typeface="ＭＳ Ｐゴシック" pitchFamily="34" charset="-128"/>
              </a:rPr>
              <a:t>UCPLANNER</a:t>
            </a:r>
            <a:r>
              <a:rPr lang="en-US" altLang="en-US" sz="1787" dirty="0">
                <a:solidFill>
                  <a:srgbClr val="FFFFFF"/>
                </a:solidFill>
                <a:ea typeface="ＭＳ Ｐゴシック" pitchFamily="34" charset="-128"/>
              </a:rPr>
              <a:t>  to </a:t>
            </a:r>
            <a:r>
              <a:rPr lang="en-US" altLang="en-US" sz="2118" dirty="0">
                <a:solidFill>
                  <a:srgbClr val="FFFFFF"/>
                </a:solidFill>
                <a:ea typeface="ＭＳ Ｐゴシック" pitchFamily="34" charset="-128"/>
              </a:rPr>
              <a:t>343898</a:t>
            </a:r>
            <a:endParaRPr lang="en-US" altLang="en-US" sz="2118" dirty="0">
              <a:solidFill>
                <a:srgbClr val="000000"/>
              </a:solidFill>
              <a:ea typeface="ＭＳ Ｐゴシック" pitchFamily="34" charset="-128"/>
            </a:endParaRPr>
          </a:p>
        </p:txBody>
      </p:sp>
      <p:pic>
        <p:nvPicPr>
          <p:cNvPr id="2"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10474" y="2376236"/>
            <a:ext cx="207186" cy="31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850753" y="4001113"/>
            <a:ext cx="5515714" cy="418063"/>
          </a:xfrm>
          <a:prstGeom prst="rect">
            <a:avLst/>
          </a:prstGeom>
          <a:noFill/>
        </p:spPr>
        <p:txBody>
          <a:bodyPr wrap="square" rtlCol="0">
            <a:spAutoFit/>
          </a:bodyPr>
          <a:lstStyle/>
          <a:p>
            <a:pPr algn="l"/>
            <a:r>
              <a:rPr lang="en-US" sz="529" dirty="0"/>
              <a:t>When you text UCPLANNER to 343898, you will receive a text message from Fidelity. Message and data rates may apply. Text HELP for help and STOP to opt out. </a:t>
            </a:r>
            <a:r>
              <a:rPr lang="en-US" sz="529"/>
              <a:t>Visit </a:t>
            </a:r>
            <a:r>
              <a:rPr lang="en-US" sz="529" u="sng"/>
              <a:t>https://digital.fidelityinvestments.com/smsee </a:t>
            </a:r>
            <a:r>
              <a:rPr lang="en-US" sz="529"/>
              <a:t>for </a:t>
            </a:r>
            <a:r>
              <a:rPr lang="en-US" sz="529" dirty="0"/>
              <a:t>additional information.</a:t>
            </a:r>
          </a:p>
          <a:p>
            <a:pPr algn="l"/>
            <a:endParaRPr lang="en-US" sz="529" dirty="0"/>
          </a:p>
          <a:p>
            <a:pPr algn="l"/>
            <a:r>
              <a:rPr lang="en-US" sz="529" dirty="0"/>
              <a:t>	 </a:t>
            </a:r>
          </a:p>
        </p:txBody>
      </p:sp>
      <p:sp>
        <p:nvSpPr>
          <p:cNvPr id="3" name="Title 2">
            <a:extLst>
              <a:ext uri="{FF2B5EF4-FFF2-40B4-BE49-F238E27FC236}">
                <a16:creationId xmlns:a16="http://schemas.microsoft.com/office/drawing/2014/main" id="{1DB130C5-4A43-455B-B148-14A021607ACF}"/>
              </a:ext>
            </a:extLst>
          </p:cNvPr>
          <p:cNvSpPr>
            <a:spLocks noGrp="1"/>
          </p:cNvSpPr>
          <p:nvPr>
            <p:ph type="title"/>
          </p:nvPr>
        </p:nvSpPr>
        <p:spPr/>
        <p:txBody>
          <a:bodyPr/>
          <a:lstStyle/>
          <a:p>
            <a:r>
              <a:rPr lang="en-US" altLang="en-US" sz="2400" b="1" dirty="0">
                <a:ea typeface="ＭＳ Ｐゴシック" pitchFamily="34" charset="-128"/>
              </a:rPr>
              <a:t>Put all you’ve just learned to work for your future</a:t>
            </a:r>
            <a:endParaRPr lang="en-US" sz="2400" b="1" dirty="0"/>
          </a:p>
        </p:txBody>
      </p:sp>
    </p:spTree>
    <p:extLst>
      <p:ext uri="{BB962C8B-B14F-4D97-AF65-F5344CB8AC3E}">
        <p14:creationId xmlns:p14="http://schemas.microsoft.com/office/powerpoint/2010/main" val="100747263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sz="2400" b="1" dirty="0"/>
              <a:t>Important information</a:t>
            </a:r>
          </a:p>
        </p:txBody>
      </p:sp>
      <p:sp>
        <p:nvSpPr>
          <p:cNvPr id="36866" name="Rectangle 2"/>
          <p:cNvSpPr>
            <a:spLocks noGrp="1" noChangeArrowheads="1"/>
          </p:cNvSpPr>
          <p:nvPr>
            <p:ph idx="4294967295"/>
          </p:nvPr>
        </p:nvSpPr>
        <p:spPr>
          <a:xfrm>
            <a:off x="475489" y="1089025"/>
            <a:ext cx="7909559" cy="3943350"/>
          </a:xfrm>
          <a:noFill/>
        </p:spPr>
        <p:txBody>
          <a:bodyPr>
            <a:normAutofit/>
          </a:bodyPr>
          <a:lstStyle/>
          <a:p>
            <a:pPr marL="0" indent="0" defTabSz="605150">
              <a:lnSpc>
                <a:spcPct val="80000"/>
              </a:lnSpc>
              <a:spcBef>
                <a:spcPct val="25000"/>
              </a:spcBef>
              <a:buNone/>
            </a:pPr>
            <a:r>
              <a:rPr lang="en-US" altLang="en-US" sz="1050" dirty="0">
                <a:latin typeface="Calibri" panose="020F0502020204030204" pitchFamily="34" charset="0"/>
                <a:cs typeface="Calibri" panose="020F0502020204030204" pitchFamily="34" charset="0"/>
              </a:rPr>
              <a:t>Fidelity does not provide legal or tax advice and the information provided above is general in nature and should not be considered legal or tax advice.  Consult with an attorney or tax professional regarding your specific legal or tax situation.</a:t>
            </a:r>
          </a:p>
          <a:p>
            <a:pPr marL="0" indent="0" defTabSz="605150">
              <a:lnSpc>
                <a:spcPct val="80000"/>
              </a:lnSpc>
              <a:spcBef>
                <a:spcPct val="25000"/>
              </a:spcBef>
            </a:pPr>
            <a:endParaRPr lang="en-US" altLang="en-US" sz="1050" dirty="0">
              <a:latin typeface="Calibri" panose="020F0502020204030204" pitchFamily="34" charset="0"/>
              <a:ea typeface="Times New Roman" pitchFamily="18" charset="0"/>
              <a:cs typeface="Calibri" panose="020F0502020204030204" pitchFamily="34" charset="0"/>
            </a:endParaRPr>
          </a:p>
          <a:p>
            <a:pPr marL="0" indent="0" defTabSz="605150">
              <a:lnSpc>
                <a:spcPct val="80000"/>
              </a:lnSpc>
              <a:spcBef>
                <a:spcPct val="25000"/>
              </a:spcBef>
              <a:buNone/>
            </a:pPr>
            <a:r>
              <a:rPr lang="en-US" altLang="en-US" sz="1050" dirty="0">
                <a:latin typeface="Calibri" panose="020F0502020204030204" pitchFamily="34" charset="0"/>
                <a:ea typeface="Times New Roman" pitchFamily="18" charset="0"/>
                <a:cs typeface="Calibri" panose="020F0502020204030204" pitchFamily="34" charset="0"/>
              </a:rPr>
              <a:t>Over time, the value of your account will vary and you may have more or less than the original amount invested.</a:t>
            </a:r>
            <a:r>
              <a:rPr lang="en-US" altLang="en-US" sz="1050" dirty="0">
                <a:latin typeface="Calibri" panose="020F0502020204030204" pitchFamily="34" charset="0"/>
                <a:cs typeface="Calibri" panose="020F0502020204030204" pitchFamily="34" charset="0"/>
              </a:rPr>
              <a:t>  </a:t>
            </a:r>
          </a:p>
          <a:p>
            <a:pPr marL="0" indent="0" defTabSz="605150">
              <a:lnSpc>
                <a:spcPct val="80000"/>
              </a:lnSpc>
              <a:spcBef>
                <a:spcPct val="25000"/>
              </a:spcBef>
            </a:pPr>
            <a:endParaRPr lang="en-US" altLang="en-US" sz="1050" dirty="0">
              <a:latin typeface="Calibri" panose="020F0502020204030204" pitchFamily="34" charset="0"/>
              <a:cs typeface="Calibri" panose="020F0502020204030204" pitchFamily="34" charset="0"/>
            </a:endParaRPr>
          </a:p>
          <a:p>
            <a:pPr marL="0" indent="0" defTabSz="605150">
              <a:lnSpc>
                <a:spcPct val="80000"/>
              </a:lnSpc>
              <a:spcBef>
                <a:spcPct val="25000"/>
              </a:spcBef>
            </a:pPr>
            <a:endParaRPr lang="en-US" altLang="en-US" sz="1050" dirty="0">
              <a:latin typeface="Calibri" panose="020F0502020204030204" pitchFamily="34" charset="0"/>
              <a:cs typeface="Calibri" panose="020F0502020204030204" pitchFamily="34" charset="0"/>
            </a:endParaRPr>
          </a:p>
          <a:p>
            <a:pPr marL="0" indent="0" defTabSz="605150">
              <a:lnSpc>
                <a:spcPct val="80000"/>
              </a:lnSpc>
              <a:spcBef>
                <a:spcPct val="25000"/>
              </a:spcBef>
            </a:pPr>
            <a:endParaRPr lang="en-US" altLang="en-US" sz="1050" dirty="0">
              <a:latin typeface="Calibri" panose="020F0502020204030204" pitchFamily="34" charset="0"/>
              <a:cs typeface="Calibri" panose="020F0502020204030204" pitchFamily="34" charset="0"/>
            </a:endParaRPr>
          </a:p>
          <a:p>
            <a:pPr marL="0" indent="0" defTabSz="605150">
              <a:lnSpc>
                <a:spcPct val="80000"/>
              </a:lnSpc>
              <a:spcBef>
                <a:spcPct val="25000"/>
              </a:spcBef>
            </a:pPr>
            <a:endParaRPr lang="en-US" altLang="en-US" sz="1050" dirty="0">
              <a:latin typeface="Calibri" panose="020F0502020204030204" pitchFamily="34" charset="0"/>
              <a:cs typeface="Calibri" panose="020F0502020204030204" pitchFamily="34" charset="0"/>
            </a:endParaRPr>
          </a:p>
          <a:p>
            <a:pPr marL="0" indent="0" defTabSz="605150">
              <a:lnSpc>
                <a:spcPct val="80000"/>
              </a:lnSpc>
              <a:spcBef>
                <a:spcPct val="25000"/>
              </a:spcBef>
            </a:pPr>
            <a:endParaRPr lang="en-US" altLang="en-US" sz="1050" dirty="0">
              <a:latin typeface="Calibri" panose="020F0502020204030204" pitchFamily="34" charset="0"/>
              <a:cs typeface="Calibri" panose="020F0502020204030204" pitchFamily="34" charset="0"/>
            </a:endParaRPr>
          </a:p>
          <a:p>
            <a:pPr marL="0" indent="0" defTabSz="605150">
              <a:lnSpc>
                <a:spcPct val="80000"/>
              </a:lnSpc>
              <a:spcBef>
                <a:spcPct val="25000"/>
              </a:spcBef>
            </a:pPr>
            <a:endParaRPr lang="en-US" altLang="en-US" sz="1050" dirty="0">
              <a:latin typeface="Calibri" panose="020F0502020204030204" pitchFamily="34" charset="0"/>
              <a:cs typeface="Calibri" panose="020F0502020204030204" pitchFamily="34" charset="0"/>
            </a:endParaRPr>
          </a:p>
          <a:p>
            <a:pPr marL="0" indent="0" defTabSz="605150">
              <a:lnSpc>
                <a:spcPct val="80000"/>
              </a:lnSpc>
              <a:spcBef>
                <a:spcPct val="25000"/>
              </a:spcBef>
            </a:pPr>
            <a:endParaRPr lang="en-US" altLang="en-US" sz="1050" dirty="0">
              <a:latin typeface="Calibri" panose="020F0502020204030204" pitchFamily="34" charset="0"/>
              <a:cs typeface="Calibri" panose="020F0502020204030204" pitchFamily="34" charset="0"/>
            </a:endParaRPr>
          </a:p>
          <a:p>
            <a:pPr marL="0" indent="0" defTabSz="605150">
              <a:lnSpc>
                <a:spcPct val="80000"/>
              </a:lnSpc>
              <a:spcBef>
                <a:spcPct val="25000"/>
              </a:spcBef>
            </a:pPr>
            <a:endParaRPr lang="en-US" altLang="en-US" sz="1050" dirty="0">
              <a:latin typeface="Calibri" panose="020F0502020204030204" pitchFamily="34" charset="0"/>
              <a:cs typeface="Calibri" panose="020F0502020204030204" pitchFamily="34" charset="0"/>
            </a:endParaRPr>
          </a:p>
          <a:p>
            <a:pPr marL="0" indent="0" defTabSz="605150">
              <a:lnSpc>
                <a:spcPct val="80000"/>
              </a:lnSpc>
              <a:spcBef>
                <a:spcPct val="25000"/>
              </a:spcBef>
            </a:pPr>
            <a:endParaRPr lang="en-US" altLang="en-US" sz="1050" dirty="0">
              <a:latin typeface="Calibri" panose="020F0502020204030204" pitchFamily="34" charset="0"/>
              <a:cs typeface="Calibri" panose="020F0502020204030204" pitchFamily="34" charset="0"/>
            </a:endParaRPr>
          </a:p>
          <a:p>
            <a:pPr marL="0" indent="0" defTabSz="605150">
              <a:lnSpc>
                <a:spcPct val="80000"/>
              </a:lnSpc>
              <a:spcBef>
                <a:spcPct val="25000"/>
              </a:spcBef>
            </a:pPr>
            <a:endParaRPr lang="en-US" altLang="en-US" sz="1050" dirty="0">
              <a:latin typeface="Calibri" panose="020F0502020204030204" pitchFamily="34" charset="0"/>
              <a:cs typeface="Calibri" panose="020F0502020204030204" pitchFamily="34" charset="0"/>
            </a:endParaRPr>
          </a:p>
          <a:p>
            <a:pPr marL="0" indent="0" defTabSz="605150">
              <a:lnSpc>
                <a:spcPct val="80000"/>
              </a:lnSpc>
              <a:spcBef>
                <a:spcPct val="25000"/>
              </a:spcBef>
            </a:pPr>
            <a:endParaRPr lang="en-US" altLang="en-US" sz="1050" dirty="0">
              <a:latin typeface="Calibri" panose="020F0502020204030204" pitchFamily="34" charset="0"/>
              <a:cs typeface="Calibri" panose="020F0502020204030204" pitchFamily="34" charset="0"/>
            </a:endParaRPr>
          </a:p>
          <a:p>
            <a:pPr marL="0" indent="0" defTabSz="605150">
              <a:lnSpc>
                <a:spcPct val="80000"/>
              </a:lnSpc>
              <a:spcBef>
                <a:spcPct val="25000"/>
              </a:spcBef>
            </a:pPr>
            <a:endParaRPr lang="en-US" altLang="en-US" sz="1050" dirty="0">
              <a:latin typeface="Calibri" panose="020F0502020204030204" pitchFamily="34" charset="0"/>
              <a:cs typeface="Calibri" panose="020F0502020204030204" pitchFamily="34" charset="0"/>
            </a:endParaRPr>
          </a:p>
          <a:p>
            <a:pPr marL="0" indent="0" defTabSz="605150">
              <a:lnSpc>
                <a:spcPct val="80000"/>
              </a:lnSpc>
              <a:spcBef>
                <a:spcPct val="25000"/>
              </a:spcBef>
              <a:buNone/>
            </a:pPr>
            <a:r>
              <a:rPr lang="en-US" altLang="en-US" sz="1050" dirty="0">
                <a:latin typeface="Calibri" panose="020F0502020204030204" pitchFamily="34" charset="0"/>
                <a:cs typeface="Calibri" panose="020F0502020204030204" pitchFamily="34" charset="0"/>
              </a:rPr>
              <a:t>©2015-2025 FMR LLC. All rights reserved.</a:t>
            </a:r>
          </a:p>
          <a:p>
            <a:pPr marL="0" indent="0" defTabSz="605150">
              <a:lnSpc>
                <a:spcPct val="80000"/>
              </a:lnSpc>
              <a:spcBef>
                <a:spcPct val="25000"/>
              </a:spcBef>
              <a:buNone/>
            </a:pPr>
            <a:r>
              <a:rPr lang="en-US" altLang="en-US" sz="1050" dirty="0">
                <a:latin typeface="Calibri" panose="020F0502020204030204" pitchFamily="34" charset="0"/>
                <a:cs typeface="Calibri" panose="020F0502020204030204" pitchFamily="34" charset="0"/>
              </a:rPr>
              <a:t>Fidelity Brokerage Services LLC, Member NYSE, SIPC, 900 Salem Street, Smithfield, RI 02917</a:t>
            </a:r>
          </a:p>
          <a:p>
            <a:pPr marL="0" indent="0" defTabSz="605150">
              <a:lnSpc>
                <a:spcPct val="80000"/>
              </a:lnSpc>
              <a:spcBef>
                <a:spcPct val="25000"/>
              </a:spcBef>
              <a:buNone/>
            </a:pPr>
            <a:r>
              <a:rPr lang="en-US" altLang="en-US" sz="1050" dirty="0">
                <a:latin typeface="Calibri" panose="020F0502020204030204" pitchFamily="34" charset="0"/>
                <a:cs typeface="Calibri" panose="020F0502020204030204" pitchFamily="34" charset="0"/>
              </a:rPr>
              <a:t>702890.16.0</a:t>
            </a:r>
          </a:p>
        </p:txBody>
      </p:sp>
    </p:spTree>
    <p:extLst>
      <p:ext uri="{BB962C8B-B14F-4D97-AF65-F5344CB8AC3E}">
        <p14:creationId xmlns:p14="http://schemas.microsoft.com/office/powerpoint/2010/main" val="1465324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spc="-13" dirty="0"/>
              <a:t>Your UC Retirement System</a:t>
            </a:r>
          </a:p>
        </p:txBody>
      </p:sp>
      <p:sp>
        <p:nvSpPr>
          <p:cNvPr id="3" name="Rectangle 2">
            <a:extLst>
              <a:ext uri="{FF2B5EF4-FFF2-40B4-BE49-F238E27FC236}">
                <a16:creationId xmlns:a16="http://schemas.microsoft.com/office/drawing/2014/main" id="{A057D353-8BFA-4C07-9644-992C120ED824}"/>
              </a:ext>
            </a:extLst>
          </p:cNvPr>
          <p:cNvSpPr/>
          <p:nvPr/>
        </p:nvSpPr>
        <p:spPr>
          <a:xfrm>
            <a:off x="457200" y="987552"/>
            <a:ext cx="8229601" cy="35844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DF4758B-FC08-4B13-BBFA-03692ED277C3}"/>
              </a:ext>
            </a:extLst>
          </p:cNvPr>
          <p:cNvSpPr/>
          <p:nvPr/>
        </p:nvSpPr>
        <p:spPr>
          <a:xfrm>
            <a:off x="859536" y="1234440"/>
            <a:ext cx="3465576" cy="7132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37DF857-C65C-45FD-A594-7E3DAFE4E35D}"/>
              </a:ext>
            </a:extLst>
          </p:cNvPr>
          <p:cNvSpPr txBox="1"/>
          <p:nvPr/>
        </p:nvSpPr>
        <p:spPr>
          <a:xfrm>
            <a:off x="859536" y="1360223"/>
            <a:ext cx="3465576" cy="461665"/>
          </a:xfrm>
          <a:prstGeom prst="rect">
            <a:avLst/>
          </a:prstGeom>
          <a:noFill/>
        </p:spPr>
        <p:txBody>
          <a:bodyPr wrap="square" rtlCol="0" anchor="ctr" anchorCtr="1">
            <a:spAutoFit/>
          </a:bodyPr>
          <a:lstStyle/>
          <a:p>
            <a:pPr algn="ctr"/>
            <a:r>
              <a:rPr lang="en-US" dirty="0">
                <a:solidFill>
                  <a:schemeClr val="bg1"/>
                </a:solidFill>
                <a:latin typeface="Calibri" panose="020F0502020204030204" pitchFamily="34" charset="0"/>
                <a:cs typeface="Calibri" panose="020F0502020204030204" pitchFamily="34" charset="0"/>
              </a:rPr>
              <a:t>PRIMARY</a:t>
            </a:r>
          </a:p>
        </p:txBody>
      </p:sp>
      <p:sp>
        <p:nvSpPr>
          <p:cNvPr id="7" name="Rectangle 6">
            <a:extLst>
              <a:ext uri="{FF2B5EF4-FFF2-40B4-BE49-F238E27FC236}">
                <a16:creationId xmlns:a16="http://schemas.microsoft.com/office/drawing/2014/main" id="{ED5F0B3C-B0E1-4E95-B9A1-76D257C100DF}"/>
              </a:ext>
            </a:extLst>
          </p:cNvPr>
          <p:cNvSpPr/>
          <p:nvPr/>
        </p:nvSpPr>
        <p:spPr>
          <a:xfrm>
            <a:off x="4818890" y="1227528"/>
            <a:ext cx="3465576" cy="713232"/>
          </a:xfrm>
          <a:prstGeom prst="rect">
            <a:avLst/>
          </a:prstGeom>
          <a:solidFill>
            <a:srgbClr val="40A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01D7177-8A1C-4139-B786-B730E2752B95}"/>
              </a:ext>
            </a:extLst>
          </p:cNvPr>
          <p:cNvSpPr txBox="1"/>
          <p:nvPr/>
        </p:nvSpPr>
        <p:spPr>
          <a:xfrm>
            <a:off x="4818888" y="1360223"/>
            <a:ext cx="3465576" cy="461665"/>
          </a:xfrm>
          <a:prstGeom prst="rect">
            <a:avLst/>
          </a:prstGeom>
          <a:noFill/>
        </p:spPr>
        <p:txBody>
          <a:bodyPr wrap="square" rtlCol="0" anchor="ctr" anchorCtr="1">
            <a:spAutoFit/>
          </a:bodyPr>
          <a:lstStyle/>
          <a:p>
            <a:pPr algn="ctr"/>
            <a:r>
              <a:rPr lang="en-US" dirty="0">
                <a:solidFill>
                  <a:schemeClr val="bg1"/>
                </a:solidFill>
                <a:latin typeface="Calibri" panose="020F0502020204030204" pitchFamily="34" charset="0"/>
                <a:cs typeface="Calibri" panose="020F0502020204030204" pitchFamily="34" charset="0"/>
              </a:rPr>
              <a:t>SUPPLEMENTAL</a:t>
            </a:r>
          </a:p>
        </p:txBody>
      </p:sp>
      <p:sp>
        <p:nvSpPr>
          <p:cNvPr id="6" name="Rectangle 5">
            <a:extLst>
              <a:ext uri="{FF2B5EF4-FFF2-40B4-BE49-F238E27FC236}">
                <a16:creationId xmlns:a16="http://schemas.microsoft.com/office/drawing/2014/main" id="{B3140B21-D535-4201-BFB0-4E71B2C9FD90}"/>
              </a:ext>
            </a:extLst>
          </p:cNvPr>
          <p:cNvSpPr/>
          <p:nvPr/>
        </p:nvSpPr>
        <p:spPr>
          <a:xfrm>
            <a:off x="859534" y="2203704"/>
            <a:ext cx="1673354" cy="53035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062305-4E24-460B-96EA-F3E1C1B9ADD5}"/>
              </a:ext>
            </a:extLst>
          </p:cNvPr>
          <p:cNvSpPr/>
          <p:nvPr/>
        </p:nvSpPr>
        <p:spPr>
          <a:xfrm>
            <a:off x="2651758" y="2200656"/>
            <a:ext cx="1673354" cy="53035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DE2BC8C-941C-437F-A02D-968B5C22EE2A}"/>
              </a:ext>
            </a:extLst>
          </p:cNvPr>
          <p:cNvSpPr txBox="1"/>
          <p:nvPr/>
        </p:nvSpPr>
        <p:spPr>
          <a:xfrm>
            <a:off x="859534" y="2311941"/>
            <a:ext cx="1673354" cy="307777"/>
          </a:xfrm>
          <a:prstGeom prst="rect">
            <a:avLst/>
          </a:prstGeom>
          <a:noFill/>
        </p:spPr>
        <p:txBody>
          <a:bodyPr wrap="square" rtlCol="0" anchor="ctr" anchorCtr="1">
            <a:spAutoFit/>
          </a:bodyPr>
          <a:lstStyle/>
          <a:p>
            <a:r>
              <a:rPr lang="en-US" sz="1400" b="1" dirty="0">
                <a:solidFill>
                  <a:srgbClr val="0070C0"/>
                </a:solidFill>
                <a:latin typeface="+mj-lt"/>
              </a:rPr>
              <a:t>UC Retirement Plan</a:t>
            </a:r>
          </a:p>
        </p:txBody>
      </p:sp>
      <p:sp>
        <p:nvSpPr>
          <p:cNvPr id="12" name="TextBox 11">
            <a:extLst>
              <a:ext uri="{FF2B5EF4-FFF2-40B4-BE49-F238E27FC236}">
                <a16:creationId xmlns:a16="http://schemas.microsoft.com/office/drawing/2014/main" id="{00ED3767-DEA9-46CE-86C2-ABAE71F19172}"/>
              </a:ext>
            </a:extLst>
          </p:cNvPr>
          <p:cNvSpPr txBox="1"/>
          <p:nvPr/>
        </p:nvSpPr>
        <p:spPr>
          <a:xfrm>
            <a:off x="2592324" y="2201765"/>
            <a:ext cx="1673354" cy="523220"/>
          </a:xfrm>
          <a:prstGeom prst="rect">
            <a:avLst/>
          </a:prstGeom>
          <a:noFill/>
        </p:spPr>
        <p:txBody>
          <a:bodyPr wrap="square" rtlCol="0" anchor="ctr" anchorCtr="1">
            <a:spAutoFit/>
          </a:bodyPr>
          <a:lstStyle/>
          <a:p>
            <a:pPr algn="ctr"/>
            <a:r>
              <a:rPr lang="en-US" sz="1400" b="1" dirty="0">
                <a:solidFill>
                  <a:srgbClr val="0070C0"/>
                </a:solidFill>
                <a:latin typeface="+mj-lt"/>
              </a:rPr>
              <a:t>UC Retirement Choice Program</a:t>
            </a:r>
          </a:p>
        </p:txBody>
      </p:sp>
      <p:sp>
        <p:nvSpPr>
          <p:cNvPr id="13" name="Rectangle 12">
            <a:extLst>
              <a:ext uri="{FF2B5EF4-FFF2-40B4-BE49-F238E27FC236}">
                <a16:creationId xmlns:a16="http://schemas.microsoft.com/office/drawing/2014/main" id="{D34A75A6-463A-4544-8377-95C321AC91ED}"/>
              </a:ext>
            </a:extLst>
          </p:cNvPr>
          <p:cNvSpPr/>
          <p:nvPr/>
        </p:nvSpPr>
        <p:spPr>
          <a:xfrm>
            <a:off x="4818888" y="2198198"/>
            <a:ext cx="3465576" cy="530352"/>
          </a:xfrm>
          <a:prstGeom prst="rect">
            <a:avLst/>
          </a:prstGeom>
          <a:solidFill>
            <a:schemeClr val="bg1"/>
          </a:solidFill>
          <a:ln>
            <a:solidFill>
              <a:srgbClr val="40A5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40A5B0"/>
                </a:solidFill>
                <a:latin typeface="+mj-lt"/>
              </a:rPr>
              <a:t>UC Retirement Savings Program</a:t>
            </a:r>
          </a:p>
        </p:txBody>
      </p:sp>
      <p:cxnSp>
        <p:nvCxnSpPr>
          <p:cNvPr id="15" name="Straight Connector 14">
            <a:extLst>
              <a:ext uri="{FF2B5EF4-FFF2-40B4-BE49-F238E27FC236}">
                <a16:creationId xmlns:a16="http://schemas.microsoft.com/office/drawing/2014/main" id="{ABAA5D26-B3BF-4AED-AC41-06DF1C13D93C}"/>
              </a:ext>
            </a:extLst>
          </p:cNvPr>
          <p:cNvCxnSpPr>
            <a:cxnSpLocks/>
            <a:endCxn id="6" idx="0"/>
          </p:cNvCxnSpPr>
          <p:nvPr/>
        </p:nvCxnSpPr>
        <p:spPr>
          <a:xfrm>
            <a:off x="1696211" y="1940760"/>
            <a:ext cx="0" cy="262944"/>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5C82004-664D-4402-994B-DA1DCE90FAD7}"/>
              </a:ext>
            </a:extLst>
          </p:cNvPr>
          <p:cNvCxnSpPr>
            <a:cxnSpLocks/>
          </p:cNvCxnSpPr>
          <p:nvPr/>
        </p:nvCxnSpPr>
        <p:spPr>
          <a:xfrm>
            <a:off x="3476243" y="1947672"/>
            <a:ext cx="0" cy="262944"/>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EEB1A8-2D0F-46C4-9F6F-33C2EF892128}"/>
              </a:ext>
            </a:extLst>
          </p:cNvPr>
          <p:cNvCxnSpPr>
            <a:cxnSpLocks/>
          </p:cNvCxnSpPr>
          <p:nvPr/>
        </p:nvCxnSpPr>
        <p:spPr>
          <a:xfrm>
            <a:off x="6518147" y="1947672"/>
            <a:ext cx="0" cy="262944"/>
          </a:xfrm>
          <a:prstGeom prst="line">
            <a:avLst/>
          </a:prstGeom>
          <a:ln w="22225">
            <a:solidFill>
              <a:srgbClr val="40A5B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C1B898D-1A8A-4A27-B0A3-C1D616B84D81}"/>
              </a:ext>
            </a:extLst>
          </p:cNvPr>
          <p:cNvSpPr txBox="1"/>
          <p:nvPr/>
        </p:nvSpPr>
        <p:spPr>
          <a:xfrm>
            <a:off x="859534" y="2807208"/>
            <a:ext cx="1673354" cy="523220"/>
          </a:xfrm>
          <a:prstGeom prst="rect">
            <a:avLst/>
          </a:prstGeom>
          <a:solidFill>
            <a:schemeClr val="bg1"/>
          </a:solidFill>
          <a:ln w="25400">
            <a:solidFill>
              <a:srgbClr val="0070C0"/>
            </a:solidFill>
          </a:ln>
        </p:spPr>
        <p:txBody>
          <a:bodyPr wrap="square" rtlCol="0">
            <a:spAutoFit/>
          </a:bodyPr>
          <a:lstStyle/>
          <a:p>
            <a:pPr marL="285750" indent="-285750">
              <a:buFont typeface="Arial" panose="020B0604020202020204" pitchFamily="34" charset="0"/>
              <a:buChar char="•"/>
            </a:pPr>
            <a:r>
              <a:rPr lang="en-US" sz="1400" b="1" dirty="0">
                <a:solidFill>
                  <a:srgbClr val="0070C0"/>
                </a:solidFill>
                <a:latin typeface="+mj-lt"/>
              </a:rPr>
              <a:t>1976 Tier</a:t>
            </a:r>
          </a:p>
          <a:p>
            <a:pPr marL="285750" indent="-285750">
              <a:buFont typeface="Arial" panose="020B0604020202020204" pitchFamily="34" charset="0"/>
              <a:buChar char="•"/>
            </a:pPr>
            <a:r>
              <a:rPr lang="en-US" sz="1400" b="1" dirty="0">
                <a:solidFill>
                  <a:srgbClr val="0070C0"/>
                </a:solidFill>
                <a:latin typeface="+mj-lt"/>
              </a:rPr>
              <a:t>2013 Tier</a:t>
            </a:r>
          </a:p>
        </p:txBody>
      </p:sp>
      <p:sp>
        <p:nvSpPr>
          <p:cNvPr id="21" name="TextBox 20">
            <a:extLst>
              <a:ext uri="{FF2B5EF4-FFF2-40B4-BE49-F238E27FC236}">
                <a16:creationId xmlns:a16="http://schemas.microsoft.com/office/drawing/2014/main" id="{8362A50D-9A42-4DF9-996E-6D124BF90045}"/>
              </a:ext>
            </a:extLst>
          </p:cNvPr>
          <p:cNvSpPr txBox="1"/>
          <p:nvPr/>
        </p:nvSpPr>
        <p:spPr>
          <a:xfrm>
            <a:off x="2651758" y="2807208"/>
            <a:ext cx="1673354" cy="954107"/>
          </a:xfrm>
          <a:prstGeom prst="rect">
            <a:avLst/>
          </a:prstGeom>
          <a:solidFill>
            <a:schemeClr val="bg1"/>
          </a:solidFill>
          <a:ln w="25400">
            <a:solidFill>
              <a:srgbClr val="0070C0"/>
            </a:solidFill>
          </a:ln>
        </p:spPr>
        <p:txBody>
          <a:bodyPr wrap="square" rtlCol="0">
            <a:spAutoFit/>
          </a:bodyPr>
          <a:lstStyle/>
          <a:p>
            <a:pPr marL="285750" indent="-285750">
              <a:buFont typeface="Arial" panose="020B0604020202020204" pitchFamily="34" charset="0"/>
              <a:buChar char="•"/>
            </a:pPr>
            <a:r>
              <a:rPr lang="en-US" sz="1400" b="1" dirty="0">
                <a:solidFill>
                  <a:srgbClr val="0070C0"/>
                </a:solidFill>
                <a:latin typeface="+mj-lt"/>
              </a:rPr>
              <a:t>Option 1 —            Pension Choice</a:t>
            </a:r>
          </a:p>
          <a:p>
            <a:pPr marL="285750" indent="-285750">
              <a:buFont typeface="Arial" panose="020B0604020202020204" pitchFamily="34" charset="0"/>
              <a:buChar char="•"/>
            </a:pPr>
            <a:r>
              <a:rPr lang="en-US" sz="1400" b="1" dirty="0">
                <a:solidFill>
                  <a:srgbClr val="0070C0"/>
                </a:solidFill>
                <a:latin typeface="+mj-lt"/>
              </a:rPr>
              <a:t>Option 2 —        Savings Choice</a:t>
            </a:r>
          </a:p>
        </p:txBody>
      </p:sp>
      <p:sp>
        <p:nvSpPr>
          <p:cNvPr id="22" name="TextBox 21">
            <a:extLst>
              <a:ext uri="{FF2B5EF4-FFF2-40B4-BE49-F238E27FC236}">
                <a16:creationId xmlns:a16="http://schemas.microsoft.com/office/drawing/2014/main" id="{DA26B636-089F-49D5-8D66-A12AF5B7FFAB}"/>
              </a:ext>
            </a:extLst>
          </p:cNvPr>
          <p:cNvSpPr txBox="1"/>
          <p:nvPr/>
        </p:nvSpPr>
        <p:spPr>
          <a:xfrm>
            <a:off x="5681470" y="2807208"/>
            <a:ext cx="1673354" cy="738664"/>
          </a:xfrm>
          <a:prstGeom prst="rect">
            <a:avLst/>
          </a:prstGeom>
          <a:solidFill>
            <a:schemeClr val="bg1"/>
          </a:solidFill>
          <a:ln w="25400">
            <a:solidFill>
              <a:srgbClr val="40A5B0"/>
            </a:solidFill>
          </a:ln>
        </p:spPr>
        <p:txBody>
          <a:bodyPr wrap="square" rtlCol="0">
            <a:spAutoFit/>
          </a:bodyPr>
          <a:lstStyle/>
          <a:p>
            <a:pPr marL="285750" indent="-285750">
              <a:buFont typeface="Arial" panose="020B0604020202020204" pitchFamily="34" charset="0"/>
              <a:buChar char="•"/>
            </a:pPr>
            <a:r>
              <a:rPr lang="en-US" sz="1400" b="1" dirty="0">
                <a:solidFill>
                  <a:srgbClr val="40A5B0"/>
                </a:solidFill>
                <a:latin typeface="+mj-lt"/>
              </a:rPr>
              <a:t>403(b)</a:t>
            </a:r>
          </a:p>
          <a:p>
            <a:pPr marL="285750" indent="-285750">
              <a:buFont typeface="Arial" panose="020B0604020202020204" pitchFamily="34" charset="0"/>
              <a:buChar char="•"/>
            </a:pPr>
            <a:r>
              <a:rPr lang="en-US" sz="1400" b="1" dirty="0">
                <a:solidFill>
                  <a:srgbClr val="40A5B0"/>
                </a:solidFill>
                <a:latin typeface="+mj-lt"/>
              </a:rPr>
              <a:t>457(b)</a:t>
            </a:r>
          </a:p>
          <a:p>
            <a:pPr marL="285750" indent="-285750">
              <a:buFont typeface="Arial" panose="020B0604020202020204" pitchFamily="34" charset="0"/>
              <a:buChar char="•"/>
            </a:pPr>
            <a:r>
              <a:rPr lang="en-US" sz="1400" b="1" dirty="0">
                <a:solidFill>
                  <a:srgbClr val="40A5B0"/>
                </a:solidFill>
                <a:latin typeface="+mj-lt"/>
              </a:rPr>
              <a:t>DCP (After-Tax)</a:t>
            </a:r>
          </a:p>
        </p:txBody>
      </p:sp>
    </p:spTree>
    <p:extLst>
      <p:ext uri="{BB962C8B-B14F-4D97-AF65-F5344CB8AC3E}">
        <p14:creationId xmlns:p14="http://schemas.microsoft.com/office/powerpoint/2010/main" val="263793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446350\AppData\Local\Microsoft\Windows\Temporary Internet Files\Content.IE5\BG4736WL\nJmGNYRvoU1x5ol6QBx9xy4hQrM[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975630">
            <a:off x="2968126" y="492144"/>
            <a:ext cx="1415937" cy="13876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446350\AppData\Local\Microsoft\Windows\Temporary Internet Files\Content.IE5\BG4736WL\nJmGNYRvoU1x5ol6QBx9xy4hQrM[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04436">
            <a:off x="7010057" y="2988511"/>
            <a:ext cx="1526181" cy="14956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3922533" y="1867605"/>
            <a:ext cx="3493251" cy="17373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65138" algn="l" eaLnBrk="0" hangingPunct="0"/>
            <a:r>
              <a:rPr lang="en-US" sz="3600" b="1" dirty="0">
                <a:solidFill>
                  <a:srgbClr val="005581"/>
                </a:solidFill>
                <a:latin typeface="Arial" pitchFamily="34" charset="0"/>
                <a:ea typeface="ＭＳ Ｐゴシック" pitchFamily="28" charset="-128"/>
                <a:cs typeface="Arial" pitchFamily="34" charset="0"/>
              </a:rPr>
              <a:t>Primary</a:t>
            </a:r>
          </a:p>
          <a:p>
            <a:pPr marL="465138" algn="l" eaLnBrk="0" hangingPunct="0"/>
            <a:r>
              <a:rPr lang="en-US" sz="3600" b="1" dirty="0">
                <a:solidFill>
                  <a:srgbClr val="005581"/>
                </a:solidFill>
                <a:latin typeface="Arial" pitchFamily="34" charset="0"/>
                <a:ea typeface="ＭＳ Ｐゴシック" pitchFamily="28" charset="-128"/>
                <a:cs typeface="Arial" pitchFamily="34" charset="0"/>
              </a:rPr>
              <a:t>Retirement </a:t>
            </a:r>
          </a:p>
          <a:p>
            <a:pPr marL="465138" algn="l" eaLnBrk="0" hangingPunct="0"/>
            <a:r>
              <a:rPr lang="en-US" sz="3600" b="1" dirty="0">
                <a:solidFill>
                  <a:srgbClr val="005581"/>
                </a:solidFill>
                <a:latin typeface="Arial" pitchFamily="34" charset="0"/>
                <a:ea typeface="ＭＳ Ｐゴシック" pitchFamily="28" charset="-128"/>
                <a:cs typeface="Arial" pitchFamily="34" charset="0"/>
              </a:rPr>
              <a:t>Benefits</a:t>
            </a:r>
          </a:p>
        </p:txBody>
      </p:sp>
    </p:spTree>
    <p:extLst>
      <p:ext uri="{BB962C8B-B14F-4D97-AF65-F5344CB8AC3E}">
        <p14:creationId xmlns:p14="http://schemas.microsoft.com/office/powerpoint/2010/main" val="2119805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spc="-13" dirty="0"/>
              <a:t>Mandatory 1976 and 2013 Tiers</a:t>
            </a:r>
          </a:p>
        </p:txBody>
      </p:sp>
      <p:sp>
        <p:nvSpPr>
          <p:cNvPr id="6" name="TextBox 5"/>
          <p:cNvSpPr txBox="1"/>
          <p:nvPr/>
        </p:nvSpPr>
        <p:spPr>
          <a:xfrm>
            <a:off x="1563221" y="1096341"/>
            <a:ext cx="5782235" cy="2780313"/>
          </a:xfrm>
          <a:prstGeom prst="rect">
            <a:avLst/>
          </a:prstGeom>
          <a:noFill/>
        </p:spPr>
        <p:txBody>
          <a:bodyPr wrap="square" rtlCol="0">
            <a:spAutoFit/>
          </a:bodyPr>
          <a:lstStyle/>
          <a:p>
            <a:pPr marL="302575" indent="-302575">
              <a:buClr>
                <a:srgbClr val="005581"/>
              </a:buClr>
              <a:buFont typeface="Wingdings" panose="05000000000000000000" pitchFamily="2" charset="2"/>
              <a:buChar char="Ø"/>
            </a:pPr>
            <a:r>
              <a:rPr lang="en-US" sz="1588" dirty="0"/>
              <a:t>1976 and 2013 Tier UCRP enrollment is automatic</a:t>
            </a:r>
          </a:p>
          <a:p>
            <a:pPr marL="302575" indent="-302575">
              <a:buClr>
                <a:srgbClr val="005581"/>
              </a:buClr>
              <a:buFont typeface="Wingdings" panose="05000000000000000000" pitchFamily="2" charset="2"/>
              <a:buChar char="Ø"/>
            </a:pPr>
            <a:endParaRPr lang="en-US" sz="1588" dirty="0"/>
          </a:p>
          <a:p>
            <a:pPr marL="302575" indent="-302575">
              <a:buClr>
                <a:srgbClr val="005581"/>
              </a:buClr>
              <a:buFont typeface="Wingdings" panose="05000000000000000000" pitchFamily="2" charset="2"/>
              <a:buChar char="Ø"/>
            </a:pPr>
            <a:r>
              <a:rPr lang="en-US" sz="1588" dirty="0"/>
              <a:t>Contribution amounts:</a:t>
            </a:r>
          </a:p>
          <a:p>
            <a:pPr marL="605114" lvl="1" indent="-302575">
              <a:buClr>
                <a:srgbClr val="005581"/>
              </a:buClr>
              <a:buFont typeface="Arial" panose="020B0604020202020204" pitchFamily="34" charset="0"/>
              <a:buChar char="•"/>
            </a:pPr>
            <a:r>
              <a:rPr lang="en-US" sz="1588" dirty="0"/>
              <a:t>UC contributes: 8%</a:t>
            </a:r>
          </a:p>
          <a:p>
            <a:pPr marL="605114" lvl="1" indent="-302575">
              <a:buClr>
                <a:srgbClr val="005581"/>
              </a:buClr>
              <a:buFont typeface="Arial" panose="020B0604020202020204" pitchFamily="34" charset="0"/>
              <a:buChar char="•"/>
            </a:pPr>
            <a:r>
              <a:rPr lang="en-US" sz="1588" dirty="0"/>
              <a:t>UC employees contribute: 7 - 9%*</a:t>
            </a:r>
          </a:p>
          <a:p>
            <a:pPr marL="742950" lvl="1" indent="-285750">
              <a:buClr>
                <a:srgbClr val="005581"/>
              </a:buClr>
              <a:buFont typeface="Wingdings" panose="05000000000000000000" pitchFamily="2" charset="2"/>
              <a:buChar char="Ø"/>
            </a:pPr>
            <a:endParaRPr lang="en-US" sz="1588" dirty="0"/>
          </a:p>
          <a:p>
            <a:pPr marL="302575" indent="-302575">
              <a:buClr>
                <a:srgbClr val="005581"/>
              </a:buClr>
              <a:buFont typeface="Wingdings" panose="05000000000000000000" pitchFamily="2" charset="2"/>
              <a:buChar char="Ø"/>
            </a:pPr>
            <a:r>
              <a:rPr lang="en-US" sz="1588" dirty="0"/>
              <a:t>You become vested after 5 years of service credit</a:t>
            </a:r>
          </a:p>
          <a:p>
            <a:pPr marL="302575" indent="-302575">
              <a:buClr>
                <a:srgbClr val="005581"/>
              </a:buClr>
              <a:buFont typeface="Wingdings" panose="05000000000000000000" pitchFamily="2" charset="2"/>
              <a:buChar char="Ø"/>
            </a:pPr>
            <a:endParaRPr lang="en-US" sz="1588" dirty="0"/>
          </a:p>
          <a:p>
            <a:pPr marL="302575" indent="-302575">
              <a:buClr>
                <a:srgbClr val="005581"/>
              </a:buClr>
              <a:buFont typeface="Wingdings" panose="05000000000000000000" pitchFamily="2" charset="2"/>
              <a:buChar char="Ø"/>
            </a:pPr>
            <a:r>
              <a:rPr lang="en-US" sz="1588" dirty="0"/>
              <a:t>Minimum Retirement Age is 50 or 55, depending on Tier</a:t>
            </a:r>
          </a:p>
          <a:p>
            <a:pPr marL="302575" indent="-302575">
              <a:buClr>
                <a:srgbClr val="005581"/>
              </a:buClr>
              <a:buFont typeface="Wingdings" panose="05000000000000000000" pitchFamily="2" charset="2"/>
              <a:buChar char="Ø"/>
            </a:pPr>
            <a:endParaRPr lang="en-US" sz="1588" dirty="0"/>
          </a:p>
          <a:p>
            <a:pPr marL="302575" indent="-302575">
              <a:buClr>
                <a:schemeClr val="accent5"/>
              </a:buClr>
              <a:buFont typeface="Arial" panose="020B0604020202020204" pitchFamily="34" charset="0"/>
              <a:buChar char="•"/>
            </a:pPr>
            <a:endParaRPr lang="en-US" sz="1588" dirty="0"/>
          </a:p>
        </p:txBody>
      </p:sp>
      <p:sp>
        <p:nvSpPr>
          <p:cNvPr id="8" name="TextBox 7"/>
          <p:cNvSpPr txBox="1"/>
          <p:nvPr/>
        </p:nvSpPr>
        <p:spPr>
          <a:xfrm>
            <a:off x="1706096" y="4244228"/>
            <a:ext cx="4681257" cy="255326"/>
          </a:xfrm>
          <a:prstGeom prst="rect">
            <a:avLst/>
          </a:prstGeom>
          <a:noFill/>
        </p:spPr>
        <p:txBody>
          <a:bodyPr wrap="square" rtlCol="0">
            <a:spAutoFit/>
          </a:bodyPr>
          <a:lstStyle/>
          <a:p>
            <a:r>
              <a:rPr lang="en-US" sz="1059" dirty="0"/>
              <a:t>* Subject to collective bargaining agreements and hire date</a:t>
            </a:r>
          </a:p>
        </p:txBody>
      </p:sp>
    </p:spTree>
    <p:extLst>
      <p:ext uri="{BB962C8B-B14F-4D97-AF65-F5344CB8AC3E}">
        <p14:creationId xmlns:p14="http://schemas.microsoft.com/office/powerpoint/2010/main" val="1139334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spc="-13" dirty="0"/>
              <a:t>2016 Tier – Retirement Choice Program</a:t>
            </a:r>
          </a:p>
        </p:txBody>
      </p:sp>
      <p:sp>
        <p:nvSpPr>
          <p:cNvPr id="3" name="TextBox 2"/>
          <p:cNvSpPr txBox="1"/>
          <p:nvPr/>
        </p:nvSpPr>
        <p:spPr>
          <a:xfrm>
            <a:off x="1243853" y="1089946"/>
            <a:ext cx="6656294" cy="744178"/>
          </a:xfrm>
          <a:prstGeom prst="rect">
            <a:avLst/>
          </a:prstGeom>
          <a:noFill/>
        </p:spPr>
        <p:txBody>
          <a:bodyPr wrap="square" rtlCol="0">
            <a:spAutoFit/>
          </a:bodyPr>
          <a:lstStyle/>
          <a:p>
            <a:pPr algn="ctr"/>
            <a:r>
              <a:rPr lang="en-US" sz="2118" b="1" dirty="0">
                <a:solidFill>
                  <a:srgbClr val="005581"/>
                </a:solidFill>
                <a:latin typeface="+mj-lt"/>
                <a:ea typeface="Calibri" charset="0"/>
                <a:cs typeface="Calibri" charset="0"/>
              </a:rPr>
              <a:t>You have a choice of two </a:t>
            </a:r>
            <a:br>
              <a:rPr lang="en-US" sz="2118" b="1" dirty="0">
                <a:solidFill>
                  <a:srgbClr val="005581"/>
                </a:solidFill>
                <a:latin typeface="+mj-lt"/>
                <a:ea typeface="Calibri" charset="0"/>
                <a:cs typeface="Calibri" charset="0"/>
              </a:rPr>
            </a:br>
            <a:r>
              <a:rPr lang="en-US" sz="2118" b="1" dirty="0">
                <a:solidFill>
                  <a:srgbClr val="005581"/>
                </a:solidFill>
                <a:latin typeface="+mj-lt"/>
                <a:ea typeface="Calibri" charset="0"/>
                <a:cs typeface="Calibri" charset="0"/>
              </a:rPr>
              <a:t>Primary Retirement Options:</a:t>
            </a:r>
          </a:p>
        </p:txBody>
      </p:sp>
      <p:sp>
        <p:nvSpPr>
          <p:cNvPr id="10" name="Rectangle 9"/>
          <p:cNvSpPr/>
          <p:nvPr/>
        </p:nvSpPr>
        <p:spPr>
          <a:xfrm>
            <a:off x="2678154" y="3099749"/>
            <a:ext cx="1632178" cy="312265"/>
          </a:xfrm>
          <a:prstGeom prst="rect">
            <a:avLst/>
          </a:prstGeom>
        </p:spPr>
        <p:txBody>
          <a:bodyPr wrap="none">
            <a:spAutoFit/>
          </a:bodyPr>
          <a:lstStyle/>
          <a:p>
            <a:pPr algn="ctr" defTabSz="588340">
              <a:lnSpc>
                <a:spcPct val="90000"/>
              </a:lnSpc>
              <a:spcAft>
                <a:spcPct val="35000"/>
              </a:spcAft>
            </a:pPr>
            <a:r>
              <a:rPr lang="en-US" sz="1588" b="1" dirty="0">
                <a:solidFill>
                  <a:srgbClr val="F58648"/>
                </a:solidFill>
                <a:latin typeface="Calibri" charset="0"/>
                <a:ea typeface="Calibri" charset="0"/>
                <a:cs typeface="Calibri" charset="0"/>
              </a:rPr>
              <a:t>PENSION CHOICE</a:t>
            </a:r>
          </a:p>
        </p:txBody>
      </p:sp>
      <p:sp>
        <p:nvSpPr>
          <p:cNvPr id="12" name="Rectangle 11"/>
          <p:cNvSpPr/>
          <p:nvPr/>
        </p:nvSpPr>
        <p:spPr>
          <a:xfrm>
            <a:off x="4875427" y="3104695"/>
            <a:ext cx="1608005" cy="312265"/>
          </a:xfrm>
          <a:prstGeom prst="rect">
            <a:avLst/>
          </a:prstGeom>
        </p:spPr>
        <p:txBody>
          <a:bodyPr wrap="none">
            <a:spAutoFit/>
          </a:bodyPr>
          <a:lstStyle/>
          <a:p>
            <a:pPr algn="ctr" defTabSz="588340">
              <a:lnSpc>
                <a:spcPct val="90000"/>
              </a:lnSpc>
              <a:spcAft>
                <a:spcPct val="35000"/>
              </a:spcAft>
            </a:pPr>
            <a:r>
              <a:rPr lang="en-US" sz="1588" b="1" dirty="0">
                <a:solidFill>
                  <a:srgbClr val="E64097"/>
                </a:solidFill>
                <a:latin typeface="Calibri" charset="0"/>
                <a:ea typeface="Calibri" charset="0"/>
                <a:cs typeface="Calibri" charset="0"/>
              </a:rPr>
              <a:t>SAVINGS CHOICE</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31120" y="2047155"/>
            <a:ext cx="977890" cy="919683"/>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98517" y="2017391"/>
            <a:ext cx="961827" cy="979209"/>
          </a:xfrm>
          <a:prstGeom prst="rect">
            <a:avLst/>
          </a:prstGeom>
        </p:spPr>
      </p:pic>
      <p:sp>
        <p:nvSpPr>
          <p:cNvPr id="15" name="TextBox 14"/>
          <p:cNvSpPr txBox="1"/>
          <p:nvPr/>
        </p:nvSpPr>
        <p:spPr>
          <a:xfrm>
            <a:off x="3095613" y="3860841"/>
            <a:ext cx="4106968" cy="377476"/>
          </a:xfrm>
          <a:prstGeom prst="rect">
            <a:avLst/>
          </a:prstGeom>
          <a:noFill/>
        </p:spPr>
        <p:txBody>
          <a:bodyPr wrap="square" rtlCol="0">
            <a:spAutoFit/>
          </a:bodyPr>
          <a:lstStyle/>
          <a:p>
            <a:r>
              <a:rPr lang="en-US" sz="1853" dirty="0">
                <a:solidFill>
                  <a:srgbClr val="E64097"/>
                </a:solidFill>
                <a:hlinkClick r:id="rId5"/>
              </a:rPr>
              <a:t>www.myUCretirement.com/choose</a:t>
            </a:r>
            <a:r>
              <a:rPr lang="en-US" sz="1853" dirty="0">
                <a:solidFill>
                  <a:srgbClr val="E64097"/>
                </a:solidFill>
              </a:rPr>
              <a:t> </a:t>
            </a:r>
            <a:r>
              <a:rPr lang="en-US" sz="1853" dirty="0"/>
              <a:t> </a:t>
            </a:r>
          </a:p>
        </p:txBody>
      </p:sp>
      <p:pic>
        <p:nvPicPr>
          <p:cNvPr id="16" name="Picture 15"/>
          <p:cNvPicPr>
            <a:picLocks noChangeAspect="1"/>
          </p:cNvPicPr>
          <p:nvPr/>
        </p:nvPicPr>
        <p:blipFill>
          <a:blip r:embed="rId6"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39716" y="3735708"/>
            <a:ext cx="752659" cy="723711"/>
          </a:xfrm>
          <a:prstGeom prst="rect">
            <a:avLst/>
          </a:prstGeom>
        </p:spPr>
      </p:pic>
      <p:cxnSp>
        <p:nvCxnSpPr>
          <p:cNvPr id="17" name="Straight Connector 16"/>
          <p:cNvCxnSpPr/>
          <p:nvPr/>
        </p:nvCxnSpPr>
        <p:spPr bwMode="auto">
          <a:xfrm>
            <a:off x="2317093" y="3625892"/>
            <a:ext cx="4452909" cy="14494"/>
          </a:xfrm>
          <a:prstGeom prst="line">
            <a:avLst/>
          </a:prstGeom>
          <a:noFill/>
          <a:ln w="28575" cap="flat" cmpd="sng" algn="ctr">
            <a:solidFill>
              <a:schemeClr val="bg2"/>
            </a:solidFill>
            <a:prstDash val="sysDot"/>
            <a:round/>
            <a:headEnd type="none" w="med" len="med"/>
            <a:tailEnd type="none" w="med" len="med"/>
          </a:ln>
          <a:effectLst/>
        </p:spPr>
      </p:cxnSp>
      <p:cxnSp>
        <p:nvCxnSpPr>
          <p:cNvPr id="18" name="Straight Connector 17"/>
          <p:cNvCxnSpPr/>
          <p:nvPr/>
        </p:nvCxnSpPr>
        <p:spPr bwMode="auto">
          <a:xfrm flipV="1">
            <a:off x="2317093" y="4556961"/>
            <a:ext cx="4452909" cy="8435"/>
          </a:xfrm>
          <a:prstGeom prst="line">
            <a:avLst/>
          </a:prstGeom>
          <a:noFill/>
          <a:ln w="28575" cap="flat" cmpd="sng" algn="ctr">
            <a:solidFill>
              <a:schemeClr val="bg2"/>
            </a:solidFill>
            <a:prstDash val="sysDot"/>
            <a:round/>
            <a:headEnd type="none" w="med" len="med"/>
            <a:tailEnd type="none" w="med" len="med"/>
          </a:ln>
          <a:effectLst/>
        </p:spPr>
      </p:cxnSp>
    </p:spTree>
    <p:extLst>
      <p:ext uri="{BB962C8B-B14F-4D97-AF65-F5344CB8AC3E}">
        <p14:creationId xmlns:p14="http://schemas.microsoft.com/office/powerpoint/2010/main" val="900023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Retirement Choice Program - Who is eligible?</a:t>
            </a:r>
          </a:p>
        </p:txBody>
      </p:sp>
      <p:sp>
        <p:nvSpPr>
          <p:cNvPr id="6" name="Rectangle 5"/>
          <p:cNvSpPr/>
          <p:nvPr/>
        </p:nvSpPr>
        <p:spPr>
          <a:xfrm>
            <a:off x="1455535" y="841535"/>
            <a:ext cx="6271665" cy="662617"/>
          </a:xfrm>
          <a:prstGeom prst="rect">
            <a:avLst/>
          </a:prstGeom>
        </p:spPr>
        <p:txBody>
          <a:bodyPr wrap="square">
            <a:spAutoFit/>
          </a:bodyPr>
          <a:lstStyle/>
          <a:p>
            <a:r>
              <a:rPr lang="en-US" sz="1853" b="1" dirty="0">
                <a:solidFill>
                  <a:srgbClr val="005581"/>
                </a:solidFill>
              </a:rPr>
              <a:t>You are eligible for the UC Retirement Choice Program if you:</a:t>
            </a:r>
          </a:p>
        </p:txBody>
      </p:sp>
      <p:sp>
        <p:nvSpPr>
          <p:cNvPr id="7" name="TextBox 6"/>
          <p:cNvSpPr txBox="1"/>
          <p:nvPr/>
        </p:nvSpPr>
        <p:spPr>
          <a:xfrm>
            <a:off x="1455535" y="1651259"/>
            <a:ext cx="6102312" cy="1968872"/>
          </a:xfrm>
          <a:prstGeom prst="rect">
            <a:avLst/>
          </a:prstGeom>
          <a:noFill/>
        </p:spPr>
        <p:txBody>
          <a:bodyPr wrap="square" rtlCol="0">
            <a:spAutoFit/>
          </a:bodyPr>
          <a:lstStyle/>
          <a:p>
            <a:pPr marL="226931" lvl="2" indent="-226931">
              <a:spcBef>
                <a:spcPts val="1588"/>
              </a:spcBef>
              <a:buClr>
                <a:srgbClr val="005581"/>
              </a:buClr>
              <a:buFont typeface="Wingdings" panose="05000000000000000000" pitchFamily="2" charset="2"/>
              <a:buChar char="Ø"/>
            </a:pPr>
            <a:r>
              <a:rPr lang="en-US" sz="1588" dirty="0"/>
              <a:t>Are hired into an eligible faculty or staff appointment on or after July 1, 2016</a:t>
            </a:r>
          </a:p>
          <a:p>
            <a:pPr marL="226931" lvl="2" indent="-226931">
              <a:spcBef>
                <a:spcPts val="1588"/>
              </a:spcBef>
              <a:buClr>
                <a:srgbClr val="005581"/>
              </a:buClr>
              <a:buFont typeface="Wingdings" panose="05000000000000000000" pitchFamily="2" charset="2"/>
              <a:buChar char="Ø"/>
            </a:pPr>
            <a:r>
              <a:rPr lang="en-US" sz="1588" dirty="0"/>
              <a:t>Complete an hours requirement on or after July 1, 2016 (generally, 1,000 hours worked within a 12-month period.)</a:t>
            </a:r>
          </a:p>
          <a:p>
            <a:pPr marL="226931" lvl="2" indent="-226931">
              <a:spcBef>
                <a:spcPts val="1588"/>
              </a:spcBef>
              <a:buClr>
                <a:srgbClr val="005581"/>
              </a:buClr>
              <a:buFont typeface="Wingdings" panose="05000000000000000000" pitchFamily="2" charset="2"/>
              <a:buChar char="Ø"/>
            </a:pPr>
            <a:r>
              <a:rPr lang="en-US" sz="1588" dirty="0"/>
              <a:t>Are rehired into an eligible faculty or staff appointment on or </a:t>
            </a:r>
            <a:br>
              <a:rPr lang="en-US" sz="1588" dirty="0"/>
            </a:br>
            <a:r>
              <a:rPr lang="en-US" sz="1588" dirty="0"/>
              <a:t>after July 1, 2016, following a “tier” break in service</a:t>
            </a:r>
            <a:r>
              <a:rPr lang="en-US" sz="1588" baseline="30000" dirty="0"/>
              <a:t>1</a:t>
            </a:r>
            <a:r>
              <a:rPr lang="en-US" sz="1588" baseline="30000" dirty="0">
                <a:solidFill>
                  <a:srgbClr val="525252"/>
                </a:solidFill>
              </a:rPr>
              <a:t>.</a:t>
            </a:r>
            <a:r>
              <a:rPr lang="en-US" sz="1588" dirty="0">
                <a:solidFill>
                  <a:srgbClr val="525252"/>
                </a:solidFill>
              </a:rPr>
              <a:t> </a:t>
            </a:r>
          </a:p>
        </p:txBody>
      </p:sp>
      <p:sp>
        <p:nvSpPr>
          <p:cNvPr id="8" name="TextBox 7"/>
          <p:cNvSpPr txBox="1"/>
          <p:nvPr/>
        </p:nvSpPr>
        <p:spPr>
          <a:xfrm>
            <a:off x="1455535" y="4638133"/>
            <a:ext cx="6104600" cy="377667"/>
          </a:xfrm>
          <a:prstGeom prst="rect">
            <a:avLst/>
          </a:prstGeom>
          <a:noFill/>
        </p:spPr>
        <p:txBody>
          <a:bodyPr wrap="square" rtlCol="0">
            <a:spAutoFit/>
          </a:bodyPr>
          <a:lstStyle/>
          <a:p>
            <a:pPr marL="75644" indent="-75644">
              <a:spcBef>
                <a:spcPts val="0"/>
              </a:spcBef>
              <a:spcAft>
                <a:spcPts val="0"/>
              </a:spcAft>
            </a:pPr>
            <a:r>
              <a:rPr lang="en-US" sz="927" baseline="30000" dirty="0">
                <a:solidFill>
                  <a:schemeClr val="bg1"/>
                </a:solidFill>
                <a:latin typeface="+mj-lt"/>
                <a:ea typeface="Calibri"/>
              </a:rPr>
              <a:t> </a:t>
            </a:r>
            <a:r>
              <a:rPr lang="en-US" sz="927" baseline="30000" dirty="0">
                <a:solidFill>
                  <a:srgbClr val="525252"/>
                </a:solidFill>
                <a:latin typeface="+mj-lt"/>
                <a:ea typeface="Calibri"/>
              </a:rPr>
              <a:t>1</a:t>
            </a:r>
            <a:r>
              <a:rPr lang="en-US" sz="927" dirty="0">
                <a:solidFill>
                  <a:srgbClr val="525252"/>
                </a:solidFill>
                <a:latin typeface="+mj-lt"/>
                <a:ea typeface="Calibri"/>
              </a:rPr>
              <a:t>In general, a “tier” break in service occurs if you do not return to UC employment before the end of the month following the month you separated from service.</a:t>
            </a:r>
          </a:p>
        </p:txBody>
      </p:sp>
      <p:sp>
        <p:nvSpPr>
          <p:cNvPr id="3" name="Rectangle 2"/>
          <p:cNvSpPr/>
          <p:nvPr/>
        </p:nvSpPr>
        <p:spPr>
          <a:xfrm>
            <a:off x="1457823" y="3907736"/>
            <a:ext cx="6279363" cy="581313"/>
          </a:xfrm>
          <a:prstGeom prst="rect">
            <a:avLst/>
          </a:prstGeom>
        </p:spPr>
        <p:txBody>
          <a:bodyPr wrap="square">
            <a:spAutoFit/>
          </a:bodyPr>
          <a:lstStyle/>
          <a:p>
            <a:pPr marL="0" lvl="2">
              <a:spcBef>
                <a:spcPts val="794"/>
              </a:spcBef>
            </a:pPr>
            <a:r>
              <a:rPr lang="en-US" sz="1059" b="1" i="1" dirty="0"/>
              <a:t>Note</a:t>
            </a:r>
            <a:r>
              <a:rPr lang="en-US" sz="1059" dirty="0"/>
              <a:t>: If you are represented by a union, your retirement benefits are governed by your union’s contract with UC and may be different than the benefits we’re discussing in this workshop. Please refer to your collective bargaining agreement for details.</a:t>
            </a:r>
          </a:p>
        </p:txBody>
      </p:sp>
    </p:spTree>
    <p:extLst>
      <p:ext uri="{BB962C8B-B14F-4D97-AF65-F5344CB8AC3E}">
        <p14:creationId xmlns:p14="http://schemas.microsoft.com/office/powerpoint/2010/main" val="1682732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74587" y="3904288"/>
            <a:ext cx="6150988" cy="611186"/>
          </a:xfrm>
          <a:prstGeom prst="rect">
            <a:avLst/>
          </a:prstGeom>
          <a:solidFill>
            <a:srgbClr val="CAC1B6"/>
          </a:solidFill>
          <a:ln>
            <a:noFill/>
          </a:ln>
        </p:spPr>
        <p:txBody>
          <a:bodyPr wrap="square" tIns="60512" rIns="60512" bIns="60512" rtlCol="0">
            <a:spAutoFit/>
          </a:bodyPr>
          <a:lstStyle/>
          <a:p>
            <a:r>
              <a:rPr lang="en-US" sz="1059" u="sng" cap="all" dirty="0">
                <a:solidFill>
                  <a:srgbClr val="525252"/>
                </a:solidFill>
              </a:rPr>
              <a:t>2013 California Public Employees’ Pension Reform Act (or PEPRA MAXIMUM)</a:t>
            </a:r>
          </a:p>
          <a:p>
            <a:pPr marL="189109" indent="-189109">
              <a:buFont typeface="Arial"/>
              <a:buChar char="•"/>
            </a:pPr>
            <a:r>
              <a:rPr lang="en-US" sz="1059" dirty="0">
                <a:solidFill>
                  <a:srgbClr val="525252"/>
                </a:solidFill>
              </a:rPr>
              <a:t>Pensionable pay is limited to $155,081 in 2025. This limit applies to other California public pension plans, and is calculated and reviewed annually.</a:t>
            </a:r>
          </a:p>
        </p:txBody>
      </p:sp>
      <p:graphicFrame>
        <p:nvGraphicFramePr>
          <p:cNvPr id="3" name="Table 2"/>
          <p:cNvGraphicFramePr>
            <a:graphicFrameLocks noGrp="1"/>
          </p:cNvGraphicFramePr>
          <p:nvPr>
            <p:extLst>
              <p:ext uri="{D42A27DB-BD31-4B8C-83A1-F6EECF244321}">
                <p14:modId xmlns:p14="http://schemas.microsoft.com/office/powerpoint/2010/main" val="2275849129"/>
              </p:ext>
            </p:extLst>
          </p:nvPr>
        </p:nvGraphicFramePr>
        <p:xfrm>
          <a:off x="1312125" y="864834"/>
          <a:ext cx="3143133" cy="2928102"/>
        </p:xfrm>
        <a:graphic>
          <a:graphicData uri="http://schemas.openxmlformats.org/drawingml/2006/table">
            <a:tbl>
              <a:tblPr firstRow="1" bandRow="1">
                <a:tableStyleId>{5C22544A-7EE6-4342-B048-85BDC9FD1C3A}</a:tableStyleId>
              </a:tblPr>
              <a:tblGrid>
                <a:gridCol w="3143133">
                  <a:extLst>
                    <a:ext uri="{9D8B030D-6E8A-4147-A177-3AD203B41FA5}">
                      <a16:colId xmlns:a16="http://schemas.microsoft.com/office/drawing/2014/main" val="20000"/>
                    </a:ext>
                  </a:extLst>
                </a:gridCol>
              </a:tblGrid>
              <a:tr h="1023550">
                <a:tc>
                  <a:txBody>
                    <a:bodyPr/>
                    <a:lstStyle/>
                    <a:p>
                      <a:pPr algn="l"/>
                      <a:r>
                        <a:rPr lang="en-US" sz="1600" dirty="0">
                          <a:solidFill>
                            <a:srgbClr val="009DDC"/>
                          </a:solidFill>
                        </a:rPr>
                        <a:t>If you are new to UC</a:t>
                      </a:r>
                      <a:r>
                        <a:rPr lang="en-US" sz="1600" baseline="30000" dirty="0">
                          <a:solidFill>
                            <a:srgbClr val="009DDC"/>
                          </a:solidFill>
                        </a:rPr>
                        <a:t>1</a:t>
                      </a:r>
                      <a:endParaRPr lang="en-US" sz="1600" dirty="0">
                        <a:solidFill>
                          <a:srgbClr val="009DDC"/>
                        </a:solidFill>
                      </a:endParaRPr>
                    </a:p>
                  </a:txBody>
                  <a:tcPr marL="60512" marR="60512" marT="30256" marB="30256">
                    <a:solidFill>
                      <a:srgbClr val="CAC1B6"/>
                    </a:solidFill>
                  </a:tcPr>
                </a:tc>
                <a:extLst>
                  <a:ext uri="{0D108BD9-81ED-4DB2-BD59-A6C34878D82A}">
                    <a16:rowId xmlns:a16="http://schemas.microsoft.com/office/drawing/2014/main" val="10000"/>
                  </a:ext>
                </a:extLst>
              </a:tr>
              <a:tr h="1800324">
                <a:tc>
                  <a:txBody>
                    <a:bodyPr/>
                    <a:lstStyle/>
                    <a:p>
                      <a:pPr marL="342900" lvl="0" indent="-342900">
                        <a:spcBef>
                          <a:spcPts val="600"/>
                        </a:spcBef>
                        <a:buClr>
                          <a:srgbClr val="009DDC"/>
                        </a:buClr>
                        <a:buFont typeface="+mj-lt"/>
                        <a:buAutoNum type="arabicPeriod"/>
                      </a:pPr>
                      <a:r>
                        <a:rPr lang="en-US" sz="1200" dirty="0">
                          <a:solidFill>
                            <a:srgbClr val="525252"/>
                          </a:solidFill>
                        </a:rPr>
                        <a:t>University of California Retirement</a:t>
                      </a:r>
                      <a:r>
                        <a:rPr lang="en-US" sz="1200" baseline="0" dirty="0">
                          <a:solidFill>
                            <a:srgbClr val="525252"/>
                          </a:solidFill>
                        </a:rPr>
                        <a:t> </a:t>
                      </a:r>
                      <a:br>
                        <a:rPr lang="en-US" sz="1200" baseline="0" dirty="0">
                          <a:solidFill>
                            <a:srgbClr val="525252"/>
                          </a:solidFill>
                        </a:rPr>
                      </a:br>
                      <a:r>
                        <a:rPr lang="en-US" sz="1200" dirty="0">
                          <a:solidFill>
                            <a:srgbClr val="525252"/>
                          </a:solidFill>
                        </a:rPr>
                        <a:t>Plan (UCRP) pension benefit</a:t>
                      </a:r>
                    </a:p>
                    <a:p>
                      <a:pPr marL="742896" lvl="1" indent="-285750">
                        <a:spcBef>
                          <a:spcPts val="600"/>
                        </a:spcBef>
                        <a:buClr>
                          <a:srgbClr val="009DDC"/>
                        </a:buClr>
                        <a:buFont typeface=".AppleSystemUIFont" charset="-120"/>
                        <a:buChar char="—"/>
                      </a:pPr>
                      <a:r>
                        <a:rPr lang="en-US" sz="1200" dirty="0">
                          <a:solidFill>
                            <a:srgbClr val="525252"/>
                          </a:solidFill>
                        </a:rPr>
                        <a:t>Based on eligible pay up to $155,081  in 2025</a:t>
                      </a:r>
                    </a:p>
                    <a:p>
                      <a:pPr marL="742896" lvl="1" indent="-285750">
                        <a:spcBef>
                          <a:spcPts val="600"/>
                        </a:spcBef>
                        <a:buClr>
                          <a:srgbClr val="009DDC"/>
                        </a:buClr>
                        <a:buFont typeface=".AppleSystemUIFont" charset="-120"/>
                        <a:buChar char="—"/>
                      </a:pPr>
                      <a:r>
                        <a:rPr lang="en-US" sz="1200" dirty="0">
                          <a:solidFill>
                            <a:srgbClr val="525252"/>
                          </a:solidFill>
                        </a:rPr>
                        <a:t>Based on your</a:t>
                      </a:r>
                      <a:r>
                        <a:rPr lang="en-US" sz="1200" baseline="0" dirty="0">
                          <a:solidFill>
                            <a:srgbClr val="525252"/>
                          </a:solidFill>
                        </a:rPr>
                        <a:t> age at retirement</a:t>
                      </a:r>
                    </a:p>
                    <a:p>
                      <a:pPr marL="742896" lvl="1" indent="-285750">
                        <a:spcBef>
                          <a:spcPts val="600"/>
                        </a:spcBef>
                        <a:buClr>
                          <a:srgbClr val="009DDC"/>
                        </a:buClr>
                        <a:buFont typeface=".AppleSystemUIFont" charset="-120"/>
                        <a:buChar char="—"/>
                      </a:pPr>
                      <a:r>
                        <a:rPr lang="en-US" sz="1200" baseline="0" dirty="0">
                          <a:solidFill>
                            <a:srgbClr val="525252"/>
                          </a:solidFill>
                        </a:rPr>
                        <a:t>Based on UC service</a:t>
                      </a:r>
                      <a:endParaRPr lang="en-US" sz="1200" dirty="0">
                        <a:solidFill>
                          <a:srgbClr val="525252"/>
                        </a:solidFill>
                      </a:endParaRPr>
                    </a:p>
                    <a:p>
                      <a:pPr marL="342900" indent="-342900">
                        <a:spcBef>
                          <a:spcPts val="600"/>
                        </a:spcBef>
                        <a:buClr>
                          <a:srgbClr val="009DDC"/>
                        </a:buClr>
                        <a:buFont typeface="+mj-lt"/>
                        <a:buAutoNum type="arabicPeriod"/>
                      </a:pPr>
                      <a:r>
                        <a:rPr lang="en-US" sz="1200" dirty="0">
                          <a:solidFill>
                            <a:srgbClr val="525252"/>
                          </a:solidFill>
                        </a:rPr>
                        <a:t>Supplemental 401(k)-style account</a:t>
                      </a:r>
                      <a:endParaRPr lang="en-US" sz="1200" baseline="0" dirty="0">
                        <a:solidFill>
                          <a:srgbClr val="525252"/>
                        </a:solidFill>
                      </a:endParaRPr>
                    </a:p>
                    <a:p>
                      <a:pPr marL="742896" lvl="1" indent="-285750">
                        <a:spcBef>
                          <a:spcPts val="600"/>
                        </a:spcBef>
                        <a:buClr>
                          <a:srgbClr val="009DDC"/>
                        </a:buClr>
                        <a:buFont typeface=".AppleSystemUIFont" charset="-120"/>
                        <a:buChar char="—"/>
                      </a:pPr>
                      <a:r>
                        <a:rPr lang="en-US" sz="1200" dirty="0">
                          <a:solidFill>
                            <a:srgbClr val="525252"/>
                          </a:solidFill>
                        </a:rPr>
                        <a:t>For eligible</a:t>
                      </a:r>
                      <a:r>
                        <a:rPr lang="en-US" sz="1200" baseline="0" dirty="0">
                          <a:solidFill>
                            <a:srgbClr val="525252"/>
                          </a:solidFill>
                        </a:rPr>
                        <a:t> employees</a:t>
                      </a:r>
                      <a:endParaRPr lang="en-US" sz="1200" dirty="0">
                        <a:solidFill>
                          <a:srgbClr val="525252"/>
                        </a:solidFill>
                      </a:endParaRPr>
                    </a:p>
                  </a:txBody>
                  <a:tcPr marL="60512" marR="60512" marT="30256" marB="30256">
                    <a:solidFill>
                      <a:srgbClr val="DBD5CD">
                        <a:alpha val="20000"/>
                      </a:srgbClr>
                    </a:solidFill>
                  </a:tcPr>
                </a:tc>
                <a:extLst>
                  <a:ext uri="{0D108BD9-81ED-4DB2-BD59-A6C34878D82A}">
                    <a16:rowId xmlns:a16="http://schemas.microsoft.com/office/drawing/2014/main" val="10001"/>
                  </a:ext>
                </a:extLst>
              </a:tr>
            </a:tbl>
          </a:graphicData>
        </a:graphic>
      </p:graphicFrame>
      <p:sp>
        <p:nvSpPr>
          <p:cNvPr id="4" name="Rectangle 3"/>
          <p:cNvSpPr/>
          <p:nvPr/>
        </p:nvSpPr>
        <p:spPr>
          <a:xfrm>
            <a:off x="1484271" y="4838854"/>
            <a:ext cx="1465466" cy="235001"/>
          </a:xfrm>
          <a:prstGeom prst="rect">
            <a:avLst/>
          </a:prstGeom>
        </p:spPr>
        <p:txBody>
          <a:bodyPr wrap="none">
            <a:spAutoFit/>
          </a:bodyPr>
          <a:lstStyle/>
          <a:p>
            <a:r>
              <a:rPr lang="en-US" sz="927" dirty="0">
                <a:solidFill>
                  <a:srgbClr val="525252"/>
                </a:solidFill>
              </a:rPr>
              <a:t>*Up to $350,000 in 2025</a:t>
            </a:r>
          </a:p>
        </p:txBody>
      </p:sp>
      <p:graphicFrame>
        <p:nvGraphicFramePr>
          <p:cNvPr id="8" name="Table 7"/>
          <p:cNvGraphicFramePr>
            <a:graphicFrameLocks noGrp="1"/>
          </p:cNvGraphicFramePr>
          <p:nvPr/>
        </p:nvGraphicFramePr>
        <p:xfrm>
          <a:off x="4538722" y="875266"/>
          <a:ext cx="3278707" cy="2876931"/>
        </p:xfrm>
        <a:graphic>
          <a:graphicData uri="http://schemas.openxmlformats.org/drawingml/2006/table">
            <a:tbl>
              <a:tblPr firstRow="1" bandRow="1">
                <a:tableStyleId>{5C22544A-7EE6-4342-B048-85BDC9FD1C3A}</a:tableStyleId>
              </a:tblPr>
              <a:tblGrid>
                <a:gridCol w="3278707">
                  <a:extLst>
                    <a:ext uri="{9D8B030D-6E8A-4147-A177-3AD203B41FA5}">
                      <a16:colId xmlns:a16="http://schemas.microsoft.com/office/drawing/2014/main" val="20000"/>
                    </a:ext>
                  </a:extLst>
                </a:gridCol>
              </a:tblGrid>
              <a:tr h="972379">
                <a:tc>
                  <a:txBody>
                    <a:bodyPr/>
                    <a:lstStyle/>
                    <a:p>
                      <a:pPr algn="l"/>
                      <a:r>
                        <a:rPr lang="en-US" sz="1600" dirty="0">
                          <a:solidFill>
                            <a:srgbClr val="005581"/>
                          </a:solidFill>
                        </a:rPr>
                        <a:t>If you are a rehired former UC employee or newly eligible employee who is eligible for choice</a:t>
                      </a:r>
                      <a:r>
                        <a:rPr lang="en-US" sz="1600" baseline="30000" dirty="0">
                          <a:solidFill>
                            <a:srgbClr val="005581"/>
                          </a:solidFill>
                        </a:rPr>
                        <a:t>2</a:t>
                      </a:r>
                      <a:endParaRPr lang="en-US" sz="1600" dirty="0">
                        <a:solidFill>
                          <a:srgbClr val="005581"/>
                        </a:solidFill>
                      </a:endParaRPr>
                    </a:p>
                  </a:txBody>
                  <a:tcPr marL="60512" marR="60512" marT="30256" marB="30256">
                    <a:solidFill>
                      <a:srgbClr val="CAC1B6"/>
                    </a:solidFill>
                  </a:tcPr>
                </a:tc>
                <a:extLst>
                  <a:ext uri="{0D108BD9-81ED-4DB2-BD59-A6C34878D82A}">
                    <a16:rowId xmlns:a16="http://schemas.microsoft.com/office/drawing/2014/main" val="10000"/>
                  </a:ext>
                </a:extLst>
              </a:tr>
              <a:tr h="1764926">
                <a:tc>
                  <a:txBody>
                    <a:bodyPr/>
                    <a:lstStyle/>
                    <a:p>
                      <a:pPr marL="342900" indent="-342900">
                        <a:spcBef>
                          <a:spcPts val="600"/>
                        </a:spcBef>
                        <a:buClr>
                          <a:srgbClr val="005581"/>
                        </a:buClr>
                        <a:buFont typeface="+mj-lt"/>
                        <a:buAutoNum type="arabicPeriod"/>
                      </a:pPr>
                      <a:r>
                        <a:rPr lang="en-US" sz="1200" dirty="0">
                          <a:solidFill>
                            <a:srgbClr val="525252"/>
                          </a:solidFill>
                        </a:rPr>
                        <a:t>University of California Retirement Plan (UCRP) pension benefit</a:t>
                      </a:r>
                    </a:p>
                    <a:p>
                      <a:pPr marL="742896" marR="0" lvl="1" indent="-285750" algn="l" defTabSz="914294" rtl="0" eaLnBrk="1" fontAlgn="auto" latinLnBrk="0" hangingPunct="1">
                        <a:lnSpc>
                          <a:spcPct val="100000"/>
                        </a:lnSpc>
                        <a:spcBef>
                          <a:spcPts val="600"/>
                        </a:spcBef>
                        <a:spcAft>
                          <a:spcPts val="0"/>
                        </a:spcAft>
                        <a:buClr>
                          <a:srgbClr val="005581"/>
                        </a:buClr>
                        <a:buSzTx/>
                        <a:buFont typeface=".AppleSystemUIFont" charset="-120"/>
                        <a:buChar char="—"/>
                        <a:tabLst/>
                        <a:defRPr/>
                      </a:pPr>
                      <a:r>
                        <a:rPr lang="en-US" sz="1200" dirty="0">
                          <a:solidFill>
                            <a:srgbClr val="525252"/>
                          </a:solidFill>
                        </a:rPr>
                        <a:t>Based on eligible pay up to </a:t>
                      </a:r>
                      <a:br>
                        <a:rPr lang="en-US" sz="1200" dirty="0">
                          <a:solidFill>
                            <a:srgbClr val="525252"/>
                          </a:solidFill>
                        </a:rPr>
                      </a:br>
                      <a:r>
                        <a:rPr lang="en-US" sz="1200" dirty="0">
                          <a:solidFill>
                            <a:srgbClr val="525252"/>
                          </a:solidFill>
                        </a:rPr>
                        <a:t>annual</a:t>
                      </a:r>
                      <a:r>
                        <a:rPr lang="en-US" sz="1200" baseline="0" dirty="0">
                          <a:solidFill>
                            <a:srgbClr val="525252"/>
                          </a:solidFill>
                        </a:rPr>
                        <a:t> </a:t>
                      </a:r>
                      <a:r>
                        <a:rPr lang="en-US" sz="1200" dirty="0">
                          <a:solidFill>
                            <a:srgbClr val="525252"/>
                          </a:solidFill>
                        </a:rPr>
                        <a:t>IRS pay maximum*</a:t>
                      </a:r>
                    </a:p>
                    <a:p>
                      <a:pPr marL="742896" marR="0" lvl="1" indent="-285750" algn="l" defTabSz="914294" rtl="0" eaLnBrk="1" fontAlgn="auto" latinLnBrk="0" hangingPunct="1">
                        <a:lnSpc>
                          <a:spcPct val="100000"/>
                        </a:lnSpc>
                        <a:spcBef>
                          <a:spcPts val="600"/>
                        </a:spcBef>
                        <a:spcAft>
                          <a:spcPts val="0"/>
                        </a:spcAft>
                        <a:buClr>
                          <a:srgbClr val="005581"/>
                        </a:buClr>
                        <a:buSzTx/>
                        <a:buFont typeface=".AppleSystemUIFont" charset="-120"/>
                        <a:buChar char="—"/>
                        <a:tabLst/>
                        <a:defRPr/>
                      </a:pPr>
                      <a:r>
                        <a:rPr lang="en-US" sz="1200" dirty="0">
                          <a:solidFill>
                            <a:srgbClr val="525252"/>
                          </a:solidFill>
                        </a:rPr>
                        <a:t>Based on your age at retirement</a:t>
                      </a:r>
                    </a:p>
                    <a:p>
                      <a:pPr marL="742896" marR="0" lvl="1" indent="-285750" algn="l" defTabSz="914294" rtl="0" eaLnBrk="1" fontAlgn="auto" latinLnBrk="0" hangingPunct="1">
                        <a:lnSpc>
                          <a:spcPct val="100000"/>
                        </a:lnSpc>
                        <a:spcBef>
                          <a:spcPts val="600"/>
                        </a:spcBef>
                        <a:spcAft>
                          <a:spcPts val="0"/>
                        </a:spcAft>
                        <a:buClr>
                          <a:srgbClr val="005581"/>
                        </a:buClr>
                        <a:buSzTx/>
                        <a:buFont typeface=".AppleSystemUIFont" charset="-120"/>
                        <a:buChar char="—"/>
                        <a:tabLst/>
                        <a:defRPr/>
                      </a:pPr>
                      <a:r>
                        <a:rPr lang="en-US" sz="1200" dirty="0">
                          <a:solidFill>
                            <a:srgbClr val="525252"/>
                          </a:solidFill>
                        </a:rPr>
                        <a:t>Based on UC service</a:t>
                      </a:r>
                    </a:p>
                    <a:p>
                      <a:pPr marL="742896" marR="0" lvl="1" indent="-285750" algn="l" defTabSz="914294" rtl="0" eaLnBrk="1" fontAlgn="auto" latinLnBrk="0" hangingPunct="1">
                        <a:lnSpc>
                          <a:spcPct val="100000"/>
                        </a:lnSpc>
                        <a:spcBef>
                          <a:spcPts val="600"/>
                        </a:spcBef>
                        <a:spcAft>
                          <a:spcPts val="0"/>
                        </a:spcAft>
                        <a:buClr>
                          <a:srgbClr val="005581"/>
                        </a:buClr>
                        <a:buSzTx/>
                        <a:buFont typeface=".AppleSystemUIFont" charset="-120"/>
                        <a:buChar char="—"/>
                        <a:tabLst/>
                        <a:defRPr/>
                      </a:pPr>
                      <a:endParaRPr lang="en-US" sz="1200" dirty="0">
                        <a:solidFill>
                          <a:srgbClr val="525252"/>
                        </a:solidFill>
                      </a:endParaRPr>
                    </a:p>
                    <a:p>
                      <a:pPr marL="457146" lvl="1" indent="0">
                        <a:spcBef>
                          <a:spcPts val="600"/>
                        </a:spcBef>
                        <a:buClr>
                          <a:srgbClr val="005581"/>
                        </a:buClr>
                        <a:buFont typeface=".AppleSystemUIFont" charset="-120"/>
                        <a:buNone/>
                      </a:pPr>
                      <a:endParaRPr lang="en-US" sz="1200" dirty="0">
                        <a:solidFill>
                          <a:srgbClr val="525252"/>
                        </a:solidFill>
                      </a:endParaRPr>
                    </a:p>
                  </a:txBody>
                  <a:tcPr marL="60512" marR="60512" marT="30256" marB="30256">
                    <a:solidFill>
                      <a:srgbClr val="DBD5CD">
                        <a:alpha val="20000"/>
                      </a:srgbClr>
                    </a:solidFill>
                  </a:tcPr>
                </a:tc>
                <a:extLst>
                  <a:ext uri="{0D108BD9-81ED-4DB2-BD59-A6C34878D82A}">
                    <a16:rowId xmlns:a16="http://schemas.microsoft.com/office/drawing/2014/main" val="10001"/>
                  </a:ext>
                </a:extLst>
              </a:tr>
            </a:tbl>
          </a:graphicData>
        </a:graphic>
      </p:graphicFrame>
      <p:sp>
        <p:nvSpPr>
          <p:cNvPr id="5" name="Rectangle 4"/>
          <p:cNvSpPr/>
          <p:nvPr/>
        </p:nvSpPr>
        <p:spPr>
          <a:xfrm>
            <a:off x="1484272" y="4583331"/>
            <a:ext cx="1773242" cy="235001"/>
          </a:xfrm>
          <a:prstGeom prst="rect">
            <a:avLst/>
          </a:prstGeom>
        </p:spPr>
        <p:txBody>
          <a:bodyPr wrap="none">
            <a:spAutoFit/>
          </a:bodyPr>
          <a:lstStyle/>
          <a:p>
            <a:r>
              <a:rPr lang="en-US" sz="927" baseline="30000" dirty="0">
                <a:solidFill>
                  <a:srgbClr val="525252"/>
                </a:solidFill>
              </a:rPr>
              <a:t>1</a:t>
            </a:r>
            <a:r>
              <a:rPr lang="en-US" sz="927" dirty="0">
                <a:solidFill>
                  <a:srgbClr val="525252"/>
                </a:solidFill>
              </a:rPr>
              <a:t> New to UC on/after 7/1/2016</a:t>
            </a:r>
            <a:endParaRPr lang="en-US" sz="927" dirty="0"/>
          </a:p>
        </p:txBody>
      </p:sp>
      <p:sp>
        <p:nvSpPr>
          <p:cNvPr id="7" name="Rectangle 6"/>
          <p:cNvSpPr/>
          <p:nvPr/>
        </p:nvSpPr>
        <p:spPr>
          <a:xfrm>
            <a:off x="1484272" y="4711548"/>
            <a:ext cx="2468946" cy="235001"/>
          </a:xfrm>
          <a:prstGeom prst="rect">
            <a:avLst/>
          </a:prstGeom>
        </p:spPr>
        <p:txBody>
          <a:bodyPr wrap="none">
            <a:spAutoFit/>
          </a:bodyPr>
          <a:lstStyle/>
          <a:p>
            <a:r>
              <a:rPr lang="en-US" sz="927" baseline="30000" dirty="0">
                <a:solidFill>
                  <a:srgbClr val="525252"/>
                </a:solidFill>
              </a:rPr>
              <a:t>2</a:t>
            </a:r>
            <a:r>
              <a:rPr lang="en-US" sz="927" dirty="0">
                <a:solidFill>
                  <a:srgbClr val="525252"/>
                </a:solidFill>
              </a:rPr>
              <a:t> Previously worked for UC before 7/1/2016</a:t>
            </a:r>
            <a:endParaRPr lang="en-US" sz="927" dirty="0"/>
          </a:p>
        </p:txBody>
      </p:sp>
      <p:sp>
        <p:nvSpPr>
          <p:cNvPr id="10" name="Title 1"/>
          <p:cNvSpPr>
            <a:spLocks noGrp="1"/>
          </p:cNvSpPr>
          <p:nvPr>
            <p:ph type="title"/>
          </p:nvPr>
        </p:nvSpPr>
        <p:spPr/>
        <p:txBody>
          <a:bodyPr/>
          <a:lstStyle/>
          <a:p>
            <a:r>
              <a:rPr lang="en-US" sz="2400" b="1" dirty="0"/>
              <a:t>Pension Choice</a:t>
            </a:r>
          </a:p>
        </p:txBody>
      </p:sp>
    </p:spTree>
    <p:extLst>
      <p:ext uri="{BB962C8B-B14F-4D97-AF65-F5344CB8AC3E}">
        <p14:creationId xmlns:p14="http://schemas.microsoft.com/office/powerpoint/2010/main" val="3048915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Pension Choice</a:t>
            </a:r>
          </a:p>
        </p:txBody>
      </p:sp>
      <p:sp>
        <p:nvSpPr>
          <p:cNvPr id="4" name="Content Placeholder 2"/>
          <p:cNvSpPr txBox="1">
            <a:spLocks/>
          </p:cNvSpPr>
          <p:nvPr/>
        </p:nvSpPr>
        <p:spPr bwMode="auto">
          <a:xfrm>
            <a:off x="1589560" y="1140640"/>
            <a:ext cx="6022811" cy="247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335" tIns="33669" rIns="67335" bIns="33669" numCol="1" anchor="t" anchorCtr="0" compatLnSpc="1">
            <a:prstTxWarp prst="textNoShape">
              <a:avLst/>
            </a:prstTxWarp>
            <a:spAutoFit/>
          </a:bodyPr>
          <a:lstStyle>
            <a:lvl1pPr marL="342859" indent="-342859" algn="l" defTabSz="1019056" rtl="0" eaLnBrk="1" fontAlgn="base" hangingPunct="1">
              <a:spcBef>
                <a:spcPct val="0"/>
              </a:spcBef>
              <a:spcAft>
                <a:spcPct val="30000"/>
              </a:spcAft>
              <a:buClr>
                <a:schemeClr val="accent1"/>
              </a:buClr>
              <a:defRPr sz="1800" b="1">
                <a:solidFill>
                  <a:srgbClr val="1295D8"/>
                </a:solidFill>
                <a:latin typeface="+mn-lt"/>
                <a:ea typeface="+mn-ea"/>
                <a:cs typeface="+mn-cs"/>
              </a:defRPr>
            </a:lvl1pPr>
            <a:lvl2pPr marL="447623" indent="-333336" algn="l" defTabSz="1019056" rtl="0" eaLnBrk="1" fontAlgn="base" hangingPunct="1">
              <a:spcBef>
                <a:spcPct val="0"/>
              </a:spcBef>
              <a:spcAft>
                <a:spcPct val="30000"/>
              </a:spcAft>
              <a:buClr>
                <a:srgbClr val="7C7E7F"/>
              </a:buClr>
              <a:buFont typeface="Arial"/>
              <a:buChar char="•"/>
              <a:defRPr sz="1800">
                <a:solidFill>
                  <a:srgbClr val="7C7E7F"/>
                </a:solidFill>
                <a:latin typeface="+mn-lt"/>
              </a:defRPr>
            </a:lvl2pPr>
            <a:lvl3pPr marL="912706" indent="-350797" algn="l" defTabSz="1019056" rtl="0" eaLnBrk="1" fontAlgn="base" hangingPunct="1">
              <a:spcBef>
                <a:spcPct val="0"/>
              </a:spcBef>
              <a:spcAft>
                <a:spcPct val="30000"/>
              </a:spcAft>
              <a:buClr>
                <a:srgbClr val="7C7E7F"/>
              </a:buClr>
              <a:buFont typeface="Arial"/>
              <a:buChar char="•"/>
              <a:defRPr sz="1800">
                <a:solidFill>
                  <a:srgbClr val="7C7E7F"/>
                </a:solidFill>
                <a:latin typeface="+mn-lt"/>
              </a:defRPr>
            </a:lvl3pPr>
            <a:lvl4pPr marL="1360329" indent="-333336" algn="l" defTabSz="1019056" rtl="0" eaLnBrk="1" fontAlgn="base" hangingPunct="1">
              <a:spcBef>
                <a:spcPct val="0"/>
              </a:spcBef>
              <a:spcAft>
                <a:spcPct val="30000"/>
              </a:spcAft>
              <a:buClr>
                <a:srgbClr val="7C7E7F"/>
              </a:buClr>
              <a:buFont typeface="Arial"/>
              <a:buChar char="•"/>
              <a:defRPr sz="1800">
                <a:solidFill>
                  <a:srgbClr val="7C7E7F"/>
                </a:solidFill>
                <a:latin typeface="+mn-lt"/>
              </a:defRPr>
            </a:lvl4pPr>
            <a:lvl5pPr marL="2195256" indent="-353971" algn="l" defTabSz="1019056" rtl="0" eaLnBrk="1" fontAlgn="base" hangingPunct="1">
              <a:spcBef>
                <a:spcPct val="0"/>
              </a:spcBef>
              <a:spcAft>
                <a:spcPct val="30000"/>
              </a:spcAft>
              <a:buClr>
                <a:srgbClr val="005472"/>
              </a:buClr>
              <a:buFont typeface="Wingdings 2" pitchFamily="18" charset="2"/>
              <a:buChar char=""/>
              <a:defRPr sz="1800">
                <a:solidFill>
                  <a:srgbClr val="000000"/>
                </a:solidFill>
                <a:latin typeface="+mn-lt"/>
              </a:defRPr>
            </a:lvl5pPr>
            <a:lvl6pPr marL="2652403" indent="-353971" algn="l" defTabSz="1019056" rtl="0" eaLnBrk="1" fontAlgn="base" hangingPunct="1">
              <a:spcBef>
                <a:spcPct val="0"/>
              </a:spcBef>
              <a:spcAft>
                <a:spcPct val="30000"/>
              </a:spcAft>
              <a:buClr>
                <a:srgbClr val="0081C6"/>
              </a:buClr>
              <a:buFont typeface="Wingdings 2" pitchFamily="18" charset="2"/>
              <a:buChar char=""/>
              <a:defRPr sz="2200">
                <a:solidFill>
                  <a:srgbClr val="000000"/>
                </a:solidFill>
                <a:latin typeface="+mn-lt"/>
              </a:defRPr>
            </a:lvl6pPr>
            <a:lvl7pPr marL="3109549" indent="-353971" algn="l" defTabSz="1019056" rtl="0" eaLnBrk="1" fontAlgn="base" hangingPunct="1">
              <a:spcBef>
                <a:spcPct val="0"/>
              </a:spcBef>
              <a:spcAft>
                <a:spcPct val="30000"/>
              </a:spcAft>
              <a:buClr>
                <a:srgbClr val="0081C6"/>
              </a:buClr>
              <a:buFont typeface="Wingdings 2" pitchFamily="18" charset="2"/>
              <a:buChar char=""/>
              <a:defRPr sz="2200">
                <a:solidFill>
                  <a:srgbClr val="000000"/>
                </a:solidFill>
                <a:latin typeface="+mn-lt"/>
              </a:defRPr>
            </a:lvl7pPr>
            <a:lvl8pPr marL="3566696" indent="-353971" algn="l" defTabSz="1019056" rtl="0" eaLnBrk="1" fontAlgn="base" hangingPunct="1">
              <a:spcBef>
                <a:spcPct val="0"/>
              </a:spcBef>
              <a:spcAft>
                <a:spcPct val="30000"/>
              </a:spcAft>
              <a:buClr>
                <a:srgbClr val="0081C6"/>
              </a:buClr>
              <a:buFont typeface="Wingdings 2" pitchFamily="18" charset="2"/>
              <a:buChar char=""/>
              <a:defRPr sz="2200">
                <a:solidFill>
                  <a:srgbClr val="000000"/>
                </a:solidFill>
                <a:latin typeface="+mn-lt"/>
              </a:defRPr>
            </a:lvl8pPr>
            <a:lvl9pPr marL="4023842" indent="-353971" algn="l" defTabSz="1019056" rtl="0" eaLnBrk="1" fontAlgn="base" hangingPunct="1">
              <a:spcBef>
                <a:spcPct val="0"/>
              </a:spcBef>
              <a:spcAft>
                <a:spcPct val="30000"/>
              </a:spcAft>
              <a:buClr>
                <a:srgbClr val="0081C6"/>
              </a:buClr>
              <a:buFont typeface="Wingdings 2" pitchFamily="18" charset="2"/>
              <a:buChar char=""/>
              <a:defRPr sz="2200">
                <a:solidFill>
                  <a:srgbClr val="000000"/>
                </a:solidFill>
                <a:latin typeface="+mn-lt"/>
              </a:defRPr>
            </a:lvl9pPr>
          </a:lstStyle>
          <a:p>
            <a:pPr marL="285750" indent="-285750">
              <a:buClr>
                <a:schemeClr val="accent3"/>
              </a:buClr>
              <a:buFont typeface="Wingdings" panose="05000000000000000000" pitchFamily="2" charset="2"/>
              <a:buChar char="Ø"/>
            </a:pPr>
            <a:r>
              <a:rPr lang="en-US" sz="1588" kern="0" dirty="0">
                <a:solidFill>
                  <a:schemeClr val="tx1"/>
                </a:solidFill>
              </a:rPr>
              <a:t>Contribution Amounts</a:t>
            </a:r>
          </a:p>
          <a:p>
            <a:pPr marL="855597" lvl="2" indent="-285750">
              <a:buClr>
                <a:schemeClr val="accent3"/>
              </a:buClr>
              <a:buFont typeface="Arial" panose="020B0604020202020204" pitchFamily="34" charset="0"/>
              <a:buChar char="•"/>
            </a:pPr>
            <a:r>
              <a:rPr lang="en-US" sz="1588" kern="0" dirty="0">
                <a:solidFill>
                  <a:schemeClr val="tx1"/>
                </a:solidFill>
              </a:rPr>
              <a:t>UC contributes a portion of eligible pay*</a:t>
            </a:r>
          </a:p>
          <a:p>
            <a:pPr marL="855597" lvl="2" indent="-285750">
              <a:buClr>
                <a:schemeClr val="accent3"/>
              </a:buClr>
              <a:buFont typeface="Arial" panose="020B0604020202020204" pitchFamily="34" charset="0"/>
              <a:buChar char="•"/>
            </a:pPr>
            <a:r>
              <a:rPr lang="en-US" sz="1588" kern="0" dirty="0">
                <a:solidFill>
                  <a:schemeClr val="tx1"/>
                </a:solidFill>
              </a:rPr>
              <a:t>UC Employees 7% of eligible pay*</a:t>
            </a:r>
          </a:p>
          <a:p>
            <a:pPr marL="285750" indent="-285750">
              <a:buClr>
                <a:schemeClr val="accent3"/>
              </a:buClr>
              <a:buFont typeface="Wingdings" panose="05000000000000000000" pitchFamily="2" charset="2"/>
              <a:buChar char="Ø"/>
            </a:pPr>
            <a:r>
              <a:rPr lang="en-US" sz="1588" kern="0" dirty="0">
                <a:solidFill>
                  <a:schemeClr val="tx1"/>
                </a:solidFill>
              </a:rPr>
              <a:t>UC manages the investment in the UCRP</a:t>
            </a:r>
          </a:p>
          <a:p>
            <a:pPr marL="855597" lvl="2" indent="-285750">
              <a:buClr>
                <a:schemeClr val="accent3"/>
              </a:buClr>
              <a:buFont typeface="Arial" panose="020B0604020202020204" pitchFamily="34" charset="0"/>
              <a:buChar char="•"/>
            </a:pPr>
            <a:r>
              <a:rPr lang="en-US" sz="1590" b="0" kern="0" dirty="0">
                <a:solidFill>
                  <a:schemeClr val="tx1"/>
                </a:solidFill>
              </a:rPr>
              <a:t>You manage investments in the Supplemental Account</a:t>
            </a:r>
          </a:p>
          <a:p>
            <a:pPr marL="285750" indent="-285750">
              <a:buClr>
                <a:schemeClr val="accent3"/>
              </a:buClr>
              <a:buFont typeface="Wingdings" panose="05000000000000000000" pitchFamily="2" charset="2"/>
              <a:buChar char="Ø"/>
            </a:pPr>
            <a:r>
              <a:rPr lang="en-US" sz="1588" kern="0" dirty="0">
                <a:solidFill>
                  <a:schemeClr val="tx1"/>
                </a:solidFill>
              </a:rPr>
              <a:t>Vested after 5 years service credit</a:t>
            </a:r>
          </a:p>
          <a:p>
            <a:pPr marL="285750" indent="-285750">
              <a:buClr>
                <a:schemeClr val="accent3"/>
              </a:buClr>
              <a:buFont typeface="Wingdings" panose="05000000000000000000" pitchFamily="2" charset="2"/>
              <a:buChar char="Ø"/>
            </a:pPr>
            <a:r>
              <a:rPr lang="en-US" sz="1588" kern="0" dirty="0">
                <a:solidFill>
                  <a:schemeClr val="tx1"/>
                </a:solidFill>
              </a:rPr>
              <a:t>Minimum Retirement age 55</a:t>
            </a:r>
          </a:p>
          <a:p>
            <a:endParaRPr lang="en-US" sz="1191" kern="0" dirty="0"/>
          </a:p>
        </p:txBody>
      </p:sp>
      <p:sp>
        <p:nvSpPr>
          <p:cNvPr id="5" name="Rectangle 4"/>
          <p:cNvSpPr/>
          <p:nvPr/>
        </p:nvSpPr>
        <p:spPr>
          <a:xfrm>
            <a:off x="1522520" y="4616909"/>
            <a:ext cx="6156892" cy="499880"/>
          </a:xfrm>
          <a:prstGeom prst="rect">
            <a:avLst/>
          </a:prstGeom>
        </p:spPr>
        <p:txBody>
          <a:bodyPr wrap="square">
            <a:spAutoFit/>
          </a:bodyPr>
          <a:lstStyle/>
          <a:p>
            <a:pPr lvl="0"/>
            <a:r>
              <a:rPr lang="en-US" sz="662" dirty="0">
                <a:solidFill>
                  <a:srgbClr val="525252"/>
                </a:solidFill>
              </a:rPr>
              <a:t>*Up to the $350,000 IRS pay maximum.</a:t>
            </a:r>
          </a:p>
          <a:p>
            <a:pPr lvl="0"/>
            <a:endParaRPr lang="en-US" sz="662" dirty="0">
              <a:solidFill>
                <a:srgbClr val="525252"/>
              </a:solidFill>
            </a:endParaRPr>
          </a:p>
          <a:p>
            <a:pPr lvl="0"/>
            <a:r>
              <a:rPr lang="en-US" sz="662" dirty="0"/>
              <a:t>Target Date Funds are an asset mix of stocks, bonds and other investments that automatically becomes more conservative as the fund approaches its target retirement date and beyond. Principal invested is not guaranteed.</a:t>
            </a:r>
            <a:endParaRPr lang="en-US" sz="662" dirty="0">
              <a:solidFill>
                <a:srgbClr val="525252"/>
              </a:solidFill>
            </a:endParaRPr>
          </a:p>
        </p:txBody>
      </p:sp>
    </p:spTree>
    <p:extLst>
      <p:ext uri="{BB962C8B-B14F-4D97-AF65-F5344CB8AC3E}">
        <p14:creationId xmlns:p14="http://schemas.microsoft.com/office/powerpoint/2010/main" val="16115976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fad10c3ac644766df67462c6621c8c6d3c516ac"/>
  <p:tag name="ISPRING_RESOURCE_PATHS_HASH_PRESENTER" val="285f94c460cdb64ece16e0523415581474147cbd"/>
</p:tagLst>
</file>

<file path=ppt/theme/theme1.xml><?xml version="1.0" encoding="utf-8"?>
<a:theme xmlns:a="http://schemas.openxmlformats.org/drawingml/2006/main" name="Office Theme">
  <a:themeElements>
    <a:clrScheme name="Fidelity Standard">
      <a:dk1>
        <a:srgbClr val="000000"/>
      </a:dk1>
      <a:lt1>
        <a:srgbClr val="FFFFFF"/>
      </a:lt1>
      <a:dk2>
        <a:srgbClr val="4D4D4D"/>
      </a:dk2>
      <a:lt2>
        <a:srgbClr val="D8D8D8"/>
      </a:lt2>
      <a:accent1>
        <a:srgbClr val="EB6D25"/>
      </a:accent1>
      <a:accent2>
        <a:srgbClr val="056E9A"/>
      </a:accent2>
      <a:accent3>
        <a:srgbClr val="235A8B"/>
      </a:accent3>
      <a:accent4>
        <a:srgbClr val="2B662B"/>
      </a:accent4>
      <a:accent5>
        <a:srgbClr val="409633"/>
      </a:accent5>
      <a:accent6>
        <a:srgbClr val="31807E"/>
      </a:accent6>
      <a:hlink>
        <a:srgbClr val="005A8B"/>
      </a:hlink>
      <a:folHlink>
        <a:srgbClr val="EB6D2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vesting for your Goals_Virtual On-Site_DOL FINAL_as" id="{1921C4B2-048A-114C-8395-5308EF7FB4B4}" vid="{B780ABEB-11FF-4745-B181-D07A767AD4B3}"/>
    </a:ext>
  </a:extLst>
</a:theme>
</file>

<file path=ppt/theme/theme2.xml><?xml version="1.0" encoding="utf-8"?>
<a:theme xmlns:a="http://schemas.openxmlformats.org/drawingml/2006/main" name="1_Office Theme">
  <a:themeElements>
    <a:clrScheme name="Fidelity Standard">
      <a:dk1>
        <a:srgbClr val="000000"/>
      </a:dk1>
      <a:lt1>
        <a:srgbClr val="FFFFFF"/>
      </a:lt1>
      <a:dk2>
        <a:srgbClr val="4D4D4D"/>
      </a:dk2>
      <a:lt2>
        <a:srgbClr val="D8D8D8"/>
      </a:lt2>
      <a:accent1>
        <a:srgbClr val="EB6D25"/>
      </a:accent1>
      <a:accent2>
        <a:srgbClr val="056E9A"/>
      </a:accent2>
      <a:accent3>
        <a:srgbClr val="235A8B"/>
      </a:accent3>
      <a:accent4>
        <a:srgbClr val="2B662B"/>
      </a:accent4>
      <a:accent5>
        <a:srgbClr val="409633"/>
      </a:accent5>
      <a:accent6>
        <a:srgbClr val="31807E"/>
      </a:accent6>
      <a:hlink>
        <a:srgbClr val="005A8B"/>
      </a:hlink>
      <a:folHlink>
        <a:srgbClr val="EB6D2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vesting for your Goals_Virtual On-Site_DOL FINAL_as" id="{1921C4B2-048A-114C-8395-5308EF7FB4B4}" vid="{B780ABEB-11FF-4745-B181-D07A767AD4B3}"/>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AllExternalAdhocVariableMappings/>
</file>

<file path=customXml/item2.xml><?xml version="1.0" encoding="utf-8"?>
<ct:contentTypeSchema xmlns:ct="http://schemas.microsoft.com/office/2006/metadata/contentType" xmlns:ma="http://schemas.microsoft.com/office/2006/metadata/properties/metaAttributes" ct:_="" ma:_="" ma:contentTypeName="Document" ma:contentTypeID="0x01010047A7640BA4240E46B3DF80EEA6CCC330" ma:contentTypeVersion="20" ma:contentTypeDescription="Create a new document." ma:contentTypeScope="" ma:versionID="44d8383815990b4405dbd9c8e6519d31">
  <xsd:schema xmlns:xsd="http://www.w3.org/2001/XMLSchema" xmlns:xs="http://www.w3.org/2001/XMLSchema" xmlns:p="http://schemas.microsoft.com/office/2006/metadata/properties" xmlns:ns2="8e114423-617b-4931-9a62-741b33915ddb" xmlns:ns3="dffa3566-1075-495e-8456-41f2d7e29f80" targetNamespace="http://schemas.microsoft.com/office/2006/metadata/properties" ma:root="true" ma:fieldsID="bdd80d4a4a5a089913eeb19c78ef8aca" ns2:_="" ns3:_="">
    <xsd:import namespace="8e114423-617b-4931-9a62-741b33915ddb"/>
    <xsd:import namespace="dffa3566-1075-495e-8456-41f2d7e29f8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Note"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114423-617b-4931-9a62-741b33915d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a369a8e-3b54-4403-844c-e867f8c992a5" ma:termSetId="09814cd3-568e-fe90-9814-8d621ff8fb84" ma:anchorId="fba54fb3-c3e1-fe81-a776-ca4b69148c4d" ma:open="true" ma:isKeyword="false">
      <xsd:complexType>
        <xsd:sequence>
          <xsd:element ref="pc:Terms" minOccurs="0" maxOccurs="1"/>
        </xsd:sequence>
      </xsd:complexType>
    </xsd:element>
    <xsd:element name="Note" ma:index="24" nillable="true" ma:displayName="Note" ma:format="Dropdown" ma:internalName="Note">
      <xsd:simpleType>
        <xsd:restriction base="dms:Text">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fa3566-1075-495e-8456-41f2d7e29f8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28a623f-3c29-4c46-b11c-b908c0b21c86}" ma:internalName="TaxCatchAll" ma:showField="CatchAllData" ma:web="dffa3566-1075-495e-8456-41f2d7e29f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TaxCatchAll xmlns="dffa3566-1075-495e-8456-41f2d7e29f80" xsi:nil="true"/>
    <lcf76f155ced4ddcb4097134ff3c332f xmlns="8e114423-617b-4931-9a62-741b33915ddb">
      <Terms xmlns="http://schemas.microsoft.com/office/infopath/2007/PartnerControls"/>
    </lcf76f155ced4ddcb4097134ff3c332f>
    <Note xmlns="8e114423-617b-4931-9a62-741b33915ddb" xsi:nil="true"/>
  </documentManagement>
</p:properties>
</file>

<file path=customXml/item4.xml><?xml version="1.0" encoding="utf-8"?>
<VariableListDefinition name="System" displayName="System" id="cb3f6a7d-5929-49e4-9270-3ec5fa7004d6" isdomainofvalue="False" dataSourceId="e4400231-b91f-41af-99d2-76543cc8e5ff"/>
</file>

<file path=customXml/item5.xml><?xml version="1.0" encoding="utf-8"?>
<VariableListDefinition name="Computed" displayName="Computed" id="f1aac2d0-7d8d-4c7d-b3f3-3c893218432e" isdomainofvalue="False" dataSourceId="05482711-c301-4428-a393-2b0a3e7faa5c"/>
</file>

<file path=customXml/item6.xml><?xml version="1.0" encoding="utf-8"?>
<VariableList UniqueId="e75ae8a9-c45b-4853-8444-26737b96eb11" Name="AD_HOC" ContentType="XML" MajorVersion="0" MinorVersion="1" isLocalCopy="False" IsBaseObject="False" DataSourceId="3890954b-4215-47f6-9d33-4f4c6249bfb7" DataSourceMajorVersion="0" DataSourceMinorVersion="1"/>
</file>

<file path=customXml/item7.xml><?xml version="1.0" encoding="utf-8"?>
<VariableList UniqueId="cb3f6a7d-5929-49e4-9270-3ec5fa7004d6" Name="System" ContentType="XML" MajorVersion="0" MinorVersion="1" isLocalCopy="False" IsBaseObject="False" DataSourceId="e4400231-b91f-41af-99d2-76543cc8e5ff" DataSourceMajorVersion="0" DataSourceMinorVersion="1"/>
</file>

<file path=customXml/item8.xml><?xml version="1.0" encoding="utf-8"?>
<VariableList UniqueId="f1aac2d0-7d8d-4c7d-b3f3-3c893218432e" Name="Computed" ContentType="XML" MajorVersion="0" MinorVersion="1" isLocalCopy="False" IsBaseObject="False" DataSourceId="05482711-c301-4428-a393-2b0a3e7faa5c" DataSourceMajorVersion="0" DataSourceMinorVersion="1"/>
</file>

<file path=customXml/item9.xml><?xml version="1.0" encoding="utf-8"?>
<VariableListDefinition name="AD_HOC" displayName="AD_HOC" id="e75ae8a9-c45b-4853-8444-26737b96eb11" isdomainofvalue="False" dataSourceId="3890954b-4215-47f6-9d33-4f4c6249bfb7"/>
</file>

<file path=customXml/itemProps1.xml><?xml version="1.0" encoding="utf-8"?>
<ds:datastoreItem xmlns:ds="http://schemas.openxmlformats.org/officeDocument/2006/customXml" ds:itemID="{E8C6AEF9-1D13-40A0-9763-AC21575711F2}">
  <ds:schemaRefs>
    <ds:schemaRef ds:uri="http://schemas.microsoft.com/sharepoint/v3/contenttype/forms"/>
  </ds:schemaRefs>
</ds:datastoreItem>
</file>

<file path=customXml/itemProps10.xml><?xml version="1.0" encoding="utf-8"?>
<ds:datastoreItem xmlns:ds="http://schemas.openxmlformats.org/officeDocument/2006/customXml" ds:itemID="{9410F829-772C-4F09-A671-69908172F4D0}">
  <ds:schemaRefs/>
</ds:datastoreItem>
</file>

<file path=customXml/itemProps2.xml><?xml version="1.0" encoding="utf-8"?>
<ds:datastoreItem xmlns:ds="http://schemas.openxmlformats.org/officeDocument/2006/customXml" ds:itemID="{57B70C8D-11AC-4896-900C-0680346D8F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114423-617b-4931-9a62-741b33915ddb"/>
    <ds:schemaRef ds:uri="dffa3566-1075-495e-8456-41f2d7e29f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23AB88-B182-46E4-AE10-C63F536B5438}">
  <ds:schemaRefs>
    <ds:schemaRef ds:uri="52f070af-22c1-45b1-bdef-db8bc0533098"/>
    <ds:schemaRef ds:uri="http://www.w3.org/XML/1998/namespace"/>
    <ds:schemaRef ds:uri="http://schemas.microsoft.com/office/2006/documentManagement/types"/>
    <ds:schemaRef ds:uri="http://purl.org/dc/elements/1.1/"/>
    <ds:schemaRef ds:uri="http://schemas.microsoft.com/office/2006/metadata/properties"/>
    <ds:schemaRef ds:uri="http://purl.org/dc/terms/"/>
    <ds:schemaRef ds:uri="http://purl.org/dc/dcmitype/"/>
    <ds:schemaRef ds:uri="http://schemas.openxmlformats.org/package/2006/metadata/core-properties"/>
    <ds:schemaRef ds:uri="http://schemas.microsoft.com/office/infopath/2007/PartnerControls"/>
    <ds:schemaRef ds:uri="f8ce5c28-cbad-4006-ac48-213fb7f9a5fd"/>
    <ds:schemaRef ds:uri="dffa3566-1075-495e-8456-41f2d7e29f80"/>
    <ds:schemaRef ds:uri="8e114423-617b-4931-9a62-741b33915ddb"/>
  </ds:schemaRefs>
</ds:datastoreItem>
</file>

<file path=customXml/itemProps4.xml><?xml version="1.0" encoding="utf-8"?>
<ds:datastoreItem xmlns:ds="http://schemas.openxmlformats.org/officeDocument/2006/customXml" ds:itemID="{3EDC7900-FBEE-44C2-804D-D87CF1BBB845}">
  <ds:schemaRefs/>
</ds:datastoreItem>
</file>

<file path=customXml/itemProps5.xml><?xml version="1.0" encoding="utf-8"?>
<ds:datastoreItem xmlns:ds="http://schemas.openxmlformats.org/officeDocument/2006/customXml" ds:itemID="{520DFB12-0B65-44BD-8F55-4DC8133F7A1F}">
  <ds:schemaRefs/>
</ds:datastoreItem>
</file>

<file path=customXml/itemProps6.xml><?xml version="1.0" encoding="utf-8"?>
<ds:datastoreItem xmlns:ds="http://schemas.openxmlformats.org/officeDocument/2006/customXml" ds:itemID="{F3D97F97-161E-44EE-A491-9535D79E50E4}">
  <ds:schemaRefs/>
</ds:datastoreItem>
</file>

<file path=customXml/itemProps7.xml><?xml version="1.0" encoding="utf-8"?>
<ds:datastoreItem xmlns:ds="http://schemas.openxmlformats.org/officeDocument/2006/customXml" ds:itemID="{E5D56C54-7867-4869-8C3A-A624390C3FF0}">
  <ds:schemaRefs/>
</ds:datastoreItem>
</file>

<file path=customXml/itemProps8.xml><?xml version="1.0" encoding="utf-8"?>
<ds:datastoreItem xmlns:ds="http://schemas.openxmlformats.org/officeDocument/2006/customXml" ds:itemID="{EB3B7C2C-F85C-4FD0-9F72-A59B5F7C9B69}">
  <ds:schemaRefs/>
</ds:datastoreItem>
</file>

<file path=customXml/itemProps9.xml><?xml version="1.0" encoding="utf-8"?>
<ds:datastoreItem xmlns:ds="http://schemas.openxmlformats.org/officeDocument/2006/customXml" ds:itemID="{1C2D36ED-5898-4873-91AE-1A81038D5749}">
  <ds:schemaRefs/>
</ds:datastoreItem>
</file>

<file path=docProps/app.xml><?xml version="1.0" encoding="utf-8"?>
<Properties xmlns="http://schemas.openxmlformats.org/officeDocument/2006/extended-properties" xmlns:vt="http://schemas.openxmlformats.org/officeDocument/2006/docPropsVTypes">
  <Template/>
  <TotalTime>57864</TotalTime>
  <Words>7258</Words>
  <Application>Microsoft Office PowerPoint</Application>
  <PresentationFormat>On-screen Show (16:9)</PresentationFormat>
  <Paragraphs>494</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1_Office Theme</vt:lpstr>
      <vt:lpstr>PowerPoint Presentation</vt:lpstr>
      <vt:lpstr>What you’ll learn today</vt:lpstr>
      <vt:lpstr>Your UC Retirement System</vt:lpstr>
      <vt:lpstr>PowerPoint Presentation</vt:lpstr>
      <vt:lpstr>Mandatory 1976 and 2013 Tiers</vt:lpstr>
      <vt:lpstr>2016 Tier – Retirement Choice Program</vt:lpstr>
      <vt:lpstr>Retirement Choice Program - Who is eligible?</vt:lpstr>
      <vt:lpstr>Pension Choice</vt:lpstr>
      <vt:lpstr>Pension Choice</vt:lpstr>
      <vt:lpstr>2016 Savings Choice Program</vt:lpstr>
      <vt:lpstr>Time is of the essence – make your choice now</vt:lpstr>
      <vt:lpstr>PowerPoint Presentation</vt:lpstr>
      <vt:lpstr>UC Retirement Savings Program</vt:lpstr>
      <vt:lpstr>403(b) Plan and 457(b) Plan similarities</vt:lpstr>
      <vt:lpstr>403(b) Plan and 457(b) Plan differences</vt:lpstr>
      <vt:lpstr>Do you need to save on your own?</vt:lpstr>
      <vt:lpstr>DC Plan</vt:lpstr>
      <vt:lpstr>PowerPoint Presentation</vt:lpstr>
      <vt:lpstr>Safe Harbor Employees</vt:lpstr>
      <vt:lpstr>Meet Taylor</vt:lpstr>
      <vt:lpstr>Meet Ridley</vt:lpstr>
      <vt:lpstr>Enroll now</vt:lpstr>
      <vt:lpstr>Enroll later</vt:lpstr>
      <vt:lpstr>Create your personal retirement strategy</vt:lpstr>
      <vt:lpstr>Put all you’ve just learned to work for your future</vt:lpstr>
      <vt:lpstr>Important information</vt:lpstr>
    </vt:vector>
  </TitlesOfParts>
  <Company>Fidelity Investments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dc:title>
  <dc:creator>a471878</dc:creator>
  <cp:lastModifiedBy>Kimberly M Grossmann</cp:lastModifiedBy>
  <cp:revision>2298</cp:revision>
  <cp:lastPrinted>2021-01-30T00:52:50Z</cp:lastPrinted>
  <dcterms:created xsi:type="dcterms:W3CDTF">2009-02-27T17:19:13Z</dcterms:created>
  <dcterms:modified xsi:type="dcterms:W3CDTF">2025-09-30T21:40:34Z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0x01010047A7640BA4240E46B3DF80EEA6CCC330</vt:lpwstr>
  </property>
  <property fmtid="{D5CDD505-2E9C-101B-9397-08002B2CF9AE}" pid="4" name="MediaServiceImageTags">
    <vt:lpwstr/>
  </property>
</Properties>
</file>