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8"/>
  </p:notesMasterIdLst>
  <p:sldIdLst>
    <p:sldId id="304" r:id="rId5"/>
    <p:sldId id="306"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07" r:id="rId21"/>
    <p:sldId id="308" r:id="rId22"/>
    <p:sldId id="309" r:id="rId23"/>
    <p:sldId id="310" r:id="rId24"/>
    <p:sldId id="311" r:id="rId25"/>
    <p:sldId id="277" r:id="rId26"/>
    <p:sldId id="279" r:id="rId27"/>
    <p:sldId id="280" r:id="rId28"/>
    <p:sldId id="281" r:id="rId29"/>
    <p:sldId id="282" r:id="rId30"/>
    <p:sldId id="285" r:id="rId31"/>
    <p:sldId id="286" r:id="rId32"/>
    <p:sldId id="287" r:id="rId33"/>
    <p:sldId id="257" r:id="rId34"/>
    <p:sldId id="312" r:id="rId35"/>
    <p:sldId id="313" r:id="rId36"/>
    <p:sldId id="314" r:id="rId37"/>
    <p:sldId id="261" r:id="rId38"/>
    <p:sldId id="315" r:id="rId39"/>
    <p:sldId id="316" r:id="rId40"/>
    <p:sldId id="317" r:id="rId41"/>
    <p:sldId id="318" r:id="rId42"/>
    <p:sldId id="319" r:id="rId43"/>
    <p:sldId id="320" r:id="rId44"/>
    <p:sldId id="323" r:id="rId45"/>
    <p:sldId id="328" r:id="rId46"/>
    <p:sldId id="329" r:id="rId47"/>
  </p:sldIdLst>
  <p:sldSz cx="9144000" cy="5149850"/>
  <p:notesSz cx="9144000" cy="5149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A5"/>
    <a:srgbClr val="E9ECF4"/>
    <a:srgbClr val="D0D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9533DC-5FBC-170C-89FB-15F8C792DEF0}" v="4" dt="2026-10-27T22:54:10.73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1536" y="7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ja P Pannu" userId="S::pujap@ucr.edu::7b98a08d-383c-469a-a60d-361dc802b2bf" providerId="AD" clId="Web-{369533DC-5FBC-170C-89FB-15F8C792DEF0}"/>
    <pc:docChg chg="modSld">
      <pc:chgData name="Puja P Pannu" userId="S::pujap@ucr.edu::7b98a08d-383c-469a-a60d-361dc802b2bf" providerId="AD" clId="Web-{369533DC-5FBC-170C-89FB-15F8C792DEF0}" dt="2026-10-27T22:54:10.738" v="3" actId="1076"/>
      <pc:docMkLst>
        <pc:docMk/>
      </pc:docMkLst>
      <pc:sldChg chg="addSp modSp">
        <pc:chgData name="Puja P Pannu" userId="S::pujap@ucr.edu::7b98a08d-383c-469a-a60d-361dc802b2bf" providerId="AD" clId="Web-{369533DC-5FBC-170C-89FB-15F8C792DEF0}" dt="2026-10-27T22:54:10.738" v="3" actId="1076"/>
        <pc:sldMkLst>
          <pc:docMk/>
          <pc:sldMk cId="0" sldId="259"/>
        </pc:sldMkLst>
        <pc:spChg chg="add mod">
          <ac:chgData name="Puja P Pannu" userId="S::pujap@ucr.edu::7b98a08d-383c-469a-a60d-361dc802b2bf" providerId="AD" clId="Web-{369533DC-5FBC-170C-89FB-15F8C792DEF0}" dt="2026-10-27T22:54:10.738" v="3" actId="1076"/>
          <ac:spMkLst>
            <pc:docMk/>
            <pc:sldMk cId="0" sldId="259"/>
            <ac:spMk id="4" creationId="{B5866D21-E7E3-C7F1-998E-F0AEE4F2C241}"/>
          </ac:spMkLst>
        </pc:spChg>
      </pc:sldChg>
    </pc:docChg>
  </pc:docChgLst>
  <pc:docChgLst>
    <pc:chgData name="Ranada A Palmer" userId="4d7edc41-f69b-4364-9ca9-5f1436d883d2" providerId="ADAL" clId="{F6FC7082-76A1-4D25-883F-1709F40606FC}"/>
    <pc:docChg chg="undo custSel addSld delSld modSld">
      <pc:chgData name="Ranada A Palmer" userId="4d7edc41-f69b-4364-9ca9-5f1436d883d2" providerId="ADAL" clId="{F6FC7082-76A1-4D25-883F-1709F40606FC}" dt="2026-10-28T21:59:40.817" v="19" actId="2696"/>
      <pc:docMkLst>
        <pc:docMk/>
      </pc:docMkLst>
      <pc:sldChg chg="modSp mod">
        <pc:chgData name="Ranada A Palmer" userId="4d7edc41-f69b-4364-9ca9-5f1436d883d2" providerId="ADAL" clId="{F6FC7082-76A1-4D25-883F-1709F40606FC}" dt="2026-10-27T20:38:40.784" v="16" actId="20577"/>
        <pc:sldMkLst>
          <pc:docMk/>
          <pc:sldMk cId="0" sldId="269"/>
        </pc:sldMkLst>
        <pc:spChg chg="mod">
          <ac:chgData name="Ranada A Palmer" userId="4d7edc41-f69b-4364-9ca9-5f1436d883d2" providerId="ADAL" clId="{F6FC7082-76A1-4D25-883F-1709F40606FC}" dt="2026-10-27T20:38:40.784" v="16" actId="20577"/>
          <ac:spMkLst>
            <pc:docMk/>
            <pc:sldMk cId="0" sldId="269"/>
            <ac:spMk id="3" creationId="{00000000-0000-0000-0000-000000000000}"/>
          </ac:spMkLst>
        </pc:spChg>
      </pc:sldChg>
      <pc:sldChg chg="add del">
        <pc:chgData name="Ranada A Palmer" userId="4d7edc41-f69b-4364-9ca9-5f1436d883d2" providerId="ADAL" clId="{F6FC7082-76A1-4D25-883F-1709F40606FC}" dt="2026-10-28T21:59:40.817" v="19" actId="2696"/>
        <pc:sldMkLst>
          <pc:docMk/>
          <pc:sldMk cId="0"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8763"/>
          </a:xfrm>
          <a:prstGeom prst="rect">
            <a:avLst/>
          </a:prstGeom>
        </p:spPr>
        <p:txBody>
          <a:bodyPr vert="horz" lIns="91440" tIns="45720" rIns="91440" bIns="45720" rtlCol="0"/>
          <a:lstStyle>
            <a:lvl1pPr algn="r">
              <a:defRPr sz="1200"/>
            </a:lvl1pPr>
          </a:lstStyle>
          <a:p>
            <a:fld id="{01123FD7-CAC2-4C83-B57E-BC8D91325F2A}" type="datetimeFigureOut">
              <a:rPr lang="en-US" smtClean="0"/>
              <a:t>10/28/2026</a:t>
            </a:fld>
            <a:endParaRPr lang="en-US"/>
          </a:p>
        </p:txBody>
      </p:sp>
      <p:sp>
        <p:nvSpPr>
          <p:cNvPr id="4" name="Slide Image Placeholder 3"/>
          <p:cNvSpPr>
            <a:spLocks noGrp="1" noRot="1" noChangeAspect="1"/>
          </p:cNvSpPr>
          <p:nvPr>
            <p:ph type="sldImg" idx="2"/>
          </p:nvPr>
        </p:nvSpPr>
        <p:spPr>
          <a:xfrm>
            <a:off x="3030538" y="644525"/>
            <a:ext cx="3082925"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8088"/>
            <a:ext cx="7315200" cy="20288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91088"/>
            <a:ext cx="3962400" cy="2587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91088"/>
            <a:ext cx="3962400" cy="258762"/>
          </a:xfrm>
          <a:prstGeom prst="rect">
            <a:avLst/>
          </a:prstGeom>
        </p:spPr>
        <p:txBody>
          <a:bodyPr vert="horz" lIns="91440" tIns="45720" rIns="91440" bIns="45720" rtlCol="0" anchor="b"/>
          <a:lstStyle>
            <a:lvl1pPr algn="r">
              <a:defRPr sz="1200"/>
            </a:lvl1pPr>
          </a:lstStyle>
          <a:p>
            <a:fld id="{71409CCA-F815-4169-8649-030EB972011F}" type="slidenum">
              <a:rPr lang="en-US" smtClean="0"/>
              <a:t>‹#›</a:t>
            </a:fld>
            <a:endParaRPr lang="en-US"/>
          </a:p>
        </p:txBody>
      </p:sp>
    </p:spTree>
    <p:extLst>
      <p:ext uri="{BB962C8B-B14F-4D97-AF65-F5344CB8AC3E}">
        <p14:creationId xmlns:p14="http://schemas.microsoft.com/office/powerpoint/2010/main" val="1498599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409CCA-F815-4169-8649-030EB972011F}" type="slidenum">
              <a:rPr lang="en-US" smtClean="0"/>
              <a:t>17</a:t>
            </a:fld>
            <a:endParaRPr lang="en-US"/>
          </a:p>
        </p:txBody>
      </p:sp>
    </p:spTree>
    <p:extLst>
      <p:ext uri="{BB962C8B-B14F-4D97-AF65-F5344CB8AC3E}">
        <p14:creationId xmlns:p14="http://schemas.microsoft.com/office/powerpoint/2010/main" val="2628116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409CCA-F815-4169-8649-030EB972011F}" type="slidenum">
              <a:rPr lang="en-US" smtClean="0"/>
              <a:t>22</a:t>
            </a:fld>
            <a:endParaRPr lang="en-US"/>
          </a:p>
        </p:txBody>
      </p:sp>
    </p:spTree>
    <p:extLst>
      <p:ext uri="{BB962C8B-B14F-4D97-AF65-F5344CB8AC3E}">
        <p14:creationId xmlns:p14="http://schemas.microsoft.com/office/powerpoint/2010/main" val="35321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409CCA-F815-4169-8649-030EB972011F}" type="slidenum">
              <a:rPr lang="en-US" smtClean="0"/>
              <a:t>28</a:t>
            </a:fld>
            <a:endParaRPr lang="en-US"/>
          </a:p>
        </p:txBody>
      </p:sp>
    </p:spTree>
    <p:extLst>
      <p:ext uri="{BB962C8B-B14F-4D97-AF65-F5344CB8AC3E}">
        <p14:creationId xmlns:p14="http://schemas.microsoft.com/office/powerpoint/2010/main" val="25407211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4"/>
            <a:ext cx="9144000" cy="5148076"/>
          </a:xfrm>
          <a:prstGeom prst="rect">
            <a:avLst/>
          </a:prstGeom>
        </p:spPr>
      </p:pic>
      <p:sp>
        <p:nvSpPr>
          <p:cNvPr id="2" name="Holder 2"/>
          <p:cNvSpPr>
            <a:spLocks noGrp="1"/>
          </p:cNvSpPr>
          <p:nvPr>
            <p:ph type="ctrTitle"/>
          </p:nvPr>
        </p:nvSpPr>
        <p:spPr>
          <a:xfrm>
            <a:off x="420217" y="299161"/>
            <a:ext cx="6832765" cy="1256156"/>
          </a:xfrm>
          <a:prstGeom prst="rect">
            <a:avLst/>
          </a:prstGeom>
        </p:spPr>
        <p:txBody>
          <a:bodyPr wrap="square" lIns="0" tIns="0" rIns="0" bIns="0">
            <a:spAutoFit/>
          </a:bodyPr>
          <a:lstStyle>
            <a:lvl1pPr>
              <a:defRPr sz="3000" b="0" i="0">
                <a:solidFill>
                  <a:srgbClr val="3E3E3E"/>
                </a:solidFill>
                <a:latin typeface="Arial"/>
                <a:cs typeface="Arial"/>
              </a:defRPr>
            </a:lvl1pPr>
          </a:lstStyle>
          <a:p>
            <a:endParaRPr/>
          </a:p>
        </p:txBody>
      </p:sp>
      <p:sp>
        <p:nvSpPr>
          <p:cNvPr id="3" name="Holder 3"/>
          <p:cNvSpPr>
            <a:spLocks noGrp="1"/>
          </p:cNvSpPr>
          <p:nvPr>
            <p:ph type="subTitle" idx="4"/>
          </p:nvPr>
        </p:nvSpPr>
        <p:spPr>
          <a:xfrm>
            <a:off x="1371600" y="2883916"/>
            <a:ext cx="6400800" cy="1287462"/>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rgbClr val="3E3E3E"/>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3"/>
            <a:ext cx="9144000" cy="4832600"/>
          </a:xfrm>
          <a:prstGeom prst="rect">
            <a:avLst/>
          </a:prstGeom>
        </p:spPr>
      </p:pic>
      <p:sp>
        <p:nvSpPr>
          <p:cNvPr id="17" name="bg object 17"/>
          <p:cNvSpPr/>
          <p:nvPr/>
        </p:nvSpPr>
        <p:spPr>
          <a:xfrm>
            <a:off x="8490204" y="4809439"/>
            <a:ext cx="1905" cy="102870"/>
          </a:xfrm>
          <a:custGeom>
            <a:avLst/>
            <a:gdLst/>
            <a:ahLst/>
            <a:cxnLst/>
            <a:rect l="l" t="t" r="r" b="b"/>
            <a:pathLst>
              <a:path w="1904" h="102870">
                <a:moveTo>
                  <a:pt x="0" y="102488"/>
                </a:moveTo>
                <a:lnTo>
                  <a:pt x="1650" y="0"/>
                </a:lnTo>
              </a:path>
            </a:pathLst>
          </a:custGeom>
          <a:ln w="9533">
            <a:solidFill>
              <a:srgbClr val="938953"/>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0" i="0">
                <a:solidFill>
                  <a:srgbClr val="3E3E3E"/>
                </a:solidFill>
                <a:latin typeface="Arial"/>
                <a:cs typeface="Arial"/>
              </a:defRPr>
            </a:lvl1pPr>
          </a:lstStyle>
          <a:p>
            <a:endParaRPr/>
          </a:p>
        </p:txBody>
      </p:sp>
      <p:sp>
        <p:nvSpPr>
          <p:cNvPr id="3" name="Holder 3"/>
          <p:cNvSpPr>
            <a:spLocks noGrp="1"/>
          </p:cNvSpPr>
          <p:nvPr>
            <p:ph sz="half" idx="2"/>
          </p:nvPr>
        </p:nvSpPr>
        <p:spPr>
          <a:xfrm>
            <a:off x="457200" y="1184465"/>
            <a:ext cx="3977640" cy="339890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4465"/>
            <a:ext cx="3977640" cy="339890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4"/>
            <a:ext cx="9144000" cy="5148076"/>
          </a:xfrm>
          <a:prstGeom prst="rect">
            <a:avLst/>
          </a:prstGeom>
        </p:spPr>
      </p:pic>
      <p:sp>
        <p:nvSpPr>
          <p:cNvPr id="2" name="Holder 2"/>
          <p:cNvSpPr>
            <a:spLocks noGrp="1"/>
          </p:cNvSpPr>
          <p:nvPr>
            <p:ph type="title"/>
          </p:nvPr>
        </p:nvSpPr>
        <p:spPr/>
        <p:txBody>
          <a:bodyPr lIns="0" tIns="0" rIns="0" bIns="0"/>
          <a:lstStyle>
            <a:lvl1pPr>
              <a:defRPr sz="3000" b="0" i="0">
                <a:solidFill>
                  <a:srgbClr val="3E3E3E"/>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email">
            <a:extLst>
              <a:ext uri="{28A0092B-C50C-407E-A947-70E740481C1C}">
                <a14:useLocalDpi xmlns:a14="http://schemas.microsoft.com/office/drawing/2010/main"/>
              </a:ext>
            </a:extLst>
          </a:blip>
          <a:stretch>
            <a:fillRect/>
          </a:stretch>
        </p:blipFill>
        <p:spPr>
          <a:xfrm>
            <a:off x="0" y="3"/>
            <a:ext cx="9144000" cy="4832600"/>
          </a:xfrm>
          <a:prstGeom prst="rect">
            <a:avLst/>
          </a:prstGeom>
        </p:spPr>
      </p:pic>
      <p:sp>
        <p:nvSpPr>
          <p:cNvPr id="2" name="Holder 2"/>
          <p:cNvSpPr>
            <a:spLocks noGrp="1"/>
          </p:cNvSpPr>
          <p:nvPr>
            <p:ph type="title"/>
          </p:nvPr>
        </p:nvSpPr>
        <p:spPr>
          <a:xfrm>
            <a:off x="402247" y="340817"/>
            <a:ext cx="8377555" cy="487680"/>
          </a:xfrm>
          <a:prstGeom prst="rect">
            <a:avLst/>
          </a:prstGeom>
        </p:spPr>
        <p:txBody>
          <a:bodyPr wrap="square" lIns="0" tIns="0" rIns="0" bIns="0">
            <a:spAutoFit/>
          </a:bodyPr>
          <a:lstStyle>
            <a:lvl1pPr>
              <a:defRPr sz="3000" b="0" i="0">
                <a:solidFill>
                  <a:srgbClr val="3E3E3E"/>
                </a:solidFill>
                <a:latin typeface="Arial"/>
                <a:cs typeface="Arial"/>
              </a:defRPr>
            </a:lvl1pPr>
          </a:lstStyle>
          <a:p>
            <a:endParaRPr/>
          </a:p>
        </p:txBody>
      </p:sp>
      <p:sp>
        <p:nvSpPr>
          <p:cNvPr id="3" name="Holder 3"/>
          <p:cNvSpPr>
            <a:spLocks noGrp="1"/>
          </p:cNvSpPr>
          <p:nvPr>
            <p:ph type="body" idx="1"/>
          </p:nvPr>
        </p:nvSpPr>
        <p:spPr>
          <a:xfrm>
            <a:off x="327019" y="905619"/>
            <a:ext cx="8492490" cy="309626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6" name="Holder 6"/>
          <p:cNvSpPr>
            <a:spLocks noGrp="1"/>
          </p:cNvSpPr>
          <p:nvPr>
            <p:ph type="sldNum" sz="quarter" idx="7"/>
          </p:nvPr>
        </p:nvSpPr>
        <p:spPr>
          <a:xfrm>
            <a:off x="6583680" y="4789360"/>
            <a:ext cx="2103120" cy="2574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5.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5.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5.pn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slideLayout" Target="../slideLayouts/slideLayout4.xml"/><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audio" Target="../media/media19.m4a"/><Relationship Id="rId16" Type="http://schemas.openxmlformats.org/officeDocument/2006/relationships/image" Target="../media/image24.png"/><Relationship Id="rId20" Type="http://schemas.openxmlformats.org/officeDocument/2006/relationships/image" Target="../media/image28.png"/><Relationship Id="rId1" Type="http://schemas.microsoft.com/office/2007/relationships/media" Target="../media/media19.m4a"/><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5.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11.jpe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png"/><Relationship Id="rId3" Type="http://schemas.openxmlformats.org/officeDocument/2006/relationships/slideLayout" Target="../slideLayouts/slideLayout2.xml"/><Relationship Id="rId7" Type="http://schemas.openxmlformats.org/officeDocument/2006/relationships/image" Target="../media/image34.jpeg"/><Relationship Id="rId12" Type="http://schemas.openxmlformats.org/officeDocument/2006/relationships/image" Target="../media/image39.png"/><Relationship Id="rId2" Type="http://schemas.openxmlformats.org/officeDocument/2006/relationships/audio" Target="../media/media20.m4a"/><Relationship Id="rId16" Type="http://schemas.openxmlformats.org/officeDocument/2006/relationships/image" Target="../media/image5.png"/><Relationship Id="rId1" Type="http://schemas.microsoft.com/office/2007/relationships/media" Target="../media/media20.m4a"/><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11.jpe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2.xml"/><Relationship Id="rId7" Type="http://schemas.openxmlformats.org/officeDocument/2006/relationships/image" Target="../media/image45.jpe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5.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5.pn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5.png"/><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5.png"/><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5.pn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hyperlink" Target="https://www1.deltadentalins.com/group-sites/uc.html"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hyperlink" Target="http://www.vsp.com/" TargetMode="Externa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hyperlink" Target="http://www.calcas.com/UC" TargetMode="Externa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hyperlink" Target="https://ucplus.com/" TargetMode="Externa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5.png"/><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5.png"/><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5.png"/><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5.png"/><Relationship Id="rId4" Type="http://schemas.openxmlformats.org/officeDocument/2006/relationships/image" Target="../media/image7.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5.png"/><Relationship Id="rId4" Type="http://schemas.openxmlformats.org/officeDocument/2006/relationships/image" Target="../media/image7.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5.png"/><Relationship Id="rId4" Type="http://schemas.openxmlformats.org/officeDocument/2006/relationships/image" Target="../media/image7.jpeg"/></Relationships>
</file>

<file path=ppt/slides/_rels/slide4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50.jpeg"/><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hyperlink" Target="https://start.myalex.com/uc/" TargetMode="Externa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5.png"/><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6.png"/><Relationship Id="rId5" Type="http://schemas.openxmlformats.org/officeDocument/2006/relationships/hyperlink" Target="mailto:benefits@ucr.edu"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Promotional enrollment graphic for University of California features smiling Black woman in glasses and white coat beside bold “Open Enrollment” text. Blue, teal, yellow, and white geometric design includes enrollment period Thursday, Oct. 29–Friday, Nov. 20, 2026."/>
          <p:cNvPicPr/>
          <p:nvPr/>
        </p:nvPicPr>
        <p:blipFill>
          <a:blip r:embed="rId4" cstate="email">
            <a:extLst>
              <a:ext uri="{28A0092B-C50C-407E-A947-70E740481C1C}">
                <a14:useLocalDpi xmlns:a14="http://schemas.microsoft.com/office/drawing/2010/main"/>
              </a:ext>
            </a:extLst>
          </a:blip>
          <a:stretch>
            <a:fillRect/>
          </a:stretch>
        </p:blipFill>
        <p:spPr>
          <a:xfrm>
            <a:off x="0" y="3"/>
            <a:ext cx="9144000" cy="5148068"/>
          </a:xfrm>
          <a:prstGeom prst="rect">
            <a:avLst/>
          </a:prstGeom>
        </p:spPr>
      </p:pic>
      <p:pic>
        <p:nvPicPr>
          <p:cNvPr id="4" name="Picture 3" descr="Logo graphic for UC Riverside Human Resources, featuring large blue “UC” lettering and white “RIVERSIDE” text. Orange diagonal accent and white “Human Resources” subtitle appear against a transparent checkerboard background.">
            <a:extLst>
              <a:ext uri="{FF2B5EF4-FFF2-40B4-BE49-F238E27FC236}">
                <a16:creationId xmlns:a16="http://schemas.microsoft.com/office/drawing/2014/main" id="{41BC7612-719E-BA9A-988B-1692A8B3A6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1400" y="288925"/>
            <a:ext cx="1499766" cy="457200"/>
          </a:xfrm>
          <a:prstGeom prst="rect">
            <a:avLst/>
          </a:prstGeom>
        </p:spPr>
      </p:pic>
      <p:pic>
        <p:nvPicPr>
          <p:cNvPr id="5" name="slide 1">
            <a:hlinkClick r:id="" action="ppaction://media"/>
            <a:extLst>
              <a:ext uri="{FF2B5EF4-FFF2-40B4-BE49-F238E27FC236}">
                <a16:creationId xmlns:a16="http://schemas.microsoft.com/office/drawing/2014/main" id="{097CF87C-4D97-B8B9-08AD-57C991D63E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7600" y="5030593"/>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1000"/>
    </mc:Choice>
    <mc:Fallback>
      <p:transition spd="slow" advClick="0" advTm="3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p:nvPr/>
        </p:nvSpPr>
        <p:spPr>
          <a:xfrm>
            <a:off x="442607" y="600278"/>
            <a:ext cx="4660900" cy="955040"/>
          </a:xfrm>
          <a:prstGeom prst="rect">
            <a:avLst/>
          </a:prstGeom>
        </p:spPr>
        <p:txBody>
          <a:bodyPr vert="horz" wrap="square" lIns="0" tIns="5715" rIns="0" bIns="0" rtlCol="0">
            <a:spAutoFit/>
          </a:bodyPr>
          <a:lstStyle/>
          <a:p>
            <a:pPr marL="12700" marR="5080">
              <a:lnSpc>
                <a:spcPct val="102299"/>
              </a:lnSpc>
              <a:spcBef>
                <a:spcPts val="45"/>
              </a:spcBef>
            </a:pPr>
            <a:r>
              <a:rPr sz="3000" b="1">
                <a:solidFill>
                  <a:srgbClr val="FFFFFF"/>
                </a:solidFill>
                <a:latin typeface="Arial"/>
                <a:cs typeface="Arial"/>
              </a:rPr>
              <a:t>2027</a:t>
            </a:r>
            <a:r>
              <a:rPr sz="3000" b="1" spc="-40">
                <a:solidFill>
                  <a:srgbClr val="FFFFFF"/>
                </a:solidFill>
                <a:latin typeface="Arial"/>
                <a:cs typeface="Arial"/>
              </a:rPr>
              <a:t> </a:t>
            </a:r>
            <a:r>
              <a:rPr sz="3000" b="1">
                <a:solidFill>
                  <a:srgbClr val="FFFFFF"/>
                </a:solidFill>
                <a:latin typeface="Arial"/>
                <a:cs typeface="Arial"/>
              </a:rPr>
              <a:t>Medical</a:t>
            </a:r>
            <a:r>
              <a:rPr sz="3000" b="1" spc="-65">
                <a:solidFill>
                  <a:srgbClr val="FFFFFF"/>
                </a:solidFill>
                <a:latin typeface="Arial"/>
                <a:cs typeface="Arial"/>
              </a:rPr>
              <a:t> </a:t>
            </a:r>
            <a:r>
              <a:rPr sz="3000" b="1" spc="-10">
                <a:solidFill>
                  <a:srgbClr val="FFFFFF"/>
                </a:solidFill>
                <a:latin typeface="Arial"/>
                <a:cs typeface="Arial"/>
              </a:rPr>
              <a:t>Plans </a:t>
            </a:r>
            <a:r>
              <a:rPr sz="3000" b="1">
                <a:solidFill>
                  <a:srgbClr val="FFFFFF"/>
                </a:solidFill>
                <a:latin typeface="Arial"/>
                <a:cs typeface="Arial"/>
              </a:rPr>
              <a:t>Health</a:t>
            </a:r>
            <a:r>
              <a:rPr sz="3000" b="1" spc="-60">
                <a:solidFill>
                  <a:srgbClr val="FFFFFF"/>
                </a:solidFill>
                <a:latin typeface="Arial"/>
                <a:cs typeface="Arial"/>
              </a:rPr>
              <a:t> </a:t>
            </a:r>
            <a:r>
              <a:rPr sz="3000" b="1">
                <a:solidFill>
                  <a:srgbClr val="FFFFFF"/>
                </a:solidFill>
                <a:latin typeface="Arial"/>
                <a:cs typeface="Arial"/>
              </a:rPr>
              <a:t>&amp;</a:t>
            </a:r>
            <a:r>
              <a:rPr sz="3000" b="1" spc="-40">
                <a:solidFill>
                  <a:srgbClr val="FFFFFF"/>
                </a:solidFill>
                <a:latin typeface="Arial"/>
                <a:cs typeface="Arial"/>
              </a:rPr>
              <a:t> </a:t>
            </a:r>
            <a:r>
              <a:rPr sz="3000" b="1">
                <a:solidFill>
                  <a:srgbClr val="FFFFFF"/>
                </a:solidFill>
                <a:latin typeface="Arial"/>
                <a:cs typeface="Arial"/>
              </a:rPr>
              <a:t>Welfare</a:t>
            </a:r>
            <a:r>
              <a:rPr sz="3000" b="1" spc="-40">
                <a:solidFill>
                  <a:srgbClr val="FFFFFF"/>
                </a:solidFill>
                <a:latin typeface="Arial"/>
                <a:cs typeface="Arial"/>
              </a:rPr>
              <a:t> </a:t>
            </a:r>
            <a:r>
              <a:rPr sz="3000" b="1" spc="-10">
                <a:solidFill>
                  <a:srgbClr val="FFFFFF"/>
                </a:solidFill>
                <a:latin typeface="Arial"/>
                <a:cs typeface="Arial"/>
              </a:rPr>
              <a:t>Benefits</a:t>
            </a:r>
            <a:endParaRPr sz="3000">
              <a:latin typeface="Arial"/>
              <a:cs typeface="Arial"/>
            </a:endParaRPr>
          </a:p>
        </p:txBody>
      </p:sp>
      <p:pic>
        <p:nvPicPr>
          <p:cNvPr id="5" name="Picture 4" descr="Logo graphic for UC Riverside Human Resources, featuring large blue “UC” letters and white “RIVERSIDE” text. An orange swoosh underlines branding, with “Human Resources” in white below on a gray checkerboard background.">
            <a:extLst>
              <a:ext uri="{FF2B5EF4-FFF2-40B4-BE49-F238E27FC236}">
                <a16:creationId xmlns:a16="http://schemas.microsoft.com/office/drawing/2014/main" id="{6ADAA554-A7A8-C10F-A8FD-059FBD472B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4479925"/>
            <a:ext cx="1072546" cy="326963"/>
          </a:xfrm>
          <a:prstGeom prst="rect">
            <a:avLst/>
          </a:prstGeom>
        </p:spPr>
      </p:pic>
      <p:pic>
        <p:nvPicPr>
          <p:cNvPr id="3" name="new slide 2">
            <a:hlinkClick r:id="" action="ppaction://media"/>
            <a:extLst>
              <a:ext uri="{FF2B5EF4-FFF2-40B4-BE49-F238E27FC236}">
                <a16:creationId xmlns:a16="http://schemas.microsoft.com/office/drawing/2014/main" id="{4F785CB1-BA1F-9DC5-8151-D14945E2EB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6758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9900"/>
    </mc:Choice>
    <mc:Fallback>
      <p:transition spd="slow" advClick="0" advTm="59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9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88792" y="329787"/>
            <a:ext cx="4634615" cy="478336"/>
          </a:xfrm>
          <a:prstGeom prst="rect">
            <a:avLst/>
          </a:prstGeom>
        </p:spPr>
        <p:txBody>
          <a:bodyPr vert="horz" wrap="square" lIns="0" tIns="16510" rIns="0" bIns="0" rtlCol="0">
            <a:spAutoFit/>
          </a:bodyPr>
          <a:lstStyle/>
          <a:p>
            <a:pPr marL="12700">
              <a:lnSpc>
                <a:spcPct val="100000"/>
              </a:lnSpc>
              <a:spcBef>
                <a:spcPts val="130"/>
              </a:spcBef>
            </a:pPr>
            <a:r>
              <a:rPr b="1">
                <a:solidFill>
                  <a:schemeClr val="tx1"/>
                </a:solidFill>
              </a:rPr>
              <a:t>2027</a:t>
            </a:r>
            <a:r>
              <a:rPr b="1" spc="-30">
                <a:solidFill>
                  <a:schemeClr val="tx1"/>
                </a:solidFill>
              </a:rPr>
              <a:t> </a:t>
            </a:r>
            <a:r>
              <a:rPr b="1">
                <a:solidFill>
                  <a:schemeClr val="tx1"/>
                </a:solidFill>
              </a:rPr>
              <a:t>Medical</a:t>
            </a:r>
            <a:r>
              <a:rPr b="1" spc="-20">
                <a:solidFill>
                  <a:schemeClr val="tx1"/>
                </a:solidFill>
              </a:rPr>
              <a:t> </a:t>
            </a:r>
            <a:r>
              <a:rPr b="1" spc="-10">
                <a:solidFill>
                  <a:schemeClr val="tx1"/>
                </a:solidFill>
              </a:rPr>
              <a:t>Plans</a:t>
            </a:r>
          </a:p>
        </p:txBody>
      </p:sp>
      <p:sp>
        <p:nvSpPr>
          <p:cNvPr id="3" name="object 3"/>
          <p:cNvSpPr txBox="1"/>
          <p:nvPr/>
        </p:nvSpPr>
        <p:spPr>
          <a:xfrm>
            <a:off x="877934" y="878959"/>
            <a:ext cx="4151266" cy="328295"/>
          </a:xfrm>
          <a:prstGeom prst="rect">
            <a:avLst/>
          </a:prstGeom>
          <a:solidFill>
            <a:srgbClr val="003EA5"/>
          </a:solidFill>
          <a:ln w="25422">
            <a:solidFill>
              <a:srgbClr val="001F5F"/>
            </a:solidFill>
          </a:ln>
        </p:spPr>
        <p:txBody>
          <a:bodyPr vert="horz" wrap="square" lIns="0" tIns="50800" rIns="0" bIns="0" rtlCol="0">
            <a:spAutoFit/>
          </a:bodyPr>
          <a:lstStyle/>
          <a:p>
            <a:pPr marL="540385">
              <a:lnSpc>
                <a:spcPct val="100000"/>
              </a:lnSpc>
              <a:spcBef>
                <a:spcPts val="400"/>
              </a:spcBef>
            </a:pPr>
            <a:r>
              <a:rPr lang="en-US" sz="1800" spc="-10">
                <a:solidFill>
                  <a:srgbClr val="FFFFFF"/>
                </a:solidFill>
                <a:latin typeface="Arial"/>
                <a:cs typeface="Arial"/>
              </a:rPr>
              <a:t>Available </a:t>
            </a:r>
            <a:r>
              <a:rPr lang="en-US" spc="-10">
                <a:solidFill>
                  <a:srgbClr val="FFFFFF"/>
                </a:solidFill>
                <a:latin typeface="Arial"/>
                <a:cs typeface="Arial"/>
              </a:rPr>
              <a:t>HMO and PPO </a:t>
            </a:r>
            <a:r>
              <a:rPr sz="1800" spc="-10">
                <a:solidFill>
                  <a:srgbClr val="FFFFFF"/>
                </a:solidFill>
                <a:latin typeface="Arial"/>
                <a:cs typeface="Arial"/>
              </a:rPr>
              <a:t>Plans</a:t>
            </a:r>
            <a:endParaRPr sz="1800">
              <a:latin typeface="Arial"/>
              <a:cs typeface="Arial"/>
            </a:endParaRPr>
          </a:p>
        </p:txBody>
      </p:sp>
      <p:sp>
        <p:nvSpPr>
          <p:cNvPr id="5" name="object 5"/>
          <p:cNvSpPr txBox="1"/>
          <p:nvPr/>
        </p:nvSpPr>
        <p:spPr>
          <a:xfrm>
            <a:off x="919498" y="1362806"/>
            <a:ext cx="3498215" cy="2111475"/>
          </a:xfrm>
          <a:prstGeom prst="rect">
            <a:avLst/>
          </a:prstGeom>
        </p:spPr>
        <p:txBody>
          <a:bodyPr vert="horz" wrap="square" lIns="0" tIns="59055" rIns="0" bIns="0" rtlCol="0">
            <a:spAutoFit/>
          </a:bodyPr>
          <a:lstStyle/>
          <a:p>
            <a:pPr marL="298450" indent="-285750">
              <a:lnSpc>
                <a:spcPct val="100000"/>
              </a:lnSpc>
              <a:spcBef>
                <a:spcPts val="465"/>
              </a:spcBef>
              <a:buChar char="•"/>
              <a:tabLst>
                <a:tab pos="298450" algn="l"/>
              </a:tabLst>
            </a:pPr>
            <a:r>
              <a:rPr lang="en-US" sz="1500">
                <a:solidFill>
                  <a:srgbClr val="2D2C2C"/>
                </a:solidFill>
                <a:latin typeface="Arial"/>
                <a:cs typeface="Arial"/>
              </a:rPr>
              <a:t>Health Net </a:t>
            </a:r>
            <a:r>
              <a:rPr sz="1500">
                <a:solidFill>
                  <a:srgbClr val="2D2C2C"/>
                </a:solidFill>
                <a:latin typeface="Arial"/>
                <a:cs typeface="Arial"/>
              </a:rPr>
              <a:t>UC</a:t>
            </a:r>
            <a:r>
              <a:rPr sz="1500" spc="-15">
                <a:solidFill>
                  <a:srgbClr val="2D2C2C"/>
                </a:solidFill>
                <a:latin typeface="Arial"/>
                <a:cs typeface="Arial"/>
              </a:rPr>
              <a:t> </a:t>
            </a:r>
            <a:r>
              <a:rPr sz="1500">
                <a:solidFill>
                  <a:srgbClr val="2D2C2C"/>
                </a:solidFill>
                <a:latin typeface="Arial"/>
                <a:cs typeface="Arial"/>
              </a:rPr>
              <a:t>Blue</a:t>
            </a:r>
            <a:r>
              <a:rPr sz="1500" spc="25">
                <a:solidFill>
                  <a:srgbClr val="2D2C2C"/>
                </a:solidFill>
                <a:latin typeface="Arial"/>
                <a:cs typeface="Arial"/>
              </a:rPr>
              <a:t> </a:t>
            </a:r>
            <a:r>
              <a:rPr sz="1500">
                <a:solidFill>
                  <a:srgbClr val="2D2C2C"/>
                </a:solidFill>
                <a:latin typeface="Arial"/>
                <a:cs typeface="Arial"/>
              </a:rPr>
              <a:t>&amp;</a:t>
            </a:r>
            <a:r>
              <a:rPr sz="1500" spc="-65">
                <a:solidFill>
                  <a:srgbClr val="2D2C2C"/>
                </a:solidFill>
                <a:latin typeface="Arial"/>
                <a:cs typeface="Arial"/>
              </a:rPr>
              <a:t> </a:t>
            </a:r>
            <a:r>
              <a:rPr sz="1500">
                <a:solidFill>
                  <a:srgbClr val="2D2C2C"/>
                </a:solidFill>
                <a:latin typeface="Arial"/>
                <a:cs typeface="Arial"/>
              </a:rPr>
              <a:t>Gold</a:t>
            </a:r>
            <a:r>
              <a:rPr sz="1500" spc="-45">
                <a:solidFill>
                  <a:srgbClr val="2D2C2C"/>
                </a:solidFill>
                <a:latin typeface="Arial"/>
                <a:cs typeface="Arial"/>
              </a:rPr>
              <a:t> </a:t>
            </a:r>
            <a:r>
              <a:rPr sz="1500" spc="-25">
                <a:solidFill>
                  <a:srgbClr val="2D2C2C"/>
                </a:solidFill>
                <a:latin typeface="Arial"/>
                <a:cs typeface="Arial"/>
              </a:rPr>
              <a:t>HMO</a:t>
            </a:r>
            <a:endParaRPr sz="1500">
              <a:latin typeface="Arial"/>
              <a:cs typeface="Arial"/>
            </a:endParaRPr>
          </a:p>
          <a:p>
            <a:pPr marL="298450" indent="-285750">
              <a:lnSpc>
                <a:spcPct val="100000"/>
              </a:lnSpc>
              <a:spcBef>
                <a:spcPts val="365"/>
              </a:spcBef>
              <a:buChar char="•"/>
              <a:tabLst>
                <a:tab pos="298450" algn="l"/>
              </a:tabLst>
            </a:pPr>
            <a:r>
              <a:rPr sz="1500">
                <a:solidFill>
                  <a:srgbClr val="2D2C2C"/>
                </a:solidFill>
                <a:latin typeface="Arial"/>
                <a:cs typeface="Arial"/>
              </a:rPr>
              <a:t>Kaiser</a:t>
            </a:r>
            <a:r>
              <a:rPr sz="1500" spc="-20">
                <a:solidFill>
                  <a:srgbClr val="2D2C2C"/>
                </a:solidFill>
                <a:latin typeface="Arial"/>
                <a:cs typeface="Arial"/>
              </a:rPr>
              <a:t> </a:t>
            </a:r>
            <a:r>
              <a:rPr sz="1500" spc="-10">
                <a:solidFill>
                  <a:srgbClr val="2D2C2C"/>
                </a:solidFill>
                <a:latin typeface="Arial"/>
                <a:cs typeface="Arial"/>
              </a:rPr>
              <a:t>Permanente</a:t>
            </a:r>
            <a:r>
              <a:rPr sz="1500" spc="-60">
                <a:solidFill>
                  <a:srgbClr val="2D2C2C"/>
                </a:solidFill>
                <a:latin typeface="Arial"/>
                <a:cs typeface="Arial"/>
              </a:rPr>
              <a:t> </a:t>
            </a:r>
            <a:r>
              <a:rPr sz="1500">
                <a:solidFill>
                  <a:srgbClr val="2D2C2C"/>
                </a:solidFill>
                <a:latin typeface="Arial"/>
                <a:cs typeface="Arial"/>
              </a:rPr>
              <a:t>CA</a:t>
            </a:r>
            <a:r>
              <a:rPr sz="1500" spc="-90">
                <a:solidFill>
                  <a:srgbClr val="2D2C2C"/>
                </a:solidFill>
                <a:latin typeface="Arial"/>
                <a:cs typeface="Arial"/>
              </a:rPr>
              <a:t> </a:t>
            </a:r>
            <a:r>
              <a:rPr sz="1500" spc="-20">
                <a:solidFill>
                  <a:srgbClr val="2D2C2C"/>
                </a:solidFill>
                <a:latin typeface="Arial"/>
                <a:cs typeface="Arial"/>
              </a:rPr>
              <a:t>HMO*</a:t>
            </a:r>
            <a:endParaRPr sz="1500">
              <a:latin typeface="Arial"/>
              <a:cs typeface="Arial"/>
            </a:endParaRPr>
          </a:p>
          <a:p>
            <a:pPr marL="298450" indent="-285750">
              <a:lnSpc>
                <a:spcPct val="100000"/>
              </a:lnSpc>
              <a:spcBef>
                <a:spcPts val="365"/>
              </a:spcBef>
              <a:buChar char="•"/>
              <a:tabLst>
                <a:tab pos="298450" algn="l"/>
              </a:tabLst>
            </a:pPr>
            <a:r>
              <a:rPr sz="1500">
                <a:solidFill>
                  <a:srgbClr val="2D2C2C"/>
                </a:solidFill>
                <a:latin typeface="Arial"/>
                <a:cs typeface="Arial"/>
              </a:rPr>
              <a:t>Kaiser</a:t>
            </a:r>
            <a:r>
              <a:rPr sz="1500" spc="-10">
                <a:solidFill>
                  <a:srgbClr val="2D2C2C"/>
                </a:solidFill>
                <a:latin typeface="Arial"/>
                <a:cs typeface="Arial"/>
              </a:rPr>
              <a:t> Permanente</a:t>
            </a:r>
            <a:r>
              <a:rPr sz="1500" spc="-50">
                <a:solidFill>
                  <a:srgbClr val="2D2C2C"/>
                </a:solidFill>
                <a:latin typeface="Arial"/>
                <a:cs typeface="Arial"/>
              </a:rPr>
              <a:t> </a:t>
            </a:r>
            <a:r>
              <a:rPr sz="1500">
                <a:solidFill>
                  <a:srgbClr val="2D2C2C"/>
                </a:solidFill>
                <a:latin typeface="Arial"/>
                <a:cs typeface="Arial"/>
              </a:rPr>
              <a:t>Mid-Atlantic</a:t>
            </a:r>
            <a:r>
              <a:rPr sz="1500" spc="-40">
                <a:solidFill>
                  <a:srgbClr val="2D2C2C"/>
                </a:solidFill>
                <a:latin typeface="Arial"/>
                <a:cs typeface="Arial"/>
              </a:rPr>
              <a:t> </a:t>
            </a:r>
            <a:r>
              <a:rPr sz="1500" spc="-25">
                <a:solidFill>
                  <a:srgbClr val="2D2C2C"/>
                </a:solidFill>
                <a:latin typeface="Arial"/>
                <a:cs typeface="Arial"/>
              </a:rPr>
              <a:t>HMO</a:t>
            </a:r>
            <a:r>
              <a:rPr lang="en-US" sz="1500" spc="-25">
                <a:solidFill>
                  <a:srgbClr val="2D2C2C"/>
                </a:solidFill>
                <a:latin typeface="Arial"/>
                <a:cs typeface="Arial"/>
              </a:rPr>
              <a:t>**</a:t>
            </a:r>
            <a:endParaRPr sz="1500">
              <a:latin typeface="Arial"/>
              <a:cs typeface="Arial"/>
            </a:endParaRPr>
          </a:p>
          <a:p>
            <a:pPr marL="298450" indent="-285750">
              <a:lnSpc>
                <a:spcPct val="100000"/>
              </a:lnSpc>
              <a:spcBef>
                <a:spcPts val="365"/>
              </a:spcBef>
              <a:buChar char="•"/>
              <a:tabLst>
                <a:tab pos="298450" algn="l"/>
              </a:tabLst>
            </a:pPr>
            <a:r>
              <a:rPr lang="en-US" sz="1500">
                <a:solidFill>
                  <a:srgbClr val="2D2C2C"/>
                </a:solidFill>
                <a:latin typeface="Arial"/>
                <a:cs typeface="Arial"/>
              </a:rPr>
              <a:t>Blue Shield </a:t>
            </a:r>
            <a:r>
              <a:rPr sz="1500">
                <a:solidFill>
                  <a:srgbClr val="2D2C2C"/>
                </a:solidFill>
                <a:latin typeface="Arial"/>
                <a:cs typeface="Arial"/>
              </a:rPr>
              <a:t>UC</a:t>
            </a:r>
            <a:r>
              <a:rPr sz="1500" spc="-35">
                <a:solidFill>
                  <a:srgbClr val="2D2C2C"/>
                </a:solidFill>
                <a:latin typeface="Arial"/>
                <a:cs typeface="Arial"/>
              </a:rPr>
              <a:t> </a:t>
            </a:r>
            <a:r>
              <a:rPr sz="1500" spc="-20">
                <a:solidFill>
                  <a:srgbClr val="2D2C2C"/>
                </a:solidFill>
                <a:latin typeface="Arial"/>
                <a:cs typeface="Arial"/>
              </a:rPr>
              <a:t>Care</a:t>
            </a:r>
            <a:endParaRPr sz="1500">
              <a:latin typeface="Arial"/>
              <a:cs typeface="Arial"/>
            </a:endParaRPr>
          </a:p>
          <a:p>
            <a:pPr marL="298450" indent="-285750">
              <a:lnSpc>
                <a:spcPct val="100000"/>
              </a:lnSpc>
              <a:spcBef>
                <a:spcPts val="370"/>
              </a:spcBef>
              <a:buChar char="•"/>
              <a:tabLst>
                <a:tab pos="298450" algn="l"/>
              </a:tabLst>
            </a:pPr>
            <a:r>
              <a:rPr lang="en-US" sz="1500">
                <a:solidFill>
                  <a:srgbClr val="2D2C2C"/>
                </a:solidFill>
                <a:latin typeface="Arial"/>
                <a:cs typeface="Arial"/>
              </a:rPr>
              <a:t>Blue Shield </a:t>
            </a:r>
            <a:r>
              <a:rPr sz="1500">
                <a:solidFill>
                  <a:srgbClr val="2D2C2C"/>
                </a:solidFill>
                <a:latin typeface="Arial"/>
                <a:cs typeface="Arial"/>
              </a:rPr>
              <a:t>HealthSavings+</a:t>
            </a:r>
            <a:r>
              <a:rPr sz="1500" spc="-70">
                <a:solidFill>
                  <a:srgbClr val="2D2C2C"/>
                </a:solidFill>
                <a:latin typeface="Arial"/>
                <a:cs typeface="Arial"/>
              </a:rPr>
              <a:t> </a:t>
            </a:r>
            <a:r>
              <a:rPr sz="1500">
                <a:solidFill>
                  <a:srgbClr val="2D2C2C"/>
                </a:solidFill>
                <a:latin typeface="Arial"/>
                <a:cs typeface="Arial"/>
              </a:rPr>
              <a:t>with</a:t>
            </a:r>
            <a:r>
              <a:rPr sz="1500" spc="-30">
                <a:solidFill>
                  <a:srgbClr val="2D2C2C"/>
                </a:solidFill>
                <a:latin typeface="Arial"/>
                <a:cs typeface="Arial"/>
              </a:rPr>
              <a:t> </a:t>
            </a:r>
            <a:r>
              <a:rPr sz="1500">
                <a:solidFill>
                  <a:srgbClr val="2D2C2C"/>
                </a:solidFill>
                <a:latin typeface="Arial"/>
                <a:cs typeface="Arial"/>
              </a:rPr>
              <a:t>Health</a:t>
            </a:r>
            <a:r>
              <a:rPr sz="1500" spc="-90">
                <a:solidFill>
                  <a:srgbClr val="2D2C2C"/>
                </a:solidFill>
                <a:latin typeface="Arial"/>
                <a:cs typeface="Arial"/>
              </a:rPr>
              <a:t> </a:t>
            </a:r>
            <a:r>
              <a:rPr sz="1500" spc="-10">
                <a:solidFill>
                  <a:srgbClr val="2D2C2C"/>
                </a:solidFill>
                <a:latin typeface="Arial"/>
                <a:cs typeface="Arial"/>
              </a:rPr>
              <a:t>Savings</a:t>
            </a:r>
            <a:endParaRPr sz="1500">
              <a:latin typeface="Arial"/>
              <a:cs typeface="Arial"/>
            </a:endParaRPr>
          </a:p>
          <a:p>
            <a:pPr marL="298450">
              <a:lnSpc>
                <a:spcPct val="100000"/>
              </a:lnSpc>
            </a:pPr>
            <a:r>
              <a:rPr sz="1500">
                <a:solidFill>
                  <a:srgbClr val="2D2C2C"/>
                </a:solidFill>
                <a:latin typeface="Arial"/>
                <a:cs typeface="Arial"/>
              </a:rPr>
              <a:t>Account</a:t>
            </a:r>
            <a:r>
              <a:rPr sz="1500" spc="-60">
                <a:solidFill>
                  <a:srgbClr val="2D2C2C"/>
                </a:solidFill>
                <a:latin typeface="Arial"/>
                <a:cs typeface="Arial"/>
              </a:rPr>
              <a:t> </a:t>
            </a:r>
            <a:r>
              <a:rPr sz="1500" spc="-20">
                <a:solidFill>
                  <a:srgbClr val="2D2C2C"/>
                </a:solidFill>
                <a:latin typeface="Arial"/>
                <a:cs typeface="Arial"/>
              </a:rPr>
              <a:t>(HSA)</a:t>
            </a:r>
            <a:endParaRPr sz="1500">
              <a:latin typeface="Arial"/>
              <a:cs typeface="Arial"/>
            </a:endParaRPr>
          </a:p>
        </p:txBody>
      </p:sp>
      <p:sp>
        <p:nvSpPr>
          <p:cNvPr id="6" name="object 6"/>
          <p:cNvSpPr txBox="1"/>
          <p:nvPr/>
        </p:nvSpPr>
        <p:spPr>
          <a:xfrm>
            <a:off x="1019551" y="3502501"/>
            <a:ext cx="5914649" cy="695062"/>
          </a:xfrm>
          <a:prstGeom prst="rect">
            <a:avLst/>
          </a:prstGeom>
          <a:ln w="25422">
            <a:solidFill>
              <a:srgbClr val="F79546"/>
            </a:solidFill>
          </a:ln>
        </p:spPr>
        <p:txBody>
          <a:bodyPr vert="horz" wrap="square" lIns="0" tIns="33020" rIns="0" bIns="0" rtlCol="0">
            <a:spAutoFit/>
          </a:bodyPr>
          <a:lstStyle/>
          <a:p>
            <a:pPr marL="62865" marR="363220">
              <a:lnSpc>
                <a:spcPct val="100200"/>
              </a:lnSpc>
              <a:spcBef>
                <a:spcPts val="260"/>
              </a:spcBef>
            </a:pPr>
            <a:r>
              <a:rPr sz="1350">
                <a:solidFill>
                  <a:srgbClr val="001F5F"/>
                </a:solidFill>
                <a:latin typeface="Arial"/>
                <a:cs typeface="Arial"/>
              </a:rPr>
              <a:t>*Optum</a:t>
            </a:r>
            <a:r>
              <a:rPr sz="1350" spc="-65">
                <a:solidFill>
                  <a:srgbClr val="001F5F"/>
                </a:solidFill>
                <a:latin typeface="Arial"/>
                <a:cs typeface="Arial"/>
              </a:rPr>
              <a:t> </a:t>
            </a:r>
            <a:r>
              <a:rPr sz="1350">
                <a:solidFill>
                  <a:srgbClr val="001F5F"/>
                </a:solidFill>
                <a:latin typeface="Arial"/>
                <a:cs typeface="Arial"/>
              </a:rPr>
              <a:t>provides</a:t>
            </a:r>
            <a:r>
              <a:rPr sz="1350" spc="-40">
                <a:solidFill>
                  <a:srgbClr val="001F5F"/>
                </a:solidFill>
                <a:latin typeface="Arial"/>
                <a:cs typeface="Arial"/>
              </a:rPr>
              <a:t> </a:t>
            </a:r>
            <a:r>
              <a:rPr sz="1350">
                <a:solidFill>
                  <a:srgbClr val="001F5F"/>
                </a:solidFill>
                <a:latin typeface="Arial"/>
                <a:cs typeface="Arial"/>
              </a:rPr>
              <a:t>behavioral</a:t>
            </a:r>
            <a:r>
              <a:rPr sz="1350" spc="-35">
                <a:solidFill>
                  <a:srgbClr val="001F5F"/>
                </a:solidFill>
                <a:latin typeface="Arial"/>
                <a:cs typeface="Arial"/>
              </a:rPr>
              <a:t> </a:t>
            </a:r>
            <a:r>
              <a:rPr sz="1350" spc="-10">
                <a:solidFill>
                  <a:srgbClr val="001F5F"/>
                </a:solidFill>
                <a:latin typeface="Arial"/>
                <a:cs typeface="Arial"/>
              </a:rPr>
              <a:t>health </a:t>
            </a:r>
            <a:r>
              <a:rPr sz="1350">
                <a:solidFill>
                  <a:srgbClr val="001F5F"/>
                </a:solidFill>
                <a:latin typeface="Arial"/>
                <a:cs typeface="Arial"/>
              </a:rPr>
              <a:t>benefits</a:t>
            </a:r>
            <a:r>
              <a:rPr sz="1350" spc="-35">
                <a:solidFill>
                  <a:srgbClr val="001F5F"/>
                </a:solidFill>
                <a:latin typeface="Arial"/>
                <a:cs typeface="Arial"/>
              </a:rPr>
              <a:t> </a:t>
            </a:r>
            <a:r>
              <a:rPr sz="1350">
                <a:solidFill>
                  <a:srgbClr val="001F5F"/>
                </a:solidFill>
                <a:latin typeface="Arial"/>
                <a:cs typeface="Arial"/>
              </a:rPr>
              <a:t>as</a:t>
            </a:r>
            <a:r>
              <a:rPr sz="1350" spc="-20">
                <a:solidFill>
                  <a:srgbClr val="001F5F"/>
                </a:solidFill>
                <a:latin typeface="Arial"/>
                <a:cs typeface="Arial"/>
              </a:rPr>
              <a:t> </a:t>
            </a:r>
            <a:r>
              <a:rPr sz="1350">
                <a:solidFill>
                  <a:srgbClr val="001F5F"/>
                </a:solidFill>
                <a:latin typeface="Arial"/>
                <a:cs typeface="Arial"/>
              </a:rPr>
              <a:t>an</a:t>
            </a:r>
            <a:r>
              <a:rPr sz="1350" spc="-30">
                <a:solidFill>
                  <a:srgbClr val="001F5F"/>
                </a:solidFill>
                <a:latin typeface="Arial"/>
                <a:cs typeface="Arial"/>
              </a:rPr>
              <a:t> </a:t>
            </a:r>
            <a:r>
              <a:rPr sz="1350">
                <a:solidFill>
                  <a:srgbClr val="001F5F"/>
                </a:solidFill>
                <a:latin typeface="Arial"/>
                <a:cs typeface="Arial"/>
              </a:rPr>
              <a:t>overlay</a:t>
            </a:r>
            <a:r>
              <a:rPr sz="1350" spc="-25">
                <a:solidFill>
                  <a:srgbClr val="001F5F"/>
                </a:solidFill>
                <a:latin typeface="Arial"/>
                <a:cs typeface="Arial"/>
              </a:rPr>
              <a:t> </a:t>
            </a:r>
            <a:r>
              <a:rPr sz="1350">
                <a:solidFill>
                  <a:srgbClr val="001F5F"/>
                </a:solidFill>
                <a:latin typeface="Arial"/>
                <a:cs typeface="Arial"/>
              </a:rPr>
              <a:t>for</a:t>
            </a:r>
            <a:r>
              <a:rPr sz="1350" spc="-15">
                <a:solidFill>
                  <a:srgbClr val="001F5F"/>
                </a:solidFill>
                <a:latin typeface="Arial"/>
                <a:cs typeface="Arial"/>
              </a:rPr>
              <a:t> </a:t>
            </a:r>
            <a:r>
              <a:rPr sz="1350">
                <a:solidFill>
                  <a:srgbClr val="001F5F"/>
                </a:solidFill>
                <a:latin typeface="Arial"/>
                <a:cs typeface="Arial"/>
              </a:rPr>
              <a:t>Kaiser</a:t>
            </a:r>
            <a:r>
              <a:rPr sz="1350" spc="-75">
                <a:solidFill>
                  <a:srgbClr val="001F5F"/>
                </a:solidFill>
                <a:latin typeface="Arial"/>
                <a:cs typeface="Arial"/>
              </a:rPr>
              <a:t> </a:t>
            </a:r>
            <a:r>
              <a:rPr sz="1350" spc="-25">
                <a:solidFill>
                  <a:srgbClr val="001F5F"/>
                </a:solidFill>
                <a:latin typeface="Arial"/>
                <a:cs typeface="Arial"/>
              </a:rPr>
              <a:t>CA </a:t>
            </a:r>
            <a:r>
              <a:rPr sz="1350">
                <a:solidFill>
                  <a:srgbClr val="001F5F"/>
                </a:solidFill>
                <a:latin typeface="Arial"/>
                <a:cs typeface="Arial"/>
              </a:rPr>
              <a:t>HMO</a:t>
            </a:r>
            <a:r>
              <a:rPr sz="1350" spc="-35">
                <a:solidFill>
                  <a:srgbClr val="001F5F"/>
                </a:solidFill>
                <a:latin typeface="Arial"/>
                <a:cs typeface="Arial"/>
              </a:rPr>
              <a:t> </a:t>
            </a:r>
            <a:r>
              <a:rPr sz="1350">
                <a:solidFill>
                  <a:srgbClr val="001F5F"/>
                </a:solidFill>
                <a:latin typeface="Arial"/>
                <a:cs typeface="Arial"/>
              </a:rPr>
              <a:t>members</a:t>
            </a:r>
            <a:r>
              <a:rPr sz="1350" spc="-75">
                <a:solidFill>
                  <a:srgbClr val="001F5F"/>
                </a:solidFill>
                <a:latin typeface="Arial"/>
                <a:cs typeface="Arial"/>
              </a:rPr>
              <a:t> </a:t>
            </a:r>
            <a:r>
              <a:rPr sz="1350" spc="-20">
                <a:solidFill>
                  <a:srgbClr val="001F5F"/>
                </a:solidFill>
                <a:latin typeface="Arial"/>
                <a:cs typeface="Arial"/>
              </a:rPr>
              <a:t>only</a:t>
            </a:r>
            <a:endParaRPr lang="en-US" sz="1350" spc="-20">
              <a:solidFill>
                <a:srgbClr val="001F5F"/>
              </a:solidFill>
              <a:latin typeface="Arial"/>
              <a:cs typeface="Arial"/>
            </a:endParaRPr>
          </a:p>
          <a:p>
            <a:pPr marL="62865" marR="363220">
              <a:lnSpc>
                <a:spcPct val="100200"/>
              </a:lnSpc>
              <a:spcBef>
                <a:spcPts val="260"/>
              </a:spcBef>
            </a:pPr>
            <a:r>
              <a:rPr lang="en-US" sz="1350" spc="-20">
                <a:solidFill>
                  <a:srgbClr val="001F5F"/>
                </a:solidFill>
                <a:latin typeface="Arial"/>
                <a:cs typeface="Arial"/>
              </a:rPr>
              <a:t>**Residents of UCOP Mid-Atlantic area - Maryland, DC, Virginia.</a:t>
            </a:r>
            <a:endParaRPr sz="1350">
              <a:latin typeface="Arial"/>
              <a:cs typeface="Arial"/>
            </a:endParaRPr>
          </a:p>
        </p:txBody>
      </p:sp>
      <p:grpSp>
        <p:nvGrpSpPr>
          <p:cNvPr id="8" name="Group 7">
            <a:extLst>
              <a:ext uri="{FF2B5EF4-FFF2-40B4-BE49-F238E27FC236}">
                <a16:creationId xmlns:a16="http://schemas.microsoft.com/office/drawing/2014/main" id="{1A4FC97B-1AE8-643B-5A0B-4EF02848584C}"/>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9" name="Rectangle 8">
              <a:extLst>
                <a:ext uri="{FF2B5EF4-FFF2-40B4-BE49-F238E27FC236}">
                  <a16:creationId xmlns:a16="http://schemas.microsoft.com/office/drawing/2014/main" id="{E00D5638-8E09-7F7A-F1E2-38E07885760B}"/>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2F5C886-C544-31C3-4E19-DABE27F2EC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7" name="slide 4">
            <a:hlinkClick r:id="" action="ppaction://media"/>
            <a:extLst>
              <a:ext uri="{FF2B5EF4-FFF2-40B4-BE49-F238E27FC236}">
                <a16:creationId xmlns:a16="http://schemas.microsoft.com/office/drawing/2014/main" id="{1EB6730A-3BF4-DFCD-D955-5EC5025EE4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86800" y="5149850"/>
            <a:ext cx="406400" cy="406400"/>
          </a:xfrm>
          <a:prstGeom prst="rect">
            <a:avLst/>
          </a:prstGeom>
        </p:spPr>
      </p:pic>
      <p:sp>
        <p:nvSpPr>
          <p:cNvPr id="4" name="Rectangle 3">
            <a:extLst>
              <a:ext uri="{FF2B5EF4-FFF2-40B4-BE49-F238E27FC236}">
                <a16:creationId xmlns:a16="http://schemas.microsoft.com/office/drawing/2014/main" id="{B5866D21-E7E3-C7F1-998E-F0AEE4F2C241}"/>
              </a:ext>
            </a:extLst>
          </p:cNvPr>
          <p:cNvSpPr/>
          <p:nvPr/>
        </p:nvSpPr>
        <p:spPr>
          <a:xfrm>
            <a:off x="8113443" y="4825501"/>
            <a:ext cx="722429" cy="1667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advTm="52630"/>
    </mc:Choice>
    <mc:Fallback>
      <p:transition spd="slow" advClick="0" advTm="52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6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04800" y="318655"/>
            <a:ext cx="8915399" cy="478336"/>
          </a:xfrm>
          <a:prstGeom prst="rect">
            <a:avLst/>
          </a:prstGeom>
        </p:spPr>
        <p:txBody>
          <a:bodyPr vert="horz" wrap="square" lIns="0" tIns="16510" rIns="0" bIns="0" rtlCol="0">
            <a:spAutoFit/>
          </a:bodyPr>
          <a:lstStyle/>
          <a:p>
            <a:pPr marL="12700">
              <a:lnSpc>
                <a:spcPct val="100000"/>
              </a:lnSpc>
              <a:spcBef>
                <a:spcPts val="130"/>
              </a:spcBef>
            </a:pPr>
            <a:r>
              <a:rPr b="1">
                <a:solidFill>
                  <a:schemeClr val="tx1"/>
                </a:solidFill>
              </a:rPr>
              <a:t>Federal</a:t>
            </a:r>
            <a:r>
              <a:rPr b="1" spc="-30">
                <a:solidFill>
                  <a:schemeClr val="tx1"/>
                </a:solidFill>
              </a:rPr>
              <a:t> </a:t>
            </a:r>
            <a:r>
              <a:rPr b="1">
                <a:solidFill>
                  <a:schemeClr val="tx1"/>
                </a:solidFill>
              </a:rPr>
              <a:t>Legislative</a:t>
            </a:r>
            <a:r>
              <a:rPr b="1" spc="-35">
                <a:solidFill>
                  <a:schemeClr val="tx1"/>
                </a:solidFill>
              </a:rPr>
              <a:t> </a:t>
            </a:r>
            <a:r>
              <a:rPr b="1">
                <a:solidFill>
                  <a:schemeClr val="tx1"/>
                </a:solidFill>
              </a:rPr>
              <a:t>Mandate</a:t>
            </a:r>
            <a:r>
              <a:rPr b="1" spc="-85">
                <a:solidFill>
                  <a:schemeClr val="tx1"/>
                </a:solidFill>
              </a:rPr>
              <a:t> </a:t>
            </a:r>
            <a:r>
              <a:rPr sz="1800" b="1">
                <a:solidFill>
                  <a:schemeClr val="tx1"/>
                </a:solidFill>
              </a:rPr>
              <a:t>–</a:t>
            </a:r>
            <a:r>
              <a:rPr sz="2800" b="1" spc="-35">
                <a:solidFill>
                  <a:schemeClr val="tx1"/>
                </a:solidFill>
              </a:rPr>
              <a:t> </a:t>
            </a:r>
            <a:r>
              <a:rPr sz="2000" b="1">
                <a:solidFill>
                  <a:schemeClr val="tx1"/>
                </a:solidFill>
              </a:rPr>
              <a:t>Applies</a:t>
            </a:r>
            <a:r>
              <a:rPr sz="2000" b="1" spc="-30">
                <a:solidFill>
                  <a:schemeClr val="tx1"/>
                </a:solidFill>
              </a:rPr>
              <a:t> </a:t>
            </a:r>
            <a:r>
              <a:rPr sz="2000" b="1">
                <a:solidFill>
                  <a:schemeClr val="tx1"/>
                </a:solidFill>
              </a:rPr>
              <a:t>to</a:t>
            </a:r>
            <a:r>
              <a:rPr sz="2000" b="1" spc="-10">
                <a:solidFill>
                  <a:schemeClr val="tx1"/>
                </a:solidFill>
              </a:rPr>
              <a:t> </a:t>
            </a:r>
            <a:r>
              <a:rPr sz="2000" b="1">
                <a:solidFill>
                  <a:schemeClr val="tx1"/>
                </a:solidFill>
                <a:latin typeface="Arial"/>
                <a:cs typeface="Arial"/>
              </a:rPr>
              <a:t>all</a:t>
            </a:r>
            <a:r>
              <a:rPr sz="2000" b="1" spc="-65">
                <a:solidFill>
                  <a:schemeClr val="tx1"/>
                </a:solidFill>
                <a:latin typeface="Arial"/>
                <a:cs typeface="Arial"/>
              </a:rPr>
              <a:t> </a:t>
            </a:r>
            <a:r>
              <a:rPr sz="2000" b="1">
                <a:solidFill>
                  <a:schemeClr val="tx1"/>
                </a:solidFill>
              </a:rPr>
              <a:t>active</a:t>
            </a:r>
            <a:r>
              <a:rPr sz="2000" b="1" spc="-75">
                <a:solidFill>
                  <a:schemeClr val="tx1"/>
                </a:solidFill>
              </a:rPr>
              <a:t> </a:t>
            </a:r>
            <a:r>
              <a:rPr sz="2000" b="1" spc="-10">
                <a:solidFill>
                  <a:schemeClr val="tx1"/>
                </a:solidFill>
              </a:rPr>
              <a:t>plans</a:t>
            </a:r>
            <a:endParaRPr sz="2200" b="1">
              <a:solidFill>
                <a:schemeClr val="tx1"/>
              </a:solidFill>
              <a:latin typeface="Arial"/>
              <a:cs typeface="Arial"/>
            </a:endParaRPr>
          </a:p>
        </p:txBody>
      </p:sp>
      <p:sp>
        <p:nvSpPr>
          <p:cNvPr id="3" name="object 3"/>
          <p:cNvSpPr txBox="1"/>
          <p:nvPr/>
        </p:nvSpPr>
        <p:spPr>
          <a:xfrm>
            <a:off x="349632" y="837914"/>
            <a:ext cx="8413367" cy="3490699"/>
          </a:xfrm>
          <a:prstGeom prst="rect">
            <a:avLst/>
          </a:prstGeom>
        </p:spPr>
        <p:txBody>
          <a:bodyPr vert="horz" wrap="square" lIns="0" tIns="15240" rIns="0" bIns="0" rtlCol="0">
            <a:spAutoFit/>
          </a:bodyPr>
          <a:lstStyle/>
          <a:p>
            <a:pPr marL="12700">
              <a:lnSpc>
                <a:spcPct val="100000"/>
              </a:lnSpc>
              <a:spcBef>
                <a:spcPts val="120"/>
              </a:spcBef>
            </a:pPr>
            <a:r>
              <a:rPr b="1">
                <a:solidFill>
                  <a:srgbClr val="2D2C2C"/>
                </a:solidFill>
                <a:latin typeface="Arial"/>
                <a:cs typeface="Arial"/>
              </a:rPr>
              <a:t>Women’s</a:t>
            </a:r>
            <a:r>
              <a:rPr b="1" spc="-60">
                <a:solidFill>
                  <a:srgbClr val="2D2C2C"/>
                </a:solidFill>
                <a:latin typeface="Arial"/>
                <a:cs typeface="Arial"/>
              </a:rPr>
              <a:t> </a:t>
            </a:r>
            <a:r>
              <a:rPr b="1">
                <a:solidFill>
                  <a:srgbClr val="2D2C2C"/>
                </a:solidFill>
                <a:latin typeface="Arial"/>
                <a:cs typeface="Arial"/>
              </a:rPr>
              <a:t>Preventive</a:t>
            </a:r>
            <a:r>
              <a:rPr b="1" spc="-120">
                <a:solidFill>
                  <a:srgbClr val="2D2C2C"/>
                </a:solidFill>
                <a:latin typeface="Arial"/>
                <a:cs typeface="Arial"/>
              </a:rPr>
              <a:t> </a:t>
            </a:r>
            <a:r>
              <a:rPr b="1">
                <a:solidFill>
                  <a:srgbClr val="2D2C2C"/>
                </a:solidFill>
                <a:latin typeface="Arial"/>
                <a:cs typeface="Arial"/>
              </a:rPr>
              <a:t>Services</a:t>
            </a:r>
            <a:r>
              <a:rPr b="1" spc="-60">
                <a:solidFill>
                  <a:srgbClr val="2D2C2C"/>
                </a:solidFill>
                <a:latin typeface="Arial"/>
                <a:cs typeface="Arial"/>
              </a:rPr>
              <a:t> </a:t>
            </a:r>
            <a:r>
              <a:rPr b="1">
                <a:solidFill>
                  <a:srgbClr val="2D2C2C"/>
                </a:solidFill>
                <a:latin typeface="Arial"/>
                <a:cs typeface="Arial"/>
              </a:rPr>
              <a:t>Initiative</a:t>
            </a:r>
            <a:r>
              <a:rPr b="1" spc="-114">
                <a:solidFill>
                  <a:srgbClr val="2D2C2C"/>
                </a:solidFill>
                <a:latin typeface="Arial"/>
                <a:cs typeface="Arial"/>
              </a:rPr>
              <a:t> </a:t>
            </a:r>
            <a:r>
              <a:rPr b="1" spc="-10">
                <a:solidFill>
                  <a:srgbClr val="2D2C2C"/>
                </a:solidFill>
                <a:latin typeface="Arial"/>
                <a:cs typeface="Arial"/>
              </a:rPr>
              <a:t>(WPSI)</a:t>
            </a:r>
            <a:endParaRPr>
              <a:latin typeface="Arial"/>
              <a:cs typeface="Arial"/>
            </a:endParaRPr>
          </a:p>
          <a:p>
            <a:pPr marL="12700" marR="556895">
              <a:lnSpc>
                <a:spcPct val="100000"/>
              </a:lnSpc>
              <a:spcBef>
                <a:spcPts val="1570"/>
              </a:spcBef>
            </a:pPr>
            <a:r>
              <a:rPr sz="1600">
                <a:solidFill>
                  <a:srgbClr val="2D2C2C"/>
                </a:solidFill>
                <a:latin typeface="Arial"/>
                <a:cs typeface="Arial"/>
              </a:rPr>
              <a:t>Effective</a:t>
            </a:r>
            <a:r>
              <a:rPr sz="1600" spc="-35">
                <a:solidFill>
                  <a:srgbClr val="2D2C2C"/>
                </a:solidFill>
                <a:latin typeface="Arial"/>
                <a:cs typeface="Arial"/>
              </a:rPr>
              <a:t> </a:t>
            </a:r>
            <a:r>
              <a:rPr sz="1600">
                <a:solidFill>
                  <a:srgbClr val="2D2C2C"/>
                </a:solidFill>
                <a:latin typeface="Arial"/>
                <a:cs typeface="Arial"/>
              </a:rPr>
              <a:t>Jan</a:t>
            </a:r>
            <a:r>
              <a:rPr sz="1600" spc="-15">
                <a:solidFill>
                  <a:srgbClr val="2D2C2C"/>
                </a:solidFill>
                <a:latin typeface="Arial"/>
                <a:cs typeface="Arial"/>
              </a:rPr>
              <a:t> </a:t>
            </a:r>
            <a:r>
              <a:rPr sz="1600">
                <a:solidFill>
                  <a:srgbClr val="2D2C2C"/>
                </a:solidFill>
                <a:latin typeface="Arial"/>
                <a:cs typeface="Arial"/>
              </a:rPr>
              <a:t>1,</a:t>
            </a:r>
            <a:r>
              <a:rPr sz="1600" spc="-25">
                <a:solidFill>
                  <a:srgbClr val="2D2C2C"/>
                </a:solidFill>
                <a:latin typeface="Arial"/>
                <a:cs typeface="Arial"/>
              </a:rPr>
              <a:t> </a:t>
            </a:r>
            <a:r>
              <a:rPr sz="1600">
                <a:solidFill>
                  <a:srgbClr val="2D2C2C"/>
                </a:solidFill>
                <a:latin typeface="Arial"/>
                <a:cs typeface="Arial"/>
              </a:rPr>
              <a:t>2027,</a:t>
            </a:r>
            <a:r>
              <a:rPr sz="1600" spc="-15">
                <a:solidFill>
                  <a:srgbClr val="2D2C2C"/>
                </a:solidFill>
                <a:latin typeface="Arial"/>
                <a:cs typeface="Arial"/>
              </a:rPr>
              <a:t> </a:t>
            </a:r>
            <a:r>
              <a:rPr sz="1600">
                <a:solidFill>
                  <a:srgbClr val="2D2C2C"/>
                </a:solidFill>
                <a:latin typeface="Arial"/>
                <a:cs typeface="Arial"/>
              </a:rPr>
              <a:t>updated</a:t>
            </a:r>
            <a:r>
              <a:rPr sz="1600" spc="-85">
                <a:solidFill>
                  <a:srgbClr val="2D2C2C"/>
                </a:solidFill>
                <a:latin typeface="Arial"/>
                <a:cs typeface="Arial"/>
              </a:rPr>
              <a:t> </a:t>
            </a:r>
            <a:r>
              <a:rPr sz="1600">
                <a:solidFill>
                  <a:srgbClr val="2D2C2C"/>
                </a:solidFill>
                <a:latin typeface="Arial"/>
                <a:cs typeface="Arial"/>
              </a:rPr>
              <a:t>Health</a:t>
            </a:r>
            <a:r>
              <a:rPr sz="1600" spc="-10">
                <a:solidFill>
                  <a:srgbClr val="2D2C2C"/>
                </a:solidFill>
                <a:latin typeface="Arial"/>
                <a:cs typeface="Arial"/>
              </a:rPr>
              <a:t> </a:t>
            </a:r>
            <a:r>
              <a:rPr sz="1600">
                <a:solidFill>
                  <a:srgbClr val="2D2C2C"/>
                </a:solidFill>
                <a:latin typeface="Arial"/>
                <a:cs typeface="Arial"/>
              </a:rPr>
              <a:t>Resources</a:t>
            </a:r>
            <a:r>
              <a:rPr sz="1600" spc="15">
                <a:solidFill>
                  <a:srgbClr val="2D2C2C"/>
                </a:solidFill>
                <a:latin typeface="Arial"/>
                <a:cs typeface="Arial"/>
              </a:rPr>
              <a:t> </a:t>
            </a:r>
            <a:r>
              <a:rPr sz="1600" spc="-10">
                <a:solidFill>
                  <a:srgbClr val="2D2C2C"/>
                </a:solidFill>
                <a:latin typeface="Arial"/>
                <a:cs typeface="Arial"/>
              </a:rPr>
              <a:t>Services</a:t>
            </a:r>
            <a:r>
              <a:rPr sz="1600" spc="-114">
                <a:solidFill>
                  <a:srgbClr val="2D2C2C"/>
                </a:solidFill>
                <a:latin typeface="Arial"/>
                <a:cs typeface="Arial"/>
              </a:rPr>
              <a:t> </a:t>
            </a:r>
            <a:r>
              <a:rPr sz="1600" spc="-10">
                <a:solidFill>
                  <a:srgbClr val="2D2C2C"/>
                </a:solidFill>
                <a:latin typeface="Arial"/>
                <a:cs typeface="Arial"/>
              </a:rPr>
              <a:t>Administration </a:t>
            </a:r>
            <a:r>
              <a:rPr sz="1600">
                <a:solidFill>
                  <a:srgbClr val="2D2C2C"/>
                </a:solidFill>
                <a:latin typeface="Arial"/>
                <a:cs typeface="Arial"/>
              </a:rPr>
              <a:t>(HRSA)</a:t>
            </a:r>
            <a:r>
              <a:rPr sz="1600" spc="-50">
                <a:solidFill>
                  <a:srgbClr val="2D2C2C"/>
                </a:solidFill>
                <a:latin typeface="Arial"/>
                <a:cs typeface="Arial"/>
              </a:rPr>
              <a:t> </a:t>
            </a:r>
            <a:r>
              <a:rPr sz="1600">
                <a:solidFill>
                  <a:srgbClr val="2D2C2C"/>
                </a:solidFill>
                <a:latin typeface="Arial"/>
                <a:cs typeface="Arial"/>
              </a:rPr>
              <a:t>Guidelines</a:t>
            </a:r>
            <a:r>
              <a:rPr sz="1600" spc="-50">
                <a:solidFill>
                  <a:srgbClr val="2D2C2C"/>
                </a:solidFill>
                <a:latin typeface="Arial"/>
                <a:cs typeface="Arial"/>
              </a:rPr>
              <a:t> </a:t>
            </a:r>
            <a:r>
              <a:rPr sz="1600">
                <a:solidFill>
                  <a:srgbClr val="2D2C2C"/>
                </a:solidFill>
                <a:latin typeface="Arial"/>
                <a:cs typeface="Arial"/>
              </a:rPr>
              <a:t>under</a:t>
            </a:r>
            <a:r>
              <a:rPr sz="1600" spc="-30">
                <a:solidFill>
                  <a:srgbClr val="2D2C2C"/>
                </a:solidFill>
                <a:latin typeface="Arial"/>
                <a:cs typeface="Arial"/>
              </a:rPr>
              <a:t> </a:t>
            </a:r>
            <a:r>
              <a:rPr sz="1600">
                <a:solidFill>
                  <a:srgbClr val="2D2C2C"/>
                </a:solidFill>
                <a:latin typeface="Arial"/>
                <a:cs typeface="Arial"/>
              </a:rPr>
              <a:t>the</a:t>
            </a:r>
            <a:r>
              <a:rPr sz="1600" spc="-140">
                <a:solidFill>
                  <a:srgbClr val="2D2C2C"/>
                </a:solidFill>
                <a:latin typeface="Arial"/>
                <a:cs typeface="Arial"/>
              </a:rPr>
              <a:t> </a:t>
            </a:r>
            <a:r>
              <a:rPr sz="1600" spc="-20">
                <a:solidFill>
                  <a:srgbClr val="2D2C2C"/>
                </a:solidFill>
                <a:latin typeface="Arial"/>
                <a:cs typeface="Arial"/>
              </a:rPr>
              <a:t>ACA</a:t>
            </a:r>
            <a:r>
              <a:rPr lang="en-US" sz="1600" spc="-20">
                <a:solidFill>
                  <a:srgbClr val="2D2C2C"/>
                </a:solidFill>
                <a:latin typeface="Arial"/>
                <a:cs typeface="Arial"/>
              </a:rPr>
              <a:t> and noted below are the core three components of this mandate</a:t>
            </a:r>
            <a:r>
              <a:rPr sz="1600" spc="-20">
                <a:solidFill>
                  <a:srgbClr val="2D2C2C"/>
                </a:solidFill>
                <a:latin typeface="Arial"/>
                <a:cs typeface="Arial"/>
              </a:rPr>
              <a:t>:</a:t>
            </a:r>
            <a:endParaRPr sz="1600">
              <a:latin typeface="Arial"/>
              <a:cs typeface="Arial"/>
            </a:endParaRPr>
          </a:p>
          <a:p>
            <a:pPr>
              <a:lnSpc>
                <a:spcPct val="100000"/>
              </a:lnSpc>
              <a:spcBef>
                <a:spcPts val="105"/>
              </a:spcBef>
            </a:pPr>
            <a:endParaRPr sz="1600">
              <a:latin typeface="Arial"/>
              <a:cs typeface="Arial"/>
            </a:endParaRPr>
          </a:p>
          <a:p>
            <a:pPr marL="298450" marR="5080" indent="-286385">
              <a:lnSpc>
                <a:spcPct val="100000"/>
              </a:lnSpc>
              <a:spcBef>
                <a:spcPts val="5"/>
              </a:spcBef>
              <a:buChar char="•"/>
              <a:tabLst>
                <a:tab pos="298450" algn="l"/>
              </a:tabLst>
            </a:pPr>
            <a:r>
              <a:rPr sz="1600">
                <a:solidFill>
                  <a:srgbClr val="2D2C2C"/>
                </a:solidFill>
                <a:latin typeface="Arial"/>
                <a:cs typeface="Arial"/>
              </a:rPr>
              <a:t>Establishes</a:t>
            </a:r>
            <a:r>
              <a:rPr sz="1600" spc="-10">
                <a:solidFill>
                  <a:srgbClr val="2D2C2C"/>
                </a:solidFill>
                <a:latin typeface="Arial"/>
                <a:cs typeface="Arial"/>
              </a:rPr>
              <a:t> </a:t>
            </a:r>
            <a:r>
              <a:rPr sz="1600">
                <a:solidFill>
                  <a:srgbClr val="2D2C2C"/>
                </a:solidFill>
                <a:latin typeface="Arial"/>
                <a:cs typeface="Arial"/>
              </a:rPr>
              <a:t>hrHPV</a:t>
            </a:r>
            <a:r>
              <a:rPr sz="1600" spc="-35">
                <a:solidFill>
                  <a:srgbClr val="2D2C2C"/>
                </a:solidFill>
                <a:latin typeface="Arial"/>
                <a:cs typeface="Arial"/>
              </a:rPr>
              <a:t> </a:t>
            </a:r>
            <a:r>
              <a:rPr sz="1600" spc="-10">
                <a:solidFill>
                  <a:srgbClr val="2D2C2C"/>
                </a:solidFill>
                <a:latin typeface="Arial"/>
                <a:cs typeface="Arial"/>
              </a:rPr>
              <a:t>(high-</a:t>
            </a:r>
            <a:r>
              <a:rPr sz="1600">
                <a:solidFill>
                  <a:srgbClr val="2D2C2C"/>
                </a:solidFill>
                <a:latin typeface="Arial"/>
                <a:cs typeface="Arial"/>
              </a:rPr>
              <a:t>risk</a:t>
            </a:r>
            <a:r>
              <a:rPr sz="1600" spc="-5">
                <a:solidFill>
                  <a:srgbClr val="2D2C2C"/>
                </a:solidFill>
                <a:latin typeface="Arial"/>
                <a:cs typeface="Arial"/>
              </a:rPr>
              <a:t> </a:t>
            </a:r>
            <a:r>
              <a:rPr sz="1600">
                <a:solidFill>
                  <a:srgbClr val="2D2C2C"/>
                </a:solidFill>
                <a:latin typeface="Arial"/>
                <a:cs typeface="Arial"/>
              </a:rPr>
              <a:t>human</a:t>
            </a:r>
            <a:r>
              <a:rPr sz="1600" spc="-25">
                <a:solidFill>
                  <a:srgbClr val="2D2C2C"/>
                </a:solidFill>
                <a:latin typeface="Arial"/>
                <a:cs typeface="Arial"/>
              </a:rPr>
              <a:t> </a:t>
            </a:r>
            <a:r>
              <a:rPr sz="1600">
                <a:solidFill>
                  <a:srgbClr val="2D2C2C"/>
                </a:solidFill>
                <a:latin typeface="Arial"/>
                <a:cs typeface="Arial"/>
              </a:rPr>
              <a:t>papillomavirus)</a:t>
            </a:r>
            <a:r>
              <a:rPr sz="1600" spc="-55">
                <a:solidFill>
                  <a:srgbClr val="2D2C2C"/>
                </a:solidFill>
                <a:latin typeface="Arial"/>
                <a:cs typeface="Arial"/>
              </a:rPr>
              <a:t> </a:t>
            </a:r>
            <a:r>
              <a:rPr sz="1600">
                <a:solidFill>
                  <a:srgbClr val="2D2C2C"/>
                </a:solidFill>
                <a:latin typeface="Arial"/>
                <a:cs typeface="Arial"/>
              </a:rPr>
              <a:t>testing</a:t>
            </a:r>
            <a:r>
              <a:rPr sz="1600" spc="-25">
                <a:solidFill>
                  <a:srgbClr val="2D2C2C"/>
                </a:solidFill>
                <a:latin typeface="Arial"/>
                <a:cs typeface="Arial"/>
              </a:rPr>
              <a:t> </a:t>
            </a:r>
            <a:r>
              <a:rPr sz="1600">
                <a:solidFill>
                  <a:srgbClr val="2D2C2C"/>
                </a:solidFill>
                <a:latin typeface="Arial"/>
                <a:cs typeface="Arial"/>
              </a:rPr>
              <a:t>as</a:t>
            </a:r>
            <a:r>
              <a:rPr sz="1600" spc="-70">
                <a:solidFill>
                  <a:srgbClr val="2D2C2C"/>
                </a:solidFill>
                <a:latin typeface="Arial"/>
                <a:cs typeface="Arial"/>
              </a:rPr>
              <a:t> </a:t>
            </a:r>
            <a:r>
              <a:rPr sz="1600">
                <a:solidFill>
                  <a:srgbClr val="2D2C2C"/>
                </a:solidFill>
                <a:latin typeface="Arial"/>
                <a:cs typeface="Arial"/>
              </a:rPr>
              <a:t>the</a:t>
            </a:r>
            <a:r>
              <a:rPr sz="1600" spc="-25">
                <a:solidFill>
                  <a:srgbClr val="2D2C2C"/>
                </a:solidFill>
                <a:latin typeface="Arial"/>
                <a:cs typeface="Arial"/>
              </a:rPr>
              <a:t> </a:t>
            </a:r>
            <a:r>
              <a:rPr sz="1600" spc="-10">
                <a:solidFill>
                  <a:srgbClr val="2D2C2C"/>
                </a:solidFill>
                <a:latin typeface="Arial"/>
                <a:cs typeface="Arial"/>
              </a:rPr>
              <a:t>preferred </a:t>
            </a:r>
            <a:r>
              <a:rPr sz="1600">
                <a:solidFill>
                  <a:srgbClr val="2D2C2C"/>
                </a:solidFill>
                <a:latin typeface="Arial"/>
                <a:cs typeface="Arial"/>
              </a:rPr>
              <a:t>cervical</a:t>
            </a:r>
            <a:r>
              <a:rPr sz="1600" spc="5">
                <a:solidFill>
                  <a:srgbClr val="2D2C2C"/>
                </a:solidFill>
                <a:latin typeface="Arial"/>
                <a:cs typeface="Arial"/>
              </a:rPr>
              <a:t> </a:t>
            </a:r>
            <a:r>
              <a:rPr sz="1600">
                <a:solidFill>
                  <a:srgbClr val="2D2C2C"/>
                </a:solidFill>
                <a:latin typeface="Arial"/>
                <a:cs typeface="Arial"/>
              </a:rPr>
              <a:t>cancer</a:t>
            </a:r>
            <a:r>
              <a:rPr sz="1600" spc="15">
                <a:solidFill>
                  <a:srgbClr val="2D2C2C"/>
                </a:solidFill>
                <a:latin typeface="Arial"/>
                <a:cs typeface="Arial"/>
              </a:rPr>
              <a:t> </a:t>
            </a:r>
            <a:r>
              <a:rPr sz="1600">
                <a:solidFill>
                  <a:srgbClr val="2D2C2C"/>
                </a:solidFill>
                <a:latin typeface="Arial"/>
                <a:cs typeface="Arial"/>
              </a:rPr>
              <a:t>screening</a:t>
            </a:r>
            <a:r>
              <a:rPr sz="1600" spc="-20">
                <a:solidFill>
                  <a:srgbClr val="2D2C2C"/>
                </a:solidFill>
                <a:latin typeface="Arial"/>
                <a:cs typeface="Arial"/>
              </a:rPr>
              <a:t> </a:t>
            </a:r>
            <a:r>
              <a:rPr sz="1600">
                <a:solidFill>
                  <a:srgbClr val="2D2C2C"/>
                </a:solidFill>
                <a:latin typeface="Arial"/>
                <a:cs typeface="Arial"/>
              </a:rPr>
              <a:t>method</a:t>
            </a:r>
            <a:r>
              <a:rPr sz="1600" spc="-25">
                <a:solidFill>
                  <a:srgbClr val="2D2C2C"/>
                </a:solidFill>
                <a:latin typeface="Arial"/>
                <a:cs typeface="Arial"/>
              </a:rPr>
              <a:t> </a:t>
            </a:r>
            <a:r>
              <a:rPr sz="1600">
                <a:solidFill>
                  <a:srgbClr val="2D2C2C"/>
                </a:solidFill>
                <a:latin typeface="Arial"/>
                <a:cs typeface="Arial"/>
              </a:rPr>
              <a:t>for</a:t>
            </a:r>
            <a:r>
              <a:rPr sz="1600" spc="-50">
                <a:solidFill>
                  <a:srgbClr val="2D2C2C"/>
                </a:solidFill>
                <a:latin typeface="Arial"/>
                <a:cs typeface="Arial"/>
              </a:rPr>
              <a:t> </a:t>
            </a:r>
            <a:r>
              <a:rPr sz="1600">
                <a:solidFill>
                  <a:srgbClr val="2D2C2C"/>
                </a:solidFill>
                <a:latin typeface="Arial"/>
                <a:cs typeface="Arial"/>
              </a:rPr>
              <a:t>average</a:t>
            </a:r>
            <a:r>
              <a:rPr sz="1600" spc="-25">
                <a:solidFill>
                  <a:srgbClr val="2D2C2C"/>
                </a:solidFill>
                <a:latin typeface="Arial"/>
                <a:cs typeface="Arial"/>
              </a:rPr>
              <a:t> </a:t>
            </a:r>
            <a:r>
              <a:rPr sz="1600">
                <a:solidFill>
                  <a:srgbClr val="2D2C2C"/>
                </a:solidFill>
                <a:latin typeface="Arial"/>
                <a:cs typeface="Arial"/>
              </a:rPr>
              <a:t>risk</a:t>
            </a:r>
            <a:r>
              <a:rPr sz="1600" spc="-65">
                <a:solidFill>
                  <a:srgbClr val="2D2C2C"/>
                </a:solidFill>
                <a:latin typeface="Arial"/>
                <a:cs typeface="Arial"/>
              </a:rPr>
              <a:t> </a:t>
            </a:r>
            <a:r>
              <a:rPr sz="1600">
                <a:solidFill>
                  <a:srgbClr val="2D2C2C"/>
                </a:solidFill>
                <a:latin typeface="Arial"/>
                <a:cs typeface="Arial"/>
              </a:rPr>
              <a:t>women</a:t>
            </a:r>
            <a:r>
              <a:rPr sz="1600" spc="-20">
                <a:solidFill>
                  <a:srgbClr val="2D2C2C"/>
                </a:solidFill>
                <a:latin typeface="Arial"/>
                <a:cs typeface="Arial"/>
              </a:rPr>
              <a:t> </a:t>
            </a:r>
            <a:r>
              <a:rPr sz="1600">
                <a:solidFill>
                  <a:srgbClr val="2D2C2C"/>
                </a:solidFill>
                <a:latin typeface="Arial"/>
                <a:cs typeface="Arial"/>
              </a:rPr>
              <a:t>ages</a:t>
            </a:r>
            <a:r>
              <a:rPr sz="1600" spc="-65">
                <a:solidFill>
                  <a:srgbClr val="2D2C2C"/>
                </a:solidFill>
                <a:latin typeface="Arial"/>
                <a:cs typeface="Arial"/>
              </a:rPr>
              <a:t> </a:t>
            </a:r>
            <a:r>
              <a:rPr sz="1600">
                <a:solidFill>
                  <a:srgbClr val="2D2C2C"/>
                </a:solidFill>
                <a:latin typeface="Arial"/>
                <a:cs typeface="Arial"/>
              </a:rPr>
              <a:t>30-</a:t>
            </a:r>
            <a:r>
              <a:rPr sz="1600" spc="-25">
                <a:solidFill>
                  <a:srgbClr val="2D2C2C"/>
                </a:solidFill>
                <a:latin typeface="Arial"/>
                <a:cs typeface="Arial"/>
              </a:rPr>
              <a:t>65</a:t>
            </a:r>
            <a:r>
              <a:rPr lang="en-US" sz="1600" spc="-25">
                <a:solidFill>
                  <a:srgbClr val="2D2C2C"/>
                </a:solidFill>
                <a:latin typeface="Arial"/>
                <a:cs typeface="Arial"/>
              </a:rPr>
              <a:t>. Pap smear remains optional for this group and the standard method for women age 21 to 29</a:t>
            </a:r>
            <a:endParaRPr sz="1600">
              <a:latin typeface="Arial"/>
              <a:cs typeface="Arial"/>
            </a:endParaRPr>
          </a:p>
          <a:p>
            <a:pPr>
              <a:lnSpc>
                <a:spcPct val="100000"/>
              </a:lnSpc>
              <a:spcBef>
                <a:spcPts val="105"/>
              </a:spcBef>
              <a:buClr>
                <a:srgbClr val="2D2C2C"/>
              </a:buClr>
              <a:buFont typeface="Arial"/>
              <a:buChar char="•"/>
            </a:pPr>
            <a:endParaRPr sz="1600">
              <a:latin typeface="Arial"/>
              <a:cs typeface="Arial"/>
            </a:endParaRPr>
          </a:p>
          <a:p>
            <a:pPr marL="298450" marR="200025" indent="-286385">
              <a:lnSpc>
                <a:spcPct val="100000"/>
              </a:lnSpc>
              <a:buChar char="•"/>
              <a:tabLst>
                <a:tab pos="298450" algn="l"/>
              </a:tabLst>
            </a:pPr>
            <a:r>
              <a:rPr sz="1600">
                <a:solidFill>
                  <a:srgbClr val="2D2C2C"/>
                </a:solidFill>
                <a:latin typeface="Arial"/>
                <a:cs typeface="Arial"/>
              </a:rPr>
              <a:t>Covers</a:t>
            </a:r>
            <a:r>
              <a:rPr sz="1600" spc="-70">
                <a:solidFill>
                  <a:srgbClr val="2D2C2C"/>
                </a:solidFill>
                <a:latin typeface="Arial"/>
                <a:cs typeface="Arial"/>
              </a:rPr>
              <a:t> </a:t>
            </a:r>
            <a:r>
              <a:rPr sz="1600">
                <a:solidFill>
                  <a:srgbClr val="2D2C2C"/>
                </a:solidFill>
                <a:latin typeface="Arial"/>
                <a:cs typeface="Arial"/>
              </a:rPr>
              <a:t>additional</a:t>
            </a:r>
            <a:r>
              <a:rPr sz="1600" spc="-60">
                <a:solidFill>
                  <a:srgbClr val="2D2C2C"/>
                </a:solidFill>
                <a:latin typeface="Arial"/>
                <a:cs typeface="Arial"/>
              </a:rPr>
              <a:t> </a:t>
            </a:r>
            <a:r>
              <a:rPr sz="1600" spc="-10">
                <a:solidFill>
                  <a:srgbClr val="2D2C2C"/>
                </a:solidFill>
                <a:latin typeface="Arial"/>
                <a:cs typeface="Arial"/>
              </a:rPr>
              <a:t>follow-</a:t>
            </a:r>
            <a:r>
              <a:rPr sz="1600">
                <a:solidFill>
                  <a:srgbClr val="2D2C2C"/>
                </a:solidFill>
                <a:latin typeface="Arial"/>
                <a:cs typeface="Arial"/>
              </a:rPr>
              <a:t>up</a:t>
            </a:r>
            <a:r>
              <a:rPr sz="1600" spc="-25">
                <a:solidFill>
                  <a:srgbClr val="2D2C2C"/>
                </a:solidFill>
                <a:latin typeface="Arial"/>
                <a:cs typeface="Arial"/>
              </a:rPr>
              <a:t> </a:t>
            </a:r>
            <a:r>
              <a:rPr sz="1600">
                <a:solidFill>
                  <a:srgbClr val="2D2C2C"/>
                </a:solidFill>
                <a:latin typeface="Arial"/>
                <a:cs typeface="Arial"/>
              </a:rPr>
              <a:t>testing</a:t>
            </a:r>
            <a:r>
              <a:rPr sz="1600" spc="-25">
                <a:solidFill>
                  <a:srgbClr val="2D2C2C"/>
                </a:solidFill>
                <a:latin typeface="Arial"/>
                <a:cs typeface="Arial"/>
              </a:rPr>
              <a:t> </a:t>
            </a:r>
            <a:r>
              <a:rPr sz="1600">
                <a:solidFill>
                  <a:srgbClr val="2D2C2C"/>
                </a:solidFill>
                <a:latin typeface="Arial"/>
                <a:cs typeface="Arial"/>
              </a:rPr>
              <a:t>after</a:t>
            </a:r>
            <a:r>
              <a:rPr sz="1600" spc="-30">
                <a:solidFill>
                  <a:srgbClr val="2D2C2C"/>
                </a:solidFill>
                <a:latin typeface="Arial"/>
                <a:cs typeface="Arial"/>
              </a:rPr>
              <a:t> </a:t>
            </a:r>
            <a:r>
              <a:rPr sz="1600">
                <a:solidFill>
                  <a:srgbClr val="2D2C2C"/>
                </a:solidFill>
                <a:latin typeface="Arial"/>
                <a:cs typeface="Arial"/>
              </a:rPr>
              <a:t>initial</a:t>
            </a:r>
            <a:r>
              <a:rPr sz="1600" spc="-5">
                <a:solidFill>
                  <a:srgbClr val="2D2C2C"/>
                </a:solidFill>
                <a:latin typeface="Arial"/>
                <a:cs typeface="Arial"/>
              </a:rPr>
              <a:t> </a:t>
            </a:r>
            <a:r>
              <a:rPr sz="1600">
                <a:solidFill>
                  <a:srgbClr val="2D2C2C"/>
                </a:solidFill>
                <a:latin typeface="Arial"/>
                <a:cs typeface="Arial"/>
              </a:rPr>
              <a:t>screening</a:t>
            </a:r>
            <a:r>
              <a:rPr sz="1600" spc="-25">
                <a:solidFill>
                  <a:srgbClr val="2D2C2C"/>
                </a:solidFill>
                <a:latin typeface="Arial"/>
                <a:cs typeface="Arial"/>
              </a:rPr>
              <a:t> </a:t>
            </a:r>
            <a:r>
              <a:rPr sz="1600">
                <a:solidFill>
                  <a:srgbClr val="2D2C2C"/>
                </a:solidFill>
                <a:latin typeface="Arial"/>
                <a:cs typeface="Arial"/>
              </a:rPr>
              <a:t>when</a:t>
            </a:r>
            <a:r>
              <a:rPr sz="1600" spc="-25">
                <a:solidFill>
                  <a:srgbClr val="2D2C2C"/>
                </a:solidFill>
                <a:latin typeface="Arial"/>
                <a:cs typeface="Arial"/>
              </a:rPr>
              <a:t> </a:t>
            </a:r>
            <a:r>
              <a:rPr sz="1600">
                <a:solidFill>
                  <a:srgbClr val="2D2C2C"/>
                </a:solidFill>
                <a:latin typeface="Arial"/>
                <a:cs typeface="Arial"/>
              </a:rPr>
              <a:t>indicated</a:t>
            </a:r>
            <a:r>
              <a:rPr sz="1600" spc="-20">
                <a:solidFill>
                  <a:srgbClr val="2D2C2C"/>
                </a:solidFill>
                <a:latin typeface="Arial"/>
                <a:cs typeface="Arial"/>
              </a:rPr>
              <a:t> </a:t>
            </a:r>
            <a:r>
              <a:rPr sz="1600" spc="-25">
                <a:solidFill>
                  <a:srgbClr val="2D2C2C"/>
                </a:solidFill>
                <a:latin typeface="Arial"/>
                <a:cs typeface="Arial"/>
              </a:rPr>
              <a:t>to </a:t>
            </a:r>
            <a:r>
              <a:rPr sz="1600">
                <a:solidFill>
                  <a:srgbClr val="2D2C2C"/>
                </a:solidFill>
                <a:latin typeface="Arial"/>
                <a:cs typeface="Arial"/>
              </a:rPr>
              <a:t>complete</a:t>
            </a:r>
            <a:r>
              <a:rPr sz="1600" spc="-105">
                <a:solidFill>
                  <a:srgbClr val="2D2C2C"/>
                </a:solidFill>
                <a:latin typeface="Arial"/>
                <a:cs typeface="Arial"/>
              </a:rPr>
              <a:t> </a:t>
            </a:r>
            <a:r>
              <a:rPr sz="1600">
                <a:solidFill>
                  <a:srgbClr val="2D2C2C"/>
                </a:solidFill>
                <a:latin typeface="Arial"/>
                <a:cs typeface="Arial"/>
              </a:rPr>
              <a:t>the</a:t>
            </a:r>
            <a:r>
              <a:rPr sz="1600" spc="-20">
                <a:solidFill>
                  <a:srgbClr val="2D2C2C"/>
                </a:solidFill>
                <a:latin typeface="Arial"/>
                <a:cs typeface="Arial"/>
              </a:rPr>
              <a:t> </a:t>
            </a:r>
            <a:r>
              <a:rPr sz="1600">
                <a:solidFill>
                  <a:srgbClr val="2D2C2C"/>
                </a:solidFill>
                <a:latin typeface="Arial"/>
                <a:cs typeface="Arial"/>
              </a:rPr>
              <a:t>screening</a:t>
            </a:r>
            <a:r>
              <a:rPr sz="1600" spc="-25">
                <a:solidFill>
                  <a:srgbClr val="2D2C2C"/>
                </a:solidFill>
                <a:latin typeface="Arial"/>
                <a:cs typeface="Arial"/>
              </a:rPr>
              <a:t> </a:t>
            </a:r>
            <a:r>
              <a:rPr sz="1600">
                <a:solidFill>
                  <a:srgbClr val="2D2C2C"/>
                </a:solidFill>
                <a:latin typeface="Arial"/>
                <a:cs typeface="Arial"/>
              </a:rPr>
              <a:t>process</a:t>
            </a:r>
            <a:r>
              <a:rPr sz="1600" spc="5">
                <a:solidFill>
                  <a:srgbClr val="2D2C2C"/>
                </a:solidFill>
                <a:latin typeface="Arial"/>
                <a:cs typeface="Arial"/>
              </a:rPr>
              <a:t> </a:t>
            </a:r>
            <a:r>
              <a:rPr lang="en-US" sz="1600" spc="5">
                <a:solidFill>
                  <a:srgbClr val="2D2C2C"/>
                </a:solidFill>
                <a:latin typeface="Arial"/>
                <a:cs typeface="Arial"/>
              </a:rPr>
              <a:t>for cervical cancer </a:t>
            </a:r>
            <a:r>
              <a:rPr sz="1600">
                <a:solidFill>
                  <a:srgbClr val="2D2C2C"/>
                </a:solidFill>
                <a:latin typeface="Arial"/>
                <a:cs typeface="Arial"/>
              </a:rPr>
              <a:t>at</a:t>
            </a:r>
            <a:r>
              <a:rPr sz="1600" spc="-30">
                <a:solidFill>
                  <a:srgbClr val="2D2C2C"/>
                </a:solidFill>
                <a:latin typeface="Arial"/>
                <a:cs typeface="Arial"/>
              </a:rPr>
              <a:t> </a:t>
            </a:r>
            <a:r>
              <a:rPr sz="1600">
                <a:solidFill>
                  <a:srgbClr val="2D2C2C"/>
                </a:solidFill>
                <a:latin typeface="Arial"/>
                <a:cs typeface="Arial"/>
              </a:rPr>
              <a:t>$0</a:t>
            </a:r>
            <a:r>
              <a:rPr sz="1600" spc="-20">
                <a:solidFill>
                  <a:srgbClr val="2D2C2C"/>
                </a:solidFill>
                <a:latin typeface="Arial"/>
                <a:cs typeface="Arial"/>
              </a:rPr>
              <a:t> </a:t>
            </a:r>
            <a:r>
              <a:rPr sz="1600">
                <a:solidFill>
                  <a:srgbClr val="2D2C2C"/>
                </a:solidFill>
                <a:latin typeface="Arial"/>
                <a:cs typeface="Arial"/>
              </a:rPr>
              <a:t>cost</a:t>
            </a:r>
            <a:r>
              <a:rPr sz="1600" spc="-25">
                <a:solidFill>
                  <a:srgbClr val="2D2C2C"/>
                </a:solidFill>
                <a:latin typeface="Arial"/>
                <a:cs typeface="Arial"/>
              </a:rPr>
              <a:t> </a:t>
            </a:r>
            <a:r>
              <a:rPr sz="1600" spc="-10">
                <a:solidFill>
                  <a:srgbClr val="2D2C2C"/>
                </a:solidFill>
                <a:latin typeface="Arial"/>
                <a:cs typeface="Arial"/>
              </a:rPr>
              <a:t>share</a:t>
            </a:r>
            <a:endParaRPr sz="1600">
              <a:latin typeface="Arial"/>
              <a:cs typeface="Arial"/>
            </a:endParaRPr>
          </a:p>
          <a:p>
            <a:pPr>
              <a:lnSpc>
                <a:spcPct val="100000"/>
              </a:lnSpc>
              <a:spcBef>
                <a:spcPts val="105"/>
              </a:spcBef>
              <a:buClr>
                <a:srgbClr val="2D2C2C"/>
              </a:buClr>
              <a:buFont typeface="Arial"/>
              <a:buChar char="•"/>
            </a:pPr>
            <a:endParaRPr sz="1600">
              <a:latin typeface="Arial"/>
              <a:cs typeface="Arial"/>
            </a:endParaRPr>
          </a:p>
          <a:p>
            <a:pPr marL="298450" indent="-285750">
              <a:lnSpc>
                <a:spcPct val="100000"/>
              </a:lnSpc>
              <a:spcBef>
                <a:spcPts val="5"/>
              </a:spcBef>
              <a:buChar char="•"/>
              <a:tabLst>
                <a:tab pos="298450" algn="l"/>
              </a:tabLst>
            </a:pPr>
            <a:r>
              <a:rPr sz="1600">
                <a:solidFill>
                  <a:srgbClr val="2D2C2C"/>
                </a:solidFill>
                <a:latin typeface="Arial"/>
                <a:cs typeface="Arial"/>
              </a:rPr>
              <a:t>Provides</a:t>
            </a:r>
            <a:r>
              <a:rPr sz="1600" spc="-70">
                <a:solidFill>
                  <a:srgbClr val="2D2C2C"/>
                </a:solidFill>
                <a:latin typeface="Arial"/>
                <a:cs typeface="Arial"/>
              </a:rPr>
              <a:t> </a:t>
            </a:r>
            <a:r>
              <a:rPr sz="1600">
                <a:solidFill>
                  <a:srgbClr val="2D2C2C"/>
                </a:solidFill>
                <a:latin typeface="Arial"/>
                <a:cs typeface="Arial"/>
              </a:rPr>
              <a:t>the</a:t>
            </a:r>
            <a:r>
              <a:rPr sz="1600" spc="-15">
                <a:solidFill>
                  <a:srgbClr val="2D2C2C"/>
                </a:solidFill>
                <a:latin typeface="Arial"/>
                <a:cs typeface="Arial"/>
              </a:rPr>
              <a:t> </a:t>
            </a:r>
            <a:r>
              <a:rPr sz="1600">
                <a:solidFill>
                  <a:srgbClr val="2D2C2C"/>
                </a:solidFill>
                <a:latin typeface="Arial"/>
                <a:cs typeface="Arial"/>
              </a:rPr>
              <a:t>option</a:t>
            </a:r>
            <a:r>
              <a:rPr sz="1600" spc="-20">
                <a:solidFill>
                  <a:srgbClr val="2D2C2C"/>
                </a:solidFill>
                <a:latin typeface="Arial"/>
                <a:cs typeface="Arial"/>
              </a:rPr>
              <a:t> </a:t>
            </a:r>
            <a:r>
              <a:rPr sz="1600">
                <a:solidFill>
                  <a:srgbClr val="2D2C2C"/>
                </a:solidFill>
                <a:latin typeface="Arial"/>
                <a:cs typeface="Arial"/>
              </a:rPr>
              <a:t>to</a:t>
            </a:r>
            <a:r>
              <a:rPr sz="1600" spc="-15">
                <a:solidFill>
                  <a:srgbClr val="2D2C2C"/>
                </a:solidFill>
                <a:latin typeface="Arial"/>
                <a:cs typeface="Arial"/>
              </a:rPr>
              <a:t> </a:t>
            </a:r>
            <a:r>
              <a:rPr sz="1600" spc="-10">
                <a:solidFill>
                  <a:srgbClr val="2D2C2C"/>
                </a:solidFill>
                <a:latin typeface="Arial"/>
                <a:cs typeface="Arial"/>
              </a:rPr>
              <a:t>self-</a:t>
            </a:r>
            <a:r>
              <a:rPr sz="1600">
                <a:solidFill>
                  <a:srgbClr val="2D2C2C"/>
                </a:solidFill>
                <a:latin typeface="Arial"/>
                <a:cs typeface="Arial"/>
              </a:rPr>
              <a:t>collect</a:t>
            </a:r>
            <a:r>
              <a:rPr sz="1600" spc="-20">
                <a:solidFill>
                  <a:srgbClr val="2D2C2C"/>
                </a:solidFill>
                <a:latin typeface="Arial"/>
                <a:cs typeface="Arial"/>
              </a:rPr>
              <a:t> </a:t>
            </a:r>
            <a:r>
              <a:rPr sz="1600">
                <a:solidFill>
                  <a:srgbClr val="2D2C2C"/>
                </a:solidFill>
                <a:latin typeface="Arial"/>
                <a:cs typeface="Arial"/>
              </a:rPr>
              <a:t>samples</a:t>
            </a:r>
            <a:r>
              <a:rPr sz="1600" spc="15">
                <a:solidFill>
                  <a:srgbClr val="2D2C2C"/>
                </a:solidFill>
                <a:latin typeface="Arial"/>
                <a:cs typeface="Arial"/>
              </a:rPr>
              <a:t> </a:t>
            </a:r>
            <a:r>
              <a:rPr sz="1600">
                <a:solidFill>
                  <a:srgbClr val="2D2C2C"/>
                </a:solidFill>
                <a:latin typeface="Arial"/>
                <a:cs typeface="Arial"/>
              </a:rPr>
              <a:t>for</a:t>
            </a:r>
            <a:r>
              <a:rPr sz="1600" spc="-25">
                <a:solidFill>
                  <a:srgbClr val="2D2C2C"/>
                </a:solidFill>
                <a:latin typeface="Arial"/>
                <a:cs typeface="Arial"/>
              </a:rPr>
              <a:t> </a:t>
            </a:r>
            <a:r>
              <a:rPr sz="1600">
                <a:solidFill>
                  <a:srgbClr val="2D2C2C"/>
                </a:solidFill>
                <a:latin typeface="Arial"/>
                <a:cs typeface="Arial"/>
              </a:rPr>
              <a:t>hrHPV</a:t>
            </a:r>
            <a:r>
              <a:rPr sz="1600" spc="-25">
                <a:solidFill>
                  <a:srgbClr val="2D2C2C"/>
                </a:solidFill>
                <a:latin typeface="Arial"/>
                <a:cs typeface="Arial"/>
              </a:rPr>
              <a:t> </a:t>
            </a:r>
            <a:r>
              <a:rPr sz="1600" spc="-10">
                <a:solidFill>
                  <a:srgbClr val="2D2C2C"/>
                </a:solidFill>
                <a:latin typeface="Arial"/>
                <a:cs typeface="Arial"/>
              </a:rPr>
              <a:t>testing</a:t>
            </a:r>
            <a:endParaRPr sz="1600">
              <a:latin typeface="Arial"/>
              <a:cs typeface="Arial"/>
            </a:endParaRPr>
          </a:p>
        </p:txBody>
      </p:sp>
      <p:grpSp>
        <p:nvGrpSpPr>
          <p:cNvPr id="4" name="Group 3">
            <a:extLst>
              <a:ext uri="{FF2B5EF4-FFF2-40B4-BE49-F238E27FC236}">
                <a16:creationId xmlns:a16="http://schemas.microsoft.com/office/drawing/2014/main" id="{77C0702F-3CEE-8404-93C9-C661EF425BF3}"/>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7D321B1F-691D-79C9-39D1-027B6448A12C}"/>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2BD33EE-8747-374C-8A6C-FA836B4A57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6">
            <a:hlinkClick r:id="" action="ppaction://media"/>
            <a:extLst>
              <a:ext uri="{FF2B5EF4-FFF2-40B4-BE49-F238E27FC236}">
                <a16:creationId xmlns:a16="http://schemas.microsoft.com/office/drawing/2014/main" id="{B25162E6-AE5C-9B6D-BDED-996C42BDFD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62999"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53200"/>
    </mc:Choice>
    <mc:Fallback>
      <p:transition spd="slow" advClick="0" advTm="53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2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63778" y="289381"/>
            <a:ext cx="8475422" cy="478336"/>
          </a:xfrm>
          <a:prstGeom prst="rect">
            <a:avLst/>
          </a:prstGeom>
        </p:spPr>
        <p:txBody>
          <a:bodyPr vert="horz" wrap="square" lIns="0" tIns="16510" rIns="0" bIns="0" rtlCol="0">
            <a:spAutoFit/>
          </a:bodyPr>
          <a:lstStyle/>
          <a:p>
            <a:pPr marL="12700">
              <a:lnSpc>
                <a:spcPct val="100000"/>
              </a:lnSpc>
              <a:spcBef>
                <a:spcPts val="130"/>
              </a:spcBef>
            </a:pPr>
            <a:r>
              <a:rPr b="1">
                <a:solidFill>
                  <a:schemeClr val="tx1"/>
                </a:solidFill>
              </a:rPr>
              <a:t>CA</a:t>
            </a:r>
            <a:r>
              <a:rPr b="1" spc="-210">
                <a:solidFill>
                  <a:schemeClr val="tx1"/>
                </a:solidFill>
              </a:rPr>
              <a:t> </a:t>
            </a:r>
            <a:r>
              <a:rPr b="1">
                <a:solidFill>
                  <a:schemeClr val="tx1"/>
                </a:solidFill>
              </a:rPr>
              <a:t>State</a:t>
            </a:r>
            <a:r>
              <a:rPr b="1" spc="-40">
                <a:solidFill>
                  <a:schemeClr val="tx1"/>
                </a:solidFill>
              </a:rPr>
              <a:t> </a:t>
            </a:r>
            <a:r>
              <a:rPr b="1">
                <a:solidFill>
                  <a:schemeClr val="tx1"/>
                </a:solidFill>
              </a:rPr>
              <a:t>Legislative</a:t>
            </a:r>
            <a:r>
              <a:rPr b="1" spc="-35">
                <a:solidFill>
                  <a:schemeClr val="tx1"/>
                </a:solidFill>
              </a:rPr>
              <a:t> </a:t>
            </a:r>
            <a:r>
              <a:rPr b="1">
                <a:solidFill>
                  <a:schemeClr val="tx1"/>
                </a:solidFill>
              </a:rPr>
              <a:t>Changes</a:t>
            </a:r>
            <a:endParaRPr b="1" spc="-10">
              <a:solidFill>
                <a:schemeClr val="tx1"/>
              </a:solidFill>
            </a:endParaRPr>
          </a:p>
        </p:txBody>
      </p:sp>
      <p:graphicFrame>
        <p:nvGraphicFramePr>
          <p:cNvPr id="3" name="object 3"/>
          <p:cNvGraphicFramePr>
            <a:graphicFrameLocks noGrp="1"/>
          </p:cNvGraphicFramePr>
          <p:nvPr>
            <p:extLst>
              <p:ext uri="{D42A27DB-BD31-4B8C-83A1-F6EECF244321}">
                <p14:modId xmlns:p14="http://schemas.microsoft.com/office/powerpoint/2010/main" val="376103930"/>
              </p:ext>
            </p:extLst>
          </p:nvPr>
        </p:nvGraphicFramePr>
        <p:xfrm>
          <a:off x="369881" y="845941"/>
          <a:ext cx="8390253" cy="3056890"/>
        </p:xfrm>
        <a:graphic>
          <a:graphicData uri="http://schemas.openxmlformats.org/drawingml/2006/table">
            <a:tbl>
              <a:tblPr firstRow="1" bandRow="1">
                <a:tableStyleId>{2D5ABB26-0587-4C30-8999-92F81FD0307C}</a:tableStyleId>
              </a:tblPr>
              <a:tblGrid>
                <a:gridCol w="4811395">
                  <a:extLst>
                    <a:ext uri="{9D8B030D-6E8A-4147-A177-3AD203B41FA5}">
                      <a16:colId xmlns:a16="http://schemas.microsoft.com/office/drawing/2014/main" val="20000"/>
                    </a:ext>
                  </a:extLst>
                </a:gridCol>
                <a:gridCol w="1878329">
                  <a:extLst>
                    <a:ext uri="{9D8B030D-6E8A-4147-A177-3AD203B41FA5}">
                      <a16:colId xmlns:a16="http://schemas.microsoft.com/office/drawing/2014/main" val="20001"/>
                    </a:ext>
                  </a:extLst>
                </a:gridCol>
                <a:gridCol w="1700529">
                  <a:extLst>
                    <a:ext uri="{9D8B030D-6E8A-4147-A177-3AD203B41FA5}">
                      <a16:colId xmlns:a16="http://schemas.microsoft.com/office/drawing/2014/main" val="20002"/>
                    </a:ext>
                  </a:extLst>
                </a:gridCol>
              </a:tblGrid>
              <a:tr h="343535">
                <a:tc>
                  <a:txBody>
                    <a:bodyPr/>
                    <a:lstStyle/>
                    <a:p>
                      <a:pPr marL="8890" algn="ctr">
                        <a:lnSpc>
                          <a:spcPct val="100000"/>
                        </a:lnSpc>
                        <a:spcBef>
                          <a:spcPts val="250"/>
                        </a:spcBef>
                      </a:pPr>
                      <a:r>
                        <a:rPr sz="1050" b="1" spc="-10">
                          <a:solidFill>
                            <a:srgbClr val="FFFFFF"/>
                          </a:solidFill>
                          <a:latin typeface="Arial"/>
                          <a:cs typeface="Arial"/>
                        </a:rPr>
                        <a:t>Legislation</a:t>
                      </a:r>
                      <a:endParaRPr sz="105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12065" algn="ctr">
                        <a:lnSpc>
                          <a:spcPct val="100000"/>
                        </a:lnSpc>
                        <a:spcBef>
                          <a:spcPts val="250"/>
                        </a:spcBef>
                      </a:pPr>
                      <a:r>
                        <a:rPr sz="1050" b="1">
                          <a:solidFill>
                            <a:srgbClr val="FFFFFF"/>
                          </a:solidFill>
                          <a:latin typeface="Arial"/>
                          <a:cs typeface="Arial"/>
                        </a:rPr>
                        <a:t>UC</a:t>
                      </a:r>
                      <a:r>
                        <a:rPr sz="1050" b="1" spc="-35">
                          <a:solidFill>
                            <a:srgbClr val="FFFFFF"/>
                          </a:solidFill>
                          <a:latin typeface="Arial"/>
                          <a:cs typeface="Arial"/>
                        </a:rPr>
                        <a:t> </a:t>
                      </a:r>
                      <a:r>
                        <a:rPr sz="1050" b="1" spc="-25">
                          <a:solidFill>
                            <a:srgbClr val="FFFFFF"/>
                          </a:solidFill>
                          <a:latin typeface="Arial"/>
                          <a:cs typeface="Arial"/>
                        </a:rPr>
                        <a:t>B&amp;G</a:t>
                      </a:r>
                      <a:endParaRPr sz="105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537845">
                        <a:lnSpc>
                          <a:spcPct val="100000"/>
                        </a:lnSpc>
                        <a:spcBef>
                          <a:spcPts val="250"/>
                        </a:spcBef>
                      </a:pPr>
                      <a:r>
                        <a:rPr sz="1050" b="1">
                          <a:solidFill>
                            <a:srgbClr val="FFFFFF"/>
                          </a:solidFill>
                          <a:latin typeface="Arial"/>
                          <a:cs typeface="Arial"/>
                        </a:rPr>
                        <a:t>Kaiser</a:t>
                      </a:r>
                      <a:r>
                        <a:rPr sz="1050" b="1" spc="-25">
                          <a:solidFill>
                            <a:srgbClr val="FFFFFF"/>
                          </a:solidFill>
                          <a:latin typeface="Arial"/>
                          <a:cs typeface="Arial"/>
                        </a:rPr>
                        <a:t> CA</a:t>
                      </a:r>
                      <a:endParaRPr sz="105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extLst>
                  <a:ext uri="{0D108BD9-81ED-4DB2-BD59-A6C34878D82A}">
                    <a16:rowId xmlns:a16="http://schemas.microsoft.com/office/drawing/2014/main" val="10000"/>
                  </a:ext>
                </a:extLst>
              </a:tr>
              <a:tr h="548640">
                <a:tc>
                  <a:txBody>
                    <a:bodyPr/>
                    <a:lstStyle/>
                    <a:p>
                      <a:pPr marL="68580">
                        <a:lnSpc>
                          <a:spcPts val="1170"/>
                        </a:lnSpc>
                        <a:spcBef>
                          <a:spcPts val="110"/>
                        </a:spcBef>
                      </a:pPr>
                      <a:r>
                        <a:rPr sz="1050" b="1">
                          <a:solidFill>
                            <a:srgbClr val="2D2C2C"/>
                          </a:solidFill>
                          <a:latin typeface="Arial"/>
                          <a:cs typeface="Arial"/>
                        </a:rPr>
                        <a:t>AB</a:t>
                      </a:r>
                      <a:r>
                        <a:rPr sz="1050" b="1" spc="-55">
                          <a:solidFill>
                            <a:srgbClr val="2D2C2C"/>
                          </a:solidFill>
                          <a:latin typeface="Arial"/>
                          <a:cs typeface="Arial"/>
                        </a:rPr>
                        <a:t> </a:t>
                      </a:r>
                      <a:r>
                        <a:rPr sz="1050" b="1">
                          <a:solidFill>
                            <a:srgbClr val="2D2C2C"/>
                          </a:solidFill>
                          <a:latin typeface="Arial"/>
                          <a:cs typeface="Arial"/>
                        </a:rPr>
                        <a:t>948:</a:t>
                      </a:r>
                      <a:r>
                        <a:rPr sz="1050" b="1" spc="15">
                          <a:solidFill>
                            <a:srgbClr val="2D2C2C"/>
                          </a:solidFill>
                          <a:latin typeface="Arial"/>
                          <a:cs typeface="Arial"/>
                        </a:rPr>
                        <a:t> </a:t>
                      </a:r>
                      <a:r>
                        <a:rPr sz="1050" b="1">
                          <a:solidFill>
                            <a:srgbClr val="2D2C2C"/>
                          </a:solidFill>
                          <a:latin typeface="Arial"/>
                          <a:cs typeface="Arial"/>
                        </a:rPr>
                        <a:t>Berman – </a:t>
                      </a:r>
                      <a:r>
                        <a:rPr sz="1050" b="1" spc="-10">
                          <a:solidFill>
                            <a:srgbClr val="2D2C2C"/>
                          </a:solidFill>
                          <a:latin typeface="Arial"/>
                          <a:cs typeface="Arial"/>
                        </a:rPr>
                        <a:t>Prescription</a:t>
                      </a:r>
                      <a:r>
                        <a:rPr sz="1050" b="1" spc="-5">
                          <a:solidFill>
                            <a:srgbClr val="2D2C2C"/>
                          </a:solidFill>
                          <a:latin typeface="Arial"/>
                          <a:cs typeface="Arial"/>
                        </a:rPr>
                        <a:t> </a:t>
                      </a:r>
                      <a:r>
                        <a:rPr sz="1050" b="1" spc="-20">
                          <a:solidFill>
                            <a:srgbClr val="2D2C2C"/>
                          </a:solidFill>
                          <a:latin typeface="Arial"/>
                          <a:cs typeface="Arial"/>
                        </a:rPr>
                        <a:t>Drugs</a:t>
                      </a:r>
                      <a:endParaRPr sz="1050">
                        <a:latin typeface="Arial"/>
                        <a:cs typeface="Arial"/>
                      </a:endParaRPr>
                    </a:p>
                    <a:p>
                      <a:pPr marL="68580">
                        <a:lnSpc>
                          <a:spcPts val="1170"/>
                        </a:lnSpc>
                      </a:pPr>
                      <a:r>
                        <a:rPr sz="1050" i="1">
                          <a:solidFill>
                            <a:srgbClr val="2D2C2C"/>
                          </a:solidFill>
                          <a:latin typeface="Arial"/>
                          <a:cs typeface="Arial"/>
                        </a:rPr>
                        <a:t>Requires</a:t>
                      </a:r>
                      <a:r>
                        <a:rPr sz="1050" i="1" spc="5">
                          <a:solidFill>
                            <a:srgbClr val="2D2C2C"/>
                          </a:solidFill>
                          <a:latin typeface="Arial"/>
                          <a:cs typeface="Arial"/>
                        </a:rPr>
                        <a:t> </a:t>
                      </a:r>
                      <a:r>
                        <a:rPr sz="1050" i="1">
                          <a:solidFill>
                            <a:srgbClr val="2D2C2C"/>
                          </a:solidFill>
                          <a:latin typeface="Arial"/>
                          <a:cs typeface="Arial"/>
                        </a:rPr>
                        <a:t>max</a:t>
                      </a:r>
                      <a:r>
                        <a:rPr sz="1050" i="1" spc="-60">
                          <a:solidFill>
                            <a:srgbClr val="2D2C2C"/>
                          </a:solidFill>
                          <a:latin typeface="Arial"/>
                          <a:cs typeface="Arial"/>
                        </a:rPr>
                        <a:t> </a:t>
                      </a:r>
                      <a:r>
                        <a:rPr sz="1050" i="1">
                          <a:solidFill>
                            <a:srgbClr val="2D2C2C"/>
                          </a:solidFill>
                          <a:latin typeface="Arial"/>
                          <a:cs typeface="Arial"/>
                        </a:rPr>
                        <a:t>cost</a:t>
                      </a:r>
                      <a:r>
                        <a:rPr sz="1050" i="1" spc="-35">
                          <a:solidFill>
                            <a:srgbClr val="2D2C2C"/>
                          </a:solidFill>
                          <a:latin typeface="Arial"/>
                          <a:cs typeface="Arial"/>
                        </a:rPr>
                        <a:t> </a:t>
                      </a:r>
                      <a:r>
                        <a:rPr sz="1050" i="1">
                          <a:solidFill>
                            <a:srgbClr val="2D2C2C"/>
                          </a:solidFill>
                          <a:latin typeface="Arial"/>
                          <a:cs typeface="Arial"/>
                        </a:rPr>
                        <a:t>share</a:t>
                      </a:r>
                      <a:r>
                        <a:rPr sz="1050" i="1" spc="20">
                          <a:solidFill>
                            <a:srgbClr val="2D2C2C"/>
                          </a:solidFill>
                          <a:latin typeface="Arial"/>
                          <a:cs typeface="Arial"/>
                        </a:rPr>
                        <a:t> </a:t>
                      </a:r>
                      <a:r>
                        <a:rPr sz="1050" i="1">
                          <a:solidFill>
                            <a:srgbClr val="2D2C2C"/>
                          </a:solidFill>
                          <a:latin typeface="Arial"/>
                          <a:cs typeface="Arial"/>
                        </a:rPr>
                        <a:t>for</a:t>
                      </a:r>
                      <a:r>
                        <a:rPr sz="1050" i="1" spc="-20">
                          <a:solidFill>
                            <a:srgbClr val="2D2C2C"/>
                          </a:solidFill>
                          <a:latin typeface="Arial"/>
                          <a:cs typeface="Arial"/>
                        </a:rPr>
                        <a:t> </a:t>
                      </a:r>
                      <a:r>
                        <a:rPr sz="1050" i="1">
                          <a:solidFill>
                            <a:srgbClr val="2D2C2C"/>
                          </a:solidFill>
                          <a:latin typeface="Arial"/>
                          <a:cs typeface="Arial"/>
                        </a:rPr>
                        <a:t>OP</a:t>
                      </a:r>
                      <a:r>
                        <a:rPr sz="1050" i="1" spc="-20">
                          <a:solidFill>
                            <a:srgbClr val="2D2C2C"/>
                          </a:solidFill>
                          <a:latin typeface="Arial"/>
                          <a:cs typeface="Arial"/>
                        </a:rPr>
                        <a:t> </a:t>
                      </a:r>
                      <a:r>
                        <a:rPr sz="1050" i="1">
                          <a:solidFill>
                            <a:srgbClr val="2D2C2C"/>
                          </a:solidFill>
                          <a:latin typeface="Arial"/>
                          <a:cs typeface="Arial"/>
                        </a:rPr>
                        <a:t>Rx</a:t>
                      </a:r>
                      <a:r>
                        <a:rPr sz="1050" i="1" spc="5">
                          <a:solidFill>
                            <a:srgbClr val="2D2C2C"/>
                          </a:solidFill>
                          <a:latin typeface="Arial"/>
                          <a:cs typeface="Arial"/>
                        </a:rPr>
                        <a:t> </a:t>
                      </a:r>
                      <a:r>
                        <a:rPr sz="1050" i="1">
                          <a:solidFill>
                            <a:srgbClr val="2D2C2C"/>
                          </a:solidFill>
                          <a:latin typeface="Arial"/>
                          <a:cs typeface="Arial"/>
                        </a:rPr>
                        <a:t>of</a:t>
                      </a:r>
                      <a:r>
                        <a:rPr sz="1050" i="1" spc="-35">
                          <a:solidFill>
                            <a:srgbClr val="2D2C2C"/>
                          </a:solidFill>
                          <a:latin typeface="Arial"/>
                          <a:cs typeface="Arial"/>
                        </a:rPr>
                        <a:t> </a:t>
                      </a:r>
                      <a:r>
                        <a:rPr sz="1050" i="1" spc="-10">
                          <a:solidFill>
                            <a:srgbClr val="2D2C2C"/>
                          </a:solidFill>
                          <a:latin typeface="Arial"/>
                          <a:cs typeface="Arial"/>
                        </a:rPr>
                        <a:t>$250/30-</a:t>
                      </a:r>
                      <a:r>
                        <a:rPr sz="1050" i="1">
                          <a:solidFill>
                            <a:srgbClr val="2D2C2C"/>
                          </a:solidFill>
                          <a:latin typeface="Arial"/>
                          <a:cs typeface="Arial"/>
                        </a:rPr>
                        <a:t>day</a:t>
                      </a:r>
                      <a:r>
                        <a:rPr sz="1050" i="1" spc="10">
                          <a:solidFill>
                            <a:srgbClr val="2D2C2C"/>
                          </a:solidFill>
                          <a:latin typeface="Arial"/>
                          <a:cs typeface="Arial"/>
                        </a:rPr>
                        <a:t> </a:t>
                      </a:r>
                      <a:r>
                        <a:rPr sz="1050" i="1" spc="-10">
                          <a:solidFill>
                            <a:srgbClr val="2D2C2C"/>
                          </a:solidFill>
                          <a:latin typeface="Arial"/>
                          <a:cs typeface="Arial"/>
                        </a:rPr>
                        <a:t>supply</a:t>
                      </a:r>
                      <a:endParaRPr sz="1050">
                        <a:latin typeface="Arial"/>
                        <a:cs typeface="Arial"/>
                      </a:endParaRPr>
                    </a:p>
                  </a:txBody>
                  <a:tcPr marL="0" marR="0" marT="139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73660" marR="223520">
                        <a:lnSpc>
                          <a:spcPct val="103000"/>
                        </a:lnSpc>
                        <a:spcBef>
                          <a:spcPts val="220"/>
                        </a:spcBef>
                      </a:pPr>
                      <a:r>
                        <a:rPr sz="1050">
                          <a:solidFill>
                            <a:srgbClr val="2D2C2C"/>
                          </a:solidFill>
                          <a:latin typeface="Arial"/>
                          <a:cs typeface="Arial"/>
                        </a:rPr>
                        <a:t>Caps</a:t>
                      </a:r>
                      <a:r>
                        <a:rPr sz="1050" spc="-60">
                          <a:solidFill>
                            <a:srgbClr val="2D2C2C"/>
                          </a:solidFill>
                          <a:latin typeface="Arial"/>
                          <a:cs typeface="Arial"/>
                        </a:rPr>
                        <a:t> </a:t>
                      </a:r>
                      <a:r>
                        <a:rPr sz="1050">
                          <a:solidFill>
                            <a:srgbClr val="2D2C2C"/>
                          </a:solidFill>
                          <a:latin typeface="Arial"/>
                          <a:cs typeface="Arial"/>
                        </a:rPr>
                        <a:t>50%</a:t>
                      </a:r>
                      <a:r>
                        <a:rPr sz="1050" spc="-45">
                          <a:solidFill>
                            <a:srgbClr val="2D2C2C"/>
                          </a:solidFill>
                          <a:latin typeface="Arial"/>
                          <a:cs typeface="Arial"/>
                        </a:rPr>
                        <a:t> </a:t>
                      </a:r>
                      <a:r>
                        <a:rPr sz="1050">
                          <a:solidFill>
                            <a:srgbClr val="2D2C2C"/>
                          </a:solidFill>
                          <a:latin typeface="Arial"/>
                          <a:cs typeface="Arial"/>
                        </a:rPr>
                        <a:t>coinsurance</a:t>
                      </a:r>
                      <a:r>
                        <a:rPr sz="1050" spc="20">
                          <a:solidFill>
                            <a:srgbClr val="2D2C2C"/>
                          </a:solidFill>
                          <a:latin typeface="Arial"/>
                          <a:cs typeface="Arial"/>
                        </a:rPr>
                        <a:t> </a:t>
                      </a:r>
                      <a:r>
                        <a:rPr sz="1050" spc="-25">
                          <a:solidFill>
                            <a:srgbClr val="2D2C2C"/>
                          </a:solidFill>
                          <a:latin typeface="Arial"/>
                          <a:cs typeface="Arial"/>
                        </a:rPr>
                        <a:t>for </a:t>
                      </a:r>
                      <a:r>
                        <a:rPr sz="1050">
                          <a:solidFill>
                            <a:srgbClr val="2D2C2C"/>
                          </a:solidFill>
                          <a:latin typeface="Arial"/>
                          <a:cs typeface="Arial"/>
                        </a:rPr>
                        <a:t>weight</a:t>
                      </a:r>
                      <a:r>
                        <a:rPr sz="1050" spc="-20">
                          <a:solidFill>
                            <a:srgbClr val="2D2C2C"/>
                          </a:solidFill>
                          <a:latin typeface="Arial"/>
                          <a:cs typeface="Arial"/>
                        </a:rPr>
                        <a:t> </a:t>
                      </a:r>
                      <a:r>
                        <a:rPr sz="1050">
                          <a:solidFill>
                            <a:srgbClr val="2D2C2C"/>
                          </a:solidFill>
                          <a:latin typeface="Arial"/>
                          <a:cs typeface="Arial"/>
                        </a:rPr>
                        <a:t>loss</a:t>
                      </a:r>
                      <a:r>
                        <a:rPr sz="1050" spc="-40">
                          <a:solidFill>
                            <a:srgbClr val="2D2C2C"/>
                          </a:solidFill>
                          <a:latin typeface="Arial"/>
                          <a:cs typeface="Arial"/>
                        </a:rPr>
                        <a:t> </a:t>
                      </a:r>
                      <a:r>
                        <a:rPr sz="1050">
                          <a:solidFill>
                            <a:srgbClr val="2D2C2C"/>
                          </a:solidFill>
                          <a:latin typeface="Arial"/>
                          <a:cs typeface="Arial"/>
                        </a:rPr>
                        <a:t>drugs</a:t>
                      </a:r>
                      <a:r>
                        <a:rPr lang="en-US" sz="1050">
                          <a:solidFill>
                            <a:srgbClr val="2D2C2C"/>
                          </a:solidFill>
                          <a:latin typeface="Arial"/>
                          <a:cs typeface="Arial"/>
                        </a:rPr>
                        <a:t>,</a:t>
                      </a:r>
                      <a:r>
                        <a:rPr sz="1050" spc="-45">
                          <a:solidFill>
                            <a:srgbClr val="2D2C2C"/>
                          </a:solidFill>
                          <a:latin typeface="Arial"/>
                          <a:cs typeface="Arial"/>
                        </a:rPr>
                        <a:t> </a:t>
                      </a:r>
                      <a:r>
                        <a:rPr lang="en-US" sz="1050" spc="-45">
                          <a:solidFill>
                            <a:srgbClr val="2D2C2C"/>
                          </a:solidFill>
                          <a:latin typeface="Arial"/>
                          <a:cs typeface="Arial"/>
                        </a:rPr>
                        <a:t>including GLP-1s, </a:t>
                      </a:r>
                      <a:r>
                        <a:rPr sz="1050">
                          <a:solidFill>
                            <a:srgbClr val="2D2C2C"/>
                          </a:solidFill>
                          <a:latin typeface="Arial"/>
                          <a:cs typeface="Arial"/>
                        </a:rPr>
                        <a:t>at</a:t>
                      </a:r>
                      <a:r>
                        <a:rPr sz="1050" spc="-15">
                          <a:solidFill>
                            <a:srgbClr val="2D2C2C"/>
                          </a:solidFill>
                          <a:latin typeface="Arial"/>
                          <a:cs typeface="Arial"/>
                        </a:rPr>
                        <a:t> </a:t>
                      </a:r>
                      <a:r>
                        <a:rPr sz="1050" spc="-20">
                          <a:solidFill>
                            <a:srgbClr val="2D2C2C"/>
                          </a:solidFill>
                          <a:latin typeface="Arial"/>
                          <a:cs typeface="Arial"/>
                        </a:rPr>
                        <a:t>$250</a:t>
                      </a:r>
                      <a:endParaRPr sz="1050">
                        <a:latin typeface="Arial"/>
                        <a:cs typeface="Arial"/>
                      </a:endParaRPr>
                    </a:p>
                  </a:txBody>
                  <a:tcPr marL="0" marR="0" marT="279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75565">
                        <a:lnSpc>
                          <a:spcPct val="100000"/>
                        </a:lnSpc>
                        <a:spcBef>
                          <a:spcPts val="254"/>
                        </a:spcBef>
                      </a:pPr>
                      <a:r>
                        <a:rPr sz="1050">
                          <a:solidFill>
                            <a:srgbClr val="2D2C2C"/>
                          </a:solidFill>
                          <a:latin typeface="Arial"/>
                          <a:cs typeface="Arial"/>
                        </a:rPr>
                        <a:t>No</a:t>
                      </a:r>
                      <a:r>
                        <a:rPr sz="1050" spc="5">
                          <a:solidFill>
                            <a:srgbClr val="2D2C2C"/>
                          </a:solidFill>
                          <a:latin typeface="Arial"/>
                          <a:cs typeface="Arial"/>
                        </a:rPr>
                        <a:t> </a:t>
                      </a:r>
                      <a:r>
                        <a:rPr sz="1050" spc="-10">
                          <a:solidFill>
                            <a:srgbClr val="2D2C2C"/>
                          </a:solidFill>
                          <a:latin typeface="Arial"/>
                          <a:cs typeface="Arial"/>
                        </a:rPr>
                        <a:t>impact</a:t>
                      </a:r>
                      <a:endParaRPr sz="1050">
                        <a:latin typeface="Arial"/>
                        <a:cs typeface="Arial"/>
                      </a:endParaRPr>
                    </a:p>
                  </a:txBody>
                  <a:tcPr marL="0" marR="0" marT="3238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517525">
                <a:tc>
                  <a:txBody>
                    <a:bodyPr/>
                    <a:lstStyle/>
                    <a:p>
                      <a:pPr marL="68580">
                        <a:lnSpc>
                          <a:spcPts val="1170"/>
                        </a:lnSpc>
                        <a:spcBef>
                          <a:spcPts val="125"/>
                        </a:spcBef>
                      </a:pPr>
                      <a:r>
                        <a:rPr sz="1050" b="1">
                          <a:solidFill>
                            <a:srgbClr val="2D2C2C"/>
                          </a:solidFill>
                          <a:latin typeface="Arial"/>
                          <a:cs typeface="Arial"/>
                        </a:rPr>
                        <a:t>AB</a:t>
                      </a:r>
                      <a:r>
                        <a:rPr sz="1050" b="1" spc="-50">
                          <a:solidFill>
                            <a:srgbClr val="2D2C2C"/>
                          </a:solidFill>
                          <a:latin typeface="Arial"/>
                          <a:cs typeface="Arial"/>
                        </a:rPr>
                        <a:t> </a:t>
                      </a:r>
                      <a:r>
                        <a:rPr sz="1050" b="1">
                          <a:solidFill>
                            <a:srgbClr val="2D2C2C"/>
                          </a:solidFill>
                          <a:latin typeface="Arial"/>
                          <a:cs typeface="Arial"/>
                        </a:rPr>
                        <a:t>951</a:t>
                      </a:r>
                      <a:r>
                        <a:rPr sz="1050" b="1" spc="60">
                          <a:solidFill>
                            <a:srgbClr val="2D2C2C"/>
                          </a:solidFill>
                          <a:latin typeface="Arial"/>
                          <a:cs typeface="Arial"/>
                        </a:rPr>
                        <a:t> </a:t>
                      </a:r>
                      <a:r>
                        <a:rPr sz="1050" b="1" spc="-10">
                          <a:solidFill>
                            <a:srgbClr val="2D2C2C"/>
                          </a:solidFill>
                          <a:latin typeface="Arial"/>
                          <a:cs typeface="Arial"/>
                        </a:rPr>
                        <a:t>Health</a:t>
                      </a:r>
                      <a:r>
                        <a:rPr sz="1050" b="1">
                          <a:solidFill>
                            <a:srgbClr val="2D2C2C"/>
                          </a:solidFill>
                          <a:latin typeface="Arial"/>
                          <a:cs typeface="Arial"/>
                        </a:rPr>
                        <a:t> Care</a:t>
                      </a:r>
                      <a:r>
                        <a:rPr sz="1050" b="1" spc="-10">
                          <a:solidFill>
                            <a:srgbClr val="2D2C2C"/>
                          </a:solidFill>
                          <a:latin typeface="Arial"/>
                          <a:cs typeface="Arial"/>
                        </a:rPr>
                        <a:t> Coverage:</a:t>
                      </a:r>
                      <a:r>
                        <a:rPr sz="1050" b="1" spc="-65">
                          <a:solidFill>
                            <a:srgbClr val="2D2C2C"/>
                          </a:solidFill>
                          <a:latin typeface="Arial"/>
                          <a:cs typeface="Arial"/>
                        </a:rPr>
                        <a:t> </a:t>
                      </a:r>
                      <a:r>
                        <a:rPr sz="1050" b="1">
                          <a:solidFill>
                            <a:srgbClr val="2D2C2C"/>
                          </a:solidFill>
                          <a:latin typeface="Arial"/>
                          <a:cs typeface="Arial"/>
                        </a:rPr>
                        <a:t>Behavioral </a:t>
                      </a:r>
                      <a:r>
                        <a:rPr sz="1050" b="1" spc="-10">
                          <a:solidFill>
                            <a:srgbClr val="2D2C2C"/>
                          </a:solidFill>
                          <a:latin typeface="Arial"/>
                          <a:cs typeface="Arial"/>
                        </a:rPr>
                        <a:t>Diagnosis</a:t>
                      </a:r>
                      <a:endParaRPr sz="1050">
                        <a:latin typeface="Arial"/>
                        <a:cs typeface="Arial"/>
                      </a:endParaRPr>
                    </a:p>
                    <a:p>
                      <a:pPr marL="68580" marR="414020">
                        <a:lnSpc>
                          <a:spcPts val="1150"/>
                        </a:lnSpc>
                        <a:spcBef>
                          <a:spcPts val="40"/>
                        </a:spcBef>
                      </a:pPr>
                      <a:r>
                        <a:rPr sz="1050" i="1">
                          <a:solidFill>
                            <a:srgbClr val="2D2C2C"/>
                          </a:solidFill>
                          <a:latin typeface="Arial"/>
                          <a:cs typeface="Arial"/>
                        </a:rPr>
                        <a:t>Prohibits</a:t>
                      </a:r>
                      <a:r>
                        <a:rPr sz="1050" i="1" spc="-50">
                          <a:solidFill>
                            <a:srgbClr val="2D2C2C"/>
                          </a:solidFill>
                          <a:latin typeface="Arial"/>
                          <a:cs typeface="Arial"/>
                        </a:rPr>
                        <a:t> </a:t>
                      </a:r>
                      <a:r>
                        <a:rPr sz="1050" i="1">
                          <a:solidFill>
                            <a:srgbClr val="2D2C2C"/>
                          </a:solidFill>
                          <a:latin typeface="Arial"/>
                          <a:cs typeface="Arial"/>
                        </a:rPr>
                        <a:t>insurer</a:t>
                      </a:r>
                      <a:r>
                        <a:rPr sz="1050" i="1" spc="10">
                          <a:solidFill>
                            <a:srgbClr val="2D2C2C"/>
                          </a:solidFill>
                          <a:latin typeface="Arial"/>
                          <a:cs typeface="Arial"/>
                        </a:rPr>
                        <a:t> </a:t>
                      </a:r>
                      <a:r>
                        <a:rPr sz="1050" i="1" spc="-20">
                          <a:solidFill>
                            <a:srgbClr val="2D2C2C"/>
                          </a:solidFill>
                          <a:latin typeface="Arial"/>
                          <a:cs typeface="Arial"/>
                        </a:rPr>
                        <a:t>re-</a:t>
                      </a:r>
                      <a:r>
                        <a:rPr sz="1050" i="1">
                          <a:solidFill>
                            <a:srgbClr val="2D2C2C"/>
                          </a:solidFill>
                          <a:latin typeface="Arial"/>
                          <a:cs typeface="Arial"/>
                        </a:rPr>
                        <a:t>diagnosis</a:t>
                      </a:r>
                      <a:r>
                        <a:rPr sz="1050" i="1" spc="-30">
                          <a:solidFill>
                            <a:srgbClr val="2D2C2C"/>
                          </a:solidFill>
                          <a:latin typeface="Arial"/>
                          <a:cs typeface="Arial"/>
                        </a:rPr>
                        <a:t> </a:t>
                      </a:r>
                      <a:r>
                        <a:rPr sz="1050" i="1">
                          <a:solidFill>
                            <a:srgbClr val="2D2C2C"/>
                          </a:solidFill>
                          <a:latin typeface="Arial"/>
                          <a:cs typeface="Arial"/>
                        </a:rPr>
                        <a:t>requirements</a:t>
                      </a:r>
                      <a:r>
                        <a:rPr sz="1050" i="1" spc="-30">
                          <a:solidFill>
                            <a:srgbClr val="2D2C2C"/>
                          </a:solidFill>
                          <a:latin typeface="Arial"/>
                          <a:cs typeface="Arial"/>
                        </a:rPr>
                        <a:t> </a:t>
                      </a:r>
                      <a:r>
                        <a:rPr sz="1050" i="1">
                          <a:solidFill>
                            <a:srgbClr val="2D2C2C"/>
                          </a:solidFill>
                          <a:latin typeface="Arial"/>
                          <a:cs typeface="Arial"/>
                        </a:rPr>
                        <a:t>for</a:t>
                      </a:r>
                      <a:r>
                        <a:rPr sz="1050" i="1" spc="-65">
                          <a:solidFill>
                            <a:srgbClr val="2D2C2C"/>
                          </a:solidFill>
                          <a:latin typeface="Arial"/>
                          <a:cs typeface="Arial"/>
                        </a:rPr>
                        <a:t> </a:t>
                      </a:r>
                      <a:r>
                        <a:rPr lang="en-US" sz="1050" i="1" spc="-65">
                          <a:solidFill>
                            <a:srgbClr val="2D2C2C"/>
                          </a:solidFill>
                          <a:latin typeface="Arial"/>
                          <a:cs typeface="Arial"/>
                        </a:rPr>
                        <a:t>Autism (</a:t>
                      </a:r>
                      <a:r>
                        <a:rPr sz="1050" i="1">
                          <a:solidFill>
                            <a:srgbClr val="2D2C2C"/>
                          </a:solidFill>
                          <a:latin typeface="Arial"/>
                          <a:cs typeface="Arial"/>
                        </a:rPr>
                        <a:t>PDD</a:t>
                      </a:r>
                      <a:r>
                        <a:rPr sz="1050" i="1" spc="-60">
                          <a:solidFill>
                            <a:srgbClr val="2D2C2C"/>
                          </a:solidFill>
                          <a:latin typeface="Arial"/>
                          <a:cs typeface="Arial"/>
                        </a:rPr>
                        <a:t> </a:t>
                      </a:r>
                      <a:r>
                        <a:rPr sz="1050" i="1">
                          <a:solidFill>
                            <a:srgbClr val="2D2C2C"/>
                          </a:solidFill>
                          <a:latin typeface="Arial"/>
                          <a:cs typeface="Arial"/>
                        </a:rPr>
                        <a:t>&amp;</a:t>
                      </a:r>
                      <a:r>
                        <a:rPr sz="1050" i="1" spc="10">
                          <a:solidFill>
                            <a:srgbClr val="2D2C2C"/>
                          </a:solidFill>
                          <a:latin typeface="Arial"/>
                          <a:cs typeface="Arial"/>
                        </a:rPr>
                        <a:t> </a:t>
                      </a:r>
                      <a:r>
                        <a:rPr sz="1050" i="1">
                          <a:solidFill>
                            <a:srgbClr val="2D2C2C"/>
                          </a:solidFill>
                          <a:latin typeface="Arial"/>
                          <a:cs typeface="Arial"/>
                        </a:rPr>
                        <a:t>ASD</a:t>
                      </a:r>
                      <a:r>
                        <a:rPr lang="en-US" sz="1050" i="1">
                          <a:solidFill>
                            <a:srgbClr val="2D2C2C"/>
                          </a:solidFill>
                          <a:latin typeface="Arial"/>
                          <a:cs typeface="Arial"/>
                        </a:rPr>
                        <a:t>)</a:t>
                      </a:r>
                      <a:r>
                        <a:rPr sz="1050" i="1" spc="20">
                          <a:solidFill>
                            <a:srgbClr val="2D2C2C"/>
                          </a:solidFill>
                          <a:latin typeface="Arial"/>
                          <a:cs typeface="Arial"/>
                        </a:rPr>
                        <a:t> </a:t>
                      </a:r>
                      <a:r>
                        <a:rPr sz="1050" i="1">
                          <a:solidFill>
                            <a:srgbClr val="2D2C2C"/>
                          </a:solidFill>
                          <a:latin typeface="Arial"/>
                          <a:cs typeface="Arial"/>
                        </a:rPr>
                        <a:t>for</a:t>
                      </a:r>
                      <a:r>
                        <a:rPr sz="1050" i="1" spc="15">
                          <a:solidFill>
                            <a:srgbClr val="2D2C2C"/>
                          </a:solidFill>
                          <a:latin typeface="Arial"/>
                          <a:cs typeface="Arial"/>
                        </a:rPr>
                        <a:t> </a:t>
                      </a:r>
                      <a:r>
                        <a:rPr sz="1050" i="1" spc="-10">
                          <a:solidFill>
                            <a:srgbClr val="2D2C2C"/>
                          </a:solidFill>
                          <a:latin typeface="Arial"/>
                          <a:cs typeface="Arial"/>
                        </a:rPr>
                        <a:t>continued treatment</a:t>
                      </a:r>
                      <a:endParaRPr sz="1050">
                        <a:latin typeface="Arial"/>
                        <a:cs typeface="Arial"/>
                      </a:endParaRPr>
                    </a:p>
                  </a:txBody>
                  <a:tcPr marL="0" marR="0" marT="158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73660">
                        <a:lnSpc>
                          <a:spcPct val="100000"/>
                        </a:lnSpc>
                        <a:spcBef>
                          <a:spcPts val="270"/>
                        </a:spcBef>
                      </a:pPr>
                      <a:r>
                        <a:rPr sz="1050" spc="-10">
                          <a:solidFill>
                            <a:srgbClr val="2D2C2C"/>
                          </a:solidFill>
                          <a:latin typeface="Arial"/>
                          <a:cs typeface="Arial"/>
                        </a:rPr>
                        <a:t>Implementing</a:t>
                      </a:r>
                      <a:endParaRPr sz="1050">
                        <a:latin typeface="Arial"/>
                        <a:cs typeface="Arial"/>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75565">
                        <a:lnSpc>
                          <a:spcPct val="100000"/>
                        </a:lnSpc>
                        <a:spcBef>
                          <a:spcPts val="270"/>
                        </a:spcBef>
                      </a:pPr>
                      <a:r>
                        <a:rPr sz="1050">
                          <a:solidFill>
                            <a:srgbClr val="2D2C2C"/>
                          </a:solidFill>
                          <a:latin typeface="Arial"/>
                          <a:cs typeface="Arial"/>
                        </a:rPr>
                        <a:t>Currently</a:t>
                      </a:r>
                      <a:r>
                        <a:rPr sz="1050" spc="-60">
                          <a:solidFill>
                            <a:srgbClr val="2D2C2C"/>
                          </a:solidFill>
                          <a:latin typeface="Arial"/>
                          <a:cs typeface="Arial"/>
                        </a:rPr>
                        <a:t> </a:t>
                      </a:r>
                      <a:r>
                        <a:rPr sz="1050" spc="-10">
                          <a:solidFill>
                            <a:srgbClr val="2D2C2C"/>
                          </a:solidFill>
                          <a:latin typeface="Arial"/>
                          <a:cs typeface="Arial"/>
                        </a:rPr>
                        <a:t>compliant</a:t>
                      </a:r>
                      <a:endParaRPr sz="1050">
                        <a:latin typeface="Arial"/>
                        <a:cs typeface="Arial"/>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709295">
                <a:tc>
                  <a:txBody>
                    <a:bodyPr/>
                    <a:lstStyle/>
                    <a:p>
                      <a:pPr marL="68580">
                        <a:lnSpc>
                          <a:spcPct val="100000"/>
                        </a:lnSpc>
                        <a:spcBef>
                          <a:spcPts val="280"/>
                        </a:spcBef>
                      </a:pPr>
                      <a:r>
                        <a:rPr sz="1050" b="1">
                          <a:solidFill>
                            <a:srgbClr val="2D2C2C"/>
                          </a:solidFill>
                          <a:latin typeface="Arial"/>
                          <a:cs typeface="Arial"/>
                        </a:rPr>
                        <a:t>AB</a:t>
                      </a:r>
                      <a:r>
                        <a:rPr sz="1050" b="1" spc="-65">
                          <a:solidFill>
                            <a:srgbClr val="2D2C2C"/>
                          </a:solidFill>
                          <a:latin typeface="Arial"/>
                          <a:cs typeface="Arial"/>
                        </a:rPr>
                        <a:t> </a:t>
                      </a:r>
                      <a:r>
                        <a:rPr sz="1050" b="1">
                          <a:solidFill>
                            <a:srgbClr val="2D2C2C"/>
                          </a:solidFill>
                          <a:latin typeface="Arial"/>
                          <a:cs typeface="Arial"/>
                        </a:rPr>
                        <a:t>1587: Prescription</a:t>
                      </a:r>
                      <a:r>
                        <a:rPr sz="1050" b="1" spc="-20">
                          <a:solidFill>
                            <a:srgbClr val="2D2C2C"/>
                          </a:solidFill>
                          <a:latin typeface="Arial"/>
                          <a:cs typeface="Arial"/>
                        </a:rPr>
                        <a:t> </a:t>
                      </a:r>
                      <a:r>
                        <a:rPr sz="1050" b="1">
                          <a:solidFill>
                            <a:srgbClr val="2D2C2C"/>
                          </a:solidFill>
                          <a:latin typeface="Arial"/>
                          <a:cs typeface="Arial"/>
                        </a:rPr>
                        <a:t>Drugs</a:t>
                      </a:r>
                      <a:r>
                        <a:rPr sz="1050" b="1" spc="-25">
                          <a:solidFill>
                            <a:srgbClr val="2D2C2C"/>
                          </a:solidFill>
                          <a:latin typeface="Arial"/>
                          <a:cs typeface="Arial"/>
                        </a:rPr>
                        <a:t> </a:t>
                      </a:r>
                      <a:r>
                        <a:rPr sz="1050" b="1">
                          <a:solidFill>
                            <a:srgbClr val="2D2C2C"/>
                          </a:solidFill>
                          <a:latin typeface="Arial"/>
                          <a:cs typeface="Arial"/>
                        </a:rPr>
                        <a:t>for</a:t>
                      </a:r>
                      <a:r>
                        <a:rPr sz="1050" b="1" spc="-65">
                          <a:solidFill>
                            <a:srgbClr val="2D2C2C"/>
                          </a:solidFill>
                          <a:latin typeface="Arial"/>
                          <a:cs typeface="Arial"/>
                        </a:rPr>
                        <a:t> </a:t>
                      </a:r>
                      <a:r>
                        <a:rPr sz="1050" b="1">
                          <a:solidFill>
                            <a:srgbClr val="2D2C2C"/>
                          </a:solidFill>
                          <a:latin typeface="Arial"/>
                          <a:cs typeface="Arial"/>
                        </a:rPr>
                        <a:t>Life</a:t>
                      </a:r>
                      <a:r>
                        <a:rPr sz="1050" b="1" spc="-25">
                          <a:solidFill>
                            <a:srgbClr val="2D2C2C"/>
                          </a:solidFill>
                          <a:latin typeface="Arial"/>
                          <a:cs typeface="Arial"/>
                        </a:rPr>
                        <a:t> </a:t>
                      </a:r>
                      <a:r>
                        <a:rPr sz="1050" b="1">
                          <a:solidFill>
                            <a:srgbClr val="2D2C2C"/>
                          </a:solidFill>
                          <a:latin typeface="Arial"/>
                          <a:cs typeface="Arial"/>
                        </a:rPr>
                        <a:t>Threatening</a:t>
                      </a:r>
                      <a:r>
                        <a:rPr sz="1050" b="1" spc="-20">
                          <a:solidFill>
                            <a:srgbClr val="2D2C2C"/>
                          </a:solidFill>
                          <a:latin typeface="Arial"/>
                          <a:cs typeface="Arial"/>
                        </a:rPr>
                        <a:t> </a:t>
                      </a:r>
                      <a:r>
                        <a:rPr sz="1050" b="1" spc="-10">
                          <a:solidFill>
                            <a:srgbClr val="2D2C2C"/>
                          </a:solidFill>
                          <a:latin typeface="Arial"/>
                          <a:cs typeface="Arial"/>
                        </a:rPr>
                        <a:t>Condition</a:t>
                      </a:r>
                      <a:endParaRPr sz="1050">
                        <a:latin typeface="Arial"/>
                        <a:cs typeface="Arial"/>
                      </a:endParaRPr>
                    </a:p>
                    <a:p>
                      <a:pPr marL="68580">
                        <a:lnSpc>
                          <a:spcPct val="100000"/>
                        </a:lnSpc>
                        <a:spcBef>
                          <a:spcPts val="40"/>
                        </a:spcBef>
                      </a:pPr>
                      <a:r>
                        <a:rPr sz="1050" i="1" spc="-10">
                          <a:solidFill>
                            <a:srgbClr val="2D2C2C"/>
                          </a:solidFill>
                          <a:latin typeface="Arial"/>
                          <a:cs typeface="Arial"/>
                        </a:rPr>
                        <a:t>Authorizes</a:t>
                      </a:r>
                      <a:r>
                        <a:rPr sz="1050" i="1" spc="-35">
                          <a:solidFill>
                            <a:srgbClr val="2D2C2C"/>
                          </a:solidFill>
                          <a:latin typeface="Arial"/>
                          <a:cs typeface="Arial"/>
                        </a:rPr>
                        <a:t> </a:t>
                      </a:r>
                      <a:r>
                        <a:rPr sz="1050" i="1">
                          <a:solidFill>
                            <a:srgbClr val="2D2C2C"/>
                          </a:solidFill>
                          <a:latin typeface="Arial"/>
                          <a:cs typeface="Arial"/>
                        </a:rPr>
                        <a:t>pharmacist</a:t>
                      </a:r>
                      <a:r>
                        <a:rPr sz="1050" i="1" spc="-5">
                          <a:solidFill>
                            <a:srgbClr val="2D2C2C"/>
                          </a:solidFill>
                          <a:latin typeface="Arial"/>
                          <a:cs typeface="Arial"/>
                        </a:rPr>
                        <a:t> </a:t>
                      </a:r>
                      <a:r>
                        <a:rPr sz="1050" i="1">
                          <a:solidFill>
                            <a:srgbClr val="2D2C2C"/>
                          </a:solidFill>
                          <a:latin typeface="Arial"/>
                          <a:cs typeface="Arial"/>
                        </a:rPr>
                        <a:t>to</a:t>
                      </a:r>
                      <a:r>
                        <a:rPr sz="1050" i="1" spc="-15">
                          <a:solidFill>
                            <a:srgbClr val="2D2C2C"/>
                          </a:solidFill>
                          <a:latin typeface="Arial"/>
                          <a:cs typeface="Arial"/>
                        </a:rPr>
                        <a:t> </a:t>
                      </a:r>
                      <a:r>
                        <a:rPr sz="1050" i="1">
                          <a:solidFill>
                            <a:srgbClr val="2D2C2C"/>
                          </a:solidFill>
                          <a:latin typeface="Arial"/>
                          <a:cs typeface="Arial"/>
                        </a:rPr>
                        <a:t>provide</a:t>
                      </a:r>
                      <a:r>
                        <a:rPr sz="1050" i="1" spc="-20">
                          <a:solidFill>
                            <a:srgbClr val="2D2C2C"/>
                          </a:solidFill>
                          <a:latin typeface="Arial"/>
                          <a:cs typeface="Arial"/>
                        </a:rPr>
                        <a:t> </a:t>
                      </a:r>
                      <a:r>
                        <a:rPr sz="1050" i="1" spc="-10">
                          <a:solidFill>
                            <a:srgbClr val="2D2C2C"/>
                          </a:solidFill>
                          <a:latin typeface="Arial"/>
                          <a:cs typeface="Arial"/>
                        </a:rPr>
                        <a:t>30-</a:t>
                      </a:r>
                      <a:r>
                        <a:rPr sz="1050" i="1">
                          <a:solidFill>
                            <a:srgbClr val="2D2C2C"/>
                          </a:solidFill>
                          <a:latin typeface="Arial"/>
                          <a:cs typeface="Arial"/>
                        </a:rPr>
                        <a:t>day</a:t>
                      </a:r>
                      <a:r>
                        <a:rPr sz="1050" i="1" spc="45">
                          <a:solidFill>
                            <a:srgbClr val="2D2C2C"/>
                          </a:solidFill>
                          <a:latin typeface="Arial"/>
                          <a:cs typeface="Arial"/>
                        </a:rPr>
                        <a:t> </a:t>
                      </a:r>
                      <a:r>
                        <a:rPr sz="1050" i="1" spc="-10">
                          <a:solidFill>
                            <a:srgbClr val="2D2C2C"/>
                          </a:solidFill>
                          <a:latin typeface="Arial"/>
                          <a:cs typeface="Arial"/>
                        </a:rPr>
                        <a:t>Rx</a:t>
                      </a:r>
                      <a:r>
                        <a:rPr sz="1050" i="1" spc="-35">
                          <a:solidFill>
                            <a:srgbClr val="2D2C2C"/>
                          </a:solidFill>
                          <a:latin typeface="Arial"/>
                          <a:cs typeface="Arial"/>
                        </a:rPr>
                        <a:t> </a:t>
                      </a:r>
                      <a:r>
                        <a:rPr sz="1050" i="1">
                          <a:solidFill>
                            <a:srgbClr val="2D2C2C"/>
                          </a:solidFill>
                          <a:latin typeface="Arial"/>
                          <a:cs typeface="Arial"/>
                        </a:rPr>
                        <a:t>for</a:t>
                      </a:r>
                      <a:r>
                        <a:rPr sz="1050" i="1" spc="-70">
                          <a:solidFill>
                            <a:srgbClr val="2D2C2C"/>
                          </a:solidFill>
                          <a:latin typeface="Arial"/>
                          <a:cs typeface="Arial"/>
                        </a:rPr>
                        <a:t> </a:t>
                      </a:r>
                      <a:r>
                        <a:rPr sz="1050" i="1">
                          <a:solidFill>
                            <a:srgbClr val="2D2C2C"/>
                          </a:solidFill>
                          <a:latin typeface="Arial"/>
                          <a:cs typeface="Arial"/>
                        </a:rPr>
                        <a:t>life-threatening</a:t>
                      </a:r>
                      <a:r>
                        <a:rPr sz="1050" i="1" spc="-15">
                          <a:solidFill>
                            <a:srgbClr val="2D2C2C"/>
                          </a:solidFill>
                          <a:latin typeface="Arial"/>
                          <a:cs typeface="Arial"/>
                        </a:rPr>
                        <a:t> </a:t>
                      </a:r>
                      <a:r>
                        <a:rPr sz="1050" i="1" spc="-10">
                          <a:solidFill>
                            <a:srgbClr val="2D2C2C"/>
                          </a:solidFill>
                          <a:latin typeface="Arial"/>
                          <a:cs typeface="Arial"/>
                        </a:rPr>
                        <a:t>condition</a:t>
                      </a:r>
                      <a:endParaRPr sz="1050">
                        <a:latin typeface="Arial"/>
                        <a:cs typeface="Arial"/>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73660">
                        <a:lnSpc>
                          <a:spcPct val="100000"/>
                        </a:lnSpc>
                        <a:spcBef>
                          <a:spcPts val="280"/>
                        </a:spcBef>
                      </a:pPr>
                      <a:r>
                        <a:rPr sz="1050" spc="-10">
                          <a:solidFill>
                            <a:srgbClr val="2D2C2C"/>
                          </a:solidFill>
                          <a:latin typeface="Arial"/>
                          <a:cs typeface="Arial"/>
                        </a:rPr>
                        <a:t>Implementing</a:t>
                      </a:r>
                      <a:endParaRPr sz="1050">
                        <a:latin typeface="Arial"/>
                        <a:cs typeface="Arial"/>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75565" marR="274320">
                        <a:lnSpc>
                          <a:spcPct val="101200"/>
                        </a:lnSpc>
                        <a:spcBef>
                          <a:spcPts val="265"/>
                        </a:spcBef>
                      </a:pPr>
                      <a:r>
                        <a:rPr sz="1050" i="1">
                          <a:solidFill>
                            <a:srgbClr val="2D2C2C"/>
                          </a:solidFill>
                          <a:latin typeface="Arial"/>
                          <a:cs typeface="Arial"/>
                        </a:rPr>
                        <a:t>Currently</a:t>
                      </a:r>
                      <a:r>
                        <a:rPr sz="1050" i="1" spc="-60">
                          <a:solidFill>
                            <a:srgbClr val="2D2C2C"/>
                          </a:solidFill>
                          <a:latin typeface="Arial"/>
                          <a:cs typeface="Arial"/>
                        </a:rPr>
                        <a:t> </a:t>
                      </a:r>
                      <a:r>
                        <a:rPr sz="1050" i="1" spc="-10">
                          <a:solidFill>
                            <a:srgbClr val="2D2C2C"/>
                          </a:solidFill>
                          <a:latin typeface="Arial"/>
                          <a:cs typeface="Arial"/>
                        </a:rPr>
                        <a:t>provides </a:t>
                      </a:r>
                      <a:r>
                        <a:rPr sz="1050" i="1">
                          <a:solidFill>
                            <a:srgbClr val="2D2C2C"/>
                          </a:solidFill>
                          <a:latin typeface="Arial"/>
                          <a:cs typeface="Arial"/>
                        </a:rPr>
                        <a:t>emergency</a:t>
                      </a:r>
                      <a:r>
                        <a:rPr sz="1050" i="1" spc="-35">
                          <a:solidFill>
                            <a:srgbClr val="2D2C2C"/>
                          </a:solidFill>
                          <a:latin typeface="Arial"/>
                          <a:cs typeface="Arial"/>
                        </a:rPr>
                        <a:t> </a:t>
                      </a:r>
                      <a:r>
                        <a:rPr sz="1050" i="1">
                          <a:solidFill>
                            <a:srgbClr val="2D2C2C"/>
                          </a:solidFill>
                          <a:latin typeface="Arial"/>
                          <a:cs typeface="Arial"/>
                        </a:rPr>
                        <a:t>fills</a:t>
                      </a:r>
                      <a:r>
                        <a:rPr sz="1050" i="1" spc="40">
                          <a:solidFill>
                            <a:srgbClr val="2D2C2C"/>
                          </a:solidFill>
                          <a:latin typeface="Arial"/>
                          <a:cs typeface="Arial"/>
                        </a:rPr>
                        <a:t> </a:t>
                      </a:r>
                      <a:r>
                        <a:rPr sz="1050" i="1">
                          <a:solidFill>
                            <a:srgbClr val="2D2C2C"/>
                          </a:solidFill>
                          <a:latin typeface="Arial"/>
                          <a:cs typeface="Arial"/>
                        </a:rPr>
                        <a:t>+</a:t>
                      </a:r>
                      <a:r>
                        <a:rPr sz="1050" i="1" spc="-55">
                          <a:solidFill>
                            <a:srgbClr val="2D2C2C"/>
                          </a:solidFill>
                          <a:latin typeface="Arial"/>
                          <a:cs typeface="Arial"/>
                        </a:rPr>
                        <a:t> </a:t>
                      </a:r>
                      <a:r>
                        <a:rPr sz="1050" i="1">
                          <a:solidFill>
                            <a:srgbClr val="2D2C2C"/>
                          </a:solidFill>
                          <a:latin typeface="Arial"/>
                          <a:cs typeface="Arial"/>
                        </a:rPr>
                        <a:t>1</a:t>
                      </a:r>
                      <a:r>
                        <a:rPr sz="1050" i="1" spc="-20">
                          <a:solidFill>
                            <a:srgbClr val="2D2C2C"/>
                          </a:solidFill>
                          <a:latin typeface="Arial"/>
                          <a:cs typeface="Arial"/>
                        </a:rPr>
                        <a:t> </a:t>
                      </a:r>
                      <a:r>
                        <a:rPr sz="1050" i="1" spc="-25">
                          <a:solidFill>
                            <a:srgbClr val="2D2C2C"/>
                          </a:solidFill>
                          <a:latin typeface="Arial"/>
                          <a:cs typeface="Arial"/>
                        </a:rPr>
                        <a:t>wk </a:t>
                      </a:r>
                      <a:r>
                        <a:rPr sz="1050" i="1">
                          <a:solidFill>
                            <a:srgbClr val="2D2C2C"/>
                          </a:solidFill>
                          <a:latin typeface="Arial"/>
                          <a:cs typeface="Arial"/>
                        </a:rPr>
                        <a:t>supply</a:t>
                      </a:r>
                      <a:r>
                        <a:rPr sz="1050" i="1" spc="-10">
                          <a:solidFill>
                            <a:srgbClr val="2D2C2C"/>
                          </a:solidFill>
                          <a:latin typeface="Arial"/>
                          <a:cs typeface="Arial"/>
                        </a:rPr>
                        <a:t> </a:t>
                      </a:r>
                      <a:r>
                        <a:rPr sz="1050" i="1">
                          <a:solidFill>
                            <a:srgbClr val="2D2C2C"/>
                          </a:solidFill>
                          <a:latin typeface="Arial"/>
                          <a:cs typeface="Arial"/>
                        </a:rPr>
                        <a:t>of</a:t>
                      </a:r>
                      <a:r>
                        <a:rPr sz="1050" i="1" spc="20">
                          <a:solidFill>
                            <a:srgbClr val="2D2C2C"/>
                          </a:solidFill>
                          <a:latin typeface="Arial"/>
                          <a:cs typeface="Arial"/>
                        </a:rPr>
                        <a:t> </a:t>
                      </a:r>
                      <a:r>
                        <a:rPr sz="1050" i="1" spc="-10">
                          <a:solidFill>
                            <a:srgbClr val="2D2C2C"/>
                          </a:solidFill>
                          <a:latin typeface="Arial"/>
                          <a:cs typeface="Arial"/>
                        </a:rPr>
                        <a:t>maintenance drugs</a:t>
                      </a:r>
                      <a:endParaRPr sz="1050">
                        <a:latin typeface="Arial"/>
                        <a:cs typeface="Arial"/>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548640">
                <a:tc>
                  <a:txBody>
                    <a:bodyPr/>
                    <a:lstStyle/>
                    <a:p>
                      <a:pPr marL="68580">
                        <a:lnSpc>
                          <a:spcPct val="100000"/>
                        </a:lnSpc>
                        <a:spcBef>
                          <a:spcPts val="295"/>
                        </a:spcBef>
                      </a:pPr>
                      <a:r>
                        <a:rPr sz="1050" b="1">
                          <a:solidFill>
                            <a:srgbClr val="2D2C2C"/>
                          </a:solidFill>
                          <a:latin typeface="Arial"/>
                          <a:cs typeface="Arial"/>
                        </a:rPr>
                        <a:t>SB</a:t>
                      </a:r>
                      <a:r>
                        <a:rPr sz="1050" b="1" spc="-50">
                          <a:solidFill>
                            <a:srgbClr val="2D2C2C"/>
                          </a:solidFill>
                          <a:latin typeface="Arial"/>
                          <a:cs typeface="Arial"/>
                        </a:rPr>
                        <a:t> </a:t>
                      </a:r>
                      <a:r>
                        <a:rPr sz="1050" b="1">
                          <a:solidFill>
                            <a:srgbClr val="2D2C2C"/>
                          </a:solidFill>
                          <a:latin typeface="Arial"/>
                          <a:cs typeface="Arial"/>
                        </a:rPr>
                        <a:t>41:</a:t>
                      </a:r>
                      <a:r>
                        <a:rPr sz="1050" b="1" spc="-60">
                          <a:solidFill>
                            <a:srgbClr val="2D2C2C"/>
                          </a:solidFill>
                          <a:latin typeface="Arial"/>
                          <a:cs typeface="Arial"/>
                        </a:rPr>
                        <a:t> </a:t>
                      </a:r>
                      <a:r>
                        <a:rPr sz="1050" b="1">
                          <a:solidFill>
                            <a:srgbClr val="2D2C2C"/>
                          </a:solidFill>
                          <a:latin typeface="Arial"/>
                          <a:cs typeface="Arial"/>
                        </a:rPr>
                        <a:t>Pharmacy</a:t>
                      </a:r>
                      <a:r>
                        <a:rPr sz="1050" b="1" spc="-10">
                          <a:solidFill>
                            <a:srgbClr val="2D2C2C"/>
                          </a:solidFill>
                          <a:latin typeface="Arial"/>
                          <a:cs typeface="Arial"/>
                        </a:rPr>
                        <a:t> Benefits</a:t>
                      </a:r>
                      <a:endParaRPr sz="1050">
                        <a:latin typeface="Arial"/>
                        <a:cs typeface="Arial"/>
                      </a:endParaRPr>
                    </a:p>
                    <a:p>
                      <a:pPr marL="68580">
                        <a:lnSpc>
                          <a:spcPts val="1245"/>
                        </a:lnSpc>
                        <a:spcBef>
                          <a:spcPts val="35"/>
                        </a:spcBef>
                      </a:pPr>
                      <a:r>
                        <a:rPr sz="1050" i="1">
                          <a:solidFill>
                            <a:srgbClr val="2D2C2C"/>
                          </a:solidFill>
                          <a:latin typeface="Arial"/>
                          <a:cs typeface="Arial"/>
                        </a:rPr>
                        <a:t>Imposes</a:t>
                      </a:r>
                      <a:r>
                        <a:rPr sz="1050" i="1" spc="-20">
                          <a:solidFill>
                            <a:srgbClr val="2D2C2C"/>
                          </a:solidFill>
                          <a:latin typeface="Arial"/>
                          <a:cs typeface="Arial"/>
                        </a:rPr>
                        <a:t> </a:t>
                      </a:r>
                      <a:r>
                        <a:rPr sz="1050" i="1">
                          <a:solidFill>
                            <a:srgbClr val="2D2C2C"/>
                          </a:solidFill>
                          <a:latin typeface="Arial"/>
                          <a:cs typeface="Arial"/>
                        </a:rPr>
                        <a:t>PBM</a:t>
                      </a:r>
                      <a:r>
                        <a:rPr sz="1050" i="1" spc="-20">
                          <a:solidFill>
                            <a:srgbClr val="2D2C2C"/>
                          </a:solidFill>
                          <a:latin typeface="Arial"/>
                          <a:cs typeface="Arial"/>
                        </a:rPr>
                        <a:t> </a:t>
                      </a:r>
                      <a:r>
                        <a:rPr sz="1050" i="1" spc="-10">
                          <a:solidFill>
                            <a:srgbClr val="2D2C2C"/>
                          </a:solidFill>
                          <a:latin typeface="Arial"/>
                          <a:cs typeface="Arial"/>
                        </a:rPr>
                        <a:t>governance,</a:t>
                      </a:r>
                      <a:r>
                        <a:rPr sz="1050" i="1" spc="10">
                          <a:solidFill>
                            <a:srgbClr val="2D2C2C"/>
                          </a:solidFill>
                          <a:latin typeface="Arial"/>
                          <a:cs typeface="Arial"/>
                        </a:rPr>
                        <a:t> </a:t>
                      </a:r>
                      <a:r>
                        <a:rPr sz="1050" i="1">
                          <a:solidFill>
                            <a:srgbClr val="2D2C2C"/>
                          </a:solidFill>
                          <a:latin typeface="Arial"/>
                          <a:cs typeface="Arial"/>
                        </a:rPr>
                        <a:t>oversight,</a:t>
                      </a:r>
                      <a:r>
                        <a:rPr sz="1050" i="1" spc="10">
                          <a:solidFill>
                            <a:srgbClr val="2D2C2C"/>
                          </a:solidFill>
                          <a:latin typeface="Arial"/>
                          <a:cs typeface="Arial"/>
                        </a:rPr>
                        <a:t> </a:t>
                      </a:r>
                      <a:r>
                        <a:rPr sz="1050" i="1" spc="-10">
                          <a:solidFill>
                            <a:srgbClr val="2D2C2C"/>
                          </a:solidFill>
                          <a:latin typeface="Arial"/>
                          <a:cs typeface="Arial"/>
                        </a:rPr>
                        <a:t>compliance,</a:t>
                      </a:r>
                      <a:r>
                        <a:rPr sz="1050" i="1" spc="10">
                          <a:solidFill>
                            <a:srgbClr val="2D2C2C"/>
                          </a:solidFill>
                          <a:latin typeface="Arial"/>
                          <a:cs typeface="Arial"/>
                        </a:rPr>
                        <a:t> </a:t>
                      </a:r>
                      <a:r>
                        <a:rPr sz="1050" i="1" spc="-10">
                          <a:solidFill>
                            <a:srgbClr val="2D2C2C"/>
                          </a:solidFill>
                          <a:latin typeface="Arial"/>
                          <a:cs typeface="Arial"/>
                        </a:rPr>
                        <a:t>transparency,</a:t>
                      </a:r>
                      <a:r>
                        <a:rPr sz="1050" i="1" spc="10">
                          <a:solidFill>
                            <a:srgbClr val="2D2C2C"/>
                          </a:solidFill>
                          <a:latin typeface="Arial"/>
                          <a:cs typeface="Arial"/>
                        </a:rPr>
                        <a:t> </a:t>
                      </a:r>
                      <a:r>
                        <a:rPr sz="1050" i="1">
                          <a:solidFill>
                            <a:srgbClr val="2D2C2C"/>
                          </a:solidFill>
                          <a:latin typeface="Arial"/>
                          <a:cs typeface="Arial"/>
                        </a:rPr>
                        <a:t>pricing,</a:t>
                      </a:r>
                      <a:r>
                        <a:rPr sz="1050" i="1" spc="10">
                          <a:solidFill>
                            <a:srgbClr val="2D2C2C"/>
                          </a:solidFill>
                          <a:latin typeface="Arial"/>
                          <a:cs typeface="Arial"/>
                        </a:rPr>
                        <a:t> </a:t>
                      </a:r>
                      <a:r>
                        <a:rPr sz="1050" i="1" spc="-25">
                          <a:solidFill>
                            <a:srgbClr val="2D2C2C"/>
                          </a:solidFill>
                          <a:latin typeface="Arial"/>
                          <a:cs typeface="Arial"/>
                        </a:rPr>
                        <a:t>and</a:t>
                      </a:r>
                      <a:endParaRPr sz="1050">
                        <a:latin typeface="Arial"/>
                        <a:cs typeface="Arial"/>
                      </a:endParaRPr>
                    </a:p>
                    <a:p>
                      <a:pPr marL="68580">
                        <a:lnSpc>
                          <a:spcPts val="1245"/>
                        </a:lnSpc>
                      </a:pPr>
                      <a:r>
                        <a:rPr sz="1050" i="1" spc="-10">
                          <a:solidFill>
                            <a:srgbClr val="2D2C2C"/>
                          </a:solidFill>
                          <a:latin typeface="Arial"/>
                          <a:cs typeface="Arial"/>
                        </a:rPr>
                        <a:t>rebate</a:t>
                      </a:r>
                      <a:r>
                        <a:rPr sz="1050" i="1" spc="-15">
                          <a:solidFill>
                            <a:srgbClr val="2D2C2C"/>
                          </a:solidFill>
                          <a:latin typeface="Arial"/>
                          <a:cs typeface="Arial"/>
                        </a:rPr>
                        <a:t> </a:t>
                      </a:r>
                      <a:r>
                        <a:rPr sz="1050" i="1" spc="-10">
                          <a:solidFill>
                            <a:srgbClr val="2D2C2C"/>
                          </a:solidFill>
                          <a:latin typeface="Arial"/>
                          <a:cs typeface="Arial"/>
                        </a:rPr>
                        <a:t>requirements</a:t>
                      </a:r>
                      <a:endParaRPr sz="1050">
                        <a:latin typeface="Arial"/>
                        <a:cs typeface="Arial"/>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73660">
                        <a:lnSpc>
                          <a:spcPct val="100000"/>
                        </a:lnSpc>
                        <a:spcBef>
                          <a:spcPts val="295"/>
                        </a:spcBef>
                      </a:pPr>
                      <a:r>
                        <a:rPr sz="1050" spc="-10">
                          <a:solidFill>
                            <a:srgbClr val="2D2C2C"/>
                          </a:solidFill>
                          <a:latin typeface="Arial"/>
                          <a:cs typeface="Arial"/>
                        </a:rPr>
                        <a:t>Implementing</a:t>
                      </a:r>
                      <a:endParaRPr sz="1050">
                        <a:latin typeface="Arial"/>
                        <a:cs typeface="Arial"/>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75565">
                        <a:lnSpc>
                          <a:spcPct val="100000"/>
                        </a:lnSpc>
                        <a:spcBef>
                          <a:spcPts val="295"/>
                        </a:spcBef>
                      </a:pPr>
                      <a:r>
                        <a:rPr sz="1050">
                          <a:solidFill>
                            <a:srgbClr val="2D2C2C"/>
                          </a:solidFill>
                          <a:latin typeface="Arial"/>
                          <a:cs typeface="Arial"/>
                        </a:rPr>
                        <a:t>Currently</a:t>
                      </a:r>
                      <a:r>
                        <a:rPr sz="1050" spc="-60">
                          <a:solidFill>
                            <a:srgbClr val="2D2C2C"/>
                          </a:solidFill>
                          <a:latin typeface="Arial"/>
                          <a:cs typeface="Arial"/>
                        </a:rPr>
                        <a:t> </a:t>
                      </a:r>
                      <a:r>
                        <a:rPr sz="1050" spc="-10">
                          <a:solidFill>
                            <a:srgbClr val="2D2C2C"/>
                          </a:solidFill>
                          <a:latin typeface="Arial"/>
                          <a:cs typeface="Arial"/>
                        </a:rPr>
                        <a:t>compliant</a:t>
                      </a:r>
                      <a:endParaRPr sz="1050">
                        <a:latin typeface="Arial"/>
                        <a:cs typeface="Arial"/>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r h="389255">
                <a:tc>
                  <a:txBody>
                    <a:bodyPr/>
                    <a:lstStyle/>
                    <a:p>
                      <a:pPr marL="68580">
                        <a:lnSpc>
                          <a:spcPct val="100000"/>
                        </a:lnSpc>
                        <a:spcBef>
                          <a:spcPts val="305"/>
                        </a:spcBef>
                      </a:pPr>
                      <a:r>
                        <a:rPr sz="1050" b="1">
                          <a:solidFill>
                            <a:srgbClr val="2D2C2C"/>
                          </a:solidFill>
                          <a:latin typeface="Arial"/>
                          <a:cs typeface="Arial"/>
                        </a:rPr>
                        <a:t>APL</a:t>
                      </a:r>
                      <a:r>
                        <a:rPr sz="1050" b="1" spc="-25">
                          <a:solidFill>
                            <a:srgbClr val="2D2C2C"/>
                          </a:solidFill>
                          <a:latin typeface="Arial"/>
                          <a:cs typeface="Arial"/>
                        </a:rPr>
                        <a:t> </a:t>
                      </a:r>
                      <a:r>
                        <a:rPr sz="1050" b="1" spc="-10">
                          <a:solidFill>
                            <a:srgbClr val="2D2C2C"/>
                          </a:solidFill>
                          <a:latin typeface="Arial"/>
                          <a:cs typeface="Arial"/>
                        </a:rPr>
                        <a:t>25-</a:t>
                      </a:r>
                      <a:r>
                        <a:rPr sz="1050" b="1">
                          <a:solidFill>
                            <a:srgbClr val="2D2C2C"/>
                          </a:solidFill>
                          <a:latin typeface="Arial"/>
                          <a:cs typeface="Arial"/>
                        </a:rPr>
                        <a:t>021</a:t>
                      </a:r>
                      <a:r>
                        <a:rPr sz="1050" b="1" spc="-35">
                          <a:solidFill>
                            <a:srgbClr val="2D2C2C"/>
                          </a:solidFill>
                          <a:latin typeface="Arial"/>
                          <a:cs typeface="Arial"/>
                        </a:rPr>
                        <a:t> </a:t>
                      </a:r>
                      <a:r>
                        <a:rPr sz="1050" b="1" spc="-10">
                          <a:solidFill>
                            <a:srgbClr val="2D2C2C"/>
                          </a:solidFill>
                          <a:latin typeface="Arial"/>
                          <a:cs typeface="Arial"/>
                        </a:rPr>
                        <a:t>(1/1/26)</a:t>
                      </a:r>
                      <a:endParaRPr sz="1050">
                        <a:latin typeface="Arial"/>
                        <a:cs typeface="Arial"/>
                      </a:endParaRPr>
                    </a:p>
                    <a:p>
                      <a:pPr marL="68580">
                        <a:lnSpc>
                          <a:spcPct val="100000"/>
                        </a:lnSpc>
                        <a:spcBef>
                          <a:spcPts val="40"/>
                        </a:spcBef>
                      </a:pPr>
                      <a:r>
                        <a:rPr sz="1050" i="1">
                          <a:solidFill>
                            <a:srgbClr val="2D2C2C"/>
                          </a:solidFill>
                          <a:latin typeface="Arial"/>
                          <a:cs typeface="Arial"/>
                        </a:rPr>
                        <a:t>Expands</a:t>
                      </a:r>
                      <a:r>
                        <a:rPr sz="1050" i="1" spc="-60">
                          <a:solidFill>
                            <a:srgbClr val="2D2C2C"/>
                          </a:solidFill>
                          <a:latin typeface="Arial"/>
                          <a:cs typeface="Arial"/>
                        </a:rPr>
                        <a:t> </a:t>
                      </a:r>
                      <a:r>
                        <a:rPr sz="1050" i="1">
                          <a:solidFill>
                            <a:srgbClr val="2D2C2C"/>
                          </a:solidFill>
                          <a:latin typeface="Arial"/>
                          <a:cs typeface="Arial"/>
                        </a:rPr>
                        <a:t>fertility</a:t>
                      </a:r>
                      <a:r>
                        <a:rPr sz="1050" i="1" spc="-60">
                          <a:solidFill>
                            <a:srgbClr val="2D2C2C"/>
                          </a:solidFill>
                          <a:latin typeface="Arial"/>
                          <a:cs typeface="Arial"/>
                        </a:rPr>
                        <a:t> </a:t>
                      </a:r>
                      <a:r>
                        <a:rPr sz="1050" i="1">
                          <a:solidFill>
                            <a:srgbClr val="2D2C2C"/>
                          </a:solidFill>
                          <a:latin typeface="Arial"/>
                          <a:cs typeface="Arial"/>
                        </a:rPr>
                        <a:t>services</a:t>
                      </a:r>
                      <a:r>
                        <a:rPr sz="1050" i="1" spc="10">
                          <a:solidFill>
                            <a:srgbClr val="2D2C2C"/>
                          </a:solidFill>
                          <a:latin typeface="Arial"/>
                          <a:cs typeface="Arial"/>
                        </a:rPr>
                        <a:t> </a:t>
                      </a:r>
                      <a:r>
                        <a:rPr sz="1050" i="1">
                          <a:solidFill>
                            <a:srgbClr val="2D2C2C"/>
                          </a:solidFill>
                          <a:latin typeface="Arial"/>
                          <a:cs typeface="Arial"/>
                        </a:rPr>
                        <a:t>coverage</a:t>
                      </a:r>
                      <a:r>
                        <a:rPr sz="1050" i="1" spc="-45">
                          <a:solidFill>
                            <a:srgbClr val="2D2C2C"/>
                          </a:solidFill>
                          <a:latin typeface="Arial"/>
                          <a:cs typeface="Arial"/>
                        </a:rPr>
                        <a:t> </a:t>
                      </a:r>
                      <a:r>
                        <a:rPr sz="1050" i="1">
                          <a:solidFill>
                            <a:srgbClr val="2D2C2C"/>
                          </a:solidFill>
                          <a:latin typeface="Arial"/>
                          <a:cs typeface="Arial"/>
                        </a:rPr>
                        <a:t>for</a:t>
                      </a:r>
                      <a:r>
                        <a:rPr sz="1050" i="1" spc="-25">
                          <a:solidFill>
                            <a:srgbClr val="2D2C2C"/>
                          </a:solidFill>
                          <a:latin typeface="Arial"/>
                          <a:cs typeface="Arial"/>
                        </a:rPr>
                        <a:t> </a:t>
                      </a:r>
                      <a:r>
                        <a:rPr sz="1050" i="1" spc="-10">
                          <a:solidFill>
                            <a:srgbClr val="2D2C2C"/>
                          </a:solidFill>
                          <a:latin typeface="Arial"/>
                          <a:cs typeface="Arial"/>
                        </a:rPr>
                        <a:t>surrogates</a:t>
                      </a:r>
                      <a:endParaRPr sz="105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73660">
                        <a:lnSpc>
                          <a:spcPct val="100000"/>
                        </a:lnSpc>
                        <a:spcBef>
                          <a:spcPts val="305"/>
                        </a:spcBef>
                      </a:pPr>
                      <a:r>
                        <a:rPr sz="1050" spc="-10">
                          <a:solidFill>
                            <a:srgbClr val="2D2C2C"/>
                          </a:solidFill>
                          <a:latin typeface="Arial"/>
                          <a:cs typeface="Arial"/>
                        </a:rPr>
                        <a:t>Currently</a:t>
                      </a:r>
                      <a:r>
                        <a:rPr sz="1050" spc="10">
                          <a:solidFill>
                            <a:srgbClr val="2D2C2C"/>
                          </a:solidFill>
                          <a:latin typeface="Arial"/>
                          <a:cs typeface="Arial"/>
                        </a:rPr>
                        <a:t> </a:t>
                      </a:r>
                      <a:r>
                        <a:rPr sz="1050" spc="-10">
                          <a:solidFill>
                            <a:srgbClr val="2D2C2C"/>
                          </a:solidFill>
                          <a:latin typeface="Arial"/>
                          <a:cs typeface="Arial"/>
                        </a:rPr>
                        <a:t>compliant</a:t>
                      </a:r>
                      <a:endParaRPr sz="105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75565">
                        <a:lnSpc>
                          <a:spcPct val="100000"/>
                        </a:lnSpc>
                        <a:spcBef>
                          <a:spcPts val="305"/>
                        </a:spcBef>
                      </a:pPr>
                      <a:r>
                        <a:rPr sz="1050">
                          <a:solidFill>
                            <a:srgbClr val="2D2C2C"/>
                          </a:solidFill>
                          <a:latin typeface="Arial"/>
                          <a:cs typeface="Arial"/>
                        </a:rPr>
                        <a:t>Currently</a:t>
                      </a:r>
                      <a:r>
                        <a:rPr sz="1050" spc="-60">
                          <a:solidFill>
                            <a:srgbClr val="2D2C2C"/>
                          </a:solidFill>
                          <a:latin typeface="Arial"/>
                          <a:cs typeface="Arial"/>
                        </a:rPr>
                        <a:t> </a:t>
                      </a:r>
                      <a:r>
                        <a:rPr sz="1050" spc="-10">
                          <a:solidFill>
                            <a:srgbClr val="2D2C2C"/>
                          </a:solidFill>
                          <a:latin typeface="Arial"/>
                          <a:cs typeface="Arial"/>
                        </a:rPr>
                        <a:t>compliant</a:t>
                      </a:r>
                      <a:endParaRPr sz="1050">
                        <a:latin typeface="Arial"/>
                        <a:cs typeface="Arial"/>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5"/>
                  </a:ext>
                </a:extLst>
              </a:tr>
            </a:tbl>
          </a:graphicData>
        </a:graphic>
      </p:graphicFrame>
      <p:grpSp>
        <p:nvGrpSpPr>
          <p:cNvPr id="5" name="Group 4">
            <a:extLst>
              <a:ext uri="{FF2B5EF4-FFF2-40B4-BE49-F238E27FC236}">
                <a16:creationId xmlns:a16="http://schemas.microsoft.com/office/drawing/2014/main" id="{519CA22E-65B3-F206-05AB-3E253397AE84}"/>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6" name="Rectangle 5">
              <a:extLst>
                <a:ext uri="{FF2B5EF4-FFF2-40B4-BE49-F238E27FC236}">
                  <a16:creationId xmlns:a16="http://schemas.microsoft.com/office/drawing/2014/main" id="{8B2D945E-B54A-8709-D082-478D7E101F9D}"/>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79156CE-4654-DB23-F1D7-917E185634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7">
            <a:hlinkClick r:id="" action="ppaction://media"/>
            <a:extLst>
              <a:ext uri="{FF2B5EF4-FFF2-40B4-BE49-F238E27FC236}">
                <a16:creationId xmlns:a16="http://schemas.microsoft.com/office/drawing/2014/main" id="{8C785D21-0639-77A4-7CDF-F0CEBF8C94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0000"/>
    </mc:Choice>
    <mc:Fallback>
      <p:transition spd="slow" advTm="8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9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29406" y="337416"/>
            <a:ext cx="8336278" cy="847668"/>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UC</a:t>
            </a:r>
            <a:r>
              <a:rPr b="1" spc="5">
                <a:solidFill>
                  <a:srgbClr val="2D2C2C"/>
                </a:solidFill>
              </a:rPr>
              <a:t> </a:t>
            </a:r>
            <a:r>
              <a:rPr b="1">
                <a:solidFill>
                  <a:srgbClr val="2D2C2C"/>
                </a:solidFill>
              </a:rPr>
              <a:t>Blue</a:t>
            </a:r>
            <a:r>
              <a:rPr b="1" spc="-65">
                <a:solidFill>
                  <a:srgbClr val="2D2C2C"/>
                </a:solidFill>
              </a:rPr>
              <a:t> </a:t>
            </a:r>
            <a:r>
              <a:rPr b="1">
                <a:solidFill>
                  <a:srgbClr val="2D2C2C"/>
                </a:solidFill>
              </a:rPr>
              <a:t>&amp;</a:t>
            </a:r>
            <a:r>
              <a:rPr b="1" spc="35">
                <a:solidFill>
                  <a:srgbClr val="2D2C2C"/>
                </a:solidFill>
              </a:rPr>
              <a:t> </a:t>
            </a:r>
            <a:r>
              <a:rPr b="1">
                <a:solidFill>
                  <a:srgbClr val="2D2C2C"/>
                </a:solidFill>
              </a:rPr>
              <a:t>Gold</a:t>
            </a:r>
            <a:r>
              <a:rPr b="1" spc="-65">
                <a:solidFill>
                  <a:srgbClr val="2D2C2C"/>
                </a:solidFill>
              </a:rPr>
              <a:t> </a:t>
            </a:r>
            <a:r>
              <a:rPr b="1" spc="-25">
                <a:solidFill>
                  <a:srgbClr val="2D2C2C"/>
                </a:solidFill>
              </a:rPr>
              <a:t>HMO</a:t>
            </a:r>
          </a:p>
          <a:p>
            <a:pPr marL="12700">
              <a:lnSpc>
                <a:spcPct val="100000"/>
              </a:lnSpc>
              <a:spcBef>
                <a:spcPts val="10"/>
              </a:spcBef>
            </a:pPr>
            <a:r>
              <a:rPr sz="2400" b="1" i="1">
                <a:solidFill>
                  <a:srgbClr val="2D2C2C"/>
                </a:solidFill>
                <a:latin typeface="Arial"/>
                <a:cs typeface="Arial"/>
              </a:rPr>
              <a:t>Plan</a:t>
            </a:r>
            <a:r>
              <a:rPr sz="2400" b="1" i="1" spc="-10">
                <a:solidFill>
                  <a:srgbClr val="2D2C2C"/>
                </a:solidFill>
                <a:latin typeface="Arial"/>
                <a:cs typeface="Arial"/>
              </a:rPr>
              <a:t> Changes</a:t>
            </a:r>
          </a:p>
        </p:txBody>
      </p:sp>
      <p:graphicFrame>
        <p:nvGraphicFramePr>
          <p:cNvPr id="3" name="object 3"/>
          <p:cNvGraphicFramePr>
            <a:graphicFrameLocks noGrp="1"/>
          </p:cNvGraphicFramePr>
          <p:nvPr>
            <p:extLst>
              <p:ext uri="{D42A27DB-BD31-4B8C-83A1-F6EECF244321}">
                <p14:modId xmlns:p14="http://schemas.microsoft.com/office/powerpoint/2010/main" val="1431646757"/>
              </p:ext>
            </p:extLst>
          </p:nvPr>
        </p:nvGraphicFramePr>
        <p:xfrm>
          <a:off x="429406" y="1280662"/>
          <a:ext cx="8336278" cy="2780029"/>
        </p:xfrm>
        <a:graphic>
          <a:graphicData uri="http://schemas.openxmlformats.org/drawingml/2006/table">
            <a:tbl>
              <a:tblPr firstRow="1" bandRow="1">
                <a:tableStyleId>{2D5ABB26-0587-4C30-8999-92F81FD0307C}</a:tableStyleId>
              </a:tblPr>
              <a:tblGrid>
                <a:gridCol w="3596004">
                  <a:extLst>
                    <a:ext uri="{9D8B030D-6E8A-4147-A177-3AD203B41FA5}">
                      <a16:colId xmlns:a16="http://schemas.microsoft.com/office/drawing/2014/main" val="20000"/>
                    </a:ext>
                  </a:extLst>
                </a:gridCol>
                <a:gridCol w="2557145">
                  <a:extLst>
                    <a:ext uri="{9D8B030D-6E8A-4147-A177-3AD203B41FA5}">
                      <a16:colId xmlns:a16="http://schemas.microsoft.com/office/drawing/2014/main" val="20001"/>
                    </a:ext>
                  </a:extLst>
                </a:gridCol>
                <a:gridCol w="2183129">
                  <a:extLst>
                    <a:ext uri="{9D8B030D-6E8A-4147-A177-3AD203B41FA5}">
                      <a16:colId xmlns:a16="http://schemas.microsoft.com/office/drawing/2014/main" val="20002"/>
                    </a:ext>
                  </a:extLst>
                </a:gridCol>
              </a:tblGrid>
              <a:tr h="37084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6350" algn="ctr">
                        <a:lnSpc>
                          <a:spcPct val="100000"/>
                        </a:lnSpc>
                        <a:spcBef>
                          <a:spcPts val="409"/>
                        </a:spcBef>
                      </a:pPr>
                      <a:r>
                        <a:rPr sz="1350" b="1" spc="-20">
                          <a:solidFill>
                            <a:srgbClr val="FFFFFF"/>
                          </a:solidFill>
                          <a:latin typeface="Arial"/>
                          <a:cs typeface="Arial"/>
                        </a:rPr>
                        <a:t>2026</a:t>
                      </a:r>
                      <a:endParaRPr sz="1350">
                        <a:latin typeface="Arial"/>
                        <a:cs typeface="Arial"/>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10160" algn="ctr">
                        <a:lnSpc>
                          <a:spcPct val="100000"/>
                        </a:lnSpc>
                        <a:spcBef>
                          <a:spcPts val="409"/>
                        </a:spcBef>
                      </a:pPr>
                      <a:r>
                        <a:rPr sz="1350" b="1" spc="-20">
                          <a:solidFill>
                            <a:srgbClr val="FFFFFF"/>
                          </a:solidFill>
                          <a:latin typeface="Arial"/>
                          <a:cs typeface="Arial"/>
                        </a:rPr>
                        <a:t>2027</a:t>
                      </a:r>
                      <a:endParaRPr sz="1350">
                        <a:latin typeface="Arial"/>
                        <a:cs typeface="Arial"/>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extLst>
                  <a:ext uri="{0D108BD9-81ED-4DB2-BD59-A6C34878D82A}">
                    <a16:rowId xmlns:a16="http://schemas.microsoft.com/office/drawing/2014/main" val="10000"/>
                  </a:ext>
                </a:extLst>
              </a:tr>
              <a:tr h="518159">
                <a:tc>
                  <a:txBody>
                    <a:bodyPr/>
                    <a:lstStyle/>
                    <a:p>
                      <a:pPr marL="91440">
                        <a:lnSpc>
                          <a:spcPct val="100000"/>
                        </a:lnSpc>
                        <a:spcBef>
                          <a:spcPts val="415"/>
                        </a:spcBef>
                      </a:pPr>
                      <a:r>
                        <a:rPr sz="1350" b="1">
                          <a:solidFill>
                            <a:srgbClr val="2D2C2C"/>
                          </a:solidFill>
                          <a:latin typeface="Arial"/>
                          <a:cs typeface="Arial"/>
                        </a:rPr>
                        <a:t>Behavioral</a:t>
                      </a:r>
                      <a:r>
                        <a:rPr sz="1350" b="1" spc="125">
                          <a:solidFill>
                            <a:srgbClr val="2D2C2C"/>
                          </a:solidFill>
                          <a:latin typeface="Arial"/>
                          <a:cs typeface="Arial"/>
                        </a:rPr>
                        <a:t> </a:t>
                      </a:r>
                      <a:r>
                        <a:rPr sz="1350" b="1">
                          <a:solidFill>
                            <a:srgbClr val="2D2C2C"/>
                          </a:solidFill>
                          <a:latin typeface="Arial"/>
                          <a:cs typeface="Arial"/>
                        </a:rPr>
                        <a:t>Health</a:t>
                      </a:r>
                      <a:r>
                        <a:rPr sz="1350" b="1" spc="100">
                          <a:solidFill>
                            <a:srgbClr val="2D2C2C"/>
                          </a:solidFill>
                          <a:latin typeface="Arial"/>
                          <a:cs typeface="Arial"/>
                        </a:rPr>
                        <a:t> </a:t>
                      </a:r>
                      <a:r>
                        <a:rPr sz="1350" b="1">
                          <a:solidFill>
                            <a:srgbClr val="2D2C2C"/>
                          </a:solidFill>
                          <a:latin typeface="Arial"/>
                          <a:cs typeface="Arial"/>
                        </a:rPr>
                        <a:t>Visits</a:t>
                      </a:r>
                      <a:r>
                        <a:rPr sz="1350" b="1" spc="105">
                          <a:solidFill>
                            <a:srgbClr val="2D2C2C"/>
                          </a:solidFill>
                          <a:latin typeface="Arial"/>
                          <a:cs typeface="Arial"/>
                        </a:rPr>
                        <a:t> </a:t>
                      </a:r>
                      <a:r>
                        <a:rPr sz="1350" b="1" spc="-10">
                          <a:solidFill>
                            <a:srgbClr val="2D2C2C"/>
                          </a:solidFill>
                          <a:latin typeface="Arial"/>
                          <a:cs typeface="Arial"/>
                        </a:rPr>
                        <a:t>(annually)</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5250" marR="862330">
                        <a:lnSpc>
                          <a:spcPct val="102499"/>
                        </a:lnSpc>
                        <a:spcBef>
                          <a:spcPts val="375"/>
                        </a:spcBef>
                      </a:pPr>
                      <a:r>
                        <a:rPr sz="1350">
                          <a:solidFill>
                            <a:srgbClr val="2D2C2C"/>
                          </a:solidFill>
                          <a:latin typeface="Arial"/>
                          <a:cs typeface="Arial"/>
                        </a:rPr>
                        <a:t>Visits</a:t>
                      </a:r>
                      <a:r>
                        <a:rPr sz="1350" spc="105">
                          <a:solidFill>
                            <a:srgbClr val="2D2C2C"/>
                          </a:solidFill>
                          <a:latin typeface="Arial"/>
                          <a:cs typeface="Arial"/>
                        </a:rPr>
                        <a:t> </a:t>
                      </a:r>
                      <a:r>
                        <a:rPr sz="1350" spc="-10">
                          <a:solidFill>
                            <a:srgbClr val="2D2C2C"/>
                          </a:solidFill>
                          <a:latin typeface="Arial"/>
                          <a:cs typeface="Arial"/>
                        </a:rPr>
                        <a:t>1-</a:t>
                      </a:r>
                      <a:r>
                        <a:rPr sz="1350">
                          <a:solidFill>
                            <a:srgbClr val="2D2C2C"/>
                          </a:solidFill>
                          <a:latin typeface="Arial"/>
                          <a:cs typeface="Arial"/>
                        </a:rPr>
                        <a:t>3:</a:t>
                      </a:r>
                      <a:r>
                        <a:rPr sz="1350" spc="45">
                          <a:solidFill>
                            <a:srgbClr val="2D2C2C"/>
                          </a:solidFill>
                          <a:latin typeface="Arial"/>
                          <a:cs typeface="Arial"/>
                        </a:rPr>
                        <a:t> </a:t>
                      </a:r>
                      <a:r>
                        <a:rPr sz="1350">
                          <a:solidFill>
                            <a:srgbClr val="2D2C2C"/>
                          </a:solidFill>
                          <a:latin typeface="Arial"/>
                          <a:cs typeface="Arial"/>
                        </a:rPr>
                        <a:t>$0</a:t>
                      </a:r>
                      <a:r>
                        <a:rPr sz="1350" spc="25">
                          <a:solidFill>
                            <a:srgbClr val="2D2C2C"/>
                          </a:solidFill>
                          <a:latin typeface="Arial"/>
                          <a:cs typeface="Arial"/>
                        </a:rPr>
                        <a:t> </a:t>
                      </a:r>
                      <a:r>
                        <a:rPr sz="1350" spc="-20">
                          <a:solidFill>
                            <a:srgbClr val="2D2C2C"/>
                          </a:solidFill>
                          <a:latin typeface="Arial"/>
                          <a:cs typeface="Arial"/>
                        </a:rPr>
                        <a:t>copay </a:t>
                      </a:r>
                      <a:r>
                        <a:rPr sz="1350">
                          <a:solidFill>
                            <a:srgbClr val="2D2C2C"/>
                          </a:solidFill>
                          <a:latin typeface="Arial"/>
                          <a:cs typeface="Arial"/>
                        </a:rPr>
                        <a:t>Visits</a:t>
                      </a:r>
                      <a:r>
                        <a:rPr sz="1350" spc="145">
                          <a:solidFill>
                            <a:srgbClr val="2D2C2C"/>
                          </a:solidFill>
                          <a:latin typeface="Arial"/>
                          <a:cs typeface="Arial"/>
                        </a:rPr>
                        <a:t> </a:t>
                      </a:r>
                      <a:r>
                        <a:rPr sz="1350">
                          <a:solidFill>
                            <a:srgbClr val="2D2C2C"/>
                          </a:solidFill>
                          <a:latin typeface="Arial"/>
                          <a:cs typeface="Arial"/>
                        </a:rPr>
                        <a:t>4+:</a:t>
                      </a:r>
                      <a:r>
                        <a:rPr sz="1350" spc="10">
                          <a:solidFill>
                            <a:srgbClr val="2D2C2C"/>
                          </a:solidFill>
                          <a:latin typeface="Arial"/>
                          <a:cs typeface="Arial"/>
                        </a:rPr>
                        <a:t> </a:t>
                      </a:r>
                      <a:r>
                        <a:rPr sz="1350">
                          <a:solidFill>
                            <a:srgbClr val="2D2C2C"/>
                          </a:solidFill>
                          <a:latin typeface="Arial"/>
                          <a:cs typeface="Arial"/>
                        </a:rPr>
                        <a:t>$30</a:t>
                      </a:r>
                      <a:r>
                        <a:rPr sz="1350" spc="60">
                          <a:solidFill>
                            <a:srgbClr val="2D2C2C"/>
                          </a:solidFill>
                          <a:latin typeface="Arial"/>
                          <a:cs typeface="Arial"/>
                        </a:rPr>
                        <a:t> </a:t>
                      </a:r>
                      <a:r>
                        <a:rPr sz="1350" spc="-20">
                          <a:solidFill>
                            <a:srgbClr val="2D2C2C"/>
                          </a:solidFill>
                          <a:latin typeface="Arial"/>
                          <a:cs typeface="Arial"/>
                        </a:rPr>
                        <a:t>copay</a:t>
                      </a:r>
                      <a:endParaRPr sz="1350">
                        <a:latin typeface="Arial"/>
                        <a:cs typeface="Arial"/>
                      </a:endParaRPr>
                    </a:p>
                  </a:txBody>
                  <a:tcPr marL="0" marR="0" marT="476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7790">
                        <a:lnSpc>
                          <a:spcPct val="100000"/>
                        </a:lnSpc>
                        <a:spcBef>
                          <a:spcPts val="415"/>
                        </a:spcBef>
                      </a:pPr>
                      <a:r>
                        <a:rPr sz="1350" b="1">
                          <a:solidFill>
                            <a:srgbClr val="2D2C2C"/>
                          </a:solidFill>
                          <a:latin typeface="Arial"/>
                          <a:cs typeface="Arial"/>
                        </a:rPr>
                        <a:t>All</a:t>
                      </a:r>
                      <a:r>
                        <a:rPr sz="1350" b="1" spc="90">
                          <a:solidFill>
                            <a:srgbClr val="2D2C2C"/>
                          </a:solidFill>
                          <a:latin typeface="Arial"/>
                          <a:cs typeface="Arial"/>
                        </a:rPr>
                        <a:t> </a:t>
                      </a:r>
                      <a:r>
                        <a:rPr sz="1350" b="1">
                          <a:solidFill>
                            <a:srgbClr val="2D2C2C"/>
                          </a:solidFill>
                          <a:latin typeface="Arial"/>
                          <a:cs typeface="Arial"/>
                        </a:rPr>
                        <a:t>Visits:</a:t>
                      </a:r>
                      <a:r>
                        <a:rPr sz="1350" b="1" spc="10">
                          <a:solidFill>
                            <a:srgbClr val="2D2C2C"/>
                          </a:solidFill>
                          <a:latin typeface="Arial"/>
                          <a:cs typeface="Arial"/>
                        </a:rPr>
                        <a:t> </a:t>
                      </a:r>
                      <a:r>
                        <a:rPr sz="1350" b="1">
                          <a:solidFill>
                            <a:srgbClr val="2D2C2C"/>
                          </a:solidFill>
                          <a:latin typeface="Arial"/>
                          <a:cs typeface="Arial"/>
                        </a:rPr>
                        <a:t>$30</a:t>
                      </a:r>
                      <a:r>
                        <a:rPr sz="1350" b="1" spc="70">
                          <a:solidFill>
                            <a:srgbClr val="2D2C2C"/>
                          </a:solidFill>
                          <a:latin typeface="Arial"/>
                          <a:cs typeface="Arial"/>
                        </a:rPr>
                        <a:t> </a:t>
                      </a:r>
                      <a:r>
                        <a:rPr sz="1350" b="1" spc="-20">
                          <a:solidFill>
                            <a:srgbClr val="2D2C2C"/>
                          </a:solidFill>
                          <a:latin typeface="Arial"/>
                          <a:cs typeface="Arial"/>
                        </a:rPr>
                        <a:t>copay</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732155">
                <a:tc>
                  <a:txBody>
                    <a:bodyPr/>
                    <a:lstStyle/>
                    <a:p>
                      <a:pPr marL="91440">
                        <a:lnSpc>
                          <a:spcPct val="100000"/>
                        </a:lnSpc>
                        <a:spcBef>
                          <a:spcPts val="430"/>
                        </a:spcBef>
                      </a:pPr>
                      <a:r>
                        <a:rPr sz="1350" b="1">
                          <a:solidFill>
                            <a:srgbClr val="2D2C2C"/>
                          </a:solidFill>
                          <a:latin typeface="Arial"/>
                          <a:cs typeface="Arial"/>
                        </a:rPr>
                        <a:t>Out-of-Pocket</a:t>
                      </a:r>
                      <a:r>
                        <a:rPr sz="1350" b="1" spc="175">
                          <a:solidFill>
                            <a:srgbClr val="2D2C2C"/>
                          </a:solidFill>
                          <a:latin typeface="Arial"/>
                          <a:cs typeface="Arial"/>
                        </a:rPr>
                        <a:t> </a:t>
                      </a:r>
                      <a:r>
                        <a:rPr sz="1350" b="1">
                          <a:solidFill>
                            <a:srgbClr val="2D2C2C"/>
                          </a:solidFill>
                          <a:latin typeface="Arial"/>
                          <a:cs typeface="Arial"/>
                        </a:rPr>
                        <a:t>Maximum</a:t>
                      </a:r>
                      <a:r>
                        <a:rPr sz="1350" b="1" spc="215">
                          <a:solidFill>
                            <a:srgbClr val="2D2C2C"/>
                          </a:solidFill>
                          <a:latin typeface="Arial"/>
                          <a:cs typeface="Arial"/>
                        </a:rPr>
                        <a:t> </a:t>
                      </a:r>
                      <a:r>
                        <a:rPr sz="1350" b="1" spc="-10">
                          <a:solidFill>
                            <a:srgbClr val="2D2C2C"/>
                          </a:solidFill>
                          <a:latin typeface="Arial"/>
                          <a:cs typeface="Arial"/>
                        </a:rPr>
                        <a:t>(medical/Rx)</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5250">
                        <a:lnSpc>
                          <a:spcPct val="100000"/>
                        </a:lnSpc>
                        <a:spcBef>
                          <a:spcPts val="430"/>
                        </a:spcBef>
                      </a:pPr>
                      <a:r>
                        <a:rPr sz="1350">
                          <a:solidFill>
                            <a:srgbClr val="2D2C2C"/>
                          </a:solidFill>
                          <a:latin typeface="Arial"/>
                          <a:cs typeface="Arial"/>
                        </a:rPr>
                        <a:t>$1,000:</a:t>
                      </a:r>
                      <a:r>
                        <a:rPr sz="1350" spc="140">
                          <a:solidFill>
                            <a:srgbClr val="2D2C2C"/>
                          </a:solidFill>
                          <a:latin typeface="Arial"/>
                          <a:cs typeface="Arial"/>
                        </a:rPr>
                        <a:t> </a:t>
                      </a:r>
                      <a:r>
                        <a:rPr sz="1350" spc="-20">
                          <a:solidFill>
                            <a:srgbClr val="2D2C2C"/>
                          </a:solidFill>
                          <a:latin typeface="Arial"/>
                          <a:cs typeface="Arial"/>
                        </a:rPr>
                        <a:t>Self</a:t>
                      </a:r>
                      <a:endParaRPr sz="1350">
                        <a:latin typeface="Arial"/>
                        <a:cs typeface="Arial"/>
                      </a:endParaRPr>
                    </a:p>
                    <a:p>
                      <a:pPr marL="95250">
                        <a:lnSpc>
                          <a:spcPct val="100000"/>
                        </a:lnSpc>
                        <a:spcBef>
                          <a:spcPts val="40"/>
                        </a:spcBef>
                      </a:pPr>
                      <a:r>
                        <a:rPr sz="1350">
                          <a:solidFill>
                            <a:srgbClr val="2D2C2C"/>
                          </a:solidFill>
                          <a:latin typeface="Arial"/>
                          <a:cs typeface="Arial"/>
                        </a:rPr>
                        <a:t>$2,000:</a:t>
                      </a:r>
                      <a:r>
                        <a:rPr sz="1350" spc="110">
                          <a:solidFill>
                            <a:srgbClr val="2D2C2C"/>
                          </a:solidFill>
                          <a:latin typeface="Arial"/>
                          <a:cs typeface="Arial"/>
                        </a:rPr>
                        <a:t> </a:t>
                      </a:r>
                      <a:r>
                        <a:rPr sz="1350">
                          <a:solidFill>
                            <a:srgbClr val="2D2C2C"/>
                          </a:solidFill>
                          <a:latin typeface="Arial"/>
                          <a:cs typeface="Arial"/>
                        </a:rPr>
                        <a:t>Self</a:t>
                      </a:r>
                      <a:r>
                        <a:rPr sz="1350" spc="114">
                          <a:solidFill>
                            <a:srgbClr val="2D2C2C"/>
                          </a:solidFill>
                          <a:latin typeface="Arial"/>
                          <a:cs typeface="Arial"/>
                        </a:rPr>
                        <a:t> </a:t>
                      </a:r>
                      <a:r>
                        <a:rPr sz="1350" spc="-25">
                          <a:solidFill>
                            <a:srgbClr val="2D2C2C"/>
                          </a:solidFill>
                          <a:latin typeface="Arial"/>
                          <a:cs typeface="Arial"/>
                        </a:rPr>
                        <a:t>+1</a:t>
                      </a:r>
                      <a:endParaRPr sz="1350">
                        <a:latin typeface="Arial"/>
                        <a:cs typeface="Arial"/>
                      </a:endParaRPr>
                    </a:p>
                    <a:p>
                      <a:pPr marL="95250">
                        <a:lnSpc>
                          <a:spcPct val="100000"/>
                        </a:lnSpc>
                        <a:spcBef>
                          <a:spcPts val="110"/>
                        </a:spcBef>
                      </a:pPr>
                      <a:r>
                        <a:rPr sz="1350">
                          <a:solidFill>
                            <a:srgbClr val="2D2C2C"/>
                          </a:solidFill>
                          <a:latin typeface="Arial"/>
                          <a:cs typeface="Arial"/>
                        </a:rPr>
                        <a:t>$3,000:</a:t>
                      </a:r>
                      <a:r>
                        <a:rPr sz="1350" spc="135">
                          <a:solidFill>
                            <a:srgbClr val="2D2C2C"/>
                          </a:solidFill>
                          <a:latin typeface="Arial"/>
                          <a:cs typeface="Arial"/>
                        </a:rPr>
                        <a:t> </a:t>
                      </a:r>
                      <a:r>
                        <a:rPr sz="1350" spc="-10">
                          <a:solidFill>
                            <a:srgbClr val="2D2C2C"/>
                          </a:solidFill>
                          <a:latin typeface="Arial"/>
                          <a:cs typeface="Arial"/>
                        </a:rPr>
                        <a:t>Family</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7790">
                        <a:lnSpc>
                          <a:spcPct val="100000"/>
                        </a:lnSpc>
                        <a:spcBef>
                          <a:spcPts val="430"/>
                        </a:spcBef>
                      </a:pPr>
                      <a:r>
                        <a:rPr sz="1350" b="1">
                          <a:solidFill>
                            <a:srgbClr val="2D2C2C"/>
                          </a:solidFill>
                          <a:latin typeface="Arial"/>
                          <a:cs typeface="Arial"/>
                        </a:rPr>
                        <a:t>$3,000:</a:t>
                      </a:r>
                      <a:r>
                        <a:rPr sz="1350" b="1" spc="105">
                          <a:solidFill>
                            <a:srgbClr val="2D2C2C"/>
                          </a:solidFill>
                          <a:latin typeface="Arial"/>
                          <a:cs typeface="Arial"/>
                        </a:rPr>
                        <a:t> </a:t>
                      </a:r>
                      <a:r>
                        <a:rPr sz="1350" b="1" spc="-20">
                          <a:solidFill>
                            <a:srgbClr val="2D2C2C"/>
                          </a:solidFill>
                          <a:latin typeface="Arial"/>
                          <a:cs typeface="Arial"/>
                        </a:rPr>
                        <a:t>Self</a:t>
                      </a:r>
                      <a:endParaRPr sz="1350">
                        <a:latin typeface="Arial"/>
                        <a:cs typeface="Arial"/>
                      </a:endParaRPr>
                    </a:p>
                    <a:p>
                      <a:pPr marL="97790">
                        <a:lnSpc>
                          <a:spcPct val="100000"/>
                        </a:lnSpc>
                        <a:spcBef>
                          <a:spcPts val="40"/>
                        </a:spcBef>
                      </a:pPr>
                      <a:r>
                        <a:rPr sz="1350" b="1">
                          <a:solidFill>
                            <a:srgbClr val="2D2C2C"/>
                          </a:solidFill>
                          <a:latin typeface="Arial"/>
                          <a:cs typeface="Arial"/>
                        </a:rPr>
                        <a:t>$6,000:</a:t>
                      </a:r>
                      <a:r>
                        <a:rPr sz="1350" b="1" spc="105">
                          <a:solidFill>
                            <a:srgbClr val="2D2C2C"/>
                          </a:solidFill>
                          <a:latin typeface="Arial"/>
                          <a:cs typeface="Arial"/>
                        </a:rPr>
                        <a:t> </a:t>
                      </a:r>
                      <a:r>
                        <a:rPr sz="1350" b="1" spc="-10">
                          <a:solidFill>
                            <a:srgbClr val="2D2C2C"/>
                          </a:solidFill>
                          <a:latin typeface="Arial"/>
                          <a:cs typeface="Arial"/>
                        </a:rPr>
                        <a:t>Family</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1158875">
                <a:tc>
                  <a:txBody>
                    <a:bodyPr/>
                    <a:lstStyle/>
                    <a:p>
                      <a:pPr marL="91440" marR="449580">
                        <a:lnSpc>
                          <a:spcPct val="102499"/>
                        </a:lnSpc>
                        <a:spcBef>
                          <a:spcPts val="405"/>
                        </a:spcBef>
                      </a:pPr>
                      <a:r>
                        <a:rPr sz="1350" b="1">
                          <a:solidFill>
                            <a:srgbClr val="2D2C2C"/>
                          </a:solidFill>
                          <a:latin typeface="Arial"/>
                          <a:cs typeface="Arial"/>
                        </a:rPr>
                        <a:t>Behavioral</a:t>
                      </a:r>
                      <a:r>
                        <a:rPr sz="1350" b="1" spc="155">
                          <a:solidFill>
                            <a:srgbClr val="2D2C2C"/>
                          </a:solidFill>
                          <a:latin typeface="Arial"/>
                          <a:cs typeface="Arial"/>
                        </a:rPr>
                        <a:t> </a:t>
                      </a:r>
                      <a:r>
                        <a:rPr sz="1350" b="1">
                          <a:solidFill>
                            <a:srgbClr val="2D2C2C"/>
                          </a:solidFill>
                          <a:latin typeface="Arial"/>
                          <a:cs typeface="Arial"/>
                        </a:rPr>
                        <a:t>Health</a:t>
                      </a:r>
                      <a:r>
                        <a:rPr sz="1350" b="1" spc="130">
                          <a:solidFill>
                            <a:srgbClr val="2D2C2C"/>
                          </a:solidFill>
                          <a:latin typeface="Arial"/>
                          <a:cs typeface="Arial"/>
                        </a:rPr>
                        <a:t> </a:t>
                      </a:r>
                      <a:r>
                        <a:rPr sz="1350" b="1">
                          <a:solidFill>
                            <a:srgbClr val="2D2C2C"/>
                          </a:solidFill>
                          <a:latin typeface="Arial"/>
                          <a:cs typeface="Arial"/>
                        </a:rPr>
                        <a:t>Customer</a:t>
                      </a:r>
                      <a:r>
                        <a:rPr sz="1350" b="1" spc="150">
                          <a:solidFill>
                            <a:srgbClr val="2D2C2C"/>
                          </a:solidFill>
                          <a:latin typeface="Arial"/>
                          <a:cs typeface="Arial"/>
                        </a:rPr>
                        <a:t> </a:t>
                      </a:r>
                      <a:r>
                        <a:rPr sz="1350" b="1" spc="-10">
                          <a:solidFill>
                            <a:srgbClr val="2D2C2C"/>
                          </a:solidFill>
                          <a:latin typeface="Arial"/>
                          <a:cs typeface="Arial"/>
                        </a:rPr>
                        <a:t>Service </a:t>
                      </a:r>
                      <a:r>
                        <a:rPr sz="1350" b="1">
                          <a:solidFill>
                            <a:srgbClr val="2D2C2C"/>
                          </a:solidFill>
                          <a:latin typeface="Arial"/>
                          <a:cs typeface="Arial"/>
                        </a:rPr>
                        <a:t>Phone</a:t>
                      </a:r>
                      <a:r>
                        <a:rPr sz="1350" b="1" spc="135">
                          <a:solidFill>
                            <a:srgbClr val="2D2C2C"/>
                          </a:solidFill>
                          <a:latin typeface="Arial"/>
                          <a:cs typeface="Arial"/>
                        </a:rPr>
                        <a:t> </a:t>
                      </a:r>
                      <a:r>
                        <a:rPr sz="1350" b="1" spc="-10">
                          <a:solidFill>
                            <a:srgbClr val="2D2C2C"/>
                          </a:solidFill>
                          <a:latin typeface="Arial"/>
                          <a:cs typeface="Arial"/>
                        </a:rPr>
                        <a:t>Number</a:t>
                      </a:r>
                      <a:endParaRPr sz="1350">
                        <a:latin typeface="Arial"/>
                        <a:cs typeface="Arial"/>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5250">
                        <a:lnSpc>
                          <a:spcPct val="100000"/>
                        </a:lnSpc>
                        <a:spcBef>
                          <a:spcPts val="445"/>
                        </a:spcBef>
                      </a:pPr>
                      <a:r>
                        <a:rPr sz="1350">
                          <a:solidFill>
                            <a:srgbClr val="2D2C2C"/>
                          </a:solidFill>
                          <a:latin typeface="Arial"/>
                          <a:cs typeface="Arial"/>
                        </a:rPr>
                        <a:t>Member</a:t>
                      </a:r>
                      <a:r>
                        <a:rPr sz="1350" spc="114">
                          <a:solidFill>
                            <a:srgbClr val="2D2C2C"/>
                          </a:solidFill>
                          <a:latin typeface="Arial"/>
                          <a:cs typeface="Arial"/>
                        </a:rPr>
                        <a:t> </a:t>
                      </a:r>
                      <a:r>
                        <a:rPr sz="1350" spc="-10">
                          <a:solidFill>
                            <a:srgbClr val="2D2C2C"/>
                          </a:solidFill>
                          <a:latin typeface="Arial"/>
                          <a:cs typeface="Arial"/>
                        </a:rPr>
                        <a:t>Services:</a:t>
                      </a:r>
                      <a:endParaRPr sz="1350">
                        <a:latin typeface="Arial"/>
                        <a:cs typeface="Arial"/>
                      </a:endParaRPr>
                    </a:p>
                    <a:p>
                      <a:pPr marL="95250">
                        <a:lnSpc>
                          <a:spcPct val="100000"/>
                        </a:lnSpc>
                        <a:spcBef>
                          <a:spcPts val="40"/>
                        </a:spcBef>
                      </a:pPr>
                      <a:r>
                        <a:rPr sz="1350">
                          <a:solidFill>
                            <a:srgbClr val="2D2C2C"/>
                          </a:solidFill>
                          <a:latin typeface="Arial"/>
                          <a:cs typeface="Arial"/>
                        </a:rPr>
                        <a:t>1-800-539-</a:t>
                      </a:r>
                      <a:r>
                        <a:rPr sz="1350" spc="-20">
                          <a:solidFill>
                            <a:srgbClr val="2D2C2C"/>
                          </a:solidFill>
                          <a:latin typeface="Arial"/>
                          <a:cs typeface="Arial"/>
                        </a:rPr>
                        <a:t>4072</a:t>
                      </a:r>
                      <a:endParaRPr sz="1350">
                        <a:latin typeface="Arial"/>
                        <a:cs typeface="Arial"/>
                      </a:endParaRPr>
                    </a:p>
                    <a:p>
                      <a:pPr marL="95250">
                        <a:lnSpc>
                          <a:spcPct val="100000"/>
                        </a:lnSpc>
                        <a:spcBef>
                          <a:spcPts val="115"/>
                        </a:spcBef>
                      </a:pPr>
                      <a:r>
                        <a:rPr sz="1350">
                          <a:solidFill>
                            <a:srgbClr val="2D2C2C"/>
                          </a:solidFill>
                          <a:latin typeface="Arial"/>
                          <a:cs typeface="Arial"/>
                        </a:rPr>
                        <a:t>Behavioral</a:t>
                      </a:r>
                      <a:r>
                        <a:rPr sz="1350" spc="150">
                          <a:solidFill>
                            <a:srgbClr val="2D2C2C"/>
                          </a:solidFill>
                          <a:latin typeface="Arial"/>
                          <a:cs typeface="Arial"/>
                        </a:rPr>
                        <a:t> </a:t>
                      </a:r>
                      <a:r>
                        <a:rPr sz="1350">
                          <a:solidFill>
                            <a:srgbClr val="2D2C2C"/>
                          </a:solidFill>
                          <a:latin typeface="Arial"/>
                          <a:cs typeface="Arial"/>
                        </a:rPr>
                        <a:t>Health</a:t>
                      </a:r>
                      <a:r>
                        <a:rPr sz="1350" spc="210">
                          <a:solidFill>
                            <a:srgbClr val="2D2C2C"/>
                          </a:solidFill>
                          <a:latin typeface="Arial"/>
                          <a:cs typeface="Arial"/>
                        </a:rPr>
                        <a:t> </a:t>
                      </a:r>
                      <a:r>
                        <a:rPr sz="1350" spc="-10">
                          <a:solidFill>
                            <a:srgbClr val="2D2C2C"/>
                          </a:solidFill>
                          <a:latin typeface="Arial"/>
                          <a:cs typeface="Arial"/>
                        </a:rPr>
                        <a:t>Benefits</a:t>
                      </a:r>
                      <a:endParaRPr sz="1350">
                        <a:latin typeface="Arial"/>
                        <a:cs typeface="Arial"/>
                      </a:endParaRPr>
                    </a:p>
                    <a:p>
                      <a:pPr marL="95250">
                        <a:lnSpc>
                          <a:spcPct val="100000"/>
                        </a:lnSpc>
                        <a:spcBef>
                          <a:spcPts val="35"/>
                        </a:spcBef>
                      </a:pPr>
                      <a:r>
                        <a:rPr sz="1350">
                          <a:solidFill>
                            <a:srgbClr val="2D2C2C"/>
                          </a:solidFill>
                          <a:latin typeface="Arial"/>
                          <a:cs typeface="Arial"/>
                        </a:rPr>
                        <a:t>and</a:t>
                      </a:r>
                      <a:r>
                        <a:rPr sz="1350" spc="60">
                          <a:solidFill>
                            <a:srgbClr val="2D2C2C"/>
                          </a:solidFill>
                          <a:latin typeface="Arial"/>
                          <a:cs typeface="Arial"/>
                        </a:rPr>
                        <a:t> </a:t>
                      </a:r>
                      <a:r>
                        <a:rPr sz="1350">
                          <a:solidFill>
                            <a:srgbClr val="2D2C2C"/>
                          </a:solidFill>
                          <a:latin typeface="Arial"/>
                          <a:cs typeface="Arial"/>
                        </a:rPr>
                        <a:t>Appts:</a:t>
                      </a:r>
                      <a:r>
                        <a:rPr sz="1350" spc="185">
                          <a:solidFill>
                            <a:srgbClr val="2D2C2C"/>
                          </a:solidFill>
                          <a:latin typeface="Arial"/>
                          <a:cs typeface="Arial"/>
                        </a:rPr>
                        <a:t> </a:t>
                      </a:r>
                      <a:r>
                        <a:rPr sz="1350">
                          <a:solidFill>
                            <a:srgbClr val="2D2C2C"/>
                          </a:solidFill>
                          <a:latin typeface="Arial"/>
                          <a:cs typeface="Arial"/>
                        </a:rPr>
                        <a:t>1-800-663-</a:t>
                      </a:r>
                      <a:r>
                        <a:rPr sz="1350" spc="-20">
                          <a:solidFill>
                            <a:srgbClr val="2D2C2C"/>
                          </a:solidFill>
                          <a:latin typeface="Arial"/>
                          <a:cs typeface="Arial"/>
                        </a:rPr>
                        <a:t>9355</a:t>
                      </a:r>
                      <a:endParaRPr sz="1350">
                        <a:latin typeface="Arial"/>
                        <a:cs typeface="Arial"/>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7790" marR="557530">
                        <a:lnSpc>
                          <a:spcPct val="102499"/>
                        </a:lnSpc>
                        <a:spcBef>
                          <a:spcPts val="405"/>
                        </a:spcBef>
                      </a:pPr>
                      <a:r>
                        <a:rPr sz="1350" b="1">
                          <a:solidFill>
                            <a:srgbClr val="2D2C2C"/>
                          </a:solidFill>
                          <a:latin typeface="Arial"/>
                          <a:cs typeface="Arial"/>
                        </a:rPr>
                        <a:t>Member</a:t>
                      </a:r>
                      <a:r>
                        <a:rPr sz="1350" b="1" spc="150">
                          <a:solidFill>
                            <a:srgbClr val="2D2C2C"/>
                          </a:solidFill>
                          <a:latin typeface="Arial"/>
                          <a:cs typeface="Arial"/>
                        </a:rPr>
                        <a:t> </a:t>
                      </a:r>
                      <a:r>
                        <a:rPr sz="1350" b="1" spc="-10">
                          <a:solidFill>
                            <a:srgbClr val="2D2C2C"/>
                          </a:solidFill>
                          <a:latin typeface="Arial"/>
                          <a:cs typeface="Arial"/>
                        </a:rPr>
                        <a:t>Services: </a:t>
                      </a:r>
                      <a:r>
                        <a:rPr sz="1350" b="1">
                          <a:solidFill>
                            <a:srgbClr val="2D2C2C"/>
                          </a:solidFill>
                          <a:latin typeface="Arial"/>
                          <a:cs typeface="Arial"/>
                        </a:rPr>
                        <a:t>1-800-539-</a:t>
                      </a:r>
                      <a:r>
                        <a:rPr sz="1350" b="1" spc="-20">
                          <a:solidFill>
                            <a:srgbClr val="2D2C2C"/>
                          </a:solidFill>
                          <a:latin typeface="Arial"/>
                          <a:cs typeface="Arial"/>
                        </a:rPr>
                        <a:t>4072</a:t>
                      </a:r>
                      <a:endParaRPr sz="1350">
                        <a:latin typeface="Arial"/>
                        <a:cs typeface="Arial"/>
                      </a:endParaRPr>
                    </a:p>
                    <a:p>
                      <a:pPr marL="97790" marR="135255">
                        <a:lnSpc>
                          <a:spcPct val="102400"/>
                        </a:lnSpc>
                        <a:spcBef>
                          <a:spcPts val="75"/>
                        </a:spcBef>
                      </a:pPr>
                      <a:r>
                        <a:rPr sz="1350" b="1">
                          <a:solidFill>
                            <a:srgbClr val="2D2C2C"/>
                          </a:solidFill>
                          <a:latin typeface="Arial"/>
                          <a:cs typeface="Arial"/>
                        </a:rPr>
                        <a:t>Behavioral</a:t>
                      </a:r>
                      <a:r>
                        <a:rPr sz="1350" b="1" spc="100">
                          <a:solidFill>
                            <a:srgbClr val="2D2C2C"/>
                          </a:solidFill>
                          <a:latin typeface="Arial"/>
                          <a:cs typeface="Arial"/>
                        </a:rPr>
                        <a:t> </a:t>
                      </a:r>
                      <a:r>
                        <a:rPr sz="1350" b="1">
                          <a:solidFill>
                            <a:srgbClr val="2D2C2C"/>
                          </a:solidFill>
                          <a:latin typeface="Arial"/>
                          <a:cs typeface="Arial"/>
                        </a:rPr>
                        <a:t>Health</a:t>
                      </a:r>
                      <a:r>
                        <a:rPr sz="1350" b="1" spc="75">
                          <a:solidFill>
                            <a:srgbClr val="2D2C2C"/>
                          </a:solidFill>
                          <a:latin typeface="Arial"/>
                          <a:cs typeface="Arial"/>
                        </a:rPr>
                        <a:t> </a:t>
                      </a:r>
                      <a:r>
                        <a:rPr sz="1350" b="1">
                          <a:solidFill>
                            <a:srgbClr val="2D2C2C"/>
                          </a:solidFill>
                          <a:latin typeface="Arial"/>
                          <a:cs typeface="Arial"/>
                        </a:rPr>
                        <a:t>is</a:t>
                      </a:r>
                      <a:r>
                        <a:rPr sz="1350" b="1" spc="160">
                          <a:solidFill>
                            <a:srgbClr val="2D2C2C"/>
                          </a:solidFill>
                          <a:latin typeface="Arial"/>
                          <a:cs typeface="Arial"/>
                        </a:rPr>
                        <a:t> </a:t>
                      </a:r>
                      <a:r>
                        <a:rPr sz="1350" b="1" spc="-25">
                          <a:solidFill>
                            <a:srgbClr val="2D2C2C"/>
                          </a:solidFill>
                          <a:latin typeface="Arial"/>
                          <a:cs typeface="Arial"/>
                        </a:rPr>
                        <a:t>an </a:t>
                      </a:r>
                      <a:r>
                        <a:rPr sz="1350" b="1">
                          <a:solidFill>
                            <a:srgbClr val="2D2C2C"/>
                          </a:solidFill>
                          <a:latin typeface="Arial"/>
                          <a:cs typeface="Arial"/>
                        </a:rPr>
                        <a:t>IVR</a:t>
                      </a:r>
                      <a:r>
                        <a:rPr sz="1350" b="1" spc="105">
                          <a:solidFill>
                            <a:srgbClr val="2D2C2C"/>
                          </a:solidFill>
                          <a:latin typeface="Arial"/>
                          <a:cs typeface="Arial"/>
                        </a:rPr>
                        <a:t> </a:t>
                      </a:r>
                      <a:r>
                        <a:rPr sz="1350" b="1">
                          <a:solidFill>
                            <a:srgbClr val="2D2C2C"/>
                          </a:solidFill>
                          <a:latin typeface="Arial"/>
                          <a:cs typeface="Arial"/>
                        </a:rPr>
                        <a:t>option</a:t>
                      </a:r>
                      <a:r>
                        <a:rPr sz="1350" b="1" spc="35">
                          <a:solidFill>
                            <a:srgbClr val="2D2C2C"/>
                          </a:solidFill>
                          <a:latin typeface="Arial"/>
                          <a:cs typeface="Arial"/>
                        </a:rPr>
                        <a:t> </a:t>
                      </a:r>
                      <a:r>
                        <a:rPr sz="1350" b="1">
                          <a:solidFill>
                            <a:srgbClr val="2D2C2C"/>
                          </a:solidFill>
                          <a:latin typeface="Arial"/>
                          <a:cs typeface="Arial"/>
                        </a:rPr>
                        <a:t>on</a:t>
                      </a:r>
                      <a:r>
                        <a:rPr sz="1350" b="1" spc="40">
                          <a:solidFill>
                            <a:srgbClr val="2D2C2C"/>
                          </a:solidFill>
                          <a:latin typeface="Arial"/>
                          <a:cs typeface="Arial"/>
                        </a:rPr>
                        <a:t> </a:t>
                      </a:r>
                      <a:r>
                        <a:rPr sz="1350" b="1" spc="-20">
                          <a:solidFill>
                            <a:srgbClr val="2D2C2C"/>
                          </a:solidFill>
                          <a:latin typeface="Arial"/>
                          <a:cs typeface="Arial"/>
                        </a:rPr>
                        <a:t>main </a:t>
                      </a:r>
                      <a:r>
                        <a:rPr sz="1350" b="1">
                          <a:solidFill>
                            <a:srgbClr val="2D2C2C"/>
                          </a:solidFill>
                          <a:latin typeface="Arial"/>
                          <a:cs typeface="Arial"/>
                        </a:rPr>
                        <a:t>Member</a:t>
                      </a:r>
                      <a:r>
                        <a:rPr sz="1350" b="1" spc="145">
                          <a:solidFill>
                            <a:srgbClr val="2D2C2C"/>
                          </a:solidFill>
                          <a:latin typeface="Arial"/>
                          <a:cs typeface="Arial"/>
                        </a:rPr>
                        <a:t> </a:t>
                      </a:r>
                      <a:r>
                        <a:rPr sz="1350" b="1">
                          <a:solidFill>
                            <a:srgbClr val="2D2C2C"/>
                          </a:solidFill>
                          <a:latin typeface="Arial"/>
                          <a:cs typeface="Arial"/>
                        </a:rPr>
                        <a:t>Services</a:t>
                      </a:r>
                      <a:r>
                        <a:rPr sz="1350" b="1" spc="130">
                          <a:solidFill>
                            <a:srgbClr val="2D2C2C"/>
                          </a:solidFill>
                          <a:latin typeface="Arial"/>
                          <a:cs typeface="Arial"/>
                        </a:rPr>
                        <a:t> </a:t>
                      </a:r>
                      <a:r>
                        <a:rPr sz="1350" b="1" spc="-20">
                          <a:solidFill>
                            <a:srgbClr val="2D2C2C"/>
                          </a:solidFill>
                          <a:latin typeface="Arial"/>
                          <a:cs typeface="Arial"/>
                        </a:rPr>
                        <a:t>line</a:t>
                      </a:r>
                      <a:endParaRPr sz="1350">
                        <a:latin typeface="Arial"/>
                        <a:cs typeface="Arial"/>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bl>
          </a:graphicData>
        </a:graphic>
      </p:graphicFrame>
      <p:grpSp>
        <p:nvGrpSpPr>
          <p:cNvPr id="4" name="Group 3">
            <a:extLst>
              <a:ext uri="{FF2B5EF4-FFF2-40B4-BE49-F238E27FC236}">
                <a16:creationId xmlns:a16="http://schemas.microsoft.com/office/drawing/2014/main" id="{9D16C015-ED63-AC69-FB3E-94BA1E948CF0}"/>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B8F01AF3-9B56-6E15-5DA1-FA402563F0EA}"/>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56A4862-5C5F-41ED-054E-0E0F765CB6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8">
            <a:hlinkClick r:id="" action="ppaction://media"/>
            <a:extLst>
              <a:ext uri="{FF2B5EF4-FFF2-40B4-BE49-F238E27FC236}">
                <a16:creationId xmlns:a16="http://schemas.microsoft.com/office/drawing/2014/main" id="{AF4E1468-AA09-DE9F-1D00-588C1A7FE3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69684"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410"/>
    </mc:Choice>
    <mc:Fallback>
      <p:transition spd="slow" advTm="31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2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02246" y="383298"/>
            <a:ext cx="3712553" cy="847668"/>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Kaiser</a:t>
            </a:r>
            <a:r>
              <a:rPr b="1" spc="25">
                <a:solidFill>
                  <a:srgbClr val="2D2C2C"/>
                </a:solidFill>
              </a:rPr>
              <a:t> </a:t>
            </a:r>
            <a:r>
              <a:rPr b="1">
                <a:solidFill>
                  <a:srgbClr val="2D2C2C"/>
                </a:solidFill>
              </a:rPr>
              <a:t>CA</a:t>
            </a:r>
            <a:r>
              <a:rPr b="1" spc="-200">
                <a:solidFill>
                  <a:srgbClr val="2D2C2C"/>
                </a:solidFill>
              </a:rPr>
              <a:t> </a:t>
            </a:r>
            <a:r>
              <a:rPr b="1" spc="-25">
                <a:solidFill>
                  <a:srgbClr val="2D2C2C"/>
                </a:solidFill>
              </a:rPr>
              <a:t>HMO</a:t>
            </a:r>
          </a:p>
          <a:p>
            <a:pPr marL="12700">
              <a:lnSpc>
                <a:spcPct val="100000"/>
              </a:lnSpc>
              <a:spcBef>
                <a:spcPts val="10"/>
              </a:spcBef>
            </a:pPr>
            <a:r>
              <a:rPr sz="2400" i="1">
                <a:solidFill>
                  <a:srgbClr val="2D2C2C"/>
                </a:solidFill>
                <a:latin typeface="Arial"/>
                <a:cs typeface="Arial"/>
              </a:rPr>
              <a:t>Plan</a:t>
            </a:r>
            <a:r>
              <a:rPr sz="2400" i="1" spc="-10">
                <a:solidFill>
                  <a:srgbClr val="2D2C2C"/>
                </a:solidFill>
                <a:latin typeface="Arial"/>
                <a:cs typeface="Arial"/>
              </a:rPr>
              <a:t> Changes</a:t>
            </a:r>
          </a:p>
        </p:txBody>
      </p:sp>
      <p:graphicFrame>
        <p:nvGraphicFramePr>
          <p:cNvPr id="3" name="object 3"/>
          <p:cNvGraphicFramePr>
            <a:graphicFrameLocks noGrp="1"/>
          </p:cNvGraphicFramePr>
          <p:nvPr>
            <p:extLst>
              <p:ext uri="{D42A27DB-BD31-4B8C-83A1-F6EECF244321}">
                <p14:modId xmlns:p14="http://schemas.microsoft.com/office/powerpoint/2010/main" val="1229005113"/>
              </p:ext>
            </p:extLst>
          </p:nvPr>
        </p:nvGraphicFramePr>
        <p:xfrm>
          <a:off x="408210" y="1409313"/>
          <a:ext cx="8357234" cy="2261869"/>
        </p:xfrm>
        <a:graphic>
          <a:graphicData uri="http://schemas.openxmlformats.org/drawingml/2006/table">
            <a:tbl>
              <a:tblPr firstRow="1" bandRow="1">
                <a:tableStyleId>{2D5ABB26-0587-4C30-8999-92F81FD0307C}</a:tableStyleId>
              </a:tblPr>
              <a:tblGrid>
                <a:gridCol w="3387090">
                  <a:extLst>
                    <a:ext uri="{9D8B030D-6E8A-4147-A177-3AD203B41FA5}">
                      <a16:colId xmlns:a16="http://schemas.microsoft.com/office/drawing/2014/main" val="20000"/>
                    </a:ext>
                  </a:extLst>
                </a:gridCol>
                <a:gridCol w="2532380">
                  <a:extLst>
                    <a:ext uri="{9D8B030D-6E8A-4147-A177-3AD203B41FA5}">
                      <a16:colId xmlns:a16="http://schemas.microsoft.com/office/drawing/2014/main" val="20001"/>
                    </a:ext>
                  </a:extLst>
                </a:gridCol>
                <a:gridCol w="2437764">
                  <a:extLst>
                    <a:ext uri="{9D8B030D-6E8A-4147-A177-3AD203B41FA5}">
                      <a16:colId xmlns:a16="http://schemas.microsoft.com/office/drawing/2014/main" val="20002"/>
                    </a:ext>
                  </a:extLst>
                </a:gridCol>
              </a:tblGrid>
              <a:tr h="37084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5080" algn="ctr">
                        <a:lnSpc>
                          <a:spcPct val="100000"/>
                        </a:lnSpc>
                        <a:spcBef>
                          <a:spcPts val="409"/>
                        </a:spcBef>
                      </a:pPr>
                      <a:r>
                        <a:rPr sz="1350" b="1" spc="-20">
                          <a:solidFill>
                            <a:srgbClr val="FFFFFF"/>
                          </a:solidFill>
                          <a:latin typeface="Arial"/>
                          <a:cs typeface="Arial"/>
                        </a:rPr>
                        <a:t>2026</a:t>
                      </a:r>
                      <a:endParaRPr sz="1350">
                        <a:latin typeface="Arial"/>
                        <a:cs typeface="Arial"/>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10795" algn="ctr">
                        <a:lnSpc>
                          <a:spcPct val="100000"/>
                        </a:lnSpc>
                        <a:spcBef>
                          <a:spcPts val="409"/>
                        </a:spcBef>
                      </a:pPr>
                      <a:r>
                        <a:rPr sz="1350" b="1" spc="-20">
                          <a:solidFill>
                            <a:srgbClr val="FFFFFF"/>
                          </a:solidFill>
                          <a:latin typeface="Arial"/>
                          <a:cs typeface="Arial"/>
                        </a:rPr>
                        <a:t>2027</a:t>
                      </a:r>
                      <a:endParaRPr sz="1350">
                        <a:latin typeface="Arial"/>
                        <a:cs typeface="Arial"/>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extLst>
                  <a:ext uri="{0D108BD9-81ED-4DB2-BD59-A6C34878D82A}">
                    <a16:rowId xmlns:a16="http://schemas.microsoft.com/office/drawing/2014/main" val="10000"/>
                  </a:ext>
                </a:extLst>
              </a:tr>
              <a:tr h="518159">
                <a:tc>
                  <a:txBody>
                    <a:bodyPr/>
                    <a:lstStyle/>
                    <a:p>
                      <a:pPr marL="91440">
                        <a:lnSpc>
                          <a:spcPct val="100000"/>
                        </a:lnSpc>
                        <a:spcBef>
                          <a:spcPts val="420"/>
                        </a:spcBef>
                      </a:pPr>
                      <a:r>
                        <a:rPr sz="1350" b="1">
                          <a:solidFill>
                            <a:srgbClr val="2D2C2C"/>
                          </a:solidFill>
                          <a:latin typeface="Arial"/>
                          <a:cs typeface="Arial"/>
                        </a:rPr>
                        <a:t>Out-of-Pocket</a:t>
                      </a:r>
                      <a:r>
                        <a:rPr sz="1350" b="1" spc="185">
                          <a:solidFill>
                            <a:srgbClr val="2D2C2C"/>
                          </a:solidFill>
                          <a:latin typeface="Arial"/>
                          <a:cs typeface="Arial"/>
                        </a:rPr>
                        <a:t> </a:t>
                      </a:r>
                      <a:r>
                        <a:rPr sz="1350" b="1">
                          <a:solidFill>
                            <a:srgbClr val="2D2C2C"/>
                          </a:solidFill>
                          <a:latin typeface="Arial"/>
                          <a:cs typeface="Arial"/>
                        </a:rPr>
                        <a:t>Maximum</a:t>
                      </a:r>
                      <a:r>
                        <a:rPr sz="1350" b="1" spc="235">
                          <a:solidFill>
                            <a:srgbClr val="2D2C2C"/>
                          </a:solidFill>
                          <a:latin typeface="Arial"/>
                          <a:cs typeface="Arial"/>
                        </a:rPr>
                        <a:t> </a:t>
                      </a:r>
                      <a:r>
                        <a:rPr sz="1350" b="1" spc="-10">
                          <a:solidFill>
                            <a:srgbClr val="2D2C2C"/>
                          </a:solidFill>
                          <a:latin typeface="Arial"/>
                          <a:cs typeface="Arial"/>
                        </a:rPr>
                        <a:t>(medical/Rx)</a:t>
                      </a:r>
                      <a:endParaRPr sz="135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5250">
                        <a:lnSpc>
                          <a:spcPct val="100000"/>
                        </a:lnSpc>
                        <a:spcBef>
                          <a:spcPts val="420"/>
                        </a:spcBef>
                      </a:pPr>
                      <a:r>
                        <a:rPr sz="1350">
                          <a:solidFill>
                            <a:srgbClr val="2D2C2C"/>
                          </a:solidFill>
                          <a:latin typeface="Arial"/>
                          <a:cs typeface="Arial"/>
                        </a:rPr>
                        <a:t>$1,500:</a:t>
                      </a:r>
                      <a:r>
                        <a:rPr sz="1350" spc="105">
                          <a:solidFill>
                            <a:srgbClr val="2D2C2C"/>
                          </a:solidFill>
                          <a:latin typeface="Arial"/>
                          <a:cs typeface="Arial"/>
                        </a:rPr>
                        <a:t> </a:t>
                      </a:r>
                      <a:r>
                        <a:rPr sz="1350" spc="-20">
                          <a:solidFill>
                            <a:srgbClr val="2D2C2C"/>
                          </a:solidFill>
                          <a:latin typeface="Arial"/>
                          <a:cs typeface="Arial"/>
                        </a:rPr>
                        <a:t>Self</a:t>
                      </a:r>
                      <a:endParaRPr sz="1350">
                        <a:latin typeface="Arial"/>
                        <a:cs typeface="Arial"/>
                      </a:endParaRPr>
                    </a:p>
                    <a:p>
                      <a:pPr marL="95250">
                        <a:lnSpc>
                          <a:spcPct val="100000"/>
                        </a:lnSpc>
                        <a:spcBef>
                          <a:spcPts val="40"/>
                        </a:spcBef>
                      </a:pPr>
                      <a:r>
                        <a:rPr sz="1350">
                          <a:solidFill>
                            <a:srgbClr val="2D2C2C"/>
                          </a:solidFill>
                          <a:latin typeface="Arial"/>
                          <a:cs typeface="Arial"/>
                        </a:rPr>
                        <a:t>$3,000:</a:t>
                      </a:r>
                      <a:r>
                        <a:rPr sz="1350" spc="105">
                          <a:solidFill>
                            <a:srgbClr val="2D2C2C"/>
                          </a:solidFill>
                          <a:latin typeface="Arial"/>
                          <a:cs typeface="Arial"/>
                        </a:rPr>
                        <a:t> </a:t>
                      </a:r>
                      <a:r>
                        <a:rPr sz="1350" spc="-10">
                          <a:solidFill>
                            <a:srgbClr val="2D2C2C"/>
                          </a:solidFill>
                          <a:latin typeface="Arial"/>
                          <a:cs typeface="Arial"/>
                        </a:rPr>
                        <a:t>Family</a:t>
                      </a:r>
                      <a:endParaRPr sz="135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7790">
                        <a:lnSpc>
                          <a:spcPct val="100000"/>
                        </a:lnSpc>
                        <a:spcBef>
                          <a:spcPts val="420"/>
                        </a:spcBef>
                      </a:pPr>
                      <a:r>
                        <a:rPr sz="1350" b="1">
                          <a:solidFill>
                            <a:srgbClr val="2D2C2C"/>
                          </a:solidFill>
                          <a:latin typeface="Arial"/>
                          <a:cs typeface="Arial"/>
                        </a:rPr>
                        <a:t>$3,000:</a:t>
                      </a:r>
                      <a:r>
                        <a:rPr sz="1350" b="1" spc="135">
                          <a:solidFill>
                            <a:srgbClr val="2D2C2C"/>
                          </a:solidFill>
                          <a:latin typeface="Arial"/>
                          <a:cs typeface="Arial"/>
                        </a:rPr>
                        <a:t> </a:t>
                      </a:r>
                      <a:r>
                        <a:rPr sz="1350" b="1" spc="-20">
                          <a:solidFill>
                            <a:srgbClr val="2D2C2C"/>
                          </a:solidFill>
                          <a:latin typeface="Arial"/>
                          <a:cs typeface="Arial"/>
                        </a:rPr>
                        <a:t>Self</a:t>
                      </a:r>
                      <a:endParaRPr sz="1350">
                        <a:latin typeface="Arial"/>
                        <a:cs typeface="Arial"/>
                      </a:endParaRPr>
                    </a:p>
                    <a:p>
                      <a:pPr marL="97790">
                        <a:lnSpc>
                          <a:spcPct val="100000"/>
                        </a:lnSpc>
                        <a:spcBef>
                          <a:spcPts val="40"/>
                        </a:spcBef>
                      </a:pPr>
                      <a:r>
                        <a:rPr sz="1350" b="1">
                          <a:solidFill>
                            <a:srgbClr val="2D2C2C"/>
                          </a:solidFill>
                          <a:latin typeface="Arial"/>
                          <a:cs typeface="Arial"/>
                        </a:rPr>
                        <a:t>$6,000:</a:t>
                      </a:r>
                      <a:r>
                        <a:rPr sz="1350" b="1" spc="135">
                          <a:solidFill>
                            <a:srgbClr val="2D2C2C"/>
                          </a:solidFill>
                          <a:latin typeface="Arial"/>
                          <a:cs typeface="Arial"/>
                        </a:rPr>
                        <a:t> </a:t>
                      </a:r>
                      <a:r>
                        <a:rPr sz="1350" b="1" spc="-10">
                          <a:solidFill>
                            <a:srgbClr val="2D2C2C"/>
                          </a:solidFill>
                          <a:latin typeface="Arial"/>
                          <a:cs typeface="Arial"/>
                        </a:rPr>
                        <a:t>Family</a:t>
                      </a:r>
                      <a:endParaRPr sz="135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1372870">
                <a:tc>
                  <a:txBody>
                    <a:bodyPr/>
                    <a:lstStyle/>
                    <a:p>
                      <a:pPr marL="91440">
                        <a:lnSpc>
                          <a:spcPct val="100000"/>
                        </a:lnSpc>
                        <a:spcBef>
                          <a:spcPts val="430"/>
                        </a:spcBef>
                      </a:pPr>
                      <a:r>
                        <a:rPr sz="1350" b="1">
                          <a:solidFill>
                            <a:srgbClr val="2D2C2C"/>
                          </a:solidFill>
                          <a:latin typeface="Arial"/>
                          <a:cs typeface="Arial"/>
                        </a:rPr>
                        <a:t>Non-Emergency</a:t>
                      </a:r>
                      <a:r>
                        <a:rPr sz="1350" b="1" spc="265">
                          <a:solidFill>
                            <a:srgbClr val="2D2C2C"/>
                          </a:solidFill>
                          <a:latin typeface="Arial"/>
                          <a:cs typeface="Arial"/>
                        </a:rPr>
                        <a:t> </a:t>
                      </a:r>
                      <a:r>
                        <a:rPr sz="1350" b="1" spc="-10">
                          <a:solidFill>
                            <a:srgbClr val="2D2C2C"/>
                          </a:solidFill>
                          <a:latin typeface="Arial"/>
                          <a:cs typeface="Arial"/>
                        </a:rPr>
                        <a:t>Medical</a:t>
                      </a:r>
                      <a:endParaRPr sz="1350">
                        <a:latin typeface="Arial"/>
                        <a:cs typeface="Arial"/>
                      </a:endParaRPr>
                    </a:p>
                    <a:p>
                      <a:pPr marL="91440">
                        <a:lnSpc>
                          <a:spcPct val="100000"/>
                        </a:lnSpc>
                        <a:spcBef>
                          <a:spcPts val="40"/>
                        </a:spcBef>
                      </a:pPr>
                      <a:r>
                        <a:rPr sz="1350" b="1">
                          <a:solidFill>
                            <a:srgbClr val="2D2C2C"/>
                          </a:solidFill>
                          <a:latin typeface="Arial"/>
                          <a:cs typeface="Arial"/>
                        </a:rPr>
                        <a:t>Transportation</a:t>
                      </a:r>
                      <a:r>
                        <a:rPr sz="1350" b="1" spc="190">
                          <a:solidFill>
                            <a:srgbClr val="2D2C2C"/>
                          </a:solidFill>
                          <a:latin typeface="Arial"/>
                          <a:cs typeface="Arial"/>
                        </a:rPr>
                        <a:t> </a:t>
                      </a:r>
                      <a:r>
                        <a:rPr sz="1350" b="1" spc="-10">
                          <a:solidFill>
                            <a:srgbClr val="2D2C2C"/>
                          </a:solidFill>
                          <a:latin typeface="Arial"/>
                          <a:cs typeface="Arial"/>
                        </a:rPr>
                        <a:t>(NEMT)</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5250" marR="115570">
                        <a:lnSpc>
                          <a:spcPct val="103600"/>
                        </a:lnSpc>
                        <a:spcBef>
                          <a:spcPts val="375"/>
                        </a:spcBef>
                      </a:pPr>
                      <a:r>
                        <a:rPr sz="1350">
                          <a:latin typeface="Arial"/>
                          <a:cs typeface="Arial"/>
                        </a:rPr>
                        <a:t>Excludes</a:t>
                      </a:r>
                      <a:r>
                        <a:rPr sz="1350" spc="55">
                          <a:latin typeface="Arial"/>
                          <a:cs typeface="Arial"/>
                        </a:rPr>
                        <a:t> </a:t>
                      </a:r>
                      <a:r>
                        <a:rPr sz="1350">
                          <a:latin typeface="Arial"/>
                          <a:cs typeface="Arial"/>
                        </a:rPr>
                        <a:t>car,</a:t>
                      </a:r>
                      <a:r>
                        <a:rPr sz="1350" spc="75">
                          <a:latin typeface="Arial"/>
                          <a:cs typeface="Arial"/>
                        </a:rPr>
                        <a:t> </a:t>
                      </a:r>
                      <a:r>
                        <a:rPr sz="1350">
                          <a:latin typeface="Arial"/>
                          <a:cs typeface="Arial"/>
                        </a:rPr>
                        <a:t>taxi,</a:t>
                      </a:r>
                      <a:r>
                        <a:rPr sz="1350" spc="75">
                          <a:latin typeface="Arial"/>
                          <a:cs typeface="Arial"/>
                        </a:rPr>
                        <a:t> </a:t>
                      </a:r>
                      <a:r>
                        <a:rPr sz="1350" spc="-20">
                          <a:latin typeface="Arial"/>
                          <a:cs typeface="Arial"/>
                        </a:rPr>
                        <a:t>bus, </a:t>
                      </a:r>
                      <a:r>
                        <a:rPr sz="1350">
                          <a:latin typeface="Arial"/>
                          <a:cs typeface="Arial"/>
                        </a:rPr>
                        <a:t>gurney</a:t>
                      </a:r>
                      <a:r>
                        <a:rPr sz="1350" spc="155">
                          <a:latin typeface="Arial"/>
                          <a:cs typeface="Arial"/>
                        </a:rPr>
                        <a:t> </a:t>
                      </a:r>
                      <a:r>
                        <a:rPr sz="1350">
                          <a:latin typeface="Arial"/>
                          <a:cs typeface="Arial"/>
                        </a:rPr>
                        <a:t>van,</a:t>
                      </a:r>
                      <a:r>
                        <a:rPr sz="1350" spc="95">
                          <a:latin typeface="Arial"/>
                          <a:cs typeface="Arial"/>
                        </a:rPr>
                        <a:t> </a:t>
                      </a:r>
                      <a:r>
                        <a:rPr sz="1350">
                          <a:latin typeface="Arial"/>
                          <a:cs typeface="Arial"/>
                        </a:rPr>
                        <a:t>wheelchair</a:t>
                      </a:r>
                      <a:r>
                        <a:rPr sz="1350" spc="95">
                          <a:latin typeface="Arial"/>
                          <a:cs typeface="Arial"/>
                        </a:rPr>
                        <a:t> </a:t>
                      </a:r>
                      <a:r>
                        <a:rPr sz="1350" spc="-25">
                          <a:latin typeface="Arial"/>
                          <a:cs typeface="Arial"/>
                        </a:rPr>
                        <a:t>van </a:t>
                      </a:r>
                      <a:r>
                        <a:rPr sz="1350">
                          <a:latin typeface="Arial"/>
                          <a:cs typeface="Arial"/>
                        </a:rPr>
                        <a:t>and</a:t>
                      </a:r>
                      <a:r>
                        <a:rPr sz="1350" spc="95">
                          <a:latin typeface="Arial"/>
                          <a:cs typeface="Arial"/>
                        </a:rPr>
                        <a:t> </a:t>
                      </a:r>
                      <a:r>
                        <a:rPr sz="1350">
                          <a:latin typeface="Arial"/>
                          <a:cs typeface="Arial"/>
                        </a:rPr>
                        <a:t>any</a:t>
                      </a:r>
                      <a:r>
                        <a:rPr sz="1350" spc="100">
                          <a:latin typeface="Arial"/>
                          <a:cs typeface="Arial"/>
                        </a:rPr>
                        <a:t> </a:t>
                      </a:r>
                      <a:r>
                        <a:rPr sz="1350">
                          <a:latin typeface="Arial"/>
                          <a:cs typeface="Arial"/>
                        </a:rPr>
                        <a:t>transportation</a:t>
                      </a:r>
                      <a:r>
                        <a:rPr sz="1350" spc="100">
                          <a:latin typeface="Arial"/>
                          <a:cs typeface="Arial"/>
                        </a:rPr>
                        <a:t> </a:t>
                      </a:r>
                      <a:r>
                        <a:rPr sz="1350" spc="-20">
                          <a:latin typeface="Arial"/>
                          <a:cs typeface="Arial"/>
                        </a:rPr>
                        <a:t>other </a:t>
                      </a:r>
                      <a:r>
                        <a:rPr sz="1350">
                          <a:latin typeface="Arial"/>
                          <a:cs typeface="Arial"/>
                        </a:rPr>
                        <a:t>than</a:t>
                      </a:r>
                      <a:r>
                        <a:rPr sz="1350" spc="90">
                          <a:latin typeface="Arial"/>
                          <a:cs typeface="Arial"/>
                        </a:rPr>
                        <a:t> </a:t>
                      </a:r>
                      <a:r>
                        <a:rPr sz="1350">
                          <a:latin typeface="Arial"/>
                          <a:cs typeface="Arial"/>
                        </a:rPr>
                        <a:t>a</a:t>
                      </a:r>
                      <a:r>
                        <a:rPr sz="1350" spc="95">
                          <a:latin typeface="Arial"/>
                          <a:cs typeface="Arial"/>
                        </a:rPr>
                        <a:t> </a:t>
                      </a:r>
                      <a:r>
                        <a:rPr sz="1350">
                          <a:latin typeface="Arial"/>
                          <a:cs typeface="Arial"/>
                        </a:rPr>
                        <a:t>licensed</a:t>
                      </a:r>
                      <a:r>
                        <a:rPr sz="1350" spc="95">
                          <a:latin typeface="Arial"/>
                          <a:cs typeface="Arial"/>
                        </a:rPr>
                        <a:t> </a:t>
                      </a:r>
                      <a:r>
                        <a:rPr sz="1350">
                          <a:latin typeface="Arial"/>
                          <a:cs typeface="Arial"/>
                        </a:rPr>
                        <a:t>ambulance</a:t>
                      </a:r>
                      <a:r>
                        <a:rPr sz="1350" spc="95">
                          <a:latin typeface="Arial"/>
                          <a:cs typeface="Arial"/>
                        </a:rPr>
                        <a:t> </a:t>
                      </a:r>
                      <a:r>
                        <a:rPr sz="1350" spc="-25">
                          <a:latin typeface="Arial"/>
                          <a:cs typeface="Arial"/>
                        </a:rPr>
                        <a:t>or </a:t>
                      </a:r>
                      <a:r>
                        <a:rPr sz="1350">
                          <a:latin typeface="Arial"/>
                          <a:cs typeface="Arial"/>
                        </a:rPr>
                        <a:t>psychiatric</a:t>
                      </a:r>
                      <a:r>
                        <a:rPr sz="1350" spc="135">
                          <a:latin typeface="Arial"/>
                          <a:cs typeface="Arial"/>
                        </a:rPr>
                        <a:t> </a:t>
                      </a:r>
                      <a:r>
                        <a:rPr sz="1350">
                          <a:latin typeface="Arial"/>
                          <a:cs typeface="Arial"/>
                        </a:rPr>
                        <a:t>transport</a:t>
                      </a:r>
                      <a:r>
                        <a:rPr sz="1350" spc="155">
                          <a:latin typeface="Arial"/>
                          <a:cs typeface="Arial"/>
                        </a:rPr>
                        <a:t> </a:t>
                      </a:r>
                      <a:r>
                        <a:rPr sz="1350" spc="-20">
                          <a:latin typeface="Arial"/>
                          <a:cs typeface="Arial"/>
                        </a:rPr>
                        <a:t>van.</a:t>
                      </a:r>
                      <a:endParaRPr sz="1350">
                        <a:latin typeface="Arial"/>
                        <a:cs typeface="Arial"/>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7790">
                        <a:lnSpc>
                          <a:spcPct val="100000"/>
                        </a:lnSpc>
                        <a:spcBef>
                          <a:spcPts val="430"/>
                        </a:spcBef>
                      </a:pPr>
                      <a:r>
                        <a:rPr sz="1350" b="1">
                          <a:solidFill>
                            <a:srgbClr val="2D2C2C"/>
                          </a:solidFill>
                          <a:latin typeface="Arial"/>
                          <a:cs typeface="Arial"/>
                        </a:rPr>
                        <a:t>Covers</a:t>
                      </a:r>
                      <a:r>
                        <a:rPr sz="1350" b="1" spc="295">
                          <a:solidFill>
                            <a:srgbClr val="2D2C2C"/>
                          </a:solidFill>
                          <a:latin typeface="Arial"/>
                          <a:cs typeface="Arial"/>
                        </a:rPr>
                        <a:t> </a:t>
                      </a:r>
                      <a:r>
                        <a:rPr sz="1350" b="1">
                          <a:solidFill>
                            <a:srgbClr val="2D2C2C"/>
                          </a:solidFill>
                          <a:latin typeface="Arial"/>
                          <a:cs typeface="Arial"/>
                        </a:rPr>
                        <a:t>stretcher-</a:t>
                      </a:r>
                      <a:r>
                        <a:rPr sz="1350" b="1" spc="-10">
                          <a:solidFill>
                            <a:srgbClr val="2D2C2C"/>
                          </a:solidFill>
                          <a:latin typeface="Arial"/>
                          <a:cs typeface="Arial"/>
                        </a:rPr>
                        <a:t>gurney</a:t>
                      </a:r>
                      <a:endParaRPr sz="1350">
                        <a:latin typeface="Arial"/>
                        <a:cs typeface="Arial"/>
                      </a:endParaRPr>
                    </a:p>
                    <a:p>
                      <a:pPr marL="97790">
                        <a:lnSpc>
                          <a:spcPct val="100000"/>
                        </a:lnSpc>
                        <a:spcBef>
                          <a:spcPts val="40"/>
                        </a:spcBef>
                      </a:pPr>
                      <a:r>
                        <a:rPr sz="1350" b="1">
                          <a:solidFill>
                            <a:srgbClr val="2D2C2C"/>
                          </a:solidFill>
                          <a:latin typeface="Arial"/>
                          <a:cs typeface="Arial"/>
                        </a:rPr>
                        <a:t>van</a:t>
                      </a:r>
                      <a:r>
                        <a:rPr sz="1350" b="1" spc="90">
                          <a:solidFill>
                            <a:srgbClr val="2D2C2C"/>
                          </a:solidFill>
                          <a:latin typeface="Arial"/>
                          <a:cs typeface="Arial"/>
                        </a:rPr>
                        <a:t> </a:t>
                      </a:r>
                      <a:r>
                        <a:rPr sz="1350" b="1">
                          <a:solidFill>
                            <a:srgbClr val="2D2C2C"/>
                          </a:solidFill>
                          <a:latin typeface="Arial"/>
                          <a:cs typeface="Arial"/>
                        </a:rPr>
                        <a:t>or</a:t>
                      </a:r>
                      <a:r>
                        <a:rPr sz="1350" b="1" spc="114">
                          <a:solidFill>
                            <a:srgbClr val="2D2C2C"/>
                          </a:solidFill>
                          <a:latin typeface="Arial"/>
                          <a:cs typeface="Arial"/>
                        </a:rPr>
                        <a:t> </a:t>
                      </a:r>
                      <a:r>
                        <a:rPr sz="1350" b="1">
                          <a:solidFill>
                            <a:srgbClr val="2D2C2C"/>
                          </a:solidFill>
                          <a:latin typeface="Arial"/>
                          <a:cs typeface="Arial"/>
                        </a:rPr>
                        <a:t>wheelchair</a:t>
                      </a:r>
                      <a:r>
                        <a:rPr sz="1350" b="1" spc="114">
                          <a:solidFill>
                            <a:srgbClr val="2D2C2C"/>
                          </a:solidFill>
                          <a:latin typeface="Arial"/>
                          <a:cs typeface="Arial"/>
                        </a:rPr>
                        <a:t> </a:t>
                      </a:r>
                      <a:r>
                        <a:rPr sz="1350" b="1">
                          <a:solidFill>
                            <a:srgbClr val="2D2C2C"/>
                          </a:solidFill>
                          <a:latin typeface="Arial"/>
                          <a:cs typeface="Arial"/>
                        </a:rPr>
                        <a:t>van</a:t>
                      </a:r>
                      <a:r>
                        <a:rPr sz="1350" b="1" spc="90">
                          <a:solidFill>
                            <a:srgbClr val="2D2C2C"/>
                          </a:solidFill>
                          <a:latin typeface="Arial"/>
                          <a:cs typeface="Arial"/>
                        </a:rPr>
                        <a:t> </a:t>
                      </a:r>
                      <a:r>
                        <a:rPr sz="1350" b="1" spc="-25">
                          <a:solidFill>
                            <a:srgbClr val="2D2C2C"/>
                          </a:solidFill>
                          <a:latin typeface="Arial"/>
                          <a:cs typeface="Arial"/>
                        </a:rPr>
                        <a:t>at</a:t>
                      </a:r>
                      <a:endParaRPr sz="1350">
                        <a:latin typeface="Arial"/>
                        <a:cs typeface="Arial"/>
                      </a:endParaRPr>
                    </a:p>
                    <a:p>
                      <a:pPr marL="97790" marR="136525">
                        <a:lnSpc>
                          <a:spcPct val="102499"/>
                        </a:lnSpc>
                        <a:spcBef>
                          <a:spcPts val="75"/>
                        </a:spcBef>
                      </a:pPr>
                      <a:r>
                        <a:rPr sz="1350" b="1">
                          <a:solidFill>
                            <a:srgbClr val="2D2C2C"/>
                          </a:solidFill>
                          <a:latin typeface="Arial"/>
                          <a:cs typeface="Arial"/>
                        </a:rPr>
                        <a:t>$0</a:t>
                      </a:r>
                      <a:r>
                        <a:rPr sz="1350" b="1" spc="85">
                          <a:solidFill>
                            <a:srgbClr val="2D2C2C"/>
                          </a:solidFill>
                          <a:latin typeface="Arial"/>
                          <a:cs typeface="Arial"/>
                        </a:rPr>
                        <a:t> </a:t>
                      </a:r>
                      <a:r>
                        <a:rPr sz="1350" b="1">
                          <a:solidFill>
                            <a:srgbClr val="2D2C2C"/>
                          </a:solidFill>
                          <a:latin typeface="Arial"/>
                          <a:cs typeface="Arial"/>
                        </a:rPr>
                        <a:t>copay</a:t>
                      </a:r>
                      <a:r>
                        <a:rPr sz="1350" b="1" spc="90">
                          <a:solidFill>
                            <a:srgbClr val="2D2C2C"/>
                          </a:solidFill>
                          <a:latin typeface="Arial"/>
                          <a:cs typeface="Arial"/>
                        </a:rPr>
                        <a:t> </a:t>
                      </a:r>
                      <a:r>
                        <a:rPr sz="1350" b="1">
                          <a:solidFill>
                            <a:srgbClr val="2D2C2C"/>
                          </a:solidFill>
                          <a:latin typeface="Arial"/>
                          <a:cs typeface="Arial"/>
                        </a:rPr>
                        <a:t>when</a:t>
                      </a:r>
                      <a:r>
                        <a:rPr sz="1350" b="1" spc="85">
                          <a:solidFill>
                            <a:srgbClr val="2D2C2C"/>
                          </a:solidFill>
                          <a:latin typeface="Arial"/>
                          <a:cs typeface="Arial"/>
                        </a:rPr>
                        <a:t> </a:t>
                      </a:r>
                      <a:r>
                        <a:rPr sz="1350" b="1" spc="-10">
                          <a:solidFill>
                            <a:srgbClr val="2D2C2C"/>
                          </a:solidFill>
                          <a:latin typeface="Arial"/>
                          <a:cs typeface="Arial"/>
                        </a:rPr>
                        <a:t>medically </a:t>
                      </a:r>
                      <a:r>
                        <a:rPr sz="1350" b="1">
                          <a:solidFill>
                            <a:srgbClr val="2D2C2C"/>
                          </a:solidFill>
                          <a:latin typeface="Arial"/>
                          <a:cs typeface="Arial"/>
                        </a:rPr>
                        <a:t>necessary</a:t>
                      </a:r>
                      <a:r>
                        <a:rPr sz="1350" b="1" spc="120">
                          <a:solidFill>
                            <a:srgbClr val="2D2C2C"/>
                          </a:solidFill>
                          <a:latin typeface="Arial"/>
                          <a:cs typeface="Arial"/>
                        </a:rPr>
                        <a:t> </a:t>
                      </a:r>
                      <a:r>
                        <a:rPr sz="1350" b="1">
                          <a:solidFill>
                            <a:srgbClr val="2D2C2C"/>
                          </a:solidFill>
                          <a:latin typeface="Arial"/>
                          <a:cs typeface="Arial"/>
                        </a:rPr>
                        <a:t>and</a:t>
                      </a:r>
                      <a:r>
                        <a:rPr sz="1350" b="1" spc="114">
                          <a:solidFill>
                            <a:srgbClr val="2D2C2C"/>
                          </a:solidFill>
                          <a:latin typeface="Arial"/>
                          <a:cs typeface="Arial"/>
                        </a:rPr>
                        <a:t> </a:t>
                      </a:r>
                      <a:r>
                        <a:rPr sz="1350" b="1">
                          <a:solidFill>
                            <a:srgbClr val="2D2C2C"/>
                          </a:solidFill>
                          <a:latin typeface="Arial"/>
                          <a:cs typeface="Arial"/>
                        </a:rPr>
                        <a:t>ordered</a:t>
                      </a:r>
                      <a:r>
                        <a:rPr sz="1350" b="1" spc="204">
                          <a:solidFill>
                            <a:srgbClr val="2D2C2C"/>
                          </a:solidFill>
                          <a:latin typeface="Arial"/>
                          <a:cs typeface="Arial"/>
                        </a:rPr>
                        <a:t> </a:t>
                      </a:r>
                      <a:r>
                        <a:rPr sz="1350" b="1" spc="-25">
                          <a:solidFill>
                            <a:srgbClr val="2D2C2C"/>
                          </a:solidFill>
                          <a:latin typeface="Arial"/>
                          <a:cs typeface="Arial"/>
                        </a:rPr>
                        <a:t>by </a:t>
                      </a:r>
                      <a:r>
                        <a:rPr sz="1350" b="1">
                          <a:solidFill>
                            <a:srgbClr val="2D2C2C"/>
                          </a:solidFill>
                          <a:latin typeface="Arial"/>
                          <a:cs typeface="Arial"/>
                        </a:rPr>
                        <a:t>a</a:t>
                      </a:r>
                      <a:r>
                        <a:rPr sz="1350" b="1" spc="45">
                          <a:solidFill>
                            <a:srgbClr val="2D2C2C"/>
                          </a:solidFill>
                          <a:latin typeface="Arial"/>
                          <a:cs typeface="Arial"/>
                        </a:rPr>
                        <a:t> </a:t>
                      </a:r>
                      <a:r>
                        <a:rPr sz="1350" b="1">
                          <a:solidFill>
                            <a:srgbClr val="2D2C2C"/>
                          </a:solidFill>
                          <a:latin typeface="Arial"/>
                          <a:cs typeface="Arial"/>
                        </a:rPr>
                        <a:t>Plan</a:t>
                      </a:r>
                      <a:r>
                        <a:rPr sz="1350" b="1" spc="120">
                          <a:solidFill>
                            <a:srgbClr val="2D2C2C"/>
                          </a:solidFill>
                          <a:latin typeface="Arial"/>
                          <a:cs typeface="Arial"/>
                        </a:rPr>
                        <a:t> </a:t>
                      </a:r>
                      <a:r>
                        <a:rPr sz="1350" b="1" spc="-10">
                          <a:solidFill>
                            <a:srgbClr val="2D2C2C"/>
                          </a:solidFill>
                          <a:latin typeface="Arial"/>
                          <a:cs typeface="Arial"/>
                        </a:rPr>
                        <a:t>Physician.</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bl>
          </a:graphicData>
        </a:graphic>
      </p:graphicFrame>
      <p:grpSp>
        <p:nvGrpSpPr>
          <p:cNvPr id="4" name="Group 3">
            <a:extLst>
              <a:ext uri="{FF2B5EF4-FFF2-40B4-BE49-F238E27FC236}">
                <a16:creationId xmlns:a16="http://schemas.microsoft.com/office/drawing/2014/main" id="{B555AA6A-EE55-1638-0F75-01450B474A6C}"/>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0848C13C-0E8F-962C-4689-D00CC57DC2B5}"/>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9ABEB2C-CB73-76AF-5572-729BCFFF4B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9">
            <a:hlinkClick r:id="" action="ppaction://media"/>
            <a:extLst>
              <a:ext uri="{FF2B5EF4-FFF2-40B4-BE49-F238E27FC236}">
                <a16:creationId xmlns:a16="http://schemas.microsoft.com/office/drawing/2014/main" id="{CC4914AB-5553-D9D0-A2AC-61AB61B90E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82101"/>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3800"/>
    </mc:Choice>
    <mc:Fallback>
      <p:transition spd="slow" advTm="23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08210" y="441325"/>
            <a:ext cx="4550753" cy="825353"/>
          </a:xfrm>
          <a:prstGeom prst="rect">
            <a:avLst/>
          </a:prstGeom>
        </p:spPr>
        <p:txBody>
          <a:bodyPr vert="horz" wrap="square" lIns="0" tIns="14604" rIns="0" bIns="0" rtlCol="0">
            <a:spAutoFit/>
          </a:bodyPr>
          <a:lstStyle/>
          <a:p>
            <a:pPr marL="12700">
              <a:lnSpc>
                <a:spcPts val="3340"/>
              </a:lnSpc>
              <a:spcBef>
                <a:spcPts val="114"/>
              </a:spcBef>
            </a:pPr>
            <a:r>
              <a:rPr sz="2800" b="1">
                <a:solidFill>
                  <a:srgbClr val="2D2C2C"/>
                </a:solidFill>
              </a:rPr>
              <a:t>Optum</a:t>
            </a:r>
            <a:r>
              <a:rPr sz="2800" b="1" spc="-60">
                <a:solidFill>
                  <a:srgbClr val="2D2C2C"/>
                </a:solidFill>
              </a:rPr>
              <a:t> </a:t>
            </a:r>
            <a:r>
              <a:rPr sz="2800" b="1">
                <a:solidFill>
                  <a:srgbClr val="2D2C2C"/>
                </a:solidFill>
              </a:rPr>
              <a:t>Behavioral</a:t>
            </a:r>
            <a:r>
              <a:rPr sz="2800" b="1" spc="-55">
                <a:solidFill>
                  <a:srgbClr val="2D2C2C"/>
                </a:solidFill>
              </a:rPr>
              <a:t> </a:t>
            </a:r>
            <a:r>
              <a:rPr sz="2800" b="1" spc="-10">
                <a:solidFill>
                  <a:srgbClr val="2D2C2C"/>
                </a:solidFill>
              </a:rPr>
              <a:t>Health</a:t>
            </a:r>
            <a:endParaRPr sz="2800" b="1"/>
          </a:p>
          <a:p>
            <a:pPr marL="12700">
              <a:lnSpc>
                <a:spcPts val="3340"/>
              </a:lnSpc>
            </a:pPr>
            <a:r>
              <a:rPr sz="2400" i="1">
                <a:solidFill>
                  <a:srgbClr val="2D2C2C"/>
                </a:solidFill>
                <a:latin typeface="Arial"/>
                <a:cs typeface="Arial"/>
              </a:rPr>
              <a:t>Plan</a:t>
            </a:r>
            <a:r>
              <a:rPr sz="2400" i="1" spc="-20">
                <a:solidFill>
                  <a:srgbClr val="2D2C2C"/>
                </a:solidFill>
                <a:latin typeface="Arial"/>
                <a:cs typeface="Arial"/>
              </a:rPr>
              <a:t> </a:t>
            </a:r>
            <a:r>
              <a:rPr sz="2400" i="1" spc="-10">
                <a:solidFill>
                  <a:srgbClr val="2D2C2C"/>
                </a:solidFill>
                <a:latin typeface="Arial"/>
                <a:cs typeface="Arial"/>
              </a:rPr>
              <a:t>Changes</a:t>
            </a:r>
            <a:endParaRPr sz="24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985174649"/>
              </p:ext>
            </p:extLst>
          </p:nvPr>
        </p:nvGraphicFramePr>
        <p:xfrm>
          <a:off x="408210" y="1423537"/>
          <a:ext cx="8335645" cy="1407158"/>
        </p:xfrm>
        <a:graphic>
          <a:graphicData uri="http://schemas.openxmlformats.org/drawingml/2006/table">
            <a:tbl>
              <a:tblPr firstRow="1" bandRow="1">
                <a:tableStyleId>{2D5ABB26-0587-4C30-8999-92F81FD0307C}</a:tableStyleId>
              </a:tblPr>
              <a:tblGrid>
                <a:gridCol w="3754120">
                  <a:extLst>
                    <a:ext uri="{9D8B030D-6E8A-4147-A177-3AD203B41FA5}">
                      <a16:colId xmlns:a16="http://schemas.microsoft.com/office/drawing/2014/main" val="20000"/>
                    </a:ext>
                  </a:extLst>
                </a:gridCol>
                <a:gridCol w="2406650">
                  <a:extLst>
                    <a:ext uri="{9D8B030D-6E8A-4147-A177-3AD203B41FA5}">
                      <a16:colId xmlns:a16="http://schemas.microsoft.com/office/drawing/2014/main" val="20001"/>
                    </a:ext>
                  </a:extLst>
                </a:gridCol>
                <a:gridCol w="2174875">
                  <a:extLst>
                    <a:ext uri="{9D8B030D-6E8A-4147-A177-3AD203B41FA5}">
                      <a16:colId xmlns:a16="http://schemas.microsoft.com/office/drawing/2014/main" val="20002"/>
                    </a:ext>
                  </a:extLst>
                </a:gridCol>
              </a:tblGrid>
              <a:tr h="370840">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6350" algn="ctr">
                        <a:lnSpc>
                          <a:spcPct val="100000"/>
                        </a:lnSpc>
                        <a:spcBef>
                          <a:spcPts val="415"/>
                        </a:spcBef>
                      </a:pPr>
                      <a:r>
                        <a:rPr sz="1350" b="1" spc="-20">
                          <a:solidFill>
                            <a:srgbClr val="FFFFFF"/>
                          </a:solidFill>
                          <a:latin typeface="Arial"/>
                          <a:cs typeface="Arial"/>
                        </a:rPr>
                        <a:t>2026</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10160" algn="ctr">
                        <a:lnSpc>
                          <a:spcPct val="100000"/>
                        </a:lnSpc>
                        <a:spcBef>
                          <a:spcPts val="415"/>
                        </a:spcBef>
                      </a:pPr>
                      <a:r>
                        <a:rPr sz="1350" b="1" spc="-20">
                          <a:solidFill>
                            <a:srgbClr val="FFFFFF"/>
                          </a:solidFill>
                          <a:latin typeface="Arial"/>
                          <a:cs typeface="Arial"/>
                        </a:rPr>
                        <a:t>2027</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extLst>
                  <a:ext uri="{0D108BD9-81ED-4DB2-BD59-A6C34878D82A}">
                    <a16:rowId xmlns:a16="http://schemas.microsoft.com/office/drawing/2014/main" val="10000"/>
                  </a:ext>
                </a:extLst>
              </a:tr>
              <a:tr h="518159">
                <a:tc>
                  <a:txBody>
                    <a:bodyPr/>
                    <a:lstStyle/>
                    <a:p>
                      <a:pPr marL="91440">
                        <a:lnSpc>
                          <a:spcPct val="100000"/>
                        </a:lnSpc>
                        <a:spcBef>
                          <a:spcPts val="420"/>
                        </a:spcBef>
                      </a:pPr>
                      <a:r>
                        <a:rPr sz="1350" b="1">
                          <a:solidFill>
                            <a:srgbClr val="2D2C2C"/>
                          </a:solidFill>
                          <a:latin typeface="Arial"/>
                          <a:cs typeface="Arial"/>
                        </a:rPr>
                        <a:t>Behavioral</a:t>
                      </a:r>
                      <a:r>
                        <a:rPr sz="1350" b="1" spc="160">
                          <a:solidFill>
                            <a:srgbClr val="2D2C2C"/>
                          </a:solidFill>
                          <a:latin typeface="Arial"/>
                          <a:cs typeface="Arial"/>
                        </a:rPr>
                        <a:t> </a:t>
                      </a:r>
                      <a:r>
                        <a:rPr sz="1350" b="1">
                          <a:solidFill>
                            <a:srgbClr val="2D2C2C"/>
                          </a:solidFill>
                          <a:latin typeface="Arial"/>
                          <a:cs typeface="Arial"/>
                        </a:rPr>
                        <a:t>Health</a:t>
                      </a:r>
                      <a:r>
                        <a:rPr sz="1350" b="1" spc="130">
                          <a:solidFill>
                            <a:srgbClr val="2D2C2C"/>
                          </a:solidFill>
                          <a:latin typeface="Arial"/>
                          <a:cs typeface="Arial"/>
                        </a:rPr>
                        <a:t> </a:t>
                      </a:r>
                      <a:r>
                        <a:rPr sz="1350" b="1">
                          <a:solidFill>
                            <a:srgbClr val="2D2C2C"/>
                          </a:solidFill>
                          <a:latin typeface="Arial"/>
                          <a:cs typeface="Arial"/>
                        </a:rPr>
                        <a:t>Visits</a:t>
                      </a:r>
                      <a:r>
                        <a:rPr sz="1350" b="1" spc="135">
                          <a:solidFill>
                            <a:srgbClr val="2D2C2C"/>
                          </a:solidFill>
                          <a:latin typeface="Arial"/>
                          <a:cs typeface="Arial"/>
                        </a:rPr>
                        <a:t> </a:t>
                      </a:r>
                      <a:r>
                        <a:rPr sz="1350" b="1" spc="-10">
                          <a:solidFill>
                            <a:srgbClr val="2D2C2C"/>
                          </a:solidFill>
                          <a:latin typeface="Arial"/>
                          <a:cs typeface="Arial"/>
                        </a:rPr>
                        <a:t>(annually)</a:t>
                      </a:r>
                      <a:endParaRPr sz="135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5250" marR="718185">
                        <a:lnSpc>
                          <a:spcPct val="102499"/>
                        </a:lnSpc>
                        <a:spcBef>
                          <a:spcPts val="380"/>
                        </a:spcBef>
                      </a:pPr>
                      <a:r>
                        <a:rPr sz="1350">
                          <a:solidFill>
                            <a:srgbClr val="2D2C2C"/>
                          </a:solidFill>
                          <a:latin typeface="Arial"/>
                          <a:cs typeface="Arial"/>
                        </a:rPr>
                        <a:t>Visits</a:t>
                      </a:r>
                      <a:r>
                        <a:rPr sz="1350" spc="95">
                          <a:solidFill>
                            <a:srgbClr val="2D2C2C"/>
                          </a:solidFill>
                          <a:latin typeface="Arial"/>
                          <a:cs typeface="Arial"/>
                        </a:rPr>
                        <a:t> </a:t>
                      </a:r>
                      <a:r>
                        <a:rPr sz="1350">
                          <a:solidFill>
                            <a:srgbClr val="2D2C2C"/>
                          </a:solidFill>
                          <a:latin typeface="Arial"/>
                          <a:cs typeface="Arial"/>
                        </a:rPr>
                        <a:t>1-3:</a:t>
                      </a:r>
                      <a:r>
                        <a:rPr sz="1350" spc="50">
                          <a:solidFill>
                            <a:srgbClr val="2D2C2C"/>
                          </a:solidFill>
                          <a:latin typeface="Arial"/>
                          <a:cs typeface="Arial"/>
                        </a:rPr>
                        <a:t> </a:t>
                      </a:r>
                      <a:r>
                        <a:rPr sz="1350">
                          <a:solidFill>
                            <a:srgbClr val="2D2C2C"/>
                          </a:solidFill>
                          <a:latin typeface="Arial"/>
                          <a:cs typeface="Arial"/>
                        </a:rPr>
                        <a:t>$0</a:t>
                      </a:r>
                      <a:r>
                        <a:rPr sz="1350" spc="30">
                          <a:solidFill>
                            <a:srgbClr val="2D2C2C"/>
                          </a:solidFill>
                          <a:latin typeface="Arial"/>
                          <a:cs typeface="Arial"/>
                        </a:rPr>
                        <a:t> </a:t>
                      </a:r>
                      <a:r>
                        <a:rPr sz="1350" spc="-20">
                          <a:solidFill>
                            <a:srgbClr val="2D2C2C"/>
                          </a:solidFill>
                          <a:latin typeface="Arial"/>
                          <a:cs typeface="Arial"/>
                        </a:rPr>
                        <a:t>copay </a:t>
                      </a:r>
                      <a:r>
                        <a:rPr sz="1350">
                          <a:solidFill>
                            <a:srgbClr val="2D2C2C"/>
                          </a:solidFill>
                          <a:latin typeface="Arial"/>
                          <a:cs typeface="Arial"/>
                        </a:rPr>
                        <a:t>Visits</a:t>
                      </a:r>
                      <a:r>
                        <a:rPr sz="1350" spc="130">
                          <a:solidFill>
                            <a:srgbClr val="2D2C2C"/>
                          </a:solidFill>
                          <a:latin typeface="Arial"/>
                          <a:cs typeface="Arial"/>
                        </a:rPr>
                        <a:t> </a:t>
                      </a:r>
                      <a:r>
                        <a:rPr sz="1350">
                          <a:solidFill>
                            <a:srgbClr val="2D2C2C"/>
                          </a:solidFill>
                          <a:latin typeface="Arial"/>
                          <a:cs typeface="Arial"/>
                        </a:rPr>
                        <a:t>4+: $30</a:t>
                      </a:r>
                      <a:r>
                        <a:rPr sz="1350" spc="50">
                          <a:solidFill>
                            <a:srgbClr val="2D2C2C"/>
                          </a:solidFill>
                          <a:latin typeface="Arial"/>
                          <a:cs typeface="Arial"/>
                        </a:rPr>
                        <a:t> </a:t>
                      </a:r>
                      <a:r>
                        <a:rPr sz="1350" spc="-20">
                          <a:solidFill>
                            <a:srgbClr val="2D2C2C"/>
                          </a:solidFill>
                          <a:latin typeface="Arial"/>
                          <a:cs typeface="Arial"/>
                        </a:rPr>
                        <a:t>copay</a:t>
                      </a:r>
                      <a:endParaRPr sz="135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7790">
                        <a:lnSpc>
                          <a:spcPct val="100000"/>
                        </a:lnSpc>
                        <a:spcBef>
                          <a:spcPts val="420"/>
                        </a:spcBef>
                      </a:pPr>
                      <a:r>
                        <a:rPr sz="1350" b="1">
                          <a:solidFill>
                            <a:srgbClr val="2D2C2C"/>
                          </a:solidFill>
                          <a:latin typeface="Arial"/>
                          <a:cs typeface="Arial"/>
                        </a:rPr>
                        <a:t>All</a:t>
                      </a:r>
                      <a:r>
                        <a:rPr sz="1350" b="1" spc="95">
                          <a:solidFill>
                            <a:srgbClr val="2D2C2C"/>
                          </a:solidFill>
                          <a:latin typeface="Arial"/>
                          <a:cs typeface="Arial"/>
                        </a:rPr>
                        <a:t> </a:t>
                      </a:r>
                      <a:r>
                        <a:rPr sz="1350" b="1">
                          <a:solidFill>
                            <a:srgbClr val="2D2C2C"/>
                          </a:solidFill>
                          <a:latin typeface="Arial"/>
                          <a:cs typeface="Arial"/>
                        </a:rPr>
                        <a:t>Visits:</a:t>
                      </a:r>
                      <a:r>
                        <a:rPr sz="1350" b="1" spc="15">
                          <a:solidFill>
                            <a:srgbClr val="2D2C2C"/>
                          </a:solidFill>
                          <a:latin typeface="Arial"/>
                          <a:cs typeface="Arial"/>
                        </a:rPr>
                        <a:t> </a:t>
                      </a:r>
                      <a:r>
                        <a:rPr sz="1350" b="1">
                          <a:solidFill>
                            <a:srgbClr val="2D2C2C"/>
                          </a:solidFill>
                          <a:latin typeface="Arial"/>
                          <a:cs typeface="Arial"/>
                        </a:rPr>
                        <a:t>$30</a:t>
                      </a:r>
                      <a:r>
                        <a:rPr sz="1350" b="1" spc="75">
                          <a:solidFill>
                            <a:srgbClr val="2D2C2C"/>
                          </a:solidFill>
                          <a:latin typeface="Arial"/>
                          <a:cs typeface="Arial"/>
                        </a:rPr>
                        <a:t> </a:t>
                      </a:r>
                      <a:r>
                        <a:rPr sz="1350" b="1" spc="-10">
                          <a:solidFill>
                            <a:srgbClr val="2D2C2C"/>
                          </a:solidFill>
                          <a:latin typeface="Arial"/>
                          <a:cs typeface="Arial"/>
                        </a:rPr>
                        <a:t>copay</a:t>
                      </a:r>
                      <a:endParaRPr sz="135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518159">
                <a:tc>
                  <a:txBody>
                    <a:bodyPr/>
                    <a:lstStyle/>
                    <a:p>
                      <a:pPr marL="91440">
                        <a:lnSpc>
                          <a:spcPct val="100000"/>
                        </a:lnSpc>
                        <a:spcBef>
                          <a:spcPts val="430"/>
                        </a:spcBef>
                      </a:pPr>
                      <a:r>
                        <a:rPr sz="1350" b="1">
                          <a:solidFill>
                            <a:srgbClr val="2D2C2C"/>
                          </a:solidFill>
                          <a:latin typeface="Arial"/>
                          <a:cs typeface="Arial"/>
                        </a:rPr>
                        <a:t>Out-of-Pocket</a:t>
                      </a:r>
                      <a:r>
                        <a:rPr sz="1350" b="1" spc="185">
                          <a:solidFill>
                            <a:srgbClr val="2D2C2C"/>
                          </a:solidFill>
                          <a:latin typeface="Arial"/>
                          <a:cs typeface="Arial"/>
                        </a:rPr>
                        <a:t> </a:t>
                      </a:r>
                      <a:r>
                        <a:rPr sz="1350" b="1">
                          <a:solidFill>
                            <a:srgbClr val="2D2C2C"/>
                          </a:solidFill>
                          <a:latin typeface="Arial"/>
                          <a:cs typeface="Arial"/>
                        </a:rPr>
                        <a:t>Maximum</a:t>
                      </a:r>
                      <a:r>
                        <a:rPr sz="1350" b="1" spc="235">
                          <a:solidFill>
                            <a:srgbClr val="2D2C2C"/>
                          </a:solidFill>
                          <a:latin typeface="Arial"/>
                          <a:cs typeface="Arial"/>
                        </a:rPr>
                        <a:t> </a:t>
                      </a:r>
                      <a:r>
                        <a:rPr sz="1350" b="1" spc="-10">
                          <a:solidFill>
                            <a:srgbClr val="2D2C2C"/>
                          </a:solidFill>
                          <a:latin typeface="Arial"/>
                          <a:cs typeface="Arial"/>
                        </a:rPr>
                        <a:t>(medical/Rx)</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5250">
                        <a:lnSpc>
                          <a:spcPct val="100000"/>
                        </a:lnSpc>
                        <a:spcBef>
                          <a:spcPts val="430"/>
                        </a:spcBef>
                      </a:pPr>
                      <a:r>
                        <a:rPr sz="1350">
                          <a:solidFill>
                            <a:srgbClr val="2D2C2C"/>
                          </a:solidFill>
                          <a:latin typeface="Arial"/>
                          <a:cs typeface="Arial"/>
                        </a:rPr>
                        <a:t>$1,500:</a:t>
                      </a:r>
                      <a:r>
                        <a:rPr sz="1350" spc="105">
                          <a:solidFill>
                            <a:srgbClr val="2D2C2C"/>
                          </a:solidFill>
                          <a:latin typeface="Arial"/>
                          <a:cs typeface="Arial"/>
                        </a:rPr>
                        <a:t> </a:t>
                      </a:r>
                      <a:r>
                        <a:rPr sz="1350" spc="-20">
                          <a:solidFill>
                            <a:srgbClr val="2D2C2C"/>
                          </a:solidFill>
                          <a:latin typeface="Arial"/>
                          <a:cs typeface="Arial"/>
                        </a:rPr>
                        <a:t>Self</a:t>
                      </a:r>
                      <a:endParaRPr sz="1350">
                        <a:latin typeface="Arial"/>
                        <a:cs typeface="Arial"/>
                      </a:endParaRPr>
                    </a:p>
                    <a:p>
                      <a:pPr marL="95250">
                        <a:lnSpc>
                          <a:spcPct val="100000"/>
                        </a:lnSpc>
                        <a:spcBef>
                          <a:spcPts val="40"/>
                        </a:spcBef>
                      </a:pPr>
                      <a:r>
                        <a:rPr sz="1350">
                          <a:solidFill>
                            <a:srgbClr val="2D2C2C"/>
                          </a:solidFill>
                          <a:latin typeface="Arial"/>
                          <a:cs typeface="Arial"/>
                        </a:rPr>
                        <a:t>$3,000:</a:t>
                      </a:r>
                      <a:r>
                        <a:rPr sz="1350" spc="105">
                          <a:solidFill>
                            <a:srgbClr val="2D2C2C"/>
                          </a:solidFill>
                          <a:latin typeface="Arial"/>
                          <a:cs typeface="Arial"/>
                        </a:rPr>
                        <a:t> </a:t>
                      </a:r>
                      <a:r>
                        <a:rPr sz="1350" spc="-10">
                          <a:solidFill>
                            <a:srgbClr val="2D2C2C"/>
                          </a:solidFill>
                          <a:latin typeface="Arial"/>
                          <a:cs typeface="Arial"/>
                        </a:rPr>
                        <a:t>Family</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7790">
                        <a:lnSpc>
                          <a:spcPct val="100000"/>
                        </a:lnSpc>
                        <a:spcBef>
                          <a:spcPts val="430"/>
                        </a:spcBef>
                      </a:pPr>
                      <a:r>
                        <a:rPr sz="1350" b="1">
                          <a:solidFill>
                            <a:srgbClr val="2D2C2C"/>
                          </a:solidFill>
                          <a:latin typeface="Arial"/>
                          <a:cs typeface="Arial"/>
                        </a:rPr>
                        <a:t>$3,000:</a:t>
                      </a:r>
                      <a:r>
                        <a:rPr sz="1350" b="1" spc="105">
                          <a:solidFill>
                            <a:srgbClr val="2D2C2C"/>
                          </a:solidFill>
                          <a:latin typeface="Arial"/>
                          <a:cs typeface="Arial"/>
                        </a:rPr>
                        <a:t> </a:t>
                      </a:r>
                      <a:r>
                        <a:rPr sz="1350" b="1" spc="-20">
                          <a:solidFill>
                            <a:srgbClr val="2D2C2C"/>
                          </a:solidFill>
                          <a:latin typeface="Arial"/>
                          <a:cs typeface="Arial"/>
                        </a:rPr>
                        <a:t>Self</a:t>
                      </a:r>
                      <a:endParaRPr sz="1350">
                        <a:latin typeface="Arial"/>
                        <a:cs typeface="Arial"/>
                      </a:endParaRPr>
                    </a:p>
                    <a:p>
                      <a:pPr marL="97790">
                        <a:lnSpc>
                          <a:spcPct val="100000"/>
                        </a:lnSpc>
                        <a:spcBef>
                          <a:spcPts val="40"/>
                        </a:spcBef>
                      </a:pPr>
                      <a:r>
                        <a:rPr sz="1350" b="1">
                          <a:solidFill>
                            <a:srgbClr val="2D2C2C"/>
                          </a:solidFill>
                          <a:latin typeface="Arial"/>
                          <a:cs typeface="Arial"/>
                        </a:rPr>
                        <a:t>$6,000:</a:t>
                      </a:r>
                      <a:r>
                        <a:rPr sz="1350" b="1" spc="105">
                          <a:solidFill>
                            <a:srgbClr val="2D2C2C"/>
                          </a:solidFill>
                          <a:latin typeface="Arial"/>
                          <a:cs typeface="Arial"/>
                        </a:rPr>
                        <a:t> </a:t>
                      </a:r>
                      <a:r>
                        <a:rPr sz="1350" b="1" spc="-10">
                          <a:solidFill>
                            <a:srgbClr val="2D2C2C"/>
                          </a:solidFill>
                          <a:latin typeface="Arial"/>
                          <a:cs typeface="Arial"/>
                        </a:rPr>
                        <a:t>Family</a:t>
                      </a:r>
                      <a:endParaRPr sz="1350">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bl>
          </a:graphicData>
        </a:graphic>
      </p:graphicFrame>
      <p:grpSp>
        <p:nvGrpSpPr>
          <p:cNvPr id="4" name="Group 3">
            <a:extLst>
              <a:ext uri="{FF2B5EF4-FFF2-40B4-BE49-F238E27FC236}">
                <a16:creationId xmlns:a16="http://schemas.microsoft.com/office/drawing/2014/main" id="{7CD3EEEE-5322-9583-8764-C94779B6454D}"/>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0BDD5CC8-42A1-5990-0771-A12048EEED4F}"/>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B22422-A88B-C369-6961-BA07803A0C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0">
            <a:hlinkClick r:id="" action="ppaction://media"/>
            <a:extLst>
              <a:ext uri="{FF2B5EF4-FFF2-40B4-BE49-F238E27FC236}">
                <a16:creationId xmlns:a16="http://schemas.microsoft.com/office/drawing/2014/main" id="{680318BA-1823-D4E7-182F-794F0CD56A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17547" y="517408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000"/>
    </mc:Choice>
    <mc:Fallback>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02246" y="340817"/>
            <a:ext cx="5465153" cy="887102"/>
          </a:xfrm>
          <a:prstGeom prst="rect">
            <a:avLst/>
          </a:prstGeom>
        </p:spPr>
        <p:txBody>
          <a:bodyPr vert="horz" wrap="square" lIns="0" tIns="16510" rIns="0" bIns="0" rtlCol="0">
            <a:spAutoFit/>
          </a:bodyPr>
          <a:lstStyle/>
          <a:p>
            <a:pPr marL="12700">
              <a:lnSpc>
                <a:spcPts val="3595"/>
              </a:lnSpc>
              <a:spcBef>
                <a:spcPts val="130"/>
              </a:spcBef>
            </a:pPr>
            <a:r>
              <a:rPr sz="2800" b="1">
                <a:solidFill>
                  <a:srgbClr val="2D2C2C"/>
                </a:solidFill>
              </a:rPr>
              <a:t>Kaiser</a:t>
            </a:r>
            <a:r>
              <a:rPr sz="2800" b="1" spc="-15">
                <a:solidFill>
                  <a:srgbClr val="2D2C2C"/>
                </a:solidFill>
              </a:rPr>
              <a:t> </a:t>
            </a:r>
            <a:r>
              <a:rPr sz="2800" b="1">
                <a:solidFill>
                  <a:srgbClr val="2D2C2C"/>
                </a:solidFill>
              </a:rPr>
              <a:t>Mid-</a:t>
            </a:r>
            <a:r>
              <a:rPr b="1">
                <a:solidFill>
                  <a:srgbClr val="2D2C2C"/>
                </a:solidFill>
              </a:rPr>
              <a:t>Atlantic</a:t>
            </a:r>
            <a:r>
              <a:rPr b="1" spc="-120">
                <a:solidFill>
                  <a:srgbClr val="2D2C2C"/>
                </a:solidFill>
              </a:rPr>
              <a:t> </a:t>
            </a:r>
            <a:r>
              <a:rPr sz="2800" b="1">
                <a:solidFill>
                  <a:srgbClr val="2D2C2C"/>
                </a:solidFill>
              </a:rPr>
              <a:t>HMO</a:t>
            </a:r>
            <a:r>
              <a:rPr sz="2800" b="1" spc="-40">
                <a:solidFill>
                  <a:srgbClr val="2D2C2C"/>
                </a:solidFill>
              </a:rPr>
              <a:t> </a:t>
            </a:r>
            <a:r>
              <a:rPr sz="2800" b="1" spc="-20">
                <a:solidFill>
                  <a:srgbClr val="2D2C2C"/>
                </a:solidFill>
              </a:rPr>
              <a:t>plan</a:t>
            </a:r>
            <a:endParaRPr sz="2800" b="1"/>
          </a:p>
          <a:p>
            <a:pPr marL="12700">
              <a:lnSpc>
                <a:spcPts val="3354"/>
              </a:lnSpc>
            </a:pPr>
            <a:r>
              <a:rPr sz="2400" i="1" spc="-30">
                <a:solidFill>
                  <a:srgbClr val="2D2C2C"/>
                </a:solidFill>
                <a:latin typeface="Arial"/>
                <a:cs typeface="Arial"/>
              </a:rPr>
              <a:t>MD/DC/VA</a:t>
            </a:r>
            <a:r>
              <a:rPr sz="2400" i="1" spc="-120">
                <a:solidFill>
                  <a:srgbClr val="2D2C2C"/>
                </a:solidFill>
                <a:latin typeface="Arial"/>
                <a:cs typeface="Arial"/>
              </a:rPr>
              <a:t> </a:t>
            </a:r>
            <a:r>
              <a:rPr sz="2400" i="1" spc="-10">
                <a:solidFill>
                  <a:srgbClr val="2D2C2C"/>
                </a:solidFill>
                <a:latin typeface="Arial"/>
                <a:cs typeface="Arial"/>
              </a:rPr>
              <a:t>Region</a:t>
            </a:r>
            <a:endParaRPr sz="2400">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1560207363"/>
              </p:ext>
            </p:extLst>
          </p:nvPr>
        </p:nvGraphicFramePr>
        <p:xfrm>
          <a:off x="323215" y="1257420"/>
          <a:ext cx="8497570" cy="2993389"/>
        </p:xfrm>
        <a:graphic>
          <a:graphicData uri="http://schemas.openxmlformats.org/drawingml/2006/table">
            <a:tbl>
              <a:tblPr firstRow="1" bandRow="1">
                <a:tableStyleId>{2D5ABB26-0587-4C30-8999-92F81FD0307C}</a:tableStyleId>
              </a:tblPr>
              <a:tblGrid>
                <a:gridCol w="2891790">
                  <a:extLst>
                    <a:ext uri="{9D8B030D-6E8A-4147-A177-3AD203B41FA5}">
                      <a16:colId xmlns:a16="http://schemas.microsoft.com/office/drawing/2014/main" val="20000"/>
                    </a:ext>
                  </a:extLst>
                </a:gridCol>
                <a:gridCol w="2854960">
                  <a:extLst>
                    <a:ext uri="{9D8B030D-6E8A-4147-A177-3AD203B41FA5}">
                      <a16:colId xmlns:a16="http://schemas.microsoft.com/office/drawing/2014/main" val="20001"/>
                    </a:ext>
                  </a:extLst>
                </a:gridCol>
                <a:gridCol w="2750820">
                  <a:extLst>
                    <a:ext uri="{9D8B030D-6E8A-4147-A177-3AD203B41FA5}">
                      <a16:colId xmlns:a16="http://schemas.microsoft.com/office/drawing/2014/main" val="20002"/>
                    </a:ext>
                  </a:extLst>
                </a:gridCol>
              </a:tblGrid>
              <a:tr h="37084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4445" algn="ctr">
                        <a:lnSpc>
                          <a:spcPct val="100000"/>
                        </a:lnSpc>
                        <a:spcBef>
                          <a:spcPts val="409"/>
                        </a:spcBef>
                      </a:pPr>
                      <a:r>
                        <a:rPr sz="1350" b="1" spc="-20">
                          <a:solidFill>
                            <a:srgbClr val="FFFFFF"/>
                          </a:solidFill>
                          <a:latin typeface="Arial"/>
                          <a:cs typeface="Arial"/>
                        </a:rPr>
                        <a:t>2026</a:t>
                      </a:r>
                      <a:endParaRPr sz="1350">
                        <a:latin typeface="Arial"/>
                        <a:cs typeface="Arial"/>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a:txBody>
                    <a:bodyPr/>
                    <a:lstStyle/>
                    <a:p>
                      <a:pPr marL="9525" algn="ctr">
                        <a:lnSpc>
                          <a:spcPct val="100000"/>
                        </a:lnSpc>
                        <a:spcBef>
                          <a:spcPts val="409"/>
                        </a:spcBef>
                      </a:pPr>
                      <a:r>
                        <a:rPr sz="1350" b="1" spc="-20">
                          <a:solidFill>
                            <a:srgbClr val="FFFFFF"/>
                          </a:solidFill>
                          <a:latin typeface="Arial"/>
                          <a:cs typeface="Arial"/>
                        </a:rPr>
                        <a:t>2027</a:t>
                      </a:r>
                      <a:endParaRPr sz="1350">
                        <a:latin typeface="Arial"/>
                        <a:cs typeface="Arial"/>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extLst>
                  <a:ext uri="{0D108BD9-81ED-4DB2-BD59-A6C34878D82A}">
                    <a16:rowId xmlns:a16="http://schemas.microsoft.com/office/drawing/2014/main" val="10000"/>
                  </a:ext>
                </a:extLst>
              </a:tr>
              <a:tr h="518159">
                <a:tc>
                  <a:txBody>
                    <a:bodyPr/>
                    <a:lstStyle/>
                    <a:p>
                      <a:pPr marL="91440" marR="756285">
                        <a:lnSpc>
                          <a:spcPct val="102499"/>
                        </a:lnSpc>
                        <a:spcBef>
                          <a:spcPts val="375"/>
                        </a:spcBef>
                      </a:pPr>
                      <a:r>
                        <a:rPr sz="1350" b="1">
                          <a:solidFill>
                            <a:srgbClr val="2D2C2C"/>
                          </a:solidFill>
                          <a:latin typeface="Arial"/>
                          <a:cs typeface="Arial"/>
                        </a:rPr>
                        <a:t>Out-of-Pocket</a:t>
                      </a:r>
                      <a:r>
                        <a:rPr sz="1350" b="1" spc="235">
                          <a:solidFill>
                            <a:srgbClr val="2D2C2C"/>
                          </a:solidFill>
                          <a:latin typeface="Arial"/>
                          <a:cs typeface="Arial"/>
                        </a:rPr>
                        <a:t> </a:t>
                      </a:r>
                      <a:r>
                        <a:rPr sz="1350" b="1" spc="-10">
                          <a:solidFill>
                            <a:srgbClr val="2D2C2C"/>
                          </a:solidFill>
                          <a:latin typeface="Arial"/>
                          <a:cs typeface="Arial"/>
                        </a:rPr>
                        <a:t>Maximum (medical/Rx)</a:t>
                      </a:r>
                      <a:endParaRPr sz="1350">
                        <a:latin typeface="Arial"/>
                        <a:cs typeface="Arial"/>
                      </a:endParaRPr>
                    </a:p>
                  </a:txBody>
                  <a:tcPr marL="0" marR="0" marT="476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4615">
                        <a:lnSpc>
                          <a:spcPct val="100000"/>
                        </a:lnSpc>
                        <a:spcBef>
                          <a:spcPts val="415"/>
                        </a:spcBef>
                      </a:pPr>
                      <a:r>
                        <a:rPr sz="1350">
                          <a:solidFill>
                            <a:srgbClr val="2D2C2C"/>
                          </a:solidFill>
                          <a:latin typeface="Arial"/>
                          <a:cs typeface="Arial"/>
                        </a:rPr>
                        <a:t>$1,500:</a:t>
                      </a:r>
                      <a:r>
                        <a:rPr sz="1350" spc="105">
                          <a:solidFill>
                            <a:srgbClr val="2D2C2C"/>
                          </a:solidFill>
                          <a:latin typeface="Arial"/>
                          <a:cs typeface="Arial"/>
                        </a:rPr>
                        <a:t> </a:t>
                      </a:r>
                      <a:r>
                        <a:rPr sz="1350" spc="-20">
                          <a:solidFill>
                            <a:srgbClr val="2D2C2C"/>
                          </a:solidFill>
                          <a:latin typeface="Arial"/>
                          <a:cs typeface="Arial"/>
                        </a:rPr>
                        <a:t>Self</a:t>
                      </a:r>
                      <a:endParaRPr sz="1350">
                        <a:latin typeface="Arial"/>
                        <a:cs typeface="Arial"/>
                      </a:endParaRPr>
                    </a:p>
                    <a:p>
                      <a:pPr marL="94615">
                        <a:lnSpc>
                          <a:spcPct val="100000"/>
                        </a:lnSpc>
                        <a:spcBef>
                          <a:spcPts val="40"/>
                        </a:spcBef>
                      </a:pPr>
                      <a:r>
                        <a:rPr sz="1350">
                          <a:solidFill>
                            <a:srgbClr val="2D2C2C"/>
                          </a:solidFill>
                          <a:latin typeface="Arial"/>
                          <a:cs typeface="Arial"/>
                        </a:rPr>
                        <a:t>$3,000:</a:t>
                      </a:r>
                      <a:r>
                        <a:rPr sz="1350" spc="105">
                          <a:solidFill>
                            <a:srgbClr val="2D2C2C"/>
                          </a:solidFill>
                          <a:latin typeface="Arial"/>
                          <a:cs typeface="Arial"/>
                        </a:rPr>
                        <a:t> </a:t>
                      </a:r>
                      <a:r>
                        <a:rPr sz="1350" spc="-10">
                          <a:solidFill>
                            <a:srgbClr val="2D2C2C"/>
                          </a:solidFill>
                          <a:latin typeface="Arial"/>
                          <a:cs typeface="Arial"/>
                        </a:rPr>
                        <a:t>Family</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7155">
                        <a:lnSpc>
                          <a:spcPct val="100000"/>
                        </a:lnSpc>
                        <a:spcBef>
                          <a:spcPts val="415"/>
                        </a:spcBef>
                      </a:pPr>
                      <a:r>
                        <a:rPr sz="1350" b="1">
                          <a:solidFill>
                            <a:srgbClr val="2D2C2C"/>
                          </a:solidFill>
                          <a:latin typeface="Arial"/>
                          <a:cs typeface="Arial"/>
                        </a:rPr>
                        <a:t>$3,000:</a:t>
                      </a:r>
                      <a:r>
                        <a:rPr sz="1350" b="1" spc="105">
                          <a:solidFill>
                            <a:srgbClr val="2D2C2C"/>
                          </a:solidFill>
                          <a:latin typeface="Arial"/>
                          <a:cs typeface="Arial"/>
                        </a:rPr>
                        <a:t> </a:t>
                      </a:r>
                      <a:r>
                        <a:rPr sz="1350" b="1" spc="-20">
                          <a:solidFill>
                            <a:srgbClr val="2D2C2C"/>
                          </a:solidFill>
                          <a:latin typeface="Arial"/>
                          <a:cs typeface="Arial"/>
                        </a:rPr>
                        <a:t>Self</a:t>
                      </a:r>
                      <a:endParaRPr sz="1350">
                        <a:latin typeface="Arial"/>
                        <a:cs typeface="Arial"/>
                      </a:endParaRPr>
                    </a:p>
                    <a:p>
                      <a:pPr marL="97155">
                        <a:lnSpc>
                          <a:spcPct val="100000"/>
                        </a:lnSpc>
                        <a:spcBef>
                          <a:spcPts val="40"/>
                        </a:spcBef>
                      </a:pPr>
                      <a:r>
                        <a:rPr sz="1350" b="1">
                          <a:solidFill>
                            <a:srgbClr val="2D2C2C"/>
                          </a:solidFill>
                          <a:latin typeface="Arial"/>
                          <a:cs typeface="Arial"/>
                        </a:rPr>
                        <a:t>$6,000:</a:t>
                      </a:r>
                      <a:r>
                        <a:rPr sz="1350" b="1" spc="105">
                          <a:solidFill>
                            <a:srgbClr val="2D2C2C"/>
                          </a:solidFill>
                          <a:latin typeface="Arial"/>
                          <a:cs typeface="Arial"/>
                        </a:rPr>
                        <a:t> </a:t>
                      </a:r>
                      <a:r>
                        <a:rPr sz="1350" b="1" spc="-10">
                          <a:solidFill>
                            <a:srgbClr val="2D2C2C"/>
                          </a:solidFill>
                          <a:latin typeface="Arial"/>
                          <a:cs typeface="Arial"/>
                        </a:rPr>
                        <a:t>Family</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1372235">
                <a:tc>
                  <a:txBody>
                    <a:bodyPr/>
                    <a:lstStyle/>
                    <a:p>
                      <a:pPr marL="91440">
                        <a:lnSpc>
                          <a:spcPct val="100000"/>
                        </a:lnSpc>
                        <a:spcBef>
                          <a:spcPts val="425"/>
                        </a:spcBef>
                      </a:pPr>
                      <a:r>
                        <a:rPr sz="1350" b="1">
                          <a:solidFill>
                            <a:srgbClr val="2D2C2C"/>
                          </a:solidFill>
                          <a:latin typeface="Arial"/>
                          <a:cs typeface="Arial"/>
                        </a:rPr>
                        <a:t>Office</a:t>
                      </a:r>
                      <a:r>
                        <a:rPr sz="1350" b="1" spc="135">
                          <a:solidFill>
                            <a:srgbClr val="2D2C2C"/>
                          </a:solidFill>
                          <a:latin typeface="Arial"/>
                          <a:cs typeface="Arial"/>
                        </a:rPr>
                        <a:t> </a:t>
                      </a:r>
                      <a:r>
                        <a:rPr sz="1350" b="1">
                          <a:solidFill>
                            <a:srgbClr val="2D2C2C"/>
                          </a:solidFill>
                          <a:latin typeface="Arial"/>
                          <a:cs typeface="Arial"/>
                        </a:rPr>
                        <a:t>Administered</a:t>
                      </a:r>
                      <a:r>
                        <a:rPr sz="1350" b="1" spc="140">
                          <a:solidFill>
                            <a:srgbClr val="2D2C2C"/>
                          </a:solidFill>
                          <a:latin typeface="Arial"/>
                          <a:cs typeface="Arial"/>
                        </a:rPr>
                        <a:t> </a:t>
                      </a:r>
                      <a:r>
                        <a:rPr sz="1350" b="1" spc="-20">
                          <a:solidFill>
                            <a:srgbClr val="2D2C2C"/>
                          </a:solidFill>
                          <a:latin typeface="Arial"/>
                          <a:cs typeface="Arial"/>
                        </a:rPr>
                        <a:t>Drugs</a:t>
                      </a:r>
                      <a:endParaRPr sz="1350">
                        <a:latin typeface="Arial"/>
                        <a:cs typeface="Arial"/>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4615" marR="138430">
                        <a:lnSpc>
                          <a:spcPct val="102499"/>
                        </a:lnSpc>
                        <a:spcBef>
                          <a:spcPts val="385"/>
                        </a:spcBef>
                      </a:pPr>
                      <a:r>
                        <a:rPr sz="1350">
                          <a:latin typeface="Arial"/>
                          <a:cs typeface="Arial"/>
                        </a:rPr>
                        <a:t>No</a:t>
                      </a:r>
                      <a:r>
                        <a:rPr sz="1350" spc="85">
                          <a:latin typeface="Arial"/>
                          <a:cs typeface="Arial"/>
                        </a:rPr>
                        <a:t> </a:t>
                      </a:r>
                      <a:r>
                        <a:rPr sz="1350">
                          <a:latin typeface="Arial"/>
                          <a:cs typeface="Arial"/>
                        </a:rPr>
                        <a:t>charge</a:t>
                      </a:r>
                      <a:r>
                        <a:rPr sz="1350" spc="85">
                          <a:latin typeface="Arial"/>
                          <a:cs typeface="Arial"/>
                        </a:rPr>
                        <a:t> </a:t>
                      </a:r>
                      <a:r>
                        <a:rPr sz="1350">
                          <a:latin typeface="Arial"/>
                          <a:cs typeface="Arial"/>
                        </a:rPr>
                        <a:t>for</a:t>
                      </a:r>
                      <a:r>
                        <a:rPr sz="1350" spc="110">
                          <a:latin typeface="Arial"/>
                          <a:cs typeface="Arial"/>
                        </a:rPr>
                        <a:t> </a:t>
                      </a:r>
                      <a:r>
                        <a:rPr sz="1350">
                          <a:latin typeface="Arial"/>
                          <a:cs typeface="Arial"/>
                        </a:rPr>
                        <a:t>office-</a:t>
                      </a:r>
                      <a:r>
                        <a:rPr sz="1350" spc="-10">
                          <a:latin typeface="Arial"/>
                          <a:cs typeface="Arial"/>
                        </a:rPr>
                        <a:t>administered </a:t>
                      </a:r>
                      <a:r>
                        <a:rPr sz="1350">
                          <a:latin typeface="Arial"/>
                          <a:cs typeface="Arial"/>
                        </a:rPr>
                        <a:t>injectable</a:t>
                      </a:r>
                      <a:r>
                        <a:rPr sz="1350" spc="110">
                          <a:latin typeface="Arial"/>
                          <a:cs typeface="Arial"/>
                        </a:rPr>
                        <a:t> </a:t>
                      </a:r>
                      <a:r>
                        <a:rPr sz="1350" spc="-20">
                          <a:latin typeface="Arial"/>
                          <a:cs typeface="Arial"/>
                        </a:rPr>
                        <a:t>drugs</a:t>
                      </a:r>
                      <a:endParaRPr sz="1350">
                        <a:latin typeface="Arial"/>
                        <a:cs typeface="Arial"/>
                      </a:endParaRPr>
                    </a:p>
                    <a:p>
                      <a:pPr marL="94615">
                        <a:lnSpc>
                          <a:spcPct val="100000"/>
                        </a:lnSpc>
                        <a:spcBef>
                          <a:spcPts val="114"/>
                        </a:spcBef>
                      </a:pPr>
                      <a:r>
                        <a:rPr sz="1350">
                          <a:latin typeface="Arial"/>
                          <a:cs typeface="Arial"/>
                        </a:rPr>
                        <a:t>Office</a:t>
                      </a:r>
                      <a:r>
                        <a:rPr sz="1350" spc="70">
                          <a:latin typeface="Arial"/>
                          <a:cs typeface="Arial"/>
                        </a:rPr>
                        <a:t> </a:t>
                      </a:r>
                      <a:r>
                        <a:rPr sz="1350">
                          <a:latin typeface="Arial"/>
                          <a:cs typeface="Arial"/>
                        </a:rPr>
                        <a:t>visit</a:t>
                      </a:r>
                      <a:r>
                        <a:rPr sz="1350" spc="100">
                          <a:latin typeface="Arial"/>
                          <a:cs typeface="Arial"/>
                        </a:rPr>
                        <a:t> </a:t>
                      </a:r>
                      <a:r>
                        <a:rPr sz="1350">
                          <a:latin typeface="Arial"/>
                          <a:cs typeface="Arial"/>
                        </a:rPr>
                        <a:t>copay</a:t>
                      </a:r>
                      <a:r>
                        <a:rPr sz="1350" spc="75">
                          <a:latin typeface="Arial"/>
                          <a:cs typeface="Arial"/>
                        </a:rPr>
                        <a:t> </a:t>
                      </a:r>
                      <a:r>
                        <a:rPr sz="1350" spc="-10">
                          <a:latin typeface="Arial"/>
                          <a:cs typeface="Arial"/>
                        </a:rPr>
                        <a:t>applies</a:t>
                      </a:r>
                      <a:endParaRPr sz="1350">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7155" marR="114300">
                        <a:lnSpc>
                          <a:spcPct val="103600"/>
                        </a:lnSpc>
                        <a:spcBef>
                          <a:spcPts val="370"/>
                        </a:spcBef>
                      </a:pPr>
                      <a:r>
                        <a:rPr sz="1350" b="1">
                          <a:latin typeface="Arial"/>
                          <a:cs typeface="Arial"/>
                        </a:rPr>
                        <a:t>$100</a:t>
                      </a:r>
                      <a:r>
                        <a:rPr sz="1350" b="1" spc="50">
                          <a:latin typeface="Arial"/>
                          <a:cs typeface="Arial"/>
                        </a:rPr>
                        <a:t> </a:t>
                      </a:r>
                      <a:r>
                        <a:rPr sz="1350" b="1">
                          <a:latin typeface="Arial"/>
                          <a:cs typeface="Arial"/>
                        </a:rPr>
                        <a:t>copay:</a:t>
                      </a:r>
                      <a:r>
                        <a:rPr sz="1350" b="1" spc="80">
                          <a:latin typeface="Arial"/>
                          <a:cs typeface="Arial"/>
                        </a:rPr>
                        <a:t> </a:t>
                      </a:r>
                      <a:r>
                        <a:rPr sz="1350" b="1">
                          <a:latin typeface="Arial"/>
                          <a:cs typeface="Arial"/>
                        </a:rPr>
                        <a:t>all</a:t>
                      </a:r>
                      <a:r>
                        <a:rPr sz="1350" b="1" spc="75">
                          <a:latin typeface="Arial"/>
                          <a:cs typeface="Arial"/>
                        </a:rPr>
                        <a:t> </a:t>
                      </a:r>
                      <a:r>
                        <a:rPr sz="1350" b="1" spc="-10">
                          <a:latin typeface="Arial"/>
                          <a:cs typeface="Arial"/>
                        </a:rPr>
                        <a:t>infused, </a:t>
                      </a:r>
                      <a:r>
                        <a:rPr sz="1350" b="1">
                          <a:latin typeface="Arial"/>
                          <a:cs typeface="Arial"/>
                        </a:rPr>
                        <a:t>intravenous</a:t>
                      </a:r>
                      <a:r>
                        <a:rPr sz="1350" b="1" spc="95">
                          <a:latin typeface="Arial"/>
                          <a:cs typeface="Arial"/>
                        </a:rPr>
                        <a:t> </a:t>
                      </a:r>
                      <a:r>
                        <a:rPr sz="1350" b="1">
                          <a:latin typeface="Arial"/>
                          <a:cs typeface="Arial"/>
                        </a:rPr>
                        <a:t>or</a:t>
                      </a:r>
                      <a:r>
                        <a:rPr sz="1350" b="1" spc="114">
                          <a:latin typeface="Arial"/>
                          <a:cs typeface="Arial"/>
                        </a:rPr>
                        <a:t> </a:t>
                      </a:r>
                      <a:r>
                        <a:rPr sz="1350" b="1">
                          <a:latin typeface="Arial"/>
                          <a:cs typeface="Arial"/>
                        </a:rPr>
                        <a:t>injected</a:t>
                      </a:r>
                      <a:r>
                        <a:rPr sz="1350" b="1" spc="95">
                          <a:latin typeface="Arial"/>
                          <a:cs typeface="Arial"/>
                        </a:rPr>
                        <a:t> </a:t>
                      </a:r>
                      <a:r>
                        <a:rPr sz="1350" b="1" spc="-20">
                          <a:latin typeface="Arial"/>
                          <a:cs typeface="Arial"/>
                        </a:rPr>
                        <a:t>drugs </a:t>
                      </a:r>
                      <a:r>
                        <a:rPr sz="1350" b="1">
                          <a:latin typeface="Arial"/>
                          <a:cs typeface="Arial"/>
                        </a:rPr>
                        <a:t>administered</a:t>
                      </a:r>
                      <a:r>
                        <a:rPr sz="1350" b="1" spc="120">
                          <a:latin typeface="Arial"/>
                          <a:cs typeface="Arial"/>
                        </a:rPr>
                        <a:t> </a:t>
                      </a:r>
                      <a:r>
                        <a:rPr sz="1350" b="1">
                          <a:latin typeface="Arial"/>
                          <a:cs typeface="Arial"/>
                        </a:rPr>
                        <a:t>by</a:t>
                      </a:r>
                      <a:r>
                        <a:rPr sz="1350" b="1" spc="125">
                          <a:latin typeface="Arial"/>
                          <a:cs typeface="Arial"/>
                        </a:rPr>
                        <a:t> </a:t>
                      </a:r>
                      <a:r>
                        <a:rPr sz="1350" b="1" spc="-10">
                          <a:latin typeface="Arial"/>
                          <a:cs typeface="Arial"/>
                        </a:rPr>
                        <a:t>medical </a:t>
                      </a:r>
                      <a:r>
                        <a:rPr sz="1350" b="1">
                          <a:latin typeface="Arial"/>
                          <a:cs typeface="Arial"/>
                        </a:rPr>
                        <a:t>personnel</a:t>
                      </a:r>
                      <a:r>
                        <a:rPr sz="1350" b="1" spc="80">
                          <a:latin typeface="Arial"/>
                          <a:cs typeface="Arial"/>
                        </a:rPr>
                        <a:t> </a:t>
                      </a:r>
                      <a:r>
                        <a:rPr sz="1350" b="1">
                          <a:latin typeface="Arial"/>
                          <a:cs typeface="Arial"/>
                        </a:rPr>
                        <a:t>in</a:t>
                      </a:r>
                      <a:r>
                        <a:rPr sz="1350" b="1" spc="120">
                          <a:latin typeface="Arial"/>
                          <a:cs typeface="Arial"/>
                        </a:rPr>
                        <a:t> </a:t>
                      </a:r>
                      <a:r>
                        <a:rPr sz="1350" b="1">
                          <a:latin typeface="Arial"/>
                          <a:cs typeface="Arial"/>
                        </a:rPr>
                        <a:t>an</a:t>
                      </a:r>
                      <a:r>
                        <a:rPr sz="1350" b="1" spc="50">
                          <a:latin typeface="Arial"/>
                          <a:cs typeface="Arial"/>
                        </a:rPr>
                        <a:t> </a:t>
                      </a:r>
                      <a:r>
                        <a:rPr sz="1350" b="1">
                          <a:latin typeface="Arial"/>
                          <a:cs typeface="Arial"/>
                        </a:rPr>
                        <a:t>OP</a:t>
                      </a:r>
                      <a:r>
                        <a:rPr sz="1350" b="1" spc="45">
                          <a:latin typeface="Arial"/>
                          <a:cs typeface="Arial"/>
                        </a:rPr>
                        <a:t> </a:t>
                      </a:r>
                      <a:r>
                        <a:rPr sz="1350" b="1">
                          <a:latin typeface="Arial"/>
                          <a:cs typeface="Arial"/>
                        </a:rPr>
                        <a:t>office</a:t>
                      </a:r>
                      <a:r>
                        <a:rPr sz="1350" b="1" spc="60">
                          <a:latin typeface="Arial"/>
                          <a:cs typeface="Arial"/>
                        </a:rPr>
                        <a:t> </a:t>
                      </a:r>
                      <a:r>
                        <a:rPr sz="1350" b="1" spc="-20">
                          <a:latin typeface="Arial"/>
                          <a:cs typeface="Arial"/>
                        </a:rPr>
                        <a:t>visit </a:t>
                      </a:r>
                      <a:r>
                        <a:rPr sz="1350" b="1" spc="-10">
                          <a:latin typeface="Arial"/>
                          <a:cs typeface="Arial"/>
                        </a:rPr>
                        <a:t>setting.</a:t>
                      </a:r>
                      <a:endParaRPr sz="1350">
                        <a:latin typeface="Arial"/>
                        <a:cs typeface="Arial"/>
                      </a:endParaRPr>
                    </a:p>
                    <a:p>
                      <a:pPr marL="97155">
                        <a:lnSpc>
                          <a:spcPct val="100000"/>
                        </a:lnSpc>
                        <a:spcBef>
                          <a:spcPts val="110"/>
                        </a:spcBef>
                      </a:pPr>
                      <a:r>
                        <a:rPr sz="1350" b="1">
                          <a:latin typeface="Arial"/>
                          <a:cs typeface="Arial"/>
                        </a:rPr>
                        <a:t>Office</a:t>
                      </a:r>
                      <a:r>
                        <a:rPr sz="1350" b="1" spc="80">
                          <a:latin typeface="Arial"/>
                          <a:cs typeface="Arial"/>
                        </a:rPr>
                        <a:t> </a:t>
                      </a:r>
                      <a:r>
                        <a:rPr sz="1350" b="1">
                          <a:latin typeface="Arial"/>
                          <a:cs typeface="Arial"/>
                        </a:rPr>
                        <a:t>visit</a:t>
                      </a:r>
                      <a:r>
                        <a:rPr sz="1350" b="1" spc="20">
                          <a:latin typeface="Arial"/>
                          <a:cs typeface="Arial"/>
                        </a:rPr>
                        <a:t> </a:t>
                      </a:r>
                      <a:r>
                        <a:rPr sz="1350" b="1">
                          <a:latin typeface="Arial"/>
                          <a:cs typeface="Arial"/>
                        </a:rPr>
                        <a:t>copay</a:t>
                      </a:r>
                      <a:r>
                        <a:rPr sz="1350" b="1" spc="165">
                          <a:latin typeface="Arial"/>
                          <a:cs typeface="Arial"/>
                        </a:rPr>
                        <a:t> </a:t>
                      </a:r>
                      <a:r>
                        <a:rPr sz="1350" b="1" spc="-10">
                          <a:latin typeface="Arial"/>
                          <a:cs typeface="Arial"/>
                        </a:rPr>
                        <a:t>applies.</a:t>
                      </a:r>
                      <a:endParaRPr sz="13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732155">
                <a:tc>
                  <a:txBody>
                    <a:bodyPr/>
                    <a:lstStyle/>
                    <a:p>
                      <a:pPr marL="91440">
                        <a:lnSpc>
                          <a:spcPct val="100000"/>
                        </a:lnSpc>
                        <a:spcBef>
                          <a:spcPts val="455"/>
                        </a:spcBef>
                      </a:pPr>
                      <a:r>
                        <a:rPr sz="1350" b="1">
                          <a:solidFill>
                            <a:srgbClr val="2D2C2C"/>
                          </a:solidFill>
                          <a:latin typeface="Arial"/>
                          <a:cs typeface="Arial"/>
                        </a:rPr>
                        <a:t>Plan</a:t>
                      </a:r>
                      <a:r>
                        <a:rPr sz="1350" b="1" spc="45">
                          <a:solidFill>
                            <a:srgbClr val="2D2C2C"/>
                          </a:solidFill>
                          <a:latin typeface="Arial"/>
                          <a:cs typeface="Arial"/>
                        </a:rPr>
                        <a:t> </a:t>
                      </a:r>
                      <a:r>
                        <a:rPr sz="1350" b="1" spc="-10">
                          <a:solidFill>
                            <a:srgbClr val="2D2C2C"/>
                          </a:solidFill>
                          <a:latin typeface="Arial"/>
                          <a:cs typeface="Arial"/>
                        </a:rPr>
                        <a:t>Eligibility</a:t>
                      </a:r>
                      <a:endParaRPr sz="1350">
                        <a:latin typeface="Arial"/>
                        <a:cs typeface="Arial"/>
                      </a:endParaRPr>
                    </a:p>
                  </a:txBody>
                  <a:tcPr marL="0" marR="0" marT="577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4615" marR="251460">
                        <a:lnSpc>
                          <a:spcPct val="102499"/>
                        </a:lnSpc>
                        <a:spcBef>
                          <a:spcPts val="415"/>
                        </a:spcBef>
                      </a:pPr>
                      <a:r>
                        <a:rPr sz="1350">
                          <a:solidFill>
                            <a:srgbClr val="2D2C2C"/>
                          </a:solidFill>
                          <a:latin typeface="Arial"/>
                          <a:cs typeface="Arial"/>
                        </a:rPr>
                        <a:t>UC Washington Center </a:t>
                      </a:r>
                      <a:r>
                        <a:rPr sz="1350" spc="-10">
                          <a:solidFill>
                            <a:srgbClr val="2D2C2C"/>
                          </a:solidFill>
                          <a:latin typeface="Arial"/>
                          <a:cs typeface="Arial"/>
                        </a:rPr>
                        <a:t>(UCDC-</a:t>
                      </a:r>
                      <a:r>
                        <a:rPr sz="1350">
                          <a:solidFill>
                            <a:srgbClr val="2D2C2C"/>
                          </a:solidFill>
                          <a:latin typeface="Arial"/>
                          <a:cs typeface="Arial"/>
                        </a:rPr>
                        <a:t>UCOP)</a:t>
                      </a:r>
                      <a:r>
                        <a:rPr sz="1350" spc="150">
                          <a:solidFill>
                            <a:srgbClr val="2D2C2C"/>
                          </a:solidFill>
                          <a:latin typeface="Arial"/>
                          <a:cs typeface="Arial"/>
                        </a:rPr>
                        <a:t> </a:t>
                      </a:r>
                      <a:r>
                        <a:rPr sz="1350">
                          <a:solidFill>
                            <a:srgbClr val="2D2C2C"/>
                          </a:solidFill>
                          <a:latin typeface="Arial"/>
                          <a:cs typeface="Arial"/>
                        </a:rPr>
                        <a:t>employees</a:t>
                      </a:r>
                      <a:r>
                        <a:rPr sz="1350" spc="130">
                          <a:solidFill>
                            <a:srgbClr val="2D2C2C"/>
                          </a:solidFill>
                          <a:latin typeface="Arial"/>
                          <a:cs typeface="Arial"/>
                        </a:rPr>
                        <a:t> </a:t>
                      </a:r>
                      <a:r>
                        <a:rPr sz="1350" spc="-20">
                          <a:solidFill>
                            <a:srgbClr val="2D2C2C"/>
                          </a:solidFill>
                          <a:latin typeface="Arial"/>
                          <a:cs typeface="Arial"/>
                        </a:rPr>
                        <a:t>only</a:t>
                      </a:r>
                      <a:endParaRPr sz="1350">
                        <a:latin typeface="Arial"/>
                        <a:cs typeface="Arial"/>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7155" marR="108585">
                        <a:lnSpc>
                          <a:spcPct val="104800"/>
                        </a:lnSpc>
                        <a:spcBef>
                          <a:spcPts val="375"/>
                        </a:spcBef>
                      </a:pPr>
                      <a:r>
                        <a:rPr sz="1350" b="1">
                          <a:solidFill>
                            <a:srgbClr val="2D2C2C"/>
                          </a:solidFill>
                          <a:latin typeface="Arial"/>
                          <a:cs typeface="Arial"/>
                        </a:rPr>
                        <a:t>Employees</a:t>
                      </a:r>
                      <a:r>
                        <a:rPr sz="1350" b="1" spc="90">
                          <a:solidFill>
                            <a:srgbClr val="2D2C2C"/>
                          </a:solidFill>
                          <a:latin typeface="Arial"/>
                          <a:cs typeface="Arial"/>
                        </a:rPr>
                        <a:t> </a:t>
                      </a:r>
                      <a:r>
                        <a:rPr sz="1350" b="1">
                          <a:solidFill>
                            <a:srgbClr val="2D2C2C"/>
                          </a:solidFill>
                          <a:latin typeface="Arial"/>
                          <a:cs typeface="Arial"/>
                        </a:rPr>
                        <a:t>living</a:t>
                      </a:r>
                      <a:r>
                        <a:rPr sz="1350" b="1" spc="90">
                          <a:solidFill>
                            <a:srgbClr val="2D2C2C"/>
                          </a:solidFill>
                          <a:latin typeface="Arial"/>
                          <a:cs typeface="Arial"/>
                        </a:rPr>
                        <a:t> </a:t>
                      </a:r>
                      <a:r>
                        <a:rPr sz="1350" b="1">
                          <a:solidFill>
                            <a:srgbClr val="2D2C2C"/>
                          </a:solidFill>
                          <a:latin typeface="Arial"/>
                          <a:cs typeface="Arial"/>
                        </a:rPr>
                        <a:t>and</a:t>
                      </a:r>
                      <a:r>
                        <a:rPr sz="1350" b="1" spc="90">
                          <a:solidFill>
                            <a:srgbClr val="2D2C2C"/>
                          </a:solidFill>
                          <a:latin typeface="Arial"/>
                          <a:cs typeface="Arial"/>
                        </a:rPr>
                        <a:t> </a:t>
                      </a:r>
                      <a:r>
                        <a:rPr sz="1350" b="1" spc="-10">
                          <a:solidFill>
                            <a:srgbClr val="2D2C2C"/>
                          </a:solidFill>
                          <a:latin typeface="Arial"/>
                          <a:cs typeface="Arial"/>
                        </a:rPr>
                        <a:t>working </a:t>
                      </a:r>
                      <a:r>
                        <a:rPr sz="1350" b="1">
                          <a:solidFill>
                            <a:srgbClr val="2D2C2C"/>
                          </a:solidFill>
                          <a:latin typeface="Arial"/>
                          <a:cs typeface="Arial"/>
                        </a:rPr>
                        <a:t>in</a:t>
                      </a:r>
                      <a:r>
                        <a:rPr sz="1350" b="1" spc="165">
                          <a:solidFill>
                            <a:srgbClr val="2D2C2C"/>
                          </a:solidFill>
                          <a:latin typeface="Arial"/>
                          <a:cs typeface="Arial"/>
                        </a:rPr>
                        <a:t> </a:t>
                      </a:r>
                      <a:r>
                        <a:rPr sz="1350" b="1">
                          <a:solidFill>
                            <a:srgbClr val="2D2C2C"/>
                          </a:solidFill>
                          <a:latin typeface="Arial"/>
                          <a:cs typeface="Arial"/>
                        </a:rPr>
                        <a:t>Mid-Atlantic</a:t>
                      </a:r>
                      <a:r>
                        <a:rPr sz="1350" b="1" spc="90">
                          <a:solidFill>
                            <a:srgbClr val="2D2C2C"/>
                          </a:solidFill>
                          <a:latin typeface="Arial"/>
                          <a:cs typeface="Arial"/>
                        </a:rPr>
                        <a:t> </a:t>
                      </a:r>
                      <a:r>
                        <a:rPr sz="1350" b="1">
                          <a:solidFill>
                            <a:srgbClr val="2D2C2C"/>
                          </a:solidFill>
                          <a:latin typeface="Arial"/>
                          <a:cs typeface="Arial"/>
                        </a:rPr>
                        <a:t>region</a:t>
                      </a:r>
                      <a:r>
                        <a:rPr sz="1350" b="1" spc="90">
                          <a:solidFill>
                            <a:srgbClr val="2D2C2C"/>
                          </a:solidFill>
                          <a:latin typeface="Arial"/>
                          <a:cs typeface="Arial"/>
                        </a:rPr>
                        <a:t> </a:t>
                      </a:r>
                      <a:r>
                        <a:rPr sz="1350" b="1" spc="-20">
                          <a:solidFill>
                            <a:srgbClr val="2D2C2C"/>
                          </a:solidFill>
                          <a:latin typeface="Arial"/>
                          <a:cs typeface="Arial"/>
                        </a:rPr>
                        <a:t>from</a:t>
                      </a:r>
                      <a:r>
                        <a:rPr sz="1350" b="1" spc="500">
                          <a:solidFill>
                            <a:srgbClr val="2D2C2C"/>
                          </a:solidFill>
                          <a:latin typeface="Arial"/>
                          <a:cs typeface="Arial"/>
                        </a:rPr>
                        <a:t> </a:t>
                      </a:r>
                      <a:r>
                        <a:rPr sz="1350" b="1">
                          <a:solidFill>
                            <a:srgbClr val="2D2C2C"/>
                          </a:solidFill>
                          <a:latin typeface="Arial"/>
                          <a:cs typeface="Arial"/>
                        </a:rPr>
                        <a:t>any</a:t>
                      </a:r>
                      <a:r>
                        <a:rPr sz="1350" b="1" spc="55">
                          <a:solidFill>
                            <a:srgbClr val="2D2C2C"/>
                          </a:solidFill>
                          <a:latin typeface="Arial"/>
                          <a:cs typeface="Arial"/>
                        </a:rPr>
                        <a:t> </a:t>
                      </a:r>
                      <a:r>
                        <a:rPr sz="1350" b="1">
                          <a:solidFill>
                            <a:srgbClr val="2D2C2C"/>
                          </a:solidFill>
                          <a:latin typeface="Arial"/>
                          <a:cs typeface="Arial"/>
                        </a:rPr>
                        <a:t>UC</a:t>
                      </a:r>
                      <a:r>
                        <a:rPr sz="1350" b="1" spc="45">
                          <a:solidFill>
                            <a:srgbClr val="2D2C2C"/>
                          </a:solidFill>
                          <a:latin typeface="Arial"/>
                          <a:cs typeface="Arial"/>
                        </a:rPr>
                        <a:t> </a:t>
                      </a:r>
                      <a:r>
                        <a:rPr sz="1350" b="1" spc="-10">
                          <a:solidFill>
                            <a:srgbClr val="2D2C2C"/>
                          </a:solidFill>
                          <a:latin typeface="Arial"/>
                          <a:cs typeface="Arial"/>
                        </a:rPr>
                        <a:t>location</a:t>
                      </a:r>
                      <a:endParaRPr sz="1350">
                        <a:latin typeface="Arial"/>
                        <a:cs typeface="Arial"/>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bl>
          </a:graphicData>
        </a:graphic>
      </p:graphicFrame>
      <p:grpSp>
        <p:nvGrpSpPr>
          <p:cNvPr id="4" name="Group 3">
            <a:extLst>
              <a:ext uri="{FF2B5EF4-FFF2-40B4-BE49-F238E27FC236}">
                <a16:creationId xmlns:a16="http://schemas.microsoft.com/office/drawing/2014/main" id="{824172DF-E577-033E-780E-A8E52D8DCDA0}"/>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AB73405F-569A-03E9-7428-717A85985BA6}"/>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338B70-70FD-E7DA-4C90-6ECCFE1B7B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1">
            <a:hlinkClick r:id="" action="ppaction://media"/>
            <a:extLst>
              <a:ext uri="{FF2B5EF4-FFF2-40B4-BE49-F238E27FC236}">
                <a16:creationId xmlns:a16="http://schemas.microsoft.com/office/drawing/2014/main" id="{00830835-9DE5-9835-A8BA-B433CB3CDD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58038"/>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000"/>
    </mc:Choice>
    <mc:Fallback>
      <p:transition spd="slow" advTm="2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13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05130" y="261632"/>
            <a:ext cx="6705270" cy="478336"/>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UC Care</a:t>
            </a:r>
            <a:r>
              <a:rPr b="1" spc="-45">
                <a:solidFill>
                  <a:srgbClr val="2D2C2C"/>
                </a:solidFill>
              </a:rPr>
              <a:t> </a:t>
            </a:r>
            <a:r>
              <a:rPr sz="2400" i="1">
                <a:solidFill>
                  <a:srgbClr val="2D2C2C"/>
                </a:solidFill>
                <a:latin typeface="Arial"/>
                <a:cs typeface="Arial"/>
              </a:rPr>
              <a:t>Plan </a:t>
            </a:r>
            <a:r>
              <a:rPr sz="2400" i="1" spc="-10">
                <a:solidFill>
                  <a:srgbClr val="2D2C2C"/>
                </a:solidFill>
                <a:latin typeface="Arial"/>
                <a:cs typeface="Arial"/>
              </a:rPr>
              <a:t>Changes</a:t>
            </a:r>
            <a:endParaRPr i="1" spc="-10">
              <a:solidFill>
                <a:srgbClr val="2D2C2C"/>
              </a:solidFill>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2070836008"/>
              </p:ext>
            </p:extLst>
          </p:nvPr>
        </p:nvGraphicFramePr>
        <p:xfrm>
          <a:off x="311182" y="813048"/>
          <a:ext cx="8402318" cy="3630778"/>
        </p:xfrm>
        <a:graphic>
          <a:graphicData uri="http://schemas.openxmlformats.org/drawingml/2006/table">
            <a:tbl>
              <a:tblPr firstRow="1" bandRow="1">
                <a:tableStyleId>{2D5ABB26-0587-4C30-8999-92F81FD0307C}</a:tableStyleId>
              </a:tblPr>
              <a:tblGrid>
                <a:gridCol w="2660618">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3684300">
                  <a:extLst>
                    <a:ext uri="{9D8B030D-6E8A-4147-A177-3AD203B41FA5}">
                      <a16:colId xmlns:a16="http://schemas.microsoft.com/office/drawing/2014/main" val="20002"/>
                    </a:ext>
                  </a:extLst>
                </a:gridCol>
              </a:tblGrid>
              <a:tr h="242871">
                <a:tc>
                  <a:txBody>
                    <a:bodyPr/>
                    <a:lstStyle/>
                    <a:p>
                      <a:pPr>
                        <a:lnSpc>
                          <a:spcPct val="100000"/>
                        </a:lnSpc>
                      </a:pPr>
                      <a:endParaRPr sz="1400">
                        <a:latin typeface="Times New Roman"/>
                        <a:cs typeface="Times New Roman"/>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3EA5"/>
                    </a:solidFill>
                  </a:tcPr>
                </a:tc>
                <a:tc>
                  <a:txBody>
                    <a:bodyPr/>
                    <a:lstStyle/>
                    <a:p>
                      <a:pPr marL="4445" algn="ctr">
                        <a:lnSpc>
                          <a:spcPct val="100000"/>
                        </a:lnSpc>
                        <a:spcBef>
                          <a:spcPts val="400"/>
                        </a:spcBef>
                      </a:pPr>
                      <a:r>
                        <a:rPr sz="1350" b="1" spc="-20">
                          <a:solidFill>
                            <a:srgbClr val="FFFFFF"/>
                          </a:solidFill>
                          <a:latin typeface="Arial"/>
                          <a:cs typeface="Arial"/>
                        </a:rPr>
                        <a:t>2026</a:t>
                      </a:r>
                      <a:endParaRPr sz="1350">
                        <a:latin typeface="Arial"/>
                        <a:cs typeface="Arial"/>
                      </a:endParaRPr>
                    </a:p>
                  </a:txBody>
                  <a:tcPr marL="0" marR="0" marT="508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3EA5"/>
                    </a:solidFill>
                  </a:tcPr>
                </a:tc>
                <a:tc>
                  <a:txBody>
                    <a:bodyPr/>
                    <a:lstStyle/>
                    <a:p>
                      <a:pPr marL="8890" algn="ctr">
                        <a:lnSpc>
                          <a:spcPct val="100000"/>
                        </a:lnSpc>
                        <a:spcBef>
                          <a:spcPts val="400"/>
                        </a:spcBef>
                      </a:pPr>
                      <a:r>
                        <a:rPr sz="1350" b="1" spc="-20">
                          <a:solidFill>
                            <a:srgbClr val="FFFFFF"/>
                          </a:solidFill>
                          <a:latin typeface="Arial"/>
                          <a:cs typeface="Arial"/>
                        </a:rPr>
                        <a:t>2027</a:t>
                      </a:r>
                      <a:endParaRPr sz="1350">
                        <a:latin typeface="Arial"/>
                        <a:cs typeface="Arial"/>
                      </a:endParaRPr>
                    </a:p>
                  </a:txBody>
                  <a:tcPr marL="0" marR="0" marT="5080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3EA5"/>
                    </a:solidFill>
                  </a:tcPr>
                </a:tc>
                <a:extLst>
                  <a:ext uri="{0D108BD9-81ED-4DB2-BD59-A6C34878D82A}">
                    <a16:rowId xmlns:a16="http://schemas.microsoft.com/office/drawing/2014/main" val="10000"/>
                  </a:ext>
                </a:extLst>
              </a:tr>
              <a:tr h="539245">
                <a:tc>
                  <a:txBody>
                    <a:bodyPr/>
                    <a:lstStyle/>
                    <a:p>
                      <a:pPr marL="91440">
                        <a:lnSpc>
                          <a:spcPct val="100000"/>
                        </a:lnSpc>
                      </a:pPr>
                      <a:r>
                        <a:rPr sz="1350" b="1">
                          <a:solidFill>
                            <a:srgbClr val="2D2C2C"/>
                          </a:solidFill>
                          <a:latin typeface="Arial"/>
                          <a:cs typeface="Arial"/>
                        </a:rPr>
                        <a:t>Behavioral</a:t>
                      </a:r>
                      <a:r>
                        <a:rPr sz="1350" b="1" spc="155">
                          <a:solidFill>
                            <a:srgbClr val="2D2C2C"/>
                          </a:solidFill>
                          <a:latin typeface="Arial"/>
                          <a:cs typeface="Arial"/>
                        </a:rPr>
                        <a:t> </a:t>
                      </a:r>
                      <a:r>
                        <a:rPr sz="1350" b="1">
                          <a:solidFill>
                            <a:srgbClr val="2D2C2C"/>
                          </a:solidFill>
                          <a:latin typeface="Arial"/>
                          <a:cs typeface="Arial"/>
                        </a:rPr>
                        <a:t>Health</a:t>
                      </a:r>
                      <a:r>
                        <a:rPr sz="1350" b="1" spc="155">
                          <a:solidFill>
                            <a:srgbClr val="2D2C2C"/>
                          </a:solidFill>
                          <a:latin typeface="Arial"/>
                          <a:cs typeface="Arial"/>
                        </a:rPr>
                        <a:t> </a:t>
                      </a:r>
                      <a:r>
                        <a:rPr sz="1350" b="1" spc="-10">
                          <a:solidFill>
                            <a:srgbClr val="2D2C2C"/>
                          </a:solidFill>
                          <a:latin typeface="Arial"/>
                          <a:cs typeface="Arial"/>
                        </a:rPr>
                        <a:t>Visits</a:t>
                      </a:r>
                      <a:endParaRPr sz="1350" b="1">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7E8"/>
                    </a:solidFill>
                  </a:tcPr>
                </a:tc>
                <a:tc>
                  <a:txBody>
                    <a:bodyPr/>
                    <a:lstStyle/>
                    <a:p>
                      <a:pPr marL="5080" algn="ctr">
                        <a:lnSpc>
                          <a:spcPct val="100000"/>
                        </a:lnSpc>
                        <a:spcBef>
                          <a:spcPts val="1245"/>
                        </a:spcBef>
                      </a:pPr>
                      <a:r>
                        <a:rPr sz="1350">
                          <a:solidFill>
                            <a:srgbClr val="2D2C2C"/>
                          </a:solidFill>
                          <a:latin typeface="Arial"/>
                          <a:cs typeface="Arial"/>
                        </a:rPr>
                        <a:t>1st</a:t>
                      </a:r>
                      <a:r>
                        <a:rPr sz="1350" spc="75">
                          <a:solidFill>
                            <a:srgbClr val="2D2C2C"/>
                          </a:solidFill>
                          <a:latin typeface="Arial"/>
                          <a:cs typeface="Arial"/>
                        </a:rPr>
                        <a:t> </a:t>
                      </a:r>
                      <a:r>
                        <a:rPr sz="1350">
                          <a:solidFill>
                            <a:srgbClr val="2D2C2C"/>
                          </a:solidFill>
                          <a:latin typeface="Arial"/>
                          <a:cs typeface="Arial"/>
                        </a:rPr>
                        <a:t>3</a:t>
                      </a:r>
                      <a:r>
                        <a:rPr sz="1350" spc="50">
                          <a:solidFill>
                            <a:srgbClr val="2D2C2C"/>
                          </a:solidFill>
                          <a:latin typeface="Arial"/>
                          <a:cs typeface="Arial"/>
                        </a:rPr>
                        <a:t> </a:t>
                      </a:r>
                      <a:r>
                        <a:rPr sz="1350">
                          <a:solidFill>
                            <a:srgbClr val="2D2C2C"/>
                          </a:solidFill>
                          <a:latin typeface="Arial"/>
                          <a:cs typeface="Arial"/>
                        </a:rPr>
                        <a:t>visits</a:t>
                      </a:r>
                      <a:r>
                        <a:rPr sz="1350" spc="60">
                          <a:solidFill>
                            <a:srgbClr val="2D2C2C"/>
                          </a:solidFill>
                          <a:latin typeface="Arial"/>
                          <a:cs typeface="Arial"/>
                        </a:rPr>
                        <a:t> </a:t>
                      </a:r>
                      <a:r>
                        <a:rPr sz="1350">
                          <a:solidFill>
                            <a:srgbClr val="2D2C2C"/>
                          </a:solidFill>
                          <a:latin typeface="Arial"/>
                          <a:cs typeface="Arial"/>
                        </a:rPr>
                        <a:t>free</a:t>
                      </a:r>
                      <a:r>
                        <a:rPr sz="1350" spc="50">
                          <a:solidFill>
                            <a:srgbClr val="2D2C2C"/>
                          </a:solidFill>
                          <a:latin typeface="Arial"/>
                          <a:cs typeface="Arial"/>
                        </a:rPr>
                        <a:t> </a:t>
                      </a:r>
                      <a:r>
                        <a:rPr sz="1350" spc="-25">
                          <a:solidFill>
                            <a:srgbClr val="2D2C2C"/>
                          </a:solidFill>
                          <a:latin typeface="Arial"/>
                          <a:cs typeface="Arial"/>
                        </a:rPr>
                        <a:t>for</a:t>
                      </a:r>
                      <a:endParaRPr sz="1350">
                        <a:latin typeface="Arial"/>
                        <a:cs typeface="Arial"/>
                      </a:endParaRPr>
                    </a:p>
                    <a:p>
                      <a:pPr marL="3810" algn="ctr">
                        <a:lnSpc>
                          <a:spcPct val="100000"/>
                        </a:lnSpc>
                        <a:spcBef>
                          <a:spcPts val="40"/>
                        </a:spcBef>
                      </a:pPr>
                      <a:r>
                        <a:rPr sz="1350">
                          <a:solidFill>
                            <a:srgbClr val="2D2C2C"/>
                          </a:solidFill>
                          <a:latin typeface="Arial"/>
                          <a:cs typeface="Arial"/>
                        </a:rPr>
                        <a:t>Tier</a:t>
                      </a:r>
                      <a:r>
                        <a:rPr sz="1350" spc="55">
                          <a:solidFill>
                            <a:srgbClr val="2D2C2C"/>
                          </a:solidFill>
                          <a:latin typeface="Arial"/>
                          <a:cs typeface="Arial"/>
                        </a:rPr>
                        <a:t> </a:t>
                      </a:r>
                      <a:r>
                        <a:rPr sz="1350">
                          <a:solidFill>
                            <a:srgbClr val="2D2C2C"/>
                          </a:solidFill>
                          <a:latin typeface="Arial"/>
                          <a:cs typeface="Arial"/>
                        </a:rPr>
                        <a:t>1</a:t>
                      </a:r>
                      <a:r>
                        <a:rPr sz="1350" spc="30">
                          <a:solidFill>
                            <a:srgbClr val="2D2C2C"/>
                          </a:solidFill>
                          <a:latin typeface="Arial"/>
                          <a:cs typeface="Arial"/>
                        </a:rPr>
                        <a:t> </a:t>
                      </a:r>
                      <a:r>
                        <a:rPr sz="1350">
                          <a:solidFill>
                            <a:srgbClr val="2D2C2C"/>
                          </a:solidFill>
                          <a:latin typeface="Arial"/>
                          <a:cs typeface="Arial"/>
                        </a:rPr>
                        <a:t>and</a:t>
                      </a:r>
                      <a:r>
                        <a:rPr sz="1350" spc="-40">
                          <a:solidFill>
                            <a:srgbClr val="2D2C2C"/>
                          </a:solidFill>
                          <a:latin typeface="Arial"/>
                          <a:cs typeface="Arial"/>
                        </a:rPr>
                        <a:t> </a:t>
                      </a:r>
                      <a:r>
                        <a:rPr sz="1350">
                          <a:solidFill>
                            <a:srgbClr val="2D2C2C"/>
                          </a:solidFill>
                          <a:latin typeface="Arial"/>
                          <a:cs typeface="Arial"/>
                        </a:rPr>
                        <a:t>Tier</a:t>
                      </a:r>
                      <a:r>
                        <a:rPr sz="1350" spc="-15">
                          <a:solidFill>
                            <a:srgbClr val="2D2C2C"/>
                          </a:solidFill>
                          <a:latin typeface="Arial"/>
                          <a:cs typeface="Arial"/>
                        </a:rPr>
                        <a:t> </a:t>
                      </a:r>
                      <a:r>
                        <a:rPr sz="1350">
                          <a:solidFill>
                            <a:srgbClr val="2D2C2C"/>
                          </a:solidFill>
                          <a:latin typeface="Arial"/>
                          <a:cs typeface="Arial"/>
                        </a:rPr>
                        <a:t>2</a:t>
                      </a:r>
                      <a:r>
                        <a:rPr sz="1350" spc="105">
                          <a:solidFill>
                            <a:srgbClr val="2D2C2C"/>
                          </a:solidFill>
                          <a:latin typeface="Arial"/>
                          <a:cs typeface="Arial"/>
                        </a:rPr>
                        <a:t> </a:t>
                      </a:r>
                      <a:r>
                        <a:rPr sz="1350" spc="-10">
                          <a:solidFill>
                            <a:srgbClr val="2D2C2C"/>
                          </a:solidFill>
                          <a:latin typeface="Arial"/>
                          <a:cs typeface="Arial"/>
                        </a:rPr>
                        <a:t>Providers</a:t>
                      </a: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7E8"/>
                    </a:solidFill>
                  </a:tcPr>
                </a:tc>
                <a:tc>
                  <a:txBody>
                    <a:bodyPr/>
                    <a:lstStyle/>
                    <a:p>
                      <a:pPr marR="77470" algn="ctr">
                        <a:lnSpc>
                          <a:spcPct val="100000"/>
                        </a:lnSpc>
                        <a:spcBef>
                          <a:spcPts val="1245"/>
                        </a:spcBef>
                      </a:pPr>
                      <a:r>
                        <a:rPr sz="1350" b="1">
                          <a:solidFill>
                            <a:srgbClr val="2D2C2C"/>
                          </a:solidFill>
                          <a:latin typeface="Arial"/>
                          <a:cs typeface="Arial"/>
                        </a:rPr>
                        <a:t>$30</a:t>
                      </a:r>
                      <a:r>
                        <a:rPr sz="1350" b="1" spc="80">
                          <a:solidFill>
                            <a:srgbClr val="2D2C2C"/>
                          </a:solidFill>
                          <a:latin typeface="Arial"/>
                          <a:cs typeface="Arial"/>
                        </a:rPr>
                        <a:t> </a:t>
                      </a:r>
                      <a:r>
                        <a:rPr sz="1350" b="1" spc="-10">
                          <a:solidFill>
                            <a:srgbClr val="2D2C2C"/>
                          </a:solidFill>
                          <a:latin typeface="Arial"/>
                          <a:cs typeface="Arial"/>
                        </a:rPr>
                        <a:t>copay</a:t>
                      </a:r>
                      <a:endParaRPr sz="1350">
                        <a:latin typeface="Arial"/>
                        <a:cs typeface="Arial"/>
                      </a:endParaRPr>
                    </a:p>
                    <a:p>
                      <a:pPr marL="7620" algn="ctr">
                        <a:lnSpc>
                          <a:spcPct val="100000"/>
                        </a:lnSpc>
                        <a:spcBef>
                          <a:spcPts val="40"/>
                        </a:spcBef>
                      </a:pPr>
                      <a:r>
                        <a:rPr sz="1350">
                          <a:solidFill>
                            <a:srgbClr val="2D2C2C"/>
                          </a:solidFill>
                          <a:latin typeface="Arial"/>
                          <a:cs typeface="Arial"/>
                        </a:rPr>
                        <a:t>per</a:t>
                      </a:r>
                      <a:r>
                        <a:rPr sz="1350" spc="25">
                          <a:solidFill>
                            <a:srgbClr val="2D2C2C"/>
                          </a:solidFill>
                          <a:latin typeface="Arial"/>
                          <a:cs typeface="Arial"/>
                        </a:rPr>
                        <a:t> </a:t>
                      </a:r>
                      <a:r>
                        <a:rPr sz="1350" spc="-10">
                          <a:solidFill>
                            <a:srgbClr val="2D2C2C"/>
                          </a:solidFill>
                          <a:latin typeface="Arial"/>
                          <a:cs typeface="Arial"/>
                        </a:rPr>
                        <a:t>visit</a:t>
                      </a: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D7E8"/>
                    </a:solidFill>
                  </a:tcPr>
                </a:tc>
                <a:extLst>
                  <a:ext uri="{0D108BD9-81ED-4DB2-BD59-A6C34878D82A}">
                    <a16:rowId xmlns:a16="http://schemas.microsoft.com/office/drawing/2014/main" val="10001"/>
                  </a:ext>
                </a:extLst>
              </a:tr>
              <a:tr h="779711">
                <a:tc>
                  <a:txBody>
                    <a:bodyPr/>
                    <a:lstStyle/>
                    <a:p>
                      <a:pPr marL="91440" marR="460375">
                        <a:lnSpc>
                          <a:spcPct val="102499"/>
                        </a:lnSpc>
                      </a:pPr>
                      <a:r>
                        <a:rPr sz="1350" b="1">
                          <a:solidFill>
                            <a:srgbClr val="2D2C2C"/>
                          </a:solidFill>
                          <a:latin typeface="Arial"/>
                          <a:cs typeface="Arial"/>
                        </a:rPr>
                        <a:t>Mental</a:t>
                      </a:r>
                      <a:r>
                        <a:rPr sz="1350" b="1" spc="145">
                          <a:solidFill>
                            <a:srgbClr val="2D2C2C"/>
                          </a:solidFill>
                          <a:latin typeface="Arial"/>
                          <a:cs typeface="Arial"/>
                        </a:rPr>
                        <a:t> </a:t>
                      </a:r>
                      <a:r>
                        <a:rPr sz="1350" b="1">
                          <a:solidFill>
                            <a:srgbClr val="2D2C2C"/>
                          </a:solidFill>
                          <a:latin typeface="Arial"/>
                          <a:cs typeface="Arial"/>
                        </a:rPr>
                        <a:t>Health</a:t>
                      </a:r>
                      <a:r>
                        <a:rPr lang="en-US" sz="1350" b="1">
                          <a:solidFill>
                            <a:srgbClr val="2D2C2C"/>
                          </a:solidFill>
                          <a:latin typeface="Arial"/>
                          <a:cs typeface="Arial"/>
                        </a:rPr>
                        <a:t> </a:t>
                      </a:r>
                      <a:r>
                        <a:rPr sz="1350" b="1">
                          <a:solidFill>
                            <a:srgbClr val="2D2C2C"/>
                          </a:solidFill>
                          <a:latin typeface="Arial"/>
                          <a:cs typeface="Arial"/>
                        </a:rPr>
                        <a:t>Parity</a:t>
                      </a:r>
                      <a:r>
                        <a:rPr sz="1350" b="1" spc="35">
                          <a:solidFill>
                            <a:srgbClr val="2D2C2C"/>
                          </a:solidFill>
                          <a:latin typeface="Arial"/>
                          <a:cs typeface="Arial"/>
                        </a:rPr>
                        <a:t> </a:t>
                      </a:r>
                      <a:r>
                        <a:rPr sz="1350" b="1" spc="-25">
                          <a:solidFill>
                            <a:srgbClr val="2D2C2C"/>
                          </a:solidFill>
                          <a:latin typeface="Arial"/>
                          <a:cs typeface="Arial"/>
                        </a:rPr>
                        <a:t>Act </a:t>
                      </a:r>
                      <a:r>
                        <a:rPr sz="1350" b="1">
                          <a:solidFill>
                            <a:srgbClr val="2D2C2C"/>
                          </a:solidFill>
                          <a:latin typeface="Arial"/>
                          <a:cs typeface="Arial"/>
                        </a:rPr>
                        <a:t>Compliant</a:t>
                      </a:r>
                      <a:r>
                        <a:rPr sz="1350" b="1" spc="60">
                          <a:solidFill>
                            <a:srgbClr val="2D2C2C"/>
                          </a:solidFill>
                          <a:latin typeface="Arial"/>
                          <a:cs typeface="Arial"/>
                        </a:rPr>
                        <a:t> </a:t>
                      </a:r>
                      <a:r>
                        <a:rPr sz="1350" b="1">
                          <a:solidFill>
                            <a:srgbClr val="2D2C2C"/>
                          </a:solidFill>
                          <a:latin typeface="Arial"/>
                          <a:cs typeface="Arial"/>
                        </a:rPr>
                        <a:t>-</a:t>
                      </a:r>
                      <a:r>
                        <a:rPr sz="1350" b="1" spc="45">
                          <a:solidFill>
                            <a:srgbClr val="2D2C2C"/>
                          </a:solidFill>
                          <a:latin typeface="Arial"/>
                          <a:cs typeface="Arial"/>
                        </a:rPr>
                        <a:t> </a:t>
                      </a:r>
                      <a:r>
                        <a:rPr sz="1350" b="1">
                          <a:solidFill>
                            <a:srgbClr val="2D2C2C"/>
                          </a:solidFill>
                          <a:latin typeface="Arial"/>
                          <a:cs typeface="Arial"/>
                        </a:rPr>
                        <a:t>Tier</a:t>
                      </a:r>
                      <a:r>
                        <a:rPr sz="1350" b="1" spc="85">
                          <a:solidFill>
                            <a:srgbClr val="2D2C2C"/>
                          </a:solidFill>
                          <a:latin typeface="Arial"/>
                          <a:cs typeface="Arial"/>
                        </a:rPr>
                        <a:t> </a:t>
                      </a:r>
                      <a:r>
                        <a:rPr sz="1350" b="1" spc="-50">
                          <a:solidFill>
                            <a:srgbClr val="2D2C2C"/>
                          </a:solidFill>
                          <a:latin typeface="Arial"/>
                          <a:cs typeface="Arial"/>
                        </a:rPr>
                        <a:t>2</a:t>
                      </a:r>
                      <a:r>
                        <a:rPr lang="en-US" sz="1350" b="1" spc="-50">
                          <a:solidFill>
                            <a:srgbClr val="2D2C2C"/>
                          </a:solidFill>
                          <a:latin typeface="Arial"/>
                          <a:cs typeface="Arial"/>
                        </a:rPr>
                        <a:t> Behavioral Health Visits</a:t>
                      </a:r>
                      <a:endParaRPr sz="1350" b="1">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CF4"/>
                    </a:solidFill>
                  </a:tcPr>
                </a:tc>
                <a:tc>
                  <a:txBody>
                    <a:bodyPr/>
                    <a:lstStyle/>
                    <a:p>
                      <a:pPr marL="6350" algn="ctr">
                        <a:lnSpc>
                          <a:spcPct val="100000"/>
                        </a:lnSpc>
                        <a:spcBef>
                          <a:spcPts val="1265"/>
                        </a:spcBef>
                      </a:pPr>
                      <a:r>
                        <a:rPr sz="1350">
                          <a:solidFill>
                            <a:srgbClr val="2D2C2C"/>
                          </a:solidFill>
                          <a:latin typeface="Arial"/>
                          <a:cs typeface="Arial"/>
                        </a:rPr>
                        <a:t>No</a:t>
                      </a:r>
                      <a:r>
                        <a:rPr sz="1350" spc="40">
                          <a:solidFill>
                            <a:srgbClr val="2D2C2C"/>
                          </a:solidFill>
                          <a:latin typeface="Arial"/>
                          <a:cs typeface="Arial"/>
                        </a:rPr>
                        <a:t> </a:t>
                      </a:r>
                      <a:r>
                        <a:rPr sz="1350" spc="-10">
                          <a:solidFill>
                            <a:srgbClr val="2D2C2C"/>
                          </a:solidFill>
                          <a:latin typeface="Arial"/>
                          <a:cs typeface="Arial"/>
                        </a:rPr>
                        <a:t>deductible</a:t>
                      </a:r>
                      <a:endParaRPr sz="1350">
                        <a:latin typeface="Arial"/>
                        <a:cs typeface="Arial"/>
                      </a:endParaRPr>
                    </a:p>
                    <a:p>
                      <a:pPr>
                        <a:lnSpc>
                          <a:spcPct val="100000"/>
                        </a:lnSpc>
                      </a:pPr>
                      <a:endParaRPr sz="1350">
                        <a:latin typeface="Times New Roman"/>
                        <a:cs typeface="Times New Roman"/>
                      </a:endParaRPr>
                    </a:p>
                    <a:p>
                      <a:pPr>
                        <a:lnSpc>
                          <a:spcPct val="100000"/>
                        </a:lnSpc>
                        <a:spcBef>
                          <a:spcPts val="325"/>
                        </a:spcBef>
                      </a:pPr>
                      <a:endParaRPr sz="1350">
                        <a:latin typeface="Times New Roman"/>
                        <a:cs typeface="Times New Roman"/>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CF4"/>
                    </a:solidFill>
                  </a:tcPr>
                </a:tc>
                <a:tc>
                  <a:txBody>
                    <a:bodyPr/>
                    <a:lstStyle/>
                    <a:p>
                      <a:pPr marL="9525" algn="ctr">
                        <a:lnSpc>
                          <a:spcPct val="100000"/>
                        </a:lnSpc>
                        <a:spcBef>
                          <a:spcPts val="420"/>
                        </a:spcBef>
                      </a:pPr>
                      <a:r>
                        <a:rPr sz="1350" b="1">
                          <a:solidFill>
                            <a:srgbClr val="2D2C2C"/>
                          </a:solidFill>
                          <a:latin typeface="Arial"/>
                          <a:cs typeface="Arial"/>
                        </a:rPr>
                        <a:t>$500</a:t>
                      </a:r>
                      <a:r>
                        <a:rPr sz="1350" b="1" spc="55">
                          <a:solidFill>
                            <a:srgbClr val="2D2C2C"/>
                          </a:solidFill>
                          <a:latin typeface="Arial"/>
                          <a:cs typeface="Arial"/>
                        </a:rPr>
                        <a:t> </a:t>
                      </a:r>
                      <a:r>
                        <a:rPr sz="1350" b="1">
                          <a:solidFill>
                            <a:srgbClr val="2D2C2C"/>
                          </a:solidFill>
                          <a:latin typeface="Arial"/>
                          <a:cs typeface="Arial"/>
                        </a:rPr>
                        <a:t>individual</a:t>
                      </a:r>
                      <a:r>
                        <a:rPr sz="1350" b="1" spc="85">
                          <a:solidFill>
                            <a:srgbClr val="2D2C2C"/>
                          </a:solidFill>
                          <a:latin typeface="Arial"/>
                          <a:cs typeface="Arial"/>
                        </a:rPr>
                        <a:t> </a:t>
                      </a:r>
                      <a:r>
                        <a:rPr sz="1350" b="1">
                          <a:solidFill>
                            <a:srgbClr val="2D2C2C"/>
                          </a:solidFill>
                          <a:latin typeface="Arial"/>
                          <a:cs typeface="Arial"/>
                        </a:rPr>
                        <a:t>/</a:t>
                      </a:r>
                      <a:r>
                        <a:rPr sz="1350" b="1" spc="80">
                          <a:solidFill>
                            <a:srgbClr val="2D2C2C"/>
                          </a:solidFill>
                          <a:latin typeface="Arial"/>
                          <a:cs typeface="Arial"/>
                        </a:rPr>
                        <a:t> </a:t>
                      </a:r>
                      <a:r>
                        <a:rPr sz="1350" b="1">
                          <a:solidFill>
                            <a:srgbClr val="2D2C2C"/>
                          </a:solidFill>
                          <a:latin typeface="Arial"/>
                          <a:cs typeface="Arial"/>
                        </a:rPr>
                        <a:t>$1,000</a:t>
                      </a:r>
                      <a:r>
                        <a:rPr sz="1350" b="1" spc="60">
                          <a:solidFill>
                            <a:srgbClr val="2D2C2C"/>
                          </a:solidFill>
                          <a:latin typeface="Arial"/>
                          <a:cs typeface="Arial"/>
                        </a:rPr>
                        <a:t> </a:t>
                      </a:r>
                      <a:r>
                        <a:rPr sz="1350" b="1" spc="-10">
                          <a:solidFill>
                            <a:srgbClr val="2D2C2C"/>
                          </a:solidFill>
                          <a:latin typeface="Arial"/>
                          <a:cs typeface="Arial"/>
                        </a:rPr>
                        <a:t>family</a:t>
                      </a:r>
                      <a:endParaRPr sz="1350">
                        <a:latin typeface="Arial"/>
                        <a:cs typeface="Arial"/>
                      </a:endParaRPr>
                    </a:p>
                    <a:p>
                      <a:pPr marL="14604" algn="ctr">
                        <a:lnSpc>
                          <a:spcPct val="100000"/>
                        </a:lnSpc>
                        <a:spcBef>
                          <a:spcPts val="40"/>
                        </a:spcBef>
                      </a:pPr>
                      <a:r>
                        <a:rPr sz="1350" b="1">
                          <a:solidFill>
                            <a:srgbClr val="2D2C2C"/>
                          </a:solidFill>
                          <a:latin typeface="Arial"/>
                          <a:cs typeface="Arial"/>
                        </a:rPr>
                        <a:t>deductible</a:t>
                      </a:r>
                      <a:r>
                        <a:rPr sz="1350" b="1" spc="90">
                          <a:solidFill>
                            <a:srgbClr val="2D2C2C"/>
                          </a:solidFill>
                          <a:latin typeface="Arial"/>
                          <a:cs typeface="Arial"/>
                        </a:rPr>
                        <a:t> </a:t>
                      </a:r>
                      <a:r>
                        <a:rPr sz="1350">
                          <a:solidFill>
                            <a:srgbClr val="2D2C2C"/>
                          </a:solidFill>
                          <a:latin typeface="Arial"/>
                          <a:cs typeface="Arial"/>
                        </a:rPr>
                        <a:t>is</a:t>
                      </a:r>
                      <a:r>
                        <a:rPr sz="1350" spc="110">
                          <a:solidFill>
                            <a:srgbClr val="2D2C2C"/>
                          </a:solidFill>
                          <a:latin typeface="Arial"/>
                          <a:cs typeface="Arial"/>
                        </a:rPr>
                        <a:t> </a:t>
                      </a:r>
                      <a:r>
                        <a:rPr sz="1350" b="1" spc="-10">
                          <a:solidFill>
                            <a:srgbClr val="2D2C2C"/>
                          </a:solidFill>
                          <a:latin typeface="Arial"/>
                          <a:cs typeface="Arial"/>
                        </a:rPr>
                        <a:t>waived</a:t>
                      </a:r>
                      <a:endParaRPr sz="1350">
                        <a:latin typeface="Arial"/>
                        <a:cs typeface="Arial"/>
                      </a:endParaRPr>
                    </a:p>
                    <a:p>
                      <a:pPr>
                        <a:lnSpc>
                          <a:spcPct val="100000"/>
                        </a:lnSpc>
                        <a:spcBef>
                          <a:spcPts val="220"/>
                        </a:spcBef>
                      </a:pPr>
                      <a:endParaRPr sz="1350">
                        <a:latin typeface="Times New Roman"/>
                        <a:cs typeface="Times New Roman"/>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CF4"/>
                    </a:solidFill>
                  </a:tcPr>
                </a:tc>
                <a:extLst>
                  <a:ext uri="{0D108BD9-81ED-4DB2-BD59-A6C34878D82A}">
                    <a16:rowId xmlns:a16="http://schemas.microsoft.com/office/drawing/2014/main" val="10002"/>
                  </a:ext>
                </a:extLst>
              </a:tr>
              <a:tr h="844277">
                <a:tc>
                  <a:txBody>
                    <a:bodyPr/>
                    <a:lstStyle/>
                    <a:p>
                      <a:pPr marL="91440">
                        <a:lnSpc>
                          <a:spcPct val="100000"/>
                        </a:lnSpc>
                      </a:pPr>
                      <a:r>
                        <a:rPr lang="en-US" sz="1350" b="1">
                          <a:solidFill>
                            <a:srgbClr val="2D2C2C"/>
                          </a:solidFill>
                          <a:latin typeface="Arial"/>
                          <a:cs typeface="Arial"/>
                        </a:rPr>
                        <a:t>Benefit</a:t>
                      </a:r>
                      <a:r>
                        <a:rPr lang="en-US" sz="1350" b="1" spc="145">
                          <a:solidFill>
                            <a:srgbClr val="2D2C2C"/>
                          </a:solidFill>
                          <a:latin typeface="Arial"/>
                          <a:cs typeface="Arial"/>
                        </a:rPr>
                        <a:t> </a:t>
                      </a:r>
                      <a:r>
                        <a:rPr lang="en-US" sz="1350" b="1">
                          <a:solidFill>
                            <a:srgbClr val="2D2C2C"/>
                          </a:solidFill>
                          <a:latin typeface="Arial"/>
                          <a:cs typeface="Arial"/>
                        </a:rPr>
                        <a:t>structure</a:t>
                      </a:r>
                      <a:r>
                        <a:rPr lang="en-US" sz="1350" b="1" spc="120">
                          <a:solidFill>
                            <a:srgbClr val="2D2C2C"/>
                          </a:solidFill>
                          <a:latin typeface="Arial"/>
                          <a:cs typeface="Arial"/>
                        </a:rPr>
                        <a:t> </a:t>
                      </a:r>
                      <a:r>
                        <a:rPr lang="en-US" sz="1350" b="1" spc="-10">
                          <a:solidFill>
                            <a:srgbClr val="2D2C2C"/>
                          </a:solidFill>
                          <a:latin typeface="Arial"/>
                          <a:cs typeface="Arial"/>
                        </a:rPr>
                        <a:t>change</a:t>
                      </a:r>
                      <a:endParaRPr lang="en-US" sz="1350">
                        <a:latin typeface="Arial"/>
                        <a:cs typeface="Arial"/>
                      </a:endParaRPr>
                    </a:p>
                    <a:p>
                      <a:pPr marL="91440">
                        <a:lnSpc>
                          <a:spcPct val="100000"/>
                        </a:lnSpc>
                        <a:spcBef>
                          <a:spcPts val="45"/>
                        </a:spcBef>
                      </a:pPr>
                      <a:r>
                        <a:rPr lang="en-US" sz="1350" b="1" spc="-20">
                          <a:solidFill>
                            <a:srgbClr val="2D2C2C"/>
                          </a:solidFill>
                          <a:latin typeface="Arial"/>
                          <a:cs typeface="Arial"/>
                        </a:rPr>
                        <a:t>only</a:t>
                      </a: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7E8"/>
                    </a:solidFill>
                  </a:tcPr>
                </a:tc>
                <a:tc>
                  <a:txBody>
                    <a:bodyPr/>
                    <a:lstStyle/>
                    <a:p>
                      <a:pPr marL="158115" marR="147320" lvl="0" indent="0" algn="ctr" defTabSz="914400" eaLnBrk="1" fontAlgn="auto" latinLnBrk="0" hangingPunct="1">
                        <a:lnSpc>
                          <a:spcPct val="104700"/>
                        </a:lnSpc>
                        <a:spcBef>
                          <a:spcPts val="0"/>
                        </a:spcBef>
                        <a:spcAft>
                          <a:spcPts val="0"/>
                        </a:spcAft>
                        <a:buClrTx/>
                        <a:buSzTx/>
                        <a:buFontTx/>
                        <a:buNone/>
                        <a:tabLst/>
                        <a:defRPr/>
                      </a:pPr>
                      <a:r>
                        <a:rPr lang="en-US" sz="1350">
                          <a:solidFill>
                            <a:srgbClr val="2D2C2C"/>
                          </a:solidFill>
                          <a:latin typeface="Arial"/>
                          <a:cs typeface="Arial"/>
                        </a:rPr>
                        <a:t>Inpatient:</a:t>
                      </a:r>
                      <a:r>
                        <a:rPr lang="en-US" sz="1350" spc="114">
                          <a:solidFill>
                            <a:srgbClr val="2D2C2C"/>
                          </a:solidFill>
                          <a:latin typeface="Arial"/>
                          <a:cs typeface="Arial"/>
                        </a:rPr>
                        <a:t> </a:t>
                      </a:r>
                      <a:r>
                        <a:rPr lang="en-US" sz="1350">
                          <a:solidFill>
                            <a:srgbClr val="2D2C2C"/>
                          </a:solidFill>
                          <a:latin typeface="Arial"/>
                          <a:cs typeface="Arial"/>
                        </a:rPr>
                        <a:t>$250</a:t>
                      </a:r>
                      <a:r>
                        <a:rPr lang="en-US" sz="1350" spc="180">
                          <a:solidFill>
                            <a:srgbClr val="2D2C2C"/>
                          </a:solidFill>
                          <a:latin typeface="Arial"/>
                          <a:cs typeface="Arial"/>
                        </a:rPr>
                        <a:t> </a:t>
                      </a:r>
                      <a:r>
                        <a:rPr lang="en-US" sz="1350" spc="-10">
                          <a:solidFill>
                            <a:srgbClr val="2D2C2C"/>
                          </a:solidFill>
                          <a:latin typeface="Arial"/>
                          <a:cs typeface="Arial"/>
                        </a:rPr>
                        <a:t>copay</a:t>
                      </a:r>
                      <a:endParaRPr lang="en-US" sz="1350">
                        <a:latin typeface="Arial"/>
                        <a:cs typeface="Arial"/>
                      </a:endParaRPr>
                    </a:p>
                    <a:p>
                      <a:pPr marL="158115" marR="147320" algn="ctr">
                        <a:lnSpc>
                          <a:spcPct val="104700"/>
                        </a:lnSpc>
                      </a:pP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7E8"/>
                    </a:solidFill>
                  </a:tcPr>
                </a:tc>
                <a:tc>
                  <a:txBody>
                    <a:bodyPr/>
                    <a:lstStyle/>
                    <a:p>
                      <a:pPr marL="15875" algn="ctr">
                        <a:lnSpc>
                          <a:spcPct val="100000"/>
                        </a:lnSpc>
                      </a:pPr>
                      <a:r>
                        <a:rPr lang="en-US" sz="1350" b="1" spc="-10">
                          <a:solidFill>
                            <a:srgbClr val="2D2C2C"/>
                          </a:solidFill>
                          <a:latin typeface="Arial"/>
                          <a:cs typeface="Arial"/>
                        </a:rPr>
                        <a:t>Inpatient:</a:t>
                      </a:r>
                      <a:endParaRPr lang="en-US" sz="1350">
                        <a:latin typeface="Arial"/>
                        <a:cs typeface="Arial"/>
                      </a:endParaRPr>
                    </a:p>
                    <a:p>
                      <a:pPr marL="525145" marR="501650" indent="-2540" algn="ctr">
                        <a:lnSpc>
                          <a:spcPts val="1730"/>
                        </a:lnSpc>
                        <a:spcBef>
                          <a:spcPts val="5"/>
                        </a:spcBef>
                      </a:pPr>
                      <a:r>
                        <a:rPr lang="en-US" sz="1350" b="1">
                          <a:solidFill>
                            <a:srgbClr val="2D2C2C"/>
                          </a:solidFill>
                          <a:latin typeface="Arial"/>
                          <a:cs typeface="Arial"/>
                        </a:rPr>
                        <a:t>30%</a:t>
                      </a:r>
                      <a:r>
                        <a:rPr lang="en-US" sz="1350" b="1" spc="160">
                          <a:solidFill>
                            <a:srgbClr val="2D2C2C"/>
                          </a:solidFill>
                          <a:latin typeface="Arial"/>
                          <a:cs typeface="Arial"/>
                        </a:rPr>
                        <a:t> </a:t>
                      </a:r>
                      <a:r>
                        <a:rPr lang="en-US" sz="1350" b="1">
                          <a:solidFill>
                            <a:srgbClr val="2D2C2C"/>
                          </a:solidFill>
                          <a:latin typeface="Arial"/>
                          <a:cs typeface="Arial"/>
                        </a:rPr>
                        <a:t>coinsurance</a:t>
                      </a:r>
                      <a:r>
                        <a:rPr lang="en-US" sz="1350" b="1" spc="145">
                          <a:solidFill>
                            <a:srgbClr val="2D2C2C"/>
                          </a:solidFill>
                          <a:latin typeface="Arial"/>
                          <a:cs typeface="Arial"/>
                        </a:rPr>
                        <a:t> </a:t>
                      </a:r>
                      <a:r>
                        <a:rPr lang="en-US" sz="1350" spc="-10">
                          <a:solidFill>
                            <a:srgbClr val="2D2C2C"/>
                          </a:solidFill>
                          <a:latin typeface="Arial"/>
                          <a:cs typeface="Arial"/>
                        </a:rPr>
                        <a:t>capped </a:t>
                      </a:r>
                      <a:r>
                        <a:rPr lang="en-US" sz="1350">
                          <a:solidFill>
                            <a:srgbClr val="2D2C2C"/>
                          </a:solidFill>
                          <a:latin typeface="Arial"/>
                          <a:cs typeface="Arial"/>
                        </a:rPr>
                        <a:t>at a</a:t>
                      </a:r>
                      <a:r>
                        <a:rPr lang="en-US" sz="1350" spc="35">
                          <a:solidFill>
                            <a:srgbClr val="2D2C2C"/>
                          </a:solidFill>
                          <a:latin typeface="Arial"/>
                          <a:cs typeface="Arial"/>
                        </a:rPr>
                        <a:t> </a:t>
                      </a:r>
                      <a:r>
                        <a:rPr lang="en-US" sz="1350" b="1">
                          <a:solidFill>
                            <a:srgbClr val="2D2C2C"/>
                          </a:solidFill>
                          <a:latin typeface="Arial"/>
                          <a:cs typeface="Arial"/>
                        </a:rPr>
                        <a:t>maximum</a:t>
                      </a:r>
                      <a:r>
                        <a:rPr lang="en-US" sz="1350" b="1" spc="120">
                          <a:solidFill>
                            <a:srgbClr val="2D2C2C"/>
                          </a:solidFill>
                          <a:latin typeface="Arial"/>
                          <a:cs typeface="Arial"/>
                        </a:rPr>
                        <a:t> </a:t>
                      </a:r>
                      <a:r>
                        <a:rPr lang="en-US" sz="1350" b="1">
                          <a:solidFill>
                            <a:srgbClr val="2D2C2C"/>
                          </a:solidFill>
                          <a:latin typeface="Arial"/>
                          <a:cs typeface="Arial"/>
                        </a:rPr>
                        <a:t>of</a:t>
                      </a:r>
                      <a:r>
                        <a:rPr lang="en-US" sz="1350" b="1" spc="80">
                          <a:solidFill>
                            <a:srgbClr val="2D2C2C"/>
                          </a:solidFill>
                          <a:latin typeface="Arial"/>
                          <a:cs typeface="Arial"/>
                        </a:rPr>
                        <a:t> </a:t>
                      </a:r>
                      <a:r>
                        <a:rPr lang="en-US" sz="1350" b="1">
                          <a:solidFill>
                            <a:srgbClr val="2D2C2C"/>
                          </a:solidFill>
                          <a:latin typeface="Arial"/>
                          <a:cs typeface="Arial"/>
                        </a:rPr>
                        <a:t>$250</a:t>
                      </a:r>
                      <a:r>
                        <a:rPr lang="en-US" sz="1350" b="1" spc="65">
                          <a:solidFill>
                            <a:srgbClr val="2D2C2C"/>
                          </a:solidFill>
                          <a:latin typeface="Arial"/>
                          <a:cs typeface="Arial"/>
                        </a:rPr>
                        <a:t> </a:t>
                      </a:r>
                      <a:r>
                        <a:rPr lang="en-US" sz="1350" b="1" spc="-25">
                          <a:solidFill>
                            <a:srgbClr val="2D2C2C"/>
                          </a:solidFill>
                          <a:latin typeface="Arial"/>
                          <a:cs typeface="Arial"/>
                        </a:rPr>
                        <a:t>per </a:t>
                      </a:r>
                      <a:r>
                        <a:rPr lang="en-US" sz="1350" b="1" spc="-10">
                          <a:solidFill>
                            <a:srgbClr val="2D2C2C"/>
                          </a:solidFill>
                          <a:latin typeface="Arial"/>
                          <a:cs typeface="Arial"/>
                        </a:rPr>
                        <a:t>admission</a:t>
                      </a: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0D7E8"/>
                    </a:solidFill>
                  </a:tcPr>
                </a:tc>
                <a:extLst>
                  <a:ext uri="{0D108BD9-81ED-4DB2-BD59-A6C34878D82A}">
                    <a16:rowId xmlns:a16="http://schemas.microsoft.com/office/drawing/2014/main" val="2684493941"/>
                  </a:ext>
                </a:extLst>
              </a:tr>
              <a:tr h="955973">
                <a:tc>
                  <a:txBody>
                    <a:bodyPr/>
                    <a:lstStyle/>
                    <a:p>
                      <a:pPr marL="91440">
                        <a:lnSpc>
                          <a:spcPct val="100000"/>
                        </a:lnSpc>
                      </a:pPr>
                      <a:r>
                        <a:rPr lang="en-US" sz="1350" b="1">
                          <a:solidFill>
                            <a:srgbClr val="2D2C2C"/>
                          </a:solidFill>
                          <a:latin typeface="Arial"/>
                          <a:cs typeface="Arial"/>
                        </a:rPr>
                        <a:t>Member</a:t>
                      </a:r>
                      <a:r>
                        <a:rPr lang="en-US" sz="1350" b="1" spc="125">
                          <a:solidFill>
                            <a:srgbClr val="2D2C2C"/>
                          </a:solidFill>
                          <a:latin typeface="Arial"/>
                          <a:cs typeface="Arial"/>
                        </a:rPr>
                        <a:t> </a:t>
                      </a:r>
                      <a:r>
                        <a:rPr lang="en-US" sz="1350" b="1">
                          <a:solidFill>
                            <a:srgbClr val="2D2C2C"/>
                          </a:solidFill>
                          <a:latin typeface="Arial"/>
                          <a:cs typeface="Arial"/>
                        </a:rPr>
                        <a:t>cost</a:t>
                      </a:r>
                      <a:r>
                        <a:rPr lang="en-US" sz="1350" b="1" spc="130">
                          <a:solidFill>
                            <a:srgbClr val="2D2C2C"/>
                          </a:solidFill>
                          <a:latin typeface="Arial"/>
                          <a:cs typeface="Arial"/>
                        </a:rPr>
                        <a:t> </a:t>
                      </a:r>
                      <a:r>
                        <a:rPr lang="en-US" sz="1350" b="1" spc="-20">
                          <a:solidFill>
                            <a:srgbClr val="2D2C2C"/>
                          </a:solidFill>
                          <a:latin typeface="Arial"/>
                          <a:cs typeface="Arial"/>
                        </a:rPr>
                        <a:t>share</a:t>
                      </a:r>
                      <a:endParaRPr lang="en-US" sz="1350">
                        <a:latin typeface="Arial"/>
                        <a:cs typeface="Arial"/>
                      </a:endParaRPr>
                    </a:p>
                    <a:p>
                      <a:pPr marL="91440">
                        <a:lnSpc>
                          <a:spcPct val="100000"/>
                        </a:lnSpc>
                        <a:spcBef>
                          <a:spcPts val="40"/>
                        </a:spcBef>
                      </a:pPr>
                      <a:r>
                        <a:rPr lang="en-US" sz="1350" b="1">
                          <a:solidFill>
                            <a:srgbClr val="2D2C2C"/>
                          </a:solidFill>
                          <a:latin typeface="Arial"/>
                          <a:cs typeface="Arial"/>
                        </a:rPr>
                        <a:t>remains</a:t>
                      </a:r>
                      <a:r>
                        <a:rPr lang="en-US" sz="1350" b="1" spc="100">
                          <a:solidFill>
                            <a:srgbClr val="2D2C2C"/>
                          </a:solidFill>
                          <a:latin typeface="Arial"/>
                          <a:cs typeface="Arial"/>
                        </a:rPr>
                        <a:t> </a:t>
                      </a:r>
                      <a:r>
                        <a:rPr lang="en-US" sz="1350" b="1">
                          <a:solidFill>
                            <a:srgbClr val="2D2C2C"/>
                          </a:solidFill>
                          <a:latin typeface="Arial"/>
                          <a:cs typeface="Arial"/>
                        </a:rPr>
                        <a:t>the</a:t>
                      </a:r>
                      <a:r>
                        <a:rPr lang="en-US" sz="1350" b="1" spc="105">
                          <a:solidFill>
                            <a:srgbClr val="2D2C2C"/>
                          </a:solidFill>
                          <a:latin typeface="Arial"/>
                          <a:cs typeface="Arial"/>
                        </a:rPr>
                        <a:t> </a:t>
                      </a:r>
                      <a:r>
                        <a:rPr lang="en-US" sz="1350" b="1" spc="-20">
                          <a:solidFill>
                            <a:srgbClr val="2D2C2C"/>
                          </a:solidFill>
                          <a:latin typeface="Arial"/>
                          <a:cs typeface="Arial"/>
                        </a:rPr>
                        <a:t>same</a:t>
                      </a: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CF4"/>
                    </a:solidFill>
                  </a:tcPr>
                </a:tc>
                <a:tc>
                  <a:txBody>
                    <a:bodyPr/>
                    <a:lstStyle/>
                    <a:p>
                      <a:pPr marL="158115" marR="147320" lvl="0" indent="0" algn="ctr" defTabSz="914400" eaLnBrk="1" fontAlgn="auto" latinLnBrk="0" hangingPunct="1">
                        <a:lnSpc>
                          <a:spcPct val="104700"/>
                        </a:lnSpc>
                        <a:spcBef>
                          <a:spcPts val="0"/>
                        </a:spcBef>
                        <a:spcAft>
                          <a:spcPts val="0"/>
                        </a:spcAft>
                        <a:buClrTx/>
                        <a:buSzTx/>
                        <a:buFontTx/>
                        <a:buNone/>
                        <a:tabLst/>
                        <a:defRPr/>
                      </a:pPr>
                      <a:r>
                        <a:rPr lang="en-US" sz="1350" spc="10">
                          <a:solidFill>
                            <a:srgbClr val="2D2C2C"/>
                          </a:solidFill>
                          <a:latin typeface="Arial"/>
                          <a:cs typeface="Arial"/>
                        </a:rPr>
                        <a:t>Outpatient/Professional:</a:t>
                      </a:r>
                      <a:r>
                        <a:rPr lang="en-US" sz="1350" spc="60">
                          <a:solidFill>
                            <a:srgbClr val="2D2C2C"/>
                          </a:solidFill>
                          <a:latin typeface="Arial"/>
                          <a:cs typeface="Arial"/>
                        </a:rPr>
                        <a:t> </a:t>
                      </a:r>
                      <a:r>
                        <a:rPr lang="en-US" sz="1350" spc="10">
                          <a:solidFill>
                            <a:srgbClr val="2D2C2C"/>
                          </a:solidFill>
                          <a:latin typeface="Arial"/>
                          <a:cs typeface="Arial"/>
                        </a:rPr>
                        <a:t>First</a:t>
                      </a:r>
                      <a:r>
                        <a:rPr lang="en-US" sz="1350" spc="60">
                          <a:solidFill>
                            <a:srgbClr val="2D2C2C"/>
                          </a:solidFill>
                          <a:latin typeface="Arial"/>
                          <a:cs typeface="Arial"/>
                        </a:rPr>
                        <a:t> </a:t>
                      </a:r>
                      <a:r>
                        <a:rPr lang="en-US" sz="1350" spc="-50">
                          <a:solidFill>
                            <a:srgbClr val="2D2C2C"/>
                          </a:solidFill>
                          <a:latin typeface="Arial"/>
                          <a:cs typeface="Arial"/>
                        </a:rPr>
                        <a:t>3 </a:t>
                      </a:r>
                      <a:r>
                        <a:rPr lang="en-US" sz="1350">
                          <a:solidFill>
                            <a:srgbClr val="2D2C2C"/>
                          </a:solidFill>
                          <a:latin typeface="Arial"/>
                          <a:cs typeface="Arial"/>
                        </a:rPr>
                        <a:t>visits</a:t>
                      </a:r>
                      <a:r>
                        <a:rPr lang="en-US" sz="1350" spc="40">
                          <a:solidFill>
                            <a:srgbClr val="2D2C2C"/>
                          </a:solidFill>
                          <a:latin typeface="Arial"/>
                          <a:cs typeface="Arial"/>
                        </a:rPr>
                        <a:t> </a:t>
                      </a:r>
                      <a:r>
                        <a:rPr lang="en-US" sz="1350">
                          <a:solidFill>
                            <a:srgbClr val="2D2C2C"/>
                          </a:solidFill>
                          <a:latin typeface="Arial"/>
                          <a:cs typeface="Arial"/>
                        </a:rPr>
                        <a:t>free</a:t>
                      </a:r>
                      <a:r>
                        <a:rPr lang="en-US" sz="1350" spc="35">
                          <a:solidFill>
                            <a:srgbClr val="2D2C2C"/>
                          </a:solidFill>
                          <a:latin typeface="Arial"/>
                          <a:cs typeface="Arial"/>
                        </a:rPr>
                        <a:t> </a:t>
                      </a:r>
                      <a:r>
                        <a:rPr lang="en-US" sz="1350">
                          <a:solidFill>
                            <a:srgbClr val="2D2C2C"/>
                          </a:solidFill>
                          <a:latin typeface="Arial"/>
                          <a:cs typeface="Arial"/>
                        </a:rPr>
                        <a:t>&amp;</a:t>
                      </a:r>
                      <a:r>
                        <a:rPr lang="en-US" sz="1350" spc="100">
                          <a:solidFill>
                            <a:srgbClr val="2D2C2C"/>
                          </a:solidFill>
                          <a:latin typeface="Arial"/>
                          <a:cs typeface="Arial"/>
                        </a:rPr>
                        <a:t> </a:t>
                      </a:r>
                      <a:r>
                        <a:rPr lang="en-US" sz="1350">
                          <a:solidFill>
                            <a:srgbClr val="2D2C2C"/>
                          </a:solidFill>
                          <a:latin typeface="Arial"/>
                          <a:cs typeface="Arial"/>
                        </a:rPr>
                        <a:t>$30</a:t>
                      </a:r>
                      <a:r>
                        <a:rPr lang="en-US" sz="1350" spc="35">
                          <a:solidFill>
                            <a:srgbClr val="2D2C2C"/>
                          </a:solidFill>
                          <a:latin typeface="Arial"/>
                          <a:cs typeface="Arial"/>
                        </a:rPr>
                        <a:t> </a:t>
                      </a:r>
                      <a:r>
                        <a:rPr lang="en-US" sz="1350" spc="-10">
                          <a:solidFill>
                            <a:srgbClr val="2D2C2C"/>
                          </a:solidFill>
                          <a:latin typeface="Arial"/>
                          <a:cs typeface="Arial"/>
                        </a:rPr>
                        <a:t>copay thereafter</a:t>
                      </a:r>
                      <a:endParaRPr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CF4"/>
                    </a:solidFill>
                  </a:tcPr>
                </a:tc>
                <a:tc>
                  <a:txBody>
                    <a:bodyPr/>
                    <a:lstStyle/>
                    <a:p>
                      <a:pPr marL="5080" algn="ctr">
                        <a:lnSpc>
                          <a:spcPct val="100000"/>
                        </a:lnSpc>
                      </a:pPr>
                      <a:r>
                        <a:rPr lang="en-US" sz="1350" b="1" spc="-10">
                          <a:solidFill>
                            <a:srgbClr val="2D2C2C"/>
                          </a:solidFill>
                          <a:latin typeface="Arial"/>
                          <a:cs typeface="Arial"/>
                        </a:rPr>
                        <a:t>Outpatient/Professional:</a:t>
                      </a:r>
                      <a:endParaRPr lang="en-US" sz="1350">
                        <a:latin typeface="Arial"/>
                        <a:cs typeface="Arial"/>
                      </a:endParaRPr>
                    </a:p>
                    <a:p>
                      <a:pPr marL="13335" algn="ctr">
                        <a:lnSpc>
                          <a:spcPct val="100000"/>
                        </a:lnSpc>
                        <a:spcBef>
                          <a:spcPts val="40"/>
                        </a:spcBef>
                      </a:pPr>
                      <a:r>
                        <a:rPr lang="en-US" sz="1350" b="1">
                          <a:solidFill>
                            <a:srgbClr val="2D2C2C"/>
                          </a:solidFill>
                          <a:latin typeface="Arial"/>
                          <a:cs typeface="Arial"/>
                        </a:rPr>
                        <a:t>30%</a:t>
                      </a:r>
                      <a:r>
                        <a:rPr lang="en-US" sz="1350" b="1" spc="160">
                          <a:solidFill>
                            <a:srgbClr val="2D2C2C"/>
                          </a:solidFill>
                          <a:latin typeface="Arial"/>
                          <a:cs typeface="Arial"/>
                        </a:rPr>
                        <a:t> </a:t>
                      </a:r>
                      <a:r>
                        <a:rPr lang="en-US" sz="1350" b="1">
                          <a:solidFill>
                            <a:srgbClr val="2D2C2C"/>
                          </a:solidFill>
                          <a:latin typeface="Arial"/>
                          <a:cs typeface="Arial"/>
                        </a:rPr>
                        <a:t>coinsurance</a:t>
                      </a:r>
                      <a:r>
                        <a:rPr lang="en-US" sz="1350" b="1" spc="145">
                          <a:solidFill>
                            <a:srgbClr val="2D2C2C"/>
                          </a:solidFill>
                          <a:latin typeface="Arial"/>
                          <a:cs typeface="Arial"/>
                        </a:rPr>
                        <a:t> </a:t>
                      </a:r>
                      <a:r>
                        <a:rPr lang="en-US" sz="1350" spc="-10">
                          <a:solidFill>
                            <a:srgbClr val="2D2C2C"/>
                          </a:solidFill>
                          <a:latin typeface="Arial"/>
                          <a:cs typeface="Arial"/>
                        </a:rPr>
                        <a:t>capped</a:t>
                      </a:r>
                      <a:endParaRPr lang="en-US" sz="1350">
                        <a:latin typeface="Arial"/>
                        <a:cs typeface="Arial"/>
                      </a:endParaRPr>
                    </a:p>
                    <a:p>
                      <a:pPr marL="55244" algn="ctr">
                        <a:lnSpc>
                          <a:spcPct val="100000"/>
                        </a:lnSpc>
                        <a:spcBef>
                          <a:spcPts val="40"/>
                        </a:spcBef>
                      </a:pPr>
                      <a:r>
                        <a:rPr lang="en-US" sz="1350">
                          <a:solidFill>
                            <a:srgbClr val="2D2C2C"/>
                          </a:solidFill>
                          <a:latin typeface="Arial"/>
                          <a:cs typeface="Arial"/>
                        </a:rPr>
                        <a:t>at</a:t>
                      </a:r>
                      <a:r>
                        <a:rPr lang="en-US" sz="1350" spc="70">
                          <a:solidFill>
                            <a:srgbClr val="2D2C2C"/>
                          </a:solidFill>
                          <a:latin typeface="Arial"/>
                          <a:cs typeface="Arial"/>
                        </a:rPr>
                        <a:t> </a:t>
                      </a:r>
                      <a:r>
                        <a:rPr lang="en-US" sz="1350">
                          <a:solidFill>
                            <a:srgbClr val="2D2C2C"/>
                          </a:solidFill>
                          <a:latin typeface="Arial"/>
                          <a:cs typeface="Arial"/>
                        </a:rPr>
                        <a:t>a</a:t>
                      </a:r>
                      <a:r>
                        <a:rPr lang="en-US" sz="1350" spc="30">
                          <a:solidFill>
                            <a:srgbClr val="2D2C2C"/>
                          </a:solidFill>
                          <a:latin typeface="Arial"/>
                          <a:cs typeface="Arial"/>
                        </a:rPr>
                        <a:t> </a:t>
                      </a:r>
                      <a:r>
                        <a:rPr lang="en-US" sz="1350" b="1">
                          <a:solidFill>
                            <a:srgbClr val="2D2C2C"/>
                          </a:solidFill>
                          <a:latin typeface="Arial"/>
                          <a:cs typeface="Arial"/>
                        </a:rPr>
                        <a:t>maximum</a:t>
                      </a:r>
                      <a:r>
                        <a:rPr lang="en-US" sz="1350" b="1" spc="100">
                          <a:solidFill>
                            <a:srgbClr val="2D2C2C"/>
                          </a:solidFill>
                          <a:latin typeface="Arial"/>
                          <a:cs typeface="Arial"/>
                        </a:rPr>
                        <a:t> </a:t>
                      </a:r>
                      <a:r>
                        <a:rPr lang="en-US" sz="1350" b="1">
                          <a:solidFill>
                            <a:srgbClr val="2D2C2C"/>
                          </a:solidFill>
                          <a:latin typeface="Arial"/>
                          <a:cs typeface="Arial"/>
                        </a:rPr>
                        <a:t>of</a:t>
                      </a:r>
                      <a:r>
                        <a:rPr lang="en-US" sz="1350" b="1" spc="75">
                          <a:solidFill>
                            <a:srgbClr val="2D2C2C"/>
                          </a:solidFill>
                          <a:latin typeface="Arial"/>
                          <a:cs typeface="Arial"/>
                        </a:rPr>
                        <a:t> </a:t>
                      </a:r>
                      <a:r>
                        <a:rPr lang="en-US" sz="1350" b="1">
                          <a:solidFill>
                            <a:srgbClr val="2D2C2C"/>
                          </a:solidFill>
                          <a:latin typeface="Arial"/>
                          <a:cs typeface="Arial"/>
                        </a:rPr>
                        <a:t>$30</a:t>
                      </a:r>
                      <a:r>
                        <a:rPr lang="en-US" sz="1350" b="1" spc="50">
                          <a:solidFill>
                            <a:srgbClr val="2D2C2C"/>
                          </a:solidFill>
                          <a:latin typeface="Arial"/>
                          <a:cs typeface="Arial"/>
                        </a:rPr>
                        <a:t> </a:t>
                      </a:r>
                      <a:r>
                        <a:rPr lang="en-US" sz="1350" b="1">
                          <a:solidFill>
                            <a:srgbClr val="2D2C2C"/>
                          </a:solidFill>
                          <a:latin typeface="Arial"/>
                          <a:cs typeface="Arial"/>
                        </a:rPr>
                        <a:t>per</a:t>
                      </a:r>
                      <a:r>
                        <a:rPr lang="en-US" sz="1350" b="1" spc="70">
                          <a:solidFill>
                            <a:srgbClr val="2D2C2C"/>
                          </a:solidFill>
                          <a:latin typeface="Arial"/>
                          <a:cs typeface="Arial"/>
                        </a:rPr>
                        <a:t> </a:t>
                      </a:r>
                      <a:r>
                        <a:rPr lang="en-US" sz="1350" b="1" spc="-20">
                          <a:solidFill>
                            <a:srgbClr val="2D2C2C"/>
                          </a:solidFill>
                          <a:latin typeface="Arial"/>
                          <a:cs typeface="Arial"/>
                        </a:rPr>
                        <a:t>visit</a:t>
                      </a:r>
                      <a:endParaRPr lang="en-US" sz="1350">
                        <a:latin typeface="Arial"/>
                        <a:cs typeface="Aria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CF4"/>
                    </a:solidFill>
                  </a:tcPr>
                </a:tc>
                <a:extLst>
                  <a:ext uri="{0D108BD9-81ED-4DB2-BD59-A6C34878D82A}">
                    <a16:rowId xmlns:a16="http://schemas.microsoft.com/office/drawing/2014/main" val="4182727105"/>
                  </a:ext>
                </a:extLst>
              </a:tr>
            </a:tbl>
          </a:graphicData>
        </a:graphic>
      </p:graphicFrame>
      <p:grpSp>
        <p:nvGrpSpPr>
          <p:cNvPr id="4" name="Group 3">
            <a:extLst>
              <a:ext uri="{FF2B5EF4-FFF2-40B4-BE49-F238E27FC236}">
                <a16:creationId xmlns:a16="http://schemas.microsoft.com/office/drawing/2014/main" id="{8AAA20E6-0872-4529-B579-6F14FC4B6FBD}"/>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67CB0B06-F978-4AC8-CCAC-7C71ED3A133B}"/>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DF13816-E605-56D0-8563-14AB7A5FFDB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9" name="slide 12">
            <a:hlinkClick r:id="" action="ppaction://media"/>
            <a:extLst>
              <a:ext uri="{FF2B5EF4-FFF2-40B4-BE49-F238E27FC236}">
                <a16:creationId xmlns:a16="http://schemas.microsoft.com/office/drawing/2014/main" id="{168B5D14-CFC0-A1A5-52B2-9B48730CB3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09489"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700"/>
    </mc:Choice>
    <mc:Fallback>
      <p:transition spd="slow" advTm="36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2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15544" y="430034"/>
            <a:ext cx="4713656" cy="478336"/>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UC</a:t>
            </a:r>
            <a:r>
              <a:rPr b="1" spc="-5">
                <a:solidFill>
                  <a:srgbClr val="2D2C2C"/>
                </a:solidFill>
              </a:rPr>
              <a:t> </a:t>
            </a:r>
            <a:r>
              <a:rPr b="1">
                <a:solidFill>
                  <a:srgbClr val="2D2C2C"/>
                </a:solidFill>
              </a:rPr>
              <a:t>Care</a:t>
            </a:r>
            <a:r>
              <a:rPr b="1" spc="-40">
                <a:solidFill>
                  <a:srgbClr val="2D2C2C"/>
                </a:solidFill>
              </a:rPr>
              <a:t> </a:t>
            </a:r>
            <a:r>
              <a:rPr sz="2400" i="1">
                <a:solidFill>
                  <a:srgbClr val="2D2C2C"/>
                </a:solidFill>
                <a:latin typeface="Arial"/>
                <a:cs typeface="Arial"/>
              </a:rPr>
              <a:t>Plan</a:t>
            </a:r>
            <a:r>
              <a:rPr sz="2400" i="1" spc="-10">
                <a:solidFill>
                  <a:srgbClr val="2D2C2C"/>
                </a:solidFill>
                <a:latin typeface="Arial"/>
                <a:cs typeface="Arial"/>
              </a:rPr>
              <a:t> Changes</a:t>
            </a:r>
            <a:endParaRPr i="1" spc="-10">
              <a:solidFill>
                <a:srgbClr val="2D2C2C"/>
              </a:solidFill>
              <a:latin typeface="Arial"/>
              <a:cs typeface="Arial"/>
            </a:endParaRPr>
          </a:p>
        </p:txBody>
      </p:sp>
      <p:sp>
        <p:nvSpPr>
          <p:cNvPr id="3" name="object 3"/>
          <p:cNvSpPr txBox="1"/>
          <p:nvPr/>
        </p:nvSpPr>
        <p:spPr>
          <a:xfrm>
            <a:off x="406984" y="1271650"/>
            <a:ext cx="7955280" cy="2631426"/>
          </a:xfrm>
          <a:prstGeom prst="rect">
            <a:avLst/>
          </a:prstGeom>
        </p:spPr>
        <p:txBody>
          <a:bodyPr vert="horz" wrap="square" lIns="0" tIns="12065" rIns="0" bIns="0" rtlCol="0">
            <a:spAutoFit/>
          </a:bodyPr>
          <a:lstStyle/>
          <a:p>
            <a:pPr marL="268605" marR="5080" indent="-256540">
              <a:lnSpc>
                <a:spcPct val="150500"/>
              </a:lnSpc>
              <a:spcBef>
                <a:spcPts val="95"/>
              </a:spcBef>
              <a:buFont typeface="Wingdings"/>
              <a:buChar char=""/>
              <a:tabLst>
                <a:tab pos="269875" algn="l"/>
              </a:tabLst>
            </a:pPr>
            <a:r>
              <a:rPr sz="1800" b="1">
                <a:solidFill>
                  <a:srgbClr val="2D2C2C"/>
                </a:solidFill>
                <a:latin typeface="Arial"/>
                <a:cs typeface="Arial"/>
              </a:rPr>
              <a:t>Tier</a:t>
            </a:r>
            <a:r>
              <a:rPr sz="1800" b="1" spc="-75">
                <a:solidFill>
                  <a:srgbClr val="2D2C2C"/>
                </a:solidFill>
                <a:latin typeface="Arial"/>
                <a:cs typeface="Arial"/>
              </a:rPr>
              <a:t> </a:t>
            </a:r>
            <a:r>
              <a:rPr sz="1800" b="1">
                <a:solidFill>
                  <a:srgbClr val="2D2C2C"/>
                </a:solidFill>
                <a:latin typeface="Arial"/>
                <a:cs typeface="Arial"/>
              </a:rPr>
              <a:t>1 Network Changes:</a:t>
            </a:r>
            <a:r>
              <a:rPr sz="1800" b="1" spc="-10">
                <a:solidFill>
                  <a:srgbClr val="2D2C2C"/>
                </a:solidFill>
                <a:latin typeface="Arial"/>
                <a:cs typeface="Arial"/>
              </a:rPr>
              <a:t> </a:t>
            </a:r>
            <a:r>
              <a:rPr sz="1800">
                <a:solidFill>
                  <a:srgbClr val="2D2C2C"/>
                </a:solidFill>
                <a:latin typeface="Arial"/>
                <a:cs typeface="Arial"/>
              </a:rPr>
              <a:t>The</a:t>
            </a:r>
            <a:r>
              <a:rPr sz="1800" spc="-5">
                <a:solidFill>
                  <a:srgbClr val="2D2C2C"/>
                </a:solidFill>
                <a:latin typeface="Arial"/>
                <a:cs typeface="Arial"/>
              </a:rPr>
              <a:t> </a:t>
            </a:r>
            <a:r>
              <a:rPr sz="1800">
                <a:solidFill>
                  <a:srgbClr val="2D2C2C"/>
                </a:solidFill>
                <a:latin typeface="Arial"/>
                <a:cs typeface="Arial"/>
              </a:rPr>
              <a:t>following</a:t>
            </a:r>
            <a:r>
              <a:rPr sz="1800" spc="-5">
                <a:solidFill>
                  <a:srgbClr val="2D2C2C"/>
                </a:solidFill>
                <a:latin typeface="Arial"/>
                <a:cs typeface="Arial"/>
              </a:rPr>
              <a:t> </a:t>
            </a:r>
            <a:r>
              <a:rPr sz="1800">
                <a:solidFill>
                  <a:srgbClr val="2D2C2C"/>
                </a:solidFill>
                <a:latin typeface="Arial"/>
                <a:cs typeface="Arial"/>
              </a:rPr>
              <a:t>facilities</a:t>
            </a:r>
            <a:r>
              <a:rPr sz="1800" spc="-40">
                <a:solidFill>
                  <a:srgbClr val="2D2C2C"/>
                </a:solidFill>
                <a:latin typeface="Arial"/>
                <a:cs typeface="Arial"/>
              </a:rPr>
              <a:t> </a:t>
            </a:r>
            <a:r>
              <a:rPr sz="1800">
                <a:solidFill>
                  <a:srgbClr val="2D2C2C"/>
                </a:solidFill>
                <a:latin typeface="Arial"/>
                <a:cs typeface="Arial"/>
              </a:rPr>
              <a:t>in</a:t>
            </a:r>
            <a:r>
              <a:rPr sz="1800" spc="-75">
                <a:solidFill>
                  <a:srgbClr val="2D2C2C"/>
                </a:solidFill>
                <a:latin typeface="Arial"/>
                <a:cs typeface="Arial"/>
              </a:rPr>
              <a:t> </a:t>
            </a:r>
            <a:r>
              <a:rPr sz="1800">
                <a:solidFill>
                  <a:srgbClr val="2D2C2C"/>
                </a:solidFill>
                <a:latin typeface="Arial"/>
                <a:cs typeface="Arial"/>
              </a:rPr>
              <a:t>Los</a:t>
            </a:r>
            <a:r>
              <a:rPr sz="1800" spc="-114">
                <a:solidFill>
                  <a:srgbClr val="2D2C2C"/>
                </a:solidFill>
                <a:latin typeface="Arial"/>
                <a:cs typeface="Arial"/>
              </a:rPr>
              <a:t> </a:t>
            </a:r>
            <a:r>
              <a:rPr sz="1800">
                <a:solidFill>
                  <a:srgbClr val="2D2C2C"/>
                </a:solidFill>
                <a:latin typeface="Arial"/>
                <a:cs typeface="Arial"/>
              </a:rPr>
              <a:t>Angeles,</a:t>
            </a:r>
            <a:r>
              <a:rPr sz="1800" spc="-75">
                <a:solidFill>
                  <a:srgbClr val="2D2C2C"/>
                </a:solidFill>
                <a:latin typeface="Arial"/>
                <a:cs typeface="Arial"/>
              </a:rPr>
              <a:t> </a:t>
            </a:r>
            <a:r>
              <a:rPr sz="1800" spc="-10">
                <a:solidFill>
                  <a:srgbClr val="2D2C2C"/>
                </a:solidFill>
                <a:latin typeface="Arial"/>
                <a:cs typeface="Arial"/>
              </a:rPr>
              <a:t>California, 	</a:t>
            </a:r>
            <a:r>
              <a:rPr sz="1800">
                <a:solidFill>
                  <a:srgbClr val="2D2C2C"/>
                </a:solidFill>
                <a:latin typeface="Arial"/>
                <a:cs typeface="Arial"/>
              </a:rPr>
              <a:t>will</a:t>
            </a:r>
            <a:r>
              <a:rPr sz="1800" spc="30">
                <a:solidFill>
                  <a:srgbClr val="2D2C2C"/>
                </a:solidFill>
                <a:latin typeface="Arial"/>
                <a:cs typeface="Arial"/>
              </a:rPr>
              <a:t> </a:t>
            </a:r>
            <a:r>
              <a:rPr sz="1800">
                <a:solidFill>
                  <a:srgbClr val="2D2C2C"/>
                </a:solidFill>
                <a:latin typeface="Arial"/>
                <a:cs typeface="Arial"/>
              </a:rPr>
              <a:t>no</a:t>
            </a:r>
            <a:r>
              <a:rPr sz="1800" spc="-60">
                <a:solidFill>
                  <a:srgbClr val="2D2C2C"/>
                </a:solidFill>
                <a:latin typeface="Arial"/>
                <a:cs typeface="Arial"/>
              </a:rPr>
              <a:t> </a:t>
            </a:r>
            <a:r>
              <a:rPr sz="1800">
                <a:solidFill>
                  <a:srgbClr val="2D2C2C"/>
                </a:solidFill>
                <a:latin typeface="Arial"/>
                <a:cs typeface="Arial"/>
              </a:rPr>
              <a:t>longer</a:t>
            </a:r>
            <a:r>
              <a:rPr sz="1800" spc="-25">
                <a:solidFill>
                  <a:srgbClr val="2D2C2C"/>
                </a:solidFill>
                <a:latin typeface="Arial"/>
                <a:cs typeface="Arial"/>
              </a:rPr>
              <a:t> </a:t>
            </a:r>
            <a:r>
              <a:rPr sz="1800">
                <a:solidFill>
                  <a:srgbClr val="2D2C2C"/>
                </a:solidFill>
                <a:latin typeface="Arial"/>
                <a:cs typeface="Arial"/>
              </a:rPr>
              <a:t>be</a:t>
            </a:r>
            <a:r>
              <a:rPr sz="1800" spc="10">
                <a:solidFill>
                  <a:srgbClr val="2D2C2C"/>
                </a:solidFill>
                <a:latin typeface="Arial"/>
                <a:cs typeface="Arial"/>
              </a:rPr>
              <a:t> </a:t>
            </a:r>
            <a:r>
              <a:rPr sz="1800">
                <a:solidFill>
                  <a:srgbClr val="2D2C2C"/>
                </a:solidFill>
                <a:latin typeface="Arial"/>
                <a:cs typeface="Arial"/>
              </a:rPr>
              <a:t>in</a:t>
            </a:r>
            <a:r>
              <a:rPr sz="1800" spc="10">
                <a:solidFill>
                  <a:srgbClr val="2D2C2C"/>
                </a:solidFill>
                <a:latin typeface="Arial"/>
                <a:cs typeface="Arial"/>
              </a:rPr>
              <a:t> </a:t>
            </a:r>
            <a:r>
              <a:rPr sz="1800">
                <a:solidFill>
                  <a:srgbClr val="2D2C2C"/>
                </a:solidFill>
                <a:latin typeface="Arial"/>
                <a:cs typeface="Arial"/>
              </a:rPr>
              <a:t>the</a:t>
            </a:r>
            <a:r>
              <a:rPr sz="1800" spc="10">
                <a:solidFill>
                  <a:srgbClr val="2D2C2C"/>
                </a:solidFill>
                <a:latin typeface="Arial"/>
                <a:cs typeface="Arial"/>
              </a:rPr>
              <a:t> </a:t>
            </a:r>
            <a:r>
              <a:rPr lang="en-US" sz="1800" spc="10">
                <a:solidFill>
                  <a:srgbClr val="2D2C2C"/>
                </a:solidFill>
                <a:latin typeface="Arial"/>
                <a:cs typeface="Arial"/>
              </a:rPr>
              <a:t>Blue Shield </a:t>
            </a:r>
            <a:r>
              <a:rPr lang="en-US" spc="10">
                <a:solidFill>
                  <a:srgbClr val="2D2C2C"/>
                </a:solidFill>
                <a:latin typeface="Arial"/>
                <a:cs typeface="Arial"/>
              </a:rPr>
              <a:t>Tier 1 </a:t>
            </a:r>
            <a:r>
              <a:rPr sz="1800" spc="-10">
                <a:solidFill>
                  <a:srgbClr val="2D2C2C"/>
                </a:solidFill>
                <a:latin typeface="Arial"/>
                <a:cs typeface="Arial"/>
              </a:rPr>
              <a:t>network</a:t>
            </a:r>
            <a:r>
              <a:rPr lang="en-US" sz="1800" spc="-10">
                <a:solidFill>
                  <a:srgbClr val="2D2C2C"/>
                </a:solidFill>
                <a:latin typeface="Arial"/>
                <a:cs typeface="Arial"/>
              </a:rPr>
              <a:t>, but remain available in Tier 2</a:t>
            </a:r>
            <a:r>
              <a:rPr sz="1800" spc="-10">
                <a:solidFill>
                  <a:srgbClr val="2D2C2C"/>
                </a:solidFill>
                <a:latin typeface="Arial"/>
                <a:cs typeface="Arial"/>
              </a:rPr>
              <a:t>:</a:t>
            </a:r>
            <a:endParaRPr sz="1800">
              <a:latin typeface="Arial"/>
              <a:cs typeface="Arial"/>
            </a:endParaRPr>
          </a:p>
          <a:p>
            <a:pPr marL="756285" lvl="1" indent="-286385">
              <a:lnSpc>
                <a:spcPct val="100000"/>
              </a:lnSpc>
              <a:spcBef>
                <a:spcPts val="800"/>
              </a:spcBef>
              <a:buFont typeface="Wingdings"/>
              <a:buChar char=""/>
              <a:tabLst>
                <a:tab pos="756285" algn="l"/>
              </a:tabLst>
            </a:pPr>
            <a:r>
              <a:rPr sz="1800" b="1">
                <a:solidFill>
                  <a:srgbClr val="2D2C2C"/>
                </a:solidFill>
                <a:latin typeface="Arial"/>
                <a:cs typeface="Arial"/>
              </a:rPr>
              <a:t>St.</a:t>
            </a:r>
            <a:r>
              <a:rPr sz="1800" b="1" spc="-40">
                <a:solidFill>
                  <a:srgbClr val="2D2C2C"/>
                </a:solidFill>
                <a:latin typeface="Arial"/>
                <a:cs typeface="Arial"/>
              </a:rPr>
              <a:t> </a:t>
            </a:r>
            <a:r>
              <a:rPr sz="1800" b="1">
                <a:solidFill>
                  <a:srgbClr val="2D2C2C"/>
                </a:solidFill>
                <a:latin typeface="Arial"/>
                <a:cs typeface="Arial"/>
              </a:rPr>
              <a:t>Mary</a:t>
            </a:r>
            <a:r>
              <a:rPr sz="1800" b="1" spc="-25">
                <a:solidFill>
                  <a:srgbClr val="2D2C2C"/>
                </a:solidFill>
                <a:latin typeface="Arial"/>
                <a:cs typeface="Arial"/>
              </a:rPr>
              <a:t> </a:t>
            </a:r>
            <a:r>
              <a:rPr sz="1800" b="1">
                <a:solidFill>
                  <a:srgbClr val="2D2C2C"/>
                </a:solidFill>
                <a:latin typeface="Arial"/>
                <a:cs typeface="Arial"/>
              </a:rPr>
              <a:t>Medical</a:t>
            </a:r>
            <a:r>
              <a:rPr sz="1800" b="1" spc="-20">
                <a:solidFill>
                  <a:srgbClr val="2D2C2C"/>
                </a:solidFill>
                <a:latin typeface="Arial"/>
                <a:cs typeface="Arial"/>
              </a:rPr>
              <a:t> </a:t>
            </a:r>
            <a:r>
              <a:rPr sz="1800" b="1">
                <a:solidFill>
                  <a:srgbClr val="2D2C2C"/>
                </a:solidFill>
                <a:latin typeface="Arial"/>
                <a:cs typeface="Arial"/>
              </a:rPr>
              <a:t>Center</a:t>
            </a:r>
            <a:r>
              <a:rPr sz="1800" b="1" spc="-10">
                <a:solidFill>
                  <a:srgbClr val="2D2C2C"/>
                </a:solidFill>
                <a:latin typeface="Arial"/>
                <a:cs typeface="Arial"/>
              </a:rPr>
              <a:t> </a:t>
            </a:r>
            <a:r>
              <a:rPr sz="1800" b="1">
                <a:solidFill>
                  <a:srgbClr val="2D2C2C"/>
                </a:solidFill>
                <a:latin typeface="Arial"/>
                <a:cs typeface="Arial"/>
              </a:rPr>
              <a:t>Long</a:t>
            </a:r>
            <a:r>
              <a:rPr sz="1800" b="1" spc="-50">
                <a:solidFill>
                  <a:srgbClr val="2D2C2C"/>
                </a:solidFill>
                <a:latin typeface="Arial"/>
                <a:cs typeface="Arial"/>
              </a:rPr>
              <a:t> </a:t>
            </a:r>
            <a:r>
              <a:rPr sz="1800" b="1" spc="-10">
                <a:solidFill>
                  <a:srgbClr val="2D2C2C"/>
                </a:solidFill>
                <a:latin typeface="Arial"/>
                <a:cs typeface="Arial"/>
              </a:rPr>
              <a:t>Beach</a:t>
            </a:r>
            <a:endParaRPr sz="1800">
              <a:latin typeface="Arial"/>
              <a:cs typeface="Arial"/>
            </a:endParaRPr>
          </a:p>
          <a:p>
            <a:pPr marL="756285" lvl="1" indent="-286385">
              <a:lnSpc>
                <a:spcPct val="100000"/>
              </a:lnSpc>
              <a:spcBef>
                <a:spcPts val="440"/>
              </a:spcBef>
              <a:buFont typeface="Wingdings"/>
              <a:buChar char=""/>
              <a:tabLst>
                <a:tab pos="756285" algn="l"/>
              </a:tabLst>
            </a:pPr>
            <a:r>
              <a:rPr sz="1800" b="1">
                <a:solidFill>
                  <a:srgbClr val="2D2C2C"/>
                </a:solidFill>
                <a:latin typeface="Arial"/>
                <a:cs typeface="Arial"/>
              </a:rPr>
              <a:t>PIH</a:t>
            </a:r>
            <a:r>
              <a:rPr sz="1800" b="1" spc="-15">
                <a:solidFill>
                  <a:srgbClr val="2D2C2C"/>
                </a:solidFill>
                <a:latin typeface="Arial"/>
                <a:cs typeface="Arial"/>
              </a:rPr>
              <a:t> </a:t>
            </a:r>
            <a:r>
              <a:rPr sz="1800" b="1">
                <a:solidFill>
                  <a:srgbClr val="2D2C2C"/>
                </a:solidFill>
                <a:latin typeface="Arial"/>
                <a:cs typeface="Arial"/>
              </a:rPr>
              <a:t>Health</a:t>
            </a:r>
            <a:r>
              <a:rPr sz="1800" b="1" spc="-40">
                <a:solidFill>
                  <a:srgbClr val="2D2C2C"/>
                </a:solidFill>
                <a:latin typeface="Arial"/>
                <a:cs typeface="Arial"/>
              </a:rPr>
              <a:t> </a:t>
            </a:r>
            <a:r>
              <a:rPr sz="1800" b="1">
                <a:solidFill>
                  <a:srgbClr val="2D2C2C"/>
                </a:solidFill>
                <a:latin typeface="Arial"/>
                <a:cs typeface="Arial"/>
              </a:rPr>
              <a:t>Downey</a:t>
            </a:r>
            <a:r>
              <a:rPr sz="1800" b="1" spc="-10">
                <a:solidFill>
                  <a:srgbClr val="2D2C2C"/>
                </a:solidFill>
                <a:latin typeface="Arial"/>
                <a:cs typeface="Arial"/>
              </a:rPr>
              <a:t> Hospital</a:t>
            </a:r>
            <a:endParaRPr sz="1800">
              <a:latin typeface="Arial"/>
              <a:cs typeface="Arial"/>
            </a:endParaRPr>
          </a:p>
          <a:p>
            <a:pPr marL="756285" lvl="1" indent="-286385">
              <a:lnSpc>
                <a:spcPct val="100000"/>
              </a:lnSpc>
              <a:spcBef>
                <a:spcPts val="439"/>
              </a:spcBef>
              <a:buFont typeface="Wingdings"/>
              <a:buChar char=""/>
              <a:tabLst>
                <a:tab pos="756285" algn="l"/>
              </a:tabLst>
            </a:pPr>
            <a:r>
              <a:rPr sz="1800" b="1">
                <a:solidFill>
                  <a:srgbClr val="2D2C2C"/>
                </a:solidFill>
                <a:latin typeface="Arial"/>
                <a:cs typeface="Arial"/>
              </a:rPr>
              <a:t>Whittier</a:t>
            </a:r>
            <a:r>
              <a:rPr sz="1800" b="1" spc="-40">
                <a:solidFill>
                  <a:srgbClr val="2D2C2C"/>
                </a:solidFill>
                <a:latin typeface="Arial"/>
                <a:cs typeface="Arial"/>
              </a:rPr>
              <a:t> </a:t>
            </a:r>
            <a:r>
              <a:rPr sz="1800" b="1">
                <a:solidFill>
                  <a:srgbClr val="2D2C2C"/>
                </a:solidFill>
                <a:latin typeface="Arial"/>
                <a:cs typeface="Arial"/>
              </a:rPr>
              <a:t>Hospital</a:t>
            </a:r>
            <a:r>
              <a:rPr sz="1800" b="1" spc="-50">
                <a:solidFill>
                  <a:srgbClr val="2D2C2C"/>
                </a:solidFill>
                <a:latin typeface="Arial"/>
                <a:cs typeface="Arial"/>
              </a:rPr>
              <a:t> </a:t>
            </a:r>
            <a:r>
              <a:rPr sz="1800" b="1">
                <a:solidFill>
                  <a:srgbClr val="2D2C2C"/>
                </a:solidFill>
                <a:latin typeface="Arial"/>
                <a:cs typeface="Arial"/>
              </a:rPr>
              <a:t>Medical</a:t>
            </a:r>
            <a:r>
              <a:rPr sz="1800" b="1" spc="-45">
                <a:solidFill>
                  <a:srgbClr val="2D2C2C"/>
                </a:solidFill>
                <a:latin typeface="Arial"/>
                <a:cs typeface="Arial"/>
              </a:rPr>
              <a:t> </a:t>
            </a:r>
            <a:r>
              <a:rPr sz="1800" b="1" spc="-10">
                <a:solidFill>
                  <a:srgbClr val="2D2C2C"/>
                </a:solidFill>
                <a:latin typeface="Arial"/>
                <a:cs typeface="Arial"/>
              </a:rPr>
              <a:t>Center</a:t>
            </a:r>
            <a:endParaRPr sz="1800">
              <a:latin typeface="Arial"/>
              <a:cs typeface="Arial"/>
            </a:endParaRPr>
          </a:p>
          <a:p>
            <a:pPr marL="756285" lvl="1" indent="-286385">
              <a:lnSpc>
                <a:spcPct val="100000"/>
              </a:lnSpc>
              <a:spcBef>
                <a:spcPts val="434"/>
              </a:spcBef>
              <a:buFont typeface="Wingdings"/>
              <a:buChar char=""/>
              <a:tabLst>
                <a:tab pos="756285" algn="l"/>
              </a:tabLst>
            </a:pPr>
            <a:r>
              <a:rPr sz="1800" b="1">
                <a:solidFill>
                  <a:srgbClr val="2D2C2C"/>
                </a:solidFill>
                <a:latin typeface="Arial"/>
                <a:cs typeface="Arial"/>
              </a:rPr>
              <a:t>PIH</a:t>
            </a:r>
            <a:r>
              <a:rPr sz="1800" b="1" spc="-30">
                <a:solidFill>
                  <a:srgbClr val="2D2C2C"/>
                </a:solidFill>
                <a:latin typeface="Arial"/>
                <a:cs typeface="Arial"/>
              </a:rPr>
              <a:t> </a:t>
            </a:r>
            <a:r>
              <a:rPr sz="1800" b="1">
                <a:solidFill>
                  <a:srgbClr val="2D2C2C"/>
                </a:solidFill>
                <a:latin typeface="Arial"/>
                <a:cs typeface="Arial"/>
              </a:rPr>
              <a:t>Health</a:t>
            </a:r>
            <a:r>
              <a:rPr sz="1800" b="1" spc="-45">
                <a:solidFill>
                  <a:srgbClr val="2D2C2C"/>
                </a:solidFill>
                <a:latin typeface="Arial"/>
                <a:cs typeface="Arial"/>
              </a:rPr>
              <a:t> </a:t>
            </a:r>
            <a:r>
              <a:rPr sz="1800" b="1">
                <a:solidFill>
                  <a:srgbClr val="2D2C2C"/>
                </a:solidFill>
                <a:latin typeface="Arial"/>
                <a:cs typeface="Arial"/>
              </a:rPr>
              <a:t>Good</a:t>
            </a:r>
            <a:r>
              <a:rPr sz="1800" b="1" spc="-40">
                <a:solidFill>
                  <a:srgbClr val="2D2C2C"/>
                </a:solidFill>
                <a:latin typeface="Arial"/>
                <a:cs typeface="Arial"/>
              </a:rPr>
              <a:t> </a:t>
            </a:r>
            <a:r>
              <a:rPr sz="1800" b="1">
                <a:solidFill>
                  <a:srgbClr val="2D2C2C"/>
                </a:solidFill>
                <a:latin typeface="Arial"/>
                <a:cs typeface="Arial"/>
              </a:rPr>
              <a:t>Samaritan</a:t>
            </a:r>
            <a:r>
              <a:rPr sz="1800" b="1" spc="-35">
                <a:solidFill>
                  <a:srgbClr val="2D2C2C"/>
                </a:solidFill>
                <a:latin typeface="Arial"/>
                <a:cs typeface="Arial"/>
              </a:rPr>
              <a:t> </a:t>
            </a:r>
            <a:r>
              <a:rPr sz="1800" b="1" spc="-10">
                <a:solidFill>
                  <a:srgbClr val="2D2C2C"/>
                </a:solidFill>
                <a:latin typeface="Arial"/>
                <a:cs typeface="Arial"/>
              </a:rPr>
              <a:t>Hospital</a:t>
            </a:r>
            <a:endParaRPr sz="1800">
              <a:latin typeface="Arial"/>
              <a:cs typeface="Arial"/>
            </a:endParaRPr>
          </a:p>
        </p:txBody>
      </p:sp>
      <p:grpSp>
        <p:nvGrpSpPr>
          <p:cNvPr id="4" name="Group 3">
            <a:extLst>
              <a:ext uri="{FF2B5EF4-FFF2-40B4-BE49-F238E27FC236}">
                <a16:creationId xmlns:a16="http://schemas.microsoft.com/office/drawing/2014/main" id="{3B117EFC-E526-6700-D95D-85F3DF455BB9}"/>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E393F39E-17BC-4B34-3852-E15C40262AE8}"/>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FA524F9-2018-1A9B-3282-6069F25F35D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3">
            <a:hlinkClick r:id="" action="ppaction://media"/>
            <a:extLst>
              <a:ext uri="{FF2B5EF4-FFF2-40B4-BE49-F238E27FC236}">
                <a16:creationId xmlns:a16="http://schemas.microsoft.com/office/drawing/2014/main" id="{AB371E2D-4FF8-C1CE-F1C9-B750821DD4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868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730"/>
    </mc:Choice>
    <mc:Fallback>
      <p:transition spd="slow" advTm="17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5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09181" y="432256"/>
            <a:ext cx="5991619" cy="478336"/>
          </a:xfrm>
          <a:prstGeom prst="rect">
            <a:avLst/>
          </a:prstGeom>
        </p:spPr>
        <p:txBody>
          <a:bodyPr vert="horz" wrap="square" lIns="0" tIns="16510" rIns="0" bIns="0" rtlCol="0">
            <a:spAutoFit/>
          </a:bodyPr>
          <a:lstStyle/>
          <a:p>
            <a:pPr marL="12700">
              <a:lnSpc>
                <a:spcPct val="100000"/>
              </a:lnSpc>
              <a:spcBef>
                <a:spcPts val="130"/>
              </a:spcBef>
            </a:pPr>
            <a:r>
              <a:rPr b="1">
                <a:solidFill>
                  <a:schemeClr val="tx1"/>
                </a:solidFill>
              </a:rPr>
              <a:t>Health</a:t>
            </a:r>
            <a:r>
              <a:rPr b="1" spc="-20">
                <a:solidFill>
                  <a:schemeClr val="tx1"/>
                </a:solidFill>
              </a:rPr>
              <a:t> </a:t>
            </a:r>
            <a:r>
              <a:rPr b="1" spc="-10">
                <a:solidFill>
                  <a:schemeClr val="tx1"/>
                </a:solidFill>
              </a:rPr>
              <a:t>Savings</a:t>
            </a:r>
            <a:r>
              <a:rPr b="1" spc="-195">
                <a:solidFill>
                  <a:schemeClr val="tx1"/>
                </a:solidFill>
              </a:rPr>
              <a:t> </a:t>
            </a:r>
            <a:r>
              <a:rPr b="1">
                <a:solidFill>
                  <a:schemeClr val="tx1"/>
                </a:solidFill>
              </a:rPr>
              <a:t>Account</a:t>
            </a:r>
            <a:r>
              <a:rPr b="1" spc="-40">
                <a:solidFill>
                  <a:schemeClr val="tx1"/>
                </a:solidFill>
              </a:rPr>
              <a:t> </a:t>
            </a:r>
            <a:r>
              <a:rPr b="1" spc="-10">
                <a:solidFill>
                  <a:schemeClr val="tx1"/>
                </a:solidFill>
              </a:rPr>
              <a:t>(HSA)</a:t>
            </a:r>
          </a:p>
        </p:txBody>
      </p:sp>
      <p:sp>
        <p:nvSpPr>
          <p:cNvPr id="3" name="object 3"/>
          <p:cNvSpPr txBox="1"/>
          <p:nvPr/>
        </p:nvSpPr>
        <p:spPr>
          <a:xfrm>
            <a:off x="538467" y="1095331"/>
            <a:ext cx="7199630" cy="2813685"/>
          </a:xfrm>
          <a:prstGeom prst="rect">
            <a:avLst/>
          </a:prstGeom>
        </p:spPr>
        <p:txBody>
          <a:bodyPr vert="horz" wrap="square" lIns="0" tIns="69215" rIns="0" bIns="0" rtlCol="0">
            <a:spAutoFit/>
          </a:bodyPr>
          <a:lstStyle/>
          <a:p>
            <a:pPr marL="269875" indent="-257175">
              <a:lnSpc>
                <a:spcPct val="100000"/>
              </a:lnSpc>
              <a:spcBef>
                <a:spcPts val="545"/>
              </a:spcBef>
              <a:buFont typeface="Wingdings"/>
              <a:buChar char=""/>
              <a:tabLst>
                <a:tab pos="269875" algn="l"/>
              </a:tabLst>
            </a:pPr>
            <a:r>
              <a:rPr sz="1550" b="1">
                <a:solidFill>
                  <a:srgbClr val="2D2C2C"/>
                </a:solidFill>
                <a:latin typeface="Arial"/>
                <a:cs typeface="Arial"/>
              </a:rPr>
              <a:t>Total</a:t>
            </a:r>
            <a:r>
              <a:rPr sz="1550" b="1" spc="155">
                <a:solidFill>
                  <a:srgbClr val="2D2C2C"/>
                </a:solidFill>
                <a:latin typeface="Arial"/>
                <a:cs typeface="Arial"/>
              </a:rPr>
              <a:t> </a:t>
            </a:r>
            <a:r>
              <a:rPr sz="1550" b="1">
                <a:solidFill>
                  <a:srgbClr val="2D2C2C"/>
                </a:solidFill>
                <a:latin typeface="Arial"/>
                <a:cs typeface="Arial"/>
              </a:rPr>
              <a:t>HSA</a:t>
            </a:r>
            <a:r>
              <a:rPr sz="1550" b="1" spc="90">
                <a:solidFill>
                  <a:srgbClr val="2D2C2C"/>
                </a:solidFill>
                <a:latin typeface="Arial"/>
                <a:cs typeface="Arial"/>
              </a:rPr>
              <a:t> </a:t>
            </a:r>
            <a:r>
              <a:rPr sz="1550" b="1">
                <a:solidFill>
                  <a:srgbClr val="2D2C2C"/>
                </a:solidFill>
                <a:latin typeface="Arial"/>
                <a:cs typeface="Arial"/>
              </a:rPr>
              <a:t>contribution</a:t>
            </a:r>
            <a:r>
              <a:rPr sz="1550" b="1" spc="125">
                <a:solidFill>
                  <a:srgbClr val="2D2C2C"/>
                </a:solidFill>
                <a:latin typeface="Arial"/>
                <a:cs typeface="Arial"/>
              </a:rPr>
              <a:t> </a:t>
            </a:r>
            <a:r>
              <a:rPr sz="1550" b="1">
                <a:solidFill>
                  <a:srgbClr val="2D2C2C"/>
                </a:solidFill>
                <a:latin typeface="Arial"/>
                <a:cs typeface="Arial"/>
              </a:rPr>
              <a:t>limits</a:t>
            </a:r>
            <a:r>
              <a:rPr sz="1550" b="1" spc="60">
                <a:solidFill>
                  <a:srgbClr val="2D2C2C"/>
                </a:solidFill>
                <a:latin typeface="Arial"/>
                <a:cs typeface="Arial"/>
              </a:rPr>
              <a:t> </a:t>
            </a:r>
            <a:r>
              <a:rPr sz="1550" b="1">
                <a:solidFill>
                  <a:srgbClr val="2D2C2C"/>
                </a:solidFill>
                <a:latin typeface="Arial"/>
                <a:cs typeface="Arial"/>
              </a:rPr>
              <a:t>(IRS</a:t>
            </a:r>
            <a:r>
              <a:rPr sz="1550" b="1" spc="114">
                <a:solidFill>
                  <a:srgbClr val="2D2C2C"/>
                </a:solidFill>
                <a:latin typeface="Arial"/>
                <a:cs typeface="Arial"/>
              </a:rPr>
              <a:t> </a:t>
            </a:r>
            <a:r>
              <a:rPr sz="1550" b="1" spc="-10">
                <a:solidFill>
                  <a:srgbClr val="2D2C2C"/>
                </a:solidFill>
                <a:latin typeface="Arial"/>
                <a:cs typeface="Arial"/>
              </a:rPr>
              <a:t>limits)</a:t>
            </a:r>
            <a:endParaRPr sz="1550">
              <a:latin typeface="Arial"/>
              <a:cs typeface="Arial"/>
            </a:endParaRPr>
          </a:p>
          <a:p>
            <a:pPr marL="756285" lvl="1" indent="-286385">
              <a:lnSpc>
                <a:spcPct val="100000"/>
              </a:lnSpc>
              <a:spcBef>
                <a:spcPts val="450"/>
              </a:spcBef>
              <a:buFont typeface="Wingdings"/>
              <a:buChar char=""/>
              <a:tabLst>
                <a:tab pos="756285" algn="l"/>
              </a:tabLst>
            </a:pPr>
            <a:r>
              <a:rPr sz="1550" b="1">
                <a:solidFill>
                  <a:srgbClr val="2D2C2C"/>
                </a:solidFill>
                <a:latin typeface="Arial"/>
                <a:cs typeface="Arial"/>
              </a:rPr>
              <a:t>$4,500</a:t>
            </a:r>
            <a:r>
              <a:rPr sz="1550" b="1" spc="60">
                <a:solidFill>
                  <a:srgbClr val="2D2C2C"/>
                </a:solidFill>
                <a:latin typeface="Arial"/>
                <a:cs typeface="Arial"/>
              </a:rPr>
              <a:t> </a:t>
            </a:r>
            <a:r>
              <a:rPr sz="1550" b="1">
                <a:solidFill>
                  <a:srgbClr val="2D2C2C"/>
                </a:solidFill>
                <a:latin typeface="Arial"/>
                <a:cs typeface="Arial"/>
              </a:rPr>
              <a:t>for</a:t>
            </a:r>
            <a:r>
              <a:rPr sz="1550" b="1" spc="120">
                <a:solidFill>
                  <a:srgbClr val="2D2C2C"/>
                </a:solidFill>
                <a:latin typeface="Arial"/>
                <a:cs typeface="Arial"/>
              </a:rPr>
              <a:t> </a:t>
            </a:r>
            <a:r>
              <a:rPr sz="1550" b="1">
                <a:solidFill>
                  <a:srgbClr val="2D2C2C"/>
                </a:solidFill>
                <a:latin typeface="Arial"/>
                <a:cs typeface="Arial"/>
              </a:rPr>
              <a:t>single</a:t>
            </a:r>
            <a:r>
              <a:rPr sz="1550" b="1" spc="150">
                <a:solidFill>
                  <a:srgbClr val="2D2C2C"/>
                </a:solidFill>
                <a:latin typeface="Arial"/>
                <a:cs typeface="Arial"/>
              </a:rPr>
              <a:t> </a:t>
            </a:r>
            <a:r>
              <a:rPr sz="1550" b="1">
                <a:solidFill>
                  <a:srgbClr val="2D2C2C"/>
                </a:solidFill>
                <a:latin typeface="Arial"/>
                <a:cs typeface="Arial"/>
              </a:rPr>
              <a:t>coverage</a:t>
            </a:r>
            <a:r>
              <a:rPr sz="1550" b="1" spc="114">
                <a:solidFill>
                  <a:srgbClr val="2D2C2C"/>
                </a:solidFill>
                <a:latin typeface="Arial"/>
                <a:cs typeface="Arial"/>
              </a:rPr>
              <a:t>  </a:t>
            </a:r>
            <a:r>
              <a:rPr sz="1550">
                <a:solidFill>
                  <a:srgbClr val="2D2C2C"/>
                </a:solidFill>
                <a:latin typeface="Arial"/>
                <a:cs typeface="Arial"/>
              </a:rPr>
              <a:t>(up</a:t>
            </a:r>
            <a:r>
              <a:rPr sz="1550" spc="65">
                <a:solidFill>
                  <a:srgbClr val="2D2C2C"/>
                </a:solidFill>
                <a:latin typeface="Arial"/>
                <a:cs typeface="Arial"/>
              </a:rPr>
              <a:t> </a:t>
            </a:r>
            <a:r>
              <a:rPr sz="1550">
                <a:solidFill>
                  <a:srgbClr val="2D2C2C"/>
                </a:solidFill>
                <a:latin typeface="Arial"/>
                <a:cs typeface="Arial"/>
              </a:rPr>
              <a:t>from</a:t>
            </a:r>
            <a:r>
              <a:rPr sz="1550" spc="145">
                <a:solidFill>
                  <a:srgbClr val="2D2C2C"/>
                </a:solidFill>
                <a:latin typeface="Arial"/>
                <a:cs typeface="Arial"/>
              </a:rPr>
              <a:t> </a:t>
            </a:r>
            <a:r>
              <a:rPr sz="1550" spc="-10">
                <a:solidFill>
                  <a:srgbClr val="2D2C2C"/>
                </a:solidFill>
                <a:latin typeface="Arial"/>
                <a:cs typeface="Arial"/>
              </a:rPr>
              <a:t>$4,400)</a:t>
            </a:r>
            <a:endParaRPr sz="1550">
              <a:latin typeface="Arial"/>
              <a:cs typeface="Arial"/>
            </a:endParaRPr>
          </a:p>
          <a:p>
            <a:pPr marL="756285" lvl="1" indent="-286385">
              <a:lnSpc>
                <a:spcPct val="100000"/>
              </a:lnSpc>
              <a:spcBef>
                <a:spcPts val="450"/>
              </a:spcBef>
              <a:buFont typeface="Wingdings"/>
              <a:buChar char=""/>
              <a:tabLst>
                <a:tab pos="756285" algn="l"/>
              </a:tabLst>
            </a:pPr>
            <a:r>
              <a:rPr sz="1550" b="1">
                <a:solidFill>
                  <a:srgbClr val="2D2C2C"/>
                </a:solidFill>
                <a:latin typeface="Arial"/>
                <a:cs typeface="Arial"/>
              </a:rPr>
              <a:t>$9,000</a:t>
            </a:r>
            <a:r>
              <a:rPr sz="1550" b="1" spc="75">
                <a:solidFill>
                  <a:srgbClr val="2D2C2C"/>
                </a:solidFill>
                <a:latin typeface="Arial"/>
                <a:cs typeface="Arial"/>
              </a:rPr>
              <a:t> </a:t>
            </a:r>
            <a:r>
              <a:rPr sz="1550" b="1">
                <a:solidFill>
                  <a:srgbClr val="2D2C2C"/>
                </a:solidFill>
                <a:latin typeface="Arial"/>
                <a:cs typeface="Arial"/>
              </a:rPr>
              <a:t>for</a:t>
            </a:r>
            <a:r>
              <a:rPr sz="1550" b="1" spc="135">
                <a:solidFill>
                  <a:srgbClr val="2D2C2C"/>
                </a:solidFill>
                <a:latin typeface="Arial"/>
                <a:cs typeface="Arial"/>
              </a:rPr>
              <a:t> </a:t>
            </a:r>
            <a:r>
              <a:rPr sz="1550" b="1">
                <a:solidFill>
                  <a:srgbClr val="2D2C2C"/>
                </a:solidFill>
                <a:latin typeface="Arial"/>
                <a:cs typeface="Arial"/>
              </a:rPr>
              <a:t>family</a:t>
            </a:r>
            <a:r>
              <a:rPr sz="1550" b="1" spc="170">
                <a:solidFill>
                  <a:srgbClr val="2D2C2C"/>
                </a:solidFill>
                <a:latin typeface="Arial"/>
                <a:cs typeface="Arial"/>
              </a:rPr>
              <a:t> </a:t>
            </a:r>
            <a:r>
              <a:rPr sz="1550" b="1">
                <a:solidFill>
                  <a:srgbClr val="2D2C2C"/>
                </a:solidFill>
                <a:latin typeface="Arial"/>
                <a:cs typeface="Arial"/>
              </a:rPr>
              <a:t>coverage</a:t>
            </a:r>
            <a:r>
              <a:rPr sz="1550" b="1" spc="140">
                <a:solidFill>
                  <a:srgbClr val="2D2C2C"/>
                </a:solidFill>
                <a:latin typeface="Arial"/>
                <a:cs typeface="Arial"/>
              </a:rPr>
              <a:t> </a:t>
            </a:r>
            <a:r>
              <a:rPr sz="1550">
                <a:solidFill>
                  <a:srgbClr val="2D2C2C"/>
                </a:solidFill>
                <a:latin typeface="Arial"/>
                <a:cs typeface="Arial"/>
              </a:rPr>
              <a:t>(up</a:t>
            </a:r>
            <a:r>
              <a:rPr sz="1550" spc="85">
                <a:solidFill>
                  <a:srgbClr val="2D2C2C"/>
                </a:solidFill>
                <a:latin typeface="Arial"/>
                <a:cs typeface="Arial"/>
              </a:rPr>
              <a:t> </a:t>
            </a:r>
            <a:r>
              <a:rPr sz="1550">
                <a:solidFill>
                  <a:srgbClr val="2D2C2C"/>
                </a:solidFill>
                <a:latin typeface="Arial"/>
                <a:cs typeface="Arial"/>
              </a:rPr>
              <a:t>from</a:t>
            </a:r>
            <a:r>
              <a:rPr sz="1550" spc="160">
                <a:solidFill>
                  <a:srgbClr val="2D2C2C"/>
                </a:solidFill>
                <a:latin typeface="Arial"/>
                <a:cs typeface="Arial"/>
              </a:rPr>
              <a:t> </a:t>
            </a:r>
            <a:r>
              <a:rPr sz="1550" spc="-10">
                <a:solidFill>
                  <a:srgbClr val="2D2C2C"/>
                </a:solidFill>
                <a:latin typeface="Arial"/>
                <a:cs typeface="Arial"/>
              </a:rPr>
              <a:t>$8,750)</a:t>
            </a:r>
            <a:endParaRPr sz="1550">
              <a:latin typeface="Arial"/>
              <a:cs typeface="Arial"/>
            </a:endParaRPr>
          </a:p>
          <a:p>
            <a:pPr marL="269875" indent="-257175">
              <a:lnSpc>
                <a:spcPct val="100000"/>
              </a:lnSpc>
              <a:spcBef>
                <a:spcPts val="1605"/>
              </a:spcBef>
              <a:buFont typeface="Wingdings"/>
              <a:buChar char=""/>
              <a:tabLst>
                <a:tab pos="269875" algn="l"/>
              </a:tabLst>
            </a:pPr>
            <a:r>
              <a:rPr sz="1550" b="1">
                <a:solidFill>
                  <a:srgbClr val="2D2C2C"/>
                </a:solidFill>
                <a:latin typeface="Arial"/>
                <a:cs typeface="Arial"/>
              </a:rPr>
              <a:t>The</a:t>
            </a:r>
            <a:r>
              <a:rPr sz="1550" b="1" spc="140">
                <a:solidFill>
                  <a:srgbClr val="2D2C2C"/>
                </a:solidFill>
                <a:latin typeface="Arial"/>
                <a:cs typeface="Arial"/>
              </a:rPr>
              <a:t> </a:t>
            </a:r>
            <a:r>
              <a:rPr sz="1550" b="1">
                <a:solidFill>
                  <a:srgbClr val="2D2C2C"/>
                </a:solidFill>
                <a:latin typeface="Arial"/>
                <a:cs typeface="Arial"/>
              </a:rPr>
              <a:t>same</a:t>
            </a:r>
            <a:r>
              <a:rPr sz="1550" b="1" spc="130">
                <a:solidFill>
                  <a:srgbClr val="2D2C2C"/>
                </a:solidFill>
                <a:latin typeface="Arial"/>
                <a:cs typeface="Arial"/>
              </a:rPr>
              <a:t> </a:t>
            </a:r>
            <a:r>
              <a:rPr sz="1550" b="1" i="1">
                <a:solidFill>
                  <a:srgbClr val="2D2C2C"/>
                </a:solidFill>
                <a:latin typeface="Arial"/>
                <a:cs typeface="Arial"/>
              </a:rPr>
              <a:t>UC</a:t>
            </a:r>
            <a:r>
              <a:rPr sz="1550" b="1" i="1" spc="90">
                <a:solidFill>
                  <a:srgbClr val="2D2C2C"/>
                </a:solidFill>
                <a:latin typeface="Arial"/>
                <a:cs typeface="Arial"/>
              </a:rPr>
              <a:t> </a:t>
            </a:r>
            <a:r>
              <a:rPr sz="1550" b="1" i="1">
                <a:solidFill>
                  <a:srgbClr val="2D2C2C"/>
                </a:solidFill>
                <a:latin typeface="Arial"/>
                <a:cs typeface="Arial"/>
              </a:rPr>
              <a:t>Contribution</a:t>
            </a:r>
            <a:r>
              <a:rPr sz="1550" b="1" i="1" spc="135">
                <a:solidFill>
                  <a:srgbClr val="2D2C2C"/>
                </a:solidFill>
                <a:latin typeface="Arial"/>
                <a:cs typeface="Arial"/>
              </a:rPr>
              <a:t> </a:t>
            </a:r>
            <a:r>
              <a:rPr sz="1550" b="1">
                <a:solidFill>
                  <a:srgbClr val="2D2C2C"/>
                </a:solidFill>
                <a:latin typeface="Arial"/>
                <a:cs typeface="Arial"/>
              </a:rPr>
              <a:t>for</a:t>
            </a:r>
            <a:r>
              <a:rPr sz="1550" b="1" spc="114">
                <a:solidFill>
                  <a:srgbClr val="2D2C2C"/>
                </a:solidFill>
                <a:latin typeface="Arial"/>
                <a:cs typeface="Arial"/>
              </a:rPr>
              <a:t> </a:t>
            </a:r>
            <a:r>
              <a:rPr sz="1550" b="1">
                <a:solidFill>
                  <a:srgbClr val="2D2C2C"/>
                </a:solidFill>
                <a:latin typeface="Arial"/>
                <a:cs typeface="Arial"/>
              </a:rPr>
              <a:t>the</a:t>
            </a:r>
            <a:r>
              <a:rPr sz="1550" b="1" spc="140">
                <a:solidFill>
                  <a:srgbClr val="2D2C2C"/>
                </a:solidFill>
                <a:latin typeface="Arial"/>
                <a:cs typeface="Arial"/>
              </a:rPr>
              <a:t> </a:t>
            </a:r>
            <a:r>
              <a:rPr sz="1550" b="1" spc="-20">
                <a:solidFill>
                  <a:srgbClr val="2D2C2C"/>
                </a:solidFill>
                <a:latin typeface="Arial"/>
                <a:cs typeface="Arial"/>
              </a:rPr>
              <a:t>year</a:t>
            </a:r>
            <a:endParaRPr sz="1550">
              <a:latin typeface="Arial"/>
              <a:cs typeface="Arial"/>
            </a:endParaRPr>
          </a:p>
          <a:p>
            <a:pPr marL="756285" lvl="1" indent="-286385">
              <a:lnSpc>
                <a:spcPct val="100000"/>
              </a:lnSpc>
              <a:spcBef>
                <a:spcPts val="450"/>
              </a:spcBef>
              <a:buFont typeface="Wingdings"/>
              <a:buChar char=""/>
              <a:tabLst>
                <a:tab pos="756285" algn="l"/>
              </a:tabLst>
            </a:pPr>
            <a:r>
              <a:rPr sz="1550">
                <a:solidFill>
                  <a:srgbClr val="2D2C2C"/>
                </a:solidFill>
                <a:latin typeface="Arial"/>
                <a:cs typeface="Arial"/>
              </a:rPr>
              <a:t>Up</a:t>
            </a:r>
            <a:r>
              <a:rPr sz="1550" spc="120">
                <a:solidFill>
                  <a:srgbClr val="2D2C2C"/>
                </a:solidFill>
                <a:latin typeface="Arial"/>
                <a:cs typeface="Arial"/>
              </a:rPr>
              <a:t> </a:t>
            </a:r>
            <a:r>
              <a:rPr sz="1550">
                <a:solidFill>
                  <a:srgbClr val="2D2C2C"/>
                </a:solidFill>
                <a:latin typeface="Arial"/>
                <a:cs typeface="Arial"/>
              </a:rPr>
              <a:t>to</a:t>
            </a:r>
            <a:r>
              <a:rPr sz="1550" spc="80">
                <a:solidFill>
                  <a:srgbClr val="2D2C2C"/>
                </a:solidFill>
                <a:latin typeface="Arial"/>
                <a:cs typeface="Arial"/>
              </a:rPr>
              <a:t> </a:t>
            </a:r>
            <a:r>
              <a:rPr sz="1550" b="1">
                <a:solidFill>
                  <a:srgbClr val="2D2C2C"/>
                </a:solidFill>
                <a:latin typeface="Arial"/>
                <a:cs typeface="Arial"/>
              </a:rPr>
              <a:t>$750</a:t>
            </a:r>
            <a:r>
              <a:rPr sz="1550" b="1" spc="90">
                <a:solidFill>
                  <a:srgbClr val="2D2C2C"/>
                </a:solidFill>
                <a:latin typeface="Arial"/>
                <a:cs typeface="Arial"/>
              </a:rPr>
              <a:t> </a:t>
            </a:r>
            <a:r>
              <a:rPr sz="1550">
                <a:solidFill>
                  <a:srgbClr val="2D2C2C"/>
                </a:solidFill>
                <a:latin typeface="Arial"/>
                <a:cs typeface="Arial"/>
              </a:rPr>
              <a:t>for</a:t>
            </a:r>
            <a:r>
              <a:rPr sz="1550" spc="40">
                <a:solidFill>
                  <a:srgbClr val="2D2C2C"/>
                </a:solidFill>
                <a:latin typeface="Arial"/>
                <a:cs typeface="Arial"/>
              </a:rPr>
              <a:t> </a:t>
            </a:r>
            <a:r>
              <a:rPr sz="1550">
                <a:solidFill>
                  <a:srgbClr val="2D2C2C"/>
                </a:solidFill>
                <a:latin typeface="Arial"/>
                <a:cs typeface="Arial"/>
              </a:rPr>
              <a:t>single</a:t>
            </a:r>
            <a:r>
              <a:rPr sz="1550" spc="50">
                <a:solidFill>
                  <a:srgbClr val="2D2C2C"/>
                </a:solidFill>
                <a:latin typeface="Arial"/>
                <a:cs typeface="Arial"/>
              </a:rPr>
              <a:t> </a:t>
            </a:r>
            <a:r>
              <a:rPr sz="1550" spc="-10">
                <a:solidFill>
                  <a:srgbClr val="2D2C2C"/>
                </a:solidFill>
                <a:latin typeface="Arial"/>
                <a:cs typeface="Arial"/>
              </a:rPr>
              <a:t>coverage</a:t>
            </a:r>
            <a:endParaRPr sz="1550">
              <a:latin typeface="Arial"/>
              <a:cs typeface="Arial"/>
            </a:endParaRPr>
          </a:p>
          <a:p>
            <a:pPr marL="756285" lvl="1" indent="-286385">
              <a:lnSpc>
                <a:spcPct val="100000"/>
              </a:lnSpc>
              <a:spcBef>
                <a:spcPts val="450"/>
              </a:spcBef>
              <a:buFont typeface="Wingdings"/>
              <a:buChar char=""/>
              <a:tabLst>
                <a:tab pos="756285" algn="l"/>
              </a:tabLst>
            </a:pPr>
            <a:r>
              <a:rPr sz="1550">
                <a:solidFill>
                  <a:srgbClr val="2D2C2C"/>
                </a:solidFill>
                <a:latin typeface="Arial"/>
                <a:cs typeface="Arial"/>
              </a:rPr>
              <a:t>Up</a:t>
            </a:r>
            <a:r>
              <a:rPr sz="1550" spc="130">
                <a:solidFill>
                  <a:srgbClr val="2D2C2C"/>
                </a:solidFill>
                <a:latin typeface="Arial"/>
                <a:cs typeface="Arial"/>
              </a:rPr>
              <a:t> </a:t>
            </a:r>
            <a:r>
              <a:rPr sz="1550">
                <a:solidFill>
                  <a:srgbClr val="2D2C2C"/>
                </a:solidFill>
                <a:latin typeface="Arial"/>
                <a:cs typeface="Arial"/>
              </a:rPr>
              <a:t>to</a:t>
            </a:r>
            <a:r>
              <a:rPr sz="1550" spc="90">
                <a:solidFill>
                  <a:srgbClr val="2D2C2C"/>
                </a:solidFill>
                <a:latin typeface="Arial"/>
                <a:cs typeface="Arial"/>
              </a:rPr>
              <a:t> </a:t>
            </a:r>
            <a:r>
              <a:rPr sz="1550" b="1">
                <a:solidFill>
                  <a:srgbClr val="2D2C2C"/>
                </a:solidFill>
                <a:latin typeface="Arial"/>
                <a:cs typeface="Arial"/>
              </a:rPr>
              <a:t>$1,500</a:t>
            </a:r>
            <a:r>
              <a:rPr sz="1550" b="1" spc="65">
                <a:solidFill>
                  <a:srgbClr val="2D2C2C"/>
                </a:solidFill>
                <a:latin typeface="Arial"/>
                <a:cs typeface="Arial"/>
              </a:rPr>
              <a:t> </a:t>
            </a:r>
            <a:r>
              <a:rPr sz="1550">
                <a:solidFill>
                  <a:srgbClr val="2D2C2C"/>
                </a:solidFill>
                <a:latin typeface="Arial"/>
                <a:cs typeface="Arial"/>
              </a:rPr>
              <a:t>for</a:t>
            </a:r>
            <a:r>
              <a:rPr sz="1550" spc="45">
                <a:solidFill>
                  <a:srgbClr val="2D2C2C"/>
                </a:solidFill>
                <a:latin typeface="Arial"/>
                <a:cs typeface="Arial"/>
              </a:rPr>
              <a:t> </a:t>
            </a:r>
            <a:r>
              <a:rPr sz="1550">
                <a:solidFill>
                  <a:srgbClr val="2D2C2C"/>
                </a:solidFill>
                <a:latin typeface="Arial"/>
                <a:cs typeface="Arial"/>
              </a:rPr>
              <a:t>family</a:t>
            </a:r>
            <a:r>
              <a:rPr sz="1550" spc="155">
                <a:solidFill>
                  <a:srgbClr val="2D2C2C"/>
                </a:solidFill>
                <a:latin typeface="Arial"/>
                <a:cs typeface="Arial"/>
              </a:rPr>
              <a:t> </a:t>
            </a:r>
            <a:r>
              <a:rPr sz="1550" spc="-10">
                <a:solidFill>
                  <a:srgbClr val="2D2C2C"/>
                </a:solidFill>
                <a:latin typeface="Arial"/>
                <a:cs typeface="Arial"/>
              </a:rPr>
              <a:t>coverage</a:t>
            </a:r>
            <a:endParaRPr sz="1550">
              <a:latin typeface="Arial"/>
              <a:cs typeface="Arial"/>
            </a:endParaRPr>
          </a:p>
          <a:p>
            <a:pPr marL="269875" indent="-257175">
              <a:lnSpc>
                <a:spcPct val="100000"/>
              </a:lnSpc>
              <a:spcBef>
                <a:spcPts val="1605"/>
              </a:spcBef>
              <a:buFont typeface="Wingdings"/>
              <a:buChar char=""/>
              <a:tabLst>
                <a:tab pos="269875" algn="l"/>
              </a:tabLst>
            </a:pPr>
            <a:r>
              <a:rPr sz="1550" b="1">
                <a:solidFill>
                  <a:srgbClr val="2D2C2C"/>
                </a:solidFill>
                <a:latin typeface="Arial"/>
                <a:cs typeface="Arial"/>
              </a:rPr>
              <a:t>Same</a:t>
            </a:r>
            <a:r>
              <a:rPr sz="1550" b="1" spc="150">
                <a:solidFill>
                  <a:srgbClr val="2D2C2C"/>
                </a:solidFill>
                <a:latin typeface="Arial"/>
                <a:cs typeface="Arial"/>
              </a:rPr>
              <a:t> </a:t>
            </a:r>
            <a:r>
              <a:rPr sz="1550" b="1" i="1">
                <a:solidFill>
                  <a:srgbClr val="2D2C2C"/>
                </a:solidFill>
                <a:latin typeface="Arial"/>
                <a:cs typeface="Arial"/>
              </a:rPr>
              <a:t>Catch-up</a:t>
            </a:r>
            <a:r>
              <a:rPr sz="1550" b="1" i="1" spc="120">
                <a:solidFill>
                  <a:srgbClr val="2D2C2C"/>
                </a:solidFill>
                <a:latin typeface="Arial"/>
                <a:cs typeface="Arial"/>
              </a:rPr>
              <a:t> </a:t>
            </a:r>
            <a:r>
              <a:rPr sz="1550" b="1" i="1">
                <a:solidFill>
                  <a:srgbClr val="2D2C2C"/>
                </a:solidFill>
                <a:latin typeface="Arial"/>
                <a:cs typeface="Arial"/>
              </a:rPr>
              <a:t>Contributio</a:t>
            </a:r>
            <a:r>
              <a:rPr sz="1550" b="1">
                <a:solidFill>
                  <a:srgbClr val="2D2C2C"/>
                </a:solidFill>
                <a:latin typeface="Arial"/>
                <a:cs typeface="Arial"/>
              </a:rPr>
              <a:t>n</a:t>
            </a:r>
            <a:r>
              <a:rPr sz="1550" b="1" spc="160">
                <a:solidFill>
                  <a:srgbClr val="2D2C2C"/>
                </a:solidFill>
                <a:latin typeface="Arial"/>
                <a:cs typeface="Arial"/>
              </a:rPr>
              <a:t> </a:t>
            </a:r>
            <a:r>
              <a:rPr sz="1550">
                <a:solidFill>
                  <a:srgbClr val="2D2C2C"/>
                </a:solidFill>
                <a:latin typeface="Arial"/>
                <a:cs typeface="Arial"/>
              </a:rPr>
              <a:t>for</a:t>
            </a:r>
            <a:r>
              <a:rPr sz="1550" spc="100">
                <a:solidFill>
                  <a:srgbClr val="2D2C2C"/>
                </a:solidFill>
                <a:latin typeface="Arial"/>
                <a:cs typeface="Arial"/>
              </a:rPr>
              <a:t> </a:t>
            </a:r>
            <a:r>
              <a:rPr sz="1550">
                <a:solidFill>
                  <a:srgbClr val="2D2C2C"/>
                </a:solidFill>
                <a:latin typeface="Arial"/>
                <a:cs typeface="Arial"/>
              </a:rPr>
              <a:t>members</a:t>
            </a:r>
            <a:r>
              <a:rPr sz="1550" spc="140">
                <a:solidFill>
                  <a:srgbClr val="2D2C2C"/>
                </a:solidFill>
                <a:latin typeface="Arial"/>
                <a:cs typeface="Arial"/>
              </a:rPr>
              <a:t> </a:t>
            </a:r>
            <a:r>
              <a:rPr sz="1550">
                <a:solidFill>
                  <a:srgbClr val="2D2C2C"/>
                </a:solidFill>
                <a:latin typeface="Arial"/>
                <a:cs typeface="Arial"/>
              </a:rPr>
              <a:t>55</a:t>
            </a:r>
            <a:r>
              <a:rPr sz="1550" spc="105">
                <a:solidFill>
                  <a:srgbClr val="2D2C2C"/>
                </a:solidFill>
                <a:latin typeface="Arial"/>
                <a:cs typeface="Arial"/>
              </a:rPr>
              <a:t> </a:t>
            </a:r>
            <a:r>
              <a:rPr sz="1550">
                <a:solidFill>
                  <a:srgbClr val="2D2C2C"/>
                </a:solidFill>
                <a:latin typeface="Arial"/>
                <a:cs typeface="Arial"/>
              </a:rPr>
              <a:t>and</a:t>
            </a:r>
            <a:r>
              <a:rPr sz="1550" spc="110">
                <a:solidFill>
                  <a:srgbClr val="2D2C2C"/>
                </a:solidFill>
                <a:latin typeface="Arial"/>
                <a:cs typeface="Arial"/>
              </a:rPr>
              <a:t> </a:t>
            </a:r>
            <a:r>
              <a:rPr sz="1550">
                <a:solidFill>
                  <a:srgbClr val="2D2C2C"/>
                </a:solidFill>
                <a:latin typeface="Arial"/>
                <a:cs typeface="Arial"/>
              </a:rPr>
              <a:t>over:</a:t>
            </a:r>
            <a:r>
              <a:rPr sz="1550" spc="125">
                <a:solidFill>
                  <a:srgbClr val="2D2C2C"/>
                </a:solidFill>
                <a:latin typeface="Arial"/>
                <a:cs typeface="Arial"/>
              </a:rPr>
              <a:t> </a:t>
            </a:r>
            <a:r>
              <a:rPr sz="1550">
                <a:solidFill>
                  <a:srgbClr val="2D2C2C"/>
                </a:solidFill>
                <a:latin typeface="Arial"/>
                <a:cs typeface="Arial"/>
              </a:rPr>
              <a:t>$1,000</a:t>
            </a:r>
            <a:r>
              <a:rPr sz="1550" spc="110">
                <a:solidFill>
                  <a:srgbClr val="2D2C2C"/>
                </a:solidFill>
                <a:latin typeface="Arial"/>
                <a:cs typeface="Arial"/>
              </a:rPr>
              <a:t> </a:t>
            </a:r>
            <a:r>
              <a:rPr sz="1550">
                <a:solidFill>
                  <a:srgbClr val="2D2C2C"/>
                </a:solidFill>
                <a:latin typeface="Arial"/>
                <a:cs typeface="Arial"/>
              </a:rPr>
              <a:t>for</a:t>
            </a:r>
            <a:r>
              <a:rPr sz="1550" spc="190">
                <a:solidFill>
                  <a:srgbClr val="2D2C2C"/>
                </a:solidFill>
                <a:latin typeface="Arial"/>
                <a:cs typeface="Arial"/>
              </a:rPr>
              <a:t> </a:t>
            </a:r>
            <a:r>
              <a:rPr sz="1550">
                <a:solidFill>
                  <a:srgbClr val="2D2C2C"/>
                </a:solidFill>
                <a:latin typeface="Arial"/>
                <a:cs typeface="Arial"/>
              </a:rPr>
              <a:t>the</a:t>
            </a:r>
            <a:r>
              <a:rPr sz="1550" spc="200">
                <a:solidFill>
                  <a:srgbClr val="2D2C2C"/>
                </a:solidFill>
                <a:latin typeface="Arial"/>
                <a:cs typeface="Arial"/>
              </a:rPr>
              <a:t> </a:t>
            </a:r>
            <a:r>
              <a:rPr sz="1550" spc="-20">
                <a:solidFill>
                  <a:srgbClr val="2D2C2C"/>
                </a:solidFill>
                <a:latin typeface="Arial"/>
                <a:cs typeface="Arial"/>
              </a:rPr>
              <a:t>year</a:t>
            </a:r>
            <a:endParaRPr sz="1550">
              <a:latin typeface="Arial"/>
              <a:cs typeface="Arial"/>
            </a:endParaRPr>
          </a:p>
          <a:p>
            <a:pPr marL="269875" indent="-257175">
              <a:lnSpc>
                <a:spcPct val="100000"/>
              </a:lnSpc>
              <a:spcBef>
                <a:spcPts val="1605"/>
              </a:spcBef>
              <a:buFont typeface="Wingdings"/>
              <a:buChar char=""/>
              <a:tabLst>
                <a:tab pos="269875" algn="l"/>
              </a:tabLst>
            </a:pPr>
            <a:r>
              <a:rPr sz="1550" b="1">
                <a:solidFill>
                  <a:srgbClr val="2D2C2C"/>
                </a:solidFill>
                <a:latin typeface="Arial"/>
                <a:cs typeface="Arial"/>
              </a:rPr>
              <a:t>Same</a:t>
            </a:r>
            <a:r>
              <a:rPr sz="1550" b="1" spc="165">
                <a:solidFill>
                  <a:srgbClr val="2D2C2C"/>
                </a:solidFill>
                <a:latin typeface="Arial"/>
                <a:cs typeface="Arial"/>
              </a:rPr>
              <a:t> </a:t>
            </a:r>
            <a:r>
              <a:rPr sz="1550" b="1" i="1">
                <a:solidFill>
                  <a:srgbClr val="2D2C2C"/>
                </a:solidFill>
                <a:latin typeface="Arial"/>
                <a:cs typeface="Arial"/>
              </a:rPr>
              <a:t>HSA</a:t>
            </a:r>
            <a:r>
              <a:rPr sz="1550" b="1" i="1" spc="45">
                <a:solidFill>
                  <a:srgbClr val="2D2C2C"/>
                </a:solidFill>
                <a:latin typeface="Arial"/>
                <a:cs typeface="Arial"/>
              </a:rPr>
              <a:t> </a:t>
            </a:r>
            <a:r>
              <a:rPr sz="1550" b="1" i="1">
                <a:solidFill>
                  <a:srgbClr val="2D2C2C"/>
                </a:solidFill>
                <a:latin typeface="Arial"/>
                <a:cs typeface="Arial"/>
              </a:rPr>
              <a:t>custodian</a:t>
            </a:r>
            <a:r>
              <a:rPr sz="1550" i="1">
                <a:solidFill>
                  <a:srgbClr val="2D2C2C"/>
                </a:solidFill>
                <a:latin typeface="Arial"/>
                <a:cs typeface="Arial"/>
              </a:rPr>
              <a:t>:</a:t>
            </a:r>
            <a:r>
              <a:rPr sz="1550" i="1" spc="175">
                <a:solidFill>
                  <a:srgbClr val="2D2C2C"/>
                </a:solidFill>
                <a:latin typeface="Arial"/>
                <a:cs typeface="Arial"/>
              </a:rPr>
              <a:t> </a:t>
            </a:r>
            <a:r>
              <a:rPr sz="1550" spc="-10">
                <a:solidFill>
                  <a:srgbClr val="2D2C2C"/>
                </a:solidFill>
                <a:latin typeface="Arial"/>
                <a:cs typeface="Arial"/>
              </a:rPr>
              <a:t>HealthEquity</a:t>
            </a:r>
            <a:endParaRPr sz="1550">
              <a:latin typeface="Arial"/>
              <a:cs typeface="Arial"/>
            </a:endParaRPr>
          </a:p>
        </p:txBody>
      </p:sp>
      <p:grpSp>
        <p:nvGrpSpPr>
          <p:cNvPr id="4" name="Group 3">
            <a:extLst>
              <a:ext uri="{FF2B5EF4-FFF2-40B4-BE49-F238E27FC236}">
                <a16:creationId xmlns:a16="http://schemas.microsoft.com/office/drawing/2014/main" id="{F0768A81-A2DE-3116-0F6C-0041630F7697}"/>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27113ED1-CE3C-49F8-126D-CDC50E809A38}"/>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FEDD97A-398A-68DF-1D7D-3E876B4249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4">
            <a:hlinkClick r:id="" action="ppaction://media"/>
            <a:extLst>
              <a:ext uri="{FF2B5EF4-FFF2-40B4-BE49-F238E27FC236}">
                <a16:creationId xmlns:a16="http://schemas.microsoft.com/office/drawing/2014/main" id="{B43B4A82-7B6E-A9C5-F39B-C3999B4B2C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90122"/>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810"/>
    </mc:Choice>
    <mc:Fallback>
      <p:transition spd="slow" advTm="36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8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64096" y="428700"/>
            <a:ext cx="6570104" cy="478336"/>
          </a:xfrm>
          <a:prstGeom prst="rect">
            <a:avLst/>
          </a:prstGeom>
        </p:spPr>
        <p:txBody>
          <a:bodyPr vert="horz" wrap="square" lIns="0" tIns="16510" rIns="0" bIns="0" rtlCol="0">
            <a:spAutoFit/>
          </a:bodyPr>
          <a:lstStyle/>
          <a:p>
            <a:pPr marL="12700">
              <a:lnSpc>
                <a:spcPct val="100000"/>
              </a:lnSpc>
              <a:spcBef>
                <a:spcPts val="130"/>
              </a:spcBef>
            </a:pPr>
            <a:r>
              <a:rPr b="1">
                <a:solidFill>
                  <a:schemeClr val="tx1"/>
                </a:solidFill>
              </a:rPr>
              <a:t>HealthSavings+</a:t>
            </a:r>
            <a:r>
              <a:rPr b="1" spc="-30">
                <a:solidFill>
                  <a:schemeClr val="tx1"/>
                </a:solidFill>
              </a:rPr>
              <a:t> </a:t>
            </a:r>
            <a:r>
              <a:rPr b="1">
                <a:solidFill>
                  <a:schemeClr val="tx1"/>
                </a:solidFill>
              </a:rPr>
              <a:t>and</a:t>
            </a:r>
            <a:r>
              <a:rPr b="1" spc="-30">
                <a:solidFill>
                  <a:schemeClr val="tx1"/>
                </a:solidFill>
              </a:rPr>
              <a:t> </a:t>
            </a:r>
            <a:r>
              <a:rPr b="1">
                <a:solidFill>
                  <a:schemeClr val="tx1"/>
                </a:solidFill>
              </a:rPr>
              <a:t>HSA</a:t>
            </a:r>
            <a:r>
              <a:rPr b="1" spc="-210">
                <a:solidFill>
                  <a:schemeClr val="tx1"/>
                </a:solidFill>
              </a:rPr>
              <a:t> </a:t>
            </a:r>
            <a:r>
              <a:rPr b="1" spc="-10">
                <a:solidFill>
                  <a:schemeClr val="tx1"/>
                </a:solidFill>
              </a:rPr>
              <a:t>Eligibility</a:t>
            </a:r>
          </a:p>
        </p:txBody>
      </p:sp>
      <p:sp>
        <p:nvSpPr>
          <p:cNvPr id="3" name="object 3"/>
          <p:cNvSpPr txBox="1"/>
          <p:nvPr/>
        </p:nvSpPr>
        <p:spPr>
          <a:xfrm>
            <a:off x="492112" y="1195895"/>
            <a:ext cx="7584440" cy="1674241"/>
          </a:xfrm>
          <a:prstGeom prst="rect">
            <a:avLst/>
          </a:prstGeom>
        </p:spPr>
        <p:txBody>
          <a:bodyPr vert="horz" wrap="square" lIns="0" tIns="17145" rIns="0" bIns="0" rtlCol="0">
            <a:spAutoFit/>
          </a:bodyPr>
          <a:lstStyle/>
          <a:p>
            <a:pPr marL="269875" indent="-257175">
              <a:lnSpc>
                <a:spcPct val="100000"/>
              </a:lnSpc>
              <a:spcBef>
                <a:spcPts val="135"/>
              </a:spcBef>
              <a:buFont typeface="Wingdings"/>
              <a:buChar char=""/>
              <a:tabLst>
                <a:tab pos="269875" algn="l"/>
              </a:tabLst>
            </a:pPr>
            <a:r>
              <a:rPr sz="1550">
                <a:solidFill>
                  <a:srgbClr val="2D2C2C"/>
                </a:solidFill>
                <a:latin typeface="Arial"/>
                <a:cs typeface="Arial"/>
              </a:rPr>
              <a:t>You</a:t>
            </a:r>
            <a:r>
              <a:rPr sz="1550" spc="95">
                <a:solidFill>
                  <a:srgbClr val="2D2C2C"/>
                </a:solidFill>
                <a:latin typeface="Arial"/>
                <a:cs typeface="Arial"/>
              </a:rPr>
              <a:t> </a:t>
            </a:r>
            <a:r>
              <a:rPr sz="1550">
                <a:solidFill>
                  <a:srgbClr val="2D2C2C"/>
                </a:solidFill>
                <a:latin typeface="Arial"/>
                <a:cs typeface="Arial"/>
              </a:rPr>
              <a:t>are</a:t>
            </a:r>
            <a:r>
              <a:rPr sz="1550" spc="100">
                <a:solidFill>
                  <a:srgbClr val="2D2C2C"/>
                </a:solidFill>
                <a:latin typeface="Arial"/>
                <a:cs typeface="Arial"/>
              </a:rPr>
              <a:t> </a:t>
            </a:r>
            <a:r>
              <a:rPr sz="1550" b="1">
                <a:solidFill>
                  <a:srgbClr val="2D2C2C"/>
                </a:solidFill>
                <a:latin typeface="Arial"/>
                <a:cs typeface="Arial"/>
              </a:rPr>
              <a:t>not</a:t>
            </a:r>
            <a:r>
              <a:rPr sz="1550" b="1" spc="90">
                <a:solidFill>
                  <a:srgbClr val="2D2C2C"/>
                </a:solidFill>
                <a:latin typeface="Arial"/>
                <a:cs typeface="Arial"/>
              </a:rPr>
              <a:t> </a:t>
            </a:r>
            <a:r>
              <a:rPr sz="1550" b="1">
                <a:solidFill>
                  <a:srgbClr val="2D2C2C"/>
                </a:solidFill>
                <a:latin typeface="Arial"/>
                <a:cs typeface="Arial"/>
              </a:rPr>
              <a:t>eligible</a:t>
            </a:r>
            <a:r>
              <a:rPr sz="1550" b="1" spc="90">
                <a:solidFill>
                  <a:srgbClr val="2D2C2C"/>
                </a:solidFill>
                <a:latin typeface="Arial"/>
                <a:cs typeface="Arial"/>
              </a:rPr>
              <a:t> </a:t>
            </a:r>
            <a:r>
              <a:rPr sz="1550">
                <a:solidFill>
                  <a:srgbClr val="2D2C2C"/>
                </a:solidFill>
                <a:latin typeface="Arial"/>
                <a:cs typeface="Arial"/>
              </a:rPr>
              <a:t>to</a:t>
            </a:r>
            <a:r>
              <a:rPr sz="1550" spc="100">
                <a:solidFill>
                  <a:srgbClr val="2D2C2C"/>
                </a:solidFill>
                <a:latin typeface="Arial"/>
                <a:cs typeface="Arial"/>
              </a:rPr>
              <a:t> </a:t>
            </a:r>
            <a:r>
              <a:rPr sz="1550">
                <a:solidFill>
                  <a:srgbClr val="2D2C2C"/>
                </a:solidFill>
                <a:latin typeface="Arial"/>
                <a:cs typeface="Arial"/>
              </a:rPr>
              <a:t>enroll</a:t>
            </a:r>
            <a:r>
              <a:rPr sz="1550" spc="55">
                <a:solidFill>
                  <a:srgbClr val="2D2C2C"/>
                </a:solidFill>
                <a:latin typeface="Arial"/>
                <a:cs typeface="Arial"/>
              </a:rPr>
              <a:t> </a:t>
            </a:r>
            <a:r>
              <a:rPr sz="1550">
                <a:solidFill>
                  <a:srgbClr val="2D2C2C"/>
                </a:solidFill>
                <a:latin typeface="Arial"/>
                <a:cs typeface="Arial"/>
              </a:rPr>
              <a:t>in</a:t>
            </a:r>
            <a:r>
              <a:rPr sz="1550" spc="100">
                <a:solidFill>
                  <a:srgbClr val="2D2C2C"/>
                </a:solidFill>
                <a:latin typeface="Arial"/>
                <a:cs typeface="Arial"/>
              </a:rPr>
              <a:t> </a:t>
            </a:r>
            <a:r>
              <a:rPr sz="1550">
                <a:solidFill>
                  <a:srgbClr val="2D2C2C"/>
                </a:solidFill>
                <a:latin typeface="Arial"/>
                <a:cs typeface="Arial"/>
              </a:rPr>
              <a:t>the</a:t>
            </a:r>
            <a:r>
              <a:rPr sz="1550" spc="65">
                <a:solidFill>
                  <a:srgbClr val="2D2C2C"/>
                </a:solidFill>
                <a:latin typeface="Arial"/>
                <a:cs typeface="Arial"/>
              </a:rPr>
              <a:t> </a:t>
            </a:r>
            <a:r>
              <a:rPr sz="1550">
                <a:solidFill>
                  <a:srgbClr val="2D2C2C"/>
                </a:solidFill>
                <a:latin typeface="Arial"/>
                <a:cs typeface="Arial"/>
              </a:rPr>
              <a:t>HealthSavings+</a:t>
            </a:r>
            <a:r>
              <a:rPr sz="1550" spc="75">
                <a:solidFill>
                  <a:srgbClr val="2D2C2C"/>
                </a:solidFill>
                <a:latin typeface="Arial"/>
                <a:cs typeface="Arial"/>
              </a:rPr>
              <a:t> </a:t>
            </a:r>
            <a:r>
              <a:rPr sz="1550">
                <a:solidFill>
                  <a:srgbClr val="2D2C2C"/>
                </a:solidFill>
                <a:latin typeface="Arial"/>
                <a:cs typeface="Arial"/>
              </a:rPr>
              <a:t>if</a:t>
            </a:r>
            <a:r>
              <a:rPr sz="1550" spc="30">
                <a:solidFill>
                  <a:srgbClr val="2D2C2C"/>
                </a:solidFill>
                <a:latin typeface="Arial"/>
                <a:cs typeface="Arial"/>
              </a:rPr>
              <a:t> </a:t>
            </a:r>
            <a:r>
              <a:rPr sz="1550" spc="-20">
                <a:solidFill>
                  <a:srgbClr val="2D2C2C"/>
                </a:solidFill>
                <a:latin typeface="Arial"/>
                <a:cs typeface="Arial"/>
              </a:rPr>
              <a:t>you:</a:t>
            </a:r>
            <a:endParaRPr sz="1550">
              <a:latin typeface="Arial"/>
              <a:cs typeface="Arial"/>
            </a:endParaRPr>
          </a:p>
          <a:p>
            <a:pPr marL="755650" lvl="1" indent="-285750">
              <a:lnSpc>
                <a:spcPct val="100000"/>
              </a:lnSpc>
              <a:spcBef>
                <a:spcPts val="1385"/>
              </a:spcBef>
              <a:buFont typeface="Wingdings"/>
              <a:buChar char=""/>
              <a:tabLst>
                <a:tab pos="755650" algn="l"/>
              </a:tabLst>
            </a:pPr>
            <a:r>
              <a:rPr sz="1550">
                <a:solidFill>
                  <a:srgbClr val="2D2C2C"/>
                </a:solidFill>
                <a:latin typeface="Arial"/>
                <a:cs typeface="Arial"/>
              </a:rPr>
              <a:t>Are</a:t>
            </a:r>
            <a:r>
              <a:rPr sz="1550" spc="105">
                <a:solidFill>
                  <a:srgbClr val="2D2C2C"/>
                </a:solidFill>
                <a:latin typeface="Arial"/>
                <a:cs typeface="Arial"/>
              </a:rPr>
              <a:t> </a:t>
            </a:r>
            <a:r>
              <a:rPr sz="1550">
                <a:solidFill>
                  <a:srgbClr val="2D2C2C"/>
                </a:solidFill>
                <a:latin typeface="Arial"/>
                <a:cs typeface="Arial"/>
              </a:rPr>
              <a:t>already</a:t>
            </a:r>
            <a:r>
              <a:rPr sz="1550" spc="125">
                <a:solidFill>
                  <a:srgbClr val="2D2C2C"/>
                </a:solidFill>
                <a:latin typeface="Arial"/>
                <a:cs typeface="Arial"/>
              </a:rPr>
              <a:t> </a:t>
            </a:r>
            <a:r>
              <a:rPr sz="1550">
                <a:solidFill>
                  <a:srgbClr val="2D2C2C"/>
                </a:solidFill>
                <a:latin typeface="Arial"/>
                <a:cs typeface="Arial"/>
              </a:rPr>
              <a:t>enrolled</a:t>
            </a:r>
            <a:r>
              <a:rPr sz="1550" spc="110">
                <a:solidFill>
                  <a:srgbClr val="2D2C2C"/>
                </a:solidFill>
                <a:latin typeface="Arial"/>
                <a:cs typeface="Arial"/>
              </a:rPr>
              <a:t> </a:t>
            </a:r>
            <a:r>
              <a:rPr sz="1550">
                <a:solidFill>
                  <a:srgbClr val="2D2C2C"/>
                </a:solidFill>
                <a:latin typeface="Arial"/>
                <a:cs typeface="Arial"/>
              </a:rPr>
              <a:t>in</a:t>
            </a:r>
            <a:r>
              <a:rPr sz="1550" spc="25">
                <a:solidFill>
                  <a:srgbClr val="2D2C2C"/>
                </a:solidFill>
                <a:latin typeface="Arial"/>
                <a:cs typeface="Arial"/>
              </a:rPr>
              <a:t> </a:t>
            </a:r>
            <a:r>
              <a:rPr sz="1550" spc="-10">
                <a:solidFill>
                  <a:srgbClr val="2D2C2C"/>
                </a:solidFill>
                <a:latin typeface="Arial"/>
                <a:cs typeface="Arial"/>
              </a:rPr>
              <a:t>Medicare</a:t>
            </a:r>
            <a:r>
              <a:rPr lang="en-US" sz="1550" spc="-10">
                <a:solidFill>
                  <a:srgbClr val="2D2C2C"/>
                </a:solidFill>
                <a:latin typeface="Arial"/>
                <a:cs typeface="Arial"/>
              </a:rPr>
              <a:t> Part A or Part B</a:t>
            </a:r>
            <a:endParaRPr sz="1550">
              <a:latin typeface="Arial"/>
              <a:cs typeface="Arial"/>
            </a:endParaRPr>
          </a:p>
          <a:p>
            <a:pPr marL="755650" lvl="1" indent="-285750">
              <a:lnSpc>
                <a:spcPct val="100000"/>
              </a:lnSpc>
              <a:spcBef>
                <a:spcPts val="1465"/>
              </a:spcBef>
              <a:buFont typeface="Wingdings"/>
              <a:buChar char=""/>
              <a:tabLst>
                <a:tab pos="755650" algn="l"/>
              </a:tabLst>
            </a:pPr>
            <a:r>
              <a:rPr sz="1550">
                <a:solidFill>
                  <a:srgbClr val="2D2C2C"/>
                </a:solidFill>
                <a:latin typeface="Arial"/>
                <a:cs typeface="Arial"/>
              </a:rPr>
              <a:t>Are</a:t>
            </a:r>
            <a:r>
              <a:rPr sz="1550" spc="125">
                <a:solidFill>
                  <a:srgbClr val="2D2C2C"/>
                </a:solidFill>
                <a:latin typeface="Arial"/>
                <a:cs typeface="Arial"/>
              </a:rPr>
              <a:t> </a:t>
            </a:r>
            <a:r>
              <a:rPr sz="1550">
                <a:solidFill>
                  <a:srgbClr val="2D2C2C"/>
                </a:solidFill>
                <a:latin typeface="Arial"/>
                <a:cs typeface="Arial"/>
              </a:rPr>
              <a:t>in</a:t>
            </a:r>
            <a:r>
              <a:rPr sz="1550" spc="45">
                <a:solidFill>
                  <a:srgbClr val="2D2C2C"/>
                </a:solidFill>
                <a:latin typeface="Arial"/>
                <a:cs typeface="Arial"/>
              </a:rPr>
              <a:t> </a:t>
            </a:r>
            <a:r>
              <a:rPr sz="1550">
                <a:solidFill>
                  <a:srgbClr val="2D2C2C"/>
                </a:solidFill>
                <a:latin typeface="Arial"/>
                <a:cs typeface="Arial"/>
              </a:rPr>
              <a:t>a</a:t>
            </a:r>
            <a:r>
              <a:rPr sz="1550" spc="125">
                <a:solidFill>
                  <a:srgbClr val="2D2C2C"/>
                </a:solidFill>
                <a:latin typeface="Arial"/>
                <a:cs typeface="Arial"/>
              </a:rPr>
              <a:t> </a:t>
            </a:r>
            <a:r>
              <a:rPr sz="1550">
                <a:solidFill>
                  <a:srgbClr val="2D2C2C"/>
                </a:solidFill>
                <a:latin typeface="Arial"/>
                <a:cs typeface="Arial"/>
              </a:rPr>
              <a:t>split</a:t>
            </a:r>
            <a:r>
              <a:rPr sz="1550" spc="55">
                <a:solidFill>
                  <a:srgbClr val="2D2C2C"/>
                </a:solidFill>
                <a:latin typeface="Arial"/>
                <a:cs typeface="Arial"/>
              </a:rPr>
              <a:t> </a:t>
            </a:r>
            <a:r>
              <a:rPr sz="1550">
                <a:solidFill>
                  <a:srgbClr val="2D2C2C"/>
                </a:solidFill>
                <a:latin typeface="Arial"/>
                <a:cs typeface="Arial"/>
              </a:rPr>
              <a:t>family</a:t>
            </a:r>
            <a:r>
              <a:rPr sz="1550" spc="125">
                <a:solidFill>
                  <a:srgbClr val="2D2C2C"/>
                </a:solidFill>
                <a:latin typeface="Arial"/>
                <a:cs typeface="Arial"/>
              </a:rPr>
              <a:t> </a:t>
            </a:r>
            <a:r>
              <a:rPr sz="1550">
                <a:solidFill>
                  <a:srgbClr val="2D2C2C"/>
                </a:solidFill>
                <a:latin typeface="Arial"/>
                <a:cs typeface="Arial"/>
              </a:rPr>
              <a:t>enrollment</a:t>
            </a:r>
            <a:r>
              <a:rPr sz="1550" spc="125">
                <a:solidFill>
                  <a:srgbClr val="2D2C2C"/>
                </a:solidFill>
                <a:latin typeface="Arial"/>
                <a:cs typeface="Arial"/>
              </a:rPr>
              <a:t> </a:t>
            </a:r>
            <a:r>
              <a:rPr sz="1550">
                <a:solidFill>
                  <a:srgbClr val="2D2C2C"/>
                </a:solidFill>
                <a:latin typeface="Arial"/>
                <a:cs typeface="Arial"/>
              </a:rPr>
              <a:t>(at</a:t>
            </a:r>
            <a:r>
              <a:rPr sz="1550" spc="55">
                <a:solidFill>
                  <a:srgbClr val="2D2C2C"/>
                </a:solidFill>
                <a:latin typeface="Arial"/>
                <a:cs typeface="Arial"/>
              </a:rPr>
              <a:t> </a:t>
            </a:r>
            <a:r>
              <a:rPr sz="1550">
                <a:solidFill>
                  <a:srgbClr val="2D2C2C"/>
                </a:solidFill>
                <a:latin typeface="Arial"/>
                <a:cs typeface="Arial"/>
              </a:rPr>
              <a:t>least</a:t>
            </a:r>
            <a:r>
              <a:rPr sz="1550" spc="50">
                <a:solidFill>
                  <a:srgbClr val="2D2C2C"/>
                </a:solidFill>
                <a:latin typeface="Arial"/>
                <a:cs typeface="Arial"/>
              </a:rPr>
              <a:t> </a:t>
            </a:r>
            <a:r>
              <a:rPr sz="1550">
                <a:solidFill>
                  <a:srgbClr val="2D2C2C"/>
                </a:solidFill>
                <a:latin typeface="Arial"/>
                <a:cs typeface="Arial"/>
              </a:rPr>
              <a:t>one</a:t>
            </a:r>
            <a:r>
              <a:rPr sz="1550" spc="125">
                <a:solidFill>
                  <a:srgbClr val="2D2C2C"/>
                </a:solidFill>
                <a:latin typeface="Arial"/>
                <a:cs typeface="Arial"/>
              </a:rPr>
              <a:t> </a:t>
            </a:r>
            <a:r>
              <a:rPr sz="1550">
                <a:solidFill>
                  <a:srgbClr val="2D2C2C"/>
                </a:solidFill>
                <a:latin typeface="Arial"/>
                <a:cs typeface="Arial"/>
              </a:rPr>
              <a:t>member</a:t>
            </a:r>
            <a:r>
              <a:rPr sz="1550" spc="35">
                <a:solidFill>
                  <a:srgbClr val="2D2C2C"/>
                </a:solidFill>
                <a:latin typeface="Arial"/>
                <a:cs typeface="Arial"/>
              </a:rPr>
              <a:t> </a:t>
            </a:r>
            <a:r>
              <a:rPr sz="1550">
                <a:solidFill>
                  <a:srgbClr val="2D2C2C"/>
                </a:solidFill>
                <a:latin typeface="Arial"/>
                <a:cs typeface="Arial"/>
              </a:rPr>
              <a:t>is</a:t>
            </a:r>
            <a:r>
              <a:rPr sz="1550" spc="145">
                <a:solidFill>
                  <a:srgbClr val="2D2C2C"/>
                </a:solidFill>
                <a:latin typeface="Arial"/>
                <a:cs typeface="Arial"/>
              </a:rPr>
              <a:t> </a:t>
            </a:r>
            <a:r>
              <a:rPr sz="1550">
                <a:solidFill>
                  <a:srgbClr val="2D2C2C"/>
                </a:solidFill>
                <a:latin typeface="Arial"/>
                <a:cs typeface="Arial"/>
              </a:rPr>
              <a:t>in</a:t>
            </a:r>
            <a:r>
              <a:rPr sz="1550" spc="45">
                <a:solidFill>
                  <a:srgbClr val="2D2C2C"/>
                </a:solidFill>
                <a:latin typeface="Arial"/>
                <a:cs typeface="Arial"/>
              </a:rPr>
              <a:t> </a:t>
            </a:r>
            <a:r>
              <a:rPr sz="1550">
                <a:solidFill>
                  <a:srgbClr val="2D2C2C"/>
                </a:solidFill>
                <a:latin typeface="Arial"/>
                <a:cs typeface="Arial"/>
              </a:rPr>
              <a:t>a</a:t>
            </a:r>
            <a:r>
              <a:rPr sz="1550" spc="120">
                <a:solidFill>
                  <a:srgbClr val="2D2C2C"/>
                </a:solidFill>
                <a:latin typeface="Arial"/>
                <a:cs typeface="Arial"/>
              </a:rPr>
              <a:t> </a:t>
            </a:r>
            <a:r>
              <a:rPr sz="1550">
                <a:solidFill>
                  <a:srgbClr val="2D2C2C"/>
                </a:solidFill>
                <a:latin typeface="Arial"/>
                <a:cs typeface="Arial"/>
              </a:rPr>
              <a:t>Medicare</a:t>
            </a:r>
            <a:r>
              <a:rPr sz="1550" spc="40">
                <a:solidFill>
                  <a:srgbClr val="2D2C2C"/>
                </a:solidFill>
                <a:latin typeface="Arial"/>
                <a:cs typeface="Arial"/>
              </a:rPr>
              <a:t> </a:t>
            </a:r>
            <a:r>
              <a:rPr sz="1550" spc="-10">
                <a:solidFill>
                  <a:srgbClr val="2D2C2C"/>
                </a:solidFill>
                <a:latin typeface="Arial"/>
                <a:cs typeface="Arial"/>
              </a:rPr>
              <a:t>plan)</a:t>
            </a:r>
            <a:endParaRPr sz="1550">
              <a:latin typeface="Arial"/>
              <a:cs typeface="Arial"/>
            </a:endParaRPr>
          </a:p>
          <a:p>
            <a:pPr marL="755650" marR="295910" lvl="1" indent="-286385">
              <a:lnSpc>
                <a:spcPct val="100899"/>
              </a:lnSpc>
              <a:spcBef>
                <a:spcPts val="790"/>
              </a:spcBef>
              <a:buFont typeface="Wingdings"/>
              <a:buChar char=""/>
              <a:tabLst>
                <a:tab pos="755650" algn="l"/>
              </a:tabLst>
            </a:pPr>
            <a:r>
              <a:rPr sz="1550">
                <a:solidFill>
                  <a:srgbClr val="2D2C2C"/>
                </a:solidFill>
                <a:latin typeface="Arial"/>
                <a:cs typeface="Arial"/>
              </a:rPr>
              <a:t>Plan</a:t>
            </a:r>
            <a:r>
              <a:rPr sz="1550" spc="160">
                <a:solidFill>
                  <a:srgbClr val="2D2C2C"/>
                </a:solidFill>
                <a:latin typeface="Arial"/>
                <a:cs typeface="Arial"/>
              </a:rPr>
              <a:t> </a:t>
            </a:r>
            <a:r>
              <a:rPr sz="1550">
                <a:solidFill>
                  <a:srgbClr val="2D2C2C"/>
                </a:solidFill>
                <a:latin typeface="Arial"/>
                <a:cs typeface="Arial"/>
              </a:rPr>
              <a:t>to</a:t>
            </a:r>
            <a:r>
              <a:rPr sz="1550" spc="75">
                <a:solidFill>
                  <a:srgbClr val="2D2C2C"/>
                </a:solidFill>
                <a:latin typeface="Arial"/>
                <a:cs typeface="Arial"/>
              </a:rPr>
              <a:t> </a:t>
            </a:r>
            <a:r>
              <a:rPr sz="1550">
                <a:solidFill>
                  <a:srgbClr val="2D2C2C"/>
                </a:solidFill>
                <a:latin typeface="Arial"/>
                <a:cs typeface="Arial"/>
              </a:rPr>
              <a:t>enroll</a:t>
            </a:r>
            <a:r>
              <a:rPr sz="1550" spc="105">
                <a:solidFill>
                  <a:srgbClr val="2D2C2C"/>
                </a:solidFill>
                <a:latin typeface="Arial"/>
                <a:cs typeface="Arial"/>
              </a:rPr>
              <a:t> </a:t>
            </a:r>
            <a:r>
              <a:rPr sz="1550">
                <a:solidFill>
                  <a:srgbClr val="2D2C2C"/>
                </a:solidFill>
                <a:latin typeface="Arial"/>
                <a:cs typeface="Arial"/>
              </a:rPr>
              <a:t>in</a:t>
            </a:r>
            <a:r>
              <a:rPr sz="1550" spc="75">
                <a:solidFill>
                  <a:srgbClr val="2D2C2C"/>
                </a:solidFill>
                <a:latin typeface="Arial"/>
                <a:cs typeface="Arial"/>
              </a:rPr>
              <a:t> </a:t>
            </a:r>
            <a:r>
              <a:rPr sz="1550">
                <a:solidFill>
                  <a:srgbClr val="2D2C2C"/>
                </a:solidFill>
                <a:latin typeface="Arial"/>
                <a:cs typeface="Arial"/>
              </a:rPr>
              <a:t>UC’s</a:t>
            </a:r>
            <a:r>
              <a:rPr sz="1550" spc="100">
                <a:solidFill>
                  <a:srgbClr val="2D2C2C"/>
                </a:solidFill>
                <a:latin typeface="Arial"/>
                <a:cs typeface="Arial"/>
              </a:rPr>
              <a:t> </a:t>
            </a:r>
            <a:r>
              <a:rPr sz="1550">
                <a:solidFill>
                  <a:srgbClr val="2D2C2C"/>
                </a:solidFill>
                <a:latin typeface="Arial"/>
                <a:cs typeface="Arial"/>
              </a:rPr>
              <a:t>general-purpose</a:t>
            </a:r>
            <a:r>
              <a:rPr sz="1550" spc="75">
                <a:solidFill>
                  <a:srgbClr val="2D2C2C"/>
                </a:solidFill>
                <a:latin typeface="Arial"/>
                <a:cs typeface="Arial"/>
              </a:rPr>
              <a:t> </a:t>
            </a:r>
            <a:r>
              <a:rPr sz="1550">
                <a:solidFill>
                  <a:srgbClr val="2D2C2C"/>
                </a:solidFill>
                <a:latin typeface="Arial"/>
                <a:cs typeface="Arial"/>
              </a:rPr>
              <a:t>Health</a:t>
            </a:r>
            <a:r>
              <a:rPr sz="1550" spc="170">
                <a:solidFill>
                  <a:srgbClr val="2D2C2C"/>
                </a:solidFill>
                <a:latin typeface="Arial"/>
                <a:cs typeface="Arial"/>
              </a:rPr>
              <a:t> </a:t>
            </a:r>
            <a:r>
              <a:rPr sz="1550">
                <a:solidFill>
                  <a:srgbClr val="2D2C2C"/>
                </a:solidFill>
                <a:latin typeface="Arial"/>
                <a:cs typeface="Arial"/>
              </a:rPr>
              <a:t>Flexible</a:t>
            </a:r>
            <a:r>
              <a:rPr sz="1550" spc="75">
                <a:solidFill>
                  <a:srgbClr val="2D2C2C"/>
                </a:solidFill>
                <a:latin typeface="Arial"/>
                <a:cs typeface="Arial"/>
              </a:rPr>
              <a:t> </a:t>
            </a:r>
            <a:r>
              <a:rPr sz="1550">
                <a:solidFill>
                  <a:srgbClr val="2D2C2C"/>
                </a:solidFill>
                <a:latin typeface="Arial"/>
                <a:cs typeface="Arial"/>
              </a:rPr>
              <a:t>Spending</a:t>
            </a:r>
            <a:r>
              <a:rPr sz="1550" spc="75">
                <a:solidFill>
                  <a:srgbClr val="2D2C2C"/>
                </a:solidFill>
                <a:latin typeface="Arial"/>
                <a:cs typeface="Arial"/>
              </a:rPr>
              <a:t> </a:t>
            </a:r>
            <a:r>
              <a:rPr sz="1550" spc="-10">
                <a:solidFill>
                  <a:srgbClr val="2D2C2C"/>
                </a:solidFill>
                <a:latin typeface="Arial"/>
                <a:cs typeface="Arial"/>
              </a:rPr>
              <a:t>Account (FSA)</a:t>
            </a:r>
            <a:endParaRPr sz="1550">
              <a:latin typeface="Arial"/>
              <a:cs typeface="Arial"/>
            </a:endParaRPr>
          </a:p>
        </p:txBody>
      </p:sp>
      <p:grpSp>
        <p:nvGrpSpPr>
          <p:cNvPr id="4" name="Group 3">
            <a:extLst>
              <a:ext uri="{FF2B5EF4-FFF2-40B4-BE49-F238E27FC236}">
                <a16:creationId xmlns:a16="http://schemas.microsoft.com/office/drawing/2014/main" id="{7194829A-33DC-1CB7-9312-8B5ACA380A02}"/>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007E5A83-0307-B837-110D-9F30FC26051A}"/>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270BFE5-0321-0B6F-C19F-7DE3E7E963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5">
            <a:hlinkClick r:id="" action="ppaction://media"/>
            <a:extLst>
              <a:ext uri="{FF2B5EF4-FFF2-40B4-BE49-F238E27FC236}">
                <a16:creationId xmlns:a16="http://schemas.microsoft.com/office/drawing/2014/main" id="{B1A3B7F1-5691-BC9C-588A-F9AAA47A7E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810"/>
    </mc:Choice>
    <mc:Fallback>
      <p:transition spd="slow" advTm="27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8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16077" y="1024762"/>
            <a:ext cx="6567170" cy="3023905"/>
          </a:xfrm>
          <a:prstGeom prst="rect">
            <a:avLst/>
          </a:prstGeom>
        </p:spPr>
        <p:txBody>
          <a:bodyPr vert="horz" wrap="square" lIns="0" tIns="160020" rIns="0" bIns="0" rtlCol="0">
            <a:spAutoFit/>
          </a:bodyPr>
          <a:lstStyle/>
          <a:p>
            <a:pPr marL="12700">
              <a:lnSpc>
                <a:spcPct val="100000"/>
              </a:lnSpc>
              <a:spcBef>
                <a:spcPts val="1260"/>
              </a:spcBef>
            </a:pPr>
            <a:r>
              <a:rPr sz="1800" b="1" spc="-10">
                <a:solidFill>
                  <a:srgbClr val="2D2C2C"/>
                </a:solidFill>
                <a:latin typeface="Arial"/>
                <a:cs typeface="Arial"/>
              </a:rPr>
              <a:t>Multi-</a:t>
            </a:r>
            <a:r>
              <a:rPr sz="1800" b="1">
                <a:solidFill>
                  <a:srgbClr val="2D2C2C"/>
                </a:solidFill>
                <a:latin typeface="Arial"/>
                <a:cs typeface="Arial"/>
              </a:rPr>
              <a:t>layer</a:t>
            </a:r>
            <a:r>
              <a:rPr sz="1800" b="1" spc="-30">
                <a:solidFill>
                  <a:srgbClr val="2D2C2C"/>
                </a:solidFill>
                <a:latin typeface="Arial"/>
                <a:cs typeface="Arial"/>
              </a:rPr>
              <a:t> </a:t>
            </a:r>
            <a:r>
              <a:rPr sz="1800" b="1">
                <a:solidFill>
                  <a:srgbClr val="2D2C2C"/>
                </a:solidFill>
                <a:latin typeface="Arial"/>
                <a:cs typeface="Arial"/>
              </a:rPr>
              <a:t>Eligibility</a:t>
            </a:r>
            <a:r>
              <a:rPr sz="1800" b="1" spc="-35">
                <a:solidFill>
                  <a:srgbClr val="2D2C2C"/>
                </a:solidFill>
                <a:latin typeface="Arial"/>
                <a:cs typeface="Arial"/>
              </a:rPr>
              <a:t> </a:t>
            </a:r>
            <a:r>
              <a:rPr sz="1800" b="1" spc="-10">
                <a:solidFill>
                  <a:srgbClr val="2D2C2C"/>
                </a:solidFill>
                <a:latin typeface="Arial"/>
                <a:cs typeface="Arial"/>
              </a:rPr>
              <a:t>Framework</a:t>
            </a:r>
            <a:endParaRPr sz="1800">
              <a:latin typeface="Arial"/>
              <a:cs typeface="Arial"/>
            </a:endParaRPr>
          </a:p>
          <a:p>
            <a:pPr marL="756285" indent="-285750">
              <a:lnSpc>
                <a:spcPct val="100000"/>
              </a:lnSpc>
              <a:spcBef>
                <a:spcPts val="1160"/>
              </a:spcBef>
              <a:buFont typeface="Wingdings"/>
              <a:buChar char=""/>
              <a:tabLst>
                <a:tab pos="756285" algn="l"/>
              </a:tabLst>
            </a:pPr>
            <a:r>
              <a:rPr sz="1800" i="1">
                <a:solidFill>
                  <a:srgbClr val="2D2C2C"/>
                </a:solidFill>
                <a:latin typeface="Arial"/>
                <a:cs typeface="Arial"/>
              </a:rPr>
              <a:t>UC</a:t>
            </a:r>
            <a:r>
              <a:rPr sz="1800" i="1" spc="-40">
                <a:solidFill>
                  <a:srgbClr val="2D2C2C"/>
                </a:solidFill>
                <a:latin typeface="Arial"/>
                <a:cs typeface="Arial"/>
              </a:rPr>
              <a:t> </a:t>
            </a:r>
            <a:r>
              <a:rPr sz="1800" i="1">
                <a:solidFill>
                  <a:srgbClr val="2D2C2C"/>
                </a:solidFill>
                <a:latin typeface="Arial"/>
                <a:cs typeface="Arial"/>
              </a:rPr>
              <a:t>Eligibility</a:t>
            </a:r>
            <a:r>
              <a:rPr sz="1800" i="1" spc="-60">
                <a:solidFill>
                  <a:srgbClr val="2D2C2C"/>
                </a:solidFill>
                <a:latin typeface="Arial"/>
                <a:cs typeface="Arial"/>
              </a:rPr>
              <a:t> </a:t>
            </a:r>
            <a:r>
              <a:rPr sz="1800" i="1" spc="-10">
                <a:solidFill>
                  <a:srgbClr val="2D2C2C"/>
                </a:solidFill>
                <a:latin typeface="Arial"/>
                <a:cs typeface="Arial"/>
              </a:rPr>
              <a:t>Requirements</a:t>
            </a:r>
            <a:endParaRPr sz="1800">
              <a:latin typeface="Arial"/>
              <a:cs typeface="Arial"/>
            </a:endParaRPr>
          </a:p>
          <a:p>
            <a:pPr marL="756285" indent="-285750">
              <a:lnSpc>
                <a:spcPct val="100000"/>
              </a:lnSpc>
              <a:spcBef>
                <a:spcPts val="1525"/>
              </a:spcBef>
              <a:buFont typeface="Wingdings"/>
              <a:buChar char=""/>
              <a:tabLst>
                <a:tab pos="756285" algn="l"/>
              </a:tabLst>
            </a:pPr>
            <a:r>
              <a:rPr sz="1800" i="1">
                <a:solidFill>
                  <a:srgbClr val="2D2C2C"/>
                </a:solidFill>
                <a:latin typeface="Arial"/>
                <a:cs typeface="Arial"/>
              </a:rPr>
              <a:t>Internal</a:t>
            </a:r>
            <a:r>
              <a:rPr sz="1800" i="1" spc="-80">
                <a:solidFill>
                  <a:srgbClr val="2D2C2C"/>
                </a:solidFill>
                <a:latin typeface="Arial"/>
                <a:cs typeface="Arial"/>
              </a:rPr>
              <a:t> </a:t>
            </a:r>
            <a:r>
              <a:rPr sz="1800" i="1">
                <a:solidFill>
                  <a:srgbClr val="2D2C2C"/>
                </a:solidFill>
                <a:latin typeface="Arial"/>
                <a:cs typeface="Arial"/>
              </a:rPr>
              <a:t>Revenue</a:t>
            </a:r>
            <a:r>
              <a:rPr sz="1800" i="1" spc="-35">
                <a:solidFill>
                  <a:srgbClr val="2D2C2C"/>
                </a:solidFill>
                <a:latin typeface="Arial"/>
                <a:cs typeface="Arial"/>
              </a:rPr>
              <a:t> </a:t>
            </a:r>
            <a:r>
              <a:rPr sz="1800" i="1">
                <a:solidFill>
                  <a:srgbClr val="2D2C2C"/>
                </a:solidFill>
                <a:latin typeface="Arial"/>
                <a:cs typeface="Arial"/>
              </a:rPr>
              <a:t>Code</a:t>
            </a:r>
            <a:r>
              <a:rPr sz="1800" i="1" spc="-35">
                <a:solidFill>
                  <a:srgbClr val="2D2C2C"/>
                </a:solidFill>
                <a:latin typeface="Arial"/>
                <a:cs typeface="Arial"/>
              </a:rPr>
              <a:t> </a:t>
            </a:r>
            <a:r>
              <a:rPr sz="1800" i="1">
                <a:solidFill>
                  <a:srgbClr val="2D2C2C"/>
                </a:solidFill>
                <a:latin typeface="Arial"/>
                <a:cs typeface="Arial"/>
              </a:rPr>
              <a:t>Section</a:t>
            </a:r>
            <a:r>
              <a:rPr sz="1800" i="1" spc="-35">
                <a:solidFill>
                  <a:srgbClr val="2D2C2C"/>
                </a:solidFill>
                <a:latin typeface="Arial"/>
                <a:cs typeface="Arial"/>
              </a:rPr>
              <a:t> </a:t>
            </a:r>
            <a:r>
              <a:rPr sz="1800" i="1" spc="-25">
                <a:solidFill>
                  <a:srgbClr val="2D2C2C"/>
                </a:solidFill>
                <a:latin typeface="Arial"/>
                <a:cs typeface="Arial"/>
              </a:rPr>
              <a:t>223</a:t>
            </a:r>
            <a:endParaRPr sz="1800">
              <a:latin typeface="Arial"/>
              <a:cs typeface="Arial"/>
            </a:endParaRPr>
          </a:p>
          <a:p>
            <a:pPr marL="756285" lvl="2" indent="-285750">
              <a:spcBef>
                <a:spcPts val="1520"/>
              </a:spcBef>
              <a:buFont typeface="Wingdings"/>
              <a:buChar char=""/>
              <a:tabLst>
                <a:tab pos="756285" algn="l"/>
              </a:tabLst>
            </a:pPr>
            <a:r>
              <a:rPr i="1">
                <a:solidFill>
                  <a:srgbClr val="2D2C2C"/>
                </a:solidFill>
                <a:latin typeface="Arial"/>
                <a:cs typeface="Arial"/>
              </a:rPr>
              <a:t>USA</a:t>
            </a:r>
            <a:r>
              <a:rPr i="1" spc="-135">
                <a:solidFill>
                  <a:srgbClr val="2D2C2C"/>
                </a:solidFill>
                <a:latin typeface="Arial"/>
                <a:cs typeface="Arial"/>
              </a:rPr>
              <a:t> </a:t>
            </a:r>
            <a:r>
              <a:rPr i="1" spc="-40">
                <a:solidFill>
                  <a:srgbClr val="2D2C2C"/>
                </a:solidFill>
                <a:latin typeface="Arial"/>
                <a:cs typeface="Arial"/>
              </a:rPr>
              <a:t>PATRIOT</a:t>
            </a:r>
            <a:r>
              <a:rPr i="1" spc="-95">
                <a:solidFill>
                  <a:srgbClr val="2D2C2C"/>
                </a:solidFill>
                <a:latin typeface="Arial"/>
                <a:cs typeface="Arial"/>
              </a:rPr>
              <a:t> </a:t>
            </a:r>
            <a:r>
              <a:rPr i="1">
                <a:solidFill>
                  <a:srgbClr val="2D2C2C"/>
                </a:solidFill>
                <a:latin typeface="Arial"/>
                <a:cs typeface="Arial"/>
              </a:rPr>
              <a:t>Act</a:t>
            </a:r>
            <a:r>
              <a:rPr i="1" spc="-45">
                <a:solidFill>
                  <a:srgbClr val="2D2C2C"/>
                </a:solidFill>
                <a:latin typeface="Arial"/>
                <a:cs typeface="Arial"/>
              </a:rPr>
              <a:t> </a:t>
            </a:r>
            <a:r>
              <a:rPr i="1">
                <a:solidFill>
                  <a:srgbClr val="2D2C2C"/>
                </a:solidFill>
                <a:latin typeface="Arial"/>
                <a:cs typeface="Arial"/>
              </a:rPr>
              <a:t>Customer</a:t>
            </a:r>
            <a:r>
              <a:rPr i="1" spc="-40">
                <a:solidFill>
                  <a:srgbClr val="2D2C2C"/>
                </a:solidFill>
                <a:latin typeface="Arial"/>
                <a:cs typeface="Arial"/>
              </a:rPr>
              <a:t> </a:t>
            </a:r>
            <a:r>
              <a:rPr i="1">
                <a:solidFill>
                  <a:srgbClr val="2D2C2C"/>
                </a:solidFill>
                <a:latin typeface="Arial"/>
                <a:cs typeface="Arial"/>
              </a:rPr>
              <a:t>Identification</a:t>
            </a:r>
            <a:r>
              <a:rPr i="1" spc="-10">
                <a:solidFill>
                  <a:srgbClr val="2D2C2C"/>
                </a:solidFill>
                <a:latin typeface="Arial"/>
                <a:cs typeface="Arial"/>
              </a:rPr>
              <a:t> </a:t>
            </a:r>
            <a:r>
              <a:rPr i="1">
                <a:solidFill>
                  <a:srgbClr val="2D2C2C"/>
                </a:solidFill>
                <a:latin typeface="Arial"/>
                <a:cs typeface="Arial"/>
              </a:rPr>
              <a:t>Program</a:t>
            </a:r>
            <a:r>
              <a:rPr i="1" spc="-75">
                <a:solidFill>
                  <a:srgbClr val="2D2C2C"/>
                </a:solidFill>
                <a:latin typeface="Arial"/>
                <a:cs typeface="Arial"/>
              </a:rPr>
              <a:t> </a:t>
            </a:r>
            <a:r>
              <a:rPr i="1" spc="-10">
                <a:solidFill>
                  <a:srgbClr val="2D2C2C"/>
                </a:solidFill>
                <a:latin typeface="Arial"/>
                <a:cs typeface="Arial"/>
              </a:rPr>
              <a:t>(CIP)</a:t>
            </a:r>
            <a:endParaRPr lang="en-US" i="1" spc="-10">
              <a:solidFill>
                <a:srgbClr val="2D2C2C"/>
              </a:solidFill>
              <a:latin typeface="Arial"/>
              <a:cs typeface="Arial"/>
            </a:endParaRPr>
          </a:p>
          <a:p>
            <a:pPr marL="756285" lvl="8" indent="-285750">
              <a:spcBef>
                <a:spcPts val="1520"/>
              </a:spcBef>
              <a:buFont typeface="Wingdings"/>
              <a:buChar char=""/>
              <a:tabLst>
                <a:tab pos="756285" algn="l"/>
              </a:tabLst>
            </a:pPr>
            <a:r>
              <a:rPr lang="en-US" i="1" spc="-10">
                <a:solidFill>
                  <a:srgbClr val="2D2C2C"/>
                </a:solidFill>
                <a:latin typeface="Arial"/>
                <a:cs typeface="Arial"/>
              </a:rPr>
              <a:t>Health Equity as the plan administering bank must verify identity before establishing the account</a:t>
            </a:r>
            <a:endParaRPr>
              <a:latin typeface="Arial"/>
              <a:cs typeface="Arial"/>
            </a:endParaRPr>
          </a:p>
          <a:p>
            <a:pPr marL="756285" indent="-285750">
              <a:lnSpc>
                <a:spcPct val="100000"/>
              </a:lnSpc>
              <a:spcBef>
                <a:spcPts val="1520"/>
              </a:spcBef>
              <a:buFont typeface="Wingdings"/>
              <a:buChar char=""/>
              <a:tabLst>
                <a:tab pos="756285" algn="l"/>
              </a:tabLst>
            </a:pPr>
            <a:r>
              <a:rPr sz="1800" i="1">
                <a:solidFill>
                  <a:srgbClr val="2D2C2C"/>
                </a:solidFill>
                <a:latin typeface="Arial"/>
                <a:cs typeface="Arial"/>
              </a:rPr>
              <a:t>IRC</a:t>
            </a:r>
            <a:r>
              <a:rPr sz="1800" i="1" spc="-55">
                <a:solidFill>
                  <a:srgbClr val="2D2C2C"/>
                </a:solidFill>
                <a:latin typeface="Arial"/>
                <a:cs typeface="Arial"/>
              </a:rPr>
              <a:t> </a:t>
            </a:r>
            <a:r>
              <a:rPr sz="1800" i="1">
                <a:solidFill>
                  <a:srgbClr val="2D2C2C"/>
                </a:solidFill>
                <a:latin typeface="Arial"/>
                <a:cs typeface="Arial"/>
              </a:rPr>
              <a:t>Section</a:t>
            </a:r>
            <a:r>
              <a:rPr sz="1800" i="1" spc="-20">
                <a:solidFill>
                  <a:srgbClr val="2D2C2C"/>
                </a:solidFill>
                <a:latin typeface="Arial"/>
                <a:cs typeface="Arial"/>
              </a:rPr>
              <a:t> </a:t>
            </a:r>
            <a:r>
              <a:rPr sz="1800" i="1">
                <a:solidFill>
                  <a:srgbClr val="2D2C2C"/>
                </a:solidFill>
                <a:latin typeface="Arial"/>
                <a:cs typeface="Arial"/>
              </a:rPr>
              <a:t>125</a:t>
            </a:r>
            <a:r>
              <a:rPr sz="1800" i="1" spc="-20">
                <a:solidFill>
                  <a:srgbClr val="2D2C2C"/>
                </a:solidFill>
                <a:latin typeface="Arial"/>
                <a:cs typeface="Arial"/>
              </a:rPr>
              <a:t> </a:t>
            </a:r>
            <a:r>
              <a:rPr sz="1800" i="1">
                <a:solidFill>
                  <a:srgbClr val="2D2C2C"/>
                </a:solidFill>
                <a:latin typeface="Arial"/>
                <a:cs typeface="Arial"/>
              </a:rPr>
              <a:t>Plan</a:t>
            </a:r>
            <a:r>
              <a:rPr sz="1800" i="1" spc="-20">
                <a:solidFill>
                  <a:srgbClr val="2D2C2C"/>
                </a:solidFill>
                <a:latin typeface="Arial"/>
                <a:cs typeface="Arial"/>
              </a:rPr>
              <a:t> </a:t>
            </a:r>
            <a:r>
              <a:rPr sz="1800" i="1">
                <a:solidFill>
                  <a:srgbClr val="2D2C2C"/>
                </a:solidFill>
                <a:latin typeface="Arial"/>
                <a:cs typeface="Arial"/>
              </a:rPr>
              <a:t>(Cafeteria</a:t>
            </a:r>
            <a:r>
              <a:rPr sz="1800" i="1" spc="-20">
                <a:solidFill>
                  <a:srgbClr val="2D2C2C"/>
                </a:solidFill>
                <a:latin typeface="Arial"/>
                <a:cs typeface="Arial"/>
              </a:rPr>
              <a:t> </a:t>
            </a:r>
            <a:r>
              <a:rPr sz="1800" i="1" spc="-10">
                <a:solidFill>
                  <a:srgbClr val="2D2C2C"/>
                </a:solidFill>
                <a:latin typeface="Arial"/>
                <a:cs typeface="Arial"/>
              </a:rPr>
              <a:t>Plan)</a:t>
            </a:r>
            <a:r>
              <a:rPr lang="en-US" sz="1800" i="1" spc="-10">
                <a:solidFill>
                  <a:srgbClr val="2D2C2C"/>
                </a:solidFill>
                <a:latin typeface="Arial"/>
                <a:cs typeface="Arial"/>
              </a:rPr>
              <a:t> Pre-Tax Feature</a:t>
            </a:r>
            <a:endParaRPr sz="1800">
              <a:latin typeface="Arial"/>
              <a:cs typeface="Arial"/>
            </a:endParaRPr>
          </a:p>
        </p:txBody>
      </p:sp>
      <p:sp>
        <p:nvSpPr>
          <p:cNvPr id="3" name="object 3" descr="$PPTXTitle"/>
          <p:cNvSpPr txBox="1">
            <a:spLocks noGrp="1"/>
          </p:cNvSpPr>
          <p:nvPr>
            <p:ph type="title"/>
          </p:nvPr>
        </p:nvSpPr>
        <p:spPr>
          <a:xfrm>
            <a:off x="353058" y="393775"/>
            <a:ext cx="6504941" cy="478336"/>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HealthSavings+</a:t>
            </a:r>
            <a:r>
              <a:rPr b="1" spc="-30">
                <a:solidFill>
                  <a:srgbClr val="2D2C2C"/>
                </a:solidFill>
              </a:rPr>
              <a:t> </a:t>
            </a:r>
            <a:r>
              <a:rPr b="1">
                <a:solidFill>
                  <a:srgbClr val="2D2C2C"/>
                </a:solidFill>
              </a:rPr>
              <a:t>and</a:t>
            </a:r>
            <a:r>
              <a:rPr b="1" spc="-30">
                <a:solidFill>
                  <a:srgbClr val="2D2C2C"/>
                </a:solidFill>
              </a:rPr>
              <a:t> </a:t>
            </a:r>
            <a:r>
              <a:rPr b="1">
                <a:solidFill>
                  <a:srgbClr val="2D2C2C"/>
                </a:solidFill>
              </a:rPr>
              <a:t>HSA</a:t>
            </a:r>
            <a:r>
              <a:rPr b="1" spc="-210">
                <a:solidFill>
                  <a:srgbClr val="2D2C2C"/>
                </a:solidFill>
              </a:rPr>
              <a:t> </a:t>
            </a:r>
            <a:r>
              <a:rPr b="1" spc="-10">
                <a:solidFill>
                  <a:srgbClr val="2D2C2C"/>
                </a:solidFill>
              </a:rPr>
              <a:t>Eligibility</a:t>
            </a:r>
          </a:p>
        </p:txBody>
      </p:sp>
      <p:grpSp>
        <p:nvGrpSpPr>
          <p:cNvPr id="4" name="Group 3">
            <a:extLst>
              <a:ext uri="{FF2B5EF4-FFF2-40B4-BE49-F238E27FC236}">
                <a16:creationId xmlns:a16="http://schemas.microsoft.com/office/drawing/2014/main" id="{F8D53B15-FFC7-5385-F411-8A2A4742BFBD}"/>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30A9CC59-A02A-A597-1E44-D2F0656C2073}"/>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D558A1-FF82-6B29-5C44-1A4D1AE5A7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6">
            <a:hlinkClick r:id="" action="ppaction://media"/>
            <a:extLst>
              <a:ext uri="{FF2B5EF4-FFF2-40B4-BE49-F238E27FC236}">
                <a16:creationId xmlns:a16="http://schemas.microsoft.com/office/drawing/2014/main" id="{54FBD0F5-DD23-41AE-3AC1-E862E0095B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29964"/>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9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78510" y="1124965"/>
            <a:ext cx="7737475" cy="2868295"/>
          </a:xfrm>
          <a:prstGeom prst="rect">
            <a:avLst/>
          </a:prstGeom>
        </p:spPr>
        <p:txBody>
          <a:bodyPr vert="horz" wrap="square" lIns="0" tIns="13335" rIns="0" bIns="0" rtlCol="0">
            <a:spAutoFit/>
          </a:bodyPr>
          <a:lstStyle/>
          <a:p>
            <a:pPr marL="267970" indent="-255270">
              <a:lnSpc>
                <a:spcPct val="100000"/>
              </a:lnSpc>
              <a:spcBef>
                <a:spcPts val="105"/>
              </a:spcBef>
              <a:buClr>
                <a:srgbClr val="2D2C2C"/>
              </a:buClr>
              <a:buFont typeface="Arial"/>
              <a:buAutoNum type="arabicPeriod"/>
              <a:tabLst>
                <a:tab pos="267970" algn="l"/>
              </a:tabLst>
            </a:pPr>
            <a:r>
              <a:rPr sz="1800" b="1">
                <a:solidFill>
                  <a:srgbClr val="2D2C2C"/>
                </a:solidFill>
                <a:latin typeface="Arial"/>
                <a:cs typeface="Arial"/>
              </a:rPr>
              <a:t>Open</a:t>
            </a:r>
            <a:r>
              <a:rPr sz="1800" b="1" spc="-5">
                <a:solidFill>
                  <a:srgbClr val="2D2C2C"/>
                </a:solidFill>
                <a:latin typeface="Arial"/>
                <a:cs typeface="Arial"/>
              </a:rPr>
              <a:t> </a:t>
            </a:r>
            <a:r>
              <a:rPr sz="1800" b="1">
                <a:solidFill>
                  <a:srgbClr val="2D2C2C"/>
                </a:solidFill>
                <a:latin typeface="Arial"/>
                <a:cs typeface="Arial"/>
              </a:rPr>
              <a:t>Enrollment</a:t>
            </a:r>
            <a:r>
              <a:rPr sz="1800" b="1" spc="-65">
                <a:solidFill>
                  <a:srgbClr val="2D2C2C"/>
                </a:solidFill>
                <a:latin typeface="Arial"/>
                <a:cs typeface="Arial"/>
              </a:rPr>
              <a:t> </a:t>
            </a:r>
            <a:r>
              <a:rPr sz="1800" b="1">
                <a:solidFill>
                  <a:srgbClr val="2D2C2C"/>
                </a:solidFill>
                <a:latin typeface="Arial"/>
                <a:cs typeface="Arial"/>
              </a:rPr>
              <a:t>Bundling</a:t>
            </a:r>
            <a:r>
              <a:rPr sz="1800" b="1" spc="-60">
                <a:solidFill>
                  <a:srgbClr val="2D2C2C"/>
                </a:solidFill>
                <a:latin typeface="Arial"/>
                <a:cs typeface="Arial"/>
              </a:rPr>
              <a:t> </a:t>
            </a:r>
            <a:r>
              <a:rPr sz="1800" b="1" spc="-10">
                <a:solidFill>
                  <a:srgbClr val="2D2C2C"/>
                </a:solidFill>
                <a:latin typeface="Arial"/>
                <a:cs typeface="Arial"/>
              </a:rPr>
              <a:t>Mandate</a:t>
            </a:r>
            <a:endParaRPr sz="1800">
              <a:latin typeface="Arial"/>
              <a:cs typeface="Arial"/>
            </a:endParaRPr>
          </a:p>
          <a:p>
            <a:pPr marL="756285" lvl="1" indent="-286385">
              <a:lnSpc>
                <a:spcPct val="100000"/>
              </a:lnSpc>
              <a:spcBef>
                <a:spcPts val="5"/>
              </a:spcBef>
              <a:buChar char="•"/>
              <a:tabLst>
                <a:tab pos="756285" algn="l"/>
              </a:tabLst>
            </a:pPr>
            <a:r>
              <a:rPr sz="1800">
                <a:solidFill>
                  <a:srgbClr val="2D2C2C"/>
                </a:solidFill>
                <a:latin typeface="Arial"/>
                <a:cs typeface="Arial"/>
              </a:rPr>
              <a:t>HS+</a:t>
            </a:r>
            <a:r>
              <a:rPr sz="1800" spc="-80">
                <a:solidFill>
                  <a:srgbClr val="2D2C2C"/>
                </a:solidFill>
                <a:latin typeface="Arial"/>
                <a:cs typeface="Arial"/>
              </a:rPr>
              <a:t> </a:t>
            </a:r>
            <a:r>
              <a:rPr sz="1800">
                <a:solidFill>
                  <a:srgbClr val="2D2C2C"/>
                </a:solidFill>
                <a:latin typeface="Arial"/>
                <a:cs typeface="Arial"/>
              </a:rPr>
              <a:t>medical</a:t>
            </a:r>
            <a:r>
              <a:rPr sz="1800" spc="-60">
                <a:solidFill>
                  <a:srgbClr val="2D2C2C"/>
                </a:solidFill>
                <a:latin typeface="Arial"/>
                <a:cs typeface="Arial"/>
              </a:rPr>
              <a:t> </a:t>
            </a:r>
            <a:r>
              <a:rPr sz="1800">
                <a:solidFill>
                  <a:srgbClr val="2D2C2C"/>
                </a:solidFill>
                <a:latin typeface="Arial"/>
                <a:cs typeface="Arial"/>
              </a:rPr>
              <a:t>plan</a:t>
            </a:r>
            <a:r>
              <a:rPr sz="1800" spc="-80">
                <a:solidFill>
                  <a:srgbClr val="2D2C2C"/>
                </a:solidFill>
                <a:latin typeface="Arial"/>
                <a:cs typeface="Arial"/>
              </a:rPr>
              <a:t> </a:t>
            </a:r>
            <a:r>
              <a:rPr sz="1800">
                <a:solidFill>
                  <a:srgbClr val="2D2C2C"/>
                </a:solidFill>
                <a:latin typeface="Arial"/>
                <a:cs typeface="Arial"/>
              </a:rPr>
              <a:t>and</a:t>
            </a:r>
            <a:r>
              <a:rPr sz="1800" spc="-20">
                <a:solidFill>
                  <a:srgbClr val="2D2C2C"/>
                </a:solidFill>
                <a:latin typeface="Arial"/>
                <a:cs typeface="Arial"/>
              </a:rPr>
              <a:t> </a:t>
            </a:r>
            <a:r>
              <a:rPr sz="1800">
                <a:solidFill>
                  <a:srgbClr val="2D2C2C"/>
                </a:solidFill>
                <a:latin typeface="Arial"/>
                <a:cs typeface="Arial"/>
              </a:rPr>
              <a:t>the</a:t>
            </a:r>
            <a:r>
              <a:rPr sz="1800" spc="-15">
                <a:solidFill>
                  <a:srgbClr val="2D2C2C"/>
                </a:solidFill>
                <a:latin typeface="Arial"/>
                <a:cs typeface="Arial"/>
              </a:rPr>
              <a:t> </a:t>
            </a:r>
            <a:r>
              <a:rPr sz="1800">
                <a:solidFill>
                  <a:srgbClr val="2D2C2C"/>
                </a:solidFill>
                <a:latin typeface="Arial"/>
                <a:cs typeface="Arial"/>
              </a:rPr>
              <a:t>HSA</a:t>
            </a:r>
            <a:r>
              <a:rPr sz="1800" spc="-75">
                <a:solidFill>
                  <a:srgbClr val="2D2C2C"/>
                </a:solidFill>
                <a:latin typeface="Arial"/>
                <a:cs typeface="Arial"/>
              </a:rPr>
              <a:t> </a:t>
            </a:r>
            <a:r>
              <a:rPr sz="1800">
                <a:solidFill>
                  <a:srgbClr val="2D2C2C"/>
                </a:solidFill>
                <a:latin typeface="Arial"/>
                <a:cs typeface="Arial"/>
              </a:rPr>
              <a:t>remain</a:t>
            </a:r>
            <a:r>
              <a:rPr sz="1800" spc="-20">
                <a:solidFill>
                  <a:srgbClr val="2D2C2C"/>
                </a:solidFill>
                <a:latin typeface="Arial"/>
                <a:cs typeface="Arial"/>
              </a:rPr>
              <a:t> </a:t>
            </a:r>
            <a:r>
              <a:rPr sz="1800">
                <a:solidFill>
                  <a:srgbClr val="2D2C2C"/>
                </a:solidFill>
                <a:latin typeface="Arial"/>
                <a:cs typeface="Arial"/>
              </a:rPr>
              <a:t>strictly</a:t>
            </a:r>
            <a:r>
              <a:rPr sz="1800" spc="10">
                <a:solidFill>
                  <a:srgbClr val="2D2C2C"/>
                </a:solidFill>
                <a:latin typeface="Arial"/>
                <a:cs typeface="Arial"/>
              </a:rPr>
              <a:t> </a:t>
            </a:r>
            <a:r>
              <a:rPr sz="1800" spc="-10">
                <a:solidFill>
                  <a:srgbClr val="2D2C2C"/>
                </a:solidFill>
                <a:latin typeface="Arial"/>
                <a:cs typeface="Arial"/>
              </a:rPr>
              <a:t>bundled.</a:t>
            </a:r>
            <a:endParaRPr sz="1800">
              <a:latin typeface="Arial"/>
              <a:cs typeface="Arial"/>
            </a:endParaRPr>
          </a:p>
          <a:p>
            <a:pPr lvl="1">
              <a:lnSpc>
                <a:spcPct val="100000"/>
              </a:lnSpc>
              <a:spcBef>
                <a:spcPts val="100"/>
              </a:spcBef>
              <a:buClr>
                <a:srgbClr val="2D2C2C"/>
              </a:buClr>
              <a:buFont typeface="Arial"/>
              <a:buChar char="•"/>
            </a:pPr>
            <a:endParaRPr sz="1800">
              <a:latin typeface="Arial"/>
              <a:cs typeface="Arial"/>
            </a:endParaRPr>
          </a:p>
          <a:p>
            <a:pPr marL="267970" indent="-255270">
              <a:lnSpc>
                <a:spcPct val="100000"/>
              </a:lnSpc>
              <a:buAutoNum type="arabicPeriod"/>
              <a:tabLst>
                <a:tab pos="267970" algn="l"/>
              </a:tabLst>
            </a:pPr>
            <a:r>
              <a:rPr sz="1800" b="1" spc="-10">
                <a:solidFill>
                  <a:srgbClr val="2D2C2C"/>
                </a:solidFill>
                <a:latin typeface="Arial"/>
                <a:cs typeface="Arial"/>
              </a:rPr>
              <a:t>Post-</a:t>
            </a:r>
            <a:r>
              <a:rPr sz="1800" b="1">
                <a:solidFill>
                  <a:srgbClr val="2D2C2C"/>
                </a:solidFill>
                <a:latin typeface="Arial"/>
                <a:cs typeface="Arial"/>
              </a:rPr>
              <a:t>Open</a:t>
            </a:r>
            <a:r>
              <a:rPr sz="1800" b="1" spc="-50">
                <a:solidFill>
                  <a:srgbClr val="2D2C2C"/>
                </a:solidFill>
                <a:latin typeface="Arial"/>
                <a:cs typeface="Arial"/>
              </a:rPr>
              <a:t> </a:t>
            </a:r>
            <a:r>
              <a:rPr sz="1800" b="1">
                <a:solidFill>
                  <a:srgbClr val="2D2C2C"/>
                </a:solidFill>
                <a:latin typeface="Arial"/>
                <a:cs typeface="Arial"/>
              </a:rPr>
              <a:t>Enrollment</a:t>
            </a:r>
            <a:r>
              <a:rPr sz="1800" b="1" spc="-50">
                <a:solidFill>
                  <a:srgbClr val="2D2C2C"/>
                </a:solidFill>
                <a:latin typeface="Arial"/>
                <a:cs typeface="Arial"/>
              </a:rPr>
              <a:t> </a:t>
            </a:r>
            <a:r>
              <a:rPr sz="1800" b="1">
                <a:solidFill>
                  <a:srgbClr val="2D2C2C"/>
                </a:solidFill>
                <a:latin typeface="Arial"/>
                <a:cs typeface="Arial"/>
              </a:rPr>
              <a:t>Mid-Year</a:t>
            </a:r>
            <a:r>
              <a:rPr sz="1800" b="1" spc="-15">
                <a:solidFill>
                  <a:srgbClr val="2D2C2C"/>
                </a:solidFill>
                <a:latin typeface="Arial"/>
                <a:cs typeface="Arial"/>
              </a:rPr>
              <a:t> </a:t>
            </a:r>
            <a:r>
              <a:rPr sz="1800" b="1" spc="-10">
                <a:solidFill>
                  <a:srgbClr val="2D2C2C"/>
                </a:solidFill>
                <a:latin typeface="Arial"/>
                <a:cs typeface="Arial"/>
              </a:rPr>
              <a:t>Transitions</a:t>
            </a:r>
            <a:r>
              <a:rPr sz="1800" b="1" spc="-25">
                <a:solidFill>
                  <a:srgbClr val="2D2C2C"/>
                </a:solidFill>
                <a:latin typeface="Arial"/>
                <a:cs typeface="Arial"/>
              </a:rPr>
              <a:t> </a:t>
            </a:r>
            <a:r>
              <a:rPr sz="1800" b="1">
                <a:solidFill>
                  <a:srgbClr val="2D2C2C"/>
                </a:solidFill>
                <a:latin typeface="Arial"/>
                <a:cs typeface="Arial"/>
              </a:rPr>
              <a:t>(IR</a:t>
            </a:r>
            <a:r>
              <a:rPr lang="en-US" sz="1800" b="1">
                <a:solidFill>
                  <a:srgbClr val="2D2C2C"/>
                </a:solidFill>
                <a:latin typeface="Arial"/>
                <a:cs typeface="Arial"/>
              </a:rPr>
              <a:t>C</a:t>
            </a:r>
            <a:r>
              <a:rPr sz="1800" b="1" spc="-5">
                <a:solidFill>
                  <a:srgbClr val="2D2C2C"/>
                </a:solidFill>
                <a:latin typeface="Arial"/>
                <a:cs typeface="Arial"/>
              </a:rPr>
              <a:t> </a:t>
            </a:r>
            <a:r>
              <a:rPr sz="1800" b="1">
                <a:solidFill>
                  <a:srgbClr val="2D2C2C"/>
                </a:solidFill>
                <a:latin typeface="Arial"/>
                <a:cs typeface="Arial"/>
              </a:rPr>
              <a:t>Section</a:t>
            </a:r>
            <a:r>
              <a:rPr sz="1800" b="1" spc="-50">
                <a:solidFill>
                  <a:srgbClr val="2D2C2C"/>
                </a:solidFill>
                <a:latin typeface="Arial"/>
                <a:cs typeface="Arial"/>
              </a:rPr>
              <a:t> </a:t>
            </a:r>
            <a:r>
              <a:rPr sz="1800" b="1">
                <a:solidFill>
                  <a:srgbClr val="2D2C2C"/>
                </a:solidFill>
                <a:latin typeface="Arial"/>
                <a:cs typeface="Arial"/>
              </a:rPr>
              <a:t>125</a:t>
            </a:r>
            <a:r>
              <a:rPr sz="1800" b="1" spc="-20">
                <a:solidFill>
                  <a:srgbClr val="2D2C2C"/>
                </a:solidFill>
                <a:latin typeface="Arial"/>
                <a:cs typeface="Arial"/>
              </a:rPr>
              <a:t> </a:t>
            </a:r>
            <a:r>
              <a:rPr sz="1800" b="1" spc="-10">
                <a:solidFill>
                  <a:srgbClr val="2D2C2C"/>
                </a:solidFill>
                <a:latin typeface="Arial"/>
                <a:cs typeface="Arial"/>
              </a:rPr>
              <a:t>Rule)</a:t>
            </a:r>
            <a:endParaRPr sz="1800">
              <a:latin typeface="Arial"/>
              <a:cs typeface="Arial"/>
            </a:endParaRPr>
          </a:p>
          <a:p>
            <a:pPr marL="756285" lvl="1" indent="-286385">
              <a:lnSpc>
                <a:spcPct val="100000"/>
              </a:lnSpc>
              <a:spcBef>
                <a:spcPts val="730"/>
              </a:spcBef>
              <a:buFont typeface="Arial"/>
              <a:buChar char="•"/>
              <a:tabLst>
                <a:tab pos="756285" algn="l"/>
              </a:tabLst>
            </a:pPr>
            <a:r>
              <a:rPr sz="1800" b="1" i="1">
                <a:solidFill>
                  <a:srgbClr val="2D2C2C"/>
                </a:solidFill>
                <a:latin typeface="Arial"/>
                <a:cs typeface="Arial"/>
              </a:rPr>
              <a:t>Medicare</a:t>
            </a:r>
            <a:r>
              <a:rPr sz="1800" b="1" i="1" spc="-40">
                <a:solidFill>
                  <a:srgbClr val="2D2C2C"/>
                </a:solidFill>
                <a:latin typeface="Arial"/>
                <a:cs typeface="Arial"/>
              </a:rPr>
              <a:t> </a:t>
            </a:r>
            <a:r>
              <a:rPr sz="1800" b="1" i="1">
                <a:solidFill>
                  <a:srgbClr val="2D2C2C"/>
                </a:solidFill>
                <a:latin typeface="Arial"/>
                <a:cs typeface="Arial"/>
              </a:rPr>
              <a:t>Eligibility</a:t>
            </a:r>
            <a:r>
              <a:rPr sz="1800" b="1" i="1" spc="-100">
                <a:solidFill>
                  <a:srgbClr val="2D2C2C"/>
                </a:solidFill>
                <a:latin typeface="Arial"/>
                <a:cs typeface="Arial"/>
              </a:rPr>
              <a:t> </a:t>
            </a:r>
            <a:r>
              <a:rPr sz="1800" b="1" i="1">
                <a:solidFill>
                  <a:srgbClr val="2D2C2C"/>
                </a:solidFill>
                <a:latin typeface="Arial"/>
                <a:cs typeface="Arial"/>
              </a:rPr>
              <a:t>Conflicts</a:t>
            </a:r>
            <a:r>
              <a:rPr sz="1800" b="1" i="1" spc="-25">
                <a:solidFill>
                  <a:srgbClr val="2D2C2C"/>
                </a:solidFill>
                <a:latin typeface="Arial"/>
                <a:cs typeface="Arial"/>
              </a:rPr>
              <a:t> </a:t>
            </a:r>
            <a:r>
              <a:rPr sz="1800" b="1" i="1">
                <a:solidFill>
                  <a:srgbClr val="2D2C2C"/>
                </a:solidFill>
                <a:latin typeface="Arial"/>
                <a:cs typeface="Arial"/>
              </a:rPr>
              <a:t>(Mandatory</a:t>
            </a:r>
            <a:r>
              <a:rPr sz="1800" b="1" i="1" spc="-25">
                <a:solidFill>
                  <a:srgbClr val="2D2C2C"/>
                </a:solidFill>
                <a:latin typeface="Arial"/>
                <a:cs typeface="Arial"/>
              </a:rPr>
              <a:t> </a:t>
            </a:r>
            <a:r>
              <a:rPr sz="1800" b="1" i="1" spc="-10">
                <a:solidFill>
                  <a:srgbClr val="2D2C2C"/>
                </a:solidFill>
                <a:latin typeface="Arial"/>
                <a:cs typeface="Arial"/>
              </a:rPr>
              <a:t>Transition)</a:t>
            </a:r>
            <a:endParaRPr sz="1800">
              <a:latin typeface="Arial"/>
              <a:cs typeface="Arial"/>
            </a:endParaRPr>
          </a:p>
          <a:p>
            <a:pPr marL="756285" lvl="1" indent="-286385">
              <a:lnSpc>
                <a:spcPct val="100000"/>
              </a:lnSpc>
              <a:spcBef>
                <a:spcPts val="1090"/>
              </a:spcBef>
              <a:buFont typeface="Arial"/>
              <a:buChar char="•"/>
              <a:tabLst>
                <a:tab pos="756285" algn="l"/>
              </a:tabLst>
            </a:pPr>
            <a:r>
              <a:rPr sz="1800" b="1" i="1">
                <a:solidFill>
                  <a:srgbClr val="2D2C2C"/>
                </a:solidFill>
                <a:latin typeface="Arial"/>
                <a:cs typeface="Arial"/>
              </a:rPr>
              <a:t>Other</a:t>
            </a:r>
            <a:r>
              <a:rPr sz="1800" b="1" i="1" spc="-40">
                <a:solidFill>
                  <a:srgbClr val="2D2C2C"/>
                </a:solidFill>
                <a:latin typeface="Arial"/>
                <a:cs typeface="Arial"/>
              </a:rPr>
              <a:t> </a:t>
            </a:r>
            <a:r>
              <a:rPr sz="1800" b="1" i="1">
                <a:solidFill>
                  <a:srgbClr val="2D2C2C"/>
                </a:solidFill>
                <a:latin typeface="Arial"/>
                <a:cs typeface="Arial"/>
              </a:rPr>
              <a:t>Statutory</a:t>
            </a:r>
            <a:r>
              <a:rPr sz="1800" b="1" i="1" spc="-40">
                <a:solidFill>
                  <a:srgbClr val="2D2C2C"/>
                </a:solidFill>
                <a:latin typeface="Arial"/>
                <a:cs typeface="Arial"/>
              </a:rPr>
              <a:t> </a:t>
            </a:r>
            <a:r>
              <a:rPr sz="1800" b="1" i="1">
                <a:solidFill>
                  <a:srgbClr val="2D2C2C"/>
                </a:solidFill>
                <a:latin typeface="Arial"/>
                <a:cs typeface="Arial"/>
              </a:rPr>
              <a:t>Ineligibility</a:t>
            </a:r>
            <a:r>
              <a:rPr sz="1800" b="1" i="1" spc="-40">
                <a:solidFill>
                  <a:srgbClr val="2D2C2C"/>
                </a:solidFill>
                <a:latin typeface="Arial"/>
                <a:cs typeface="Arial"/>
              </a:rPr>
              <a:t> </a:t>
            </a:r>
            <a:r>
              <a:rPr sz="1800" b="1" i="1">
                <a:solidFill>
                  <a:srgbClr val="2D2C2C"/>
                </a:solidFill>
                <a:latin typeface="Arial"/>
                <a:cs typeface="Arial"/>
              </a:rPr>
              <a:t>(Non-</a:t>
            </a:r>
            <a:r>
              <a:rPr sz="1800" b="1" i="1" spc="-10">
                <a:solidFill>
                  <a:srgbClr val="2D2C2C"/>
                </a:solidFill>
                <a:latin typeface="Arial"/>
                <a:cs typeface="Arial"/>
              </a:rPr>
              <a:t>Transition)</a:t>
            </a:r>
            <a:endParaRPr sz="1800">
              <a:latin typeface="Arial"/>
              <a:cs typeface="Arial"/>
            </a:endParaRPr>
          </a:p>
          <a:p>
            <a:pPr marL="927735" marR="5080">
              <a:lnSpc>
                <a:spcPct val="100000"/>
              </a:lnSpc>
              <a:spcBef>
                <a:spcPts val="365"/>
              </a:spcBef>
            </a:pPr>
            <a:r>
              <a:rPr sz="1800">
                <a:solidFill>
                  <a:srgbClr val="2D2C2C"/>
                </a:solidFill>
                <a:latin typeface="Arial"/>
                <a:cs typeface="Arial"/>
              </a:rPr>
              <a:t>Employees</a:t>
            </a:r>
            <a:r>
              <a:rPr sz="1800" spc="-35">
                <a:solidFill>
                  <a:srgbClr val="2D2C2C"/>
                </a:solidFill>
                <a:latin typeface="Arial"/>
                <a:cs typeface="Arial"/>
              </a:rPr>
              <a:t> </a:t>
            </a:r>
            <a:r>
              <a:rPr sz="1800">
                <a:solidFill>
                  <a:srgbClr val="2D2C2C"/>
                </a:solidFill>
                <a:latin typeface="Arial"/>
                <a:cs typeface="Arial"/>
              </a:rPr>
              <a:t>who</a:t>
            </a:r>
            <a:r>
              <a:rPr sz="1800" spc="-100">
                <a:solidFill>
                  <a:srgbClr val="2D2C2C"/>
                </a:solidFill>
                <a:latin typeface="Arial"/>
                <a:cs typeface="Arial"/>
              </a:rPr>
              <a:t> </a:t>
            </a:r>
            <a:r>
              <a:rPr sz="1800">
                <a:solidFill>
                  <a:srgbClr val="2D2C2C"/>
                </a:solidFill>
                <a:latin typeface="Arial"/>
                <a:cs typeface="Arial"/>
              </a:rPr>
              <a:t>lose</a:t>
            </a:r>
            <a:r>
              <a:rPr sz="1800" spc="-30">
                <a:solidFill>
                  <a:srgbClr val="2D2C2C"/>
                </a:solidFill>
                <a:latin typeface="Arial"/>
                <a:cs typeface="Arial"/>
              </a:rPr>
              <a:t> </a:t>
            </a:r>
            <a:r>
              <a:rPr sz="1800">
                <a:solidFill>
                  <a:srgbClr val="2D2C2C"/>
                </a:solidFill>
                <a:latin typeface="Arial"/>
                <a:cs typeface="Arial"/>
              </a:rPr>
              <a:t>HSA</a:t>
            </a:r>
            <a:r>
              <a:rPr sz="1800" spc="-125">
                <a:solidFill>
                  <a:srgbClr val="2D2C2C"/>
                </a:solidFill>
                <a:latin typeface="Arial"/>
                <a:cs typeface="Arial"/>
              </a:rPr>
              <a:t> </a:t>
            </a:r>
            <a:r>
              <a:rPr sz="1800">
                <a:solidFill>
                  <a:srgbClr val="2D2C2C"/>
                </a:solidFill>
                <a:latin typeface="Arial"/>
                <a:cs typeface="Arial"/>
              </a:rPr>
              <a:t>eligibility</a:t>
            </a:r>
            <a:r>
              <a:rPr sz="1800" spc="-65">
                <a:solidFill>
                  <a:srgbClr val="2D2C2C"/>
                </a:solidFill>
                <a:latin typeface="Arial"/>
                <a:cs typeface="Arial"/>
              </a:rPr>
              <a:t> </a:t>
            </a:r>
            <a:r>
              <a:rPr sz="1800">
                <a:solidFill>
                  <a:srgbClr val="2D2C2C"/>
                </a:solidFill>
                <a:latin typeface="Arial"/>
                <a:cs typeface="Arial"/>
              </a:rPr>
              <a:t>mid-year</a:t>
            </a:r>
            <a:r>
              <a:rPr sz="1800" spc="10">
                <a:solidFill>
                  <a:srgbClr val="2D2C2C"/>
                </a:solidFill>
                <a:latin typeface="Arial"/>
                <a:cs typeface="Arial"/>
              </a:rPr>
              <a:t> </a:t>
            </a:r>
            <a:r>
              <a:rPr sz="1800">
                <a:solidFill>
                  <a:srgbClr val="2D2C2C"/>
                </a:solidFill>
                <a:latin typeface="Arial"/>
                <a:cs typeface="Arial"/>
              </a:rPr>
              <a:t>for</a:t>
            </a:r>
            <a:r>
              <a:rPr sz="1800" spc="5">
                <a:solidFill>
                  <a:srgbClr val="2D2C2C"/>
                </a:solidFill>
                <a:latin typeface="Arial"/>
                <a:cs typeface="Arial"/>
              </a:rPr>
              <a:t> </a:t>
            </a:r>
            <a:r>
              <a:rPr sz="1800">
                <a:solidFill>
                  <a:srgbClr val="2D2C2C"/>
                </a:solidFill>
                <a:latin typeface="Arial"/>
                <a:cs typeface="Arial"/>
              </a:rPr>
              <a:t>reasons</a:t>
            </a:r>
            <a:r>
              <a:rPr sz="1800" spc="-5">
                <a:solidFill>
                  <a:srgbClr val="2D2C2C"/>
                </a:solidFill>
                <a:latin typeface="Arial"/>
                <a:cs typeface="Arial"/>
              </a:rPr>
              <a:t> </a:t>
            </a:r>
            <a:r>
              <a:rPr sz="1800">
                <a:solidFill>
                  <a:srgbClr val="2D2C2C"/>
                </a:solidFill>
                <a:latin typeface="Arial"/>
                <a:cs typeface="Arial"/>
              </a:rPr>
              <a:t>other</a:t>
            </a:r>
            <a:r>
              <a:rPr sz="1800" spc="-50">
                <a:solidFill>
                  <a:srgbClr val="2D2C2C"/>
                </a:solidFill>
                <a:latin typeface="Arial"/>
                <a:cs typeface="Arial"/>
              </a:rPr>
              <a:t> </a:t>
            </a:r>
            <a:r>
              <a:rPr sz="1800" spc="-20">
                <a:solidFill>
                  <a:srgbClr val="2D2C2C"/>
                </a:solidFill>
                <a:latin typeface="Arial"/>
                <a:cs typeface="Arial"/>
              </a:rPr>
              <a:t>than </a:t>
            </a:r>
            <a:r>
              <a:rPr sz="1800">
                <a:solidFill>
                  <a:srgbClr val="2D2C2C"/>
                </a:solidFill>
                <a:latin typeface="Arial"/>
                <a:cs typeface="Arial"/>
              </a:rPr>
              <a:t>Medicare</a:t>
            </a:r>
            <a:r>
              <a:rPr sz="1800" spc="-30">
                <a:solidFill>
                  <a:srgbClr val="2D2C2C"/>
                </a:solidFill>
                <a:latin typeface="Arial"/>
                <a:cs typeface="Arial"/>
              </a:rPr>
              <a:t> </a:t>
            </a:r>
            <a:r>
              <a:rPr sz="1800">
                <a:solidFill>
                  <a:srgbClr val="2D2C2C"/>
                </a:solidFill>
                <a:latin typeface="Arial"/>
                <a:cs typeface="Arial"/>
              </a:rPr>
              <a:t>and</a:t>
            </a:r>
            <a:r>
              <a:rPr sz="1800" spc="-95">
                <a:solidFill>
                  <a:srgbClr val="2D2C2C"/>
                </a:solidFill>
                <a:latin typeface="Arial"/>
                <a:cs typeface="Arial"/>
              </a:rPr>
              <a:t> </a:t>
            </a:r>
            <a:r>
              <a:rPr sz="1800">
                <a:solidFill>
                  <a:srgbClr val="2D2C2C"/>
                </a:solidFill>
                <a:latin typeface="Arial"/>
                <a:cs typeface="Arial"/>
              </a:rPr>
              <a:t>outside</a:t>
            </a:r>
            <a:r>
              <a:rPr sz="1800" spc="-30">
                <a:solidFill>
                  <a:srgbClr val="2D2C2C"/>
                </a:solidFill>
                <a:latin typeface="Arial"/>
                <a:cs typeface="Arial"/>
              </a:rPr>
              <a:t> </a:t>
            </a:r>
            <a:r>
              <a:rPr sz="1800">
                <a:solidFill>
                  <a:srgbClr val="2D2C2C"/>
                </a:solidFill>
                <a:latin typeface="Arial"/>
                <a:cs typeface="Arial"/>
              </a:rPr>
              <a:t>a</a:t>
            </a:r>
            <a:r>
              <a:rPr sz="1800" spc="-25">
                <a:solidFill>
                  <a:srgbClr val="2D2C2C"/>
                </a:solidFill>
                <a:latin typeface="Arial"/>
                <a:cs typeface="Arial"/>
              </a:rPr>
              <a:t> </a:t>
            </a:r>
            <a:r>
              <a:rPr sz="1800">
                <a:solidFill>
                  <a:srgbClr val="2D2C2C"/>
                </a:solidFill>
                <a:latin typeface="Arial"/>
                <a:cs typeface="Arial"/>
              </a:rPr>
              <a:t>standard</a:t>
            </a:r>
            <a:r>
              <a:rPr sz="1800" spc="-30">
                <a:solidFill>
                  <a:srgbClr val="2D2C2C"/>
                </a:solidFill>
                <a:latin typeface="Arial"/>
                <a:cs typeface="Arial"/>
              </a:rPr>
              <a:t> </a:t>
            </a:r>
            <a:r>
              <a:rPr sz="1800">
                <a:solidFill>
                  <a:srgbClr val="2D2C2C"/>
                </a:solidFill>
                <a:latin typeface="Arial"/>
                <a:cs typeface="Arial"/>
              </a:rPr>
              <a:t>Qualifying</a:t>
            </a:r>
            <a:r>
              <a:rPr sz="1800" spc="-25">
                <a:solidFill>
                  <a:srgbClr val="2D2C2C"/>
                </a:solidFill>
                <a:latin typeface="Arial"/>
                <a:cs typeface="Arial"/>
              </a:rPr>
              <a:t> </a:t>
            </a:r>
            <a:r>
              <a:rPr sz="1800">
                <a:solidFill>
                  <a:srgbClr val="2D2C2C"/>
                </a:solidFill>
                <a:latin typeface="Arial"/>
                <a:cs typeface="Arial"/>
              </a:rPr>
              <a:t>Life</a:t>
            </a:r>
            <a:r>
              <a:rPr sz="1800" spc="-25">
                <a:solidFill>
                  <a:srgbClr val="2D2C2C"/>
                </a:solidFill>
                <a:latin typeface="Arial"/>
                <a:cs typeface="Arial"/>
              </a:rPr>
              <a:t> </a:t>
            </a:r>
            <a:r>
              <a:rPr sz="1800" spc="-10">
                <a:solidFill>
                  <a:srgbClr val="2D2C2C"/>
                </a:solidFill>
                <a:latin typeface="Arial"/>
                <a:cs typeface="Arial"/>
              </a:rPr>
              <a:t>Event</a:t>
            </a:r>
            <a:endParaRPr sz="1800">
              <a:latin typeface="Arial"/>
              <a:cs typeface="Arial"/>
            </a:endParaRPr>
          </a:p>
          <a:p>
            <a:pPr marL="756285" lvl="1" indent="-286385">
              <a:lnSpc>
                <a:spcPct val="100000"/>
              </a:lnSpc>
              <a:spcBef>
                <a:spcPts val="735"/>
              </a:spcBef>
              <a:buFont typeface="Arial"/>
              <a:buChar char="•"/>
              <a:tabLst>
                <a:tab pos="756285" algn="l"/>
              </a:tabLst>
            </a:pPr>
            <a:r>
              <a:rPr sz="1800" b="1" i="1">
                <a:solidFill>
                  <a:srgbClr val="2D2C2C"/>
                </a:solidFill>
                <a:latin typeface="Arial"/>
                <a:cs typeface="Arial"/>
              </a:rPr>
              <a:t>Customer</a:t>
            </a:r>
            <a:r>
              <a:rPr sz="1800" b="1" i="1" spc="-30">
                <a:solidFill>
                  <a:srgbClr val="2D2C2C"/>
                </a:solidFill>
                <a:latin typeface="Arial"/>
                <a:cs typeface="Arial"/>
              </a:rPr>
              <a:t> </a:t>
            </a:r>
            <a:r>
              <a:rPr sz="1800" b="1" i="1">
                <a:solidFill>
                  <a:srgbClr val="2D2C2C"/>
                </a:solidFill>
                <a:latin typeface="Arial"/>
                <a:cs typeface="Arial"/>
              </a:rPr>
              <a:t>Identification</a:t>
            </a:r>
            <a:r>
              <a:rPr sz="1800" b="1" i="1" spc="-65">
                <a:solidFill>
                  <a:srgbClr val="2D2C2C"/>
                </a:solidFill>
                <a:latin typeface="Arial"/>
                <a:cs typeface="Arial"/>
              </a:rPr>
              <a:t> </a:t>
            </a:r>
            <a:r>
              <a:rPr sz="1800" b="1" i="1">
                <a:solidFill>
                  <a:srgbClr val="2D2C2C"/>
                </a:solidFill>
                <a:latin typeface="Arial"/>
                <a:cs typeface="Arial"/>
              </a:rPr>
              <a:t>Program</a:t>
            </a:r>
            <a:r>
              <a:rPr sz="1800" b="1" i="1" spc="-50">
                <a:solidFill>
                  <a:srgbClr val="2D2C2C"/>
                </a:solidFill>
                <a:latin typeface="Arial"/>
                <a:cs typeface="Arial"/>
              </a:rPr>
              <a:t> </a:t>
            </a:r>
            <a:r>
              <a:rPr sz="1800" b="1" i="1">
                <a:solidFill>
                  <a:srgbClr val="2D2C2C"/>
                </a:solidFill>
                <a:latin typeface="Arial"/>
                <a:cs typeface="Arial"/>
              </a:rPr>
              <a:t>(CIP)</a:t>
            </a:r>
            <a:r>
              <a:rPr sz="1800" b="1" i="1" spc="-60">
                <a:solidFill>
                  <a:srgbClr val="2D2C2C"/>
                </a:solidFill>
                <a:latin typeface="Arial"/>
                <a:cs typeface="Arial"/>
              </a:rPr>
              <a:t> </a:t>
            </a:r>
            <a:r>
              <a:rPr sz="1800" b="1" i="1" spc="-10">
                <a:solidFill>
                  <a:srgbClr val="2D2C2C"/>
                </a:solidFill>
                <a:latin typeface="Arial"/>
                <a:cs typeface="Arial"/>
              </a:rPr>
              <a:t>Failures</a:t>
            </a:r>
            <a:endParaRPr sz="1800">
              <a:latin typeface="Arial"/>
              <a:cs typeface="Arial"/>
            </a:endParaRPr>
          </a:p>
        </p:txBody>
      </p:sp>
      <p:sp>
        <p:nvSpPr>
          <p:cNvPr id="3" name="object 3" descr="$PPTXTitle"/>
          <p:cNvSpPr txBox="1">
            <a:spLocks noGrp="1"/>
          </p:cNvSpPr>
          <p:nvPr>
            <p:ph type="title"/>
          </p:nvPr>
        </p:nvSpPr>
        <p:spPr>
          <a:xfrm>
            <a:off x="353058" y="384250"/>
            <a:ext cx="6733541" cy="478336"/>
          </a:xfrm>
          <a:prstGeom prst="rect">
            <a:avLst/>
          </a:prstGeom>
        </p:spPr>
        <p:txBody>
          <a:bodyPr vert="horz" wrap="square" lIns="0" tIns="16510" rIns="0" bIns="0" rtlCol="0">
            <a:spAutoFit/>
          </a:bodyPr>
          <a:lstStyle/>
          <a:p>
            <a:pPr marL="12700">
              <a:lnSpc>
                <a:spcPct val="100000"/>
              </a:lnSpc>
              <a:spcBef>
                <a:spcPts val="130"/>
              </a:spcBef>
            </a:pPr>
            <a:r>
              <a:rPr b="1">
                <a:solidFill>
                  <a:schemeClr val="tx1"/>
                </a:solidFill>
              </a:rPr>
              <a:t>HealthSavings+</a:t>
            </a:r>
            <a:r>
              <a:rPr b="1" spc="-30">
                <a:solidFill>
                  <a:schemeClr val="tx1"/>
                </a:solidFill>
              </a:rPr>
              <a:t> </a:t>
            </a:r>
            <a:r>
              <a:rPr b="1">
                <a:solidFill>
                  <a:schemeClr val="tx1"/>
                </a:solidFill>
              </a:rPr>
              <a:t>and</a:t>
            </a:r>
            <a:r>
              <a:rPr b="1" spc="-30">
                <a:solidFill>
                  <a:schemeClr val="tx1"/>
                </a:solidFill>
              </a:rPr>
              <a:t> </a:t>
            </a:r>
            <a:r>
              <a:rPr b="1">
                <a:solidFill>
                  <a:schemeClr val="tx1"/>
                </a:solidFill>
              </a:rPr>
              <a:t>HSA</a:t>
            </a:r>
            <a:r>
              <a:rPr b="1" spc="-210">
                <a:solidFill>
                  <a:schemeClr val="tx1"/>
                </a:solidFill>
              </a:rPr>
              <a:t> </a:t>
            </a:r>
            <a:r>
              <a:rPr b="1" spc="-10">
                <a:solidFill>
                  <a:schemeClr val="tx1"/>
                </a:solidFill>
              </a:rPr>
              <a:t>Eligibility</a:t>
            </a:r>
          </a:p>
        </p:txBody>
      </p:sp>
      <p:grpSp>
        <p:nvGrpSpPr>
          <p:cNvPr id="4" name="Group 3">
            <a:extLst>
              <a:ext uri="{FF2B5EF4-FFF2-40B4-BE49-F238E27FC236}">
                <a16:creationId xmlns:a16="http://schemas.microsoft.com/office/drawing/2014/main" id="{0D45AADB-49DC-AE4F-3C2C-0FB0B1E7A42C}"/>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E27551E5-B2CE-4AF3-90AF-5039CCB4C0E7}"/>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B55481C-723E-9428-7CD2-A2755C8E2B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7">
            <a:hlinkClick r:id="" action="ppaction://media"/>
            <a:extLst>
              <a:ext uri="{FF2B5EF4-FFF2-40B4-BE49-F238E27FC236}">
                <a16:creationId xmlns:a16="http://schemas.microsoft.com/office/drawing/2014/main" id="{32B54E91-32BE-84EC-794B-21F7B22115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1611" y="5190122"/>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520"/>
    </mc:Choice>
    <mc:Fallback>
      <p:transition spd="slow" advTm="26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91261" y="357835"/>
            <a:ext cx="6338139" cy="478336"/>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HealthSavings+</a:t>
            </a:r>
            <a:r>
              <a:rPr b="1" spc="-45">
                <a:solidFill>
                  <a:srgbClr val="2D2C2C"/>
                </a:solidFill>
              </a:rPr>
              <a:t> </a:t>
            </a:r>
            <a:r>
              <a:rPr b="1" i="1">
                <a:solidFill>
                  <a:srgbClr val="2D2C2C"/>
                </a:solidFill>
                <a:latin typeface="Arial"/>
                <a:cs typeface="Arial"/>
              </a:rPr>
              <a:t>Plan</a:t>
            </a:r>
            <a:r>
              <a:rPr b="1" i="1" spc="-50">
                <a:solidFill>
                  <a:srgbClr val="2D2C2C"/>
                </a:solidFill>
                <a:latin typeface="Arial"/>
                <a:cs typeface="Arial"/>
              </a:rPr>
              <a:t> </a:t>
            </a:r>
            <a:r>
              <a:rPr b="1" i="1" spc="-10">
                <a:solidFill>
                  <a:srgbClr val="2D2C2C"/>
                </a:solidFill>
                <a:latin typeface="Arial"/>
                <a:cs typeface="Arial"/>
              </a:rPr>
              <a:t>Changes</a:t>
            </a:r>
          </a:p>
        </p:txBody>
      </p:sp>
      <p:graphicFrame>
        <p:nvGraphicFramePr>
          <p:cNvPr id="3" name="object 3"/>
          <p:cNvGraphicFramePr>
            <a:graphicFrameLocks noGrp="1"/>
          </p:cNvGraphicFramePr>
          <p:nvPr>
            <p:extLst>
              <p:ext uri="{D42A27DB-BD31-4B8C-83A1-F6EECF244321}">
                <p14:modId xmlns:p14="http://schemas.microsoft.com/office/powerpoint/2010/main" val="2339112819"/>
              </p:ext>
            </p:extLst>
          </p:nvPr>
        </p:nvGraphicFramePr>
        <p:xfrm>
          <a:off x="367189" y="1153281"/>
          <a:ext cx="7944484" cy="2963545"/>
        </p:xfrm>
        <a:graphic>
          <a:graphicData uri="http://schemas.openxmlformats.org/drawingml/2006/table">
            <a:tbl>
              <a:tblPr firstRow="1" bandRow="1">
                <a:tableStyleId>{2D5ABB26-0587-4C30-8999-92F81FD0307C}</a:tableStyleId>
              </a:tblPr>
              <a:tblGrid>
                <a:gridCol w="7944484">
                  <a:extLst>
                    <a:ext uri="{9D8B030D-6E8A-4147-A177-3AD203B41FA5}">
                      <a16:colId xmlns:a16="http://schemas.microsoft.com/office/drawing/2014/main" val="20000"/>
                    </a:ext>
                  </a:extLst>
                </a:gridCol>
              </a:tblGrid>
              <a:tr h="1687830">
                <a:tc>
                  <a:txBody>
                    <a:bodyPr/>
                    <a:lstStyle/>
                    <a:p>
                      <a:pPr marL="91440">
                        <a:lnSpc>
                          <a:spcPct val="100000"/>
                        </a:lnSpc>
                        <a:spcBef>
                          <a:spcPts val="1040"/>
                        </a:spcBef>
                      </a:pPr>
                      <a:r>
                        <a:rPr sz="1800" b="1">
                          <a:solidFill>
                            <a:srgbClr val="FFFFFF"/>
                          </a:solidFill>
                          <a:latin typeface="Arial"/>
                          <a:cs typeface="Arial"/>
                        </a:rPr>
                        <a:t>Family</a:t>
                      </a:r>
                      <a:r>
                        <a:rPr sz="1800" b="1" spc="-15">
                          <a:solidFill>
                            <a:srgbClr val="FFFFFF"/>
                          </a:solidFill>
                          <a:latin typeface="Arial"/>
                          <a:cs typeface="Arial"/>
                        </a:rPr>
                        <a:t> </a:t>
                      </a:r>
                      <a:r>
                        <a:rPr sz="1800" b="1">
                          <a:solidFill>
                            <a:srgbClr val="FFFFFF"/>
                          </a:solidFill>
                          <a:latin typeface="Arial"/>
                          <a:cs typeface="Arial"/>
                        </a:rPr>
                        <a:t>Coverage</a:t>
                      </a:r>
                      <a:r>
                        <a:rPr sz="1800" b="1" spc="-10">
                          <a:solidFill>
                            <a:srgbClr val="FFFFFF"/>
                          </a:solidFill>
                          <a:latin typeface="Arial"/>
                          <a:cs typeface="Arial"/>
                        </a:rPr>
                        <a:t> </a:t>
                      </a:r>
                      <a:r>
                        <a:rPr sz="1800" b="1">
                          <a:solidFill>
                            <a:srgbClr val="FFFFFF"/>
                          </a:solidFill>
                          <a:latin typeface="Arial"/>
                          <a:cs typeface="Arial"/>
                        </a:rPr>
                        <a:t>(Embedded</a:t>
                      </a:r>
                      <a:r>
                        <a:rPr sz="1800" b="1" spc="-30">
                          <a:solidFill>
                            <a:srgbClr val="FFFFFF"/>
                          </a:solidFill>
                          <a:latin typeface="Arial"/>
                          <a:cs typeface="Arial"/>
                        </a:rPr>
                        <a:t> </a:t>
                      </a:r>
                      <a:r>
                        <a:rPr sz="1800" b="1">
                          <a:solidFill>
                            <a:srgbClr val="FFFFFF"/>
                          </a:solidFill>
                          <a:latin typeface="Arial"/>
                          <a:cs typeface="Arial"/>
                        </a:rPr>
                        <a:t>vs</a:t>
                      </a:r>
                      <a:r>
                        <a:rPr sz="1800" b="1" spc="-10">
                          <a:solidFill>
                            <a:srgbClr val="FFFFFF"/>
                          </a:solidFill>
                          <a:latin typeface="Arial"/>
                          <a:cs typeface="Arial"/>
                        </a:rPr>
                        <a:t> Non-</a:t>
                      </a:r>
                      <a:r>
                        <a:rPr sz="1800" b="1">
                          <a:solidFill>
                            <a:srgbClr val="FFFFFF"/>
                          </a:solidFill>
                          <a:latin typeface="Arial"/>
                          <a:cs typeface="Arial"/>
                        </a:rPr>
                        <a:t>Embedded</a:t>
                      </a:r>
                      <a:r>
                        <a:rPr sz="1800" b="1" spc="-30">
                          <a:solidFill>
                            <a:srgbClr val="FFFFFF"/>
                          </a:solidFill>
                          <a:latin typeface="Arial"/>
                          <a:cs typeface="Arial"/>
                        </a:rPr>
                        <a:t> </a:t>
                      </a:r>
                      <a:r>
                        <a:rPr sz="1800" b="1">
                          <a:solidFill>
                            <a:srgbClr val="FFFFFF"/>
                          </a:solidFill>
                          <a:latin typeface="Arial"/>
                          <a:cs typeface="Arial"/>
                        </a:rPr>
                        <a:t>OOP</a:t>
                      </a:r>
                      <a:r>
                        <a:rPr sz="1800" b="1" spc="-65">
                          <a:solidFill>
                            <a:srgbClr val="FFFFFF"/>
                          </a:solidFill>
                          <a:latin typeface="Arial"/>
                          <a:cs typeface="Arial"/>
                        </a:rPr>
                        <a:t> </a:t>
                      </a:r>
                      <a:r>
                        <a:rPr sz="1800" b="1" spc="-10">
                          <a:solidFill>
                            <a:srgbClr val="FFFFFF"/>
                          </a:solidFill>
                          <a:latin typeface="Arial"/>
                          <a:cs typeface="Arial"/>
                        </a:rPr>
                        <a:t>Limits)</a:t>
                      </a:r>
                      <a:endParaRPr sz="1800">
                        <a:latin typeface="Arial"/>
                        <a:cs typeface="Arial"/>
                      </a:endParaRPr>
                    </a:p>
                    <a:p>
                      <a:pPr marL="377190" indent="-285750">
                        <a:lnSpc>
                          <a:spcPct val="100000"/>
                        </a:lnSpc>
                        <a:spcBef>
                          <a:spcPts val="1090"/>
                        </a:spcBef>
                        <a:buChar char="•"/>
                        <a:tabLst>
                          <a:tab pos="377190" algn="l"/>
                        </a:tabLst>
                      </a:pPr>
                      <a:r>
                        <a:rPr sz="1800">
                          <a:solidFill>
                            <a:srgbClr val="FFFFFF"/>
                          </a:solidFill>
                          <a:latin typeface="Arial"/>
                          <a:cs typeface="Arial"/>
                        </a:rPr>
                        <a:t>From</a:t>
                      </a:r>
                      <a:r>
                        <a:rPr sz="1800" spc="-75">
                          <a:solidFill>
                            <a:srgbClr val="FFFFFF"/>
                          </a:solidFill>
                          <a:latin typeface="Arial"/>
                          <a:cs typeface="Arial"/>
                        </a:rPr>
                        <a:t> </a:t>
                      </a:r>
                      <a:r>
                        <a:rPr sz="1800">
                          <a:solidFill>
                            <a:srgbClr val="FFFFFF"/>
                          </a:solidFill>
                          <a:latin typeface="Arial"/>
                          <a:cs typeface="Arial"/>
                        </a:rPr>
                        <a:t>IRS</a:t>
                      </a:r>
                      <a:r>
                        <a:rPr sz="1800" spc="-5">
                          <a:solidFill>
                            <a:srgbClr val="FFFFFF"/>
                          </a:solidFill>
                          <a:latin typeface="Arial"/>
                          <a:cs typeface="Arial"/>
                        </a:rPr>
                        <a:t> </a:t>
                      </a:r>
                      <a:r>
                        <a:rPr sz="1800" spc="-10">
                          <a:solidFill>
                            <a:srgbClr val="FFFFFF"/>
                          </a:solidFill>
                          <a:latin typeface="Arial"/>
                          <a:cs typeface="Arial"/>
                        </a:rPr>
                        <a:t>Non-</a:t>
                      </a:r>
                      <a:r>
                        <a:rPr sz="1800">
                          <a:solidFill>
                            <a:srgbClr val="FFFFFF"/>
                          </a:solidFill>
                          <a:latin typeface="Arial"/>
                          <a:cs typeface="Arial"/>
                        </a:rPr>
                        <a:t>Embedded</a:t>
                      </a:r>
                      <a:r>
                        <a:rPr sz="1800" spc="-10">
                          <a:solidFill>
                            <a:srgbClr val="FFFFFF"/>
                          </a:solidFill>
                          <a:latin typeface="Arial"/>
                          <a:cs typeface="Arial"/>
                        </a:rPr>
                        <a:t> </a:t>
                      </a:r>
                      <a:r>
                        <a:rPr sz="1800">
                          <a:solidFill>
                            <a:srgbClr val="FFFFFF"/>
                          </a:solidFill>
                          <a:latin typeface="Arial"/>
                          <a:cs typeface="Arial"/>
                        </a:rPr>
                        <a:t>“True</a:t>
                      </a:r>
                      <a:r>
                        <a:rPr sz="1800" spc="-10">
                          <a:solidFill>
                            <a:srgbClr val="FFFFFF"/>
                          </a:solidFill>
                          <a:latin typeface="Arial"/>
                          <a:cs typeface="Arial"/>
                        </a:rPr>
                        <a:t> </a:t>
                      </a:r>
                      <a:r>
                        <a:rPr sz="1800">
                          <a:solidFill>
                            <a:srgbClr val="FFFFFF"/>
                          </a:solidFill>
                          <a:latin typeface="Arial"/>
                          <a:cs typeface="Arial"/>
                        </a:rPr>
                        <a:t>Family”</a:t>
                      </a:r>
                      <a:r>
                        <a:rPr sz="1800" spc="-40">
                          <a:solidFill>
                            <a:srgbClr val="FFFFFF"/>
                          </a:solidFill>
                          <a:latin typeface="Arial"/>
                          <a:cs typeface="Arial"/>
                        </a:rPr>
                        <a:t> </a:t>
                      </a:r>
                      <a:r>
                        <a:rPr sz="1800">
                          <a:solidFill>
                            <a:srgbClr val="FFFFFF"/>
                          </a:solidFill>
                          <a:latin typeface="Arial"/>
                          <a:cs typeface="Arial"/>
                        </a:rPr>
                        <a:t>Plan</a:t>
                      </a:r>
                      <a:r>
                        <a:rPr sz="1800" spc="-20">
                          <a:solidFill>
                            <a:srgbClr val="FFFFFF"/>
                          </a:solidFill>
                          <a:latin typeface="Arial"/>
                          <a:cs typeface="Arial"/>
                        </a:rPr>
                        <a:t> </a:t>
                      </a:r>
                      <a:r>
                        <a:rPr sz="1800">
                          <a:solidFill>
                            <a:srgbClr val="FFFFFF"/>
                          </a:solidFill>
                          <a:latin typeface="Arial"/>
                          <a:cs typeface="Arial"/>
                        </a:rPr>
                        <a:t>-</a:t>
                      </a:r>
                      <a:r>
                        <a:rPr sz="1800" spc="-20">
                          <a:solidFill>
                            <a:srgbClr val="FFFFFF"/>
                          </a:solidFill>
                          <a:latin typeface="Arial"/>
                          <a:cs typeface="Arial"/>
                        </a:rPr>
                        <a:t> </a:t>
                      </a:r>
                      <a:r>
                        <a:rPr sz="1800">
                          <a:solidFill>
                            <a:srgbClr val="FFFFFF"/>
                          </a:solidFill>
                          <a:latin typeface="Arial"/>
                          <a:cs typeface="Arial"/>
                        </a:rPr>
                        <a:t>One</a:t>
                      </a:r>
                      <a:r>
                        <a:rPr sz="1800" spc="-10">
                          <a:solidFill>
                            <a:srgbClr val="FFFFFF"/>
                          </a:solidFill>
                          <a:latin typeface="Arial"/>
                          <a:cs typeface="Arial"/>
                        </a:rPr>
                        <a:t> </a:t>
                      </a:r>
                      <a:r>
                        <a:rPr sz="1800">
                          <a:solidFill>
                            <a:srgbClr val="FFFFFF"/>
                          </a:solidFill>
                          <a:latin typeface="Arial"/>
                          <a:cs typeface="Arial"/>
                        </a:rPr>
                        <a:t>Shared</a:t>
                      </a:r>
                      <a:r>
                        <a:rPr sz="1800" spc="-10">
                          <a:solidFill>
                            <a:srgbClr val="FFFFFF"/>
                          </a:solidFill>
                          <a:latin typeface="Arial"/>
                          <a:cs typeface="Arial"/>
                        </a:rPr>
                        <a:t> Bucket</a:t>
                      </a:r>
                      <a:endParaRPr sz="1800">
                        <a:latin typeface="Arial"/>
                        <a:cs typeface="Arial"/>
                      </a:endParaRPr>
                    </a:p>
                    <a:p>
                      <a:pPr marL="377825" marR="621665" indent="-286385">
                        <a:lnSpc>
                          <a:spcPct val="150300"/>
                        </a:lnSpc>
                        <a:spcBef>
                          <a:spcPts val="5"/>
                        </a:spcBef>
                        <a:buChar char="•"/>
                        <a:tabLst>
                          <a:tab pos="377825" algn="l"/>
                        </a:tabLst>
                      </a:pPr>
                      <a:r>
                        <a:rPr sz="1800" spc="-90">
                          <a:solidFill>
                            <a:srgbClr val="FFFFFF"/>
                          </a:solidFill>
                          <a:latin typeface="Arial"/>
                          <a:cs typeface="Arial"/>
                        </a:rPr>
                        <a:t>To</a:t>
                      </a:r>
                      <a:r>
                        <a:rPr sz="1800" spc="-135">
                          <a:solidFill>
                            <a:srgbClr val="FFFFFF"/>
                          </a:solidFill>
                          <a:latin typeface="Arial"/>
                          <a:cs typeface="Arial"/>
                        </a:rPr>
                        <a:t> </a:t>
                      </a:r>
                      <a:r>
                        <a:rPr sz="1800">
                          <a:solidFill>
                            <a:srgbClr val="FFFFFF"/>
                          </a:solidFill>
                          <a:latin typeface="Arial"/>
                          <a:cs typeface="Arial"/>
                        </a:rPr>
                        <a:t>ACA</a:t>
                      </a:r>
                      <a:r>
                        <a:rPr sz="1800" spc="-140">
                          <a:solidFill>
                            <a:srgbClr val="FFFFFF"/>
                          </a:solidFill>
                          <a:latin typeface="Arial"/>
                          <a:cs typeface="Arial"/>
                        </a:rPr>
                        <a:t> </a:t>
                      </a:r>
                      <a:r>
                        <a:rPr sz="1800">
                          <a:solidFill>
                            <a:srgbClr val="FFFFFF"/>
                          </a:solidFill>
                          <a:latin typeface="Arial"/>
                          <a:cs typeface="Arial"/>
                        </a:rPr>
                        <a:t>Embedded</a:t>
                      </a:r>
                      <a:r>
                        <a:rPr sz="1800" spc="-65">
                          <a:solidFill>
                            <a:srgbClr val="FFFFFF"/>
                          </a:solidFill>
                          <a:latin typeface="Arial"/>
                          <a:cs typeface="Arial"/>
                        </a:rPr>
                        <a:t> </a:t>
                      </a:r>
                      <a:r>
                        <a:rPr sz="1800">
                          <a:solidFill>
                            <a:srgbClr val="FFFFFF"/>
                          </a:solidFill>
                          <a:latin typeface="Arial"/>
                          <a:cs typeface="Arial"/>
                        </a:rPr>
                        <a:t>"Individual</a:t>
                      </a:r>
                      <a:r>
                        <a:rPr sz="1800" spc="-55">
                          <a:solidFill>
                            <a:srgbClr val="FFFFFF"/>
                          </a:solidFill>
                          <a:latin typeface="Arial"/>
                          <a:cs typeface="Arial"/>
                        </a:rPr>
                        <a:t> </a:t>
                      </a:r>
                      <a:r>
                        <a:rPr sz="1800">
                          <a:solidFill>
                            <a:srgbClr val="FFFFFF"/>
                          </a:solidFill>
                          <a:latin typeface="Arial"/>
                          <a:cs typeface="Arial"/>
                        </a:rPr>
                        <a:t>Safety</a:t>
                      </a:r>
                      <a:r>
                        <a:rPr sz="1800" spc="-60">
                          <a:solidFill>
                            <a:srgbClr val="FFFFFF"/>
                          </a:solidFill>
                          <a:latin typeface="Arial"/>
                          <a:cs typeface="Arial"/>
                        </a:rPr>
                        <a:t> </a:t>
                      </a:r>
                      <a:r>
                        <a:rPr sz="1800">
                          <a:solidFill>
                            <a:srgbClr val="FFFFFF"/>
                          </a:solidFill>
                          <a:latin typeface="Arial"/>
                          <a:cs typeface="Arial"/>
                        </a:rPr>
                        <a:t>Net"</a:t>
                      </a:r>
                      <a:r>
                        <a:rPr sz="1800" spc="-20">
                          <a:solidFill>
                            <a:srgbClr val="FFFFFF"/>
                          </a:solidFill>
                          <a:latin typeface="Arial"/>
                          <a:cs typeface="Arial"/>
                        </a:rPr>
                        <a:t> </a:t>
                      </a:r>
                      <a:r>
                        <a:rPr sz="1800">
                          <a:solidFill>
                            <a:srgbClr val="FFFFFF"/>
                          </a:solidFill>
                          <a:latin typeface="Arial"/>
                          <a:cs typeface="Arial"/>
                        </a:rPr>
                        <a:t>Plan</a:t>
                      </a:r>
                      <a:r>
                        <a:rPr sz="1800" spc="10">
                          <a:solidFill>
                            <a:srgbClr val="FFFFFF"/>
                          </a:solidFill>
                          <a:latin typeface="Arial"/>
                          <a:cs typeface="Arial"/>
                        </a:rPr>
                        <a:t> </a:t>
                      </a:r>
                      <a:r>
                        <a:rPr sz="1800">
                          <a:solidFill>
                            <a:srgbClr val="FFFFFF"/>
                          </a:solidFill>
                          <a:latin typeface="Arial"/>
                          <a:cs typeface="Arial"/>
                        </a:rPr>
                        <a:t>–</a:t>
                      </a:r>
                      <a:r>
                        <a:rPr sz="1800" spc="-25">
                          <a:solidFill>
                            <a:srgbClr val="FFFFFF"/>
                          </a:solidFill>
                          <a:latin typeface="Arial"/>
                          <a:cs typeface="Arial"/>
                        </a:rPr>
                        <a:t> </a:t>
                      </a:r>
                      <a:r>
                        <a:rPr sz="1800">
                          <a:solidFill>
                            <a:srgbClr val="FFFFFF"/>
                          </a:solidFill>
                          <a:latin typeface="Arial"/>
                          <a:cs typeface="Arial"/>
                        </a:rPr>
                        <a:t>Individual</a:t>
                      </a:r>
                      <a:r>
                        <a:rPr sz="1800" spc="10">
                          <a:solidFill>
                            <a:srgbClr val="FFFFFF"/>
                          </a:solidFill>
                          <a:latin typeface="Arial"/>
                          <a:cs typeface="Arial"/>
                        </a:rPr>
                        <a:t> </a:t>
                      </a:r>
                      <a:r>
                        <a:rPr sz="1800">
                          <a:solidFill>
                            <a:srgbClr val="FFFFFF"/>
                          </a:solidFill>
                          <a:latin typeface="Arial"/>
                          <a:cs typeface="Arial"/>
                        </a:rPr>
                        <a:t>Cap</a:t>
                      </a:r>
                      <a:r>
                        <a:rPr sz="1800" spc="-15">
                          <a:solidFill>
                            <a:srgbClr val="FFFFFF"/>
                          </a:solidFill>
                          <a:latin typeface="Arial"/>
                          <a:cs typeface="Arial"/>
                        </a:rPr>
                        <a:t> </a:t>
                      </a:r>
                      <a:r>
                        <a:rPr sz="1800" spc="-20">
                          <a:solidFill>
                            <a:srgbClr val="FFFFFF"/>
                          </a:solidFill>
                          <a:latin typeface="Arial"/>
                          <a:cs typeface="Arial"/>
                        </a:rPr>
                        <a:t>with </a:t>
                      </a:r>
                      <a:r>
                        <a:rPr sz="1800">
                          <a:solidFill>
                            <a:srgbClr val="FFFFFF"/>
                          </a:solidFill>
                          <a:latin typeface="Arial"/>
                          <a:cs typeface="Arial"/>
                        </a:rPr>
                        <a:t>Family</a:t>
                      </a:r>
                      <a:r>
                        <a:rPr sz="1800" spc="10">
                          <a:solidFill>
                            <a:srgbClr val="FFFFFF"/>
                          </a:solidFill>
                          <a:latin typeface="Arial"/>
                          <a:cs typeface="Arial"/>
                        </a:rPr>
                        <a:t> </a:t>
                      </a:r>
                      <a:r>
                        <a:rPr sz="1800" spc="-25">
                          <a:solidFill>
                            <a:srgbClr val="FFFFFF"/>
                          </a:solidFill>
                          <a:latin typeface="Arial"/>
                          <a:cs typeface="Arial"/>
                        </a:rPr>
                        <a:t>Cap</a:t>
                      </a:r>
                      <a:endParaRPr sz="1800">
                        <a:latin typeface="Arial"/>
                        <a:cs typeface="Arial"/>
                      </a:endParaRPr>
                    </a:p>
                  </a:txBody>
                  <a:tcPr marL="0" marR="0" marT="13208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extLst>
                  <a:ext uri="{0D108BD9-81ED-4DB2-BD59-A6C34878D82A}">
                    <a16:rowId xmlns:a16="http://schemas.microsoft.com/office/drawing/2014/main" val="10000"/>
                  </a:ext>
                </a:extLst>
              </a:tr>
              <a:tr h="1275715">
                <a:tc>
                  <a:txBody>
                    <a:bodyPr/>
                    <a:lstStyle/>
                    <a:p>
                      <a:pPr marL="91440">
                        <a:lnSpc>
                          <a:spcPct val="100000"/>
                        </a:lnSpc>
                        <a:spcBef>
                          <a:spcPts val="1080"/>
                        </a:spcBef>
                      </a:pPr>
                      <a:r>
                        <a:rPr sz="1800" b="1" spc="-10">
                          <a:solidFill>
                            <a:srgbClr val="2D2C2C"/>
                          </a:solidFill>
                          <a:latin typeface="Arial"/>
                          <a:cs typeface="Arial"/>
                        </a:rPr>
                        <a:t>In-</a:t>
                      </a:r>
                      <a:r>
                        <a:rPr sz="1800" b="1">
                          <a:solidFill>
                            <a:srgbClr val="2D2C2C"/>
                          </a:solidFill>
                          <a:latin typeface="Arial"/>
                          <a:cs typeface="Arial"/>
                        </a:rPr>
                        <a:t>Network</a:t>
                      </a:r>
                      <a:r>
                        <a:rPr sz="1800" b="1" spc="15">
                          <a:solidFill>
                            <a:srgbClr val="2D2C2C"/>
                          </a:solidFill>
                          <a:latin typeface="Arial"/>
                          <a:cs typeface="Arial"/>
                        </a:rPr>
                        <a:t> </a:t>
                      </a:r>
                      <a:r>
                        <a:rPr sz="1800" b="1" spc="-20">
                          <a:solidFill>
                            <a:srgbClr val="2D2C2C"/>
                          </a:solidFill>
                          <a:latin typeface="Arial"/>
                          <a:cs typeface="Arial"/>
                        </a:rPr>
                        <a:t>Out-</a:t>
                      </a:r>
                      <a:r>
                        <a:rPr sz="1800" b="1" spc="-10">
                          <a:solidFill>
                            <a:srgbClr val="2D2C2C"/>
                          </a:solidFill>
                          <a:latin typeface="Arial"/>
                          <a:cs typeface="Arial"/>
                        </a:rPr>
                        <a:t>of-</a:t>
                      </a:r>
                      <a:r>
                        <a:rPr sz="1800" b="1">
                          <a:solidFill>
                            <a:srgbClr val="2D2C2C"/>
                          </a:solidFill>
                          <a:latin typeface="Arial"/>
                          <a:cs typeface="Arial"/>
                        </a:rPr>
                        <a:t>Pocket</a:t>
                      </a:r>
                      <a:r>
                        <a:rPr sz="1800" b="1" spc="-10">
                          <a:solidFill>
                            <a:srgbClr val="2D2C2C"/>
                          </a:solidFill>
                          <a:latin typeface="Arial"/>
                          <a:cs typeface="Arial"/>
                        </a:rPr>
                        <a:t> </a:t>
                      </a:r>
                      <a:r>
                        <a:rPr sz="1800" b="1">
                          <a:solidFill>
                            <a:srgbClr val="2D2C2C"/>
                          </a:solidFill>
                          <a:latin typeface="Arial"/>
                          <a:cs typeface="Arial"/>
                        </a:rPr>
                        <a:t>(OOP)</a:t>
                      </a:r>
                      <a:r>
                        <a:rPr sz="1800" b="1" spc="-10">
                          <a:solidFill>
                            <a:srgbClr val="2D2C2C"/>
                          </a:solidFill>
                          <a:latin typeface="Arial"/>
                          <a:cs typeface="Arial"/>
                        </a:rPr>
                        <a:t> </a:t>
                      </a:r>
                      <a:r>
                        <a:rPr sz="1800" b="1" spc="-25">
                          <a:solidFill>
                            <a:srgbClr val="2D2C2C"/>
                          </a:solidFill>
                          <a:latin typeface="Arial"/>
                          <a:cs typeface="Arial"/>
                        </a:rPr>
                        <a:t>Max</a:t>
                      </a:r>
                      <a:endParaRPr sz="1800">
                        <a:latin typeface="Arial"/>
                        <a:cs typeface="Arial"/>
                      </a:endParaRPr>
                    </a:p>
                    <a:p>
                      <a:pPr marL="377190" indent="-285750">
                        <a:lnSpc>
                          <a:spcPct val="100000"/>
                        </a:lnSpc>
                        <a:spcBef>
                          <a:spcPts val="1085"/>
                        </a:spcBef>
                        <a:buFont typeface="Arial"/>
                        <a:buChar char="•"/>
                        <a:tabLst>
                          <a:tab pos="377190" algn="l"/>
                        </a:tabLst>
                      </a:pPr>
                      <a:r>
                        <a:rPr sz="1800" b="1">
                          <a:solidFill>
                            <a:srgbClr val="2D2C2C"/>
                          </a:solidFill>
                          <a:latin typeface="Arial"/>
                          <a:cs typeface="Arial"/>
                        </a:rPr>
                        <a:t>2026:</a:t>
                      </a:r>
                      <a:r>
                        <a:rPr sz="1800" b="1" spc="-50">
                          <a:solidFill>
                            <a:srgbClr val="2D2C2C"/>
                          </a:solidFill>
                          <a:latin typeface="Arial"/>
                          <a:cs typeface="Arial"/>
                        </a:rPr>
                        <a:t> </a:t>
                      </a:r>
                      <a:r>
                        <a:rPr sz="1800">
                          <a:solidFill>
                            <a:srgbClr val="2D2C2C"/>
                          </a:solidFill>
                          <a:latin typeface="Arial"/>
                          <a:cs typeface="Arial"/>
                        </a:rPr>
                        <a:t>Single</a:t>
                      </a:r>
                      <a:r>
                        <a:rPr sz="1800" spc="-70">
                          <a:solidFill>
                            <a:srgbClr val="2D2C2C"/>
                          </a:solidFill>
                          <a:latin typeface="Arial"/>
                          <a:cs typeface="Arial"/>
                        </a:rPr>
                        <a:t> </a:t>
                      </a:r>
                      <a:r>
                        <a:rPr sz="1800">
                          <a:solidFill>
                            <a:srgbClr val="2D2C2C"/>
                          </a:solidFill>
                          <a:latin typeface="Arial"/>
                          <a:cs typeface="Arial"/>
                        </a:rPr>
                        <a:t>$6,700</a:t>
                      </a:r>
                      <a:r>
                        <a:rPr sz="1800" spc="5">
                          <a:solidFill>
                            <a:srgbClr val="2D2C2C"/>
                          </a:solidFill>
                          <a:latin typeface="Arial"/>
                          <a:cs typeface="Arial"/>
                        </a:rPr>
                        <a:t> </a:t>
                      </a:r>
                      <a:r>
                        <a:rPr sz="1800">
                          <a:solidFill>
                            <a:srgbClr val="2D2C2C"/>
                          </a:solidFill>
                          <a:latin typeface="Arial"/>
                          <a:cs typeface="Arial"/>
                        </a:rPr>
                        <a:t>/ Family</a:t>
                      </a:r>
                      <a:r>
                        <a:rPr sz="1800" spc="-40">
                          <a:solidFill>
                            <a:srgbClr val="2D2C2C"/>
                          </a:solidFill>
                          <a:latin typeface="Arial"/>
                          <a:cs typeface="Arial"/>
                        </a:rPr>
                        <a:t> </a:t>
                      </a:r>
                      <a:r>
                        <a:rPr sz="1800">
                          <a:solidFill>
                            <a:srgbClr val="2D2C2C"/>
                          </a:solidFill>
                          <a:latin typeface="Arial"/>
                          <a:cs typeface="Arial"/>
                        </a:rPr>
                        <a:t>$13,400</a:t>
                      </a:r>
                      <a:r>
                        <a:rPr sz="1800" spc="-65">
                          <a:solidFill>
                            <a:srgbClr val="2D2C2C"/>
                          </a:solidFill>
                          <a:latin typeface="Arial"/>
                          <a:cs typeface="Arial"/>
                        </a:rPr>
                        <a:t> </a:t>
                      </a:r>
                      <a:r>
                        <a:rPr sz="1800">
                          <a:solidFill>
                            <a:srgbClr val="2D2C2C"/>
                          </a:solidFill>
                          <a:latin typeface="Arial"/>
                          <a:cs typeface="Arial"/>
                        </a:rPr>
                        <a:t>with</a:t>
                      </a:r>
                      <a:r>
                        <a:rPr sz="1800" spc="5">
                          <a:solidFill>
                            <a:srgbClr val="2D2C2C"/>
                          </a:solidFill>
                          <a:latin typeface="Arial"/>
                          <a:cs typeface="Arial"/>
                        </a:rPr>
                        <a:t> </a:t>
                      </a:r>
                      <a:r>
                        <a:rPr sz="1800">
                          <a:solidFill>
                            <a:srgbClr val="2D2C2C"/>
                          </a:solidFill>
                          <a:latin typeface="Arial"/>
                          <a:cs typeface="Arial"/>
                        </a:rPr>
                        <a:t>Ind.</a:t>
                      </a:r>
                      <a:r>
                        <a:rPr sz="1800" spc="-65">
                          <a:solidFill>
                            <a:srgbClr val="2D2C2C"/>
                          </a:solidFill>
                          <a:latin typeface="Arial"/>
                          <a:cs typeface="Arial"/>
                        </a:rPr>
                        <a:t> </a:t>
                      </a:r>
                      <a:r>
                        <a:rPr sz="1800">
                          <a:solidFill>
                            <a:srgbClr val="2D2C2C"/>
                          </a:solidFill>
                          <a:latin typeface="Arial"/>
                          <a:cs typeface="Arial"/>
                        </a:rPr>
                        <a:t>Cap</a:t>
                      </a:r>
                      <a:r>
                        <a:rPr sz="1800" spc="5">
                          <a:solidFill>
                            <a:srgbClr val="2D2C2C"/>
                          </a:solidFill>
                          <a:latin typeface="Arial"/>
                          <a:cs typeface="Arial"/>
                        </a:rPr>
                        <a:t> </a:t>
                      </a:r>
                      <a:r>
                        <a:rPr sz="1800">
                          <a:solidFill>
                            <a:srgbClr val="2D2C2C"/>
                          </a:solidFill>
                          <a:latin typeface="Arial"/>
                          <a:cs typeface="Arial"/>
                        </a:rPr>
                        <a:t>of</a:t>
                      </a:r>
                      <a:r>
                        <a:rPr sz="1800" spc="5">
                          <a:solidFill>
                            <a:srgbClr val="2D2C2C"/>
                          </a:solidFill>
                          <a:latin typeface="Arial"/>
                          <a:cs typeface="Arial"/>
                        </a:rPr>
                        <a:t> </a:t>
                      </a:r>
                      <a:r>
                        <a:rPr sz="1800" spc="-10">
                          <a:solidFill>
                            <a:srgbClr val="2D2C2C"/>
                          </a:solidFill>
                          <a:latin typeface="Arial"/>
                          <a:cs typeface="Arial"/>
                        </a:rPr>
                        <a:t>$10,600</a:t>
                      </a:r>
                      <a:endParaRPr sz="1800">
                        <a:latin typeface="Arial"/>
                        <a:cs typeface="Arial"/>
                      </a:endParaRPr>
                    </a:p>
                    <a:p>
                      <a:pPr marL="377190" indent="-285750">
                        <a:lnSpc>
                          <a:spcPct val="100000"/>
                        </a:lnSpc>
                        <a:spcBef>
                          <a:spcPts val="1090"/>
                        </a:spcBef>
                        <a:buFont typeface="Arial"/>
                        <a:buChar char="•"/>
                        <a:tabLst>
                          <a:tab pos="377190" algn="l"/>
                        </a:tabLst>
                      </a:pPr>
                      <a:r>
                        <a:rPr sz="1800" b="1">
                          <a:solidFill>
                            <a:srgbClr val="2D2C2C"/>
                          </a:solidFill>
                          <a:latin typeface="Arial"/>
                          <a:cs typeface="Arial"/>
                        </a:rPr>
                        <a:t>2027:</a:t>
                      </a:r>
                      <a:r>
                        <a:rPr sz="1800" b="1" spc="-50">
                          <a:solidFill>
                            <a:srgbClr val="2D2C2C"/>
                          </a:solidFill>
                          <a:latin typeface="Arial"/>
                          <a:cs typeface="Arial"/>
                        </a:rPr>
                        <a:t> </a:t>
                      </a:r>
                      <a:r>
                        <a:rPr sz="1800">
                          <a:solidFill>
                            <a:srgbClr val="2D2C2C"/>
                          </a:solidFill>
                          <a:latin typeface="Arial"/>
                          <a:cs typeface="Arial"/>
                        </a:rPr>
                        <a:t>Single</a:t>
                      </a:r>
                      <a:r>
                        <a:rPr sz="1800" spc="-70">
                          <a:solidFill>
                            <a:srgbClr val="2D2C2C"/>
                          </a:solidFill>
                          <a:latin typeface="Arial"/>
                          <a:cs typeface="Arial"/>
                        </a:rPr>
                        <a:t> </a:t>
                      </a:r>
                      <a:r>
                        <a:rPr sz="1800">
                          <a:solidFill>
                            <a:srgbClr val="2D2C2C"/>
                          </a:solidFill>
                          <a:latin typeface="Arial"/>
                          <a:cs typeface="Arial"/>
                        </a:rPr>
                        <a:t>$6,700</a:t>
                      </a:r>
                      <a:r>
                        <a:rPr sz="1800" spc="10">
                          <a:solidFill>
                            <a:srgbClr val="2D2C2C"/>
                          </a:solidFill>
                          <a:latin typeface="Arial"/>
                          <a:cs typeface="Arial"/>
                        </a:rPr>
                        <a:t> </a:t>
                      </a:r>
                      <a:r>
                        <a:rPr sz="1800">
                          <a:solidFill>
                            <a:srgbClr val="2D2C2C"/>
                          </a:solidFill>
                          <a:latin typeface="Arial"/>
                          <a:cs typeface="Arial"/>
                        </a:rPr>
                        <a:t>/ Family</a:t>
                      </a:r>
                      <a:r>
                        <a:rPr sz="1800" spc="-40">
                          <a:solidFill>
                            <a:srgbClr val="2D2C2C"/>
                          </a:solidFill>
                          <a:latin typeface="Arial"/>
                          <a:cs typeface="Arial"/>
                        </a:rPr>
                        <a:t> </a:t>
                      </a:r>
                      <a:r>
                        <a:rPr sz="1800">
                          <a:solidFill>
                            <a:srgbClr val="2D2C2C"/>
                          </a:solidFill>
                          <a:latin typeface="Arial"/>
                          <a:cs typeface="Arial"/>
                        </a:rPr>
                        <a:t>$13,400</a:t>
                      </a:r>
                      <a:r>
                        <a:rPr sz="1800" spc="-60">
                          <a:solidFill>
                            <a:srgbClr val="2D2C2C"/>
                          </a:solidFill>
                          <a:latin typeface="Arial"/>
                          <a:cs typeface="Arial"/>
                        </a:rPr>
                        <a:t> </a:t>
                      </a:r>
                      <a:r>
                        <a:rPr sz="1800">
                          <a:solidFill>
                            <a:srgbClr val="2D2C2C"/>
                          </a:solidFill>
                          <a:latin typeface="Arial"/>
                          <a:cs typeface="Arial"/>
                        </a:rPr>
                        <a:t>with</a:t>
                      </a:r>
                      <a:r>
                        <a:rPr sz="1800" spc="40">
                          <a:solidFill>
                            <a:srgbClr val="2D2C2C"/>
                          </a:solidFill>
                          <a:latin typeface="Arial"/>
                          <a:cs typeface="Arial"/>
                        </a:rPr>
                        <a:t> </a:t>
                      </a:r>
                      <a:r>
                        <a:rPr sz="1800" b="1">
                          <a:solidFill>
                            <a:srgbClr val="2D2C2C"/>
                          </a:solidFill>
                          <a:latin typeface="Arial"/>
                          <a:cs typeface="Arial"/>
                        </a:rPr>
                        <a:t>Ind.</a:t>
                      </a:r>
                      <a:r>
                        <a:rPr sz="1800" b="1" spc="-65">
                          <a:solidFill>
                            <a:srgbClr val="2D2C2C"/>
                          </a:solidFill>
                          <a:latin typeface="Arial"/>
                          <a:cs typeface="Arial"/>
                        </a:rPr>
                        <a:t> </a:t>
                      </a:r>
                      <a:r>
                        <a:rPr sz="1800" b="1">
                          <a:solidFill>
                            <a:srgbClr val="2D2C2C"/>
                          </a:solidFill>
                          <a:latin typeface="Arial"/>
                          <a:cs typeface="Arial"/>
                        </a:rPr>
                        <a:t>Cap</a:t>
                      </a:r>
                      <a:r>
                        <a:rPr sz="1800" b="1" spc="50">
                          <a:solidFill>
                            <a:srgbClr val="2D2C2C"/>
                          </a:solidFill>
                          <a:latin typeface="Arial"/>
                          <a:cs typeface="Arial"/>
                        </a:rPr>
                        <a:t> </a:t>
                      </a:r>
                      <a:r>
                        <a:rPr sz="1800" b="1">
                          <a:solidFill>
                            <a:srgbClr val="2D2C2C"/>
                          </a:solidFill>
                          <a:latin typeface="Arial"/>
                          <a:cs typeface="Arial"/>
                        </a:rPr>
                        <a:t>of</a:t>
                      </a:r>
                      <a:r>
                        <a:rPr sz="1800" b="1" spc="-20">
                          <a:solidFill>
                            <a:srgbClr val="2D2C2C"/>
                          </a:solidFill>
                          <a:latin typeface="Arial"/>
                          <a:cs typeface="Arial"/>
                        </a:rPr>
                        <a:t> </a:t>
                      </a:r>
                      <a:r>
                        <a:rPr sz="1800" b="1" spc="-10">
                          <a:solidFill>
                            <a:srgbClr val="2D2C2C"/>
                          </a:solidFill>
                          <a:latin typeface="Arial"/>
                          <a:cs typeface="Arial"/>
                        </a:rPr>
                        <a:t>$12,000</a:t>
                      </a:r>
                      <a:endParaRPr sz="1800">
                        <a:latin typeface="Arial"/>
                        <a:cs typeface="Arial"/>
                      </a:endParaRPr>
                    </a:p>
                  </a:txBody>
                  <a:tcPr marL="0" marR="0" marT="1371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bl>
          </a:graphicData>
        </a:graphic>
      </p:graphicFrame>
      <p:grpSp>
        <p:nvGrpSpPr>
          <p:cNvPr id="4" name="Group 3">
            <a:extLst>
              <a:ext uri="{FF2B5EF4-FFF2-40B4-BE49-F238E27FC236}">
                <a16:creationId xmlns:a16="http://schemas.microsoft.com/office/drawing/2014/main" id="{74F832F0-1ED6-5DDA-7212-2B1799C8C569}"/>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4B7D67BC-1321-77DA-4A34-8ACA8C16FAF8}"/>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3A6DE89-F4E3-E378-AAD9-7CAC9DFE67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18">
            <a:hlinkClick r:id="" action="ppaction://media"/>
            <a:extLst>
              <a:ext uri="{FF2B5EF4-FFF2-40B4-BE49-F238E27FC236}">
                <a16:creationId xmlns:a16="http://schemas.microsoft.com/office/drawing/2014/main" id="{F4F06C45-FE5C-A5FF-E8D1-C39BBFA5AB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510"/>
    </mc:Choice>
    <mc:Fallback>
      <p:transition spd="slow" advTm="16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51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29756" y="157697"/>
            <a:ext cx="7907654" cy="414856"/>
          </a:xfrm>
          <a:prstGeom prst="rect">
            <a:avLst/>
          </a:prstGeom>
        </p:spPr>
        <p:txBody>
          <a:bodyPr vert="horz" wrap="square" lIns="0" tIns="14604" rIns="0" bIns="0" rtlCol="0">
            <a:spAutoFit/>
          </a:bodyPr>
          <a:lstStyle/>
          <a:p>
            <a:pPr marL="27940">
              <a:lnSpc>
                <a:spcPct val="100000"/>
              </a:lnSpc>
              <a:spcBef>
                <a:spcPts val="114"/>
              </a:spcBef>
            </a:pPr>
            <a:r>
              <a:rPr sz="2600">
                <a:solidFill>
                  <a:schemeClr val="tx1"/>
                </a:solidFill>
                <a:latin typeface="Arial" panose="020B0604020202020204" pitchFamily="34" charset="0"/>
                <a:cs typeface="Arial" panose="020B0604020202020204" pitchFamily="34" charset="0"/>
              </a:rPr>
              <a:t>What’s</a:t>
            </a:r>
            <a:r>
              <a:rPr sz="2600" spc="-80">
                <a:solidFill>
                  <a:schemeClr val="tx1"/>
                </a:solidFill>
                <a:latin typeface="Arial" panose="020B0604020202020204" pitchFamily="34" charset="0"/>
                <a:cs typeface="Arial" panose="020B0604020202020204" pitchFamily="34" charset="0"/>
              </a:rPr>
              <a:t> </a:t>
            </a:r>
            <a:r>
              <a:rPr sz="2600" spc="-10">
                <a:solidFill>
                  <a:schemeClr val="tx1"/>
                </a:solidFill>
                <a:latin typeface="Arial" panose="020B0604020202020204" pitchFamily="34" charset="0"/>
                <a:cs typeface="Arial" panose="020B0604020202020204" pitchFamily="34" charset="0"/>
              </a:rPr>
              <a:t>changing</a:t>
            </a:r>
            <a:r>
              <a:rPr lang="en-US" sz="2600" spc="-10">
                <a:solidFill>
                  <a:schemeClr val="tx1"/>
                </a:solidFill>
                <a:latin typeface="Arial" panose="020B0604020202020204" pitchFamily="34" charset="0"/>
                <a:cs typeface="Arial" panose="020B0604020202020204" pitchFamily="34" charset="0"/>
              </a:rPr>
              <a:t> – Accolade is becoming Transcarent</a:t>
            </a:r>
            <a:endParaRPr sz="2600" spc="-10">
              <a:solidFill>
                <a:schemeClr val="tx1"/>
              </a:solidFill>
              <a:latin typeface="Arial" panose="020B0604020202020204" pitchFamily="34" charset="0"/>
              <a:cs typeface="Arial" panose="020B0604020202020204" pitchFamily="34" charset="0"/>
            </a:endParaRPr>
          </a:p>
        </p:txBody>
      </p:sp>
      <p:pic>
        <p:nvPicPr>
          <p:cNvPr id="3" name="object 3" descr="Timeline infographic explains member experience moving from Accolade to Transcarent in January 2027, showing Accolade experience before transition, January 2027 transition, and Transcarent experience afterward. Blue and gold panels plus arrows mark phases, while a lower section lists benefits, care and resource access, and on-demand AI Care Assistant support."/>
          <p:cNvPicPr/>
          <p:nvPr/>
        </p:nvPicPr>
        <p:blipFill>
          <a:blip r:embed="rId5" cstate="email">
            <a:extLst>
              <a:ext uri="{28A0092B-C50C-407E-A947-70E740481C1C}">
                <a14:useLocalDpi xmlns:a14="http://schemas.microsoft.com/office/drawing/2010/main"/>
              </a:ext>
            </a:extLst>
          </a:blip>
          <a:stretch>
            <a:fillRect/>
          </a:stretch>
        </p:blipFill>
        <p:spPr>
          <a:xfrm>
            <a:off x="278511" y="1505458"/>
            <a:ext cx="8010144" cy="2974467"/>
          </a:xfrm>
          <a:prstGeom prst="rect">
            <a:avLst/>
          </a:prstGeom>
        </p:spPr>
      </p:pic>
      <p:grpSp>
        <p:nvGrpSpPr>
          <p:cNvPr id="10" name="Group 9">
            <a:extLst>
              <a:ext uri="{FF2B5EF4-FFF2-40B4-BE49-F238E27FC236}">
                <a16:creationId xmlns:a16="http://schemas.microsoft.com/office/drawing/2014/main" id="{7FB745BF-E42A-89F0-A78E-EF109428508D}"/>
              </a:ext>
              <a:ext uri="{C183D7F6-B498-43B3-948B-1728B52AA6E4}">
                <adec:decorative xmlns:adec="http://schemas.microsoft.com/office/drawing/2017/decorative" val="1"/>
              </a:ext>
            </a:extLst>
          </p:cNvPr>
          <p:cNvGrpSpPr/>
          <p:nvPr/>
        </p:nvGrpSpPr>
        <p:grpSpPr>
          <a:xfrm>
            <a:off x="609600" y="4596497"/>
            <a:ext cx="762000" cy="381000"/>
            <a:chOff x="289117" y="4297795"/>
            <a:chExt cx="1219200" cy="609600"/>
          </a:xfrm>
        </p:grpSpPr>
        <p:sp>
          <p:nvSpPr>
            <p:cNvPr id="11" name="Rectangle 10">
              <a:extLst>
                <a:ext uri="{FF2B5EF4-FFF2-40B4-BE49-F238E27FC236}">
                  <a16:creationId xmlns:a16="http://schemas.microsoft.com/office/drawing/2014/main" id="{EB845B73-946E-ED95-1C07-4986FD8B8557}"/>
                </a:ext>
              </a:extLst>
            </p:cNvPr>
            <p:cNvSpPr/>
            <p:nvPr/>
          </p:nvSpPr>
          <p:spPr>
            <a:xfrm>
              <a:off x="289117" y="4297795"/>
              <a:ext cx="12192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21FC9C0-E805-6577-3DFD-19E93215C3B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13" name="object 4" descr="Horizontal brand-logo lockup displays Transcarent and Accolade names with distinctive blue-purple and teal geometric symbols. A thin vertical black divider separates both company marks on a white background.">
            <a:extLst>
              <a:ext uri="{FF2B5EF4-FFF2-40B4-BE49-F238E27FC236}">
                <a16:creationId xmlns:a16="http://schemas.microsoft.com/office/drawing/2014/main" id="{DFAD034F-BD53-1FAB-412D-1E9AC17E3397}"/>
              </a:ext>
            </a:extLst>
          </p:cNvPr>
          <p:cNvPicPr/>
          <p:nvPr/>
        </p:nvPicPr>
        <p:blipFill>
          <a:blip r:embed="rId7" cstate="print"/>
          <a:stretch>
            <a:fillRect/>
          </a:stretch>
        </p:blipFill>
        <p:spPr>
          <a:xfrm>
            <a:off x="1600200" y="597554"/>
            <a:ext cx="5532120" cy="679304"/>
          </a:xfrm>
          <a:prstGeom prst="rect">
            <a:avLst/>
          </a:prstGeom>
        </p:spPr>
      </p:pic>
      <p:pic>
        <p:nvPicPr>
          <p:cNvPr id="4" name="slide 19">
            <a:hlinkClick r:id="" action="ppaction://media"/>
            <a:extLst>
              <a:ext uri="{FF2B5EF4-FFF2-40B4-BE49-F238E27FC236}">
                <a16:creationId xmlns:a16="http://schemas.microsoft.com/office/drawing/2014/main" id="{B46D714F-E69A-FB7F-6DEB-632C6EBF144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37600" y="5182101"/>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000"/>
    </mc:Choice>
    <mc:Fallback>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29361" y="380441"/>
            <a:ext cx="7859293" cy="445634"/>
          </a:xfrm>
          <a:prstGeom prst="rect">
            <a:avLst/>
          </a:prstGeom>
        </p:spPr>
        <p:txBody>
          <a:bodyPr vert="horz" wrap="square" lIns="0" tIns="14604" rIns="0" bIns="0" rtlCol="0">
            <a:spAutoFit/>
          </a:bodyPr>
          <a:lstStyle/>
          <a:p>
            <a:pPr marL="27940">
              <a:lnSpc>
                <a:spcPct val="100000"/>
              </a:lnSpc>
              <a:spcBef>
                <a:spcPts val="114"/>
              </a:spcBef>
            </a:pPr>
            <a:r>
              <a:rPr>
                <a:solidFill>
                  <a:schemeClr val="tx1"/>
                </a:solidFill>
                <a:latin typeface="Arial" panose="020B0604020202020204" pitchFamily="34" charset="0"/>
                <a:cs typeface="Arial" panose="020B0604020202020204" pitchFamily="34" charset="0"/>
              </a:rPr>
              <a:t>Transcarent</a:t>
            </a:r>
            <a:r>
              <a:rPr spc="-135">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experience</a:t>
            </a:r>
            <a:r>
              <a:rPr spc="-125">
                <a:solidFill>
                  <a:schemeClr val="tx1"/>
                </a:solidFill>
                <a:latin typeface="Arial" panose="020B0604020202020204" pitchFamily="34" charset="0"/>
                <a:cs typeface="Arial" panose="020B0604020202020204" pitchFamily="34" charset="0"/>
              </a:rPr>
              <a:t> </a:t>
            </a:r>
            <a:r>
              <a:rPr spc="-20">
                <a:solidFill>
                  <a:schemeClr val="tx1"/>
                </a:solidFill>
                <a:latin typeface="Arial" panose="020B0604020202020204" pitchFamily="34" charset="0"/>
                <a:cs typeface="Arial" panose="020B0604020202020204" pitchFamily="34" charset="0"/>
              </a:rPr>
              <a:t>2027</a:t>
            </a:r>
          </a:p>
        </p:txBody>
      </p:sp>
      <p:sp>
        <p:nvSpPr>
          <p:cNvPr id="3" name="object 3"/>
          <p:cNvSpPr txBox="1"/>
          <p:nvPr/>
        </p:nvSpPr>
        <p:spPr>
          <a:xfrm>
            <a:off x="533400" y="898525"/>
            <a:ext cx="6370955" cy="2215515"/>
          </a:xfrm>
          <a:prstGeom prst="rect">
            <a:avLst/>
          </a:prstGeom>
        </p:spPr>
        <p:txBody>
          <a:bodyPr vert="horz" wrap="square" lIns="0" tIns="124460" rIns="0" bIns="0" rtlCol="0">
            <a:spAutoFit/>
          </a:bodyPr>
          <a:lstStyle/>
          <a:p>
            <a:pPr marL="12700">
              <a:lnSpc>
                <a:spcPct val="100000"/>
              </a:lnSpc>
              <a:spcBef>
                <a:spcPts val="980"/>
              </a:spcBef>
            </a:pPr>
            <a:r>
              <a:rPr sz="1500" b="1">
                <a:solidFill>
                  <a:srgbClr val="092A4E"/>
                </a:solidFill>
                <a:latin typeface="Arial"/>
                <a:cs typeface="Arial"/>
              </a:rPr>
              <a:t>Services</a:t>
            </a:r>
            <a:r>
              <a:rPr sz="1500" b="1" spc="-40">
                <a:solidFill>
                  <a:srgbClr val="092A4E"/>
                </a:solidFill>
                <a:latin typeface="Arial"/>
                <a:cs typeface="Arial"/>
              </a:rPr>
              <a:t> </a:t>
            </a:r>
            <a:r>
              <a:rPr sz="1500" b="1">
                <a:solidFill>
                  <a:srgbClr val="092A4E"/>
                </a:solidFill>
                <a:latin typeface="Arial"/>
                <a:cs typeface="Arial"/>
              </a:rPr>
              <a:t>included</a:t>
            </a:r>
            <a:r>
              <a:rPr sz="1500" b="1" spc="-45">
                <a:solidFill>
                  <a:srgbClr val="092A4E"/>
                </a:solidFill>
                <a:latin typeface="Arial"/>
                <a:cs typeface="Arial"/>
              </a:rPr>
              <a:t> </a:t>
            </a:r>
            <a:r>
              <a:rPr sz="1500" b="1">
                <a:solidFill>
                  <a:srgbClr val="092A4E"/>
                </a:solidFill>
                <a:latin typeface="Arial"/>
                <a:cs typeface="Arial"/>
              </a:rPr>
              <a:t>with</a:t>
            </a:r>
            <a:r>
              <a:rPr sz="1500" b="1" spc="-100">
                <a:solidFill>
                  <a:srgbClr val="092A4E"/>
                </a:solidFill>
                <a:latin typeface="Arial"/>
                <a:cs typeface="Arial"/>
              </a:rPr>
              <a:t> </a:t>
            </a:r>
            <a:r>
              <a:rPr sz="1500" b="1" spc="-10">
                <a:solidFill>
                  <a:srgbClr val="092A4E"/>
                </a:solidFill>
                <a:latin typeface="Arial"/>
                <a:cs typeface="Arial"/>
              </a:rPr>
              <a:t>Transcarent:</a:t>
            </a:r>
            <a:endParaRPr sz="1500">
              <a:latin typeface="Arial"/>
              <a:cs typeface="Arial"/>
            </a:endParaRPr>
          </a:p>
          <a:p>
            <a:pPr marL="269875" indent="-257175">
              <a:lnSpc>
                <a:spcPct val="100000"/>
              </a:lnSpc>
              <a:spcBef>
                <a:spcPts val="805"/>
              </a:spcBef>
              <a:buChar char="•"/>
              <a:tabLst>
                <a:tab pos="269875" algn="l"/>
              </a:tabLst>
            </a:pPr>
            <a:r>
              <a:rPr sz="1350">
                <a:solidFill>
                  <a:srgbClr val="1F2020"/>
                </a:solidFill>
                <a:latin typeface="Arial"/>
                <a:cs typeface="Arial"/>
              </a:rPr>
              <a:t>Member</a:t>
            </a:r>
            <a:r>
              <a:rPr sz="1350" spc="60">
                <a:solidFill>
                  <a:srgbClr val="1F2020"/>
                </a:solidFill>
                <a:latin typeface="Arial"/>
                <a:cs typeface="Arial"/>
              </a:rPr>
              <a:t> </a:t>
            </a:r>
            <a:r>
              <a:rPr sz="1350">
                <a:solidFill>
                  <a:srgbClr val="1F2020"/>
                </a:solidFill>
                <a:latin typeface="Arial"/>
                <a:cs typeface="Arial"/>
              </a:rPr>
              <a:t>services</a:t>
            </a:r>
            <a:r>
              <a:rPr sz="1350" spc="140">
                <a:solidFill>
                  <a:srgbClr val="1F2020"/>
                </a:solidFill>
                <a:latin typeface="Arial"/>
                <a:cs typeface="Arial"/>
              </a:rPr>
              <a:t> </a:t>
            </a:r>
            <a:r>
              <a:rPr sz="1350">
                <a:solidFill>
                  <a:srgbClr val="1F2020"/>
                </a:solidFill>
                <a:latin typeface="Arial"/>
                <a:cs typeface="Arial"/>
              </a:rPr>
              <a:t>(benefits,</a:t>
            </a:r>
            <a:r>
              <a:rPr sz="1350" spc="155">
                <a:solidFill>
                  <a:srgbClr val="1F2020"/>
                </a:solidFill>
                <a:latin typeface="Arial"/>
                <a:cs typeface="Arial"/>
              </a:rPr>
              <a:t> </a:t>
            </a:r>
            <a:r>
              <a:rPr sz="1350">
                <a:solidFill>
                  <a:srgbClr val="1F2020"/>
                </a:solidFill>
                <a:latin typeface="Arial"/>
                <a:cs typeface="Arial"/>
              </a:rPr>
              <a:t>claims,</a:t>
            </a:r>
            <a:r>
              <a:rPr sz="1350" spc="155">
                <a:solidFill>
                  <a:srgbClr val="1F2020"/>
                </a:solidFill>
                <a:latin typeface="Arial"/>
                <a:cs typeface="Arial"/>
              </a:rPr>
              <a:t> </a:t>
            </a:r>
            <a:r>
              <a:rPr sz="1350" spc="-10">
                <a:solidFill>
                  <a:srgbClr val="1F2020"/>
                </a:solidFill>
                <a:latin typeface="Arial"/>
                <a:cs typeface="Arial"/>
              </a:rPr>
              <a:t>advocacy)</a:t>
            </a:r>
            <a:endParaRPr sz="1350">
              <a:latin typeface="Arial"/>
              <a:cs typeface="Arial"/>
            </a:endParaRPr>
          </a:p>
          <a:p>
            <a:pPr marL="269875" indent="-257175">
              <a:lnSpc>
                <a:spcPct val="100000"/>
              </a:lnSpc>
              <a:spcBef>
                <a:spcPts val="405"/>
              </a:spcBef>
              <a:buChar char="•"/>
              <a:tabLst>
                <a:tab pos="269875" algn="l"/>
              </a:tabLst>
            </a:pPr>
            <a:r>
              <a:rPr sz="1350">
                <a:solidFill>
                  <a:srgbClr val="1F2020"/>
                </a:solidFill>
                <a:latin typeface="Arial"/>
                <a:cs typeface="Arial"/>
              </a:rPr>
              <a:t>Dedicated</a:t>
            </a:r>
            <a:r>
              <a:rPr sz="1350" spc="114">
                <a:solidFill>
                  <a:srgbClr val="1F2020"/>
                </a:solidFill>
                <a:latin typeface="Arial"/>
                <a:cs typeface="Arial"/>
              </a:rPr>
              <a:t> </a:t>
            </a:r>
            <a:r>
              <a:rPr sz="1350">
                <a:solidFill>
                  <a:srgbClr val="1F2020"/>
                </a:solidFill>
                <a:latin typeface="Arial"/>
                <a:cs typeface="Arial"/>
              </a:rPr>
              <a:t>Health</a:t>
            </a:r>
            <a:r>
              <a:rPr sz="1350" spc="120">
                <a:solidFill>
                  <a:srgbClr val="1F2020"/>
                </a:solidFill>
                <a:latin typeface="Arial"/>
                <a:cs typeface="Arial"/>
              </a:rPr>
              <a:t> </a:t>
            </a:r>
            <a:r>
              <a:rPr sz="1350" spc="-10">
                <a:solidFill>
                  <a:srgbClr val="1F2020"/>
                </a:solidFill>
                <a:latin typeface="Arial"/>
                <a:cs typeface="Arial"/>
              </a:rPr>
              <a:t>Guides</a:t>
            </a:r>
            <a:endParaRPr sz="1350">
              <a:latin typeface="Arial"/>
              <a:cs typeface="Arial"/>
            </a:endParaRPr>
          </a:p>
          <a:p>
            <a:pPr marL="269875" indent="-257175">
              <a:lnSpc>
                <a:spcPct val="100000"/>
              </a:lnSpc>
              <a:spcBef>
                <a:spcPts val="400"/>
              </a:spcBef>
              <a:buChar char="•"/>
              <a:tabLst>
                <a:tab pos="269875" algn="l"/>
              </a:tabLst>
            </a:pPr>
            <a:r>
              <a:rPr sz="1350">
                <a:solidFill>
                  <a:srgbClr val="1F2020"/>
                </a:solidFill>
                <a:latin typeface="Arial"/>
                <a:cs typeface="Arial"/>
              </a:rPr>
              <a:t>Clinical</a:t>
            </a:r>
            <a:r>
              <a:rPr sz="1350" spc="105">
                <a:solidFill>
                  <a:srgbClr val="1F2020"/>
                </a:solidFill>
                <a:latin typeface="Arial"/>
                <a:cs typeface="Arial"/>
              </a:rPr>
              <a:t> </a:t>
            </a:r>
            <a:r>
              <a:rPr sz="1350">
                <a:solidFill>
                  <a:srgbClr val="1F2020"/>
                </a:solidFill>
                <a:latin typeface="Arial"/>
                <a:cs typeface="Arial"/>
              </a:rPr>
              <a:t>Support</a:t>
            </a:r>
            <a:r>
              <a:rPr sz="1350" spc="80">
                <a:solidFill>
                  <a:srgbClr val="1F2020"/>
                </a:solidFill>
                <a:latin typeface="Arial"/>
                <a:cs typeface="Arial"/>
              </a:rPr>
              <a:t> </a:t>
            </a:r>
            <a:r>
              <a:rPr sz="1350">
                <a:solidFill>
                  <a:srgbClr val="1F2020"/>
                </a:solidFill>
                <a:latin typeface="Arial"/>
                <a:cs typeface="Arial"/>
              </a:rPr>
              <a:t>–</a:t>
            </a:r>
            <a:r>
              <a:rPr sz="1350" spc="95">
                <a:solidFill>
                  <a:srgbClr val="1F2020"/>
                </a:solidFill>
                <a:latin typeface="Arial"/>
                <a:cs typeface="Arial"/>
              </a:rPr>
              <a:t> </a:t>
            </a:r>
            <a:r>
              <a:rPr sz="1350">
                <a:solidFill>
                  <a:srgbClr val="1F2020"/>
                </a:solidFill>
                <a:latin typeface="Arial"/>
                <a:cs typeface="Arial"/>
              </a:rPr>
              <a:t>Maternity,</a:t>
            </a:r>
            <a:r>
              <a:rPr sz="1350" spc="100">
                <a:solidFill>
                  <a:srgbClr val="1F2020"/>
                </a:solidFill>
                <a:latin typeface="Arial"/>
                <a:cs typeface="Arial"/>
              </a:rPr>
              <a:t> </a:t>
            </a:r>
            <a:r>
              <a:rPr sz="1350">
                <a:solidFill>
                  <a:srgbClr val="1F2020"/>
                </a:solidFill>
                <a:latin typeface="Arial"/>
                <a:cs typeface="Arial"/>
              </a:rPr>
              <a:t>Transition</a:t>
            </a:r>
            <a:r>
              <a:rPr sz="1350" spc="80">
                <a:solidFill>
                  <a:srgbClr val="1F2020"/>
                </a:solidFill>
                <a:latin typeface="Arial"/>
                <a:cs typeface="Arial"/>
              </a:rPr>
              <a:t> </a:t>
            </a:r>
            <a:r>
              <a:rPr sz="1350">
                <a:solidFill>
                  <a:srgbClr val="1F2020"/>
                </a:solidFill>
                <a:latin typeface="Arial"/>
                <a:cs typeface="Arial"/>
              </a:rPr>
              <a:t>of</a:t>
            </a:r>
            <a:r>
              <a:rPr sz="1350" spc="100">
                <a:solidFill>
                  <a:srgbClr val="1F2020"/>
                </a:solidFill>
                <a:latin typeface="Arial"/>
                <a:cs typeface="Arial"/>
              </a:rPr>
              <a:t> </a:t>
            </a:r>
            <a:r>
              <a:rPr sz="1350">
                <a:solidFill>
                  <a:srgbClr val="1F2020"/>
                </a:solidFill>
                <a:latin typeface="Arial"/>
                <a:cs typeface="Arial"/>
              </a:rPr>
              <a:t>Care,</a:t>
            </a:r>
            <a:r>
              <a:rPr sz="1350" spc="105">
                <a:solidFill>
                  <a:srgbClr val="1F2020"/>
                </a:solidFill>
                <a:latin typeface="Arial"/>
                <a:cs typeface="Arial"/>
              </a:rPr>
              <a:t> </a:t>
            </a:r>
            <a:r>
              <a:rPr sz="1350">
                <a:solidFill>
                  <a:srgbClr val="1F2020"/>
                </a:solidFill>
                <a:latin typeface="Arial"/>
                <a:cs typeface="Arial"/>
              </a:rPr>
              <a:t>Chronic</a:t>
            </a:r>
            <a:r>
              <a:rPr sz="1350" spc="80">
                <a:solidFill>
                  <a:srgbClr val="1F2020"/>
                </a:solidFill>
                <a:latin typeface="Arial"/>
                <a:cs typeface="Arial"/>
              </a:rPr>
              <a:t> </a:t>
            </a:r>
            <a:r>
              <a:rPr sz="1350">
                <a:solidFill>
                  <a:srgbClr val="1F2020"/>
                </a:solidFill>
                <a:latin typeface="Arial"/>
                <a:cs typeface="Arial"/>
              </a:rPr>
              <a:t>Conditions,</a:t>
            </a:r>
            <a:r>
              <a:rPr sz="1350" spc="20">
                <a:solidFill>
                  <a:srgbClr val="1F2020"/>
                </a:solidFill>
                <a:latin typeface="Arial"/>
                <a:cs typeface="Arial"/>
              </a:rPr>
              <a:t> </a:t>
            </a:r>
            <a:r>
              <a:rPr sz="1350">
                <a:solidFill>
                  <a:srgbClr val="1F2020"/>
                </a:solidFill>
                <a:latin typeface="Arial"/>
                <a:cs typeface="Arial"/>
              </a:rPr>
              <a:t>and</a:t>
            </a:r>
            <a:r>
              <a:rPr sz="1350" spc="80">
                <a:solidFill>
                  <a:srgbClr val="1F2020"/>
                </a:solidFill>
                <a:latin typeface="Arial"/>
                <a:cs typeface="Arial"/>
              </a:rPr>
              <a:t> </a:t>
            </a:r>
            <a:r>
              <a:rPr sz="1350" spc="-20">
                <a:solidFill>
                  <a:srgbClr val="1F2020"/>
                </a:solidFill>
                <a:latin typeface="Arial"/>
                <a:cs typeface="Arial"/>
              </a:rPr>
              <a:t>more</a:t>
            </a:r>
            <a:endParaRPr sz="1350">
              <a:latin typeface="Arial"/>
              <a:cs typeface="Arial"/>
            </a:endParaRPr>
          </a:p>
          <a:p>
            <a:pPr marL="269875" indent="-257175">
              <a:lnSpc>
                <a:spcPct val="100000"/>
              </a:lnSpc>
              <a:spcBef>
                <a:spcPts val="400"/>
              </a:spcBef>
              <a:buChar char="•"/>
              <a:tabLst>
                <a:tab pos="269875" algn="l"/>
              </a:tabLst>
            </a:pPr>
            <a:r>
              <a:rPr sz="1350">
                <a:solidFill>
                  <a:srgbClr val="1F2020"/>
                </a:solidFill>
                <a:latin typeface="Arial"/>
                <a:cs typeface="Arial"/>
              </a:rPr>
              <a:t>AI</a:t>
            </a:r>
            <a:r>
              <a:rPr sz="1350" spc="114">
                <a:solidFill>
                  <a:srgbClr val="1F2020"/>
                </a:solidFill>
                <a:latin typeface="Arial"/>
                <a:cs typeface="Arial"/>
              </a:rPr>
              <a:t> </a:t>
            </a:r>
            <a:r>
              <a:rPr sz="1350">
                <a:solidFill>
                  <a:srgbClr val="1F2020"/>
                </a:solidFill>
                <a:latin typeface="Arial"/>
                <a:cs typeface="Arial"/>
              </a:rPr>
              <a:t>Care</a:t>
            </a:r>
            <a:r>
              <a:rPr sz="1350" spc="10">
                <a:solidFill>
                  <a:srgbClr val="1F2020"/>
                </a:solidFill>
                <a:latin typeface="Arial"/>
                <a:cs typeface="Arial"/>
              </a:rPr>
              <a:t> </a:t>
            </a:r>
            <a:r>
              <a:rPr sz="1350">
                <a:solidFill>
                  <a:srgbClr val="1F2020"/>
                </a:solidFill>
                <a:latin typeface="Arial"/>
                <a:cs typeface="Arial"/>
              </a:rPr>
              <a:t>Assistant</a:t>
            </a:r>
            <a:r>
              <a:rPr sz="1350" spc="35">
                <a:solidFill>
                  <a:srgbClr val="1F2020"/>
                </a:solidFill>
                <a:latin typeface="Arial"/>
                <a:cs typeface="Arial"/>
              </a:rPr>
              <a:t> </a:t>
            </a:r>
            <a:r>
              <a:rPr sz="1350" spc="-10">
                <a:solidFill>
                  <a:srgbClr val="1F2020"/>
                </a:solidFill>
                <a:latin typeface="Arial"/>
                <a:cs typeface="Arial"/>
              </a:rPr>
              <a:t>(WayFinding)</a:t>
            </a:r>
            <a:r>
              <a:rPr lang="en-US" sz="1350" spc="-10">
                <a:solidFill>
                  <a:srgbClr val="1F2020"/>
                </a:solidFill>
                <a:latin typeface="Arial"/>
                <a:cs typeface="Arial"/>
              </a:rPr>
              <a:t> focusing only on the UC benefits for members</a:t>
            </a:r>
            <a:endParaRPr sz="1350">
              <a:latin typeface="Arial"/>
              <a:cs typeface="Arial"/>
            </a:endParaRPr>
          </a:p>
          <a:p>
            <a:pPr marL="269875" indent="-257175">
              <a:lnSpc>
                <a:spcPct val="100000"/>
              </a:lnSpc>
              <a:spcBef>
                <a:spcPts val="400"/>
              </a:spcBef>
              <a:buChar char="•"/>
              <a:tabLst>
                <a:tab pos="269875" algn="l"/>
              </a:tabLst>
            </a:pPr>
            <a:r>
              <a:rPr sz="1350">
                <a:solidFill>
                  <a:srgbClr val="1F2020"/>
                </a:solidFill>
                <a:latin typeface="Arial"/>
                <a:cs typeface="Arial"/>
              </a:rPr>
              <a:t>Virtual</a:t>
            </a:r>
            <a:r>
              <a:rPr sz="1350" spc="95">
                <a:solidFill>
                  <a:srgbClr val="1F2020"/>
                </a:solidFill>
                <a:latin typeface="Arial"/>
                <a:cs typeface="Arial"/>
              </a:rPr>
              <a:t> </a:t>
            </a:r>
            <a:r>
              <a:rPr sz="1350">
                <a:solidFill>
                  <a:srgbClr val="1F2020"/>
                </a:solidFill>
                <a:latin typeface="Arial"/>
                <a:cs typeface="Arial"/>
              </a:rPr>
              <a:t>Primary</a:t>
            </a:r>
            <a:r>
              <a:rPr sz="1350" spc="75">
                <a:solidFill>
                  <a:srgbClr val="1F2020"/>
                </a:solidFill>
                <a:latin typeface="Arial"/>
                <a:cs typeface="Arial"/>
              </a:rPr>
              <a:t> </a:t>
            </a:r>
            <a:r>
              <a:rPr sz="1350">
                <a:solidFill>
                  <a:srgbClr val="1F2020"/>
                </a:solidFill>
                <a:latin typeface="Arial"/>
                <a:cs typeface="Arial"/>
              </a:rPr>
              <a:t>Care:</a:t>
            </a:r>
            <a:r>
              <a:rPr sz="1350" spc="130">
                <a:solidFill>
                  <a:srgbClr val="1F2020"/>
                </a:solidFill>
                <a:latin typeface="Arial"/>
                <a:cs typeface="Arial"/>
              </a:rPr>
              <a:t> </a:t>
            </a:r>
            <a:r>
              <a:rPr sz="1350">
                <a:solidFill>
                  <a:srgbClr val="1F2020"/>
                </a:solidFill>
                <a:latin typeface="Arial"/>
                <a:cs typeface="Arial"/>
              </a:rPr>
              <a:t>Chat</a:t>
            </a:r>
            <a:r>
              <a:rPr sz="1350" spc="10">
                <a:solidFill>
                  <a:srgbClr val="1F2020"/>
                </a:solidFill>
                <a:latin typeface="Arial"/>
                <a:cs typeface="Arial"/>
              </a:rPr>
              <a:t> </a:t>
            </a:r>
            <a:r>
              <a:rPr sz="1350">
                <a:solidFill>
                  <a:srgbClr val="1F2020"/>
                </a:solidFill>
                <a:latin typeface="Arial"/>
                <a:cs typeface="Arial"/>
              </a:rPr>
              <a:t>on</a:t>
            </a:r>
            <a:r>
              <a:rPr sz="1350" spc="90">
                <a:solidFill>
                  <a:srgbClr val="1F2020"/>
                </a:solidFill>
                <a:latin typeface="Arial"/>
                <a:cs typeface="Arial"/>
              </a:rPr>
              <a:t> </a:t>
            </a:r>
            <a:r>
              <a:rPr sz="1350">
                <a:solidFill>
                  <a:srgbClr val="1F2020"/>
                </a:solidFill>
                <a:latin typeface="Arial"/>
                <a:cs typeface="Arial"/>
              </a:rPr>
              <a:t>with</a:t>
            </a:r>
            <a:r>
              <a:rPr sz="1350" spc="70">
                <a:solidFill>
                  <a:srgbClr val="1F2020"/>
                </a:solidFill>
                <a:latin typeface="Arial"/>
                <a:cs typeface="Arial"/>
              </a:rPr>
              <a:t> </a:t>
            </a:r>
            <a:r>
              <a:rPr sz="1350">
                <a:solidFill>
                  <a:srgbClr val="1F2020"/>
                </a:solidFill>
                <a:latin typeface="Arial"/>
                <a:cs typeface="Arial"/>
              </a:rPr>
              <a:t>a</a:t>
            </a:r>
            <a:r>
              <a:rPr sz="1350" spc="65">
                <a:solidFill>
                  <a:srgbClr val="1F2020"/>
                </a:solidFill>
                <a:latin typeface="Arial"/>
                <a:cs typeface="Arial"/>
              </a:rPr>
              <a:t> </a:t>
            </a:r>
            <a:r>
              <a:rPr sz="1350" spc="-10">
                <a:solidFill>
                  <a:srgbClr val="1F2020"/>
                </a:solidFill>
                <a:latin typeface="Arial"/>
                <a:cs typeface="Arial"/>
              </a:rPr>
              <a:t>Provider</a:t>
            </a:r>
            <a:endParaRPr sz="1350">
              <a:latin typeface="Arial"/>
              <a:cs typeface="Arial"/>
            </a:endParaRPr>
          </a:p>
          <a:p>
            <a:pPr marL="269875" indent="-257175">
              <a:lnSpc>
                <a:spcPct val="100000"/>
              </a:lnSpc>
              <a:spcBef>
                <a:spcPts val="405"/>
              </a:spcBef>
              <a:buChar char="•"/>
              <a:tabLst>
                <a:tab pos="269875" algn="l"/>
              </a:tabLst>
            </a:pPr>
            <a:r>
              <a:rPr sz="1350">
                <a:solidFill>
                  <a:srgbClr val="1F2020"/>
                </a:solidFill>
                <a:latin typeface="Arial"/>
                <a:cs typeface="Arial"/>
              </a:rPr>
              <a:t>Virtual</a:t>
            </a:r>
            <a:r>
              <a:rPr sz="1350" spc="95">
                <a:solidFill>
                  <a:srgbClr val="1F2020"/>
                </a:solidFill>
                <a:latin typeface="Arial"/>
                <a:cs typeface="Arial"/>
              </a:rPr>
              <a:t> </a:t>
            </a:r>
            <a:r>
              <a:rPr sz="1350">
                <a:solidFill>
                  <a:srgbClr val="1F2020"/>
                </a:solidFill>
                <a:latin typeface="Arial"/>
                <a:cs typeface="Arial"/>
              </a:rPr>
              <a:t>second</a:t>
            </a:r>
            <a:r>
              <a:rPr sz="1350" spc="65">
                <a:solidFill>
                  <a:srgbClr val="1F2020"/>
                </a:solidFill>
                <a:latin typeface="Arial"/>
                <a:cs typeface="Arial"/>
              </a:rPr>
              <a:t> </a:t>
            </a:r>
            <a:r>
              <a:rPr sz="1350">
                <a:solidFill>
                  <a:srgbClr val="1F2020"/>
                </a:solidFill>
                <a:latin typeface="Arial"/>
                <a:cs typeface="Arial"/>
              </a:rPr>
              <a:t>opinions</a:t>
            </a:r>
            <a:r>
              <a:rPr sz="1350" spc="145">
                <a:solidFill>
                  <a:srgbClr val="1F2020"/>
                </a:solidFill>
                <a:latin typeface="Arial"/>
                <a:cs typeface="Arial"/>
              </a:rPr>
              <a:t> </a:t>
            </a:r>
            <a:r>
              <a:rPr sz="1350">
                <a:solidFill>
                  <a:srgbClr val="1F2020"/>
                </a:solidFill>
                <a:latin typeface="Arial"/>
                <a:cs typeface="Arial"/>
              </a:rPr>
              <a:t>through</a:t>
            </a:r>
            <a:r>
              <a:rPr sz="1350" spc="145">
                <a:solidFill>
                  <a:srgbClr val="1F2020"/>
                </a:solidFill>
                <a:latin typeface="Arial"/>
                <a:cs typeface="Arial"/>
              </a:rPr>
              <a:t> </a:t>
            </a:r>
            <a:r>
              <a:rPr sz="1350" spc="-10">
                <a:solidFill>
                  <a:srgbClr val="1F2020"/>
                </a:solidFill>
                <a:latin typeface="Arial"/>
                <a:cs typeface="Arial"/>
              </a:rPr>
              <a:t>2</a:t>
            </a:r>
            <a:r>
              <a:rPr sz="1350" spc="-10" baseline="30000">
                <a:solidFill>
                  <a:srgbClr val="1F2020"/>
                </a:solidFill>
                <a:latin typeface="Arial"/>
                <a:cs typeface="Arial"/>
              </a:rPr>
              <a:t>nd</a:t>
            </a:r>
            <a:r>
              <a:rPr lang="en-US" sz="1350" spc="-10">
                <a:solidFill>
                  <a:srgbClr val="1F2020"/>
                </a:solidFill>
                <a:latin typeface="Arial"/>
                <a:cs typeface="Arial"/>
              </a:rPr>
              <a:t> </a:t>
            </a:r>
            <a:r>
              <a:rPr sz="1350" spc="-10">
                <a:solidFill>
                  <a:srgbClr val="1F2020"/>
                </a:solidFill>
                <a:latin typeface="Arial"/>
                <a:cs typeface="Arial"/>
              </a:rPr>
              <a:t>MD</a:t>
            </a:r>
            <a:endParaRPr sz="1350">
              <a:latin typeface="Arial"/>
              <a:cs typeface="Arial"/>
            </a:endParaRPr>
          </a:p>
          <a:p>
            <a:pPr marL="269875" indent="-257175">
              <a:lnSpc>
                <a:spcPct val="100000"/>
              </a:lnSpc>
              <a:spcBef>
                <a:spcPts val="400"/>
              </a:spcBef>
              <a:buChar char="•"/>
              <a:tabLst>
                <a:tab pos="269875" algn="l"/>
              </a:tabLst>
            </a:pPr>
            <a:r>
              <a:rPr sz="1350">
                <a:solidFill>
                  <a:srgbClr val="1F2020"/>
                </a:solidFill>
                <a:latin typeface="Arial"/>
                <a:cs typeface="Arial"/>
              </a:rPr>
              <a:t>Virtual</a:t>
            </a:r>
            <a:r>
              <a:rPr sz="1350" spc="155">
                <a:solidFill>
                  <a:srgbClr val="1F2020"/>
                </a:solidFill>
                <a:latin typeface="Arial"/>
                <a:cs typeface="Arial"/>
              </a:rPr>
              <a:t> </a:t>
            </a:r>
            <a:r>
              <a:rPr sz="1350">
                <a:solidFill>
                  <a:srgbClr val="1F2020"/>
                </a:solidFill>
                <a:latin typeface="Arial"/>
                <a:cs typeface="Arial"/>
              </a:rPr>
              <a:t>Primary</a:t>
            </a:r>
            <a:r>
              <a:rPr sz="1350" spc="125">
                <a:solidFill>
                  <a:srgbClr val="1F2020"/>
                </a:solidFill>
                <a:latin typeface="Arial"/>
                <a:cs typeface="Arial"/>
              </a:rPr>
              <a:t> </a:t>
            </a:r>
            <a:r>
              <a:rPr sz="1350">
                <a:solidFill>
                  <a:srgbClr val="1F2020"/>
                </a:solidFill>
                <a:latin typeface="Arial"/>
                <a:cs typeface="Arial"/>
              </a:rPr>
              <a:t>Care</a:t>
            </a:r>
            <a:r>
              <a:rPr sz="1350" spc="120">
                <a:solidFill>
                  <a:srgbClr val="1F2020"/>
                </a:solidFill>
                <a:latin typeface="Arial"/>
                <a:cs typeface="Arial"/>
              </a:rPr>
              <a:t> </a:t>
            </a:r>
            <a:r>
              <a:rPr sz="1350">
                <a:solidFill>
                  <a:srgbClr val="1F2020"/>
                </a:solidFill>
                <a:latin typeface="Arial"/>
                <a:cs typeface="Arial"/>
              </a:rPr>
              <a:t>+</a:t>
            </a:r>
            <a:r>
              <a:rPr sz="1350" spc="70">
                <a:solidFill>
                  <a:srgbClr val="1F2020"/>
                </a:solidFill>
                <a:latin typeface="Arial"/>
                <a:cs typeface="Arial"/>
              </a:rPr>
              <a:t> </a:t>
            </a:r>
            <a:r>
              <a:rPr sz="1350">
                <a:solidFill>
                  <a:srgbClr val="1F2020"/>
                </a:solidFill>
                <a:latin typeface="Arial"/>
                <a:cs typeface="Arial"/>
              </a:rPr>
              <a:t>Behavioral</a:t>
            </a:r>
            <a:r>
              <a:rPr sz="1350" spc="60">
                <a:solidFill>
                  <a:srgbClr val="1F2020"/>
                </a:solidFill>
                <a:latin typeface="Arial"/>
                <a:cs typeface="Arial"/>
              </a:rPr>
              <a:t> </a:t>
            </a:r>
            <a:r>
              <a:rPr sz="1350">
                <a:solidFill>
                  <a:srgbClr val="1F2020"/>
                </a:solidFill>
                <a:latin typeface="Arial"/>
                <a:cs typeface="Arial"/>
              </a:rPr>
              <a:t>Health</a:t>
            </a:r>
            <a:r>
              <a:rPr sz="1350" spc="120">
                <a:solidFill>
                  <a:srgbClr val="1F2020"/>
                </a:solidFill>
                <a:latin typeface="Arial"/>
                <a:cs typeface="Arial"/>
              </a:rPr>
              <a:t> </a:t>
            </a:r>
            <a:r>
              <a:rPr sz="1350">
                <a:solidFill>
                  <a:srgbClr val="1F2020"/>
                </a:solidFill>
                <a:latin typeface="Arial"/>
                <a:cs typeface="Arial"/>
              </a:rPr>
              <a:t>therapy</a:t>
            </a:r>
            <a:r>
              <a:rPr sz="1350" spc="125">
                <a:solidFill>
                  <a:srgbClr val="1F2020"/>
                </a:solidFill>
                <a:latin typeface="Arial"/>
                <a:cs typeface="Arial"/>
              </a:rPr>
              <a:t> </a:t>
            </a:r>
            <a:r>
              <a:rPr sz="1350">
                <a:solidFill>
                  <a:srgbClr val="1F2020"/>
                </a:solidFill>
                <a:latin typeface="Arial"/>
                <a:cs typeface="Arial"/>
              </a:rPr>
              <a:t>through</a:t>
            </a:r>
            <a:r>
              <a:rPr sz="1350" spc="30">
                <a:solidFill>
                  <a:srgbClr val="1F2020"/>
                </a:solidFill>
                <a:latin typeface="Arial"/>
                <a:cs typeface="Arial"/>
              </a:rPr>
              <a:t> </a:t>
            </a:r>
            <a:r>
              <a:rPr sz="1350">
                <a:solidFill>
                  <a:srgbClr val="1F2020"/>
                </a:solidFill>
                <a:latin typeface="Arial"/>
                <a:cs typeface="Arial"/>
              </a:rPr>
              <a:t>Transcarent</a:t>
            </a:r>
            <a:r>
              <a:rPr sz="1350" spc="60">
                <a:solidFill>
                  <a:srgbClr val="1F2020"/>
                </a:solidFill>
                <a:latin typeface="Arial"/>
                <a:cs typeface="Arial"/>
              </a:rPr>
              <a:t> </a:t>
            </a:r>
            <a:r>
              <a:rPr sz="1350" spc="-20">
                <a:solidFill>
                  <a:srgbClr val="1F2020"/>
                </a:solidFill>
                <a:latin typeface="Arial"/>
                <a:cs typeface="Arial"/>
              </a:rPr>
              <a:t>Care</a:t>
            </a:r>
            <a:endParaRPr sz="1350">
              <a:latin typeface="Arial"/>
              <a:cs typeface="Arial"/>
            </a:endParaRPr>
          </a:p>
        </p:txBody>
      </p:sp>
      <p:grpSp>
        <p:nvGrpSpPr>
          <p:cNvPr id="7" name="Group 6">
            <a:extLst>
              <a:ext uri="{FF2B5EF4-FFF2-40B4-BE49-F238E27FC236}">
                <a16:creationId xmlns:a16="http://schemas.microsoft.com/office/drawing/2014/main" id="{F9531C96-0C40-62F6-5230-A5A23F2971D0}"/>
              </a:ext>
              <a:ext uri="{C183D7F6-B498-43B3-948B-1728B52AA6E4}">
                <adec:decorative xmlns:adec="http://schemas.microsoft.com/office/drawing/2017/decorative" val="1"/>
              </a:ext>
            </a:extLst>
          </p:cNvPr>
          <p:cNvGrpSpPr/>
          <p:nvPr/>
        </p:nvGrpSpPr>
        <p:grpSpPr>
          <a:xfrm>
            <a:off x="76200" y="4251325"/>
            <a:ext cx="1295400" cy="609600"/>
            <a:chOff x="289117" y="4297795"/>
            <a:chExt cx="1219200" cy="609600"/>
          </a:xfrm>
        </p:grpSpPr>
        <p:sp>
          <p:nvSpPr>
            <p:cNvPr id="8" name="Rectangle 7">
              <a:extLst>
                <a:ext uri="{FF2B5EF4-FFF2-40B4-BE49-F238E27FC236}">
                  <a16:creationId xmlns:a16="http://schemas.microsoft.com/office/drawing/2014/main" id="{81B3B877-5FF2-6E94-06D4-2FA9023FA7F1}"/>
                </a:ext>
              </a:extLst>
            </p:cNvPr>
            <p:cNvSpPr/>
            <p:nvPr/>
          </p:nvSpPr>
          <p:spPr>
            <a:xfrm>
              <a:off x="289117" y="4297795"/>
              <a:ext cx="12192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66039C7-EE38-32CB-F646-8210AC84FB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5" name="slide 20">
            <a:hlinkClick r:id="" action="ppaction://media"/>
            <a:extLst>
              <a:ext uri="{FF2B5EF4-FFF2-40B4-BE49-F238E27FC236}">
                <a16:creationId xmlns:a16="http://schemas.microsoft.com/office/drawing/2014/main" id="{22EC6F69-9456-772B-8477-F0A9E732F2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3589"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000"/>
    </mc:Choice>
    <mc:Fallback>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29361" y="380441"/>
            <a:ext cx="7859293" cy="445634"/>
          </a:xfrm>
          <a:prstGeom prst="rect">
            <a:avLst/>
          </a:prstGeom>
        </p:spPr>
        <p:txBody>
          <a:bodyPr vert="horz" wrap="square" lIns="0" tIns="14604" rIns="0" bIns="0" rtlCol="0">
            <a:spAutoFit/>
          </a:bodyPr>
          <a:lstStyle/>
          <a:p>
            <a:pPr marL="27940">
              <a:lnSpc>
                <a:spcPct val="100000"/>
              </a:lnSpc>
              <a:spcBef>
                <a:spcPts val="114"/>
              </a:spcBef>
            </a:pPr>
            <a:r>
              <a:rPr>
                <a:solidFill>
                  <a:schemeClr val="tx1"/>
                </a:solidFill>
                <a:latin typeface="Arial" panose="020B0604020202020204" pitchFamily="34" charset="0"/>
                <a:cs typeface="Arial" panose="020B0604020202020204" pitchFamily="34" charset="0"/>
              </a:rPr>
              <a:t>Virtual</a:t>
            </a:r>
            <a:r>
              <a:rPr spc="-25">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Primary</a:t>
            </a:r>
            <a:r>
              <a:rPr spc="-110">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Care:</a:t>
            </a:r>
            <a:r>
              <a:rPr spc="-75">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Chat</a:t>
            </a:r>
            <a:r>
              <a:rPr spc="-80">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with</a:t>
            </a:r>
            <a:r>
              <a:rPr spc="-90">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a</a:t>
            </a:r>
            <a:r>
              <a:rPr spc="-60">
                <a:solidFill>
                  <a:schemeClr val="tx1"/>
                </a:solidFill>
                <a:latin typeface="Arial" panose="020B0604020202020204" pitchFamily="34" charset="0"/>
                <a:cs typeface="Arial" panose="020B0604020202020204" pitchFamily="34" charset="0"/>
              </a:rPr>
              <a:t> </a:t>
            </a:r>
            <a:r>
              <a:rPr spc="-10">
                <a:solidFill>
                  <a:schemeClr val="tx1"/>
                </a:solidFill>
                <a:latin typeface="Arial" panose="020B0604020202020204" pitchFamily="34" charset="0"/>
                <a:cs typeface="Arial" panose="020B0604020202020204" pitchFamily="34" charset="0"/>
              </a:rPr>
              <a:t>Provider</a:t>
            </a:r>
          </a:p>
        </p:txBody>
      </p:sp>
      <p:grpSp>
        <p:nvGrpSpPr>
          <p:cNvPr id="3" name="object 3" descr="different sectoins of the accolade app on the phone app"/>
          <p:cNvGrpSpPr/>
          <p:nvPr/>
        </p:nvGrpSpPr>
        <p:grpSpPr>
          <a:xfrm>
            <a:off x="685800" y="972820"/>
            <a:ext cx="7096125" cy="3204210"/>
            <a:chOff x="1005839" y="1144053"/>
            <a:chExt cx="7096125" cy="3204210"/>
          </a:xfrm>
        </p:grpSpPr>
        <p:pic>
          <p:nvPicPr>
            <p:cNvPr id="4" name="object 4" descr="A screenshot of a phone  AI-generated content may be incorrect."/>
            <p:cNvPicPr/>
            <p:nvPr/>
          </p:nvPicPr>
          <p:blipFill>
            <a:blip r:embed="rId4" cstate="email">
              <a:extLst>
                <a:ext uri="{28A0092B-C50C-407E-A947-70E740481C1C}">
                  <a14:useLocalDpi xmlns:a14="http://schemas.microsoft.com/office/drawing/2010/main"/>
                </a:ext>
              </a:extLst>
            </a:blip>
            <a:stretch>
              <a:fillRect/>
            </a:stretch>
          </p:blipFill>
          <p:spPr>
            <a:xfrm>
              <a:off x="5422392" y="1162303"/>
              <a:ext cx="1289304" cy="2663317"/>
            </a:xfrm>
            <a:prstGeom prst="rect">
              <a:avLst/>
            </a:prstGeom>
          </p:spPr>
        </p:pic>
        <p:pic>
          <p:nvPicPr>
            <p:cNvPr id="5" name="object 5" descr="A screenshot of a phone  AI-generated content may be incorrect."/>
            <p:cNvPicPr/>
            <p:nvPr/>
          </p:nvPicPr>
          <p:blipFill>
            <a:blip r:embed="rId5" cstate="email">
              <a:extLst>
                <a:ext uri="{28A0092B-C50C-407E-A947-70E740481C1C}">
                  <a14:useLocalDpi xmlns:a14="http://schemas.microsoft.com/office/drawing/2010/main"/>
                </a:ext>
              </a:extLst>
            </a:blip>
            <a:stretch>
              <a:fillRect/>
            </a:stretch>
          </p:blipFill>
          <p:spPr>
            <a:xfrm>
              <a:off x="4041647" y="1153159"/>
              <a:ext cx="1316736" cy="2681605"/>
            </a:xfrm>
            <a:prstGeom prst="rect">
              <a:avLst/>
            </a:prstGeom>
          </p:spPr>
        </p:pic>
        <p:pic>
          <p:nvPicPr>
            <p:cNvPr id="6" name="object 6" descr="A screenshot of a phone  AI-generated content may be incorrect."/>
            <p:cNvPicPr/>
            <p:nvPr/>
          </p:nvPicPr>
          <p:blipFill>
            <a:blip r:embed="rId6" cstate="email">
              <a:extLst>
                <a:ext uri="{28A0092B-C50C-407E-A947-70E740481C1C}">
                  <a14:useLocalDpi xmlns:a14="http://schemas.microsoft.com/office/drawing/2010/main"/>
                </a:ext>
              </a:extLst>
            </a:blip>
            <a:stretch>
              <a:fillRect/>
            </a:stretch>
          </p:blipFill>
          <p:spPr>
            <a:xfrm>
              <a:off x="2587751" y="1144053"/>
              <a:ext cx="1389888" cy="2763901"/>
            </a:xfrm>
            <a:prstGeom prst="rect">
              <a:avLst/>
            </a:prstGeom>
          </p:spPr>
        </p:pic>
        <p:pic>
          <p:nvPicPr>
            <p:cNvPr id="7" name="object 7" descr="A screenshot of a phone  AI-generated content may be incorrect."/>
            <p:cNvPicPr/>
            <p:nvPr/>
          </p:nvPicPr>
          <p:blipFill>
            <a:blip r:embed="rId7" cstate="email">
              <a:extLst>
                <a:ext uri="{28A0092B-C50C-407E-A947-70E740481C1C}">
                  <a14:useLocalDpi xmlns:a14="http://schemas.microsoft.com/office/drawing/2010/main"/>
                </a:ext>
              </a:extLst>
            </a:blip>
            <a:stretch>
              <a:fillRect/>
            </a:stretch>
          </p:blipFill>
          <p:spPr>
            <a:xfrm>
              <a:off x="1197863" y="1162354"/>
              <a:ext cx="1325880" cy="2754757"/>
            </a:xfrm>
            <a:prstGeom prst="rect">
              <a:avLst/>
            </a:prstGeom>
          </p:spPr>
        </p:pic>
        <p:sp>
          <p:nvSpPr>
            <p:cNvPr id="8" name="object 8"/>
            <p:cNvSpPr/>
            <p:nvPr/>
          </p:nvSpPr>
          <p:spPr>
            <a:xfrm>
              <a:off x="1042415" y="1830450"/>
              <a:ext cx="173990" cy="339090"/>
            </a:xfrm>
            <a:custGeom>
              <a:avLst/>
              <a:gdLst/>
              <a:ahLst/>
              <a:cxnLst/>
              <a:rect l="l" t="t" r="r" b="b"/>
              <a:pathLst>
                <a:path w="173990" h="339089">
                  <a:moveTo>
                    <a:pt x="144780" y="0"/>
                  </a:moveTo>
                  <a:lnTo>
                    <a:pt x="28956" y="0"/>
                  </a:lnTo>
                  <a:lnTo>
                    <a:pt x="17686" y="2274"/>
                  </a:lnTo>
                  <a:lnTo>
                    <a:pt x="8482" y="8477"/>
                  </a:lnTo>
                  <a:lnTo>
                    <a:pt x="2275" y="17680"/>
                  </a:lnTo>
                  <a:lnTo>
                    <a:pt x="0" y="28956"/>
                  </a:lnTo>
                  <a:lnTo>
                    <a:pt x="0" y="309626"/>
                  </a:lnTo>
                  <a:lnTo>
                    <a:pt x="2275" y="320901"/>
                  </a:lnTo>
                  <a:lnTo>
                    <a:pt x="8482" y="330104"/>
                  </a:lnTo>
                  <a:lnTo>
                    <a:pt x="17686" y="336307"/>
                  </a:lnTo>
                  <a:lnTo>
                    <a:pt x="28956" y="338582"/>
                  </a:lnTo>
                  <a:lnTo>
                    <a:pt x="144780" y="338582"/>
                  </a:lnTo>
                  <a:lnTo>
                    <a:pt x="156049" y="336307"/>
                  </a:lnTo>
                  <a:lnTo>
                    <a:pt x="165253" y="330104"/>
                  </a:lnTo>
                  <a:lnTo>
                    <a:pt x="171460" y="320901"/>
                  </a:lnTo>
                  <a:lnTo>
                    <a:pt x="173736" y="309626"/>
                  </a:lnTo>
                  <a:lnTo>
                    <a:pt x="173736" y="28956"/>
                  </a:lnTo>
                  <a:lnTo>
                    <a:pt x="171460" y="17680"/>
                  </a:lnTo>
                  <a:lnTo>
                    <a:pt x="165253" y="8477"/>
                  </a:lnTo>
                  <a:lnTo>
                    <a:pt x="156049" y="2274"/>
                  </a:lnTo>
                  <a:lnTo>
                    <a:pt x="144780" y="0"/>
                  </a:lnTo>
                  <a:close/>
                </a:path>
              </a:pathLst>
            </a:custGeom>
            <a:solidFill>
              <a:srgbClr val="FCEADA"/>
            </a:solidFill>
          </p:spPr>
          <p:txBody>
            <a:bodyPr wrap="square" lIns="0" tIns="0" rIns="0" bIns="0" rtlCol="0"/>
            <a:lstStyle/>
            <a:p>
              <a:endParaRPr/>
            </a:p>
          </p:txBody>
        </p:sp>
        <p:pic>
          <p:nvPicPr>
            <p:cNvPr id="9" name="object 9"/>
            <p:cNvPicPr/>
            <p:nvPr/>
          </p:nvPicPr>
          <p:blipFill>
            <a:blip r:embed="rId8" cstate="email">
              <a:extLst>
                <a:ext uri="{28A0092B-C50C-407E-A947-70E740481C1C}">
                  <a14:useLocalDpi xmlns:a14="http://schemas.microsoft.com/office/drawing/2010/main"/>
                </a:ext>
              </a:extLst>
            </a:blip>
            <a:stretch>
              <a:fillRect/>
            </a:stretch>
          </p:blipFill>
          <p:spPr>
            <a:xfrm>
              <a:off x="1005839" y="1792223"/>
              <a:ext cx="662940" cy="498348"/>
            </a:xfrm>
            <a:prstGeom prst="rect">
              <a:avLst/>
            </a:prstGeom>
          </p:spPr>
        </p:pic>
        <p:sp>
          <p:nvSpPr>
            <p:cNvPr id="10" name="object 10"/>
            <p:cNvSpPr/>
            <p:nvPr/>
          </p:nvSpPr>
          <p:spPr>
            <a:xfrm>
              <a:off x="1046987" y="1835022"/>
              <a:ext cx="567055" cy="403225"/>
            </a:xfrm>
            <a:custGeom>
              <a:avLst/>
              <a:gdLst/>
              <a:ahLst/>
              <a:cxnLst/>
              <a:rect l="l" t="t" r="r" b="b"/>
              <a:pathLst>
                <a:path w="567055" h="403225">
                  <a:moveTo>
                    <a:pt x="0" y="67056"/>
                  </a:moveTo>
                  <a:lnTo>
                    <a:pt x="5269" y="40933"/>
                  </a:lnTo>
                  <a:lnTo>
                    <a:pt x="19640" y="19621"/>
                  </a:lnTo>
                  <a:lnTo>
                    <a:pt x="40955" y="5262"/>
                  </a:lnTo>
                  <a:lnTo>
                    <a:pt x="67056" y="0"/>
                  </a:lnTo>
                  <a:lnTo>
                    <a:pt x="499872" y="0"/>
                  </a:lnTo>
                  <a:lnTo>
                    <a:pt x="525994" y="5262"/>
                  </a:lnTo>
                  <a:lnTo>
                    <a:pt x="547306" y="19621"/>
                  </a:lnTo>
                  <a:lnTo>
                    <a:pt x="561665" y="40933"/>
                  </a:lnTo>
                  <a:lnTo>
                    <a:pt x="566928" y="67056"/>
                  </a:lnTo>
                  <a:lnTo>
                    <a:pt x="566928" y="335534"/>
                  </a:lnTo>
                  <a:lnTo>
                    <a:pt x="561665" y="361676"/>
                  </a:lnTo>
                  <a:lnTo>
                    <a:pt x="547306" y="383031"/>
                  </a:lnTo>
                  <a:lnTo>
                    <a:pt x="525994" y="397434"/>
                  </a:lnTo>
                  <a:lnTo>
                    <a:pt x="499872" y="402717"/>
                  </a:lnTo>
                  <a:lnTo>
                    <a:pt x="67056" y="402717"/>
                  </a:lnTo>
                  <a:lnTo>
                    <a:pt x="40955" y="397434"/>
                  </a:lnTo>
                  <a:lnTo>
                    <a:pt x="19640" y="383031"/>
                  </a:lnTo>
                  <a:lnTo>
                    <a:pt x="5269" y="361676"/>
                  </a:lnTo>
                  <a:lnTo>
                    <a:pt x="0" y="335534"/>
                  </a:lnTo>
                  <a:lnTo>
                    <a:pt x="0" y="67056"/>
                  </a:lnTo>
                  <a:close/>
                </a:path>
              </a:pathLst>
            </a:custGeom>
            <a:ln w="25422">
              <a:solidFill>
                <a:srgbClr val="F79546"/>
              </a:solidFill>
            </a:ln>
          </p:spPr>
          <p:txBody>
            <a:bodyPr wrap="square" lIns="0" tIns="0" rIns="0" bIns="0" rtlCol="0"/>
            <a:lstStyle/>
            <a:p>
              <a:endParaRPr/>
            </a:p>
          </p:txBody>
        </p:sp>
        <p:pic>
          <p:nvPicPr>
            <p:cNvPr id="11" name="object 11"/>
            <p:cNvPicPr/>
            <p:nvPr/>
          </p:nvPicPr>
          <p:blipFill>
            <a:blip r:embed="rId9" cstate="email">
              <a:extLst>
                <a:ext uri="{28A0092B-C50C-407E-A947-70E740481C1C}">
                  <a14:useLocalDpi xmlns:a14="http://schemas.microsoft.com/office/drawing/2010/main"/>
                </a:ext>
              </a:extLst>
            </a:blip>
            <a:stretch>
              <a:fillRect/>
            </a:stretch>
          </p:blipFill>
          <p:spPr>
            <a:xfrm>
              <a:off x="2679191" y="1508759"/>
              <a:ext cx="1110995" cy="489204"/>
            </a:xfrm>
            <a:prstGeom prst="rect">
              <a:avLst/>
            </a:prstGeom>
          </p:spPr>
        </p:pic>
        <p:sp>
          <p:nvSpPr>
            <p:cNvPr id="12" name="object 12"/>
            <p:cNvSpPr/>
            <p:nvPr/>
          </p:nvSpPr>
          <p:spPr>
            <a:xfrm>
              <a:off x="2720339" y="1551304"/>
              <a:ext cx="1015365" cy="393700"/>
            </a:xfrm>
            <a:custGeom>
              <a:avLst/>
              <a:gdLst/>
              <a:ahLst/>
              <a:cxnLst/>
              <a:rect l="l" t="t" r="r" b="b"/>
              <a:pathLst>
                <a:path w="1015364" h="393700">
                  <a:moveTo>
                    <a:pt x="0" y="65531"/>
                  </a:moveTo>
                  <a:lnTo>
                    <a:pt x="5149" y="40022"/>
                  </a:lnTo>
                  <a:lnTo>
                    <a:pt x="19192" y="19192"/>
                  </a:lnTo>
                  <a:lnTo>
                    <a:pt x="40022" y="5149"/>
                  </a:lnTo>
                  <a:lnTo>
                    <a:pt x="65532" y="0"/>
                  </a:lnTo>
                  <a:lnTo>
                    <a:pt x="949451" y="0"/>
                  </a:lnTo>
                  <a:lnTo>
                    <a:pt x="974961" y="5149"/>
                  </a:lnTo>
                  <a:lnTo>
                    <a:pt x="995791" y="19192"/>
                  </a:lnTo>
                  <a:lnTo>
                    <a:pt x="1009834" y="40022"/>
                  </a:lnTo>
                  <a:lnTo>
                    <a:pt x="1014984" y="65531"/>
                  </a:lnTo>
                  <a:lnTo>
                    <a:pt x="1014984" y="327913"/>
                  </a:lnTo>
                  <a:lnTo>
                    <a:pt x="1009834" y="353442"/>
                  </a:lnTo>
                  <a:lnTo>
                    <a:pt x="995791" y="374316"/>
                  </a:lnTo>
                  <a:lnTo>
                    <a:pt x="974961" y="388403"/>
                  </a:lnTo>
                  <a:lnTo>
                    <a:pt x="949451" y="393572"/>
                  </a:lnTo>
                  <a:lnTo>
                    <a:pt x="65532" y="393572"/>
                  </a:lnTo>
                  <a:lnTo>
                    <a:pt x="40022" y="388403"/>
                  </a:lnTo>
                  <a:lnTo>
                    <a:pt x="19192" y="374316"/>
                  </a:lnTo>
                  <a:lnTo>
                    <a:pt x="5149" y="353442"/>
                  </a:lnTo>
                  <a:lnTo>
                    <a:pt x="0" y="327913"/>
                  </a:lnTo>
                  <a:lnTo>
                    <a:pt x="0" y="65531"/>
                  </a:lnTo>
                  <a:close/>
                </a:path>
              </a:pathLst>
            </a:custGeom>
            <a:ln w="25422">
              <a:solidFill>
                <a:srgbClr val="F79546"/>
              </a:solidFill>
            </a:ln>
          </p:spPr>
          <p:txBody>
            <a:bodyPr wrap="square" lIns="0" tIns="0" rIns="0" bIns="0" rtlCol="0"/>
            <a:lstStyle/>
            <a:p>
              <a:endParaRPr/>
            </a:p>
          </p:txBody>
        </p:sp>
        <p:pic>
          <p:nvPicPr>
            <p:cNvPr id="13" name="object 13"/>
            <p:cNvPicPr/>
            <p:nvPr/>
          </p:nvPicPr>
          <p:blipFill>
            <a:blip r:embed="rId10" cstate="email">
              <a:extLst>
                <a:ext uri="{28A0092B-C50C-407E-A947-70E740481C1C}">
                  <a14:useLocalDpi xmlns:a14="http://schemas.microsoft.com/office/drawing/2010/main"/>
                </a:ext>
              </a:extLst>
            </a:blip>
            <a:stretch>
              <a:fillRect/>
            </a:stretch>
          </p:blipFill>
          <p:spPr>
            <a:xfrm>
              <a:off x="1554479" y="1609343"/>
              <a:ext cx="1312164" cy="498347"/>
            </a:xfrm>
            <a:prstGeom prst="rect">
              <a:avLst/>
            </a:prstGeom>
          </p:spPr>
        </p:pic>
        <p:sp>
          <p:nvSpPr>
            <p:cNvPr id="14" name="object 14"/>
            <p:cNvSpPr/>
            <p:nvPr/>
          </p:nvSpPr>
          <p:spPr>
            <a:xfrm>
              <a:off x="1613915" y="1705355"/>
              <a:ext cx="1105535" cy="335915"/>
            </a:xfrm>
            <a:custGeom>
              <a:avLst/>
              <a:gdLst/>
              <a:ahLst/>
              <a:cxnLst/>
              <a:rect l="l" t="t" r="r" b="b"/>
              <a:pathLst>
                <a:path w="1105535" h="335914">
                  <a:moveTo>
                    <a:pt x="546227" y="322706"/>
                  </a:moveTo>
                  <a:lnTo>
                    <a:pt x="0" y="322706"/>
                  </a:lnTo>
                  <a:lnTo>
                    <a:pt x="0" y="335406"/>
                  </a:lnTo>
                  <a:lnTo>
                    <a:pt x="556133" y="335406"/>
                  </a:lnTo>
                  <a:lnTo>
                    <a:pt x="558927" y="332613"/>
                  </a:lnTo>
                  <a:lnTo>
                    <a:pt x="558927" y="329056"/>
                  </a:lnTo>
                  <a:lnTo>
                    <a:pt x="546227" y="329056"/>
                  </a:lnTo>
                  <a:lnTo>
                    <a:pt x="546227" y="322706"/>
                  </a:lnTo>
                  <a:close/>
                </a:path>
                <a:path w="1105535" h="335914">
                  <a:moveTo>
                    <a:pt x="1028954" y="31750"/>
                  </a:moveTo>
                  <a:lnTo>
                    <a:pt x="549021" y="31750"/>
                  </a:lnTo>
                  <a:lnTo>
                    <a:pt x="546227" y="34670"/>
                  </a:lnTo>
                  <a:lnTo>
                    <a:pt x="546227" y="329056"/>
                  </a:lnTo>
                  <a:lnTo>
                    <a:pt x="552577" y="322706"/>
                  </a:lnTo>
                  <a:lnTo>
                    <a:pt x="558927" y="322706"/>
                  </a:lnTo>
                  <a:lnTo>
                    <a:pt x="558927" y="44450"/>
                  </a:lnTo>
                  <a:lnTo>
                    <a:pt x="552577" y="44450"/>
                  </a:lnTo>
                  <a:lnTo>
                    <a:pt x="558927" y="38100"/>
                  </a:lnTo>
                  <a:lnTo>
                    <a:pt x="1028954" y="38100"/>
                  </a:lnTo>
                  <a:lnTo>
                    <a:pt x="1028954" y="31750"/>
                  </a:lnTo>
                  <a:close/>
                </a:path>
                <a:path w="1105535" h="335914">
                  <a:moveTo>
                    <a:pt x="558927" y="322706"/>
                  </a:moveTo>
                  <a:lnTo>
                    <a:pt x="552577" y="322706"/>
                  </a:lnTo>
                  <a:lnTo>
                    <a:pt x="546227" y="329056"/>
                  </a:lnTo>
                  <a:lnTo>
                    <a:pt x="558927" y="329056"/>
                  </a:lnTo>
                  <a:lnTo>
                    <a:pt x="558927" y="322706"/>
                  </a:lnTo>
                  <a:close/>
                </a:path>
                <a:path w="1105535" h="335914">
                  <a:moveTo>
                    <a:pt x="1028954" y="0"/>
                  </a:moveTo>
                  <a:lnTo>
                    <a:pt x="1028954" y="76200"/>
                  </a:lnTo>
                  <a:lnTo>
                    <a:pt x="1092454" y="44450"/>
                  </a:lnTo>
                  <a:lnTo>
                    <a:pt x="1041654" y="44450"/>
                  </a:lnTo>
                  <a:lnTo>
                    <a:pt x="1041654" y="31750"/>
                  </a:lnTo>
                  <a:lnTo>
                    <a:pt x="1092454" y="31750"/>
                  </a:lnTo>
                  <a:lnTo>
                    <a:pt x="1028954" y="0"/>
                  </a:lnTo>
                  <a:close/>
                </a:path>
                <a:path w="1105535" h="335914">
                  <a:moveTo>
                    <a:pt x="558927" y="38100"/>
                  </a:moveTo>
                  <a:lnTo>
                    <a:pt x="552577" y="44450"/>
                  </a:lnTo>
                  <a:lnTo>
                    <a:pt x="558927" y="44450"/>
                  </a:lnTo>
                  <a:lnTo>
                    <a:pt x="558927" y="38100"/>
                  </a:lnTo>
                  <a:close/>
                </a:path>
                <a:path w="1105535" h="335914">
                  <a:moveTo>
                    <a:pt x="1028954" y="38100"/>
                  </a:moveTo>
                  <a:lnTo>
                    <a:pt x="558927" y="38100"/>
                  </a:lnTo>
                  <a:lnTo>
                    <a:pt x="558927" y="44450"/>
                  </a:lnTo>
                  <a:lnTo>
                    <a:pt x="1028954" y="44450"/>
                  </a:lnTo>
                  <a:lnTo>
                    <a:pt x="1028954" y="38100"/>
                  </a:lnTo>
                  <a:close/>
                </a:path>
                <a:path w="1105535" h="335914">
                  <a:moveTo>
                    <a:pt x="1092454" y="31750"/>
                  </a:moveTo>
                  <a:lnTo>
                    <a:pt x="1041654" y="31750"/>
                  </a:lnTo>
                  <a:lnTo>
                    <a:pt x="1041654" y="44450"/>
                  </a:lnTo>
                  <a:lnTo>
                    <a:pt x="1092454" y="44450"/>
                  </a:lnTo>
                  <a:lnTo>
                    <a:pt x="1105154" y="38100"/>
                  </a:lnTo>
                  <a:lnTo>
                    <a:pt x="1092454" y="31750"/>
                  </a:lnTo>
                  <a:close/>
                </a:path>
              </a:pathLst>
            </a:custGeom>
            <a:solidFill>
              <a:srgbClr val="F79546"/>
            </a:solidFill>
          </p:spPr>
          <p:txBody>
            <a:bodyPr wrap="square" lIns="0" tIns="0" rIns="0" bIns="0" rtlCol="0"/>
            <a:lstStyle/>
            <a:p>
              <a:endParaRPr/>
            </a:p>
          </p:txBody>
        </p:sp>
        <p:pic>
          <p:nvPicPr>
            <p:cNvPr id="15" name="object 15"/>
            <p:cNvPicPr/>
            <p:nvPr/>
          </p:nvPicPr>
          <p:blipFill>
            <a:blip r:embed="rId11" cstate="email">
              <a:extLst>
                <a:ext uri="{28A0092B-C50C-407E-A947-70E740481C1C}">
                  <a14:useLocalDpi xmlns:a14="http://schemas.microsoft.com/office/drawing/2010/main"/>
                </a:ext>
              </a:extLst>
            </a:blip>
            <a:stretch>
              <a:fillRect/>
            </a:stretch>
          </p:blipFill>
          <p:spPr>
            <a:xfrm>
              <a:off x="3675888" y="1682495"/>
              <a:ext cx="617220" cy="297180"/>
            </a:xfrm>
            <a:prstGeom prst="rect">
              <a:avLst/>
            </a:prstGeom>
          </p:spPr>
        </p:pic>
        <p:sp>
          <p:nvSpPr>
            <p:cNvPr id="16" name="object 16"/>
            <p:cNvSpPr/>
            <p:nvPr/>
          </p:nvSpPr>
          <p:spPr>
            <a:xfrm>
              <a:off x="3735323" y="1737105"/>
              <a:ext cx="412750" cy="138430"/>
            </a:xfrm>
            <a:custGeom>
              <a:avLst/>
              <a:gdLst/>
              <a:ahLst/>
              <a:cxnLst/>
              <a:rect l="l" t="t" r="r" b="b"/>
              <a:pathLst>
                <a:path w="412750" h="138430">
                  <a:moveTo>
                    <a:pt x="336423" y="61721"/>
                  </a:moveTo>
                  <a:lnTo>
                    <a:pt x="336423" y="137921"/>
                  </a:lnTo>
                  <a:lnTo>
                    <a:pt x="399923" y="106171"/>
                  </a:lnTo>
                  <a:lnTo>
                    <a:pt x="349123" y="106171"/>
                  </a:lnTo>
                  <a:lnTo>
                    <a:pt x="349123" y="93471"/>
                  </a:lnTo>
                  <a:lnTo>
                    <a:pt x="399923" y="93471"/>
                  </a:lnTo>
                  <a:lnTo>
                    <a:pt x="336423" y="61721"/>
                  </a:lnTo>
                  <a:close/>
                </a:path>
                <a:path w="412750" h="138430">
                  <a:moveTo>
                    <a:pt x="199898" y="6350"/>
                  </a:moveTo>
                  <a:lnTo>
                    <a:pt x="199898" y="103377"/>
                  </a:lnTo>
                  <a:lnTo>
                    <a:pt x="202818" y="106171"/>
                  </a:lnTo>
                  <a:lnTo>
                    <a:pt x="336423" y="106171"/>
                  </a:lnTo>
                  <a:lnTo>
                    <a:pt x="336423" y="99821"/>
                  </a:lnTo>
                  <a:lnTo>
                    <a:pt x="212598" y="99821"/>
                  </a:lnTo>
                  <a:lnTo>
                    <a:pt x="206248" y="93471"/>
                  </a:lnTo>
                  <a:lnTo>
                    <a:pt x="212598" y="93471"/>
                  </a:lnTo>
                  <a:lnTo>
                    <a:pt x="212598" y="12700"/>
                  </a:lnTo>
                  <a:lnTo>
                    <a:pt x="206248" y="12700"/>
                  </a:lnTo>
                  <a:lnTo>
                    <a:pt x="199898" y="6350"/>
                  </a:lnTo>
                  <a:close/>
                </a:path>
                <a:path w="412750" h="138430">
                  <a:moveTo>
                    <a:pt x="399923" y="93471"/>
                  </a:moveTo>
                  <a:lnTo>
                    <a:pt x="349123" y="93471"/>
                  </a:lnTo>
                  <a:lnTo>
                    <a:pt x="349123" y="106171"/>
                  </a:lnTo>
                  <a:lnTo>
                    <a:pt x="399923" y="106171"/>
                  </a:lnTo>
                  <a:lnTo>
                    <a:pt x="412623" y="99821"/>
                  </a:lnTo>
                  <a:lnTo>
                    <a:pt x="399923" y="93471"/>
                  </a:lnTo>
                  <a:close/>
                </a:path>
                <a:path w="412750" h="138430">
                  <a:moveTo>
                    <a:pt x="212598" y="93471"/>
                  </a:moveTo>
                  <a:lnTo>
                    <a:pt x="206248" y="93471"/>
                  </a:lnTo>
                  <a:lnTo>
                    <a:pt x="212598" y="99821"/>
                  </a:lnTo>
                  <a:lnTo>
                    <a:pt x="212598" y="93471"/>
                  </a:lnTo>
                  <a:close/>
                </a:path>
                <a:path w="412750" h="138430">
                  <a:moveTo>
                    <a:pt x="336423" y="93471"/>
                  </a:moveTo>
                  <a:lnTo>
                    <a:pt x="212598" y="93471"/>
                  </a:lnTo>
                  <a:lnTo>
                    <a:pt x="212598" y="99821"/>
                  </a:lnTo>
                  <a:lnTo>
                    <a:pt x="336423" y="99821"/>
                  </a:lnTo>
                  <a:lnTo>
                    <a:pt x="336423" y="93471"/>
                  </a:lnTo>
                  <a:close/>
                </a:path>
                <a:path w="412750" h="138430">
                  <a:moveTo>
                    <a:pt x="209803" y="0"/>
                  </a:moveTo>
                  <a:lnTo>
                    <a:pt x="0" y="0"/>
                  </a:lnTo>
                  <a:lnTo>
                    <a:pt x="0" y="12700"/>
                  </a:lnTo>
                  <a:lnTo>
                    <a:pt x="199898" y="12700"/>
                  </a:lnTo>
                  <a:lnTo>
                    <a:pt x="199898" y="6350"/>
                  </a:lnTo>
                  <a:lnTo>
                    <a:pt x="212598" y="6350"/>
                  </a:lnTo>
                  <a:lnTo>
                    <a:pt x="212598" y="2920"/>
                  </a:lnTo>
                  <a:lnTo>
                    <a:pt x="209803" y="0"/>
                  </a:lnTo>
                  <a:close/>
                </a:path>
                <a:path w="412750" h="138430">
                  <a:moveTo>
                    <a:pt x="212598" y="6350"/>
                  </a:moveTo>
                  <a:lnTo>
                    <a:pt x="199898" y="6350"/>
                  </a:lnTo>
                  <a:lnTo>
                    <a:pt x="206248" y="12700"/>
                  </a:lnTo>
                  <a:lnTo>
                    <a:pt x="212598" y="12700"/>
                  </a:lnTo>
                  <a:lnTo>
                    <a:pt x="212598" y="6350"/>
                  </a:lnTo>
                  <a:close/>
                </a:path>
              </a:pathLst>
            </a:custGeom>
            <a:solidFill>
              <a:srgbClr val="F79546"/>
            </a:solidFill>
          </p:spPr>
          <p:txBody>
            <a:bodyPr wrap="square" lIns="0" tIns="0" rIns="0" bIns="0" rtlCol="0"/>
            <a:lstStyle/>
            <a:p>
              <a:endParaRPr/>
            </a:p>
          </p:txBody>
        </p:sp>
        <p:pic>
          <p:nvPicPr>
            <p:cNvPr id="17" name="object 17"/>
            <p:cNvPicPr/>
            <p:nvPr/>
          </p:nvPicPr>
          <p:blipFill>
            <a:blip r:embed="rId12" cstate="email">
              <a:extLst>
                <a:ext uri="{28A0092B-C50C-407E-A947-70E740481C1C}">
                  <a14:useLocalDpi xmlns:a14="http://schemas.microsoft.com/office/drawing/2010/main"/>
                </a:ext>
              </a:extLst>
            </a:blip>
            <a:stretch>
              <a:fillRect/>
            </a:stretch>
          </p:blipFill>
          <p:spPr>
            <a:xfrm>
              <a:off x="5202936" y="2267711"/>
              <a:ext cx="388620" cy="278892"/>
            </a:xfrm>
            <a:prstGeom prst="rect">
              <a:avLst/>
            </a:prstGeom>
          </p:spPr>
        </p:pic>
        <p:pic>
          <p:nvPicPr>
            <p:cNvPr id="18" name="object 18"/>
            <p:cNvPicPr/>
            <p:nvPr/>
          </p:nvPicPr>
          <p:blipFill>
            <a:blip r:embed="rId13" cstate="email">
              <a:extLst>
                <a:ext uri="{28A0092B-C50C-407E-A947-70E740481C1C}">
                  <a14:useLocalDpi xmlns:a14="http://schemas.microsoft.com/office/drawing/2010/main"/>
                </a:ext>
              </a:extLst>
            </a:blip>
            <a:stretch>
              <a:fillRect/>
            </a:stretch>
          </p:blipFill>
          <p:spPr>
            <a:xfrm>
              <a:off x="5262372" y="2364358"/>
              <a:ext cx="187451" cy="76200"/>
            </a:xfrm>
            <a:prstGeom prst="rect">
              <a:avLst/>
            </a:prstGeom>
          </p:spPr>
        </p:pic>
        <p:pic>
          <p:nvPicPr>
            <p:cNvPr id="19" name="object 19" descr="A screen shot of a phone  AI-generated content may be incorrect."/>
            <p:cNvPicPr/>
            <p:nvPr/>
          </p:nvPicPr>
          <p:blipFill>
            <a:blip r:embed="rId14" cstate="email">
              <a:extLst>
                <a:ext uri="{28A0092B-C50C-407E-A947-70E740481C1C}">
                  <a14:useLocalDpi xmlns:a14="http://schemas.microsoft.com/office/drawing/2010/main"/>
                </a:ext>
              </a:extLst>
            </a:blip>
            <a:stretch>
              <a:fillRect/>
            </a:stretch>
          </p:blipFill>
          <p:spPr>
            <a:xfrm>
              <a:off x="1545335" y="2276855"/>
              <a:ext cx="1083564" cy="2071116"/>
            </a:xfrm>
            <a:prstGeom prst="rect">
              <a:avLst/>
            </a:prstGeom>
          </p:spPr>
        </p:pic>
        <p:pic>
          <p:nvPicPr>
            <p:cNvPr id="20" name="object 20" descr="A screen shot of a phone  AI-generated content may be incorrect."/>
            <p:cNvPicPr/>
            <p:nvPr/>
          </p:nvPicPr>
          <p:blipFill>
            <a:blip r:embed="rId15" cstate="email">
              <a:extLst>
                <a:ext uri="{28A0092B-C50C-407E-A947-70E740481C1C}">
                  <a14:useLocalDpi xmlns:a14="http://schemas.microsoft.com/office/drawing/2010/main"/>
                </a:ext>
              </a:extLst>
            </a:blip>
            <a:stretch>
              <a:fillRect/>
            </a:stretch>
          </p:blipFill>
          <p:spPr>
            <a:xfrm>
              <a:off x="1581911" y="2315463"/>
              <a:ext cx="960119" cy="1949424"/>
            </a:xfrm>
            <a:prstGeom prst="rect">
              <a:avLst/>
            </a:prstGeom>
          </p:spPr>
        </p:pic>
        <p:pic>
          <p:nvPicPr>
            <p:cNvPr id="21" name="object 21"/>
            <p:cNvPicPr/>
            <p:nvPr/>
          </p:nvPicPr>
          <p:blipFill>
            <a:blip r:embed="rId16" cstate="email">
              <a:extLst>
                <a:ext uri="{28A0092B-C50C-407E-A947-70E740481C1C}">
                  <a14:useLocalDpi xmlns:a14="http://schemas.microsoft.com/office/drawing/2010/main"/>
                </a:ext>
              </a:extLst>
            </a:blip>
            <a:stretch>
              <a:fillRect/>
            </a:stretch>
          </p:blipFill>
          <p:spPr>
            <a:xfrm>
              <a:off x="1408175" y="2606039"/>
              <a:ext cx="1092708" cy="297180"/>
            </a:xfrm>
            <a:prstGeom prst="rect">
              <a:avLst/>
            </a:prstGeom>
          </p:spPr>
        </p:pic>
        <p:sp>
          <p:nvSpPr>
            <p:cNvPr id="22" name="object 22"/>
            <p:cNvSpPr/>
            <p:nvPr/>
          </p:nvSpPr>
          <p:spPr>
            <a:xfrm>
              <a:off x="1449323" y="2649600"/>
              <a:ext cx="996950" cy="201295"/>
            </a:xfrm>
            <a:custGeom>
              <a:avLst/>
              <a:gdLst/>
              <a:ahLst/>
              <a:cxnLst/>
              <a:rect l="l" t="t" r="r" b="b"/>
              <a:pathLst>
                <a:path w="996950" h="201294">
                  <a:moveTo>
                    <a:pt x="0" y="33527"/>
                  </a:moveTo>
                  <a:lnTo>
                    <a:pt x="2631" y="20466"/>
                  </a:lnTo>
                  <a:lnTo>
                    <a:pt x="9810" y="9810"/>
                  </a:lnTo>
                  <a:lnTo>
                    <a:pt x="20466" y="2631"/>
                  </a:lnTo>
                  <a:lnTo>
                    <a:pt x="33528" y="0"/>
                  </a:lnTo>
                  <a:lnTo>
                    <a:pt x="963168" y="0"/>
                  </a:lnTo>
                  <a:lnTo>
                    <a:pt x="976229" y="2631"/>
                  </a:lnTo>
                  <a:lnTo>
                    <a:pt x="986885" y="9810"/>
                  </a:lnTo>
                  <a:lnTo>
                    <a:pt x="994064" y="20466"/>
                  </a:lnTo>
                  <a:lnTo>
                    <a:pt x="996695" y="33527"/>
                  </a:lnTo>
                  <a:lnTo>
                    <a:pt x="996695" y="167766"/>
                  </a:lnTo>
                  <a:lnTo>
                    <a:pt x="994064" y="180828"/>
                  </a:lnTo>
                  <a:lnTo>
                    <a:pt x="986885" y="191484"/>
                  </a:lnTo>
                  <a:lnTo>
                    <a:pt x="976229" y="198663"/>
                  </a:lnTo>
                  <a:lnTo>
                    <a:pt x="963168" y="201294"/>
                  </a:lnTo>
                  <a:lnTo>
                    <a:pt x="33528" y="201294"/>
                  </a:lnTo>
                  <a:lnTo>
                    <a:pt x="20466" y="198663"/>
                  </a:lnTo>
                  <a:lnTo>
                    <a:pt x="9810" y="191484"/>
                  </a:lnTo>
                  <a:lnTo>
                    <a:pt x="2631" y="180828"/>
                  </a:lnTo>
                  <a:lnTo>
                    <a:pt x="0" y="167766"/>
                  </a:lnTo>
                  <a:lnTo>
                    <a:pt x="0" y="33527"/>
                  </a:lnTo>
                  <a:close/>
                </a:path>
              </a:pathLst>
            </a:custGeom>
            <a:ln w="25422">
              <a:solidFill>
                <a:srgbClr val="F79546"/>
              </a:solidFill>
            </a:ln>
          </p:spPr>
          <p:txBody>
            <a:bodyPr wrap="square" lIns="0" tIns="0" rIns="0" bIns="0" rtlCol="0"/>
            <a:lstStyle/>
            <a:p>
              <a:endParaRPr/>
            </a:p>
          </p:txBody>
        </p:sp>
        <p:pic>
          <p:nvPicPr>
            <p:cNvPr id="23" name="object 23"/>
            <p:cNvPicPr/>
            <p:nvPr/>
          </p:nvPicPr>
          <p:blipFill>
            <a:blip r:embed="rId17" cstate="email">
              <a:extLst>
                <a:ext uri="{28A0092B-C50C-407E-A947-70E740481C1C}">
                  <a14:useLocalDpi xmlns:a14="http://schemas.microsoft.com/office/drawing/2010/main"/>
                </a:ext>
              </a:extLst>
            </a:blip>
            <a:stretch>
              <a:fillRect/>
            </a:stretch>
          </p:blipFill>
          <p:spPr>
            <a:xfrm>
              <a:off x="1819655" y="3959351"/>
              <a:ext cx="297180" cy="269747"/>
            </a:xfrm>
            <a:prstGeom prst="rect">
              <a:avLst/>
            </a:prstGeom>
          </p:spPr>
        </p:pic>
        <p:pic>
          <p:nvPicPr>
            <p:cNvPr id="24" name="object 24"/>
            <p:cNvPicPr/>
            <p:nvPr/>
          </p:nvPicPr>
          <p:blipFill>
            <a:blip r:embed="rId18" cstate="email">
              <a:extLst>
                <a:ext uri="{28A0092B-C50C-407E-A947-70E740481C1C}">
                  <a14:useLocalDpi xmlns:a14="http://schemas.microsoft.com/office/drawing/2010/main"/>
                </a:ext>
              </a:extLst>
            </a:blip>
            <a:stretch>
              <a:fillRect/>
            </a:stretch>
          </p:blipFill>
          <p:spPr>
            <a:xfrm>
              <a:off x="1848092" y="3991344"/>
              <a:ext cx="226590" cy="199311"/>
            </a:xfrm>
            <a:prstGeom prst="rect">
              <a:avLst/>
            </a:prstGeom>
          </p:spPr>
        </p:pic>
        <p:pic>
          <p:nvPicPr>
            <p:cNvPr id="25" name="object 25"/>
            <p:cNvPicPr/>
            <p:nvPr/>
          </p:nvPicPr>
          <p:blipFill>
            <a:blip r:embed="rId19" cstate="email">
              <a:extLst>
                <a:ext uri="{28A0092B-C50C-407E-A947-70E740481C1C}">
                  <a14:useLocalDpi xmlns:a14="http://schemas.microsoft.com/office/drawing/2010/main"/>
                </a:ext>
              </a:extLst>
            </a:blip>
            <a:stretch>
              <a:fillRect/>
            </a:stretch>
          </p:blipFill>
          <p:spPr>
            <a:xfrm>
              <a:off x="1399031" y="2715767"/>
              <a:ext cx="525780" cy="1449324"/>
            </a:xfrm>
            <a:prstGeom prst="rect">
              <a:avLst/>
            </a:prstGeom>
          </p:spPr>
        </p:pic>
        <p:sp>
          <p:nvSpPr>
            <p:cNvPr id="26" name="object 26"/>
            <p:cNvSpPr/>
            <p:nvPr/>
          </p:nvSpPr>
          <p:spPr>
            <a:xfrm>
              <a:off x="1493519" y="2850895"/>
              <a:ext cx="365760" cy="1244600"/>
            </a:xfrm>
            <a:custGeom>
              <a:avLst/>
              <a:gdLst/>
              <a:ahLst/>
              <a:cxnLst/>
              <a:rect l="l" t="t" r="r" b="b"/>
              <a:pathLst>
                <a:path w="365760" h="1244600">
                  <a:moveTo>
                    <a:pt x="44450" y="63500"/>
                  </a:moveTo>
                  <a:lnTo>
                    <a:pt x="31750" y="63500"/>
                  </a:lnTo>
                  <a:lnTo>
                    <a:pt x="31750" y="1241628"/>
                  </a:lnTo>
                  <a:lnTo>
                    <a:pt x="34543" y="1244473"/>
                  </a:lnTo>
                  <a:lnTo>
                    <a:pt x="365632" y="1244473"/>
                  </a:lnTo>
                  <a:lnTo>
                    <a:pt x="365632" y="1238123"/>
                  </a:lnTo>
                  <a:lnTo>
                    <a:pt x="44450" y="1238123"/>
                  </a:lnTo>
                  <a:lnTo>
                    <a:pt x="38100" y="1231760"/>
                  </a:lnTo>
                  <a:lnTo>
                    <a:pt x="44450" y="1231760"/>
                  </a:lnTo>
                  <a:lnTo>
                    <a:pt x="44450" y="63500"/>
                  </a:lnTo>
                  <a:close/>
                </a:path>
                <a:path w="365760" h="1244600">
                  <a:moveTo>
                    <a:pt x="44450" y="1231760"/>
                  </a:moveTo>
                  <a:lnTo>
                    <a:pt x="38100" y="1231760"/>
                  </a:lnTo>
                  <a:lnTo>
                    <a:pt x="44450" y="1238123"/>
                  </a:lnTo>
                  <a:lnTo>
                    <a:pt x="44450" y="1231760"/>
                  </a:lnTo>
                  <a:close/>
                </a:path>
                <a:path w="365760" h="1244600">
                  <a:moveTo>
                    <a:pt x="365632" y="1231760"/>
                  </a:moveTo>
                  <a:lnTo>
                    <a:pt x="44450" y="1231760"/>
                  </a:lnTo>
                  <a:lnTo>
                    <a:pt x="44450" y="1238123"/>
                  </a:lnTo>
                  <a:lnTo>
                    <a:pt x="365632" y="1238123"/>
                  </a:lnTo>
                  <a:lnTo>
                    <a:pt x="365632" y="1231760"/>
                  </a:lnTo>
                  <a:close/>
                </a:path>
                <a:path w="365760" h="1244600">
                  <a:moveTo>
                    <a:pt x="38100" y="0"/>
                  </a:moveTo>
                  <a:lnTo>
                    <a:pt x="0" y="76200"/>
                  </a:lnTo>
                  <a:lnTo>
                    <a:pt x="31750" y="76200"/>
                  </a:lnTo>
                  <a:lnTo>
                    <a:pt x="31750" y="63500"/>
                  </a:lnTo>
                  <a:lnTo>
                    <a:pt x="69850" y="63500"/>
                  </a:lnTo>
                  <a:lnTo>
                    <a:pt x="38100" y="0"/>
                  </a:lnTo>
                  <a:close/>
                </a:path>
                <a:path w="365760" h="1244600">
                  <a:moveTo>
                    <a:pt x="69850" y="63500"/>
                  </a:moveTo>
                  <a:lnTo>
                    <a:pt x="44450" y="63500"/>
                  </a:lnTo>
                  <a:lnTo>
                    <a:pt x="44450" y="76200"/>
                  </a:lnTo>
                  <a:lnTo>
                    <a:pt x="76200" y="76200"/>
                  </a:lnTo>
                  <a:lnTo>
                    <a:pt x="69850" y="63500"/>
                  </a:lnTo>
                  <a:close/>
                </a:path>
              </a:pathLst>
            </a:custGeom>
            <a:solidFill>
              <a:srgbClr val="F79546"/>
            </a:solidFill>
          </p:spPr>
          <p:txBody>
            <a:bodyPr wrap="square" lIns="0" tIns="0" rIns="0" bIns="0" rtlCol="0"/>
            <a:lstStyle/>
            <a:p>
              <a:endParaRPr/>
            </a:p>
          </p:txBody>
        </p:sp>
        <p:pic>
          <p:nvPicPr>
            <p:cNvPr id="27" name="object 27"/>
            <p:cNvPicPr/>
            <p:nvPr/>
          </p:nvPicPr>
          <p:blipFill>
            <a:blip r:embed="rId20" cstate="email">
              <a:extLst>
                <a:ext uri="{28A0092B-C50C-407E-A947-70E740481C1C}">
                  <a14:useLocalDpi xmlns:a14="http://schemas.microsoft.com/office/drawing/2010/main"/>
                </a:ext>
              </a:extLst>
            </a:blip>
            <a:stretch>
              <a:fillRect/>
            </a:stretch>
          </p:blipFill>
          <p:spPr>
            <a:xfrm>
              <a:off x="2386583" y="1600199"/>
              <a:ext cx="480059" cy="1229868"/>
            </a:xfrm>
            <a:prstGeom prst="rect">
              <a:avLst/>
            </a:prstGeom>
          </p:spPr>
        </p:pic>
        <p:sp>
          <p:nvSpPr>
            <p:cNvPr id="28" name="object 28"/>
            <p:cNvSpPr/>
            <p:nvPr/>
          </p:nvSpPr>
          <p:spPr>
            <a:xfrm>
              <a:off x="2446019" y="1696211"/>
              <a:ext cx="278765" cy="1064260"/>
            </a:xfrm>
            <a:custGeom>
              <a:avLst/>
              <a:gdLst/>
              <a:ahLst/>
              <a:cxnLst/>
              <a:rect l="l" t="t" r="r" b="b"/>
              <a:pathLst>
                <a:path w="278764" h="1064260">
                  <a:moveTo>
                    <a:pt x="132715" y="1051306"/>
                  </a:moveTo>
                  <a:lnTo>
                    <a:pt x="0" y="1051306"/>
                  </a:lnTo>
                  <a:lnTo>
                    <a:pt x="0" y="1064006"/>
                  </a:lnTo>
                  <a:lnTo>
                    <a:pt x="142621" y="1064006"/>
                  </a:lnTo>
                  <a:lnTo>
                    <a:pt x="145415" y="1061212"/>
                  </a:lnTo>
                  <a:lnTo>
                    <a:pt x="145415" y="1057656"/>
                  </a:lnTo>
                  <a:lnTo>
                    <a:pt x="132715" y="1057656"/>
                  </a:lnTo>
                  <a:lnTo>
                    <a:pt x="132715" y="1051306"/>
                  </a:lnTo>
                  <a:close/>
                </a:path>
                <a:path w="278764" h="1064260">
                  <a:moveTo>
                    <a:pt x="202056" y="31750"/>
                  </a:moveTo>
                  <a:lnTo>
                    <a:pt x="135636" y="31750"/>
                  </a:lnTo>
                  <a:lnTo>
                    <a:pt x="132715" y="34544"/>
                  </a:lnTo>
                  <a:lnTo>
                    <a:pt x="132715" y="1057656"/>
                  </a:lnTo>
                  <a:lnTo>
                    <a:pt x="139065" y="1051306"/>
                  </a:lnTo>
                  <a:lnTo>
                    <a:pt x="145415" y="1051306"/>
                  </a:lnTo>
                  <a:lnTo>
                    <a:pt x="145415" y="44450"/>
                  </a:lnTo>
                  <a:lnTo>
                    <a:pt x="139065" y="44450"/>
                  </a:lnTo>
                  <a:lnTo>
                    <a:pt x="145415" y="38100"/>
                  </a:lnTo>
                  <a:lnTo>
                    <a:pt x="202056" y="38100"/>
                  </a:lnTo>
                  <a:lnTo>
                    <a:pt x="202056" y="31750"/>
                  </a:lnTo>
                  <a:close/>
                </a:path>
                <a:path w="278764" h="1064260">
                  <a:moveTo>
                    <a:pt x="145415" y="1051306"/>
                  </a:moveTo>
                  <a:lnTo>
                    <a:pt x="139065" y="1051306"/>
                  </a:lnTo>
                  <a:lnTo>
                    <a:pt x="132715" y="1057656"/>
                  </a:lnTo>
                  <a:lnTo>
                    <a:pt x="145415" y="1057656"/>
                  </a:lnTo>
                  <a:lnTo>
                    <a:pt x="145415" y="1051306"/>
                  </a:lnTo>
                  <a:close/>
                </a:path>
                <a:path w="278764" h="1064260">
                  <a:moveTo>
                    <a:pt x="202056" y="0"/>
                  </a:moveTo>
                  <a:lnTo>
                    <a:pt x="202056" y="76200"/>
                  </a:lnTo>
                  <a:lnTo>
                    <a:pt x="265556" y="44450"/>
                  </a:lnTo>
                  <a:lnTo>
                    <a:pt x="214756" y="44450"/>
                  </a:lnTo>
                  <a:lnTo>
                    <a:pt x="214756" y="31750"/>
                  </a:lnTo>
                  <a:lnTo>
                    <a:pt x="265556" y="31750"/>
                  </a:lnTo>
                  <a:lnTo>
                    <a:pt x="202056" y="0"/>
                  </a:lnTo>
                  <a:close/>
                </a:path>
                <a:path w="278764" h="1064260">
                  <a:moveTo>
                    <a:pt x="145415" y="38100"/>
                  </a:moveTo>
                  <a:lnTo>
                    <a:pt x="139065" y="44450"/>
                  </a:lnTo>
                  <a:lnTo>
                    <a:pt x="145415" y="44450"/>
                  </a:lnTo>
                  <a:lnTo>
                    <a:pt x="145415" y="38100"/>
                  </a:lnTo>
                  <a:close/>
                </a:path>
                <a:path w="278764" h="1064260">
                  <a:moveTo>
                    <a:pt x="202056" y="38100"/>
                  </a:moveTo>
                  <a:lnTo>
                    <a:pt x="145415" y="38100"/>
                  </a:lnTo>
                  <a:lnTo>
                    <a:pt x="145415" y="44450"/>
                  </a:lnTo>
                  <a:lnTo>
                    <a:pt x="202056" y="44450"/>
                  </a:lnTo>
                  <a:lnTo>
                    <a:pt x="202056" y="38100"/>
                  </a:lnTo>
                  <a:close/>
                </a:path>
                <a:path w="278764" h="1064260">
                  <a:moveTo>
                    <a:pt x="265556" y="31750"/>
                  </a:moveTo>
                  <a:lnTo>
                    <a:pt x="214756" y="31750"/>
                  </a:lnTo>
                  <a:lnTo>
                    <a:pt x="214756" y="44450"/>
                  </a:lnTo>
                  <a:lnTo>
                    <a:pt x="265556" y="44450"/>
                  </a:lnTo>
                  <a:lnTo>
                    <a:pt x="278256" y="38100"/>
                  </a:lnTo>
                  <a:lnTo>
                    <a:pt x="265556" y="31750"/>
                  </a:lnTo>
                  <a:close/>
                </a:path>
              </a:pathLst>
            </a:custGeom>
            <a:solidFill>
              <a:srgbClr val="F79546"/>
            </a:solidFill>
          </p:spPr>
          <p:txBody>
            <a:bodyPr wrap="square" lIns="0" tIns="0" rIns="0" bIns="0" rtlCol="0"/>
            <a:lstStyle/>
            <a:p>
              <a:endParaRPr/>
            </a:p>
          </p:txBody>
        </p:sp>
        <p:pic>
          <p:nvPicPr>
            <p:cNvPr id="29" name="object 29" descr="A screenshot of a chat  AI-generated content may be incorrect."/>
            <p:cNvPicPr/>
            <p:nvPr/>
          </p:nvPicPr>
          <p:blipFill>
            <a:blip r:embed="rId21" cstate="email">
              <a:extLst>
                <a:ext uri="{28A0092B-C50C-407E-A947-70E740481C1C}">
                  <a14:useLocalDpi xmlns:a14="http://schemas.microsoft.com/office/drawing/2010/main"/>
                </a:ext>
              </a:extLst>
            </a:blip>
            <a:stretch>
              <a:fillRect/>
            </a:stretch>
          </p:blipFill>
          <p:spPr>
            <a:xfrm>
              <a:off x="6775704" y="1162303"/>
              <a:ext cx="1325879" cy="2690749"/>
            </a:xfrm>
            <a:prstGeom prst="rect">
              <a:avLst/>
            </a:prstGeom>
          </p:spPr>
        </p:pic>
        <p:pic>
          <p:nvPicPr>
            <p:cNvPr id="30" name="object 30"/>
            <p:cNvPicPr/>
            <p:nvPr/>
          </p:nvPicPr>
          <p:blipFill>
            <a:blip r:embed="rId12" cstate="email">
              <a:extLst>
                <a:ext uri="{28A0092B-C50C-407E-A947-70E740481C1C}">
                  <a14:useLocalDpi xmlns:a14="http://schemas.microsoft.com/office/drawing/2010/main"/>
                </a:ext>
              </a:extLst>
            </a:blip>
            <a:stretch>
              <a:fillRect/>
            </a:stretch>
          </p:blipFill>
          <p:spPr>
            <a:xfrm>
              <a:off x="6583680" y="2231135"/>
              <a:ext cx="388620" cy="278892"/>
            </a:xfrm>
            <a:prstGeom prst="rect">
              <a:avLst/>
            </a:prstGeom>
          </p:spPr>
        </p:pic>
        <p:pic>
          <p:nvPicPr>
            <p:cNvPr id="31" name="object 31"/>
            <p:cNvPicPr/>
            <p:nvPr/>
          </p:nvPicPr>
          <p:blipFill>
            <a:blip r:embed="rId22" cstate="email">
              <a:extLst>
                <a:ext uri="{28A0092B-C50C-407E-A947-70E740481C1C}">
                  <a14:useLocalDpi xmlns:a14="http://schemas.microsoft.com/office/drawing/2010/main"/>
                </a:ext>
              </a:extLst>
            </a:blip>
            <a:stretch>
              <a:fillRect/>
            </a:stretch>
          </p:blipFill>
          <p:spPr>
            <a:xfrm>
              <a:off x="6643116" y="2327655"/>
              <a:ext cx="187451" cy="76327"/>
            </a:xfrm>
            <a:prstGeom prst="rect">
              <a:avLst/>
            </a:prstGeom>
          </p:spPr>
        </p:pic>
      </p:grpSp>
      <p:grpSp>
        <p:nvGrpSpPr>
          <p:cNvPr id="35" name="Group 34">
            <a:extLst>
              <a:ext uri="{FF2B5EF4-FFF2-40B4-BE49-F238E27FC236}">
                <a16:creationId xmlns:a16="http://schemas.microsoft.com/office/drawing/2014/main" id="{0543B621-460F-0001-ECB9-9B2FDEE62298}"/>
              </a:ext>
              <a:ext uri="{C183D7F6-B498-43B3-948B-1728B52AA6E4}">
                <adec:decorative xmlns:adec="http://schemas.microsoft.com/office/drawing/2017/decorative" val="1"/>
              </a:ext>
            </a:extLst>
          </p:cNvPr>
          <p:cNvGrpSpPr/>
          <p:nvPr/>
        </p:nvGrpSpPr>
        <p:grpSpPr>
          <a:xfrm>
            <a:off x="76200" y="4251325"/>
            <a:ext cx="1295400" cy="609600"/>
            <a:chOff x="289117" y="4297795"/>
            <a:chExt cx="1219200" cy="609600"/>
          </a:xfrm>
        </p:grpSpPr>
        <p:sp>
          <p:nvSpPr>
            <p:cNvPr id="36" name="Rectangle 35">
              <a:extLst>
                <a:ext uri="{FF2B5EF4-FFF2-40B4-BE49-F238E27FC236}">
                  <a16:creationId xmlns:a16="http://schemas.microsoft.com/office/drawing/2014/main" id="{D47C61BD-1B40-EE36-018D-DDA5DD42AE3F}"/>
                </a:ext>
              </a:extLst>
            </p:cNvPr>
            <p:cNvSpPr/>
            <p:nvPr/>
          </p:nvSpPr>
          <p:spPr>
            <a:xfrm>
              <a:off x="289117" y="4297795"/>
              <a:ext cx="12192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6B0C4F0F-A5E4-68B6-098C-064E01759871}"/>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33" name="slide 21">
            <a:hlinkClick r:id="" action="ppaction://media"/>
            <a:extLst>
              <a:ext uri="{FF2B5EF4-FFF2-40B4-BE49-F238E27FC236}">
                <a16:creationId xmlns:a16="http://schemas.microsoft.com/office/drawing/2014/main" id="{69642BBA-8B5B-BD86-9212-24AC47FC4453}"/>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87376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480"/>
    </mc:Choice>
    <mc:Fallback>
      <p:transition spd="slow" advTm="18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98"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83464" y="394375"/>
            <a:ext cx="5807075" cy="454659"/>
          </a:xfrm>
          <a:prstGeom prst="rect">
            <a:avLst/>
          </a:prstGeom>
        </p:spPr>
        <p:txBody>
          <a:bodyPr vert="horz" wrap="square" lIns="0" tIns="14604" rIns="0" bIns="0" rtlCol="0">
            <a:spAutoFit/>
          </a:bodyPr>
          <a:lstStyle/>
          <a:p>
            <a:pPr marL="12700">
              <a:lnSpc>
                <a:spcPct val="100000"/>
              </a:lnSpc>
              <a:spcBef>
                <a:spcPts val="114"/>
              </a:spcBef>
            </a:pPr>
            <a:r>
              <a:rPr>
                <a:solidFill>
                  <a:schemeClr val="tx1"/>
                </a:solidFill>
                <a:latin typeface="Arial" panose="020B0604020202020204" pitchFamily="34" charset="0"/>
                <a:cs typeface="Arial" panose="020B0604020202020204" pitchFamily="34" charset="0"/>
              </a:rPr>
              <a:t>AI</a:t>
            </a:r>
            <a:r>
              <a:rPr spc="-95">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Care</a:t>
            </a:r>
            <a:r>
              <a:rPr spc="-75">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Assistant</a:t>
            </a:r>
            <a:r>
              <a:rPr spc="-20">
                <a:solidFill>
                  <a:schemeClr val="tx1"/>
                </a:solidFill>
                <a:latin typeface="Arial" panose="020B0604020202020204" pitchFamily="34" charset="0"/>
                <a:cs typeface="Arial" panose="020B0604020202020204" pitchFamily="34" charset="0"/>
              </a:rPr>
              <a:t> </a:t>
            </a:r>
            <a:r>
              <a:rPr spc="-10">
                <a:solidFill>
                  <a:schemeClr val="tx1"/>
                </a:solidFill>
                <a:latin typeface="Arial" panose="020B0604020202020204" pitchFamily="34" charset="0"/>
                <a:cs typeface="Arial" panose="020B0604020202020204" pitchFamily="34" charset="0"/>
              </a:rPr>
              <a:t>(WayFinding)</a:t>
            </a:r>
          </a:p>
        </p:txBody>
      </p:sp>
      <p:grpSp>
        <p:nvGrpSpPr>
          <p:cNvPr id="3" name="object 3">
            <a:extLst>
              <a:ext uri="{C183D7F6-B498-43B3-948B-1728B52AA6E4}">
                <adec:decorative xmlns:adec="http://schemas.microsoft.com/office/drawing/2017/decorative" val="1"/>
              </a:ext>
            </a:extLst>
          </p:cNvPr>
          <p:cNvGrpSpPr/>
          <p:nvPr/>
        </p:nvGrpSpPr>
        <p:grpSpPr>
          <a:xfrm>
            <a:off x="39370" y="2193925"/>
            <a:ext cx="9065260" cy="451484"/>
            <a:chOff x="0" y="2359913"/>
            <a:chExt cx="9065260" cy="451484"/>
          </a:xfrm>
          <a:solidFill>
            <a:srgbClr val="003FA6"/>
          </a:solidFill>
        </p:grpSpPr>
        <p:sp>
          <p:nvSpPr>
            <p:cNvPr id="4" name="object 4"/>
            <p:cNvSpPr/>
            <p:nvPr/>
          </p:nvSpPr>
          <p:spPr>
            <a:xfrm>
              <a:off x="0" y="2359913"/>
              <a:ext cx="9065260" cy="451484"/>
            </a:xfrm>
            <a:custGeom>
              <a:avLst/>
              <a:gdLst/>
              <a:ahLst/>
              <a:cxnLst/>
              <a:rect l="l" t="t" r="r" b="b"/>
              <a:pathLst>
                <a:path w="9065260" h="451485">
                  <a:moveTo>
                    <a:pt x="8614283" y="0"/>
                  </a:moveTo>
                  <a:lnTo>
                    <a:pt x="8614283" y="451231"/>
                  </a:lnTo>
                  <a:lnTo>
                    <a:pt x="8839834" y="338327"/>
                  </a:lnTo>
                  <a:lnTo>
                    <a:pt x="8726932" y="338327"/>
                  </a:lnTo>
                  <a:lnTo>
                    <a:pt x="8726932" y="112775"/>
                  </a:lnTo>
                  <a:lnTo>
                    <a:pt x="8839708" y="112775"/>
                  </a:lnTo>
                  <a:lnTo>
                    <a:pt x="8614283" y="0"/>
                  </a:lnTo>
                  <a:close/>
                </a:path>
                <a:path w="9065260" h="451485">
                  <a:moveTo>
                    <a:pt x="8614283" y="112775"/>
                  </a:moveTo>
                  <a:lnTo>
                    <a:pt x="0" y="112775"/>
                  </a:lnTo>
                  <a:lnTo>
                    <a:pt x="0" y="338327"/>
                  </a:lnTo>
                  <a:lnTo>
                    <a:pt x="8614283" y="338327"/>
                  </a:lnTo>
                  <a:lnTo>
                    <a:pt x="8614283" y="112775"/>
                  </a:lnTo>
                  <a:close/>
                </a:path>
                <a:path w="9065260" h="451485">
                  <a:moveTo>
                    <a:pt x="8839708" y="112775"/>
                  </a:moveTo>
                  <a:lnTo>
                    <a:pt x="8726932" y="112775"/>
                  </a:lnTo>
                  <a:lnTo>
                    <a:pt x="8726932" y="338327"/>
                  </a:lnTo>
                  <a:lnTo>
                    <a:pt x="8839834" y="338327"/>
                  </a:lnTo>
                  <a:lnTo>
                    <a:pt x="9065133" y="225551"/>
                  </a:lnTo>
                  <a:lnTo>
                    <a:pt x="8839708" y="112775"/>
                  </a:lnTo>
                  <a:close/>
                </a:path>
              </a:pathLst>
            </a:custGeom>
            <a:grpFill/>
          </p:spPr>
          <p:txBody>
            <a:bodyPr wrap="square" lIns="0" tIns="0" rIns="0" bIns="0" rtlCol="0"/>
            <a:lstStyle/>
            <a:p>
              <a:endParaRPr/>
            </a:p>
          </p:txBody>
        </p:sp>
        <p:pic>
          <p:nvPicPr>
            <p:cNvPr id="5" name="object 5"/>
            <p:cNvPicPr/>
            <p:nvPr/>
          </p:nvPicPr>
          <p:blipFill>
            <a:blip r:embed="rId4" cstate="email">
              <a:extLst>
                <a:ext uri="{28A0092B-C50C-407E-A947-70E740481C1C}">
                  <a14:useLocalDpi xmlns:a14="http://schemas.microsoft.com/office/drawing/2010/main"/>
                </a:ext>
              </a:extLst>
            </a:blip>
            <a:stretch>
              <a:fillRect/>
            </a:stretch>
          </p:blipFill>
          <p:spPr>
            <a:xfrm>
              <a:off x="1673351" y="2471038"/>
              <a:ext cx="228600" cy="228853"/>
            </a:xfrm>
            <a:prstGeom prst="rect">
              <a:avLst/>
            </a:prstGeom>
            <a:grpFill/>
          </p:spPr>
        </p:pic>
      </p:grpSp>
      <p:sp>
        <p:nvSpPr>
          <p:cNvPr id="6" name="object 6"/>
          <p:cNvSpPr txBox="1"/>
          <p:nvPr/>
        </p:nvSpPr>
        <p:spPr>
          <a:xfrm>
            <a:off x="1980311" y="1171829"/>
            <a:ext cx="1638300" cy="914400"/>
          </a:xfrm>
          <a:prstGeom prst="rect">
            <a:avLst/>
          </a:prstGeom>
        </p:spPr>
        <p:txBody>
          <a:bodyPr vert="horz" wrap="square" lIns="0" tIns="16510" rIns="0" bIns="0" rtlCol="0">
            <a:spAutoFit/>
          </a:bodyPr>
          <a:lstStyle/>
          <a:p>
            <a:pPr marL="12700">
              <a:lnSpc>
                <a:spcPct val="100000"/>
              </a:lnSpc>
              <a:spcBef>
                <a:spcPts val="130"/>
              </a:spcBef>
            </a:pPr>
            <a:r>
              <a:rPr sz="1200" b="1">
                <a:solidFill>
                  <a:srgbClr val="2B25AC"/>
                </a:solidFill>
                <a:latin typeface="Calibri"/>
                <a:cs typeface="Calibri"/>
              </a:rPr>
              <a:t>Leverages</a:t>
            </a:r>
            <a:r>
              <a:rPr sz="1200" b="1" spc="-30">
                <a:solidFill>
                  <a:srgbClr val="2B25AC"/>
                </a:solidFill>
                <a:latin typeface="Calibri"/>
                <a:cs typeface="Calibri"/>
              </a:rPr>
              <a:t> </a:t>
            </a:r>
            <a:r>
              <a:rPr sz="1200" b="1" spc="-20">
                <a:solidFill>
                  <a:srgbClr val="2B25AC"/>
                </a:solidFill>
                <a:latin typeface="Calibri"/>
                <a:cs typeface="Calibri"/>
              </a:rPr>
              <a:t>your</a:t>
            </a:r>
            <a:endParaRPr sz="1200">
              <a:latin typeface="Calibri"/>
              <a:cs typeface="Calibri"/>
            </a:endParaRPr>
          </a:p>
          <a:p>
            <a:pPr marL="12700">
              <a:lnSpc>
                <a:spcPct val="100000"/>
              </a:lnSpc>
              <a:spcBef>
                <a:spcPts val="5"/>
              </a:spcBef>
            </a:pPr>
            <a:r>
              <a:rPr sz="1200" b="1">
                <a:solidFill>
                  <a:srgbClr val="2B25AC"/>
                </a:solidFill>
                <a:latin typeface="Calibri"/>
                <a:cs typeface="Calibri"/>
              </a:rPr>
              <a:t>full</a:t>
            </a:r>
            <a:r>
              <a:rPr sz="1200" b="1" spc="10">
                <a:solidFill>
                  <a:srgbClr val="2B25AC"/>
                </a:solidFill>
                <a:latin typeface="Calibri"/>
                <a:cs typeface="Calibri"/>
              </a:rPr>
              <a:t> </a:t>
            </a:r>
            <a:r>
              <a:rPr sz="1200" b="1">
                <a:solidFill>
                  <a:srgbClr val="2B25AC"/>
                </a:solidFill>
                <a:latin typeface="Calibri"/>
                <a:cs typeface="Calibri"/>
              </a:rPr>
              <a:t>ecosystem</a:t>
            </a:r>
            <a:r>
              <a:rPr sz="1200" b="1" spc="-40">
                <a:solidFill>
                  <a:srgbClr val="2B25AC"/>
                </a:solidFill>
                <a:latin typeface="Calibri"/>
                <a:cs typeface="Calibri"/>
              </a:rPr>
              <a:t> </a:t>
            </a:r>
            <a:r>
              <a:rPr sz="1200" b="1" spc="-10">
                <a:solidFill>
                  <a:srgbClr val="2B25AC"/>
                </a:solidFill>
                <a:latin typeface="Calibri"/>
                <a:cs typeface="Calibri"/>
              </a:rPr>
              <a:t>content</a:t>
            </a:r>
            <a:endParaRPr sz="1200">
              <a:latin typeface="Calibri"/>
              <a:cs typeface="Calibri"/>
            </a:endParaRPr>
          </a:p>
          <a:p>
            <a:pPr marL="12700" marR="5080">
              <a:lnSpc>
                <a:spcPct val="100000"/>
              </a:lnSpc>
              <a:spcBef>
                <a:spcPts val="830"/>
              </a:spcBef>
            </a:pPr>
            <a:r>
              <a:rPr sz="900" spc="30">
                <a:solidFill>
                  <a:srgbClr val="17152C"/>
                </a:solidFill>
                <a:latin typeface="Calibri"/>
                <a:cs typeface="Calibri"/>
              </a:rPr>
              <a:t>Transform </a:t>
            </a:r>
            <a:r>
              <a:rPr sz="900" spc="45">
                <a:solidFill>
                  <a:srgbClr val="17152C"/>
                </a:solidFill>
                <a:latin typeface="Calibri"/>
                <a:cs typeface="Calibri"/>
              </a:rPr>
              <a:t>existing</a:t>
            </a:r>
            <a:r>
              <a:rPr sz="900" spc="55">
                <a:solidFill>
                  <a:srgbClr val="17152C"/>
                </a:solidFill>
                <a:latin typeface="Calibri"/>
                <a:cs typeface="Calibri"/>
              </a:rPr>
              <a:t> </a:t>
            </a:r>
            <a:r>
              <a:rPr sz="900" spc="30">
                <a:solidFill>
                  <a:srgbClr val="17152C"/>
                </a:solidFill>
                <a:latin typeface="Calibri"/>
                <a:cs typeface="Calibri"/>
              </a:rPr>
              <a:t>health</a:t>
            </a:r>
            <a:r>
              <a:rPr sz="900" spc="114">
                <a:solidFill>
                  <a:srgbClr val="17152C"/>
                </a:solidFill>
                <a:latin typeface="Calibri"/>
                <a:cs typeface="Calibri"/>
              </a:rPr>
              <a:t> </a:t>
            </a:r>
            <a:r>
              <a:rPr sz="900" spc="-20">
                <a:solidFill>
                  <a:srgbClr val="17152C"/>
                </a:solidFill>
                <a:latin typeface="Calibri"/>
                <a:cs typeface="Calibri"/>
              </a:rPr>
              <a:t>plan,</a:t>
            </a:r>
            <a:r>
              <a:rPr sz="900" spc="10">
                <a:solidFill>
                  <a:srgbClr val="17152C"/>
                </a:solidFill>
                <a:latin typeface="Calibri"/>
                <a:cs typeface="Calibri"/>
              </a:rPr>
              <a:t> benefits</a:t>
            </a:r>
            <a:r>
              <a:rPr sz="900" spc="170">
                <a:solidFill>
                  <a:srgbClr val="17152C"/>
                </a:solidFill>
                <a:latin typeface="Calibri"/>
                <a:cs typeface="Calibri"/>
              </a:rPr>
              <a:t> </a:t>
            </a:r>
            <a:r>
              <a:rPr sz="900" spc="70">
                <a:solidFill>
                  <a:srgbClr val="17152C"/>
                </a:solidFill>
                <a:latin typeface="Calibri"/>
                <a:cs typeface="Calibri"/>
              </a:rPr>
              <a:t>and</a:t>
            </a:r>
            <a:r>
              <a:rPr sz="900" spc="114">
                <a:solidFill>
                  <a:srgbClr val="17152C"/>
                </a:solidFill>
                <a:latin typeface="Calibri"/>
                <a:cs typeface="Calibri"/>
              </a:rPr>
              <a:t> </a:t>
            </a:r>
            <a:r>
              <a:rPr sz="900" spc="10">
                <a:solidFill>
                  <a:srgbClr val="17152C"/>
                </a:solidFill>
                <a:latin typeface="Calibri"/>
                <a:cs typeface="Calibri"/>
              </a:rPr>
              <a:t>related</a:t>
            </a:r>
            <a:r>
              <a:rPr sz="900" spc="229">
                <a:solidFill>
                  <a:srgbClr val="17152C"/>
                </a:solidFill>
                <a:latin typeface="Calibri"/>
                <a:cs typeface="Calibri"/>
              </a:rPr>
              <a:t> </a:t>
            </a:r>
            <a:r>
              <a:rPr sz="900" spc="35">
                <a:solidFill>
                  <a:srgbClr val="17152C"/>
                </a:solidFill>
                <a:latin typeface="Calibri"/>
                <a:cs typeface="Calibri"/>
              </a:rPr>
              <a:t>policies </a:t>
            </a:r>
            <a:r>
              <a:rPr sz="900" spc="55">
                <a:solidFill>
                  <a:srgbClr val="17152C"/>
                </a:solidFill>
                <a:latin typeface="Calibri"/>
                <a:cs typeface="Calibri"/>
              </a:rPr>
              <a:t>provided</a:t>
            </a:r>
            <a:r>
              <a:rPr sz="900" spc="110">
                <a:solidFill>
                  <a:srgbClr val="17152C"/>
                </a:solidFill>
                <a:latin typeface="Calibri"/>
                <a:cs typeface="Calibri"/>
              </a:rPr>
              <a:t> </a:t>
            </a:r>
            <a:r>
              <a:rPr sz="900" spc="70">
                <a:solidFill>
                  <a:srgbClr val="17152C"/>
                </a:solidFill>
                <a:latin typeface="Calibri"/>
                <a:cs typeface="Calibri"/>
              </a:rPr>
              <a:t>by</a:t>
            </a:r>
            <a:r>
              <a:rPr sz="900" spc="25">
                <a:solidFill>
                  <a:srgbClr val="17152C"/>
                </a:solidFill>
                <a:latin typeface="Calibri"/>
                <a:cs typeface="Calibri"/>
              </a:rPr>
              <a:t> </a:t>
            </a:r>
            <a:r>
              <a:rPr sz="900">
                <a:solidFill>
                  <a:srgbClr val="17152C"/>
                </a:solidFill>
                <a:latin typeface="Calibri"/>
                <a:cs typeface="Calibri"/>
              </a:rPr>
              <a:t>the</a:t>
            </a:r>
            <a:r>
              <a:rPr sz="900" spc="20">
                <a:solidFill>
                  <a:srgbClr val="17152C"/>
                </a:solidFill>
                <a:latin typeface="Calibri"/>
                <a:cs typeface="Calibri"/>
              </a:rPr>
              <a:t> </a:t>
            </a:r>
            <a:r>
              <a:rPr sz="900" spc="-10">
                <a:solidFill>
                  <a:srgbClr val="17152C"/>
                </a:solidFill>
                <a:latin typeface="Calibri"/>
                <a:cs typeface="Calibri"/>
              </a:rPr>
              <a:t>client</a:t>
            </a:r>
            <a:endParaRPr sz="900">
              <a:latin typeface="Calibri"/>
              <a:cs typeface="Calibri"/>
            </a:endParaRPr>
          </a:p>
        </p:txBody>
      </p:sp>
      <p:sp>
        <p:nvSpPr>
          <p:cNvPr id="7" name="object 7"/>
          <p:cNvSpPr txBox="1"/>
          <p:nvPr/>
        </p:nvSpPr>
        <p:spPr>
          <a:xfrm>
            <a:off x="1789302" y="2334961"/>
            <a:ext cx="86360" cy="168910"/>
          </a:xfrm>
          <a:prstGeom prst="rect">
            <a:avLst/>
          </a:prstGeom>
        </p:spPr>
        <p:txBody>
          <a:bodyPr vert="horz" wrap="square" lIns="0" tIns="17145" rIns="0" bIns="0" rtlCol="0">
            <a:spAutoFit/>
          </a:bodyPr>
          <a:lstStyle/>
          <a:p>
            <a:pPr marL="12700">
              <a:lnSpc>
                <a:spcPct val="100000"/>
              </a:lnSpc>
              <a:spcBef>
                <a:spcPts val="135"/>
              </a:spcBef>
            </a:pPr>
            <a:r>
              <a:rPr sz="900" b="1" spc="-50">
                <a:solidFill>
                  <a:srgbClr val="2B25AC"/>
                </a:solidFill>
                <a:latin typeface="Calibri"/>
                <a:cs typeface="Calibri"/>
              </a:rPr>
              <a:t>1</a:t>
            </a:r>
            <a:endParaRPr sz="900">
              <a:latin typeface="Calibri"/>
              <a:cs typeface="Calibri"/>
            </a:endParaRPr>
          </a:p>
        </p:txBody>
      </p:sp>
      <p:grpSp>
        <p:nvGrpSpPr>
          <p:cNvPr id="8" name="object 8">
            <a:extLst>
              <a:ext uri="{C183D7F6-B498-43B3-948B-1728B52AA6E4}">
                <adec:decorative xmlns:adec="http://schemas.microsoft.com/office/drawing/2017/decorative" val="1"/>
              </a:ext>
            </a:extLst>
          </p:cNvPr>
          <p:cNvGrpSpPr/>
          <p:nvPr/>
        </p:nvGrpSpPr>
        <p:grpSpPr>
          <a:xfrm>
            <a:off x="1819973" y="1204405"/>
            <a:ext cx="1264920" cy="2653030"/>
            <a:chOff x="1780603" y="1370393"/>
            <a:chExt cx="1264920" cy="2653030"/>
          </a:xfrm>
        </p:grpSpPr>
        <p:sp>
          <p:nvSpPr>
            <p:cNvPr id="9" name="object 9"/>
            <p:cNvSpPr/>
            <p:nvPr/>
          </p:nvSpPr>
          <p:spPr>
            <a:xfrm>
              <a:off x="1796796" y="1386585"/>
              <a:ext cx="1134110" cy="2620645"/>
            </a:xfrm>
            <a:custGeom>
              <a:avLst/>
              <a:gdLst/>
              <a:ahLst/>
              <a:cxnLst/>
              <a:rect l="l" t="t" r="r" b="b"/>
              <a:pathLst>
                <a:path w="1134110" h="2620645">
                  <a:moveTo>
                    <a:pt x="0" y="1082548"/>
                  </a:moveTo>
                  <a:lnTo>
                    <a:pt x="0" y="0"/>
                  </a:lnTo>
                </a:path>
                <a:path w="1134110" h="2620645">
                  <a:moveTo>
                    <a:pt x="1133856" y="1299591"/>
                  </a:moveTo>
                  <a:lnTo>
                    <a:pt x="1133856" y="2620124"/>
                  </a:lnTo>
                </a:path>
              </a:pathLst>
            </a:custGeom>
            <a:ln w="31777">
              <a:solidFill>
                <a:srgbClr val="2C23AC"/>
              </a:solidFill>
            </a:ln>
          </p:spPr>
          <p:txBody>
            <a:bodyPr wrap="square" lIns="0" tIns="0" rIns="0" bIns="0" rtlCol="0"/>
            <a:lstStyle/>
            <a:p>
              <a:endParaRPr/>
            </a:p>
          </p:txBody>
        </p:sp>
        <p:pic>
          <p:nvPicPr>
            <p:cNvPr id="10" name="object 10"/>
            <p:cNvPicPr/>
            <p:nvPr/>
          </p:nvPicPr>
          <p:blipFill>
            <a:blip r:embed="rId5" cstate="email">
              <a:extLst>
                <a:ext uri="{28A0092B-C50C-407E-A947-70E740481C1C}">
                  <a14:useLocalDpi xmlns:a14="http://schemas.microsoft.com/office/drawing/2010/main"/>
                </a:ext>
              </a:extLst>
            </a:blip>
            <a:stretch>
              <a:fillRect/>
            </a:stretch>
          </p:blipFill>
          <p:spPr>
            <a:xfrm>
              <a:off x="2807208" y="2471038"/>
              <a:ext cx="237744" cy="237997"/>
            </a:xfrm>
            <a:prstGeom prst="rect">
              <a:avLst/>
            </a:prstGeom>
          </p:spPr>
        </p:pic>
      </p:grpSp>
      <p:sp>
        <p:nvSpPr>
          <p:cNvPr id="11" name="object 11"/>
          <p:cNvSpPr txBox="1"/>
          <p:nvPr/>
        </p:nvSpPr>
        <p:spPr>
          <a:xfrm>
            <a:off x="3108833" y="3039936"/>
            <a:ext cx="1638300" cy="873125"/>
          </a:xfrm>
          <a:prstGeom prst="rect">
            <a:avLst/>
          </a:prstGeom>
        </p:spPr>
        <p:txBody>
          <a:bodyPr vert="horz" wrap="square" lIns="0" tIns="15875" rIns="0" bIns="0" rtlCol="0">
            <a:spAutoFit/>
          </a:bodyPr>
          <a:lstStyle/>
          <a:p>
            <a:pPr marL="17780">
              <a:lnSpc>
                <a:spcPct val="100000"/>
              </a:lnSpc>
              <a:spcBef>
                <a:spcPts val="125"/>
              </a:spcBef>
            </a:pPr>
            <a:r>
              <a:rPr sz="1200" b="1">
                <a:solidFill>
                  <a:srgbClr val="2B25AC"/>
                </a:solidFill>
                <a:latin typeface="Calibri"/>
                <a:cs typeface="Calibri"/>
              </a:rPr>
              <a:t>Maps</a:t>
            </a:r>
            <a:r>
              <a:rPr sz="1200" b="1" spc="-40">
                <a:solidFill>
                  <a:srgbClr val="2B25AC"/>
                </a:solidFill>
                <a:latin typeface="Calibri"/>
                <a:cs typeface="Calibri"/>
              </a:rPr>
              <a:t> </a:t>
            </a:r>
            <a:r>
              <a:rPr sz="1200" b="1">
                <a:solidFill>
                  <a:srgbClr val="2B25AC"/>
                </a:solidFill>
                <a:latin typeface="Calibri"/>
                <a:cs typeface="Calibri"/>
              </a:rPr>
              <a:t>to</a:t>
            </a:r>
            <a:r>
              <a:rPr sz="1200" b="1" spc="10">
                <a:solidFill>
                  <a:srgbClr val="2B25AC"/>
                </a:solidFill>
                <a:latin typeface="Calibri"/>
                <a:cs typeface="Calibri"/>
              </a:rPr>
              <a:t> </a:t>
            </a:r>
            <a:r>
              <a:rPr sz="1200" b="1">
                <a:solidFill>
                  <a:srgbClr val="2B25AC"/>
                </a:solidFill>
                <a:latin typeface="Calibri"/>
                <a:cs typeface="Calibri"/>
              </a:rPr>
              <a:t>each</a:t>
            </a:r>
            <a:r>
              <a:rPr sz="1200" b="1" spc="15">
                <a:solidFill>
                  <a:srgbClr val="2B25AC"/>
                </a:solidFill>
                <a:latin typeface="Calibri"/>
                <a:cs typeface="Calibri"/>
              </a:rPr>
              <a:t> </a:t>
            </a:r>
            <a:r>
              <a:rPr sz="1200" b="1" spc="-10">
                <a:solidFill>
                  <a:srgbClr val="2B25AC"/>
                </a:solidFill>
                <a:latin typeface="Calibri"/>
                <a:cs typeface="Calibri"/>
              </a:rPr>
              <a:t>Member</a:t>
            </a:r>
            <a:endParaRPr sz="1200">
              <a:latin typeface="Calibri"/>
              <a:cs typeface="Calibri"/>
            </a:endParaRPr>
          </a:p>
          <a:p>
            <a:pPr marL="12700" marR="5080">
              <a:lnSpc>
                <a:spcPct val="100000"/>
              </a:lnSpc>
              <a:spcBef>
                <a:spcPts val="869"/>
              </a:spcBef>
            </a:pPr>
            <a:r>
              <a:rPr sz="900" spc="45">
                <a:solidFill>
                  <a:srgbClr val="17152C"/>
                </a:solidFill>
                <a:latin typeface="Calibri"/>
                <a:cs typeface="Calibri"/>
              </a:rPr>
              <a:t>WayFinding’s</a:t>
            </a:r>
            <a:r>
              <a:rPr sz="900" spc="55">
                <a:solidFill>
                  <a:srgbClr val="17152C"/>
                </a:solidFill>
                <a:latin typeface="Calibri"/>
                <a:cs typeface="Calibri"/>
              </a:rPr>
              <a:t> </a:t>
            </a:r>
            <a:r>
              <a:rPr sz="900" spc="65">
                <a:solidFill>
                  <a:srgbClr val="17152C"/>
                </a:solidFill>
                <a:latin typeface="Calibri"/>
                <a:cs typeface="Calibri"/>
              </a:rPr>
              <a:t>Knowledge</a:t>
            </a:r>
            <a:r>
              <a:rPr sz="900">
                <a:solidFill>
                  <a:srgbClr val="17152C"/>
                </a:solidFill>
                <a:latin typeface="Calibri"/>
                <a:cs typeface="Calibri"/>
              </a:rPr>
              <a:t> </a:t>
            </a:r>
            <a:r>
              <a:rPr sz="900" spc="55">
                <a:solidFill>
                  <a:srgbClr val="17152C"/>
                </a:solidFill>
                <a:latin typeface="Calibri"/>
                <a:cs typeface="Calibri"/>
              </a:rPr>
              <a:t>Base </a:t>
            </a:r>
            <a:r>
              <a:rPr sz="900" spc="45">
                <a:solidFill>
                  <a:srgbClr val="17152C"/>
                </a:solidFill>
                <a:latin typeface="Calibri"/>
                <a:cs typeface="Calibri"/>
              </a:rPr>
              <a:t>includes</a:t>
            </a:r>
            <a:r>
              <a:rPr sz="900" spc="95">
                <a:solidFill>
                  <a:srgbClr val="17152C"/>
                </a:solidFill>
                <a:latin typeface="Calibri"/>
                <a:cs typeface="Calibri"/>
              </a:rPr>
              <a:t> </a:t>
            </a:r>
            <a:r>
              <a:rPr sz="900" spc="70">
                <a:solidFill>
                  <a:srgbClr val="17152C"/>
                </a:solidFill>
                <a:latin typeface="Calibri"/>
                <a:cs typeface="Calibri"/>
              </a:rPr>
              <a:t>a</a:t>
            </a:r>
            <a:r>
              <a:rPr sz="900" spc="75">
                <a:solidFill>
                  <a:srgbClr val="17152C"/>
                </a:solidFill>
                <a:latin typeface="Calibri"/>
                <a:cs typeface="Calibri"/>
              </a:rPr>
              <a:t> </a:t>
            </a:r>
            <a:r>
              <a:rPr sz="900" spc="20">
                <a:solidFill>
                  <a:srgbClr val="17152C"/>
                </a:solidFill>
                <a:latin typeface="Calibri"/>
                <a:cs typeface="Calibri"/>
              </a:rPr>
              <a:t>summary</a:t>
            </a:r>
            <a:r>
              <a:rPr sz="900" spc="45">
                <a:solidFill>
                  <a:srgbClr val="17152C"/>
                </a:solidFill>
                <a:latin typeface="Calibri"/>
                <a:cs typeface="Calibri"/>
              </a:rPr>
              <a:t> </a:t>
            </a:r>
            <a:r>
              <a:rPr sz="900" spc="20">
                <a:solidFill>
                  <a:srgbClr val="17152C"/>
                </a:solidFill>
                <a:latin typeface="Calibri"/>
                <a:cs typeface="Calibri"/>
              </a:rPr>
              <a:t>of</a:t>
            </a:r>
            <a:r>
              <a:rPr sz="900">
                <a:solidFill>
                  <a:srgbClr val="17152C"/>
                </a:solidFill>
                <a:latin typeface="Calibri"/>
                <a:cs typeface="Calibri"/>
              </a:rPr>
              <a:t> </a:t>
            </a:r>
            <a:r>
              <a:rPr sz="900" spc="40">
                <a:solidFill>
                  <a:srgbClr val="17152C"/>
                </a:solidFill>
                <a:latin typeface="Calibri"/>
                <a:cs typeface="Calibri"/>
              </a:rPr>
              <a:t>each </a:t>
            </a:r>
            <a:r>
              <a:rPr sz="900" spc="20">
                <a:solidFill>
                  <a:srgbClr val="17152C"/>
                </a:solidFill>
                <a:latin typeface="Calibri"/>
                <a:cs typeface="Calibri"/>
              </a:rPr>
              <a:t>offering</a:t>
            </a:r>
            <a:r>
              <a:rPr sz="900" spc="65">
                <a:solidFill>
                  <a:srgbClr val="17152C"/>
                </a:solidFill>
                <a:latin typeface="Calibri"/>
                <a:cs typeface="Calibri"/>
              </a:rPr>
              <a:t> </a:t>
            </a:r>
            <a:r>
              <a:rPr sz="900" spc="70">
                <a:solidFill>
                  <a:srgbClr val="17152C"/>
                </a:solidFill>
                <a:latin typeface="Calibri"/>
                <a:cs typeface="Calibri"/>
              </a:rPr>
              <a:t>and</a:t>
            </a:r>
            <a:r>
              <a:rPr sz="900" spc="60">
                <a:solidFill>
                  <a:srgbClr val="17152C"/>
                </a:solidFill>
                <a:latin typeface="Calibri"/>
                <a:cs typeface="Calibri"/>
              </a:rPr>
              <a:t> </a:t>
            </a:r>
            <a:r>
              <a:rPr sz="900" spc="20">
                <a:solidFill>
                  <a:srgbClr val="17152C"/>
                </a:solidFill>
                <a:latin typeface="Calibri"/>
                <a:cs typeface="Calibri"/>
              </a:rPr>
              <a:t>referral</a:t>
            </a:r>
            <a:r>
              <a:rPr sz="900" spc="60">
                <a:solidFill>
                  <a:srgbClr val="17152C"/>
                </a:solidFill>
                <a:latin typeface="Calibri"/>
                <a:cs typeface="Calibri"/>
              </a:rPr>
              <a:t> </a:t>
            </a:r>
            <a:r>
              <a:rPr sz="900" spc="-10">
                <a:solidFill>
                  <a:srgbClr val="17152C"/>
                </a:solidFill>
                <a:latin typeface="Calibri"/>
                <a:cs typeface="Calibri"/>
              </a:rPr>
              <a:t>details</a:t>
            </a:r>
            <a:r>
              <a:rPr sz="900" spc="500">
                <a:solidFill>
                  <a:srgbClr val="17152C"/>
                </a:solidFill>
                <a:latin typeface="Calibri"/>
                <a:cs typeface="Calibri"/>
              </a:rPr>
              <a:t> </a:t>
            </a:r>
            <a:r>
              <a:rPr sz="900">
                <a:solidFill>
                  <a:srgbClr val="17152C"/>
                </a:solidFill>
                <a:latin typeface="Calibri"/>
                <a:cs typeface="Calibri"/>
              </a:rPr>
              <a:t>(Web,</a:t>
            </a:r>
            <a:r>
              <a:rPr sz="900" spc="145">
                <a:solidFill>
                  <a:srgbClr val="17152C"/>
                </a:solidFill>
                <a:latin typeface="Calibri"/>
                <a:cs typeface="Calibri"/>
              </a:rPr>
              <a:t> </a:t>
            </a:r>
            <a:r>
              <a:rPr sz="900" spc="50">
                <a:solidFill>
                  <a:srgbClr val="17152C"/>
                </a:solidFill>
                <a:latin typeface="Calibri"/>
                <a:cs typeface="Calibri"/>
              </a:rPr>
              <a:t>phone, </a:t>
            </a:r>
            <a:r>
              <a:rPr sz="900" spc="90">
                <a:solidFill>
                  <a:srgbClr val="17152C"/>
                </a:solidFill>
                <a:latin typeface="Calibri"/>
                <a:cs typeface="Calibri"/>
              </a:rPr>
              <a:t>SSO,</a:t>
            </a:r>
            <a:r>
              <a:rPr sz="900" spc="150">
                <a:solidFill>
                  <a:srgbClr val="17152C"/>
                </a:solidFill>
                <a:latin typeface="Calibri"/>
                <a:cs typeface="Calibri"/>
              </a:rPr>
              <a:t> </a:t>
            </a:r>
            <a:r>
              <a:rPr sz="900" spc="-20">
                <a:solidFill>
                  <a:srgbClr val="17152C"/>
                </a:solidFill>
                <a:latin typeface="Calibri"/>
                <a:cs typeface="Calibri"/>
              </a:rPr>
              <a:t>etc.)</a:t>
            </a:r>
            <a:endParaRPr sz="900">
              <a:latin typeface="Calibri"/>
              <a:cs typeface="Calibri"/>
            </a:endParaRPr>
          </a:p>
        </p:txBody>
      </p:sp>
      <p:sp>
        <p:nvSpPr>
          <p:cNvPr id="12" name="object 12"/>
          <p:cNvSpPr txBox="1"/>
          <p:nvPr/>
        </p:nvSpPr>
        <p:spPr>
          <a:xfrm>
            <a:off x="2925952" y="2340676"/>
            <a:ext cx="86360" cy="168910"/>
          </a:xfrm>
          <a:prstGeom prst="rect">
            <a:avLst/>
          </a:prstGeom>
        </p:spPr>
        <p:txBody>
          <a:bodyPr vert="horz" wrap="square" lIns="0" tIns="17145" rIns="0" bIns="0" rtlCol="0">
            <a:spAutoFit/>
          </a:bodyPr>
          <a:lstStyle/>
          <a:p>
            <a:pPr marL="12700">
              <a:lnSpc>
                <a:spcPct val="100000"/>
              </a:lnSpc>
              <a:spcBef>
                <a:spcPts val="135"/>
              </a:spcBef>
            </a:pPr>
            <a:r>
              <a:rPr sz="900" b="1" spc="-50">
                <a:solidFill>
                  <a:srgbClr val="2B25AC"/>
                </a:solidFill>
                <a:latin typeface="Calibri"/>
                <a:cs typeface="Calibri"/>
              </a:rPr>
              <a:t>2</a:t>
            </a:r>
            <a:endParaRPr sz="900">
              <a:latin typeface="Calibri"/>
              <a:cs typeface="Calibri"/>
            </a:endParaRPr>
          </a:p>
        </p:txBody>
      </p:sp>
      <p:pic>
        <p:nvPicPr>
          <p:cNvPr id="13" name="object 13">
            <a:extLst>
              <a:ext uri="{C183D7F6-B498-43B3-948B-1728B52AA6E4}">
                <adec:decorative xmlns:adec="http://schemas.microsoft.com/office/drawing/2017/decorative" val="1"/>
              </a:ext>
            </a:extLst>
          </p:cNvPr>
          <p:cNvPicPr/>
          <p:nvPr/>
        </p:nvPicPr>
        <p:blipFill>
          <a:blip r:embed="rId6" cstate="email">
            <a:extLst>
              <a:ext uri="{28A0092B-C50C-407E-A947-70E740481C1C}">
                <a14:useLocalDpi xmlns:a14="http://schemas.microsoft.com/office/drawing/2010/main"/>
              </a:ext>
            </a:extLst>
          </a:blip>
          <a:stretch>
            <a:fillRect/>
          </a:stretch>
        </p:blipFill>
        <p:spPr>
          <a:xfrm>
            <a:off x="4044441" y="2305050"/>
            <a:ext cx="237743" cy="228853"/>
          </a:xfrm>
          <a:prstGeom prst="rect">
            <a:avLst/>
          </a:prstGeom>
        </p:spPr>
      </p:pic>
      <p:sp>
        <p:nvSpPr>
          <p:cNvPr id="14" name="object 14"/>
          <p:cNvSpPr txBox="1"/>
          <p:nvPr/>
        </p:nvSpPr>
        <p:spPr>
          <a:xfrm>
            <a:off x="4127880" y="2336485"/>
            <a:ext cx="86360" cy="168910"/>
          </a:xfrm>
          <a:prstGeom prst="rect">
            <a:avLst/>
          </a:prstGeom>
        </p:spPr>
        <p:txBody>
          <a:bodyPr vert="horz" wrap="square" lIns="0" tIns="17145" rIns="0" bIns="0" rtlCol="0">
            <a:spAutoFit/>
          </a:bodyPr>
          <a:lstStyle/>
          <a:p>
            <a:pPr marL="12700">
              <a:lnSpc>
                <a:spcPct val="100000"/>
              </a:lnSpc>
              <a:spcBef>
                <a:spcPts val="135"/>
              </a:spcBef>
            </a:pPr>
            <a:r>
              <a:rPr sz="900" b="1" spc="-50">
                <a:solidFill>
                  <a:srgbClr val="2B25AC"/>
                </a:solidFill>
                <a:latin typeface="Calibri"/>
                <a:cs typeface="Calibri"/>
              </a:rPr>
              <a:t>3</a:t>
            </a:r>
            <a:endParaRPr sz="900">
              <a:latin typeface="Calibri"/>
              <a:cs typeface="Calibri"/>
            </a:endParaRPr>
          </a:p>
        </p:txBody>
      </p:sp>
      <p:grpSp>
        <p:nvGrpSpPr>
          <p:cNvPr id="15" name="object 15">
            <a:extLst>
              <a:ext uri="{C183D7F6-B498-43B3-948B-1728B52AA6E4}">
                <adec:decorative xmlns:adec="http://schemas.microsoft.com/office/drawing/2017/decorative" val="1"/>
              </a:ext>
            </a:extLst>
          </p:cNvPr>
          <p:cNvGrpSpPr/>
          <p:nvPr/>
        </p:nvGrpSpPr>
        <p:grpSpPr>
          <a:xfrm>
            <a:off x="213106" y="1204405"/>
            <a:ext cx="5212080" cy="2922270"/>
            <a:chOff x="173736" y="1370393"/>
            <a:chExt cx="5212080" cy="2922270"/>
          </a:xfrm>
        </p:grpSpPr>
        <p:sp>
          <p:nvSpPr>
            <p:cNvPr id="16" name="object 16"/>
            <p:cNvSpPr/>
            <p:nvPr/>
          </p:nvSpPr>
          <p:spPr>
            <a:xfrm>
              <a:off x="4128515" y="1386585"/>
              <a:ext cx="0" cy="1085215"/>
            </a:xfrm>
            <a:custGeom>
              <a:avLst/>
              <a:gdLst/>
              <a:ahLst/>
              <a:cxnLst/>
              <a:rect l="l" t="t" r="r" b="b"/>
              <a:pathLst>
                <a:path h="1085214">
                  <a:moveTo>
                    <a:pt x="0" y="1084961"/>
                  </a:moveTo>
                  <a:lnTo>
                    <a:pt x="0" y="0"/>
                  </a:lnTo>
                </a:path>
              </a:pathLst>
            </a:custGeom>
            <a:ln w="31777">
              <a:solidFill>
                <a:srgbClr val="2C23AC"/>
              </a:solidFill>
            </a:ln>
          </p:spPr>
          <p:txBody>
            <a:bodyPr wrap="square" lIns="0" tIns="0" rIns="0" bIns="0" rtlCol="0"/>
            <a:lstStyle/>
            <a:p>
              <a:endParaRPr/>
            </a:p>
          </p:txBody>
        </p:sp>
        <p:pic>
          <p:nvPicPr>
            <p:cNvPr id="17" name="object 17"/>
            <p:cNvPicPr/>
            <p:nvPr/>
          </p:nvPicPr>
          <p:blipFill>
            <a:blip r:embed="rId7" cstate="email">
              <a:extLst>
                <a:ext uri="{28A0092B-C50C-407E-A947-70E740481C1C}">
                  <a14:useLocalDpi xmlns:a14="http://schemas.microsoft.com/office/drawing/2010/main"/>
                </a:ext>
              </a:extLst>
            </a:blip>
            <a:stretch>
              <a:fillRect/>
            </a:stretch>
          </p:blipFill>
          <p:spPr>
            <a:xfrm>
              <a:off x="283464" y="1647405"/>
              <a:ext cx="1179576" cy="2551683"/>
            </a:xfrm>
            <a:prstGeom prst="rect">
              <a:avLst/>
            </a:prstGeom>
          </p:spPr>
        </p:pic>
        <p:pic>
          <p:nvPicPr>
            <p:cNvPr id="18" name="object 18" descr="A screenshot of a phone  Description automatically generated"/>
            <p:cNvPicPr/>
            <p:nvPr/>
          </p:nvPicPr>
          <p:blipFill>
            <a:blip r:embed="rId8" cstate="email">
              <a:extLst>
                <a:ext uri="{28A0092B-C50C-407E-A947-70E740481C1C}">
                  <a14:useLocalDpi xmlns:a14="http://schemas.microsoft.com/office/drawing/2010/main"/>
                </a:ext>
              </a:extLst>
            </a:blip>
            <a:stretch>
              <a:fillRect/>
            </a:stretch>
          </p:blipFill>
          <p:spPr>
            <a:xfrm>
              <a:off x="283464" y="1656486"/>
              <a:ext cx="1179576" cy="1116558"/>
            </a:xfrm>
            <a:prstGeom prst="rect">
              <a:avLst/>
            </a:prstGeom>
          </p:spPr>
        </p:pic>
        <p:pic>
          <p:nvPicPr>
            <p:cNvPr id="19" name="object 19" descr="A cell phone with a black screen  Description automatically generated"/>
            <p:cNvPicPr/>
            <p:nvPr/>
          </p:nvPicPr>
          <p:blipFill>
            <a:blip r:embed="rId9" cstate="email">
              <a:extLst>
                <a:ext uri="{28A0092B-C50C-407E-A947-70E740481C1C}">
                  <a14:useLocalDpi xmlns:a14="http://schemas.microsoft.com/office/drawing/2010/main"/>
                </a:ext>
              </a:extLst>
            </a:blip>
            <a:stretch>
              <a:fillRect/>
            </a:stretch>
          </p:blipFill>
          <p:spPr>
            <a:xfrm>
              <a:off x="173736" y="1546732"/>
              <a:ext cx="1389888" cy="2745613"/>
            </a:xfrm>
            <a:prstGeom prst="rect">
              <a:avLst/>
            </a:prstGeom>
          </p:spPr>
        </p:pic>
        <p:sp>
          <p:nvSpPr>
            <p:cNvPr id="20" name="object 20"/>
            <p:cNvSpPr/>
            <p:nvPr/>
          </p:nvSpPr>
          <p:spPr>
            <a:xfrm>
              <a:off x="5271515" y="2640329"/>
              <a:ext cx="0" cy="1366520"/>
            </a:xfrm>
            <a:custGeom>
              <a:avLst/>
              <a:gdLst/>
              <a:ahLst/>
              <a:cxnLst/>
              <a:rect l="l" t="t" r="r" b="b"/>
              <a:pathLst>
                <a:path h="1366520">
                  <a:moveTo>
                    <a:pt x="0" y="0"/>
                  </a:moveTo>
                  <a:lnTo>
                    <a:pt x="0" y="1366456"/>
                  </a:lnTo>
                </a:path>
              </a:pathLst>
            </a:custGeom>
            <a:ln w="31777">
              <a:solidFill>
                <a:srgbClr val="2C23AC"/>
              </a:solidFill>
            </a:ln>
          </p:spPr>
          <p:txBody>
            <a:bodyPr wrap="square" lIns="0" tIns="0" rIns="0" bIns="0" rtlCol="0"/>
            <a:lstStyle/>
            <a:p>
              <a:endParaRPr/>
            </a:p>
          </p:txBody>
        </p:sp>
        <p:pic>
          <p:nvPicPr>
            <p:cNvPr id="21" name="object 21"/>
            <p:cNvPicPr/>
            <p:nvPr/>
          </p:nvPicPr>
          <p:blipFill>
            <a:blip r:embed="rId10" cstate="email">
              <a:extLst>
                <a:ext uri="{28A0092B-C50C-407E-A947-70E740481C1C}">
                  <a14:useLocalDpi xmlns:a14="http://schemas.microsoft.com/office/drawing/2010/main"/>
                </a:ext>
              </a:extLst>
            </a:blip>
            <a:stretch>
              <a:fillRect/>
            </a:stretch>
          </p:blipFill>
          <p:spPr>
            <a:xfrm>
              <a:off x="5157215" y="2471038"/>
              <a:ext cx="228600" cy="237997"/>
            </a:xfrm>
            <a:prstGeom prst="rect">
              <a:avLst/>
            </a:prstGeom>
          </p:spPr>
        </p:pic>
      </p:grpSp>
      <p:sp>
        <p:nvSpPr>
          <p:cNvPr id="22" name="object 22"/>
          <p:cNvSpPr txBox="1"/>
          <p:nvPr/>
        </p:nvSpPr>
        <p:spPr>
          <a:xfrm>
            <a:off x="4322191" y="1171131"/>
            <a:ext cx="1568450" cy="914400"/>
          </a:xfrm>
          <a:prstGeom prst="rect">
            <a:avLst/>
          </a:prstGeom>
        </p:spPr>
        <p:txBody>
          <a:bodyPr vert="horz" wrap="square" lIns="0" tIns="15875" rIns="0" bIns="0" rtlCol="0">
            <a:spAutoFit/>
          </a:bodyPr>
          <a:lstStyle/>
          <a:p>
            <a:pPr marL="12700">
              <a:lnSpc>
                <a:spcPct val="100000"/>
              </a:lnSpc>
              <a:spcBef>
                <a:spcPts val="125"/>
              </a:spcBef>
            </a:pPr>
            <a:r>
              <a:rPr sz="1200" b="1">
                <a:solidFill>
                  <a:srgbClr val="2B25AC"/>
                </a:solidFill>
                <a:latin typeface="Calibri"/>
                <a:cs typeface="Calibri"/>
              </a:rPr>
              <a:t>Pulls </a:t>
            </a:r>
            <a:r>
              <a:rPr sz="1200" b="1" spc="-10">
                <a:solidFill>
                  <a:srgbClr val="2B25AC"/>
                </a:solidFill>
                <a:latin typeface="Calibri"/>
                <a:cs typeface="Calibri"/>
              </a:rPr>
              <a:t>exactly</a:t>
            </a:r>
            <a:endParaRPr sz="1200">
              <a:latin typeface="Calibri"/>
              <a:cs typeface="Calibri"/>
            </a:endParaRPr>
          </a:p>
          <a:p>
            <a:pPr marL="12700">
              <a:lnSpc>
                <a:spcPct val="100000"/>
              </a:lnSpc>
              <a:spcBef>
                <a:spcPts val="5"/>
              </a:spcBef>
            </a:pPr>
            <a:r>
              <a:rPr sz="1200" b="1">
                <a:solidFill>
                  <a:srgbClr val="2B25AC"/>
                </a:solidFill>
                <a:latin typeface="Calibri"/>
                <a:cs typeface="Calibri"/>
              </a:rPr>
              <a:t>what’s</a:t>
            </a:r>
            <a:r>
              <a:rPr sz="1200" b="1" spc="-35">
                <a:solidFill>
                  <a:srgbClr val="2B25AC"/>
                </a:solidFill>
                <a:latin typeface="Calibri"/>
                <a:cs typeface="Calibri"/>
              </a:rPr>
              <a:t> </a:t>
            </a:r>
            <a:r>
              <a:rPr sz="1200" b="1" spc="-10">
                <a:solidFill>
                  <a:srgbClr val="2B25AC"/>
                </a:solidFill>
                <a:latin typeface="Calibri"/>
                <a:cs typeface="Calibri"/>
              </a:rPr>
              <a:t>needed</a:t>
            </a:r>
            <a:endParaRPr sz="1200">
              <a:latin typeface="Calibri"/>
              <a:cs typeface="Calibri"/>
            </a:endParaRPr>
          </a:p>
          <a:p>
            <a:pPr marL="12700" marR="5080">
              <a:lnSpc>
                <a:spcPct val="100000"/>
              </a:lnSpc>
              <a:spcBef>
                <a:spcPts val="830"/>
              </a:spcBef>
            </a:pPr>
            <a:r>
              <a:rPr sz="900" spc="55">
                <a:solidFill>
                  <a:srgbClr val="17152C"/>
                </a:solidFill>
                <a:latin typeface="Calibri"/>
                <a:cs typeface="Calibri"/>
              </a:rPr>
              <a:t>The</a:t>
            </a:r>
            <a:r>
              <a:rPr sz="900" spc="114">
                <a:solidFill>
                  <a:srgbClr val="17152C"/>
                </a:solidFill>
                <a:latin typeface="Calibri"/>
                <a:cs typeface="Calibri"/>
              </a:rPr>
              <a:t> </a:t>
            </a:r>
            <a:r>
              <a:rPr sz="900" spc="10">
                <a:solidFill>
                  <a:srgbClr val="17152C"/>
                </a:solidFill>
                <a:latin typeface="Calibri"/>
                <a:cs typeface="Calibri"/>
              </a:rPr>
              <a:t>AI</a:t>
            </a:r>
            <a:r>
              <a:rPr sz="900" spc="125">
                <a:solidFill>
                  <a:srgbClr val="17152C"/>
                </a:solidFill>
                <a:latin typeface="Calibri"/>
                <a:cs typeface="Calibri"/>
              </a:rPr>
              <a:t> </a:t>
            </a:r>
            <a:r>
              <a:rPr sz="900" spc="75">
                <a:solidFill>
                  <a:srgbClr val="17152C"/>
                </a:solidFill>
                <a:latin typeface="Calibri"/>
                <a:cs typeface="Calibri"/>
              </a:rPr>
              <a:t>Care</a:t>
            </a:r>
            <a:r>
              <a:rPr sz="900" spc="20">
                <a:solidFill>
                  <a:srgbClr val="17152C"/>
                </a:solidFill>
                <a:latin typeface="Calibri"/>
                <a:cs typeface="Calibri"/>
              </a:rPr>
              <a:t> </a:t>
            </a:r>
            <a:r>
              <a:rPr sz="900" spc="10">
                <a:solidFill>
                  <a:srgbClr val="17152C"/>
                </a:solidFill>
                <a:latin typeface="Calibri"/>
                <a:cs typeface="Calibri"/>
              </a:rPr>
              <a:t>Assistant</a:t>
            </a:r>
            <a:r>
              <a:rPr sz="900" spc="140">
                <a:solidFill>
                  <a:srgbClr val="17152C"/>
                </a:solidFill>
                <a:latin typeface="Calibri"/>
                <a:cs typeface="Calibri"/>
              </a:rPr>
              <a:t> </a:t>
            </a:r>
            <a:r>
              <a:rPr sz="900" spc="-25">
                <a:solidFill>
                  <a:srgbClr val="17152C"/>
                </a:solidFill>
                <a:latin typeface="Calibri"/>
                <a:cs typeface="Calibri"/>
              </a:rPr>
              <a:t>is</a:t>
            </a:r>
            <a:r>
              <a:rPr sz="900" spc="30">
                <a:solidFill>
                  <a:srgbClr val="17152C"/>
                </a:solidFill>
                <a:latin typeface="Calibri"/>
                <a:cs typeface="Calibri"/>
              </a:rPr>
              <a:t> structured</a:t>
            </a:r>
            <a:r>
              <a:rPr sz="900" spc="40">
                <a:solidFill>
                  <a:srgbClr val="17152C"/>
                </a:solidFill>
                <a:latin typeface="Calibri"/>
                <a:cs typeface="Calibri"/>
              </a:rPr>
              <a:t> </a:t>
            </a:r>
            <a:r>
              <a:rPr sz="900" spc="30">
                <a:solidFill>
                  <a:srgbClr val="17152C"/>
                </a:solidFill>
                <a:latin typeface="Calibri"/>
                <a:cs typeface="Calibri"/>
              </a:rPr>
              <a:t>to</a:t>
            </a:r>
            <a:r>
              <a:rPr sz="900" spc="-20">
                <a:solidFill>
                  <a:srgbClr val="17152C"/>
                </a:solidFill>
                <a:latin typeface="Calibri"/>
                <a:cs typeface="Calibri"/>
              </a:rPr>
              <a:t> </a:t>
            </a:r>
            <a:r>
              <a:rPr sz="900" spc="30">
                <a:solidFill>
                  <a:srgbClr val="17152C"/>
                </a:solidFill>
                <a:latin typeface="Calibri"/>
                <a:cs typeface="Calibri"/>
              </a:rPr>
              <a:t>only</a:t>
            </a:r>
            <a:r>
              <a:rPr sz="900" spc="125">
                <a:solidFill>
                  <a:srgbClr val="17152C"/>
                </a:solidFill>
                <a:latin typeface="Calibri"/>
                <a:cs typeface="Calibri"/>
              </a:rPr>
              <a:t> </a:t>
            </a:r>
            <a:r>
              <a:rPr sz="900" spc="-10">
                <a:solidFill>
                  <a:srgbClr val="17152C"/>
                </a:solidFill>
                <a:latin typeface="Calibri"/>
                <a:cs typeface="Calibri"/>
              </a:rPr>
              <a:t>reference</a:t>
            </a:r>
            <a:r>
              <a:rPr sz="900" spc="30">
                <a:solidFill>
                  <a:srgbClr val="17152C"/>
                </a:solidFill>
                <a:latin typeface="Calibri"/>
                <a:cs typeface="Calibri"/>
              </a:rPr>
              <a:t> offerings</a:t>
            </a:r>
            <a:r>
              <a:rPr sz="900" spc="-10">
                <a:solidFill>
                  <a:srgbClr val="17152C"/>
                </a:solidFill>
                <a:latin typeface="Calibri"/>
                <a:cs typeface="Calibri"/>
              </a:rPr>
              <a:t> </a:t>
            </a:r>
            <a:r>
              <a:rPr sz="900" spc="30">
                <a:solidFill>
                  <a:srgbClr val="17152C"/>
                </a:solidFill>
                <a:latin typeface="Calibri"/>
                <a:cs typeface="Calibri"/>
              </a:rPr>
              <a:t>to</a:t>
            </a:r>
            <a:r>
              <a:rPr sz="900" spc="70">
                <a:solidFill>
                  <a:srgbClr val="17152C"/>
                </a:solidFill>
                <a:latin typeface="Calibri"/>
                <a:cs typeface="Calibri"/>
              </a:rPr>
              <a:t> </a:t>
            </a:r>
            <a:r>
              <a:rPr sz="900" spc="55">
                <a:solidFill>
                  <a:srgbClr val="17152C"/>
                </a:solidFill>
                <a:latin typeface="Calibri"/>
                <a:cs typeface="Calibri"/>
              </a:rPr>
              <a:t>eligible</a:t>
            </a:r>
            <a:r>
              <a:rPr sz="900" spc="15">
                <a:solidFill>
                  <a:srgbClr val="17152C"/>
                </a:solidFill>
                <a:latin typeface="Calibri"/>
                <a:cs typeface="Calibri"/>
              </a:rPr>
              <a:t> </a:t>
            </a:r>
            <a:r>
              <a:rPr sz="900" spc="40">
                <a:solidFill>
                  <a:srgbClr val="17152C"/>
                </a:solidFill>
                <a:latin typeface="Calibri"/>
                <a:cs typeface="Calibri"/>
              </a:rPr>
              <a:t>Members</a:t>
            </a:r>
            <a:endParaRPr sz="900">
              <a:latin typeface="Calibri"/>
              <a:cs typeface="Calibri"/>
            </a:endParaRPr>
          </a:p>
        </p:txBody>
      </p:sp>
      <p:sp>
        <p:nvSpPr>
          <p:cNvPr id="23" name="object 23"/>
          <p:cNvSpPr txBox="1"/>
          <p:nvPr/>
        </p:nvSpPr>
        <p:spPr>
          <a:xfrm>
            <a:off x="5456681" y="3031744"/>
            <a:ext cx="1565275" cy="873760"/>
          </a:xfrm>
          <a:prstGeom prst="rect">
            <a:avLst/>
          </a:prstGeom>
        </p:spPr>
        <p:txBody>
          <a:bodyPr vert="horz" wrap="square" lIns="0" tIns="15875" rIns="0" bIns="0" rtlCol="0">
            <a:spAutoFit/>
          </a:bodyPr>
          <a:lstStyle/>
          <a:p>
            <a:pPr marL="18415">
              <a:lnSpc>
                <a:spcPct val="100000"/>
              </a:lnSpc>
              <a:spcBef>
                <a:spcPts val="125"/>
              </a:spcBef>
            </a:pPr>
            <a:r>
              <a:rPr sz="1200" b="1">
                <a:solidFill>
                  <a:srgbClr val="2B25AC"/>
                </a:solidFill>
                <a:latin typeface="Calibri"/>
                <a:cs typeface="Calibri"/>
              </a:rPr>
              <a:t>Kept</a:t>
            </a:r>
            <a:r>
              <a:rPr sz="1200" b="1" spc="-45">
                <a:solidFill>
                  <a:srgbClr val="2B25AC"/>
                </a:solidFill>
                <a:latin typeface="Calibri"/>
                <a:cs typeface="Calibri"/>
              </a:rPr>
              <a:t> </a:t>
            </a:r>
            <a:r>
              <a:rPr sz="1200" b="1">
                <a:solidFill>
                  <a:srgbClr val="2B25AC"/>
                </a:solidFill>
                <a:latin typeface="Calibri"/>
                <a:cs typeface="Calibri"/>
              </a:rPr>
              <a:t>up</a:t>
            </a:r>
            <a:r>
              <a:rPr sz="1200" b="1" spc="20">
                <a:solidFill>
                  <a:srgbClr val="2B25AC"/>
                </a:solidFill>
                <a:latin typeface="Calibri"/>
                <a:cs typeface="Calibri"/>
              </a:rPr>
              <a:t> </a:t>
            </a:r>
            <a:r>
              <a:rPr sz="1200" b="1">
                <a:solidFill>
                  <a:srgbClr val="2B25AC"/>
                </a:solidFill>
                <a:latin typeface="Calibri"/>
                <a:cs typeface="Calibri"/>
              </a:rPr>
              <a:t>to</a:t>
            </a:r>
            <a:r>
              <a:rPr sz="1200" b="1" spc="20">
                <a:solidFill>
                  <a:srgbClr val="2B25AC"/>
                </a:solidFill>
                <a:latin typeface="Calibri"/>
                <a:cs typeface="Calibri"/>
              </a:rPr>
              <a:t> </a:t>
            </a:r>
            <a:r>
              <a:rPr sz="1200" b="1" spc="-20">
                <a:solidFill>
                  <a:srgbClr val="2B25AC"/>
                </a:solidFill>
                <a:latin typeface="Calibri"/>
                <a:cs typeface="Calibri"/>
              </a:rPr>
              <a:t>date</a:t>
            </a:r>
            <a:endParaRPr sz="1200">
              <a:latin typeface="Calibri"/>
              <a:cs typeface="Calibri"/>
            </a:endParaRPr>
          </a:p>
          <a:p>
            <a:pPr marL="12700" marR="5080">
              <a:lnSpc>
                <a:spcPct val="100000"/>
              </a:lnSpc>
              <a:spcBef>
                <a:spcPts val="875"/>
              </a:spcBef>
            </a:pPr>
            <a:r>
              <a:rPr sz="900" spc="30">
                <a:solidFill>
                  <a:srgbClr val="17152C"/>
                </a:solidFill>
                <a:latin typeface="Calibri"/>
                <a:cs typeface="Calibri"/>
              </a:rPr>
              <a:t>Transcarent</a:t>
            </a:r>
            <a:r>
              <a:rPr sz="900" spc="70">
                <a:solidFill>
                  <a:srgbClr val="17152C"/>
                </a:solidFill>
                <a:latin typeface="Calibri"/>
                <a:cs typeface="Calibri"/>
              </a:rPr>
              <a:t> </a:t>
            </a:r>
            <a:r>
              <a:rPr sz="900" spc="50">
                <a:solidFill>
                  <a:srgbClr val="17152C"/>
                </a:solidFill>
                <a:latin typeface="Calibri"/>
                <a:cs typeface="Calibri"/>
              </a:rPr>
              <a:t>team</a:t>
            </a:r>
            <a:r>
              <a:rPr sz="900" spc="40">
                <a:solidFill>
                  <a:srgbClr val="17152C"/>
                </a:solidFill>
                <a:latin typeface="Calibri"/>
                <a:cs typeface="Calibri"/>
              </a:rPr>
              <a:t> </a:t>
            </a:r>
            <a:r>
              <a:rPr sz="900" spc="-10">
                <a:solidFill>
                  <a:srgbClr val="17152C"/>
                </a:solidFill>
                <a:latin typeface="Calibri"/>
                <a:cs typeface="Calibri"/>
              </a:rPr>
              <a:t>partners</a:t>
            </a:r>
            <a:r>
              <a:rPr sz="900" spc="500">
                <a:solidFill>
                  <a:srgbClr val="17152C"/>
                </a:solidFill>
                <a:latin typeface="Calibri"/>
                <a:cs typeface="Calibri"/>
              </a:rPr>
              <a:t> </a:t>
            </a:r>
            <a:r>
              <a:rPr sz="900">
                <a:solidFill>
                  <a:srgbClr val="17152C"/>
                </a:solidFill>
                <a:latin typeface="Calibri"/>
                <a:cs typeface="Calibri"/>
              </a:rPr>
              <a:t>with</a:t>
            </a:r>
            <a:r>
              <a:rPr sz="900" spc="140">
                <a:solidFill>
                  <a:srgbClr val="17152C"/>
                </a:solidFill>
                <a:latin typeface="Calibri"/>
                <a:cs typeface="Calibri"/>
              </a:rPr>
              <a:t> </a:t>
            </a:r>
            <a:r>
              <a:rPr sz="900" spc="60">
                <a:solidFill>
                  <a:srgbClr val="17152C"/>
                </a:solidFill>
                <a:latin typeface="Calibri"/>
                <a:cs typeface="Calibri"/>
              </a:rPr>
              <a:t>each</a:t>
            </a:r>
            <a:r>
              <a:rPr sz="900" spc="30">
                <a:solidFill>
                  <a:srgbClr val="17152C"/>
                </a:solidFill>
                <a:latin typeface="Calibri"/>
                <a:cs typeface="Calibri"/>
              </a:rPr>
              <a:t> </a:t>
            </a:r>
            <a:r>
              <a:rPr sz="900">
                <a:solidFill>
                  <a:srgbClr val="17152C"/>
                </a:solidFill>
                <a:latin typeface="Calibri"/>
                <a:cs typeface="Calibri"/>
              </a:rPr>
              <a:t>client</a:t>
            </a:r>
            <a:r>
              <a:rPr sz="900" spc="85">
                <a:solidFill>
                  <a:srgbClr val="17152C"/>
                </a:solidFill>
                <a:latin typeface="Calibri"/>
                <a:cs typeface="Calibri"/>
              </a:rPr>
              <a:t> </a:t>
            </a:r>
            <a:r>
              <a:rPr sz="900">
                <a:solidFill>
                  <a:srgbClr val="17152C"/>
                </a:solidFill>
                <a:latin typeface="Calibri"/>
                <a:cs typeface="Calibri"/>
              </a:rPr>
              <a:t>to</a:t>
            </a:r>
            <a:r>
              <a:rPr sz="900" spc="105">
                <a:solidFill>
                  <a:srgbClr val="17152C"/>
                </a:solidFill>
                <a:latin typeface="Calibri"/>
                <a:cs typeface="Calibri"/>
              </a:rPr>
              <a:t> </a:t>
            </a:r>
            <a:r>
              <a:rPr sz="900" spc="-10">
                <a:solidFill>
                  <a:srgbClr val="17152C"/>
                </a:solidFill>
                <a:latin typeface="Calibri"/>
                <a:cs typeface="Calibri"/>
              </a:rPr>
              <a:t>continually</a:t>
            </a:r>
            <a:r>
              <a:rPr sz="900" spc="60">
                <a:solidFill>
                  <a:srgbClr val="17152C"/>
                </a:solidFill>
                <a:latin typeface="Calibri"/>
                <a:cs typeface="Calibri"/>
              </a:rPr>
              <a:t> update</a:t>
            </a:r>
            <a:r>
              <a:rPr sz="900" spc="15">
                <a:solidFill>
                  <a:srgbClr val="17152C"/>
                </a:solidFill>
                <a:latin typeface="Calibri"/>
                <a:cs typeface="Calibri"/>
              </a:rPr>
              <a:t> </a:t>
            </a:r>
            <a:r>
              <a:rPr sz="900" spc="10">
                <a:solidFill>
                  <a:srgbClr val="17152C"/>
                </a:solidFill>
                <a:latin typeface="Calibri"/>
                <a:cs typeface="Calibri"/>
              </a:rPr>
              <a:t>their</a:t>
            </a:r>
            <a:r>
              <a:rPr sz="900">
                <a:solidFill>
                  <a:srgbClr val="17152C"/>
                </a:solidFill>
                <a:latin typeface="Calibri"/>
                <a:cs typeface="Calibri"/>
              </a:rPr>
              <a:t> </a:t>
            </a:r>
            <a:r>
              <a:rPr sz="900" spc="65">
                <a:solidFill>
                  <a:srgbClr val="17152C"/>
                </a:solidFill>
                <a:latin typeface="Calibri"/>
                <a:cs typeface="Calibri"/>
              </a:rPr>
              <a:t>knowledge</a:t>
            </a:r>
            <a:r>
              <a:rPr sz="900" spc="15">
                <a:solidFill>
                  <a:srgbClr val="17152C"/>
                </a:solidFill>
                <a:latin typeface="Calibri"/>
                <a:cs typeface="Calibri"/>
              </a:rPr>
              <a:t> </a:t>
            </a:r>
            <a:r>
              <a:rPr sz="900" spc="45">
                <a:solidFill>
                  <a:srgbClr val="17152C"/>
                </a:solidFill>
                <a:latin typeface="Calibri"/>
                <a:cs typeface="Calibri"/>
              </a:rPr>
              <a:t>base </a:t>
            </a:r>
            <a:r>
              <a:rPr sz="900" spc="20">
                <a:solidFill>
                  <a:srgbClr val="17152C"/>
                </a:solidFill>
                <a:latin typeface="Calibri"/>
                <a:cs typeface="Calibri"/>
              </a:rPr>
              <a:t>content</a:t>
            </a:r>
            <a:r>
              <a:rPr sz="900" spc="85">
                <a:solidFill>
                  <a:srgbClr val="17152C"/>
                </a:solidFill>
                <a:latin typeface="Calibri"/>
                <a:cs typeface="Calibri"/>
              </a:rPr>
              <a:t> </a:t>
            </a:r>
            <a:r>
              <a:rPr sz="900" spc="20">
                <a:solidFill>
                  <a:srgbClr val="17152C"/>
                </a:solidFill>
                <a:latin typeface="Calibri"/>
                <a:cs typeface="Calibri"/>
              </a:rPr>
              <a:t>as</a:t>
            </a:r>
            <a:r>
              <a:rPr sz="900" spc="130">
                <a:solidFill>
                  <a:srgbClr val="17152C"/>
                </a:solidFill>
                <a:latin typeface="Calibri"/>
                <a:cs typeface="Calibri"/>
              </a:rPr>
              <a:t> </a:t>
            </a:r>
            <a:r>
              <a:rPr sz="900" spc="65">
                <a:solidFill>
                  <a:srgbClr val="17152C"/>
                </a:solidFill>
                <a:latin typeface="Calibri"/>
                <a:cs typeface="Calibri"/>
              </a:rPr>
              <a:t>needed</a:t>
            </a:r>
            <a:endParaRPr sz="900">
              <a:latin typeface="Calibri"/>
              <a:cs typeface="Calibri"/>
            </a:endParaRPr>
          </a:p>
        </p:txBody>
      </p:sp>
      <p:sp>
        <p:nvSpPr>
          <p:cNvPr id="24" name="object 24"/>
          <p:cNvSpPr txBox="1"/>
          <p:nvPr/>
        </p:nvSpPr>
        <p:spPr>
          <a:xfrm>
            <a:off x="5273802" y="2340676"/>
            <a:ext cx="86360" cy="168910"/>
          </a:xfrm>
          <a:prstGeom prst="rect">
            <a:avLst/>
          </a:prstGeom>
        </p:spPr>
        <p:txBody>
          <a:bodyPr vert="horz" wrap="square" lIns="0" tIns="17145" rIns="0" bIns="0" rtlCol="0">
            <a:spAutoFit/>
          </a:bodyPr>
          <a:lstStyle/>
          <a:p>
            <a:pPr marL="12700">
              <a:lnSpc>
                <a:spcPct val="100000"/>
              </a:lnSpc>
              <a:spcBef>
                <a:spcPts val="135"/>
              </a:spcBef>
            </a:pPr>
            <a:r>
              <a:rPr sz="900" b="1" spc="-50">
                <a:solidFill>
                  <a:srgbClr val="2B25AC"/>
                </a:solidFill>
                <a:latin typeface="Calibri"/>
                <a:cs typeface="Calibri"/>
              </a:rPr>
              <a:t>4</a:t>
            </a:r>
            <a:endParaRPr sz="900">
              <a:latin typeface="Calibri"/>
              <a:cs typeface="Calibri"/>
            </a:endParaRPr>
          </a:p>
        </p:txBody>
      </p:sp>
      <p:pic>
        <p:nvPicPr>
          <p:cNvPr id="25" name="object 25">
            <a:extLst>
              <a:ext uri="{C183D7F6-B498-43B3-948B-1728B52AA6E4}">
                <adec:decorative xmlns:adec="http://schemas.microsoft.com/office/drawing/2017/decorative" val="1"/>
              </a:ext>
            </a:extLst>
          </p:cNvPr>
          <p:cNvPicPr/>
          <p:nvPr/>
        </p:nvPicPr>
        <p:blipFill>
          <a:blip r:embed="rId11" cstate="email">
            <a:extLst>
              <a:ext uri="{28A0092B-C50C-407E-A947-70E740481C1C}">
                <a14:useLocalDpi xmlns:a14="http://schemas.microsoft.com/office/drawing/2010/main"/>
              </a:ext>
            </a:extLst>
          </a:blip>
          <a:stretch>
            <a:fillRect/>
          </a:stretch>
        </p:blipFill>
        <p:spPr>
          <a:xfrm>
            <a:off x="6266434" y="2295906"/>
            <a:ext cx="237744" cy="228853"/>
          </a:xfrm>
          <a:prstGeom prst="rect">
            <a:avLst/>
          </a:prstGeom>
        </p:spPr>
      </p:pic>
      <p:sp>
        <p:nvSpPr>
          <p:cNvPr id="26" name="object 26"/>
          <p:cNvSpPr txBox="1"/>
          <p:nvPr/>
        </p:nvSpPr>
        <p:spPr>
          <a:xfrm>
            <a:off x="6338189" y="2323912"/>
            <a:ext cx="109855" cy="168910"/>
          </a:xfrm>
          <a:prstGeom prst="rect">
            <a:avLst/>
          </a:prstGeom>
        </p:spPr>
        <p:txBody>
          <a:bodyPr vert="horz" wrap="square" lIns="0" tIns="17145" rIns="0" bIns="0" rtlCol="0">
            <a:spAutoFit/>
          </a:bodyPr>
          <a:lstStyle/>
          <a:p>
            <a:pPr marL="12700">
              <a:lnSpc>
                <a:spcPct val="100000"/>
              </a:lnSpc>
              <a:spcBef>
                <a:spcPts val="135"/>
              </a:spcBef>
            </a:pPr>
            <a:r>
              <a:rPr sz="900" b="1" spc="-50">
                <a:solidFill>
                  <a:srgbClr val="2B25AC"/>
                </a:solidFill>
                <a:latin typeface="Calibri"/>
                <a:cs typeface="Calibri"/>
              </a:rPr>
              <a:t>&amp;</a:t>
            </a:r>
            <a:endParaRPr sz="900">
              <a:latin typeface="Calibri"/>
              <a:cs typeface="Calibri"/>
            </a:endParaRPr>
          </a:p>
        </p:txBody>
      </p:sp>
      <p:grpSp>
        <p:nvGrpSpPr>
          <p:cNvPr id="27" name="object 27">
            <a:extLst>
              <a:ext uri="{C183D7F6-B498-43B3-948B-1728B52AA6E4}">
                <adec:decorative xmlns:adec="http://schemas.microsoft.com/office/drawing/2017/decorative" val="1"/>
              </a:ext>
            </a:extLst>
          </p:cNvPr>
          <p:cNvGrpSpPr/>
          <p:nvPr/>
        </p:nvGrpSpPr>
        <p:grpSpPr>
          <a:xfrm>
            <a:off x="6056122" y="575374"/>
            <a:ext cx="2478405" cy="3542029"/>
            <a:chOff x="6016752" y="741362"/>
            <a:chExt cx="2478405" cy="3542029"/>
          </a:xfrm>
        </p:grpSpPr>
        <p:sp>
          <p:nvSpPr>
            <p:cNvPr id="28" name="object 28"/>
            <p:cNvSpPr/>
            <p:nvPr/>
          </p:nvSpPr>
          <p:spPr>
            <a:xfrm>
              <a:off x="6341364" y="1542160"/>
              <a:ext cx="0" cy="923290"/>
            </a:xfrm>
            <a:custGeom>
              <a:avLst/>
              <a:gdLst/>
              <a:ahLst/>
              <a:cxnLst/>
              <a:rect l="l" t="t" r="r" b="b"/>
              <a:pathLst>
                <a:path h="923289">
                  <a:moveTo>
                    <a:pt x="0" y="923290"/>
                  </a:moveTo>
                  <a:lnTo>
                    <a:pt x="0" y="0"/>
                  </a:lnTo>
                </a:path>
              </a:pathLst>
            </a:custGeom>
            <a:ln w="31777">
              <a:solidFill>
                <a:srgbClr val="2C23AC"/>
              </a:solidFill>
            </a:ln>
          </p:spPr>
          <p:txBody>
            <a:bodyPr wrap="square" lIns="0" tIns="0" rIns="0" bIns="0" rtlCol="0"/>
            <a:lstStyle/>
            <a:p>
              <a:endParaRPr/>
            </a:p>
          </p:txBody>
        </p:sp>
        <p:pic>
          <p:nvPicPr>
            <p:cNvPr id="29" name="object 29" descr="A person wearing a headset and talking on a headset  Description automatically generated"/>
            <p:cNvPicPr/>
            <p:nvPr/>
          </p:nvPicPr>
          <p:blipFill>
            <a:blip r:embed="rId12" cstate="email">
              <a:extLst>
                <a:ext uri="{28A0092B-C50C-407E-A947-70E740481C1C}">
                  <a14:useLocalDpi xmlns:a14="http://schemas.microsoft.com/office/drawing/2010/main"/>
                </a:ext>
              </a:extLst>
            </a:blip>
            <a:stretch>
              <a:fillRect/>
            </a:stretch>
          </p:blipFill>
          <p:spPr>
            <a:xfrm>
              <a:off x="6016752" y="741362"/>
              <a:ext cx="640079" cy="640651"/>
            </a:xfrm>
            <a:prstGeom prst="rect">
              <a:avLst/>
            </a:prstGeom>
          </p:spPr>
        </p:pic>
        <p:pic>
          <p:nvPicPr>
            <p:cNvPr id="30" name="object 30"/>
            <p:cNvPicPr/>
            <p:nvPr/>
          </p:nvPicPr>
          <p:blipFill>
            <a:blip r:embed="rId13" cstate="email">
              <a:extLst>
                <a:ext uri="{28A0092B-C50C-407E-A947-70E740481C1C}">
                  <a14:useLocalDpi xmlns:a14="http://schemas.microsoft.com/office/drawing/2010/main"/>
                </a:ext>
              </a:extLst>
            </a:blip>
            <a:stretch>
              <a:fillRect/>
            </a:stretch>
          </p:blipFill>
          <p:spPr>
            <a:xfrm>
              <a:off x="7205472" y="1638185"/>
              <a:ext cx="1216152" cy="2516886"/>
            </a:xfrm>
            <a:prstGeom prst="rect">
              <a:avLst/>
            </a:prstGeom>
          </p:spPr>
        </p:pic>
        <p:pic>
          <p:nvPicPr>
            <p:cNvPr id="31" name="object 31" descr="A cell phone with a black screen  Description automatically generated"/>
            <p:cNvPicPr/>
            <p:nvPr/>
          </p:nvPicPr>
          <p:blipFill>
            <a:blip r:embed="rId14" cstate="email">
              <a:extLst>
                <a:ext uri="{28A0092B-C50C-407E-A947-70E740481C1C}">
                  <a14:useLocalDpi xmlns:a14="http://schemas.microsoft.com/office/drawing/2010/main"/>
                </a:ext>
              </a:extLst>
            </a:blip>
            <a:stretch>
              <a:fillRect/>
            </a:stretch>
          </p:blipFill>
          <p:spPr>
            <a:xfrm>
              <a:off x="7114032" y="1537588"/>
              <a:ext cx="1380744" cy="2745600"/>
            </a:xfrm>
            <a:prstGeom prst="rect">
              <a:avLst/>
            </a:prstGeom>
          </p:spPr>
        </p:pic>
      </p:grpSp>
      <p:sp>
        <p:nvSpPr>
          <p:cNvPr id="32" name="object 32"/>
          <p:cNvSpPr txBox="1"/>
          <p:nvPr/>
        </p:nvSpPr>
        <p:spPr>
          <a:xfrm>
            <a:off x="6767956" y="612458"/>
            <a:ext cx="1752600" cy="396240"/>
          </a:xfrm>
          <a:prstGeom prst="rect">
            <a:avLst/>
          </a:prstGeom>
        </p:spPr>
        <p:txBody>
          <a:bodyPr vert="horz" wrap="square" lIns="0" tIns="15875" rIns="0" bIns="0" rtlCol="0">
            <a:spAutoFit/>
          </a:bodyPr>
          <a:lstStyle/>
          <a:p>
            <a:pPr marL="12700" marR="5080">
              <a:lnSpc>
                <a:spcPct val="100000"/>
              </a:lnSpc>
              <a:spcBef>
                <a:spcPts val="125"/>
              </a:spcBef>
            </a:pPr>
            <a:r>
              <a:rPr sz="1200" b="1">
                <a:latin typeface="Calibri"/>
                <a:cs typeface="Calibri"/>
              </a:rPr>
              <a:t>Care</a:t>
            </a:r>
            <a:r>
              <a:rPr sz="1200" b="1" spc="-25">
                <a:latin typeface="Calibri"/>
                <a:cs typeface="Calibri"/>
              </a:rPr>
              <a:t> </a:t>
            </a:r>
            <a:r>
              <a:rPr sz="1200" b="1">
                <a:latin typeface="Calibri"/>
                <a:cs typeface="Calibri"/>
              </a:rPr>
              <a:t>Team</a:t>
            </a:r>
            <a:r>
              <a:rPr sz="1200" b="1" spc="-10">
                <a:latin typeface="Calibri"/>
                <a:cs typeface="Calibri"/>
              </a:rPr>
              <a:t> </a:t>
            </a:r>
            <a:r>
              <a:rPr sz="1200" b="1">
                <a:latin typeface="Calibri"/>
                <a:cs typeface="Calibri"/>
              </a:rPr>
              <a:t>access</a:t>
            </a:r>
            <a:r>
              <a:rPr sz="1200" b="1" spc="-35">
                <a:latin typeface="Calibri"/>
                <a:cs typeface="Calibri"/>
              </a:rPr>
              <a:t> </a:t>
            </a:r>
            <a:r>
              <a:rPr sz="1200" b="1">
                <a:latin typeface="Calibri"/>
                <a:cs typeface="Calibri"/>
              </a:rPr>
              <a:t>the</a:t>
            </a:r>
            <a:r>
              <a:rPr sz="1200" b="1" spc="-25">
                <a:latin typeface="Calibri"/>
                <a:cs typeface="Calibri"/>
              </a:rPr>
              <a:t> </a:t>
            </a:r>
            <a:r>
              <a:rPr sz="1200" b="1" spc="-20">
                <a:latin typeface="Calibri"/>
                <a:cs typeface="Calibri"/>
              </a:rPr>
              <a:t>same </a:t>
            </a:r>
            <a:r>
              <a:rPr sz="1200" b="1" spc="-10">
                <a:latin typeface="Calibri"/>
                <a:cs typeface="Calibri"/>
              </a:rPr>
              <a:t>capabilities</a:t>
            </a:r>
            <a:r>
              <a:rPr sz="1200" b="1" spc="20">
                <a:latin typeface="Calibri"/>
                <a:cs typeface="Calibri"/>
              </a:rPr>
              <a:t> </a:t>
            </a:r>
            <a:r>
              <a:rPr sz="1200" b="1">
                <a:latin typeface="Calibri"/>
                <a:cs typeface="Calibri"/>
              </a:rPr>
              <a:t>for</a:t>
            </a:r>
            <a:r>
              <a:rPr sz="1200" b="1" spc="5">
                <a:latin typeface="Calibri"/>
                <a:cs typeface="Calibri"/>
              </a:rPr>
              <a:t> </a:t>
            </a:r>
            <a:r>
              <a:rPr sz="1200" b="1">
                <a:latin typeface="Calibri"/>
                <a:cs typeface="Calibri"/>
              </a:rPr>
              <a:t>live</a:t>
            </a:r>
            <a:r>
              <a:rPr sz="1200" b="1" spc="40">
                <a:latin typeface="Calibri"/>
                <a:cs typeface="Calibri"/>
              </a:rPr>
              <a:t> </a:t>
            </a:r>
            <a:r>
              <a:rPr sz="1200" b="1" spc="-10">
                <a:latin typeface="Calibri"/>
                <a:cs typeface="Calibri"/>
              </a:rPr>
              <a:t>support</a:t>
            </a:r>
            <a:endParaRPr sz="1200">
              <a:latin typeface="Calibri"/>
              <a:cs typeface="Calibri"/>
            </a:endParaRPr>
          </a:p>
        </p:txBody>
      </p:sp>
      <p:grpSp>
        <p:nvGrpSpPr>
          <p:cNvPr id="36" name="Group 35">
            <a:extLst>
              <a:ext uri="{FF2B5EF4-FFF2-40B4-BE49-F238E27FC236}">
                <a16:creationId xmlns:a16="http://schemas.microsoft.com/office/drawing/2014/main" id="{3CB03443-E190-5C08-8FC2-E368E84233D4}"/>
              </a:ext>
              <a:ext uri="{C183D7F6-B498-43B3-948B-1728B52AA6E4}">
                <adec:decorative xmlns:adec="http://schemas.microsoft.com/office/drawing/2017/decorative" val="1"/>
              </a:ext>
            </a:extLst>
          </p:cNvPr>
          <p:cNvGrpSpPr/>
          <p:nvPr/>
        </p:nvGrpSpPr>
        <p:grpSpPr>
          <a:xfrm>
            <a:off x="76200" y="4251325"/>
            <a:ext cx="1295400" cy="609600"/>
            <a:chOff x="289117" y="4297795"/>
            <a:chExt cx="1219200" cy="609600"/>
          </a:xfrm>
        </p:grpSpPr>
        <p:sp>
          <p:nvSpPr>
            <p:cNvPr id="37" name="Rectangle 36">
              <a:extLst>
                <a:ext uri="{FF2B5EF4-FFF2-40B4-BE49-F238E27FC236}">
                  <a16:creationId xmlns:a16="http://schemas.microsoft.com/office/drawing/2014/main" id="{26B7EE76-0519-78F6-74B3-4EE508B39645}"/>
                </a:ext>
              </a:extLst>
            </p:cNvPr>
            <p:cNvSpPr/>
            <p:nvPr/>
          </p:nvSpPr>
          <p:spPr>
            <a:xfrm>
              <a:off x="289117" y="4297795"/>
              <a:ext cx="12192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299F1924-3401-42D5-B668-0214363FB89C}"/>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34" name="slide 22">
            <a:hlinkClick r:id="" action="ppaction://media"/>
            <a:extLst>
              <a:ext uri="{FF2B5EF4-FFF2-40B4-BE49-F238E27FC236}">
                <a16:creationId xmlns:a16="http://schemas.microsoft.com/office/drawing/2014/main" id="{CCF7898E-276F-FA54-CF02-74D7C3FB9A65}"/>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69823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1480"/>
    </mc:Choice>
    <mc:Fallback>
      <p:transition spd="slow" advTm="21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485"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16052" y="388247"/>
            <a:ext cx="7859293" cy="445634"/>
          </a:xfrm>
          <a:prstGeom prst="rect">
            <a:avLst/>
          </a:prstGeom>
        </p:spPr>
        <p:txBody>
          <a:bodyPr vert="horz" wrap="square" lIns="0" tIns="14604" rIns="0" bIns="0" rtlCol="0">
            <a:spAutoFit/>
          </a:bodyPr>
          <a:lstStyle/>
          <a:p>
            <a:pPr marL="36830">
              <a:lnSpc>
                <a:spcPct val="100000"/>
              </a:lnSpc>
              <a:spcBef>
                <a:spcPts val="114"/>
              </a:spcBef>
            </a:pPr>
            <a:r>
              <a:rPr>
                <a:solidFill>
                  <a:schemeClr val="tx1"/>
                </a:solidFill>
                <a:latin typeface="Arial" panose="020B0604020202020204" pitchFamily="34" charset="0"/>
                <a:cs typeface="Arial" panose="020B0604020202020204" pitchFamily="34" charset="0"/>
              </a:rPr>
              <a:t>Important</a:t>
            </a:r>
            <a:r>
              <a:rPr spc="-95">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Dates</a:t>
            </a:r>
            <a:r>
              <a:rPr spc="-40">
                <a:solidFill>
                  <a:schemeClr val="tx1"/>
                </a:solidFill>
                <a:latin typeface="Arial" panose="020B0604020202020204" pitchFamily="34" charset="0"/>
                <a:cs typeface="Arial" panose="020B0604020202020204" pitchFamily="34" charset="0"/>
              </a:rPr>
              <a:t> </a:t>
            </a:r>
            <a:r>
              <a:rPr>
                <a:solidFill>
                  <a:schemeClr val="tx1"/>
                </a:solidFill>
                <a:latin typeface="Arial" panose="020B0604020202020204" pitchFamily="34" charset="0"/>
                <a:cs typeface="Arial" panose="020B0604020202020204" pitchFamily="34" charset="0"/>
              </a:rPr>
              <a:t>&amp;</a:t>
            </a:r>
            <a:r>
              <a:rPr spc="-55">
                <a:solidFill>
                  <a:schemeClr val="tx1"/>
                </a:solidFill>
                <a:latin typeface="Arial" panose="020B0604020202020204" pitchFamily="34" charset="0"/>
                <a:cs typeface="Arial" panose="020B0604020202020204" pitchFamily="34" charset="0"/>
              </a:rPr>
              <a:t> </a:t>
            </a:r>
            <a:r>
              <a:rPr spc="-10">
                <a:solidFill>
                  <a:schemeClr val="tx1"/>
                </a:solidFill>
                <a:latin typeface="Arial" panose="020B0604020202020204" pitchFamily="34" charset="0"/>
                <a:cs typeface="Arial" panose="020B0604020202020204" pitchFamily="34" charset="0"/>
              </a:rPr>
              <a:t>Information</a:t>
            </a:r>
          </a:p>
        </p:txBody>
      </p:sp>
      <p:sp>
        <p:nvSpPr>
          <p:cNvPr id="3" name="object 3">
            <a:extLst>
              <a:ext uri="{C183D7F6-B498-43B3-948B-1728B52AA6E4}">
                <adec:decorative xmlns:adec="http://schemas.microsoft.com/office/drawing/2017/decorative" val="1"/>
              </a:ext>
            </a:extLst>
          </p:cNvPr>
          <p:cNvSpPr/>
          <p:nvPr/>
        </p:nvSpPr>
        <p:spPr>
          <a:xfrm>
            <a:off x="4590288" y="1372869"/>
            <a:ext cx="0" cy="2929255"/>
          </a:xfrm>
          <a:custGeom>
            <a:avLst/>
            <a:gdLst/>
            <a:ahLst/>
            <a:cxnLst/>
            <a:rect l="l" t="t" r="r" b="b"/>
            <a:pathLst>
              <a:path h="2929254">
                <a:moveTo>
                  <a:pt x="0" y="0"/>
                </a:moveTo>
                <a:lnTo>
                  <a:pt x="0" y="2928632"/>
                </a:lnTo>
              </a:path>
            </a:pathLst>
          </a:custGeom>
          <a:ln w="19066">
            <a:solidFill>
              <a:srgbClr val="B8D2EB"/>
            </a:solidFill>
          </a:ln>
        </p:spPr>
        <p:txBody>
          <a:bodyPr wrap="square" lIns="0" tIns="0" rIns="0" bIns="0" rtlCol="0"/>
          <a:lstStyle/>
          <a:p>
            <a:endParaRPr/>
          </a:p>
        </p:txBody>
      </p:sp>
      <p:sp>
        <p:nvSpPr>
          <p:cNvPr id="4" name="object 4"/>
          <p:cNvSpPr txBox="1"/>
          <p:nvPr/>
        </p:nvSpPr>
        <p:spPr>
          <a:xfrm>
            <a:off x="437674" y="837732"/>
            <a:ext cx="2562225" cy="643890"/>
          </a:xfrm>
          <a:prstGeom prst="rect">
            <a:avLst/>
          </a:prstGeom>
        </p:spPr>
        <p:txBody>
          <a:bodyPr vert="horz" wrap="square" lIns="0" tIns="125095" rIns="0" bIns="0" rtlCol="0">
            <a:spAutoFit/>
          </a:bodyPr>
          <a:lstStyle/>
          <a:p>
            <a:pPr marL="12700">
              <a:lnSpc>
                <a:spcPct val="100000"/>
              </a:lnSpc>
              <a:spcBef>
                <a:spcPts val="985"/>
              </a:spcBef>
            </a:pPr>
            <a:r>
              <a:rPr sz="1500" b="1">
                <a:solidFill>
                  <a:srgbClr val="092A4E"/>
                </a:solidFill>
                <a:latin typeface="Arial"/>
                <a:cs typeface="Arial"/>
              </a:rPr>
              <a:t>Webinars</a:t>
            </a:r>
            <a:r>
              <a:rPr sz="1500" b="1" spc="-55">
                <a:solidFill>
                  <a:srgbClr val="092A4E"/>
                </a:solidFill>
                <a:latin typeface="Arial"/>
                <a:cs typeface="Arial"/>
              </a:rPr>
              <a:t> </a:t>
            </a:r>
            <a:r>
              <a:rPr sz="1500" b="1">
                <a:solidFill>
                  <a:srgbClr val="092A4E"/>
                </a:solidFill>
                <a:latin typeface="Arial"/>
                <a:cs typeface="Arial"/>
              </a:rPr>
              <a:t>Choose</a:t>
            </a:r>
            <a:r>
              <a:rPr sz="1500" b="1" spc="-50">
                <a:solidFill>
                  <a:srgbClr val="092A4E"/>
                </a:solidFill>
                <a:latin typeface="Arial"/>
                <a:cs typeface="Arial"/>
              </a:rPr>
              <a:t> </a:t>
            </a:r>
            <a:r>
              <a:rPr sz="1500" b="1">
                <a:solidFill>
                  <a:srgbClr val="092A4E"/>
                </a:solidFill>
                <a:latin typeface="Arial"/>
                <a:cs typeface="Arial"/>
              </a:rPr>
              <a:t>a</a:t>
            </a:r>
            <a:r>
              <a:rPr sz="1500" b="1" spc="15">
                <a:solidFill>
                  <a:srgbClr val="092A4E"/>
                </a:solidFill>
                <a:latin typeface="Arial"/>
                <a:cs typeface="Arial"/>
              </a:rPr>
              <a:t> </a:t>
            </a:r>
            <a:r>
              <a:rPr sz="1500" b="1" spc="-10">
                <a:solidFill>
                  <a:srgbClr val="092A4E"/>
                </a:solidFill>
                <a:latin typeface="Arial"/>
                <a:cs typeface="Arial"/>
              </a:rPr>
              <a:t>session</a:t>
            </a:r>
            <a:endParaRPr sz="1500">
              <a:latin typeface="Arial"/>
              <a:cs typeface="Arial"/>
            </a:endParaRPr>
          </a:p>
          <a:p>
            <a:pPr marL="12700">
              <a:lnSpc>
                <a:spcPct val="100000"/>
              </a:lnSpc>
              <a:spcBef>
                <a:spcPts val="735"/>
              </a:spcBef>
            </a:pPr>
            <a:r>
              <a:rPr sz="1200" b="1">
                <a:solidFill>
                  <a:srgbClr val="092A4E"/>
                </a:solidFill>
                <a:latin typeface="Arial"/>
                <a:cs typeface="Arial"/>
              </a:rPr>
              <a:t>Webinar</a:t>
            </a:r>
            <a:r>
              <a:rPr sz="1200" b="1" spc="-50">
                <a:solidFill>
                  <a:srgbClr val="092A4E"/>
                </a:solidFill>
                <a:latin typeface="Arial"/>
                <a:cs typeface="Arial"/>
              </a:rPr>
              <a:t> </a:t>
            </a:r>
            <a:r>
              <a:rPr sz="1200" b="1">
                <a:solidFill>
                  <a:srgbClr val="092A4E"/>
                </a:solidFill>
                <a:latin typeface="Arial"/>
                <a:cs typeface="Arial"/>
              </a:rPr>
              <a:t>time:</a:t>
            </a:r>
            <a:r>
              <a:rPr sz="1200" b="1" spc="20">
                <a:solidFill>
                  <a:srgbClr val="092A4E"/>
                </a:solidFill>
                <a:latin typeface="Arial"/>
                <a:cs typeface="Arial"/>
              </a:rPr>
              <a:t> </a:t>
            </a:r>
            <a:r>
              <a:rPr sz="1200" b="1" spc="-10">
                <a:solidFill>
                  <a:srgbClr val="092A4E"/>
                </a:solidFill>
                <a:latin typeface="Arial"/>
                <a:cs typeface="Arial"/>
              </a:rPr>
              <a:t>12:30-</a:t>
            </a:r>
            <a:r>
              <a:rPr sz="1200" b="1">
                <a:solidFill>
                  <a:srgbClr val="092A4E"/>
                </a:solidFill>
                <a:latin typeface="Arial"/>
                <a:cs typeface="Arial"/>
              </a:rPr>
              <a:t>2pm</a:t>
            </a:r>
            <a:r>
              <a:rPr sz="1200" b="1" spc="-15">
                <a:solidFill>
                  <a:srgbClr val="092A4E"/>
                </a:solidFill>
                <a:latin typeface="Arial"/>
                <a:cs typeface="Arial"/>
              </a:rPr>
              <a:t> </a:t>
            </a:r>
            <a:r>
              <a:rPr sz="1200" b="1" spc="-25">
                <a:solidFill>
                  <a:srgbClr val="092A4E"/>
                </a:solidFill>
                <a:latin typeface="Arial"/>
                <a:cs typeface="Arial"/>
              </a:rPr>
              <a:t>PST</a:t>
            </a:r>
            <a:endParaRPr sz="1200">
              <a:latin typeface="Arial"/>
              <a:cs typeface="Arial"/>
            </a:endParaRPr>
          </a:p>
        </p:txBody>
      </p:sp>
      <p:sp>
        <p:nvSpPr>
          <p:cNvPr id="5" name="object 5"/>
          <p:cNvSpPr txBox="1"/>
          <p:nvPr/>
        </p:nvSpPr>
        <p:spPr>
          <a:xfrm>
            <a:off x="4842509" y="1029969"/>
            <a:ext cx="2271395" cy="300990"/>
          </a:xfrm>
          <a:prstGeom prst="rect">
            <a:avLst/>
          </a:prstGeom>
        </p:spPr>
        <p:txBody>
          <a:bodyPr vert="horz" wrap="square" lIns="0" tIns="13335" rIns="0" bIns="0" rtlCol="0">
            <a:spAutoFit/>
          </a:bodyPr>
          <a:lstStyle/>
          <a:p>
            <a:pPr marL="12700">
              <a:lnSpc>
                <a:spcPct val="100000"/>
              </a:lnSpc>
              <a:spcBef>
                <a:spcPts val="105"/>
              </a:spcBef>
            </a:pPr>
            <a:r>
              <a:rPr sz="1800" b="1" spc="120">
                <a:solidFill>
                  <a:srgbClr val="2A6DBA"/>
                </a:solidFill>
                <a:latin typeface="Calibri"/>
                <a:cs typeface="Calibri"/>
              </a:rPr>
              <a:t>What</a:t>
            </a:r>
            <a:r>
              <a:rPr sz="1800" b="1" spc="75">
                <a:solidFill>
                  <a:srgbClr val="2A6DBA"/>
                </a:solidFill>
                <a:latin typeface="Calibri"/>
                <a:cs typeface="Calibri"/>
              </a:rPr>
              <a:t> </a:t>
            </a:r>
            <a:r>
              <a:rPr sz="1800" b="1" spc="95">
                <a:solidFill>
                  <a:srgbClr val="2A6DBA"/>
                </a:solidFill>
                <a:latin typeface="Calibri"/>
                <a:cs typeface="Calibri"/>
              </a:rPr>
              <a:t>to</a:t>
            </a:r>
            <a:r>
              <a:rPr sz="1800" b="1" spc="40">
                <a:solidFill>
                  <a:srgbClr val="2A6DBA"/>
                </a:solidFill>
                <a:latin typeface="Calibri"/>
                <a:cs typeface="Calibri"/>
              </a:rPr>
              <a:t> </a:t>
            </a:r>
            <a:r>
              <a:rPr sz="1800" b="1" spc="155">
                <a:solidFill>
                  <a:srgbClr val="2A6DBA"/>
                </a:solidFill>
                <a:latin typeface="Calibri"/>
                <a:cs typeface="Calibri"/>
              </a:rPr>
              <a:t>expect</a:t>
            </a:r>
            <a:r>
              <a:rPr sz="1800" b="1" spc="80">
                <a:solidFill>
                  <a:srgbClr val="2A6DBA"/>
                </a:solidFill>
                <a:latin typeface="Calibri"/>
                <a:cs typeface="Calibri"/>
              </a:rPr>
              <a:t> </a:t>
            </a:r>
            <a:r>
              <a:rPr sz="1800" b="1" spc="125">
                <a:solidFill>
                  <a:srgbClr val="2A6DBA"/>
                </a:solidFill>
                <a:latin typeface="Calibri"/>
                <a:cs typeface="Calibri"/>
              </a:rPr>
              <a:t>next</a:t>
            </a:r>
            <a:endParaRPr sz="1800">
              <a:latin typeface="Calibri"/>
              <a:cs typeface="Calibri"/>
            </a:endParaRPr>
          </a:p>
        </p:txBody>
      </p:sp>
      <p:grpSp>
        <p:nvGrpSpPr>
          <p:cNvPr id="6" name="object 6">
            <a:extLst>
              <a:ext uri="{C183D7F6-B498-43B3-948B-1728B52AA6E4}">
                <adec:decorative xmlns:adec="http://schemas.microsoft.com/office/drawing/2017/decorative" val="1"/>
              </a:ext>
            </a:extLst>
          </p:cNvPr>
          <p:cNvGrpSpPr/>
          <p:nvPr/>
        </p:nvGrpSpPr>
        <p:grpSpPr>
          <a:xfrm>
            <a:off x="4645152" y="1527047"/>
            <a:ext cx="4000500" cy="1312545"/>
            <a:chOff x="4645152" y="1527047"/>
            <a:chExt cx="4000500" cy="1312545"/>
          </a:xfrm>
        </p:grpSpPr>
        <p:pic>
          <p:nvPicPr>
            <p:cNvPr id="7" name="object 7"/>
            <p:cNvPicPr/>
            <p:nvPr/>
          </p:nvPicPr>
          <p:blipFill>
            <a:blip r:embed="rId4" cstate="email">
              <a:extLst>
                <a:ext uri="{28A0092B-C50C-407E-A947-70E740481C1C}">
                  <a14:useLocalDpi xmlns:a14="http://schemas.microsoft.com/office/drawing/2010/main"/>
                </a:ext>
              </a:extLst>
            </a:blip>
            <a:stretch>
              <a:fillRect/>
            </a:stretch>
          </p:blipFill>
          <p:spPr>
            <a:xfrm>
              <a:off x="4645152" y="1527047"/>
              <a:ext cx="4000500" cy="1312164"/>
            </a:xfrm>
            <a:prstGeom prst="rect">
              <a:avLst/>
            </a:prstGeom>
          </p:spPr>
        </p:pic>
        <p:sp>
          <p:nvSpPr>
            <p:cNvPr id="8" name="object 8"/>
            <p:cNvSpPr/>
            <p:nvPr/>
          </p:nvSpPr>
          <p:spPr>
            <a:xfrm>
              <a:off x="4750308" y="1597024"/>
              <a:ext cx="3794760" cy="1098550"/>
            </a:xfrm>
            <a:custGeom>
              <a:avLst/>
              <a:gdLst/>
              <a:ahLst/>
              <a:cxnLst/>
              <a:rect l="l" t="t" r="r" b="b"/>
              <a:pathLst>
                <a:path w="3794759" h="1098550">
                  <a:moveTo>
                    <a:pt x="3721608" y="0"/>
                  </a:moveTo>
                  <a:lnTo>
                    <a:pt x="73151" y="0"/>
                  </a:lnTo>
                  <a:lnTo>
                    <a:pt x="44684" y="5752"/>
                  </a:lnTo>
                  <a:lnTo>
                    <a:pt x="21431" y="21447"/>
                  </a:lnTo>
                  <a:lnTo>
                    <a:pt x="5750" y="44737"/>
                  </a:lnTo>
                  <a:lnTo>
                    <a:pt x="0" y="73279"/>
                  </a:lnTo>
                  <a:lnTo>
                    <a:pt x="0" y="1025017"/>
                  </a:lnTo>
                  <a:lnTo>
                    <a:pt x="5750" y="1053558"/>
                  </a:lnTo>
                  <a:lnTo>
                    <a:pt x="21431" y="1076848"/>
                  </a:lnTo>
                  <a:lnTo>
                    <a:pt x="44684" y="1092543"/>
                  </a:lnTo>
                  <a:lnTo>
                    <a:pt x="73151" y="1098296"/>
                  </a:lnTo>
                  <a:lnTo>
                    <a:pt x="3721608" y="1098296"/>
                  </a:lnTo>
                  <a:lnTo>
                    <a:pt x="3750075" y="1092543"/>
                  </a:lnTo>
                  <a:lnTo>
                    <a:pt x="3773328" y="1076848"/>
                  </a:lnTo>
                  <a:lnTo>
                    <a:pt x="3789009" y="1053558"/>
                  </a:lnTo>
                  <a:lnTo>
                    <a:pt x="3794760" y="1025017"/>
                  </a:lnTo>
                  <a:lnTo>
                    <a:pt x="3794760" y="73279"/>
                  </a:lnTo>
                  <a:lnTo>
                    <a:pt x="3789009" y="44737"/>
                  </a:lnTo>
                  <a:lnTo>
                    <a:pt x="3773328" y="21447"/>
                  </a:lnTo>
                  <a:lnTo>
                    <a:pt x="3750075" y="5752"/>
                  </a:lnTo>
                  <a:lnTo>
                    <a:pt x="3721608" y="0"/>
                  </a:lnTo>
                  <a:close/>
                </a:path>
              </a:pathLst>
            </a:custGeom>
            <a:solidFill>
              <a:srgbClr val="DCE8F5"/>
            </a:solidFill>
          </p:spPr>
          <p:txBody>
            <a:bodyPr wrap="square" lIns="0" tIns="0" rIns="0" bIns="0" rtlCol="0"/>
            <a:lstStyle/>
            <a:p>
              <a:endParaRPr/>
            </a:p>
          </p:txBody>
        </p:sp>
        <p:sp>
          <p:nvSpPr>
            <p:cNvPr id="9" name="object 9"/>
            <p:cNvSpPr/>
            <p:nvPr/>
          </p:nvSpPr>
          <p:spPr>
            <a:xfrm>
              <a:off x="4750308" y="1597024"/>
              <a:ext cx="3794760" cy="1098550"/>
            </a:xfrm>
            <a:custGeom>
              <a:avLst/>
              <a:gdLst/>
              <a:ahLst/>
              <a:cxnLst/>
              <a:rect l="l" t="t" r="r" b="b"/>
              <a:pathLst>
                <a:path w="3794759" h="1098550">
                  <a:moveTo>
                    <a:pt x="0" y="73279"/>
                  </a:moveTo>
                  <a:lnTo>
                    <a:pt x="5750" y="44737"/>
                  </a:lnTo>
                  <a:lnTo>
                    <a:pt x="21431" y="21447"/>
                  </a:lnTo>
                  <a:lnTo>
                    <a:pt x="44684" y="5752"/>
                  </a:lnTo>
                  <a:lnTo>
                    <a:pt x="73151" y="0"/>
                  </a:lnTo>
                  <a:lnTo>
                    <a:pt x="3721608" y="0"/>
                  </a:lnTo>
                  <a:lnTo>
                    <a:pt x="3750075" y="5752"/>
                  </a:lnTo>
                  <a:lnTo>
                    <a:pt x="3773328" y="21447"/>
                  </a:lnTo>
                  <a:lnTo>
                    <a:pt x="3789009" y="44737"/>
                  </a:lnTo>
                  <a:lnTo>
                    <a:pt x="3794760" y="73279"/>
                  </a:lnTo>
                  <a:lnTo>
                    <a:pt x="3794760" y="1025017"/>
                  </a:lnTo>
                  <a:lnTo>
                    <a:pt x="3789009" y="1053558"/>
                  </a:lnTo>
                  <a:lnTo>
                    <a:pt x="3773328" y="1076848"/>
                  </a:lnTo>
                  <a:lnTo>
                    <a:pt x="3750075" y="1092543"/>
                  </a:lnTo>
                  <a:lnTo>
                    <a:pt x="3721608" y="1098296"/>
                  </a:lnTo>
                  <a:lnTo>
                    <a:pt x="73151" y="1098296"/>
                  </a:lnTo>
                  <a:lnTo>
                    <a:pt x="44684" y="1092543"/>
                  </a:lnTo>
                  <a:lnTo>
                    <a:pt x="21431" y="1076848"/>
                  </a:lnTo>
                  <a:lnTo>
                    <a:pt x="5750" y="1053558"/>
                  </a:lnTo>
                  <a:lnTo>
                    <a:pt x="0" y="1025017"/>
                  </a:lnTo>
                  <a:lnTo>
                    <a:pt x="0" y="73279"/>
                  </a:lnTo>
                  <a:close/>
                </a:path>
              </a:pathLst>
            </a:custGeom>
            <a:ln w="12711">
              <a:solidFill>
                <a:srgbClr val="B8D2EB"/>
              </a:solidFill>
            </a:ln>
          </p:spPr>
          <p:txBody>
            <a:bodyPr wrap="square" lIns="0" tIns="0" rIns="0" bIns="0" rtlCol="0"/>
            <a:lstStyle/>
            <a:p>
              <a:endParaRPr/>
            </a:p>
          </p:txBody>
        </p:sp>
      </p:grpSp>
      <p:sp>
        <p:nvSpPr>
          <p:cNvPr id="10" name="object 10"/>
          <p:cNvSpPr txBox="1"/>
          <p:nvPr/>
        </p:nvSpPr>
        <p:spPr>
          <a:xfrm>
            <a:off x="4801489" y="1680041"/>
            <a:ext cx="2668270" cy="548005"/>
          </a:xfrm>
          <a:prstGeom prst="rect">
            <a:avLst/>
          </a:prstGeom>
        </p:spPr>
        <p:txBody>
          <a:bodyPr vert="horz" wrap="square" lIns="0" tIns="89535" rIns="0" bIns="0" rtlCol="0">
            <a:spAutoFit/>
          </a:bodyPr>
          <a:lstStyle/>
          <a:p>
            <a:pPr marL="31115">
              <a:lnSpc>
                <a:spcPct val="100000"/>
              </a:lnSpc>
              <a:spcBef>
                <a:spcPts val="705"/>
              </a:spcBef>
            </a:pPr>
            <a:r>
              <a:rPr sz="1350" b="1" spc="155">
                <a:solidFill>
                  <a:srgbClr val="2A6DBA"/>
                </a:solidFill>
                <a:latin typeface="Calibri"/>
                <a:cs typeface="Calibri"/>
              </a:rPr>
              <a:t>December</a:t>
            </a:r>
            <a:r>
              <a:rPr sz="1350" b="1" spc="80">
                <a:solidFill>
                  <a:srgbClr val="2A6DBA"/>
                </a:solidFill>
                <a:latin typeface="Calibri"/>
                <a:cs typeface="Calibri"/>
              </a:rPr>
              <a:t> </a:t>
            </a:r>
            <a:r>
              <a:rPr sz="1350" b="1" spc="175">
                <a:solidFill>
                  <a:srgbClr val="2A6DBA"/>
                </a:solidFill>
                <a:latin typeface="Calibri"/>
                <a:cs typeface="Calibri"/>
              </a:rPr>
              <a:t>2026</a:t>
            </a:r>
            <a:endParaRPr sz="1350">
              <a:latin typeface="Calibri"/>
              <a:cs typeface="Calibri"/>
            </a:endParaRPr>
          </a:p>
          <a:p>
            <a:pPr marL="12700">
              <a:lnSpc>
                <a:spcPct val="100000"/>
              </a:lnSpc>
              <a:spcBef>
                <a:spcPts val="505"/>
              </a:spcBef>
            </a:pPr>
            <a:r>
              <a:rPr sz="1150" spc="60">
                <a:solidFill>
                  <a:srgbClr val="12294A"/>
                </a:solidFill>
                <a:latin typeface="Calibri"/>
                <a:cs typeface="Calibri"/>
              </a:rPr>
              <a:t>Blue</a:t>
            </a:r>
            <a:r>
              <a:rPr sz="1150" spc="45">
                <a:solidFill>
                  <a:srgbClr val="12294A"/>
                </a:solidFill>
                <a:latin typeface="Calibri"/>
                <a:cs typeface="Calibri"/>
              </a:rPr>
              <a:t> </a:t>
            </a:r>
            <a:r>
              <a:rPr sz="1150" spc="75">
                <a:solidFill>
                  <a:srgbClr val="12294A"/>
                </a:solidFill>
                <a:latin typeface="Calibri"/>
                <a:cs typeface="Calibri"/>
              </a:rPr>
              <a:t>Shield</a:t>
            </a:r>
            <a:r>
              <a:rPr sz="1150" spc="40">
                <a:solidFill>
                  <a:srgbClr val="12294A"/>
                </a:solidFill>
                <a:latin typeface="Calibri"/>
                <a:cs typeface="Calibri"/>
              </a:rPr>
              <a:t> </a:t>
            </a:r>
            <a:r>
              <a:rPr sz="1150" spc="55">
                <a:solidFill>
                  <a:srgbClr val="12294A"/>
                </a:solidFill>
                <a:latin typeface="Calibri"/>
                <a:cs typeface="Calibri"/>
              </a:rPr>
              <a:t>mails</a:t>
            </a:r>
            <a:r>
              <a:rPr sz="1150" spc="50">
                <a:solidFill>
                  <a:srgbClr val="12294A"/>
                </a:solidFill>
                <a:latin typeface="Calibri"/>
                <a:cs typeface="Calibri"/>
              </a:rPr>
              <a:t> </a:t>
            </a:r>
            <a:r>
              <a:rPr sz="1150">
                <a:solidFill>
                  <a:srgbClr val="12294A"/>
                </a:solidFill>
                <a:latin typeface="Calibri"/>
                <a:cs typeface="Calibri"/>
              </a:rPr>
              <a:t>new</a:t>
            </a:r>
            <a:r>
              <a:rPr sz="1150" spc="60">
                <a:solidFill>
                  <a:srgbClr val="12294A"/>
                </a:solidFill>
                <a:latin typeface="Calibri"/>
                <a:cs typeface="Calibri"/>
              </a:rPr>
              <a:t> </a:t>
            </a:r>
            <a:r>
              <a:rPr sz="1150" spc="85">
                <a:solidFill>
                  <a:srgbClr val="12294A"/>
                </a:solidFill>
                <a:latin typeface="Calibri"/>
                <a:cs typeface="Calibri"/>
              </a:rPr>
              <a:t>member</a:t>
            </a:r>
            <a:r>
              <a:rPr sz="1150" spc="75">
                <a:solidFill>
                  <a:srgbClr val="12294A"/>
                </a:solidFill>
                <a:latin typeface="Calibri"/>
                <a:cs typeface="Calibri"/>
              </a:rPr>
              <a:t> ID</a:t>
            </a:r>
            <a:r>
              <a:rPr sz="1150" spc="45">
                <a:solidFill>
                  <a:srgbClr val="12294A"/>
                </a:solidFill>
                <a:latin typeface="Calibri"/>
                <a:cs typeface="Calibri"/>
              </a:rPr>
              <a:t> </a:t>
            </a:r>
            <a:r>
              <a:rPr sz="1150" spc="50">
                <a:solidFill>
                  <a:srgbClr val="12294A"/>
                </a:solidFill>
                <a:latin typeface="Calibri"/>
                <a:cs typeface="Calibri"/>
              </a:rPr>
              <a:t>cards</a:t>
            </a:r>
            <a:endParaRPr sz="1150">
              <a:latin typeface="Calibri"/>
              <a:cs typeface="Calibri"/>
            </a:endParaRPr>
          </a:p>
        </p:txBody>
      </p:sp>
      <p:grpSp>
        <p:nvGrpSpPr>
          <p:cNvPr id="11" name="object 11">
            <a:extLst>
              <a:ext uri="{C183D7F6-B498-43B3-948B-1728B52AA6E4}">
                <adec:decorative xmlns:adec="http://schemas.microsoft.com/office/drawing/2017/decorative" val="1"/>
              </a:ext>
            </a:extLst>
          </p:cNvPr>
          <p:cNvGrpSpPr/>
          <p:nvPr/>
        </p:nvGrpSpPr>
        <p:grpSpPr>
          <a:xfrm>
            <a:off x="4645152" y="2734055"/>
            <a:ext cx="4000500" cy="1303020"/>
            <a:chOff x="4645152" y="2734055"/>
            <a:chExt cx="4000500" cy="1303020"/>
          </a:xfrm>
        </p:grpSpPr>
        <p:pic>
          <p:nvPicPr>
            <p:cNvPr id="12" name="object 12"/>
            <p:cNvPicPr/>
            <p:nvPr/>
          </p:nvPicPr>
          <p:blipFill>
            <a:blip r:embed="rId5" cstate="email">
              <a:extLst>
                <a:ext uri="{28A0092B-C50C-407E-A947-70E740481C1C}">
                  <a14:useLocalDpi xmlns:a14="http://schemas.microsoft.com/office/drawing/2010/main"/>
                </a:ext>
              </a:extLst>
            </a:blip>
            <a:stretch>
              <a:fillRect/>
            </a:stretch>
          </p:blipFill>
          <p:spPr>
            <a:xfrm>
              <a:off x="4645152" y="2734055"/>
              <a:ext cx="4000500" cy="1303019"/>
            </a:xfrm>
            <a:prstGeom prst="rect">
              <a:avLst/>
            </a:prstGeom>
          </p:spPr>
        </p:pic>
        <p:sp>
          <p:nvSpPr>
            <p:cNvPr id="13" name="object 13"/>
            <p:cNvSpPr/>
            <p:nvPr/>
          </p:nvSpPr>
          <p:spPr>
            <a:xfrm>
              <a:off x="4750308" y="2805175"/>
              <a:ext cx="3794760" cy="1089660"/>
            </a:xfrm>
            <a:custGeom>
              <a:avLst/>
              <a:gdLst/>
              <a:ahLst/>
              <a:cxnLst/>
              <a:rect l="l" t="t" r="r" b="b"/>
              <a:pathLst>
                <a:path w="3794759" h="1089660">
                  <a:moveTo>
                    <a:pt x="3722242" y="0"/>
                  </a:moveTo>
                  <a:lnTo>
                    <a:pt x="72516" y="0"/>
                  </a:lnTo>
                  <a:lnTo>
                    <a:pt x="44309" y="5705"/>
                  </a:lnTo>
                  <a:lnTo>
                    <a:pt x="21256" y="21256"/>
                  </a:lnTo>
                  <a:lnTo>
                    <a:pt x="5705" y="44309"/>
                  </a:lnTo>
                  <a:lnTo>
                    <a:pt x="0" y="72516"/>
                  </a:lnTo>
                  <a:lnTo>
                    <a:pt x="0" y="1016380"/>
                  </a:lnTo>
                  <a:lnTo>
                    <a:pt x="5705" y="1044666"/>
                  </a:lnTo>
                  <a:lnTo>
                    <a:pt x="21256" y="1067765"/>
                  </a:lnTo>
                  <a:lnTo>
                    <a:pt x="44309" y="1083339"/>
                  </a:lnTo>
                  <a:lnTo>
                    <a:pt x="72516" y="1089050"/>
                  </a:lnTo>
                  <a:lnTo>
                    <a:pt x="3722242" y="1089050"/>
                  </a:lnTo>
                  <a:lnTo>
                    <a:pt x="3750450" y="1083339"/>
                  </a:lnTo>
                  <a:lnTo>
                    <a:pt x="3773503" y="1067765"/>
                  </a:lnTo>
                  <a:lnTo>
                    <a:pt x="3789054" y="1044666"/>
                  </a:lnTo>
                  <a:lnTo>
                    <a:pt x="3794760" y="1016380"/>
                  </a:lnTo>
                  <a:lnTo>
                    <a:pt x="3794760" y="72516"/>
                  </a:lnTo>
                  <a:lnTo>
                    <a:pt x="3789054" y="44309"/>
                  </a:lnTo>
                  <a:lnTo>
                    <a:pt x="3773503" y="21256"/>
                  </a:lnTo>
                  <a:lnTo>
                    <a:pt x="3750450" y="5705"/>
                  </a:lnTo>
                  <a:lnTo>
                    <a:pt x="3722242" y="0"/>
                  </a:lnTo>
                  <a:close/>
                </a:path>
              </a:pathLst>
            </a:custGeom>
            <a:solidFill>
              <a:srgbClr val="F7E9C5"/>
            </a:solidFill>
          </p:spPr>
          <p:txBody>
            <a:bodyPr wrap="square" lIns="0" tIns="0" rIns="0" bIns="0" rtlCol="0"/>
            <a:lstStyle/>
            <a:p>
              <a:endParaRPr/>
            </a:p>
          </p:txBody>
        </p:sp>
        <p:sp>
          <p:nvSpPr>
            <p:cNvPr id="14" name="object 14"/>
            <p:cNvSpPr/>
            <p:nvPr/>
          </p:nvSpPr>
          <p:spPr>
            <a:xfrm>
              <a:off x="4750308" y="2805175"/>
              <a:ext cx="3794760" cy="1089660"/>
            </a:xfrm>
            <a:custGeom>
              <a:avLst/>
              <a:gdLst/>
              <a:ahLst/>
              <a:cxnLst/>
              <a:rect l="l" t="t" r="r" b="b"/>
              <a:pathLst>
                <a:path w="3794759" h="1089660">
                  <a:moveTo>
                    <a:pt x="0" y="72516"/>
                  </a:moveTo>
                  <a:lnTo>
                    <a:pt x="5705" y="44309"/>
                  </a:lnTo>
                  <a:lnTo>
                    <a:pt x="21256" y="21256"/>
                  </a:lnTo>
                  <a:lnTo>
                    <a:pt x="44309" y="5705"/>
                  </a:lnTo>
                  <a:lnTo>
                    <a:pt x="72516" y="0"/>
                  </a:lnTo>
                  <a:lnTo>
                    <a:pt x="3722242" y="0"/>
                  </a:lnTo>
                  <a:lnTo>
                    <a:pt x="3750450" y="5705"/>
                  </a:lnTo>
                  <a:lnTo>
                    <a:pt x="3773503" y="21256"/>
                  </a:lnTo>
                  <a:lnTo>
                    <a:pt x="3789054" y="44309"/>
                  </a:lnTo>
                  <a:lnTo>
                    <a:pt x="3794760" y="72516"/>
                  </a:lnTo>
                  <a:lnTo>
                    <a:pt x="3794760" y="1016380"/>
                  </a:lnTo>
                  <a:lnTo>
                    <a:pt x="3789054" y="1044666"/>
                  </a:lnTo>
                  <a:lnTo>
                    <a:pt x="3773503" y="1067765"/>
                  </a:lnTo>
                  <a:lnTo>
                    <a:pt x="3750450" y="1083339"/>
                  </a:lnTo>
                  <a:lnTo>
                    <a:pt x="3722242" y="1089050"/>
                  </a:lnTo>
                  <a:lnTo>
                    <a:pt x="72516" y="1089050"/>
                  </a:lnTo>
                  <a:lnTo>
                    <a:pt x="44309" y="1083339"/>
                  </a:lnTo>
                  <a:lnTo>
                    <a:pt x="21256" y="1067765"/>
                  </a:lnTo>
                  <a:lnTo>
                    <a:pt x="5705" y="1044666"/>
                  </a:lnTo>
                  <a:lnTo>
                    <a:pt x="0" y="1016380"/>
                  </a:lnTo>
                  <a:lnTo>
                    <a:pt x="0" y="72516"/>
                  </a:lnTo>
                  <a:close/>
                </a:path>
              </a:pathLst>
            </a:custGeom>
            <a:ln w="12711">
              <a:solidFill>
                <a:srgbClr val="D7A939"/>
              </a:solidFill>
            </a:ln>
          </p:spPr>
          <p:txBody>
            <a:bodyPr wrap="square" lIns="0" tIns="0" rIns="0" bIns="0" rtlCol="0"/>
            <a:lstStyle/>
            <a:p>
              <a:endParaRPr/>
            </a:p>
          </p:txBody>
        </p:sp>
      </p:grpSp>
      <p:sp>
        <p:nvSpPr>
          <p:cNvPr id="15" name="object 15"/>
          <p:cNvSpPr txBox="1"/>
          <p:nvPr/>
        </p:nvSpPr>
        <p:spPr>
          <a:xfrm>
            <a:off x="4820030" y="2987801"/>
            <a:ext cx="2930525" cy="720725"/>
          </a:xfrm>
          <a:prstGeom prst="rect">
            <a:avLst/>
          </a:prstGeom>
        </p:spPr>
        <p:txBody>
          <a:bodyPr vert="horz" wrap="square" lIns="0" tIns="15240" rIns="0" bIns="0" rtlCol="0">
            <a:spAutoFit/>
          </a:bodyPr>
          <a:lstStyle/>
          <a:p>
            <a:pPr marL="12700">
              <a:lnSpc>
                <a:spcPct val="100000"/>
              </a:lnSpc>
              <a:spcBef>
                <a:spcPts val="120"/>
              </a:spcBef>
            </a:pPr>
            <a:r>
              <a:rPr sz="1350" b="1" spc="140">
                <a:solidFill>
                  <a:srgbClr val="89630F"/>
                </a:solidFill>
                <a:latin typeface="Calibri"/>
                <a:cs typeface="Calibri"/>
              </a:rPr>
              <a:t>January</a:t>
            </a:r>
            <a:r>
              <a:rPr sz="1350" b="1" spc="20">
                <a:solidFill>
                  <a:srgbClr val="89630F"/>
                </a:solidFill>
                <a:latin typeface="Calibri"/>
                <a:cs typeface="Calibri"/>
              </a:rPr>
              <a:t> </a:t>
            </a:r>
            <a:r>
              <a:rPr sz="1350" b="1" spc="195">
                <a:solidFill>
                  <a:srgbClr val="89630F"/>
                </a:solidFill>
                <a:latin typeface="Calibri"/>
                <a:cs typeface="Calibri"/>
              </a:rPr>
              <a:t>2027</a:t>
            </a:r>
            <a:endParaRPr sz="1350">
              <a:latin typeface="Calibri"/>
              <a:cs typeface="Calibri"/>
            </a:endParaRPr>
          </a:p>
          <a:p>
            <a:pPr marL="12700" marR="5080">
              <a:lnSpc>
                <a:spcPts val="1370"/>
              </a:lnSpc>
              <a:spcBef>
                <a:spcPts val="1135"/>
              </a:spcBef>
            </a:pPr>
            <a:r>
              <a:rPr sz="1150" spc="85">
                <a:solidFill>
                  <a:srgbClr val="12294A"/>
                </a:solidFill>
                <a:latin typeface="Calibri"/>
                <a:cs typeface="Calibri"/>
              </a:rPr>
              <a:t>Accolade</a:t>
            </a:r>
            <a:r>
              <a:rPr sz="1150" spc="75">
                <a:solidFill>
                  <a:srgbClr val="12294A"/>
                </a:solidFill>
                <a:latin typeface="Calibri"/>
                <a:cs typeface="Calibri"/>
              </a:rPr>
              <a:t> </a:t>
            </a:r>
            <a:r>
              <a:rPr sz="1150" spc="80">
                <a:solidFill>
                  <a:srgbClr val="12294A"/>
                </a:solidFill>
                <a:latin typeface="Calibri"/>
                <a:cs typeface="Calibri"/>
              </a:rPr>
              <a:t>member</a:t>
            </a:r>
            <a:r>
              <a:rPr sz="1150" spc="20">
                <a:solidFill>
                  <a:srgbClr val="12294A"/>
                </a:solidFill>
                <a:latin typeface="Calibri"/>
                <a:cs typeface="Calibri"/>
              </a:rPr>
              <a:t> </a:t>
            </a:r>
            <a:r>
              <a:rPr sz="1150" spc="65">
                <a:solidFill>
                  <a:srgbClr val="12294A"/>
                </a:solidFill>
                <a:latin typeface="Calibri"/>
                <a:cs typeface="Calibri"/>
              </a:rPr>
              <a:t>experience</a:t>
            </a:r>
            <a:r>
              <a:rPr sz="1150" spc="160">
                <a:solidFill>
                  <a:srgbClr val="12294A"/>
                </a:solidFill>
                <a:latin typeface="Calibri"/>
                <a:cs typeface="Calibri"/>
              </a:rPr>
              <a:t> </a:t>
            </a:r>
            <a:r>
              <a:rPr sz="1150" spc="10">
                <a:solidFill>
                  <a:srgbClr val="12294A"/>
                </a:solidFill>
                <a:latin typeface="Calibri"/>
                <a:cs typeface="Calibri"/>
              </a:rPr>
              <a:t>transitions</a:t>
            </a:r>
            <a:r>
              <a:rPr sz="1150" spc="85">
                <a:solidFill>
                  <a:srgbClr val="12294A"/>
                </a:solidFill>
                <a:latin typeface="Calibri"/>
                <a:cs typeface="Calibri"/>
              </a:rPr>
              <a:t> </a:t>
            </a:r>
            <a:r>
              <a:rPr sz="1150" spc="-25">
                <a:solidFill>
                  <a:srgbClr val="12294A"/>
                </a:solidFill>
                <a:latin typeface="Calibri"/>
                <a:cs typeface="Calibri"/>
              </a:rPr>
              <a:t>to </a:t>
            </a:r>
            <a:r>
              <a:rPr sz="1150" spc="35">
                <a:solidFill>
                  <a:srgbClr val="12294A"/>
                </a:solidFill>
                <a:latin typeface="Calibri"/>
                <a:cs typeface="Calibri"/>
              </a:rPr>
              <a:t>Transcarent</a:t>
            </a:r>
            <a:endParaRPr sz="1150">
              <a:latin typeface="Calibri"/>
              <a:cs typeface="Calibri"/>
            </a:endParaRPr>
          </a:p>
        </p:txBody>
      </p:sp>
      <p:grpSp>
        <p:nvGrpSpPr>
          <p:cNvPr id="16" name="object 16">
            <a:extLst>
              <a:ext uri="{C183D7F6-B498-43B3-948B-1728B52AA6E4}">
                <adec:decorative xmlns:adec="http://schemas.microsoft.com/office/drawing/2017/decorative" val="1"/>
              </a:ext>
            </a:extLst>
          </p:cNvPr>
          <p:cNvGrpSpPr/>
          <p:nvPr/>
        </p:nvGrpSpPr>
        <p:grpSpPr>
          <a:xfrm>
            <a:off x="292608" y="1673351"/>
            <a:ext cx="2217420" cy="2226945"/>
            <a:chOff x="292608" y="1673351"/>
            <a:chExt cx="2217420" cy="2226945"/>
          </a:xfrm>
        </p:grpSpPr>
        <p:pic>
          <p:nvPicPr>
            <p:cNvPr id="17" name="object 17"/>
            <p:cNvPicPr/>
            <p:nvPr/>
          </p:nvPicPr>
          <p:blipFill>
            <a:blip r:embed="rId6" cstate="email">
              <a:extLst>
                <a:ext uri="{28A0092B-C50C-407E-A947-70E740481C1C}">
                  <a14:useLocalDpi xmlns:a14="http://schemas.microsoft.com/office/drawing/2010/main"/>
                </a:ext>
              </a:extLst>
            </a:blip>
            <a:stretch>
              <a:fillRect/>
            </a:stretch>
          </p:blipFill>
          <p:spPr>
            <a:xfrm>
              <a:off x="292608" y="1673351"/>
              <a:ext cx="2217420" cy="2226564"/>
            </a:xfrm>
            <a:prstGeom prst="rect">
              <a:avLst/>
            </a:prstGeom>
          </p:spPr>
        </p:pic>
        <p:sp>
          <p:nvSpPr>
            <p:cNvPr id="18" name="object 18"/>
            <p:cNvSpPr/>
            <p:nvPr/>
          </p:nvSpPr>
          <p:spPr>
            <a:xfrm>
              <a:off x="416052" y="1761743"/>
              <a:ext cx="1975485" cy="1977389"/>
            </a:xfrm>
            <a:custGeom>
              <a:avLst/>
              <a:gdLst/>
              <a:ahLst/>
              <a:cxnLst/>
              <a:rect l="l" t="t" r="r" b="b"/>
              <a:pathLst>
                <a:path w="1975485" h="1977389">
                  <a:moveTo>
                    <a:pt x="1877568" y="0"/>
                  </a:moveTo>
                  <a:lnTo>
                    <a:pt x="97536" y="0"/>
                  </a:lnTo>
                  <a:lnTo>
                    <a:pt x="59568" y="7669"/>
                  </a:lnTo>
                  <a:lnTo>
                    <a:pt x="28565" y="28590"/>
                  </a:lnTo>
                  <a:lnTo>
                    <a:pt x="7664" y="59632"/>
                  </a:lnTo>
                  <a:lnTo>
                    <a:pt x="0" y="97662"/>
                  </a:lnTo>
                  <a:lnTo>
                    <a:pt x="0" y="1879345"/>
                  </a:lnTo>
                  <a:lnTo>
                    <a:pt x="7664" y="1917303"/>
                  </a:lnTo>
                  <a:lnTo>
                    <a:pt x="28565" y="1948306"/>
                  </a:lnTo>
                  <a:lnTo>
                    <a:pt x="59568" y="1969214"/>
                  </a:lnTo>
                  <a:lnTo>
                    <a:pt x="97536" y="1976881"/>
                  </a:lnTo>
                  <a:lnTo>
                    <a:pt x="1877568" y="1976881"/>
                  </a:lnTo>
                  <a:lnTo>
                    <a:pt x="1915525" y="1969214"/>
                  </a:lnTo>
                  <a:lnTo>
                    <a:pt x="1946529" y="1948306"/>
                  </a:lnTo>
                  <a:lnTo>
                    <a:pt x="1967436" y="1917303"/>
                  </a:lnTo>
                  <a:lnTo>
                    <a:pt x="1975104" y="1879345"/>
                  </a:lnTo>
                  <a:lnTo>
                    <a:pt x="1975104" y="97662"/>
                  </a:lnTo>
                  <a:lnTo>
                    <a:pt x="1967436" y="59632"/>
                  </a:lnTo>
                  <a:lnTo>
                    <a:pt x="1946529" y="28590"/>
                  </a:lnTo>
                  <a:lnTo>
                    <a:pt x="1915525" y="7669"/>
                  </a:lnTo>
                  <a:lnTo>
                    <a:pt x="1877568" y="0"/>
                  </a:lnTo>
                  <a:close/>
                </a:path>
              </a:pathLst>
            </a:custGeom>
            <a:solidFill>
              <a:srgbClr val="FFFFFF"/>
            </a:solidFill>
          </p:spPr>
          <p:txBody>
            <a:bodyPr wrap="square" lIns="0" tIns="0" rIns="0" bIns="0" rtlCol="0"/>
            <a:lstStyle/>
            <a:p>
              <a:endParaRPr/>
            </a:p>
          </p:txBody>
        </p:sp>
        <p:sp>
          <p:nvSpPr>
            <p:cNvPr id="19" name="object 19"/>
            <p:cNvSpPr/>
            <p:nvPr/>
          </p:nvSpPr>
          <p:spPr>
            <a:xfrm>
              <a:off x="416052" y="1761743"/>
              <a:ext cx="1975485" cy="1977389"/>
            </a:xfrm>
            <a:custGeom>
              <a:avLst/>
              <a:gdLst/>
              <a:ahLst/>
              <a:cxnLst/>
              <a:rect l="l" t="t" r="r" b="b"/>
              <a:pathLst>
                <a:path w="1975485" h="1977389">
                  <a:moveTo>
                    <a:pt x="0" y="97662"/>
                  </a:moveTo>
                  <a:lnTo>
                    <a:pt x="7664" y="59632"/>
                  </a:lnTo>
                  <a:lnTo>
                    <a:pt x="28565" y="28590"/>
                  </a:lnTo>
                  <a:lnTo>
                    <a:pt x="59568" y="7669"/>
                  </a:lnTo>
                  <a:lnTo>
                    <a:pt x="97536" y="0"/>
                  </a:lnTo>
                  <a:lnTo>
                    <a:pt x="1877568" y="0"/>
                  </a:lnTo>
                  <a:lnTo>
                    <a:pt x="1915525" y="7669"/>
                  </a:lnTo>
                  <a:lnTo>
                    <a:pt x="1946529" y="28590"/>
                  </a:lnTo>
                  <a:lnTo>
                    <a:pt x="1967436" y="59632"/>
                  </a:lnTo>
                  <a:lnTo>
                    <a:pt x="1975104" y="97662"/>
                  </a:lnTo>
                  <a:lnTo>
                    <a:pt x="1975104" y="1879345"/>
                  </a:lnTo>
                  <a:lnTo>
                    <a:pt x="1967436" y="1917303"/>
                  </a:lnTo>
                  <a:lnTo>
                    <a:pt x="1946529" y="1948306"/>
                  </a:lnTo>
                  <a:lnTo>
                    <a:pt x="1915525" y="1969214"/>
                  </a:lnTo>
                  <a:lnTo>
                    <a:pt x="1877568" y="1976881"/>
                  </a:lnTo>
                  <a:lnTo>
                    <a:pt x="97536" y="1976881"/>
                  </a:lnTo>
                  <a:lnTo>
                    <a:pt x="59568" y="1969214"/>
                  </a:lnTo>
                  <a:lnTo>
                    <a:pt x="28565" y="1948306"/>
                  </a:lnTo>
                  <a:lnTo>
                    <a:pt x="7664" y="1917303"/>
                  </a:lnTo>
                  <a:lnTo>
                    <a:pt x="0" y="1879345"/>
                  </a:lnTo>
                  <a:lnTo>
                    <a:pt x="0" y="97662"/>
                  </a:lnTo>
                  <a:close/>
                </a:path>
              </a:pathLst>
            </a:custGeom>
            <a:ln w="12711">
              <a:solidFill>
                <a:srgbClr val="DDE4EB"/>
              </a:solidFill>
            </a:ln>
          </p:spPr>
          <p:txBody>
            <a:bodyPr wrap="square" lIns="0" tIns="0" rIns="0" bIns="0" rtlCol="0"/>
            <a:lstStyle/>
            <a:p>
              <a:endParaRPr/>
            </a:p>
          </p:txBody>
        </p:sp>
        <p:pic>
          <p:nvPicPr>
            <p:cNvPr id="20" name="object 20"/>
            <p:cNvPicPr/>
            <p:nvPr/>
          </p:nvPicPr>
          <p:blipFill>
            <a:blip r:embed="rId7" cstate="email">
              <a:extLst>
                <a:ext uri="{28A0092B-C50C-407E-A947-70E740481C1C}">
                  <a14:useLocalDpi xmlns:a14="http://schemas.microsoft.com/office/drawing/2010/main"/>
                </a:ext>
              </a:extLst>
            </a:blip>
            <a:stretch>
              <a:fillRect/>
            </a:stretch>
          </p:blipFill>
          <p:spPr>
            <a:xfrm>
              <a:off x="777240" y="1903653"/>
              <a:ext cx="1243584" cy="1226388"/>
            </a:xfrm>
            <a:prstGeom prst="rect">
              <a:avLst/>
            </a:prstGeom>
          </p:spPr>
        </p:pic>
      </p:grpSp>
      <p:sp>
        <p:nvSpPr>
          <p:cNvPr id="21" name="object 21"/>
          <p:cNvSpPr txBox="1"/>
          <p:nvPr/>
        </p:nvSpPr>
        <p:spPr>
          <a:xfrm>
            <a:off x="704316" y="3215766"/>
            <a:ext cx="1387475" cy="234950"/>
          </a:xfrm>
          <a:prstGeom prst="rect">
            <a:avLst/>
          </a:prstGeom>
        </p:spPr>
        <p:txBody>
          <a:bodyPr vert="horz" wrap="square" lIns="0" tIns="15240" rIns="0" bIns="0" rtlCol="0">
            <a:spAutoFit/>
          </a:bodyPr>
          <a:lstStyle/>
          <a:p>
            <a:pPr marL="12700">
              <a:lnSpc>
                <a:spcPct val="100000"/>
              </a:lnSpc>
              <a:spcBef>
                <a:spcPts val="120"/>
              </a:spcBef>
            </a:pPr>
            <a:r>
              <a:rPr sz="1350" b="1">
                <a:solidFill>
                  <a:srgbClr val="2D9BD5"/>
                </a:solidFill>
                <a:latin typeface="Century Gothic"/>
                <a:cs typeface="Century Gothic"/>
              </a:rPr>
              <a:t>Scan</a:t>
            </a:r>
            <a:r>
              <a:rPr sz="1350" b="1" spc="-25">
                <a:solidFill>
                  <a:srgbClr val="2D9BD5"/>
                </a:solidFill>
                <a:latin typeface="Century Gothic"/>
                <a:cs typeface="Century Gothic"/>
              </a:rPr>
              <a:t> </a:t>
            </a:r>
            <a:r>
              <a:rPr sz="1350" b="1" spc="65">
                <a:solidFill>
                  <a:srgbClr val="2D9BD5"/>
                </a:solidFill>
                <a:latin typeface="Century Gothic"/>
                <a:cs typeface="Century Gothic"/>
              </a:rPr>
              <a:t>to </a:t>
            </a:r>
            <a:r>
              <a:rPr sz="1350" b="1" spc="35">
                <a:solidFill>
                  <a:srgbClr val="2D9BD5"/>
                </a:solidFill>
                <a:latin typeface="Century Gothic"/>
                <a:cs typeface="Century Gothic"/>
              </a:rPr>
              <a:t>register</a:t>
            </a:r>
            <a:endParaRPr sz="1350">
              <a:latin typeface="Century Gothic"/>
              <a:cs typeface="Century Gothic"/>
            </a:endParaRPr>
          </a:p>
        </p:txBody>
      </p:sp>
      <p:sp>
        <p:nvSpPr>
          <p:cNvPr id="22" name="object 22"/>
          <p:cNvSpPr txBox="1"/>
          <p:nvPr/>
        </p:nvSpPr>
        <p:spPr>
          <a:xfrm>
            <a:off x="2546604" y="1624545"/>
            <a:ext cx="1856739" cy="613410"/>
          </a:xfrm>
          <a:prstGeom prst="rect">
            <a:avLst/>
          </a:prstGeom>
          <a:solidFill>
            <a:srgbClr val="4F81BC"/>
          </a:solidFill>
          <a:ln w="25422">
            <a:solidFill>
              <a:srgbClr val="FFFFFF"/>
            </a:solidFill>
          </a:ln>
        </p:spPr>
        <p:txBody>
          <a:bodyPr vert="horz" wrap="square" lIns="0" tIns="52704" rIns="0" bIns="0" rtlCol="0">
            <a:spAutoFit/>
          </a:bodyPr>
          <a:lstStyle/>
          <a:p>
            <a:pPr marL="6350" algn="ctr">
              <a:lnSpc>
                <a:spcPct val="100000"/>
              </a:lnSpc>
              <a:spcBef>
                <a:spcPts val="414"/>
              </a:spcBef>
            </a:pPr>
            <a:r>
              <a:rPr sz="1350" b="1" spc="160">
                <a:solidFill>
                  <a:srgbClr val="FFFFFF"/>
                </a:solidFill>
                <a:latin typeface="Calibri"/>
                <a:cs typeface="Calibri"/>
              </a:rPr>
              <a:t>November</a:t>
            </a:r>
            <a:r>
              <a:rPr sz="1350" b="1" spc="25">
                <a:solidFill>
                  <a:srgbClr val="FFFFFF"/>
                </a:solidFill>
                <a:latin typeface="Calibri"/>
                <a:cs typeface="Calibri"/>
              </a:rPr>
              <a:t> </a:t>
            </a:r>
            <a:r>
              <a:rPr sz="1350" b="1" spc="125">
                <a:solidFill>
                  <a:srgbClr val="FFFFFF"/>
                </a:solidFill>
                <a:latin typeface="Calibri"/>
                <a:cs typeface="Calibri"/>
              </a:rPr>
              <a:t>4,</a:t>
            </a:r>
            <a:endParaRPr sz="1350">
              <a:latin typeface="Calibri"/>
              <a:cs typeface="Calibri"/>
            </a:endParaRPr>
          </a:p>
          <a:p>
            <a:pPr marL="3175" algn="ctr">
              <a:lnSpc>
                <a:spcPct val="100000"/>
              </a:lnSpc>
              <a:spcBef>
                <a:spcPts val="475"/>
              </a:spcBef>
            </a:pPr>
            <a:r>
              <a:rPr sz="1350" b="1" spc="190">
                <a:solidFill>
                  <a:srgbClr val="FFFFFF"/>
                </a:solidFill>
                <a:latin typeface="Calibri"/>
                <a:cs typeface="Calibri"/>
              </a:rPr>
              <a:t>2026</a:t>
            </a:r>
            <a:endParaRPr sz="1350">
              <a:latin typeface="Calibri"/>
              <a:cs typeface="Calibri"/>
            </a:endParaRPr>
          </a:p>
        </p:txBody>
      </p:sp>
      <p:sp>
        <p:nvSpPr>
          <p:cNvPr id="23" name="object 23"/>
          <p:cNvSpPr txBox="1"/>
          <p:nvPr/>
        </p:nvSpPr>
        <p:spPr>
          <a:xfrm>
            <a:off x="2546604" y="2612986"/>
            <a:ext cx="1856739" cy="613410"/>
          </a:xfrm>
          <a:prstGeom prst="rect">
            <a:avLst/>
          </a:prstGeom>
          <a:solidFill>
            <a:srgbClr val="4F81BC"/>
          </a:solidFill>
          <a:ln w="25422">
            <a:solidFill>
              <a:srgbClr val="FFFFFF"/>
            </a:solidFill>
          </a:ln>
        </p:spPr>
        <p:txBody>
          <a:bodyPr vert="horz" wrap="square" lIns="0" tIns="88900" rIns="0" bIns="0" rtlCol="0">
            <a:spAutoFit/>
          </a:bodyPr>
          <a:lstStyle/>
          <a:p>
            <a:pPr marL="3810" algn="ctr">
              <a:lnSpc>
                <a:spcPts val="1570"/>
              </a:lnSpc>
              <a:spcBef>
                <a:spcPts val="700"/>
              </a:spcBef>
            </a:pPr>
            <a:r>
              <a:rPr sz="1350" b="1" spc="165">
                <a:solidFill>
                  <a:srgbClr val="FFFFFF"/>
                </a:solidFill>
                <a:latin typeface="Calibri"/>
                <a:cs typeface="Calibri"/>
              </a:rPr>
              <a:t>November</a:t>
            </a:r>
            <a:r>
              <a:rPr sz="1350" b="1" spc="10">
                <a:solidFill>
                  <a:srgbClr val="FFFFFF"/>
                </a:solidFill>
                <a:latin typeface="Calibri"/>
                <a:cs typeface="Calibri"/>
              </a:rPr>
              <a:t> </a:t>
            </a:r>
            <a:r>
              <a:rPr sz="1350" b="1" spc="135">
                <a:solidFill>
                  <a:srgbClr val="FFFFFF"/>
                </a:solidFill>
                <a:latin typeface="Calibri"/>
                <a:cs typeface="Calibri"/>
              </a:rPr>
              <a:t>13,</a:t>
            </a:r>
            <a:endParaRPr sz="1350">
              <a:latin typeface="Calibri"/>
              <a:cs typeface="Calibri"/>
            </a:endParaRPr>
          </a:p>
          <a:p>
            <a:pPr marL="3175" algn="ctr">
              <a:lnSpc>
                <a:spcPts val="1570"/>
              </a:lnSpc>
            </a:pPr>
            <a:r>
              <a:rPr sz="1350" b="1" spc="190">
                <a:solidFill>
                  <a:srgbClr val="FFFFFF"/>
                </a:solidFill>
                <a:latin typeface="Calibri"/>
                <a:cs typeface="Calibri"/>
              </a:rPr>
              <a:t>2026</a:t>
            </a:r>
            <a:endParaRPr sz="1350">
              <a:latin typeface="Calibri"/>
              <a:cs typeface="Calibri"/>
            </a:endParaRPr>
          </a:p>
        </p:txBody>
      </p:sp>
      <p:sp>
        <p:nvSpPr>
          <p:cNvPr id="24" name="object 24"/>
          <p:cNvSpPr txBox="1"/>
          <p:nvPr/>
        </p:nvSpPr>
        <p:spPr>
          <a:xfrm>
            <a:off x="2546604" y="3592207"/>
            <a:ext cx="1856739" cy="613410"/>
          </a:xfrm>
          <a:prstGeom prst="rect">
            <a:avLst/>
          </a:prstGeom>
          <a:solidFill>
            <a:srgbClr val="4F81BC"/>
          </a:solidFill>
          <a:ln w="25422">
            <a:solidFill>
              <a:srgbClr val="FFFFFF"/>
            </a:solidFill>
          </a:ln>
        </p:spPr>
        <p:txBody>
          <a:bodyPr vert="horz" wrap="square" lIns="0" tIns="97155" rIns="0" bIns="0" rtlCol="0">
            <a:spAutoFit/>
          </a:bodyPr>
          <a:lstStyle/>
          <a:p>
            <a:pPr marL="3810" algn="ctr">
              <a:lnSpc>
                <a:spcPts val="1570"/>
              </a:lnSpc>
              <a:spcBef>
                <a:spcPts val="765"/>
              </a:spcBef>
            </a:pPr>
            <a:r>
              <a:rPr sz="1350" b="1" spc="165">
                <a:solidFill>
                  <a:srgbClr val="FFFFFF"/>
                </a:solidFill>
                <a:latin typeface="Calibri"/>
                <a:cs typeface="Calibri"/>
              </a:rPr>
              <a:t>November</a:t>
            </a:r>
            <a:r>
              <a:rPr sz="1350" b="1" spc="10">
                <a:solidFill>
                  <a:srgbClr val="FFFFFF"/>
                </a:solidFill>
                <a:latin typeface="Calibri"/>
                <a:cs typeface="Calibri"/>
              </a:rPr>
              <a:t> </a:t>
            </a:r>
            <a:r>
              <a:rPr sz="1350" b="1" spc="135">
                <a:solidFill>
                  <a:srgbClr val="FFFFFF"/>
                </a:solidFill>
                <a:latin typeface="Calibri"/>
                <a:cs typeface="Calibri"/>
              </a:rPr>
              <a:t>18,</a:t>
            </a:r>
            <a:endParaRPr sz="1350">
              <a:latin typeface="Calibri"/>
              <a:cs typeface="Calibri"/>
            </a:endParaRPr>
          </a:p>
          <a:p>
            <a:pPr marL="3175" algn="ctr">
              <a:lnSpc>
                <a:spcPts val="1570"/>
              </a:lnSpc>
            </a:pPr>
            <a:r>
              <a:rPr sz="1350" b="1" spc="195">
                <a:solidFill>
                  <a:srgbClr val="FFFFFF"/>
                </a:solidFill>
                <a:latin typeface="Calibri"/>
                <a:cs typeface="Calibri"/>
              </a:rPr>
              <a:t>2026</a:t>
            </a:r>
            <a:endParaRPr sz="1350">
              <a:latin typeface="Calibri"/>
              <a:cs typeface="Calibri"/>
            </a:endParaRPr>
          </a:p>
        </p:txBody>
      </p:sp>
      <p:grpSp>
        <p:nvGrpSpPr>
          <p:cNvPr id="28" name="Group 27">
            <a:extLst>
              <a:ext uri="{FF2B5EF4-FFF2-40B4-BE49-F238E27FC236}">
                <a16:creationId xmlns:a16="http://schemas.microsoft.com/office/drawing/2014/main" id="{AF1B503D-E5F6-E5A6-A6C8-3B45CFD5F748}"/>
              </a:ext>
              <a:ext uri="{C183D7F6-B498-43B3-948B-1728B52AA6E4}">
                <adec:decorative xmlns:adec="http://schemas.microsoft.com/office/drawing/2017/decorative" val="1"/>
              </a:ext>
            </a:extLst>
          </p:cNvPr>
          <p:cNvGrpSpPr/>
          <p:nvPr/>
        </p:nvGrpSpPr>
        <p:grpSpPr>
          <a:xfrm>
            <a:off x="76200" y="4251325"/>
            <a:ext cx="1295400" cy="609600"/>
            <a:chOff x="289117" y="4297795"/>
            <a:chExt cx="1219200" cy="609600"/>
          </a:xfrm>
        </p:grpSpPr>
        <p:sp>
          <p:nvSpPr>
            <p:cNvPr id="29" name="Rectangle 28">
              <a:extLst>
                <a:ext uri="{FF2B5EF4-FFF2-40B4-BE49-F238E27FC236}">
                  <a16:creationId xmlns:a16="http://schemas.microsoft.com/office/drawing/2014/main" id="{BA2D4292-3B68-5523-C075-8A433CC26D07}"/>
                </a:ext>
              </a:extLst>
            </p:cNvPr>
            <p:cNvSpPr/>
            <p:nvPr/>
          </p:nvSpPr>
          <p:spPr>
            <a:xfrm>
              <a:off x="289117" y="4297795"/>
              <a:ext cx="1219200" cy="60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460F832D-518E-B8F8-B361-529C10927C6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26" name="slide 23">
            <a:hlinkClick r:id="" action="ppaction://media"/>
            <a:extLst>
              <a:ext uri="{FF2B5EF4-FFF2-40B4-BE49-F238E27FC236}">
                <a16:creationId xmlns:a16="http://schemas.microsoft.com/office/drawing/2014/main" id="{B4688036-E3A5-9F31-9E16-D7656843CAF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737600" y="5198143"/>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000"/>
    </mc:Choice>
    <mc:Fallback>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33"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571475049"/>
              </p:ext>
            </p:extLst>
          </p:nvPr>
        </p:nvGraphicFramePr>
        <p:xfrm>
          <a:off x="349633" y="624458"/>
          <a:ext cx="8114030" cy="1727708"/>
        </p:xfrm>
        <a:graphic>
          <a:graphicData uri="http://schemas.openxmlformats.org/drawingml/2006/table">
            <a:tbl>
              <a:tblPr firstRow="1" bandRow="1">
                <a:tableStyleId>{2D5ABB26-0587-4C30-8999-92F81FD0307C}</a:tableStyleId>
              </a:tblPr>
              <a:tblGrid>
                <a:gridCol w="3079367">
                  <a:extLst>
                    <a:ext uri="{9D8B030D-6E8A-4147-A177-3AD203B41FA5}">
                      <a16:colId xmlns:a16="http://schemas.microsoft.com/office/drawing/2014/main" val="20000"/>
                    </a:ext>
                  </a:extLst>
                </a:gridCol>
                <a:gridCol w="5034663">
                  <a:extLst>
                    <a:ext uri="{9D8B030D-6E8A-4147-A177-3AD203B41FA5}">
                      <a16:colId xmlns:a16="http://schemas.microsoft.com/office/drawing/2014/main" val="20001"/>
                    </a:ext>
                  </a:extLst>
                </a:gridCol>
              </a:tblGrid>
              <a:tr h="290011">
                <a:tc gridSpan="2">
                  <a:txBody>
                    <a:bodyPr/>
                    <a:lstStyle/>
                    <a:p>
                      <a:pPr marL="91440">
                        <a:lnSpc>
                          <a:spcPct val="100000"/>
                        </a:lnSpc>
                        <a:spcBef>
                          <a:spcPts val="610"/>
                        </a:spcBef>
                      </a:pPr>
                      <a:r>
                        <a:rPr sz="1400" b="1">
                          <a:solidFill>
                            <a:srgbClr val="FFFFFF"/>
                          </a:solidFill>
                          <a:latin typeface="Arial"/>
                          <a:cs typeface="Arial"/>
                        </a:rPr>
                        <a:t>HMO</a:t>
                      </a:r>
                      <a:r>
                        <a:rPr sz="1400" b="1" spc="220">
                          <a:solidFill>
                            <a:srgbClr val="FFFFFF"/>
                          </a:solidFill>
                          <a:latin typeface="Arial"/>
                          <a:cs typeface="Arial"/>
                        </a:rPr>
                        <a:t> </a:t>
                      </a:r>
                      <a:r>
                        <a:rPr sz="1400" b="1" spc="-20">
                          <a:solidFill>
                            <a:srgbClr val="FFFFFF"/>
                          </a:solidFill>
                          <a:latin typeface="Arial"/>
                          <a:cs typeface="Arial"/>
                        </a:rPr>
                        <a:t>Plans</a:t>
                      </a:r>
                      <a:endParaRPr sz="1400">
                        <a:latin typeface="Arial"/>
                        <a:cs typeface="Arial"/>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hMerge="1">
                  <a:txBody>
                    <a:bodyPr/>
                    <a:lstStyle/>
                    <a:p>
                      <a:endParaRPr/>
                    </a:p>
                  </a:txBody>
                  <a:tcPr marL="0" marR="0" marT="0" marB="0"/>
                </a:tc>
                <a:extLst>
                  <a:ext uri="{0D108BD9-81ED-4DB2-BD59-A6C34878D82A}">
                    <a16:rowId xmlns:a16="http://schemas.microsoft.com/office/drawing/2014/main" val="10000"/>
                  </a:ext>
                </a:extLst>
              </a:tr>
              <a:tr h="518669">
                <a:tc>
                  <a:txBody>
                    <a:bodyPr/>
                    <a:lstStyle/>
                    <a:p>
                      <a:pPr marL="91440" marR="608965">
                        <a:lnSpc>
                          <a:spcPct val="100899"/>
                        </a:lnSpc>
                      </a:pPr>
                      <a:r>
                        <a:rPr sz="1200" b="1">
                          <a:solidFill>
                            <a:srgbClr val="2D2C2C"/>
                          </a:solidFill>
                          <a:latin typeface="Arial"/>
                          <a:cs typeface="Arial"/>
                        </a:rPr>
                        <a:t>Kaiser Permanente HMO</a:t>
                      </a:r>
                      <a:r>
                        <a:rPr sz="1200" b="1" spc="185">
                          <a:solidFill>
                            <a:srgbClr val="2D2C2C"/>
                          </a:solidFill>
                          <a:latin typeface="Arial"/>
                          <a:cs typeface="Arial"/>
                        </a:rPr>
                        <a:t> </a:t>
                      </a:r>
                      <a:r>
                        <a:rPr sz="1200" b="1">
                          <a:solidFill>
                            <a:srgbClr val="2D2C2C"/>
                          </a:solidFill>
                          <a:latin typeface="Arial"/>
                          <a:cs typeface="Arial"/>
                        </a:rPr>
                        <a:t>(CA and</a:t>
                      </a:r>
                      <a:r>
                        <a:rPr sz="1200" b="1" spc="150">
                          <a:solidFill>
                            <a:srgbClr val="2D2C2C"/>
                          </a:solidFill>
                          <a:latin typeface="Arial"/>
                          <a:cs typeface="Arial"/>
                        </a:rPr>
                        <a:t> </a:t>
                      </a:r>
                      <a:r>
                        <a:rPr sz="1200" b="1" spc="-20">
                          <a:solidFill>
                            <a:srgbClr val="2D2C2C"/>
                          </a:solidFill>
                          <a:latin typeface="Arial"/>
                          <a:cs typeface="Arial"/>
                        </a:rPr>
                        <a:t>Mid-</a:t>
                      </a:r>
                      <a:r>
                        <a:rPr sz="1200" b="1" spc="-10">
                          <a:solidFill>
                            <a:srgbClr val="2D2C2C"/>
                          </a:solidFill>
                          <a:latin typeface="Arial"/>
                          <a:cs typeface="Arial"/>
                        </a:rPr>
                        <a:t>Atlantic)</a:t>
                      </a:r>
                      <a:endParaRPr sz="1200">
                        <a:latin typeface="Arial"/>
                        <a:cs typeface="Arial"/>
                      </a:endParaRPr>
                    </a:p>
                  </a:txBody>
                  <a:tcPr marL="0" marR="0" marT="2197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9ECF4"/>
                    </a:solidFill>
                  </a:tcPr>
                </a:tc>
                <a:tc>
                  <a:txBody>
                    <a:bodyPr/>
                    <a:lstStyle/>
                    <a:p>
                      <a:pPr>
                        <a:lnSpc>
                          <a:spcPct val="100000"/>
                        </a:lnSpc>
                      </a:pPr>
                      <a:endParaRPr sz="1200">
                        <a:latin typeface="Times New Roman"/>
                        <a:cs typeface="Times New Roman"/>
                      </a:endParaRPr>
                    </a:p>
                    <a:p>
                      <a:pPr marR="51435" algn="ctr">
                        <a:lnSpc>
                          <a:spcPct val="100000"/>
                        </a:lnSpc>
                      </a:pPr>
                      <a:r>
                        <a:rPr sz="1200">
                          <a:solidFill>
                            <a:srgbClr val="2D2C2C"/>
                          </a:solidFill>
                          <a:latin typeface="Arial"/>
                          <a:cs typeface="Arial"/>
                        </a:rPr>
                        <a:t>All</a:t>
                      </a:r>
                      <a:r>
                        <a:rPr sz="1200" spc="65">
                          <a:solidFill>
                            <a:srgbClr val="2D2C2C"/>
                          </a:solidFill>
                          <a:latin typeface="Arial"/>
                          <a:cs typeface="Arial"/>
                        </a:rPr>
                        <a:t> </a:t>
                      </a:r>
                      <a:r>
                        <a:rPr sz="1200">
                          <a:solidFill>
                            <a:srgbClr val="2D2C2C"/>
                          </a:solidFill>
                          <a:latin typeface="Arial"/>
                          <a:cs typeface="Arial"/>
                        </a:rPr>
                        <a:t>members</a:t>
                      </a:r>
                      <a:r>
                        <a:rPr sz="1200" spc="140">
                          <a:solidFill>
                            <a:srgbClr val="2D2C2C"/>
                          </a:solidFill>
                          <a:latin typeface="Arial"/>
                          <a:cs typeface="Arial"/>
                        </a:rPr>
                        <a:t> </a:t>
                      </a:r>
                      <a:r>
                        <a:rPr sz="1200">
                          <a:solidFill>
                            <a:srgbClr val="2D2C2C"/>
                          </a:solidFill>
                          <a:latin typeface="Arial"/>
                          <a:cs typeface="Arial"/>
                        </a:rPr>
                        <a:t>will</a:t>
                      </a:r>
                      <a:r>
                        <a:rPr sz="1200" spc="70">
                          <a:solidFill>
                            <a:srgbClr val="2D2C2C"/>
                          </a:solidFill>
                          <a:latin typeface="Arial"/>
                          <a:cs typeface="Arial"/>
                        </a:rPr>
                        <a:t> </a:t>
                      </a:r>
                      <a:r>
                        <a:rPr sz="1200">
                          <a:solidFill>
                            <a:srgbClr val="2D2C2C"/>
                          </a:solidFill>
                          <a:latin typeface="Arial"/>
                          <a:cs typeface="Arial"/>
                        </a:rPr>
                        <a:t>receive</a:t>
                      </a:r>
                      <a:r>
                        <a:rPr sz="1200" spc="35">
                          <a:solidFill>
                            <a:srgbClr val="2D2C2C"/>
                          </a:solidFill>
                          <a:latin typeface="Arial"/>
                          <a:cs typeface="Arial"/>
                        </a:rPr>
                        <a:t> </a:t>
                      </a:r>
                      <a:r>
                        <a:rPr sz="1200">
                          <a:solidFill>
                            <a:srgbClr val="2D2C2C"/>
                          </a:solidFill>
                          <a:latin typeface="Arial"/>
                          <a:cs typeface="Arial"/>
                        </a:rPr>
                        <a:t>new</a:t>
                      </a:r>
                      <a:r>
                        <a:rPr sz="1200" spc="70">
                          <a:solidFill>
                            <a:srgbClr val="2D2C2C"/>
                          </a:solidFill>
                          <a:latin typeface="Arial"/>
                          <a:cs typeface="Arial"/>
                        </a:rPr>
                        <a:t> </a:t>
                      </a:r>
                      <a:r>
                        <a:rPr sz="1200">
                          <a:solidFill>
                            <a:srgbClr val="2D2C2C"/>
                          </a:solidFill>
                          <a:latin typeface="Arial"/>
                          <a:cs typeface="Arial"/>
                        </a:rPr>
                        <a:t>ID</a:t>
                      </a:r>
                      <a:r>
                        <a:rPr sz="1200" spc="145">
                          <a:solidFill>
                            <a:srgbClr val="2D2C2C"/>
                          </a:solidFill>
                          <a:latin typeface="Arial"/>
                          <a:cs typeface="Arial"/>
                        </a:rPr>
                        <a:t> </a:t>
                      </a:r>
                      <a:r>
                        <a:rPr sz="1200" spc="-10">
                          <a:solidFill>
                            <a:srgbClr val="2D2C2C"/>
                          </a:solidFill>
                          <a:latin typeface="Arial"/>
                          <a:cs typeface="Arial"/>
                        </a:rPr>
                        <a:t>cards.</a:t>
                      </a:r>
                      <a:endParaRPr sz="12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1"/>
                  </a:ext>
                </a:extLst>
              </a:tr>
              <a:tr h="760788">
                <a:tc>
                  <a:txBody>
                    <a:bodyPr/>
                    <a:lstStyle/>
                    <a:p>
                      <a:pPr>
                        <a:lnSpc>
                          <a:spcPct val="100000"/>
                        </a:lnSpc>
                        <a:spcBef>
                          <a:spcPts val="1005"/>
                        </a:spcBef>
                      </a:pPr>
                      <a:endParaRPr sz="1200">
                        <a:latin typeface="Times New Roman"/>
                        <a:cs typeface="Times New Roman"/>
                      </a:endParaRPr>
                    </a:p>
                    <a:p>
                      <a:pPr marL="148590">
                        <a:lnSpc>
                          <a:spcPct val="100000"/>
                        </a:lnSpc>
                      </a:pPr>
                      <a:r>
                        <a:rPr sz="1200" b="1">
                          <a:solidFill>
                            <a:srgbClr val="2D2C2C"/>
                          </a:solidFill>
                          <a:latin typeface="Arial"/>
                          <a:cs typeface="Arial"/>
                        </a:rPr>
                        <a:t>UC</a:t>
                      </a:r>
                      <a:r>
                        <a:rPr sz="1200" b="1" spc="75">
                          <a:solidFill>
                            <a:srgbClr val="2D2C2C"/>
                          </a:solidFill>
                          <a:latin typeface="Arial"/>
                          <a:cs typeface="Arial"/>
                        </a:rPr>
                        <a:t> </a:t>
                      </a:r>
                      <a:r>
                        <a:rPr sz="1200" b="1">
                          <a:solidFill>
                            <a:srgbClr val="2D2C2C"/>
                          </a:solidFill>
                          <a:latin typeface="Arial"/>
                          <a:cs typeface="Arial"/>
                        </a:rPr>
                        <a:t>Blue</a:t>
                      </a:r>
                      <a:r>
                        <a:rPr sz="1200" b="1" spc="125">
                          <a:solidFill>
                            <a:srgbClr val="2D2C2C"/>
                          </a:solidFill>
                          <a:latin typeface="Arial"/>
                          <a:cs typeface="Arial"/>
                        </a:rPr>
                        <a:t> </a:t>
                      </a:r>
                      <a:r>
                        <a:rPr sz="1200" b="1">
                          <a:solidFill>
                            <a:srgbClr val="2D2C2C"/>
                          </a:solidFill>
                          <a:latin typeface="Arial"/>
                          <a:cs typeface="Arial"/>
                        </a:rPr>
                        <a:t>&amp;</a:t>
                      </a:r>
                      <a:r>
                        <a:rPr sz="1200" b="1" spc="80">
                          <a:solidFill>
                            <a:srgbClr val="2D2C2C"/>
                          </a:solidFill>
                          <a:latin typeface="Arial"/>
                          <a:cs typeface="Arial"/>
                        </a:rPr>
                        <a:t> </a:t>
                      </a:r>
                      <a:r>
                        <a:rPr sz="1200" b="1">
                          <a:solidFill>
                            <a:srgbClr val="2D2C2C"/>
                          </a:solidFill>
                          <a:latin typeface="Arial"/>
                          <a:cs typeface="Arial"/>
                        </a:rPr>
                        <a:t>Gold</a:t>
                      </a:r>
                      <a:r>
                        <a:rPr sz="1200" b="1" spc="110">
                          <a:solidFill>
                            <a:srgbClr val="2D2C2C"/>
                          </a:solidFill>
                          <a:latin typeface="Arial"/>
                          <a:cs typeface="Arial"/>
                        </a:rPr>
                        <a:t> </a:t>
                      </a:r>
                      <a:r>
                        <a:rPr sz="1200" b="1">
                          <a:solidFill>
                            <a:srgbClr val="2D2C2C"/>
                          </a:solidFill>
                          <a:latin typeface="Arial"/>
                          <a:cs typeface="Arial"/>
                        </a:rPr>
                        <a:t>HMO</a:t>
                      </a:r>
                      <a:r>
                        <a:rPr sz="1200" b="1" spc="140">
                          <a:solidFill>
                            <a:srgbClr val="2D2C2C"/>
                          </a:solidFill>
                          <a:latin typeface="Arial"/>
                          <a:cs typeface="Arial"/>
                        </a:rPr>
                        <a:t> </a:t>
                      </a:r>
                      <a:r>
                        <a:rPr sz="1200" b="1">
                          <a:solidFill>
                            <a:srgbClr val="2D2C2C"/>
                          </a:solidFill>
                          <a:latin typeface="Arial"/>
                          <a:cs typeface="Arial"/>
                        </a:rPr>
                        <a:t>(Health</a:t>
                      </a:r>
                      <a:r>
                        <a:rPr sz="1200" b="1" spc="30">
                          <a:solidFill>
                            <a:srgbClr val="2D2C2C"/>
                          </a:solidFill>
                          <a:latin typeface="Arial"/>
                          <a:cs typeface="Arial"/>
                        </a:rPr>
                        <a:t> </a:t>
                      </a:r>
                      <a:r>
                        <a:rPr sz="1200" b="1" spc="-20">
                          <a:solidFill>
                            <a:srgbClr val="2D2C2C"/>
                          </a:solidFill>
                          <a:latin typeface="Arial"/>
                          <a:cs typeface="Arial"/>
                        </a:rPr>
                        <a:t>Net)</a:t>
                      </a:r>
                      <a:endParaRPr sz="1200">
                        <a:latin typeface="Arial"/>
                        <a:cs typeface="Arial"/>
                      </a:endParaRPr>
                    </a:p>
                  </a:txBody>
                  <a:tcPr marL="0" marR="0" marT="127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1005"/>
                        </a:spcBef>
                      </a:pPr>
                      <a:endParaRPr sz="1200">
                        <a:latin typeface="Times New Roman"/>
                        <a:cs typeface="Times New Roman"/>
                      </a:endParaRPr>
                    </a:p>
                    <a:p>
                      <a:pPr marR="51435" algn="ctr">
                        <a:lnSpc>
                          <a:spcPct val="100000"/>
                        </a:lnSpc>
                      </a:pPr>
                      <a:r>
                        <a:rPr sz="1200">
                          <a:solidFill>
                            <a:srgbClr val="2D2C2C"/>
                          </a:solidFill>
                          <a:latin typeface="Arial"/>
                          <a:cs typeface="Arial"/>
                        </a:rPr>
                        <a:t>All</a:t>
                      </a:r>
                      <a:r>
                        <a:rPr sz="1200" spc="65">
                          <a:solidFill>
                            <a:srgbClr val="2D2C2C"/>
                          </a:solidFill>
                          <a:latin typeface="Arial"/>
                          <a:cs typeface="Arial"/>
                        </a:rPr>
                        <a:t> </a:t>
                      </a:r>
                      <a:r>
                        <a:rPr sz="1200">
                          <a:solidFill>
                            <a:srgbClr val="2D2C2C"/>
                          </a:solidFill>
                          <a:latin typeface="Arial"/>
                          <a:cs typeface="Arial"/>
                        </a:rPr>
                        <a:t>members</a:t>
                      </a:r>
                      <a:r>
                        <a:rPr sz="1200" spc="140">
                          <a:solidFill>
                            <a:srgbClr val="2D2C2C"/>
                          </a:solidFill>
                          <a:latin typeface="Arial"/>
                          <a:cs typeface="Arial"/>
                        </a:rPr>
                        <a:t> </a:t>
                      </a:r>
                      <a:r>
                        <a:rPr sz="1200">
                          <a:solidFill>
                            <a:srgbClr val="2D2C2C"/>
                          </a:solidFill>
                          <a:latin typeface="Arial"/>
                          <a:cs typeface="Arial"/>
                        </a:rPr>
                        <a:t>will</a:t>
                      </a:r>
                      <a:r>
                        <a:rPr sz="1200" spc="70">
                          <a:solidFill>
                            <a:srgbClr val="2D2C2C"/>
                          </a:solidFill>
                          <a:latin typeface="Arial"/>
                          <a:cs typeface="Arial"/>
                        </a:rPr>
                        <a:t> </a:t>
                      </a:r>
                      <a:r>
                        <a:rPr sz="1200">
                          <a:solidFill>
                            <a:srgbClr val="2D2C2C"/>
                          </a:solidFill>
                          <a:latin typeface="Arial"/>
                          <a:cs typeface="Arial"/>
                        </a:rPr>
                        <a:t>receive</a:t>
                      </a:r>
                      <a:r>
                        <a:rPr sz="1200" spc="30">
                          <a:solidFill>
                            <a:srgbClr val="2D2C2C"/>
                          </a:solidFill>
                          <a:latin typeface="Arial"/>
                          <a:cs typeface="Arial"/>
                        </a:rPr>
                        <a:t> </a:t>
                      </a:r>
                      <a:r>
                        <a:rPr sz="1200">
                          <a:solidFill>
                            <a:srgbClr val="2D2C2C"/>
                          </a:solidFill>
                          <a:latin typeface="Arial"/>
                          <a:cs typeface="Arial"/>
                        </a:rPr>
                        <a:t>new</a:t>
                      </a:r>
                      <a:r>
                        <a:rPr sz="1200" spc="70">
                          <a:solidFill>
                            <a:srgbClr val="2D2C2C"/>
                          </a:solidFill>
                          <a:latin typeface="Arial"/>
                          <a:cs typeface="Arial"/>
                        </a:rPr>
                        <a:t> </a:t>
                      </a:r>
                      <a:r>
                        <a:rPr sz="1200">
                          <a:solidFill>
                            <a:srgbClr val="2D2C2C"/>
                          </a:solidFill>
                          <a:latin typeface="Arial"/>
                          <a:cs typeface="Arial"/>
                        </a:rPr>
                        <a:t>ID</a:t>
                      </a:r>
                      <a:r>
                        <a:rPr sz="1200" spc="150">
                          <a:solidFill>
                            <a:srgbClr val="2D2C2C"/>
                          </a:solidFill>
                          <a:latin typeface="Arial"/>
                          <a:cs typeface="Arial"/>
                        </a:rPr>
                        <a:t> </a:t>
                      </a:r>
                      <a:r>
                        <a:rPr sz="1200" spc="-10">
                          <a:solidFill>
                            <a:srgbClr val="2D2C2C"/>
                          </a:solidFill>
                          <a:latin typeface="Arial"/>
                          <a:cs typeface="Arial"/>
                        </a:rPr>
                        <a:t>cards</a:t>
                      </a:r>
                      <a:r>
                        <a:rPr lang="en-US" sz="1200" spc="-10">
                          <a:solidFill>
                            <a:srgbClr val="2D2C2C"/>
                          </a:solidFill>
                          <a:latin typeface="Arial"/>
                          <a:cs typeface="Arial"/>
                        </a:rPr>
                        <a:t>.</a:t>
                      </a:r>
                    </a:p>
                    <a:p>
                      <a:pPr marR="51435" algn="ctr">
                        <a:lnSpc>
                          <a:spcPct val="100000"/>
                        </a:lnSpc>
                      </a:pPr>
                      <a:endParaRPr lang="en-US" sz="1200" spc="-10">
                        <a:solidFill>
                          <a:srgbClr val="2D2C2C"/>
                        </a:solidFill>
                        <a:latin typeface="Arial"/>
                        <a:cs typeface="Arial"/>
                      </a:endParaRPr>
                    </a:p>
                    <a:p>
                      <a:pPr marR="51435" algn="ctr">
                        <a:lnSpc>
                          <a:spcPct val="100000"/>
                        </a:lnSpc>
                      </a:pPr>
                      <a:endParaRPr lang="en-US" sz="1200">
                        <a:latin typeface="Arial"/>
                        <a:cs typeface="Arial"/>
                      </a:endParaRPr>
                    </a:p>
                  </a:txBody>
                  <a:tcPr marL="0" marR="0" marT="1276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2"/>
                  </a:ext>
                </a:extLst>
              </a:tr>
            </a:tbl>
          </a:graphicData>
        </a:graphic>
      </p:graphicFrame>
      <p:sp>
        <p:nvSpPr>
          <p:cNvPr id="3" name="object 3" descr="$PPTXTitle"/>
          <p:cNvSpPr txBox="1">
            <a:spLocks noGrp="1"/>
          </p:cNvSpPr>
          <p:nvPr>
            <p:ph type="title"/>
          </p:nvPr>
        </p:nvSpPr>
        <p:spPr>
          <a:xfrm>
            <a:off x="383221" y="207583"/>
            <a:ext cx="8377555" cy="487680"/>
          </a:xfrm>
          <a:prstGeom prst="rect">
            <a:avLst/>
          </a:prstGeom>
        </p:spPr>
        <p:txBody>
          <a:bodyPr vert="horz" wrap="square" lIns="0" tIns="16510" rIns="0" bIns="0" rtlCol="0">
            <a:spAutoFit/>
          </a:bodyPr>
          <a:lstStyle/>
          <a:p>
            <a:pPr marL="52069">
              <a:lnSpc>
                <a:spcPct val="100000"/>
              </a:lnSpc>
              <a:spcBef>
                <a:spcPts val="130"/>
              </a:spcBef>
            </a:pPr>
            <a:r>
              <a:rPr b="1">
                <a:solidFill>
                  <a:srgbClr val="2D2C2C"/>
                </a:solidFill>
              </a:rPr>
              <a:t>2027</a:t>
            </a:r>
            <a:r>
              <a:rPr b="1" spc="-5">
                <a:solidFill>
                  <a:srgbClr val="2D2C2C"/>
                </a:solidFill>
              </a:rPr>
              <a:t> </a:t>
            </a:r>
            <a:r>
              <a:rPr b="1">
                <a:solidFill>
                  <a:srgbClr val="2D2C2C"/>
                </a:solidFill>
              </a:rPr>
              <a:t>Member</a:t>
            </a:r>
            <a:r>
              <a:rPr b="1" spc="-45">
                <a:solidFill>
                  <a:srgbClr val="2D2C2C"/>
                </a:solidFill>
              </a:rPr>
              <a:t> </a:t>
            </a:r>
            <a:r>
              <a:rPr b="1">
                <a:solidFill>
                  <a:srgbClr val="2D2C2C"/>
                </a:solidFill>
              </a:rPr>
              <a:t>ID</a:t>
            </a:r>
            <a:r>
              <a:rPr b="1" spc="-5">
                <a:solidFill>
                  <a:srgbClr val="2D2C2C"/>
                </a:solidFill>
              </a:rPr>
              <a:t> </a:t>
            </a:r>
            <a:r>
              <a:rPr b="1" spc="-10">
                <a:solidFill>
                  <a:srgbClr val="2D2C2C"/>
                </a:solidFill>
              </a:rPr>
              <a:t>Cards</a:t>
            </a:r>
          </a:p>
        </p:txBody>
      </p:sp>
      <p:grpSp>
        <p:nvGrpSpPr>
          <p:cNvPr id="4" name="Group 3">
            <a:extLst>
              <a:ext uri="{FF2B5EF4-FFF2-40B4-BE49-F238E27FC236}">
                <a16:creationId xmlns:a16="http://schemas.microsoft.com/office/drawing/2014/main" id="{79088198-4B7C-4C6D-D267-B4BBF308F8F8}"/>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D4B08EF2-EC55-F97C-6F16-44B0D3DC550F}"/>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B15B5D4-0EDF-6D52-FB1A-87068E6085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graphicFrame>
        <p:nvGraphicFramePr>
          <p:cNvPr id="10" name="object 2">
            <a:extLst>
              <a:ext uri="{FF2B5EF4-FFF2-40B4-BE49-F238E27FC236}">
                <a16:creationId xmlns:a16="http://schemas.microsoft.com/office/drawing/2014/main" id="{A74DF6F6-0FF3-424E-707E-911BEAE2CD88}"/>
              </a:ext>
            </a:extLst>
          </p:cNvPr>
          <p:cNvGraphicFramePr>
            <a:graphicFrameLocks noGrp="1"/>
          </p:cNvGraphicFramePr>
          <p:nvPr>
            <p:extLst>
              <p:ext uri="{D42A27DB-BD31-4B8C-83A1-F6EECF244321}">
                <p14:modId xmlns:p14="http://schemas.microsoft.com/office/powerpoint/2010/main" val="80578406"/>
              </p:ext>
            </p:extLst>
          </p:nvPr>
        </p:nvGraphicFramePr>
        <p:xfrm>
          <a:off x="338838" y="2295419"/>
          <a:ext cx="8135619" cy="2102465"/>
        </p:xfrm>
        <a:graphic>
          <a:graphicData uri="http://schemas.openxmlformats.org/drawingml/2006/table">
            <a:tbl>
              <a:tblPr firstRow="1" bandRow="1">
                <a:tableStyleId>{2D5ABB26-0587-4C30-8999-92F81FD0307C}</a:tableStyleId>
              </a:tblPr>
              <a:tblGrid>
                <a:gridCol w="3090162">
                  <a:extLst>
                    <a:ext uri="{9D8B030D-6E8A-4147-A177-3AD203B41FA5}">
                      <a16:colId xmlns:a16="http://schemas.microsoft.com/office/drawing/2014/main" val="20000"/>
                    </a:ext>
                  </a:extLst>
                </a:gridCol>
                <a:gridCol w="5045457">
                  <a:extLst>
                    <a:ext uri="{9D8B030D-6E8A-4147-A177-3AD203B41FA5}">
                      <a16:colId xmlns:a16="http://schemas.microsoft.com/office/drawing/2014/main" val="20001"/>
                    </a:ext>
                  </a:extLst>
                </a:gridCol>
              </a:tblGrid>
              <a:tr h="328915">
                <a:tc gridSpan="2">
                  <a:txBody>
                    <a:bodyPr/>
                    <a:lstStyle/>
                    <a:p>
                      <a:pPr marL="91440">
                        <a:lnSpc>
                          <a:spcPct val="100000"/>
                        </a:lnSpc>
                        <a:spcBef>
                          <a:spcPts val="730"/>
                        </a:spcBef>
                      </a:pPr>
                      <a:r>
                        <a:rPr sz="1400" b="1">
                          <a:solidFill>
                            <a:srgbClr val="FFFFFF"/>
                          </a:solidFill>
                          <a:latin typeface="Arial"/>
                          <a:cs typeface="Arial"/>
                        </a:rPr>
                        <a:t>PPO</a:t>
                      </a:r>
                      <a:r>
                        <a:rPr sz="1400" b="1" spc="165">
                          <a:solidFill>
                            <a:srgbClr val="FFFFFF"/>
                          </a:solidFill>
                          <a:latin typeface="Arial"/>
                          <a:cs typeface="Arial"/>
                        </a:rPr>
                        <a:t> </a:t>
                      </a:r>
                      <a:r>
                        <a:rPr sz="1400" b="1">
                          <a:solidFill>
                            <a:srgbClr val="FFFFFF"/>
                          </a:solidFill>
                          <a:latin typeface="Arial"/>
                          <a:cs typeface="Arial"/>
                        </a:rPr>
                        <a:t>Plans</a:t>
                      </a:r>
                      <a:r>
                        <a:rPr sz="1400" b="1" spc="114">
                          <a:solidFill>
                            <a:srgbClr val="FFFFFF"/>
                          </a:solidFill>
                          <a:latin typeface="Arial"/>
                          <a:cs typeface="Arial"/>
                        </a:rPr>
                        <a:t> </a:t>
                      </a:r>
                      <a:r>
                        <a:rPr sz="1400" b="1">
                          <a:solidFill>
                            <a:srgbClr val="FFFFFF"/>
                          </a:solidFill>
                          <a:latin typeface="Arial"/>
                          <a:cs typeface="Arial"/>
                        </a:rPr>
                        <a:t>administered</a:t>
                      </a:r>
                      <a:r>
                        <a:rPr sz="1400" b="1" spc="140">
                          <a:solidFill>
                            <a:srgbClr val="FFFFFF"/>
                          </a:solidFill>
                          <a:latin typeface="Arial"/>
                          <a:cs typeface="Arial"/>
                        </a:rPr>
                        <a:t> </a:t>
                      </a:r>
                      <a:r>
                        <a:rPr sz="1400" b="1">
                          <a:solidFill>
                            <a:srgbClr val="FFFFFF"/>
                          </a:solidFill>
                          <a:latin typeface="Arial"/>
                          <a:cs typeface="Arial"/>
                        </a:rPr>
                        <a:t>by</a:t>
                      </a:r>
                      <a:r>
                        <a:rPr sz="1400" b="1" spc="160">
                          <a:solidFill>
                            <a:srgbClr val="FFFFFF"/>
                          </a:solidFill>
                          <a:latin typeface="Arial"/>
                          <a:cs typeface="Arial"/>
                        </a:rPr>
                        <a:t> </a:t>
                      </a:r>
                      <a:r>
                        <a:rPr sz="1400" b="1">
                          <a:solidFill>
                            <a:srgbClr val="FFFFFF"/>
                          </a:solidFill>
                          <a:latin typeface="Arial"/>
                          <a:cs typeface="Arial"/>
                        </a:rPr>
                        <a:t>Blue</a:t>
                      </a:r>
                      <a:r>
                        <a:rPr sz="1400" b="1" spc="75">
                          <a:solidFill>
                            <a:srgbClr val="FFFFFF"/>
                          </a:solidFill>
                          <a:latin typeface="Arial"/>
                          <a:cs typeface="Arial"/>
                        </a:rPr>
                        <a:t> </a:t>
                      </a:r>
                      <a:r>
                        <a:rPr sz="1400" b="1">
                          <a:solidFill>
                            <a:srgbClr val="FFFFFF"/>
                          </a:solidFill>
                          <a:latin typeface="Arial"/>
                          <a:cs typeface="Arial"/>
                        </a:rPr>
                        <a:t>Shield</a:t>
                      </a:r>
                      <a:r>
                        <a:rPr sz="1400" b="1" spc="140">
                          <a:solidFill>
                            <a:srgbClr val="FFFFFF"/>
                          </a:solidFill>
                          <a:latin typeface="Arial"/>
                          <a:cs typeface="Arial"/>
                        </a:rPr>
                        <a:t> </a:t>
                      </a:r>
                      <a:r>
                        <a:rPr sz="1400" b="1">
                          <a:solidFill>
                            <a:srgbClr val="FFFFFF"/>
                          </a:solidFill>
                          <a:latin typeface="Arial"/>
                          <a:cs typeface="Arial"/>
                        </a:rPr>
                        <a:t>of</a:t>
                      </a:r>
                      <a:r>
                        <a:rPr sz="1400" b="1" spc="70">
                          <a:solidFill>
                            <a:srgbClr val="FFFFFF"/>
                          </a:solidFill>
                          <a:latin typeface="Arial"/>
                          <a:cs typeface="Arial"/>
                        </a:rPr>
                        <a:t> </a:t>
                      </a:r>
                      <a:r>
                        <a:rPr sz="1400" b="1">
                          <a:solidFill>
                            <a:srgbClr val="FFFFFF"/>
                          </a:solidFill>
                          <a:latin typeface="Arial"/>
                          <a:cs typeface="Arial"/>
                        </a:rPr>
                        <a:t>CA</a:t>
                      </a:r>
                      <a:r>
                        <a:rPr sz="1400" b="1" spc="25">
                          <a:solidFill>
                            <a:srgbClr val="FFFFFF"/>
                          </a:solidFill>
                          <a:latin typeface="Arial"/>
                          <a:cs typeface="Arial"/>
                        </a:rPr>
                        <a:t> </a:t>
                      </a:r>
                      <a:r>
                        <a:rPr sz="1400" b="1">
                          <a:solidFill>
                            <a:srgbClr val="FFFFFF"/>
                          </a:solidFill>
                          <a:latin typeface="Arial"/>
                          <a:cs typeface="Arial"/>
                        </a:rPr>
                        <a:t>&amp;</a:t>
                      </a:r>
                      <a:r>
                        <a:rPr sz="1400" b="1" spc="100">
                          <a:solidFill>
                            <a:srgbClr val="FFFFFF"/>
                          </a:solidFill>
                          <a:latin typeface="Arial"/>
                          <a:cs typeface="Arial"/>
                        </a:rPr>
                        <a:t> </a:t>
                      </a:r>
                      <a:r>
                        <a:rPr sz="1400" b="1" spc="-10">
                          <a:solidFill>
                            <a:srgbClr val="FFFFFF"/>
                          </a:solidFill>
                          <a:latin typeface="Arial"/>
                          <a:cs typeface="Arial"/>
                        </a:rPr>
                        <a:t>Navitus</a:t>
                      </a:r>
                      <a:endParaRPr sz="140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hMerge="1">
                  <a:txBody>
                    <a:bodyPr/>
                    <a:lstStyle/>
                    <a:p>
                      <a:endParaRPr/>
                    </a:p>
                  </a:txBody>
                  <a:tcPr marL="0" marR="0" marT="0" marB="0"/>
                </a:tc>
                <a:extLst>
                  <a:ext uri="{0D108BD9-81ED-4DB2-BD59-A6C34878D82A}">
                    <a16:rowId xmlns:a16="http://schemas.microsoft.com/office/drawing/2014/main" val="10000"/>
                  </a:ext>
                </a:extLst>
              </a:tr>
              <a:tr h="1019162">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885"/>
                        </a:spcBef>
                      </a:pPr>
                      <a:endParaRPr sz="1200">
                        <a:latin typeface="Times New Roman"/>
                        <a:cs typeface="Times New Roman"/>
                      </a:endParaRPr>
                    </a:p>
                    <a:p>
                      <a:pPr marL="91440">
                        <a:lnSpc>
                          <a:spcPct val="100000"/>
                        </a:lnSpc>
                      </a:pPr>
                      <a:r>
                        <a:rPr sz="1200" b="1" spc="-10">
                          <a:solidFill>
                            <a:srgbClr val="2D2C2C"/>
                          </a:solidFill>
                          <a:latin typeface="Arial"/>
                          <a:cs typeface="Arial"/>
                        </a:rPr>
                        <a:t>HealthSavings+</a:t>
                      </a:r>
                      <a:endParaRPr sz="1200">
                        <a:latin typeface="Arial"/>
                        <a:cs typeface="Aria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93980" marR="247015">
                        <a:lnSpc>
                          <a:spcPct val="100899"/>
                        </a:lnSpc>
                        <a:spcBef>
                          <a:spcPts val="1395"/>
                        </a:spcBef>
                      </a:pPr>
                      <a:r>
                        <a:rPr sz="1200" b="1">
                          <a:solidFill>
                            <a:srgbClr val="2D2C2C"/>
                          </a:solidFill>
                          <a:latin typeface="Arial"/>
                          <a:cs typeface="Arial"/>
                        </a:rPr>
                        <a:t>Plan</a:t>
                      </a:r>
                      <a:r>
                        <a:rPr sz="1200" b="1" spc="100">
                          <a:solidFill>
                            <a:srgbClr val="2D2C2C"/>
                          </a:solidFill>
                          <a:latin typeface="Arial"/>
                          <a:cs typeface="Arial"/>
                        </a:rPr>
                        <a:t> </a:t>
                      </a:r>
                      <a:r>
                        <a:rPr sz="1200" b="1">
                          <a:solidFill>
                            <a:srgbClr val="2D2C2C"/>
                          </a:solidFill>
                          <a:latin typeface="Arial"/>
                          <a:cs typeface="Arial"/>
                        </a:rPr>
                        <a:t>ID</a:t>
                      </a:r>
                      <a:r>
                        <a:rPr sz="1200" b="1" spc="140">
                          <a:solidFill>
                            <a:srgbClr val="2D2C2C"/>
                          </a:solidFill>
                          <a:latin typeface="Arial"/>
                          <a:cs typeface="Arial"/>
                        </a:rPr>
                        <a:t> </a:t>
                      </a:r>
                      <a:r>
                        <a:rPr sz="1200" b="1">
                          <a:solidFill>
                            <a:srgbClr val="2D2C2C"/>
                          </a:solidFill>
                          <a:latin typeface="Arial"/>
                          <a:cs typeface="Arial"/>
                        </a:rPr>
                        <a:t>Card:</a:t>
                      </a:r>
                      <a:r>
                        <a:rPr sz="1200" b="1" spc="-10">
                          <a:solidFill>
                            <a:srgbClr val="2D2C2C"/>
                          </a:solidFill>
                          <a:latin typeface="Arial"/>
                          <a:cs typeface="Arial"/>
                        </a:rPr>
                        <a:t> </a:t>
                      </a:r>
                      <a:r>
                        <a:rPr sz="1200">
                          <a:solidFill>
                            <a:srgbClr val="2D2C2C"/>
                          </a:solidFill>
                          <a:latin typeface="Arial"/>
                          <a:cs typeface="Arial"/>
                        </a:rPr>
                        <a:t>All</a:t>
                      </a:r>
                      <a:r>
                        <a:rPr sz="1200" spc="65">
                          <a:solidFill>
                            <a:srgbClr val="2D2C2C"/>
                          </a:solidFill>
                          <a:latin typeface="Arial"/>
                          <a:cs typeface="Arial"/>
                        </a:rPr>
                        <a:t> </a:t>
                      </a:r>
                      <a:r>
                        <a:rPr sz="1200">
                          <a:solidFill>
                            <a:srgbClr val="2D2C2C"/>
                          </a:solidFill>
                          <a:latin typeface="Arial"/>
                          <a:cs typeface="Arial"/>
                        </a:rPr>
                        <a:t>members</a:t>
                      </a:r>
                      <a:r>
                        <a:rPr sz="1200" spc="125">
                          <a:solidFill>
                            <a:srgbClr val="2D2C2C"/>
                          </a:solidFill>
                          <a:latin typeface="Arial"/>
                          <a:cs typeface="Arial"/>
                        </a:rPr>
                        <a:t> </a:t>
                      </a:r>
                      <a:r>
                        <a:rPr sz="1200">
                          <a:solidFill>
                            <a:srgbClr val="2D2C2C"/>
                          </a:solidFill>
                          <a:latin typeface="Arial"/>
                          <a:cs typeface="Arial"/>
                        </a:rPr>
                        <a:t>will</a:t>
                      </a:r>
                      <a:r>
                        <a:rPr sz="1200" spc="65">
                          <a:solidFill>
                            <a:srgbClr val="2D2C2C"/>
                          </a:solidFill>
                          <a:latin typeface="Arial"/>
                          <a:cs typeface="Arial"/>
                        </a:rPr>
                        <a:t> </a:t>
                      </a:r>
                      <a:r>
                        <a:rPr sz="1200">
                          <a:solidFill>
                            <a:srgbClr val="2D2C2C"/>
                          </a:solidFill>
                          <a:latin typeface="Arial"/>
                          <a:cs typeface="Arial"/>
                        </a:rPr>
                        <a:t>receive</a:t>
                      </a:r>
                      <a:r>
                        <a:rPr sz="1200" spc="25">
                          <a:solidFill>
                            <a:srgbClr val="2D2C2C"/>
                          </a:solidFill>
                          <a:latin typeface="Arial"/>
                          <a:cs typeface="Arial"/>
                        </a:rPr>
                        <a:t> </a:t>
                      </a:r>
                      <a:r>
                        <a:rPr sz="1200">
                          <a:solidFill>
                            <a:srgbClr val="2D2C2C"/>
                          </a:solidFill>
                          <a:latin typeface="Arial"/>
                          <a:cs typeface="Arial"/>
                        </a:rPr>
                        <a:t>a</a:t>
                      </a:r>
                      <a:r>
                        <a:rPr sz="1200" spc="110">
                          <a:solidFill>
                            <a:srgbClr val="2D2C2C"/>
                          </a:solidFill>
                          <a:latin typeface="Arial"/>
                          <a:cs typeface="Arial"/>
                        </a:rPr>
                        <a:t> </a:t>
                      </a:r>
                      <a:r>
                        <a:rPr sz="1200">
                          <a:solidFill>
                            <a:srgbClr val="2D2C2C"/>
                          </a:solidFill>
                          <a:latin typeface="Arial"/>
                          <a:cs typeface="Arial"/>
                        </a:rPr>
                        <a:t>new</a:t>
                      </a:r>
                      <a:r>
                        <a:rPr sz="1200" spc="65">
                          <a:solidFill>
                            <a:srgbClr val="2D2C2C"/>
                          </a:solidFill>
                          <a:latin typeface="Arial"/>
                          <a:cs typeface="Arial"/>
                        </a:rPr>
                        <a:t> </a:t>
                      </a:r>
                      <a:r>
                        <a:rPr sz="1200">
                          <a:solidFill>
                            <a:srgbClr val="2D2C2C"/>
                          </a:solidFill>
                          <a:latin typeface="Arial"/>
                          <a:cs typeface="Arial"/>
                        </a:rPr>
                        <a:t>ID</a:t>
                      </a:r>
                      <a:r>
                        <a:rPr sz="1200" spc="60">
                          <a:solidFill>
                            <a:srgbClr val="2D2C2C"/>
                          </a:solidFill>
                          <a:latin typeface="Arial"/>
                          <a:cs typeface="Arial"/>
                        </a:rPr>
                        <a:t> </a:t>
                      </a:r>
                      <a:r>
                        <a:rPr sz="1200">
                          <a:solidFill>
                            <a:srgbClr val="2D2C2C"/>
                          </a:solidFill>
                          <a:latin typeface="Arial"/>
                          <a:cs typeface="Arial"/>
                        </a:rPr>
                        <a:t>card.</a:t>
                      </a:r>
                      <a:r>
                        <a:rPr sz="1200" spc="125">
                          <a:solidFill>
                            <a:srgbClr val="2D2C2C"/>
                          </a:solidFill>
                          <a:latin typeface="Arial"/>
                          <a:cs typeface="Arial"/>
                        </a:rPr>
                        <a:t> </a:t>
                      </a:r>
                      <a:r>
                        <a:rPr sz="1200" spc="-25">
                          <a:solidFill>
                            <a:srgbClr val="2D2C2C"/>
                          </a:solidFill>
                          <a:latin typeface="Arial"/>
                          <a:cs typeface="Arial"/>
                        </a:rPr>
                        <a:t>The </a:t>
                      </a:r>
                      <a:r>
                        <a:rPr sz="1200">
                          <a:solidFill>
                            <a:srgbClr val="2D2C2C"/>
                          </a:solidFill>
                          <a:latin typeface="Arial"/>
                          <a:cs typeface="Arial"/>
                        </a:rPr>
                        <a:t>ID</a:t>
                      </a:r>
                      <a:r>
                        <a:rPr sz="1200" spc="105">
                          <a:solidFill>
                            <a:srgbClr val="2D2C2C"/>
                          </a:solidFill>
                          <a:latin typeface="Arial"/>
                          <a:cs typeface="Arial"/>
                        </a:rPr>
                        <a:t> </a:t>
                      </a:r>
                      <a:r>
                        <a:rPr sz="1200">
                          <a:solidFill>
                            <a:srgbClr val="2D2C2C"/>
                          </a:solidFill>
                          <a:latin typeface="Arial"/>
                          <a:cs typeface="Arial"/>
                        </a:rPr>
                        <a:t>card</a:t>
                      </a:r>
                      <a:r>
                        <a:rPr sz="1200" spc="170">
                          <a:solidFill>
                            <a:srgbClr val="2D2C2C"/>
                          </a:solidFill>
                          <a:latin typeface="Arial"/>
                          <a:cs typeface="Arial"/>
                        </a:rPr>
                        <a:t> </a:t>
                      </a:r>
                      <a:r>
                        <a:rPr sz="1200">
                          <a:solidFill>
                            <a:srgbClr val="2D2C2C"/>
                          </a:solidFill>
                          <a:latin typeface="Arial"/>
                          <a:cs typeface="Arial"/>
                        </a:rPr>
                        <a:t>has</a:t>
                      </a:r>
                      <a:r>
                        <a:rPr sz="1200" spc="100">
                          <a:solidFill>
                            <a:srgbClr val="2D2C2C"/>
                          </a:solidFill>
                          <a:latin typeface="Arial"/>
                          <a:cs typeface="Arial"/>
                        </a:rPr>
                        <a:t> </a:t>
                      </a:r>
                      <a:r>
                        <a:rPr sz="1200">
                          <a:solidFill>
                            <a:srgbClr val="2D2C2C"/>
                          </a:solidFill>
                          <a:latin typeface="Arial"/>
                          <a:cs typeface="Arial"/>
                        </a:rPr>
                        <a:t>both</a:t>
                      </a:r>
                      <a:r>
                        <a:rPr sz="1200" spc="80">
                          <a:solidFill>
                            <a:srgbClr val="2D2C2C"/>
                          </a:solidFill>
                          <a:latin typeface="Arial"/>
                          <a:cs typeface="Arial"/>
                        </a:rPr>
                        <a:t> </a:t>
                      </a:r>
                      <a:r>
                        <a:rPr sz="1200">
                          <a:solidFill>
                            <a:srgbClr val="2D2C2C"/>
                          </a:solidFill>
                          <a:latin typeface="Arial"/>
                          <a:cs typeface="Arial"/>
                        </a:rPr>
                        <a:t>medical</a:t>
                      </a:r>
                      <a:r>
                        <a:rPr sz="1200" spc="105">
                          <a:solidFill>
                            <a:srgbClr val="2D2C2C"/>
                          </a:solidFill>
                          <a:latin typeface="Arial"/>
                          <a:cs typeface="Arial"/>
                        </a:rPr>
                        <a:t> </a:t>
                      </a:r>
                      <a:r>
                        <a:rPr sz="1200">
                          <a:solidFill>
                            <a:srgbClr val="2D2C2C"/>
                          </a:solidFill>
                          <a:latin typeface="Arial"/>
                          <a:cs typeface="Arial"/>
                        </a:rPr>
                        <a:t>and</a:t>
                      </a:r>
                      <a:r>
                        <a:rPr sz="1200" spc="75">
                          <a:solidFill>
                            <a:srgbClr val="2D2C2C"/>
                          </a:solidFill>
                          <a:latin typeface="Arial"/>
                          <a:cs typeface="Arial"/>
                        </a:rPr>
                        <a:t> </a:t>
                      </a:r>
                      <a:r>
                        <a:rPr sz="1200">
                          <a:solidFill>
                            <a:srgbClr val="2D2C2C"/>
                          </a:solidFill>
                          <a:latin typeface="Arial"/>
                          <a:cs typeface="Arial"/>
                        </a:rPr>
                        <a:t>pharmacy</a:t>
                      </a:r>
                      <a:r>
                        <a:rPr sz="1200" spc="105">
                          <a:solidFill>
                            <a:srgbClr val="2D2C2C"/>
                          </a:solidFill>
                          <a:latin typeface="Arial"/>
                          <a:cs typeface="Arial"/>
                        </a:rPr>
                        <a:t> </a:t>
                      </a:r>
                      <a:r>
                        <a:rPr sz="1200" spc="-10">
                          <a:solidFill>
                            <a:srgbClr val="2D2C2C"/>
                          </a:solidFill>
                          <a:latin typeface="Arial"/>
                          <a:cs typeface="Arial"/>
                        </a:rPr>
                        <a:t>information.</a:t>
                      </a:r>
                      <a:endParaRPr sz="1200">
                        <a:latin typeface="Arial"/>
                        <a:cs typeface="Arial"/>
                      </a:endParaRPr>
                    </a:p>
                    <a:p>
                      <a:pPr>
                        <a:lnSpc>
                          <a:spcPct val="100000"/>
                        </a:lnSpc>
                        <a:spcBef>
                          <a:spcPts val="200"/>
                        </a:spcBef>
                      </a:pPr>
                      <a:endParaRPr sz="1200">
                        <a:latin typeface="Times New Roman"/>
                        <a:cs typeface="Times New Roman"/>
                      </a:endParaRPr>
                    </a:p>
                    <a:p>
                      <a:pPr marL="93980" marR="98425">
                        <a:lnSpc>
                          <a:spcPct val="102899"/>
                        </a:lnSpc>
                      </a:pPr>
                      <a:r>
                        <a:rPr sz="1200" b="1">
                          <a:solidFill>
                            <a:srgbClr val="2D2C2C"/>
                          </a:solidFill>
                          <a:latin typeface="Arial"/>
                          <a:cs typeface="Arial"/>
                        </a:rPr>
                        <a:t>HSA</a:t>
                      </a:r>
                      <a:r>
                        <a:rPr sz="1200" b="1" spc="5">
                          <a:solidFill>
                            <a:srgbClr val="2D2C2C"/>
                          </a:solidFill>
                          <a:latin typeface="Arial"/>
                          <a:cs typeface="Arial"/>
                        </a:rPr>
                        <a:t> </a:t>
                      </a:r>
                      <a:r>
                        <a:rPr sz="1200" b="1">
                          <a:solidFill>
                            <a:srgbClr val="2D2C2C"/>
                          </a:solidFill>
                          <a:latin typeface="Arial"/>
                          <a:cs typeface="Arial"/>
                        </a:rPr>
                        <a:t>Card:</a:t>
                      </a:r>
                      <a:r>
                        <a:rPr sz="1200" b="1" spc="80">
                          <a:solidFill>
                            <a:srgbClr val="2D2C2C"/>
                          </a:solidFill>
                          <a:latin typeface="Arial"/>
                          <a:cs typeface="Arial"/>
                        </a:rPr>
                        <a:t> </a:t>
                      </a:r>
                      <a:r>
                        <a:rPr sz="1200">
                          <a:solidFill>
                            <a:srgbClr val="2D2C2C"/>
                          </a:solidFill>
                          <a:latin typeface="Arial"/>
                          <a:cs typeface="Arial"/>
                        </a:rPr>
                        <a:t>New</a:t>
                      </a:r>
                      <a:r>
                        <a:rPr sz="1200" spc="175">
                          <a:solidFill>
                            <a:srgbClr val="2D2C2C"/>
                          </a:solidFill>
                          <a:latin typeface="Arial"/>
                          <a:cs typeface="Arial"/>
                        </a:rPr>
                        <a:t> </a:t>
                      </a:r>
                      <a:r>
                        <a:rPr sz="1200">
                          <a:solidFill>
                            <a:srgbClr val="2D2C2C"/>
                          </a:solidFill>
                          <a:latin typeface="Arial"/>
                          <a:cs typeface="Arial"/>
                        </a:rPr>
                        <a:t>members</a:t>
                      </a:r>
                      <a:r>
                        <a:rPr sz="1200" spc="80">
                          <a:solidFill>
                            <a:srgbClr val="2D2C2C"/>
                          </a:solidFill>
                          <a:latin typeface="Arial"/>
                          <a:cs typeface="Arial"/>
                        </a:rPr>
                        <a:t> </a:t>
                      </a:r>
                      <a:r>
                        <a:rPr sz="1200">
                          <a:solidFill>
                            <a:srgbClr val="2D2C2C"/>
                          </a:solidFill>
                          <a:latin typeface="Arial"/>
                          <a:cs typeface="Arial"/>
                        </a:rPr>
                        <a:t>will</a:t>
                      </a:r>
                      <a:r>
                        <a:rPr sz="1200" spc="90">
                          <a:solidFill>
                            <a:srgbClr val="2D2C2C"/>
                          </a:solidFill>
                          <a:latin typeface="Arial"/>
                          <a:cs typeface="Arial"/>
                        </a:rPr>
                        <a:t> </a:t>
                      </a:r>
                      <a:r>
                        <a:rPr sz="1200">
                          <a:solidFill>
                            <a:srgbClr val="2D2C2C"/>
                          </a:solidFill>
                          <a:latin typeface="Arial"/>
                          <a:cs typeface="Arial"/>
                        </a:rPr>
                        <a:t>receive</a:t>
                      </a:r>
                      <a:r>
                        <a:rPr sz="1200" spc="150">
                          <a:solidFill>
                            <a:srgbClr val="2D2C2C"/>
                          </a:solidFill>
                          <a:latin typeface="Arial"/>
                          <a:cs typeface="Arial"/>
                        </a:rPr>
                        <a:t> </a:t>
                      </a:r>
                      <a:r>
                        <a:rPr sz="1200">
                          <a:solidFill>
                            <a:srgbClr val="2D2C2C"/>
                          </a:solidFill>
                          <a:latin typeface="Arial"/>
                          <a:cs typeface="Arial"/>
                        </a:rPr>
                        <a:t>new</a:t>
                      </a:r>
                      <a:r>
                        <a:rPr sz="1200" spc="90">
                          <a:solidFill>
                            <a:srgbClr val="2D2C2C"/>
                          </a:solidFill>
                          <a:latin typeface="Arial"/>
                          <a:cs typeface="Arial"/>
                        </a:rPr>
                        <a:t> </a:t>
                      </a:r>
                      <a:r>
                        <a:rPr sz="1200">
                          <a:solidFill>
                            <a:srgbClr val="2D2C2C"/>
                          </a:solidFill>
                          <a:latin typeface="Arial"/>
                          <a:cs typeface="Arial"/>
                        </a:rPr>
                        <a:t>cards</a:t>
                      </a:r>
                      <a:r>
                        <a:rPr sz="1200" spc="165">
                          <a:solidFill>
                            <a:srgbClr val="2D2C2C"/>
                          </a:solidFill>
                          <a:latin typeface="Arial"/>
                          <a:cs typeface="Arial"/>
                        </a:rPr>
                        <a:t> </a:t>
                      </a:r>
                      <a:r>
                        <a:rPr sz="1200" spc="-20">
                          <a:solidFill>
                            <a:srgbClr val="2D2C2C"/>
                          </a:solidFill>
                          <a:latin typeface="Arial"/>
                          <a:cs typeface="Arial"/>
                        </a:rPr>
                        <a:t>from </a:t>
                      </a:r>
                      <a:r>
                        <a:rPr sz="1200">
                          <a:solidFill>
                            <a:srgbClr val="2D2C2C"/>
                          </a:solidFill>
                          <a:latin typeface="Arial"/>
                          <a:cs typeface="Arial"/>
                        </a:rPr>
                        <a:t>HealthEquity.</a:t>
                      </a:r>
                      <a:r>
                        <a:rPr sz="1200" spc="150">
                          <a:solidFill>
                            <a:srgbClr val="2D2C2C"/>
                          </a:solidFill>
                          <a:latin typeface="Arial"/>
                          <a:cs typeface="Arial"/>
                        </a:rPr>
                        <a:t> </a:t>
                      </a:r>
                      <a:r>
                        <a:rPr sz="1200">
                          <a:solidFill>
                            <a:srgbClr val="2D2C2C"/>
                          </a:solidFill>
                          <a:latin typeface="Arial"/>
                          <a:cs typeface="Arial"/>
                        </a:rPr>
                        <a:t>Existing</a:t>
                      </a:r>
                      <a:r>
                        <a:rPr sz="1200" spc="60">
                          <a:solidFill>
                            <a:srgbClr val="2D2C2C"/>
                          </a:solidFill>
                          <a:latin typeface="Arial"/>
                          <a:cs typeface="Arial"/>
                        </a:rPr>
                        <a:t> </a:t>
                      </a:r>
                      <a:r>
                        <a:rPr sz="1200">
                          <a:solidFill>
                            <a:srgbClr val="2D2C2C"/>
                          </a:solidFill>
                          <a:latin typeface="Arial"/>
                          <a:cs typeface="Arial"/>
                        </a:rPr>
                        <a:t>members</a:t>
                      </a:r>
                      <a:r>
                        <a:rPr sz="1200" spc="80">
                          <a:solidFill>
                            <a:srgbClr val="2D2C2C"/>
                          </a:solidFill>
                          <a:latin typeface="Arial"/>
                          <a:cs typeface="Arial"/>
                        </a:rPr>
                        <a:t> </a:t>
                      </a:r>
                      <a:r>
                        <a:rPr sz="1200">
                          <a:solidFill>
                            <a:srgbClr val="2D2C2C"/>
                          </a:solidFill>
                          <a:latin typeface="Arial"/>
                          <a:cs typeface="Arial"/>
                        </a:rPr>
                        <a:t>should</a:t>
                      </a:r>
                      <a:r>
                        <a:rPr sz="1200" spc="145">
                          <a:solidFill>
                            <a:srgbClr val="2D2C2C"/>
                          </a:solidFill>
                          <a:latin typeface="Arial"/>
                          <a:cs typeface="Arial"/>
                        </a:rPr>
                        <a:t> </a:t>
                      </a:r>
                      <a:r>
                        <a:rPr sz="1200">
                          <a:solidFill>
                            <a:srgbClr val="2D2C2C"/>
                          </a:solidFill>
                          <a:latin typeface="Arial"/>
                          <a:cs typeface="Arial"/>
                        </a:rPr>
                        <a:t>continue</a:t>
                      </a:r>
                      <a:r>
                        <a:rPr sz="1200" spc="145">
                          <a:solidFill>
                            <a:srgbClr val="2D2C2C"/>
                          </a:solidFill>
                          <a:latin typeface="Arial"/>
                          <a:cs typeface="Arial"/>
                        </a:rPr>
                        <a:t> </a:t>
                      </a:r>
                      <a:r>
                        <a:rPr sz="1200">
                          <a:solidFill>
                            <a:srgbClr val="2D2C2C"/>
                          </a:solidFill>
                          <a:latin typeface="Arial"/>
                          <a:cs typeface="Arial"/>
                        </a:rPr>
                        <a:t>to</a:t>
                      </a:r>
                      <a:r>
                        <a:rPr sz="1200" spc="150">
                          <a:solidFill>
                            <a:srgbClr val="2D2C2C"/>
                          </a:solidFill>
                          <a:latin typeface="Arial"/>
                          <a:cs typeface="Arial"/>
                        </a:rPr>
                        <a:t> </a:t>
                      </a:r>
                      <a:r>
                        <a:rPr sz="1200">
                          <a:solidFill>
                            <a:srgbClr val="2D2C2C"/>
                          </a:solidFill>
                          <a:latin typeface="Arial"/>
                          <a:cs typeface="Arial"/>
                        </a:rPr>
                        <a:t>use</a:t>
                      </a:r>
                      <a:r>
                        <a:rPr sz="1200" spc="145">
                          <a:solidFill>
                            <a:srgbClr val="2D2C2C"/>
                          </a:solidFill>
                          <a:latin typeface="Arial"/>
                          <a:cs typeface="Arial"/>
                        </a:rPr>
                        <a:t> </a:t>
                      </a:r>
                      <a:r>
                        <a:rPr sz="1200" spc="-10">
                          <a:solidFill>
                            <a:srgbClr val="2D2C2C"/>
                          </a:solidFill>
                          <a:latin typeface="Arial"/>
                          <a:cs typeface="Arial"/>
                        </a:rPr>
                        <a:t>their </a:t>
                      </a:r>
                      <a:r>
                        <a:rPr sz="1200">
                          <a:solidFill>
                            <a:srgbClr val="2D2C2C"/>
                          </a:solidFill>
                          <a:latin typeface="Arial"/>
                          <a:cs typeface="Arial"/>
                        </a:rPr>
                        <a:t>current</a:t>
                      </a:r>
                      <a:r>
                        <a:rPr sz="1200" spc="130">
                          <a:solidFill>
                            <a:srgbClr val="2D2C2C"/>
                          </a:solidFill>
                          <a:latin typeface="Arial"/>
                          <a:cs typeface="Arial"/>
                        </a:rPr>
                        <a:t> </a:t>
                      </a:r>
                      <a:r>
                        <a:rPr sz="1200">
                          <a:solidFill>
                            <a:srgbClr val="2D2C2C"/>
                          </a:solidFill>
                          <a:latin typeface="Arial"/>
                          <a:cs typeface="Arial"/>
                        </a:rPr>
                        <a:t>HSA</a:t>
                      </a:r>
                      <a:r>
                        <a:rPr sz="1200" spc="10">
                          <a:solidFill>
                            <a:srgbClr val="2D2C2C"/>
                          </a:solidFill>
                          <a:latin typeface="Arial"/>
                          <a:cs typeface="Arial"/>
                        </a:rPr>
                        <a:t> </a:t>
                      </a:r>
                      <a:r>
                        <a:rPr sz="1200" spc="-10">
                          <a:solidFill>
                            <a:srgbClr val="2D2C2C"/>
                          </a:solidFill>
                          <a:latin typeface="Arial"/>
                          <a:cs typeface="Arial"/>
                        </a:rPr>
                        <a:t>cards.</a:t>
                      </a:r>
                      <a:endParaRPr sz="1200">
                        <a:latin typeface="Arial"/>
                        <a:cs typeface="Arial"/>
                      </a:endParaRPr>
                    </a:p>
                  </a:txBody>
                  <a:tcPr marL="0" marR="0" marT="17716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654299">
                <a:tc>
                  <a:txBody>
                    <a:bodyPr/>
                    <a:lstStyle/>
                    <a:p>
                      <a:pPr>
                        <a:lnSpc>
                          <a:spcPct val="100000"/>
                        </a:lnSpc>
                        <a:spcBef>
                          <a:spcPts val="610"/>
                        </a:spcBef>
                      </a:pPr>
                      <a:endParaRPr sz="1200">
                        <a:latin typeface="Times New Roman"/>
                        <a:cs typeface="Times New Roman"/>
                      </a:endParaRPr>
                    </a:p>
                    <a:p>
                      <a:pPr marL="91440">
                        <a:lnSpc>
                          <a:spcPct val="100000"/>
                        </a:lnSpc>
                      </a:pPr>
                      <a:r>
                        <a:rPr sz="1200" b="1">
                          <a:solidFill>
                            <a:srgbClr val="2D2C2C"/>
                          </a:solidFill>
                          <a:latin typeface="Arial"/>
                          <a:cs typeface="Arial"/>
                        </a:rPr>
                        <a:t>UC</a:t>
                      </a:r>
                      <a:r>
                        <a:rPr sz="1200" b="1" spc="30">
                          <a:solidFill>
                            <a:srgbClr val="2D2C2C"/>
                          </a:solidFill>
                          <a:latin typeface="Arial"/>
                          <a:cs typeface="Arial"/>
                        </a:rPr>
                        <a:t> </a:t>
                      </a:r>
                      <a:r>
                        <a:rPr sz="1200" b="1" spc="-20">
                          <a:solidFill>
                            <a:srgbClr val="2D2C2C"/>
                          </a:solidFill>
                          <a:latin typeface="Arial"/>
                          <a:cs typeface="Arial"/>
                        </a:rPr>
                        <a:t>Care</a:t>
                      </a:r>
                      <a:endParaRPr sz="1200">
                        <a:latin typeface="Arial"/>
                        <a:cs typeface="Arial"/>
                      </a:endParaRPr>
                    </a:p>
                  </a:txBody>
                  <a:tcPr marL="0" marR="0" marT="774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3980" marR="459105">
                        <a:lnSpc>
                          <a:spcPct val="100899"/>
                        </a:lnSpc>
                        <a:spcBef>
                          <a:spcPts val="450"/>
                        </a:spcBef>
                      </a:pPr>
                      <a:r>
                        <a:rPr sz="1200">
                          <a:solidFill>
                            <a:srgbClr val="2D2C2C"/>
                          </a:solidFill>
                          <a:latin typeface="Arial"/>
                          <a:cs typeface="Arial"/>
                        </a:rPr>
                        <a:t>All</a:t>
                      </a:r>
                      <a:r>
                        <a:rPr sz="1200" spc="55">
                          <a:solidFill>
                            <a:srgbClr val="2D2C2C"/>
                          </a:solidFill>
                          <a:latin typeface="Arial"/>
                          <a:cs typeface="Arial"/>
                        </a:rPr>
                        <a:t> </a:t>
                      </a:r>
                      <a:r>
                        <a:rPr sz="1200">
                          <a:solidFill>
                            <a:srgbClr val="2D2C2C"/>
                          </a:solidFill>
                          <a:latin typeface="Arial"/>
                          <a:cs typeface="Arial"/>
                        </a:rPr>
                        <a:t>members</a:t>
                      </a:r>
                      <a:r>
                        <a:rPr sz="1200" spc="130">
                          <a:solidFill>
                            <a:srgbClr val="2D2C2C"/>
                          </a:solidFill>
                          <a:latin typeface="Arial"/>
                          <a:cs typeface="Arial"/>
                        </a:rPr>
                        <a:t> </a:t>
                      </a:r>
                      <a:r>
                        <a:rPr sz="1200">
                          <a:solidFill>
                            <a:srgbClr val="2D2C2C"/>
                          </a:solidFill>
                          <a:latin typeface="Arial"/>
                          <a:cs typeface="Arial"/>
                        </a:rPr>
                        <a:t>will</a:t>
                      </a:r>
                      <a:r>
                        <a:rPr sz="1200" spc="60">
                          <a:solidFill>
                            <a:srgbClr val="2D2C2C"/>
                          </a:solidFill>
                          <a:latin typeface="Arial"/>
                          <a:cs typeface="Arial"/>
                        </a:rPr>
                        <a:t> </a:t>
                      </a:r>
                      <a:r>
                        <a:rPr sz="1200">
                          <a:solidFill>
                            <a:srgbClr val="2D2C2C"/>
                          </a:solidFill>
                          <a:latin typeface="Arial"/>
                          <a:cs typeface="Arial"/>
                        </a:rPr>
                        <a:t>receive</a:t>
                      </a:r>
                      <a:r>
                        <a:rPr sz="1200" spc="25">
                          <a:solidFill>
                            <a:srgbClr val="2D2C2C"/>
                          </a:solidFill>
                          <a:latin typeface="Arial"/>
                          <a:cs typeface="Arial"/>
                        </a:rPr>
                        <a:t> </a:t>
                      </a:r>
                      <a:r>
                        <a:rPr sz="1200">
                          <a:solidFill>
                            <a:srgbClr val="2D2C2C"/>
                          </a:solidFill>
                          <a:latin typeface="Arial"/>
                          <a:cs typeface="Arial"/>
                        </a:rPr>
                        <a:t>a</a:t>
                      </a:r>
                      <a:r>
                        <a:rPr sz="1200" spc="114">
                          <a:solidFill>
                            <a:srgbClr val="2D2C2C"/>
                          </a:solidFill>
                          <a:latin typeface="Arial"/>
                          <a:cs typeface="Arial"/>
                        </a:rPr>
                        <a:t> </a:t>
                      </a:r>
                      <a:r>
                        <a:rPr sz="1200">
                          <a:solidFill>
                            <a:srgbClr val="2D2C2C"/>
                          </a:solidFill>
                          <a:latin typeface="Arial"/>
                          <a:cs typeface="Arial"/>
                        </a:rPr>
                        <a:t>new</a:t>
                      </a:r>
                      <a:r>
                        <a:rPr sz="1200" spc="60">
                          <a:solidFill>
                            <a:srgbClr val="2D2C2C"/>
                          </a:solidFill>
                          <a:latin typeface="Arial"/>
                          <a:cs typeface="Arial"/>
                        </a:rPr>
                        <a:t> </a:t>
                      </a:r>
                      <a:r>
                        <a:rPr sz="1200">
                          <a:solidFill>
                            <a:srgbClr val="2D2C2C"/>
                          </a:solidFill>
                          <a:latin typeface="Arial"/>
                          <a:cs typeface="Arial"/>
                        </a:rPr>
                        <a:t>ID</a:t>
                      </a:r>
                      <a:r>
                        <a:rPr sz="1200" spc="55">
                          <a:solidFill>
                            <a:srgbClr val="2D2C2C"/>
                          </a:solidFill>
                          <a:latin typeface="Arial"/>
                          <a:cs typeface="Arial"/>
                        </a:rPr>
                        <a:t> </a:t>
                      </a:r>
                      <a:r>
                        <a:rPr sz="1200">
                          <a:solidFill>
                            <a:srgbClr val="2D2C2C"/>
                          </a:solidFill>
                          <a:latin typeface="Arial"/>
                          <a:cs typeface="Arial"/>
                        </a:rPr>
                        <a:t>card.</a:t>
                      </a:r>
                      <a:r>
                        <a:rPr sz="1200" spc="120">
                          <a:solidFill>
                            <a:srgbClr val="2D2C2C"/>
                          </a:solidFill>
                          <a:latin typeface="Arial"/>
                          <a:cs typeface="Arial"/>
                        </a:rPr>
                        <a:t> </a:t>
                      </a:r>
                      <a:r>
                        <a:rPr sz="1200">
                          <a:solidFill>
                            <a:srgbClr val="2D2C2C"/>
                          </a:solidFill>
                          <a:latin typeface="Arial"/>
                          <a:cs typeface="Arial"/>
                        </a:rPr>
                        <a:t>The</a:t>
                      </a:r>
                      <a:r>
                        <a:rPr sz="1200" spc="114">
                          <a:solidFill>
                            <a:srgbClr val="2D2C2C"/>
                          </a:solidFill>
                          <a:latin typeface="Arial"/>
                          <a:cs typeface="Arial"/>
                        </a:rPr>
                        <a:t> </a:t>
                      </a:r>
                      <a:r>
                        <a:rPr sz="1200">
                          <a:solidFill>
                            <a:srgbClr val="2D2C2C"/>
                          </a:solidFill>
                          <a:latin typeface="Arial"/>
                          <a:cs typeface="Arial"/>
                        </a:rPr>
                        <a:t>ID</a:t>
                      </a:r>
                      <a:r>
                        <a:rPr sz="1200" spc="55">
                          <a:solidFill>
                            <a:srgbClr val="2D2C2C"/>
                          </a:solidFill>
                          <a:latin typeface="Arial"/>
                          <a:cs typeface="Arial"/>
                        </a:rPr>
                        <a:t> </a:t>
                      </a:r>
                      <a:r>
                        <a:rPr sz="1200">
                          <a:solidFill>
                            <a:srgbClr val="2D2C2C"/>
                          </a:solidFill>
                          <a:latin typeface="Arial"/>
                          <a:cs typeface="Arial"/>
                        </a:rPr>
                        <a:t>card</a:t>
                      </a:r>
                      <a:r>
                        <a:rPr sz="1200" spc="114">
                          <a:solidFill>
                            <a:srgbClr val="2D2C2C"/>
                          </a:solidFill>
                          <a:latin typeface="Arial"/>
                          <a:cs typeface="Arial"/>
                        </a:rPr>
                        <a:t> </a:t>
                      </a:r>
                      <a:r>
                        <a:rPr sz="1200" spc="-25">
                          <a:solidFill>
                            <a:srgbClr val="2D2C2C"/>
                          </a:solidFill>
                          <a:latin typeface="Arial"/>
                          <a:cs typeface="Arial"/>
                        </a:rPr>
                        <a:t>has </a:t>
                      </a:r>
                      <a:r>
                        <a:rPr sz="1200">
                          <a:solidFill>
                            <a:srgbClr val="2D2C2C"/>
                          </a:solidFill>
                          <a:latin typeface="Arial"/>
                          <a:cs typeface="Arial"/>
                        </a:rPr>
                        <a:t>both</a:t>
                      </a:r>
                      <a:r>
                        <a:rPr sz="1200" spc="105">
                          <a:solidFill>
                            <a:srgbClr val="2D2C2C"/>
                          </a:solidFill>
                          <a:latin typeface="Arial"/>
                          <a:cs typeface="Arial"/>
                        </a:rPr>
                        <a:t> </a:t>
                      </a:r>
                      <a:r>
                        <a:rPr sz="1200">
                          <a:solidFill>
                            <a:srgbClr val="2D2C2C"/>
                          </a:solidFill>
                          <a:latin typeface="Arial"/>
                          <a:cs typeface="Arial"/>
                        </a:rPr>
                        <a:t>medical</a:t>
                      </a:r>
                      <a:r>
                        <a:rPr sz="1200" spc="145">
                          <a:solidFill>
                            <a:srgbClr val="2D2C2C"/>
                          </a:solidFill>
                          <a:latin typeface="Arial"/>
                          <a:cs typeface="Arial"/>
                        </a:rPr>
                        <a:t> </a:t>
                      </a:r>
                      <a:r>
                        <a:rPr sz="1200">
                          <a:solidFill>
                            <a:srgbClr val="2D2C2C"/>
                          </a:solidFill>
                          <a:latin typeface="Arial"/>
                          <a:cs typeface="Arial"/>
                        </a:rPr>
                        <a:t>and</a:t>
                      </a:r>
                      <a:r>
                        <a:rPr sz="1200" spc="110">
                          <a:solidFill>
                            <a:srgbClr val="2D2C2C"/>
                          </a:solidFill>
                          <a:latin typeface="Arial"/>
                          <a:cs typeface="Arial"/>
                        </a:rPr>
                        <a:t> </a:t>
                      </a:r>
                      <a:r>
                        <a:rPr sz="1200">
                          <a:solidFill>
                            <a:srgbClr val="2D2C2C"/>
                          </a:solidFill>
                          <a:latin typeface="Arial"/>
                          <a:cs typeface="Arial"/>
                        </a:rPr>
                        <a:t>pharmacy</a:t>
                      </a:r>
                      <a:r>
                        <a:rPr sz="1200" spc="135">
                          <a:solidFill>
                            <a:srgbClr val="2D2C2C"/>
                          </a:solidFill>
                          <a:latin typeface="Arial"/>
                          <a:cs typeface="Arial"/>
                        </a:rPr>
                        <a:t> </a:t>
                      </a:r>
                      <a:r>
                        <a:rPr sz="1200" spc="-10">
                          <a:solidFill>
                            <a:srgbClr val="2D2C2C"/>
                          </a:solidFill>
                          <a:latin typeface="Arial"/>
                          <a:cs typeface="Arial"/>
                        </a:rPr>
                        <a:t>information.</a:t>
                      </a:r>
                      <a:endParaRPr sz="1200">
                        <a:latin typeface="Arial"/>
                        <a:cs typeface="Arial"/>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bl>
          </a:graphicData>
        </a:graphic>
      </p:graphicFrame>
      <p:pic>
        <p:nvPicPr>
          <p:cNvPr id="8" name="slide 25">
            <a:hlinkClick r:id="" action="ppaction://media"/>
            <a:extLst>
              <a:ext uri="{FF2B5EF4-FFF2-40B4-BE49-F238E27FC236}">
                <a16:creationId xmlns:a16="http://schemas.microsoft.com/office/drawing/2014/main" id="{53B6710D-4391-8A70-3CF2-5CE4081893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7600" y="517408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000"/>
    </mc:Choice>
    <mc:Fallback>
      <p:transition spd="slow" advTm="2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331470" rIns="0" bIns="0" rtlCol="0">
            <a:spAutoFit/>
          </a:bodyPr>
          <a:lstStyle/>
          <a:p>
            <a:pPr marL="12700" marR="5080">
              <a:lnSpc>
                <a:spcPts val="2960"/>
              </a:lnSpc>
              <a:spcBef>
                <a:spcPts val="760"/>
              </a:spcBef>
            </a:pPr>
            <a:r>
              <a:rPr b="1">
                <a:solidFill>
                  <a:srgbClr val="FFFFFF"/>
                </a:solidFill>
                <a:latin typeface="Arial"/>
                <a:cs typeface="Arial"/>
              </a:rPr>
              <a:t>2027</a:t>
            </a:r>
            <a:r>
              <a:rPr b="1" spc="-35">
                <a:solidFill>
                  <a:srgbClr val="FFFFFF"/>
                </a:solidFill>
                <a:latin typeface="Arial"/>
                <a:cs typeface="Arial"/>
              </a:rPr>
              <a:t> </a:t>
            </a:r>
            <a:r>
              <a:rPr b="1">
                <a:solidFill>
                  <a:srgbClr val="FFFFFF"/>
                </a:solidFill>
                <a:latin typeface="Arial"/>
                <a:cs typeface="Arial"/>
              </a:rPr>
              <a:t>Pay</a:t>
            </a:r>
            <a:r>
              <a:rPr b="1" spc="-35">
                <a:solidFill>
                  <a:srgbClr val="FFFFFF"/>
                </a:solidFill>
                <a:latin typeface="Arial"/>
                <a:cs typeface="Arial"/>
              </a:rPr>
              <a:t> </a:t>
            </a:r>
            <a:r>
              <a:rPr b="1">
                <a:solidFill>
                  <a:srgbClr val="FFFFFF"/>
                </a:solidFill>
                <a:latin typeface="Arial"/>
                <a:cs typeface="Arial"/>
              </a:rPr>
              <a:t>Bands,</a:t>
            </a:r>
            <a:r>
              <a:rPr b="1" spc="-120">
                <a:solidFill>
                  <a:srgbClr val="FFFFFF"/>
                </a:solidFill>
                <a:latin typeface="Arial"/>
                <a:cs typeface="Arial"/>
              </a:rPr>
              <a:t> </a:t>
            </a:r>
            <a:r>
              <a:rPr b="1">
                <a:solidFill>
                  <a:srgbClr val="FFFFFF"/>
                </a:solidFill>
                <a:latin typeface="Arial"/>
                <a:cs typeface="Arial"/>
              </a:rPr>
              <a:t>Active</a:t>
            </a:r>
            <a:r>
              <a:rPr b="1" spc="-30">
                <a:solidFill>
                  <a:srgbClr val="FFFFFF"/>
                </a:solidFill>
                <a:latin typeface="Arial"/>
                <a:cs typeface="Arial"/>
              </a:rPr>
              <a:t> </a:t>
            </a:r>
            <a:r>
              <a:rPr b="1">
                <a:solidFill>
                  <a:srgbClr val="FFFFFF"/>
                </a:solidFill>
                <a:latin typeface="Arial"/>
                <a:cs typeface="Arial"/>
              </a:rPr>
              <a:t>Rates</a:t>
            </a:r>
            <a:r>
              <a:rPr b="1" spc="-35">
                <a:solidFill>
                  <a:srgbClr val="FFFFFF"/>
                </a:solidFill>
                <a:latin typeface="Arial"/>
                <a:cs typeface="Arial"/>
              </a:rPr>
              <a:t> </a:t>
            </a:r>
            <a:r>
              <a:rPr b="1" spc="-25">
                <a:solidFill>
                  <a:srgbClr val="FFFFFF"/>
                </a:solidFill>
                <a:latin typeface="Arial"/>
                <a:cs typeface="Arial"/>
              </a:rPr>
              <a:t>and </a:t>
            </a:r>
            <a:r>
              <a:rPr b="1" spc="-10">
                <a:solidFill>
                  <a:srgbClr val="FFFFFF"/>
                </a:solidFill>
                <a:latin typeface="Arial"/>
                <a:cs typeface="Arial"/>
              </a:rPr>
              <a:t>Contributions</a:t>
            </a:r>
          </a:p>
        </p:txBody>
      </p:sp>
      <p:pic>
        <p:nvPicPr>
          <p:cNvPr id="5" name="Picture 4" descr="Logo graphic for UC Riverside Human Resources, featuring large blue “UC” letters and white “RIVERSIDE” text. An orange swoosh underlines branding, with “Human Resources” in white below on a gray checkerboard background.">
            <a:extLst>
              <a:ext uri="{FF2B5EF4-FFF2-40B4-BE49-F238E27FC236}">
                <a16:creationId xmlns:a16="http://schemas.microsoft.com/office/drawing/2014/main" id="{3EDFB132-9803-55C7-1834-A02443CC49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4479925"/>
            <a:ext cx="1072546" cy="326963"/>
          </a:xfrm>
          <a:prstGeom prst="rect">
            <a:avLst/>
          </a:prstGeom>
        </p:spPr>
      </p:pic>
      <p:pic>
        <p:nvPicPr>
          <p:cNvPr id="4" name="slide 26">
            <a:hlinkClick r:id="" action="ppaction://media"/>
            <a:extLst>
              <a:ext uri="{FF2B5EF4-FFF2-40B4-BE49-F238E27FC236}">
                <a16:creationId xmlns:a16="http://schemas.microsoft.com/office/drawing/2014/main" id="{5B7C18D6-5492-7968-049A-634C07832E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86800" y="5198143"/>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000"/>
    </mc:Choice>
    <mc:Fallback>
      <p:transition spd="slow" advTm="4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1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35527" y="370585"/>
            <a:ext cx="8377555" cy="487680"/>
          </a:xfrm>
          <a:prstGeom prst="rect">
            <a:avLst/>
          </a:prstGeom>
        </p:spPr>
        <p:txBody>
          <a:bodyPr vert="horz" wrap="square" lIns="0" tIns="16510" rIns="0" bIns="0" rtlCol="0">
            <a:spAutoFit/>
          </a:bodyPr>
          <a:lstStyle/>
          <a:p>
            <a:pPr marL="165735">
              <a:lnSpc>
                <a:spcPct val="100000"/>
              </a:lnSpc>
              <a:spcBef>
                <a:spcPts val="130"/>
              </a:spcBef>
            </a:pPr>
            <a:r>
              <a:rPr b="1">
                <a:solidFill>
                  <a:schemeClr val="tx1"/>
                </a:solidFill>
              </a:rPr>
              <a:t>2027</a:t>
            </a:r>
            <a:r>
              <a:rPr b="1" spc="-35">
                <a:solidFill>
                  <a:schemeClr val="tx1"/>
                </a:solidFill>
              </a:rPr>
              <a:t> </a:t>
            </a:r>
            <a:r>
              <a:rPr b="1">
                <a:solidFill>
                  <a:schemeClr val="tx1"/>
                </a:solidFill>
              </a:rPr>
              <a:t>Employee</a:t>
            </a:r>
            <a:r>
              <a:rPr b="1" spc="-35">
                <a:solidFill>
                  <a:schemeClr val="tx1"/>
                </a:solidFill>
              </a:rPr>
              <a:t> </a:t>
            </a:r>
            <a:r>
              <a:rPr b="1">
                <a:solidFill>
                  <a:schemeClr val="tx1"/>
                </a:solidFill>
              </a:rPr>
              <a:t>Pay</a:t>
            </a:r>
            <a:r>
              <a:rPr b="1" spc="-5">
                <a:solidFill>
                  <a:schemeClr val="tx1"/>
                </a:solidFill>
              </a:rPr>
              <a:t> </a:t>
            </a:r>
            <a:r>
              <a:rPr b="1" spc="-10">
                <a:solidFill>
                  <a:schemeClr val="tx1"/>
                </a:solidFill>
              </a:rPr>
              <a:t>Bands</a:t>
            </a:r>
          </a:p>
        </p:txBody>
      </p:sp>
      <p:grpSp>
        <p:nvGrpSpPr>
          <p:cNvPr id="3" name="object 3" descr="Arrow icon"/>
          <p:cNvGrpSpPr/>
          <p:nvPr/>
        </p:nvGrpSpPr>
        <p:grpSpPr>
          <a:xfrm>
            <a:off x="4050791" y="2788919"/>
            <a:ext cx="508000" cy="425450"/>
            <a:chOff x="4050791" y="2788919"/>
            <a:chExt cx="508000" cy="425450"/>
          </a:xfrm>
        </p:grpSpPr>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4050791" y="2788919"/>
              <a:ext cx="507491" cy="425195"/>
            </a:xfrm>
            <a:prstGeom prst="rect">
              <a:avLst/>
            </a:prstGeom>
          </p:spPr>
        </p:pic>
        <p:sp>
          <p:nvSpPr>
            <p:cNvPr id="5" name="object 5"/>
            <p:cNvSpPr/>
            <p:nvPr/>
          </p:nvSpPr>
          <p:spPr>
            <a:xfrm>
              <a:off x="4110227" y="2832607"/>
              <a:ext cx="393700" cy="293370"/>
            </a:xfrm>
            <a:custGeom>
              <a:avLst/>
              <a:gdLst/>
              <a:ahLst/>
              <a:cxnLst/>
              <a:rect l="l" t="t" r="r" b="b"/>
              <a:pathLst>
                <a:path w="393700" h="293369">
                  <a:moveTo>
                    <a:pt x="246887" y="0"/>
                  </a:moveTo>
                  <a:lnTo>
                    <a:pt x="246887" y="73151"/>
                  </a:lnTo>
                  <a:lnTo>
                    <a:pt x="0" y="73151"/>
                  </a:lnTo>
                  <a:lnTo>
                    <a:pt x="0" y="219582"/>
                  </a:lnTo>
                  <a:lnTo>
                    <a:pt x="246887" y="219582"/>
                  </a:lnTo>
                  <a:lnTo>
                    <a:pt x="246887" y="292862"/>
                  </a:lnTo>
                  <a:lnTo>
                    <a:pt x="393192" y="146431"/>
                  </a:lnTo>
                  <a:lnTo>
                    <a:pt x="246887" y="0"/>
                  </a:lnTo>
                  <a:close/>
                </a:path>
              </a:pathLst>
            </a:custGeom>
            <a:solidFill>
              <a:srgbClr val="F79546"/>
            </a:solidFill>
          </p:spPr>
          <p:txBody>
            <a:bodyPr wrap="square" lIns="0" tIns="0" rIns="0" bIns="0" rtlCol="0"/>
            <a:lstStyle/>
            <a:p>
              <a:endParaRPr/>
            </a:p>
          </p:txBody>
        </p:sp>
        <p:sp>
          <p:nvSpPr>
            <p:cNvPr id="6" name="object 6"/>
            <p:cNvSpPr/>
            <p:nvPr/>
          </p:nvSpPr>
          <p:spPr>
            <a:xfrm>
              <a:off x="4110227" y="2832607"/>
              <a:ext cx="393700" cy="293370"/>
            </a:xfrm>
            <a:custGeom>
              <a:avLst/>
              <a:gdLst/>
              <a:ahLst/>
              <a:cxnLst/>
              <a:rect l="l" t="t" r="r" b="b"/>
              <a:pathLst>
                <a:path w="393700" h="293369">
                  <a:moveTo>
                    <a:pt x="0" y="73151"/>
                  </a:moveTo>
                  <a:lnTo>
                    <a:pt x="246887" y="73151"/>
                  </a:lnTo>
                  <a:lnTo>
                    <a:pt x="246887" y="0"/>
                  </a:lnTo>
                  <a:lnTo>
                    <a:pt x="393192" y="146431"/>
                  </a:lnTo>
                  <a:lnTo>
                    <a:pt x="246887" y="292862"/>
                  </a:lnTo>
                  <a:lnTo>
                    <a:pt x="246887" y="219582"/>
                  </a:lnTo>
                  <a:lnTo>
                    <a:pt x="0" y="219582"/>
                  </a:lnTo>
                  <a:lnTo>
                    <a:pt x="0" y="73151"/>
                  </a:lnTo>
                  <a:close/>
                </a:path>
              </a:pathLst>
            </a:custGeom>
            <a:ln w="9533">
              <a:solidFill>
                <a:srgbClr val="A33E96"/>
              </a:solidFill>
            </a:ln>
          </p:spPr>
          <p:txBody>
            <a:bodyPr wrap="square" lIns="0" tIns="0" rIns="0" bIns="0" rtlCol="0"/>
            <a:lstStyle/>
            <a:p>
              <a:endParaRPr/>
            </a:p>
          </p:txBody>
        </p:sp>
      </p:grpSp>
      <p:sp>
        <p:nvSpPr>
          <p:cNvPr id="7" name="object 7"/>
          <p:cNvSpPr txBox="1"/>
          <p:nvPr/>
        </p:nvSpPr>
        <p:spPr>
          <a:xfrm>
            <a:off x="1248854" y="1123949"/>
            <a:ext cx="6094095" cy="753745"/>
          </a:xfrm>
          <a:prstGeom prst="rect">
            <a:avLst/>
          </a:prstGeom>
        </p:spPr>
        <p:txBody>
          <a:bodyPr vert="horz" wrap="square" lIns="0" tIns="10795" rIns="0" bIns="0" rtlCol="0">
            <a:spAutoFit/>
          </a:bodyPr>
          <a:lstStyle/>
          <a:p>
            <a:pPr marL="12700" marR="5080" indent="-1270" algn="ctr">
              <a:lnSpc>
                <a:spcPct val="102800"/>
              </a:lnSpc>
              <a:spcBef>
                <a:spcPts val="85"/>
              </a:spcBef>
            </a:pPr>
            <a:r>
              <a:rPr sz="1550">
                <a:latin typeface="Arial"/>
                <a:cs typeface="Arial"/>
              </a:rPr>
              <a:t>Pay</a:t>
            </a:r>
            <a:r>
              <a:rPr sz="1550" spc="75">
                <a:latin typeface="Arial"/>
                <a:cs typeface="Arial"/>
              </a:rPr>
              <a:t> </a:t>
            </a:r>
            <a:r>
              <a:rPr sz="1550">
                <a:latin typeface="Arial"/>
                <a:cs typeface="Arial"/>
              </a:rPr>
              <a:t>band</a:t>
            </a:r>
            <a:r>
              <a:rPr sz="1550" spc="150">
                <a:latin typeface="Arial"/>
                <a:cs typeface="Arial"/>
              </a:rPr>
              <a:t> </a:t>
            </a:r>
            <a:r>
              <a:rPr sz="1550">
                <a:latin typeface="Arial"/>
                <a:cs typeface="Arial"/>
              </a:rPr>
              <a:t>thresholds</a:t>
            </a:r>
            <a:r>
              <a:rPr sz="1550" spc="160">
                <a:latin typeface="Arial"/>
                <a:cs typeface="Arial"/>
              </a:rPr>
              <a:t> </a:t>
            </a:r>
            <a:r>
              <a:rPr sz="1550">
                <a:latin typeface="Arial"/>
                <a:cs typeface="Arial"/>
              </a:rPr>
              <a:t>adjusted</a:t>
            </a:r>
            <a:r>
              <a:rPr sz="1550" spc="150">
                <a:latin typeface="Arial"/>
                <a:cs typeface="Arial"/>
              </a:rPr>
              <a:t> </a:t>
            </a:r>
            <a:r>
              <a:rPr sz="1550">
                <a:latin typeface="Arial"/>
                <a:cs typeface="Arial"/>
              </a:rPr>
              <a:t>each</a:t>
            </a:r>
            <a:r>
              <a:rPr sz="1550" spc="60">
                <a:latin typeface="Arial"/>
                <a:cs typeface="Arial"/>
              </a:rPr>
              <a:t> </a:t>
            </a:r>
            <a:r>
              <a:rPr sz="1550">
                <a:latin typeface="Arial"/>
                <a:cs typeface="Arial"/>
              </a:rPr>
              <a:t>year</a:t>
            </a:r>
            <a:r>
              <a:rPr sz="1550" spc="140">
                <a:latin typeface="Arial"/>
                <a:cs typeface="Arial"/>
              </a:rPr>
              <a:t> </a:t>
            </a:r>
            <a:r>
              <a:rPr sz="1550">
                <a:latin typeface="Arial"/>
                <a:cs typeface="Arial"/>
              </a:rPr>
              <a:t>based</a:t>
            </a:r>
            <a:r>
              <a:rPr sz="1550" spc="60">
                <a:latin typeface="Arial"/>
                <a:cs typeface="Arial"/>
              </a:rPr>
              <a:t> </a:t>
            </a:r>
            <a:r>
              <a:rPr sz="1550">
                <a:latin typeface="Arial"/>
                <a:cs typeface="Arial"/>
              </a:rPr>
              <a:t>on</a:t>
            </a:r>
            <a:r>
              <a:rPr sz="1550" spc="65">
                <a:latin typeface="Arial"/>
                <a:cs typeface="Arial"/>
              </a:rPr>
              <a:t> </a:t>
            </a:r>
            <a:r>
              <a:rPr sz="1550">
                <a:latin typeface="Arial"/>
                <a:cs typeface="Arial"/>
              </a:rPr>
              <a:t>the</a:t>
            </a:r>
            <a:r>
              <a:rPr sz="1550" spc="60">
                <a:latin typeface="Arial"/>
                <a:cs typeface="Arial"/>
              </a:rPr>
              <a:t> </a:t>
            </a:r>
            <a:r>
              <a:rPr sz="1550" spc="-10">
                <a:latin typeface="Arial"/>
                <a:cs typeface="Arial"/>
              </a:rPr>
              <a:t>Consumer </a:t>
            </a:r>
            <a:r>
              <a:rPr sz="1550">
                <a:latin typeface="Arial"/>
                <a:cs typeface="Arial"/>
              </a:rPr>
              <a:t>Price</a:t>
            </a:r>
            <a:r>
              <a:rPr sz="1550" spc="140">
                <a:latin typeface="Arial"/>
                <a:cs typeface="Arial"/>
              </a:rPr>
              <a:t> </a:t>
            </a:r>
            <a:r>
              <a:rPr sz="1550">
                <a:latin typeface="Arial"/>
                <a:cs typeface="Arial"/>
              </a:rPr>
              <a:t>Index</a:t>
            </a:r>
            <a:r>
              <a:rPr sz="1550" spc="85">
                <a:latin typeface="Arial"/>
                <a:cs typeface="Arial"/>
              </a:rPr>
              <a:t> </a:t>
            </a:r>
            <a:r>
              <a:rPr sz="1550">
                <a:latin typeface="Arial"/>
                <a:cs typeface="Arial"/>
              </a:rPr>
              <a:t>(CPI)</a:t>
            </a:r>
            <a:r>
              <a:rPr sz="1550" spc="140">
                <a:latin typeface="Arial"/>
                <a:cs typeface="Arial"/>
              </a:rPr>
              <a:t> </a:t>
            </a:r>
            <a:r>
              <a:rPr sz="1550">
                <a:latin typeface="Arial"/>
                <a:cs typeface="Arial"/>
              </a:rPr>
              <a:t>from</a:t>
            </a:r>
            <a:r>
              <a:rPr sz="1550" spc="55">
                <a:latin typeface="Arial"/>
                <a:cs typeface="Arial"/>
              </a:rPr>
              <a:t> </a:t>
            </a:r>
            <a:r>
              <a:rPr sz="1550">
                <a:latin typeface="Arial"/>
                <a:cs typeface="Arial"/>
              </a:rPr>
              <a:t>the</a:t>
            </a:r>
            <a:r>
              <a:rPr sz="1550" spc="150">
                <a:latin typeface="Arial"/>
                <a:cs typeface="Arial"/>
              </a:rPr>
              <a:t> </a:t>
            </a:r>
            <a:r>
              <a:rPr sz="1550">
                <a:latin typeface="Arial"/>
                <a:cs typeface="Arial"/>
              </a:rPr>
              <a:t>California</a:t>
            </a:r>
            <a:r>
              <a:rPr sz="1550" spc="65">
                <a:latin typeface="Arial"/>
                <a:cs typeface="Arial"/>
              </a:rPr>
              <a:t> </a:t>
            </a:r>
            <a:r>
              <a:rPr sz="1550">
                <a:latin typeface="Arial"/>
                <a:cs typeface="Arial"/>
              </a:rPr>
              <a:t>Department</a:t>
            </a:r>
            <a:r>
              <a:rPr sz="1550" spc="160">
                <a:latin typeface="Arial"/>
                <a:cs typeface="Arial"/>
              </a:rPr>
              <a:t> </a:t>
            </a:r>
            <a:r>
              <a:rPr sz="1550">
                <a:latin typeface="Arial"/>
                <a:cs typeface="Arial"/>
              </a:rPr>
              <a:t>of</a:t>
            </a:r>
            <a:r>
              <a:rPr sz="1550" spc="165">
                <a:latin typeface="Arial"/>
                <a:cs typeface="Arial"/>
              </a:rPr>
              <a:t> </a:t>
            </a:r>
            <a:r>
              <a:rPr sz="1550">
                <a:latin typeface="Arial"/>
                <a:cs typeface="Arial"/>
              </a:rPr>
              <a:t>Finance’s</a:t>
            </a:r>
            <a:r>
              <a:rPr sz="1550" spc="80">
                <a:latin typeface="Arial"/>
                <a:cs typeface="Arial"/>
              </a:rPr>
              <a:t> </a:t>
            </a:r>
            <a:r>
              <a:rPr sz="1550" spc="-10">
                <a:latin typeface="Arial"/>
                <a:cs typeface="Arial"/>
              </a:rPr>
              <a:t>index </a:t>
            </a:r>
            <a:r>
              <a:rPr sz="1550">
                <a:latin typeface="Arial"/>
                <a:cs typeface="Arial"/>
              </a:rPr>
              <a:t>for</a:t>
            </a:r>
            <a:r>
              <a:rPr sz="1550" spc="75">
                <a:latin typeface="Arial"/>
                <a:cs typeface="Arial"/>
              </a:rPr>
              <a:t> </a:t>
            </a:r>
            <a:r>
              <a:rPr sz="1550">
                <a:latin typeface="Arial"/>
                <a:cs typeface="Arial"/>
              </a:rPr>
              <a:t>urban</a:t>
            </a:r>
            <a:r>
              <a:rPr sz="1550" spc="85">
                <a:latin typeface="Arial"/>
                <a:cs typeface="Arial"/>
              </a:rPr>
              <a:t> </a:t>
            </a:r>
            <a:r>
              <a:rPr sz="1550">
                <a:latin typeface="Arial"/>
                <a:cs typeface="Arial"/>
              </a:rPr>
              <a:t>wage</a:t>
            </a:r>
            <a:r>
              <a:rPr sz="1550" spc="170">
                <a:latin typeface="Arial"/>
                <a:cs typeface="Arial"/>
              </a:rPr>
              <a:t> </a:t>
            </a:r>
            <a:r>
              <a:rPr sz="1550">
                <a:latin typeface="Arial"/>
                <a:cs typeface="Arial"/>
              </a:rPr>
              <a:t>earners</a:t>
            </a:r>
            <a:r>
              <a:rPr sz="1550" spc="100">
                <a:latin typeface="Arial"/>
                <a:cs typeface="Arial"/>
              </a:rPr>
              <a:t> </a:t>
            </a:r>
            <a:r>
              <a:rPr sz="1550">
                <a:latin typeface="Arial"/>
                <a:cs typeface="Arial"/>
              </a:rPr>
              <a:t>and</a:t>
            </a:r>
            <a:r>
              <a:rPr sz="1550" spc="85">
                <a:latin typeface="Arial"/>
                <a:cs typeface="Arial"/>
              </a:rPr>
              <a:t> </a:t>
            </a:r>
            <a:r>
              <a:rPr sz="1550">
                <a:latin typeface="Arial"/>
                <a:cs typeface="Arial"/>
              </a:rPr>
              <a:t>clerical</a:t>
            </a:r>
            <a:r>
              <a:rPr sz="1550" spc="204">
                <a:latin typeface="Arial"/>
                <a:cs typeface="Arial"/>
              </a:rPr>
              <a:t> </a:t>
            </a:r>
            <a:r>
              <a:rPr sz="1550">
                <a:latin typeface="Arial"/>
                <a:cs typeface="Arial"/>
              </a:rPr>
              <a:t>workers</a:t>
            </a:r>
            <a:r>
              <a:rPr sz="1550" spc="185">
                <a:latin typeface="Arial"/>
                <a:cs typeface="Arial"/>
              </a:rPr>
              <a:t> </a:t>
            </a:r>
            <a:r>
              <a:rPr sz="1550">
                <a:latin typeface="Arial"/>
                <a:cs typeface="Arial"/>
              </a:rPr>
              <a:t>(CPI-</a:t>
            </a:r>
            <a:r>
              <a:rPr sz="1550" spc="-25">
                <a:latin typeface="Arial"/>
                <a:cs typeface="Arial"/>
              </a:rPr>
              <a:t>U)</a:t>
            </a:r>
            <a:endParaRPr sz="1550">
              <a:latin typeface="Arial"/>
              <a:cs typeface="Arial"/>
            </a:endParaRPr>
          </a:p>
        </p:txBody>
      </p:sp>
      <p:sp>
        <p:nvSpPr>
          <p:cNvPr id="8" name="object 8"/>
          <p:cNvSpPr txBox="1"/>
          <p:nvPr/>
        </p:nvSpPr>
        <p:spPr>
          <a:xfrm>
            <a:off x="2310764" y="4109668"/>
            <a:ext cx="4381500" cy="753745"/>
          </a:xfrm>
          <a:prstGeom prst="rect">
            <a:avLst/>
          </a:prstGeom>
        </p:spPr>
        <p:txBody>
          <a:bodyPr vert="horz" wrap="square" lIns="0" tIns="10795" rIns="0" bIns="0" rtlCol="0">
            <a:spAutoFit/>
          </a:bodyPr>
          <a:lstStyle/>
          <a:p>
            <a:pPr marL="12700" marR="5080" indent="3175" algn="ctr">
              <a:lnSpc>
                <a:spcPct val="102899"/>
              </a:lnSpc>
              <a:spcBef>
                <a:spcPts val="85"/>
              </a:spcBef>
            </a:pPr>
            <a:r>
              <a:rPr sz="1550">
                <a:latin typeface="Arial"/>
                <a:cs typeface="Arial"/>
              </a:rPr>
              <a:t>Definition</a:t>
            </a:r>
            <a:r>
              <a:rPr sz="1550" spc="135">
                <a:latin typeface="Arial"/>
                <a:cs typeface="Arial"/>
              </a:rPr>
              <a:t> </a:t>
            </a:r>
            <a:r>
              <a:rPr sz="1550">
                <a:latin typeface="Arial"/>
                <a:cs typeface="Arial"/>
              </a:rPr>
              <a:t>of</a:t>
            </a:r>
            <a:r>
              <a:rPr sz="1550" spc="65">
                <a:latin typeface="Arial"/>
                <a:cs typeface="Arial"/>
              </a:rPr>
              <a:t> </a:t>
            </a:r>
            <a:r>
              <a:rPr sz="1550">
                <a:latin typeface="Arial"/>
                <a:cs typeface="Arial"/>
              </a:rPr>
              <a:t>Range</a:t>
            </a:r>
            <a:r>
              <a:rPr sz="1550" spc="145">
                <a:latin typeface="Arial"/>
                <a:cs typeface="Arial"/>
              </a:rPr>
              <a:t> </a:t>
            </a:r>
            <a:r>
              <a:rPr sz="1550">
                <a:latin typeface="Arial"/>
                <a:cs typeface="Arial"/>
              </a:rPr>
              <a:t>for</a:t>
            </a:r>
            <a:r>
              <a:rPr sz="1550" spc="50">
                <a:latin typeface="Arial"/>
                <a:cs typeface="Arial"/>
              </a:rPr>
              <a:t> </a:t>
            </a:r>
            <a:r>
              <a:rPr sz="1550">
                <a:latin typeface="Arial"/>
                <a:cs typeface="Arial"/>
              </a:rPr>
              <a:t>the</a:t>
            </a:r>
            <a:r>
              <a:rPr sz="1550" spc="55">
                <a:latin typeface="Arial"/>
                <a:cs typeface="Arial"/>
              </a:rPr>
              <a:t> </a:t>
            </a:r>
            <a:r>
              <a:rPr sz="1550">
                <a:latin typeface="Arial"/>
                <a:cs typeface="Arial"/>
              </a:rPr>
              <a:t>2026</a:t>
            </a:r>
            <a:r>
              <a:rPr sz="1550" spc="145">
                <a:latin typeface="Arial"/>
                <a:cs typeface="Arial"/>
              </a:rPr>
              <a:t> </a:t>
            </a:r>
            <a:r>
              <a:rPr sz="1550" spc="-10">
                <a:latin typeface="Arial"/>
                <a:cs typeface="Arial"/>
              </a:rPr>
              <a:t>Medical </a:t>
            </a:r>
            <a:r>
              <a:rPr sz="1550">
                <a:latin typeface="Arial"/>
                <a:cs typeface="Arial"/>
              </a:rPr>
              <a:t>Contribution</a:t>
            </a:r>
            <a:r>
              <a:rPr sz="1550" spc="135">
                <a:latin typeface="Arial"/>
                <a:cs typeface="Arial"/>
              </a:rPr>
              <a:t> </a:t>
            </a:r>
            <a:r>
              <a:rPr sz="1550">
                <a:latin typeface="Arial"/>
                <a:cs typeface="Arial"/>
              </a:rPr>
              <a:t>Base</a:t>
            </a:r>
            <a:r>
              <a:rPr sz="1550" spc="135">
                <a:latin typeface="Arial"/>
                <a:cs typeface="Arial"/>
              </a:rPr>
              <a:t> </a:t>
            </a:r>
            <a:r>
              <a:rPr sz="1550">
                <a:latin typeface="Arial"/>
                <a:cs typeface="Arial"/>
              </a:rPr>
              <a:t>(MCB)</a:t>
            </a:r>
            <a:r>
              <a:rPr sz="1550" spc="130">
                <a:latin typeface="Arial"/>
                <a:cs typeface="Arial"/>
              </a:rPr>
              <a:t> </a:t>
            </a:r>
            <a:r>
              <a:rPr sz="1550">
                <a:latin typeface="Arial"/>
                <a:cs typeface="Arial"/>
              </a:rPr>
              <a:t>Using</a:t>
            </a:r>
            <a:r>
              <a:rPr sz="1550" spc="135">
                <a:latin typeface="Arial"/>
                <a:cs typeface="Arial"/>
              </a:rPr>
              <a:t> </a:t>
            </a:r>
            <a:r>
              <a:rPr sz="1550">
                <a:latin typeface="Arial"/>
                <a:cs typeface="Arial"/>
              </a:rPr>
              <a:t>Full-Time</a:t>
            </a:r>
            <a:r>
              <a:rPr sz="1550" spc="135">
                <a:latin typeface="Arial"/>
                <a:cs typeface="Arial"/>
              </a:rPr>
              <a:t> </a:t>
            </a:r>
            <a:r>
              <a:rPr sz="1550" spc="-10">
                <a:latin typeface="Arial"/>
                <a:cs typeface="Arial"/>
              </a:rPr>
              <a:t>Salary </a:t>
            </a:r>
            <a:r>
              <a:rPr sz="1550">
                <a:latin typeface="Arial"/>
                <a:cs typeface="Arial"/>
              </a:rPr>
              <a:t>as</a:t>
            </a:r>
            <a:r>
              <a:rPr sz="1550" spc="100">
                <a:latin typeface="Arial"/>
                <a:cs typeface="Arial"/>
              </a:rPr>
              <a:t> </a:t>
            </a:r>
            <a:r>
              <a:rPr sz="1550">
                <a:latin typeface="Arial"/>
                <a:cs typeface="Arial"/>
              </a:rPr>
              <a:t>of</a:t>
            </a:r>
            <a:r>
              <a:rPr sz="1550" spc="95">
                <a:latin typeface="Arial"/>
                <a:cs typeface="Arial"/>
              </a:rPr>
              <a:t> </a:t>
            </a:r>
            <a:r>
              <a:rPr sz="1550">
                <a:latin typeface="Arial"/>
                <a:cs typeface="Arial"/>
              </a:rPr>
              <a:t>January</a:t>
            </a:r>
            <a:r>
              <a:rPr sz="1550" spc="100">
                <a:latin typeface="Arial"/>
                <a:cs typeface="Arial"/>
              </a:rPr>
              <a:t> </a:t>
            </a:r>
            <a:r>
              <a:rPr sz="1550" spc="-20">
                <a:latin typeface="Arial"/>
                <a:cs typeface="Arial"/>
              </a:rPr>
              <a:t>2026</a:t>
            </a:r>
            <a:endParaRPr sz="1550">
              <a:latin typeface="Arial"/>
              <a:cs typeface="Arial"/>
            </a:endParaRPr>
          </a:p>
        </p:txBody>
      </p:sp>
      <p:graphicFrame>
        <p:nvGraphicFramePr>
          <p:cNvPr id="9" name="object 9"/>
          <p:cNvGraphicFramePr>
            <a:graphicFrameLocks noGrp="1"/>
          </p:cNvGraphicFramePr>
          <p:nvPr>
            <p:extLst>
              <p:ext uri="{D42A27DB-BD31-4B8C-83A1-F6EECF244321}">
                <p14:modId xmlns:p14="http://schemas.microsoft.com/office/powerpoint/2010/main" val="1539150324"/>
              </p:ext>
            </p:extLst>
          </p:nvPr>
        </p:nvGraphicFramePr>
        <p:xfrm>
          <a:off x="4846568" y="2087747"/>
          <a:ext cx="2966720" cy="1853565"/>
        </p:xfrm>
        <a:graphic>
          <a:graphicData uri="http://schemas.openxmlformats.org/drawingml/2006/table">
            <a:tbl>
              <a:tblPr firstRow="1" bandRow="1">
                <a:tableStyleId>{2D5ABB26-0587-4C30-8999-92F81FD0307C}</a:tableStyleId>
              </a:tblPr>
              <a:tblGrid>
                <a:gridCol w="481965">
                  <a:extLst>
                    <a:ext uri="{9D8B030D-6E8A-4147-A177-3AD203B41FA5}">
                      <a16:colId xmlns:a16="http://schemas.microsoft.com/office/drawing/2014/main" val="20000"/>
                    </a:ext>
                  </a:extLst>
                </a:gridCol>
                <a:gridCol w="2484755">
                  <a:extLst>
                    <a:ext uri="{9D8B030D-6E8A-4147-A177-3AD203B41FA5}">
                      <a16:colId xmlns:a16="http://schemas.microsoft.com/office/drawing/2014/main" val="20001"/>
                    </a:ext>
                  </a:extLst>
                </a:gridCol>
              </a:tblGrid>
              <a:tr h="344805">
                <a:tc gridSpan="2">
                  <a:txBody>
                    <a:bodyPr/>
                    <a:lstStyle/>
                    <a:p>
                      <a:pPr marR="11430" algn="ctr">
                        <a:lnSpc>
                          <a:spcPct val="100000"/>
                        </a:lnSpc>
                        <a:spcBef>
                          <a:spcPts val="430"/>
                        </a:spcBef>
                      </a:pPr>
                      <a:r>
                        <a:rPr sz="1350" b="1" spc="-20">
                          <a:solidFill>
                            <a:schemeClr val="tx1"/>
                          </a:solidFill>
                          <a:latin typeface="Arial"/>
                          <a:cs typeface="Arial"/>
                        </a:rPr>
                        <a:t>2027</a:t>
                      </a:r>
                      <a:endParaRPr sz="1350">
                        <a:solidFill>
                          <a:schemeClr val="tx1"/>
                        </a:solidFill>
                        <a:latin typeface="Arial"/>
                        <a:cs typeface="Arial"/>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extLst>
                  <a:ext uri="{0D108BD9-81ED-4DB2-BD59-A6C34878D82A}">
                    <a16:rowId xmlns:a16="http://schemas.microsoft.com/office/drawing/2014/main" val="10000"/>
                  </a:ext>
                </a:extLst>
              </a:tr>
              <a:tr h="377190">
                <a:tc>
                  <a:txBody>
                    <a:bodyPr/>
                    <a:lstStyle/>
                    <a:p>
                      <a:pPr marL="8255" algn="ctr">
                        <a:lnSpc>
                          <a:spcPct val="100000"/>
                        </a:lnSpc>
                        <a:spcBef>
                          <a:spcPts val="434"/>
                        </a:spcBef>
                      </a:pPr>
                      <a:r>
                        <a:rPr sz="1350" spc="-50">
                          <a:latin typeface="Arial"/>
                          <a:cs typeface="Arial"/>
                        </a:rPr>
                        <a:t>1</a:t>
                      </a:r>
                      <a:endParaRPr sz="1350">
                        <a:latin typeface="Arial"/>
                        <a:cs typeface="Arial"/>
                      </a:endParaRPr>
                    </a:p>
                  </a:txBody>
                  <a:tcPr marL="0" marR="0" marT="5524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3335" algn="ctr">
                        <a:lnSpc>
                          <a:spcPct val="100000"/>
                        </a:lnSpc>
                        <a:spcBef>
                          <a:spcPts val="434"/>
                        </a:spcBef>
                      </a:pPr>
                      <a:r>
                        <a:rPr sz="1350">
                          <a:latin typeface="Arial"/>
                          <a:cs typeface="Arial"/>
                        </a:rPr>
                        <a:t>$75,000</a:t>
                      </a:r>
                      <a:r>
                        <a:rPr sz="1350" spc="105">
                          <a:latin typeface="Arial"/>
                          <a:cs typeface="Arial"/>
                        </a:rPr>
                        <a:t> </a:t>
                      </a:r>
                      <a:r>
                        <a:rPr sz="1350">
                          <a:latin typeface="Arial"/>
                          <a:cs typeface="Arial"/>
                        </a:rPr>
                        <a:t>and</a:t>
                      </a:r>
                      <a:r>
                        <a:rPr sz="1350" spc="105">
                          <a:latin typeface="Arial"/>
                          <a:cs typeface="Arial"/>
                        </a:rPr>
                        <a:t> </a:t>
                      </a:r>
                      <a:r>
                        <a:rPr sz="1350" spc="-20">
                          <a:latin typeface="Arial"/>
                          <a:cs typeface="Arial"/>
                        </a:rPr>
                        <a:t>under</a:t>
                      </a:r>
                      <a:endParaRPr sz="1350">
                        <a:latin typeface="Arial"/>
                        <a:cs typeface="Arial"/>
                      </a:endParaRPr>
                    </a:p>
                  </a:txBody>
                  <a:tcPr marL="0" marR="0" marT="5524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1"/>
                  </a:ext>
                </a:extLst>
              </a:tr>
              <a:tr h="377190">
                <a:tc>
                  <a:txBody>
                    <a:bodyPr/>
                    <a:lstStyle/>
                    <a:p>
                      <a:pPr marL="8255" algn="ctr">
                        <a:lnSpc>
                          <a:spcPct val="100000"/>
                        </a:lnSpc>
                        <a:spcBef>
                          <a:spcPts val="440"/>
                        </a:spcBef>
                      </a:pPr>
                      <a:r>
                        <a:rPr sz="1350" spc="-50">
                          <a:latin typeface="Arial"/>
                          <a:cs typeface="Arial"/>
                        </a:rPr>
                        <a:t>2</a:t>
                      </a:r>
                      <a:endParaRPr sz="1350">
                        <a:latin typeface="Arial"/>
                        <a:cs typeface="Arial"/>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5715" algn="ctr">
                        <a:lnSpc>
                          <a:spcPct val="100000"/>
                        </a:lnSpc>
                        <a:spcBef>
                          <a:spcPts val="440"/>
                        </a:spcBef>
                      </a:pPr>
                      <a:r>
                        <a:rPr sz="1350">
                          <a:latin typeface="Arial"/>
                          <a:cs typeface="Arial"/>
                        </a:rPr>
                        <a:t>$75,001</a:t>
                      </a:r>
                      <a:r>
                        <a:rPr sz="1350" spc="480">
                          <a:latin typeface="Arial"/>
                          <a:cs typeface="Arial"/>
                        </a:rPr>
                        <a:t> </a:t>
                      </a:r>
                      <a:r>
                        <a:rPr sz="1350">
                          <a:latin typeface="Arial"/>
                          <a:cs typeface="Arial"/>
                        </a:rPr>
                        <a:t>to</a:t>
                      </a:r>
                      <a:r>
                        <a:rPr sz="1350" spc="35">
                          <a:latin typeface="Arial"/>
                          <a:cs typeface="Arial"/>
                        </a:rPr>
                        <a:t> </a:t>
                      </a:r>
                      <a:r>
                        <a:rPr sz="1350" spc="-10">
                          <a:latin typeface="Arial"/>
                          <a:cs typeface="Arial"/>
                        </a:rPr>
                        <a:t>$148,000</a:t>
                      </a:r>
                      <a:endParaRPr sz="1350">
                        <a:latin typeface="Arial"/>
                        <a:cs typeface="Arial"/>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2"/>
                  </a:ext>
                </a:extLst>
              </a:tr>
              <a:tr h="377190">
                <a:tc>
                  <a:txBody>
                    <a:bodyPr/>
                    <a:lstStyle/>
                    <a:p>
                      <a:pPr marL="8255" algn="ctr">
                        <a:lnSpc>
                          <a:spcPct val="100000"/>
                        </a:lnSpc>
                        <a:spcBef>
                          <a:spcPts val="450"/>
                        </a:spcBef>
                      </a:pPr>
                      <a:r>
                        <a:rPr sz="1350" spc="-50">
                          <a:latin typeface="Arial"/>
                          <a:cs typeface="Arial"/>
                        </a:rPr>
                        <a:t>3</a:t>
                      </a:r>
                      <a:endParaRPr sz="1350">
                        <a:latin typeface="Arial"/>
                        <a:cs typeface="Arial"/>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0160" algn="ctr">
                        <a:lnSpc>
                          <a:spcPct val="100000"/>
                        </a:lnSpc>
                        <a:spcBef>
                          <a:spcPts val="450"/>
                        </a:spcBef>
                      </a:pPr>
                      <a:r>
                        <a:rPr sz="1350">
                          <a:latin typeface="Arial"/>
                          <a:cs typeface="Arial"/>
                        </a:rPr>
                        <a:t>$148,001</a:t>
                      </a:r>
                      <a:r>
                        <a:rPr sz="1350" spc="480">
                          <a:latin typeface="Arial"/>
                          <a:cs typeface="Arial"/>
                        </a:rPr>
                        <a:t> </a:t>
                      </a:r>
                      <a:r>
                        <a:rPr sz="1350">
                          <a:latin typeface="Arial"/>
                          <a:cs typeface="Arial"/>
                        </a:rPr>
                        <a:t>to</a:t>
                      </a:r>
                      <a:r>
                        <a:rPr sz="1350" spc="65">
                          <a:latin typeface="Arial"/>
                          <a:cs typeface="Arial"/>
                        </a:rPr>
                        <a:t> </a:t>
                      </a:r>
                      <a:r>
                        <a:rPr sz="1350" spc="-10">
                          <a:latin typeface="Arial"/>
                          <a:cs typeface="Arial"/>
                        </a:rPr>
                        <a:t>$223,000</a:t>
                      </a:r>
                      <a:endParaRPr sz="1350">
                        <a:latin typeface="Arial"/>
                        <a:cs typeface="Arial"/>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3"/>
                  </a:ext>
                </a:extLst>
              </a:tr>
              <a:tr h="377190">
                <a:tc>
                  <a:txBody>
                    <a:bodyPr/>
                    <a:lstStyle/>
                    <a:p>
                      <a:pPr marL="8255" algn="ctr">
                        <a:lnSpc>
                          <a:spcPct val="100000"/>
                        </a:lnSpc>
                        <a:spcBef>
                          <a:spcPts val="455"/>
                        </a:spcBef>
                      </a:pPr>
                      <a:r>
                        <a:rPr sz="1350" spc="-50">
                          <a:latin typeface="Arial"/>
                          <a:cs typeface="Arial"/>
                        </a:rPr>
                        <a:t>4</a:t>
                      </a:r>
                      <a:endParaRPr sz="1350">
                        <a:latin typeface="Arial"/>
                        <a:cs typeface="Arial"/>
                      </a:endParaRPr>
                    </a:p>
                  </a:txBody>
                  <a:tcPr marL="0" marR="0" marT="577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350" algn="ctr">
                        <a:lnSpc>
                          <a:spcPct val="100000"/>
                        </a:lnSpc>
                        <a:spcBef>
                          <a:spcPts val="455"/>
                        </a:spcBef>
                      </a:pPr>
                      <a:r>
                        <a:rPr sz="1350">
                          <a:latin typeface="Arial"/>
                          <a:cs typeface="Arial"/>
                        </a:rPr>
                        <a:t>$223,001</a:t>
                      </a:r>
                      <a:r>
                        <a:rPr sz="1350" spc="490">
                          <a:latin typeface="Arial"/>
                          <a:cs typeface="Arial"/>
                        </a:rPr>
                        <a:t> </a:t>
                      </a:r>
                      <a:r>
                        <a:rPr sz="1350">
                          <a:latin typeface="Arial"/>
                          <a:cs typeface="Arial"/>
                        </a:rPr>
                        <a:t>and</a:t>
                      </a:r>
                      <a:r>
                        <a:rPr sz="1350" spc="70">
                          <a:latin typeface="Arial"/>
                          <a:cs typeface="Arial"/>
                        </a:rPr>
                        <a:t> </a:t>
                      </a:r>
                      <a:r>
                        <a:rPr sz="1350" spc="-20">
                          <a:latin typeface="Arial"/>
                          <a:cs typeface="Arial"/>
                        </a:rPr>
                        <a:t>above</a:t>
                      </a:r>
                      <a:endParaRPr sz="1350">
                        <a:latin typeface="Arial"/>
                        <a:cs typeface="Arial"/>
                      </a:endParaRPr>
                    </a:p>
                  </a:txBody>
                  <a:tcPr marL="0" marR="0" marT="577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4"/>
                  </a:ext>
                </a:extLst>
              </a:tr>
            </a:tbl>
          </a:graphicData>
        </a:graphic>
      </p:graphicFrame>
      <p:graphicFrame>
        <p:nvGraphicFramePr>
          <p:cNvPr id="10" name="object 10"/>
          <p:cNvGraphicFramePr>
            <a:graphicFrameLocks noGrp="1"/>
          </p:cNvGraphicFramePr>
          <p:nvPr>
            <p:extLst>
              <p:ext uri="{D42A27DB-BD31-4B8C-83A1-F6EECF244321}">
                <p14:modId xmlns:p14="http://schemas.microsoft.com/office/powerpoint/2010/main" val="4127694367"/>
              </p:ext>
            </p:extLst>
          </p:nvPr>
        </p:nvGraphicFramePr>
        <p:xfrm>
          <a:off x="754488" y="2087366"/>
          <a:ext cx="3046095" cy="1854200"/>
        </p:xfrm>
        <a:graphic>
          <a:graphicData uri="http://schemas.openxmlformats.org/drawingml/2006/table">
            <a:tbl>
              <a:tblPr firstRow="1" bandRow="1">
                <a:tableStyleId>{2D5ABB26-0587-4C30-8999-92F81FD0307C}</a:tableStyleId>
              </a:tblPr>
              <a:tblGrid>
                <a:gridCol w="606425">
                  <a:extLst>
                    <a:ext uri="{9D8B030D-6E8A-4147-A177-3AD203B41FA5}">
                      <a16:colId xmlns:a16="http://schemas.microsoft.com/office/drawing/2014/main" val="20000"/>
                    </a:ext>
                  </a:extLst>
                </a:gridCol>
                <a:gridCol w="2439670">
                  <a:extLst>
                    <a:ext uri="{9D8B030D-6E8A-4147-A177-3AD203B41FA5}">
                      <a16:colId xmlns:a16="http://schemas.microsoft.com/office/drawing/2014/main" val="20001"/>
                    </a:ext>
                  </a:extLst>
                </a:gridCol>
              </a:tblGrid>
              <a:tr h="370840">
                <a:tc gridSpan="2">
                  <a:txBody>
                    <a:bodyPr/>
                    <a:lstStyle/>
                    <a:p>
                      <a:pPr marL="3175" algn="ctr">
                        <a:lnSpc>
                          <a:spcPct val="100000"/>
                        </a:lnSpc>
                        <a:spcBef>
                          <a:spcPts val="355"/>
                        </a:spcBef>
                      </a:pPr>
                      <a:r>
                        <a:rPr sz="1350" b="1" spc="-20">
                          <a:solidFill>
                            <a:srgbClr val="FFFFFF"/>
                          </a:solidFill>
                          <a:latin typeface="Arial"/>
                          <a:cs typeface="Arial"/>
                        </a:rPr>
                        <a:t>2026</a:t>
                      </a:r>
                      <a:endParaRPr sz="13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hMerge="1">
                  <a:txBody>
                    <a:bodyPr/>
                    <a:lstStyle/>
                    <a:p>
                      <a:endParaRPr/>
                    </a:p>
                  </a:txBody>
                  <a:tcPr marL="0" marR="0" marT="0" marB="0"/>
                </a:tc>
                <a:extLst>
                  <a:ext uri="{0D108BD9-81ED-4DB2-BD59-A6C34878D82A}">
                    <a16:rowId xmlns:a16="http://schemas.microsoft.com/office/drawing/2014/main" val="10000"/>
                  </a:ext>
                </a:extLst>
              </a:tr>
              <a:tr h="370840">
                <a:tc>
                  <a:txBody>
                    <a:bodyPr/>
                    <a:lstStyle/>
                    <a:p>
                      <a:pPr marL="3175" algn="ctr">
                        <a:lnSpc>
                          <a:spcPct val="100000"/>
                        </a:lnSpc>
                        <a:spcBef>
                          <a:spcPts val="360"/>
                        </a:spcBef>
                      </a:pPr>
                      <a:r>
                        <a:rPr sz="1350" spc="-50">
                          <a:latin typeface="Arial"/>
                          <a:cs typeface="Arial"/>
                        </a:rPr>
                        <a:t>1</a:t>
                      </a:r>
                      <a:endParaRPr sz="1350">
                        <a:latin typeface="Arial"/>
                        <a:cs typeface="Arial"/>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434"/>
                        </a:spcBef>
                      </a:pPr>
                      <a:r>
                        <a:rPr sz="1350">
                          <a:latin typeface="Arial"/>
                          <a:cs typeface="Arial"/>
                        </a:rPr>
                        <a:t>$73,000</a:t>
                      </a:r>
                      <a:r>
                        <a:rPr sz="1350" spc="85">
                          <a:latin typeface="Arial"/>
                          <a:cs typeface="Arial"/>
                        </a:rPr>
                        <a:t> </a:t>
                      </a:r>
                      <a:r>
                        <a:rPr sz="1350">
                          <a:latin typeface="Arial"/>
                          <a:cs typeface="Arial"/>
                        </a:rPr>
                        <a:t>and</a:t>
                      </a:r>
                      <a:r>
                        <a:rPr sz="1350" spc="85">
                          <a:latin typeface="Arial"/>
                          <a:cs typeface="Arial"/>
                        </a:rPr>
                        <a:t> </a:t>
                      </a:r>
                      <a:r>
                        <a:rPr sz="1350" spc="-20">
                          <a:latin typeface="Arial"/>
                          <a:cs typeface="Arial"/>
                        </a:rPr>
                        <a:t>under</a:t>
                      </a:r>
                      <a:endParaRPr sz="1350">
                        <a:latin typeface="Arial"/>
                        <a:cs typeface="Arial"/>
                      </a:endParaRPr>
                    </a:p>
                  </a:txBody>
                  <a:tcPr marL="0" marR="0" marT="5524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370840">
                <a:tc>
                  <a:txBody>
                    <a:bodyPr/>
                    <a:lstStyle/>
                    <a:p>
                      <a:pPr marL="3175" algn="ctr">
                        <a:lnSpc>
                          <a:spcPct val="100000"/>
                        </a:lnSpc>
                        <a:spcBef>
                          <a:spcPts val="370"/>
                        </a:spcBef>
                      </a:pPr>
                      <a:r>
                        <a:rPr sz="1350" spc="-50">
                          <a:latin typeface="Arial"/>
                          <a:cs typeface="Arial"/>
                        </a:rPr>
                        <a:t>2</a:t>
                      </a:r>
                      <a:endParaRPr sz="13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3175" algn="ctr">
                        <a:lnSpc>
                          <a:spcPct val="100000"/>
                        </a:lnSpc>
                        <a:spcBef>
                          <a:spcPts val="440"/>
                        </a:spcBef>
                      </a:pPr>
                      <a:r>
                        <a:rPr sz="1350">
                          <a:latin typeface="Arial"/>
                          <a:cs typeface="Arial"/>
                        </a:rPr>
                        <a:t>$73,001</a:t>
                      </a:r>
                      <a:r>
                        <a:rPr sz="1350" spc="70">
                          <a:latin typeface="Arial"/>
                          <a:cs typeface="Arial"/>
                        </a:rPr>
                        <a:t>  </a:t>
                      </a:r>
                      <a:r>
                        <a:rPr sz="1350">
                          <a:latin typeface="Arial"/>
                          <a:cs typeface="Arial"/>
                        </a:rPr>
                        <a:t>to</a:t>
                      </a:r>
                      <a:r>
                        <a:rPr sz="1350" spc="50">
                          <a:latin typeface="Arial"/>
                          <a:cs typeface="Arial"/>
                        </a:rPr>
                        <a:t> </a:t>
                      </a:r>
                      <a:r>
                        <a:rPr sz="1350" spc="-10">
                          <a:latin typeface="Arial"/>
                          <a:cs typeface="Arial"/>
                        </a:rPr>
                        <a:t>$145,000</a:t>
                      </a:r>
                      <a:endParaRPr sz="1350">
                        <a:latin typeface="Arial"/>
                        <a:cs typeface="Arial"/>
                      </a:endParaRPr>
                    </a:p>
                  </a:txBody>
                  <a:tcPr marL="0" marR="0" marT="55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370840">
                <a:tc>
                  <a:txBody>
                    <a:bodyPr/>
                    <a:lstStyle/>
                    <a:p>
                      <a:pPr marL="3175" algn="ctr">
                        <a:lnSpc>
                          <a:spcPct val="100000"/>
                        </a:lnSpc>
                        <a:spcBef>
                          <a:spcPts val="380"/>
                        </a:spcBef>
                      </a:pPr>
                      <a:r>
                        <a:rPr sz="1350" spc="-50">
                          <a:latin typeface="Arial"/>
                          <a:cs typeface="Arial"/>
                        </a:rPr>
                        <a:t>3</a:t>
                      </a:r>
                      <a:endParaRPr sz="1350">
                        <a:latin typeface="Arial"/>
                        <a:cs typeface="Arial"/>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635" algn="ctr">
                        <a:lnSpc>
                          <a:spcPct val="100000"/>
                        </a:lnSpc>
                        <a:spcBef>
                          <a:spcPts val="450"/>
                        </a:spcBef>
                      </a:pPr>
                      <a:r>
                        <a:rPr sz="1350">
                          <a:latin typeface="Arial"/>
                          <a:cs typeface="Arial"/>
                        </a:rPr>
                        <a:t>$145,001</a:t>
                      </a:r>
                      <a:r>
                        <a:rPr sz="1350" spc="480">
                          <a:latin typeface="Arial"/>
                          <a:cs typeface="Arial"/>
                        </a:rPr>
                        <a:t> </a:t>
                      </a:r>
                      <a:r>
                        <a:rPr sz="1350">
                          <a:latin typeface="Arial"/>
                          <a:cs typeface="Arial"/>
                        </a:rPr>
                        <a:t>to</a:t>
                      </a:r>
                      <a:r>
                        <a:rPr sz="1350" spc="65">
                          <a:latin typeface="Arial"/>
                          <a:cs typeface="Arial"/>
                        </a:rPr>
                        <a:t> </a:t>
                      </a:r>
                      <a:r>
                        <a:rPr sz="1350" spc="-10">
                          <a:latin typeface="Arial"/>
                          <a:cs typeface="Arial"/>
                        </a:rPr>
                        <a:t>$217,000</a:t>
                      </a:r>
                      <a:endParaRPr sz="1350">
                        <a:latin typeface="Arial"/>
                        <a:cs typeface="Arial"/>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370840">
                <a:tc>
                  <a:txBody>
                    <a:bodyPr/>
                    <a:lstStyle/>
                    <a:p>
                      <a:pPr marL="3175" algn="ctr">
                        <a:lnSpc>
                          <a:spcPct val="100000"/>
                        </a:lnSpc>
                        <a:spcBef>
                          <a:spcPts val="385"/>
                        </a:spcBef>
                      </a:pPr>
                      <a:r>
                        <a:rPr sz="1350" spc="-50">
                          <a:latin typeface="Arial"/>
                          <a:cs typeface="Arial"/>
                        </a:rPr>
                        <a:t>4</a:t>
                      </a:r>
                      <a:endParaRPr sz="1350">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455"/>
                        </a:spcBef>
                      </a:pPr>
                      <a:r>
                        <a:rPr sz="1350">
                          <a:latin typeface="Arial"/>
                          <a:cs typeface="Arial"/>
                        </a:rPr>
                        <a:t>$217,001</a:t>
                      </a:r>
                      <a:r>
                        <a:rPr sz="1350" spc="490">
                          <a:latin typeface="Arial"/>
                          <a:cs typeface="Arial"/>
                        </a:rPr>
                        <a:t> </a:t>
                      </a:r>
                      <a:r>
                        <a:rPr sz="1350">
                          <a:latin typeface="Arial"/>
                          <a:cs typeface="Arial"/>
                        </a:rPr>
                        <a:t>and</a:t>
                      </a:r>
                      <a:r>
                        <a:rPr sz="1350" spc="70">
                          <a:latin typeface="Arial"/>
                          <a:cs typeface="Arial"/>
                        </a:rPr>
                        <a:t> </a:t>
                      </a:r>
                      <a:r>
                        <a:rPr sz="1350" spc="-20">
                          <a:latin typeface="Arial"/>
                          <a:cs typeface="Arial"/>
                        </a:rPr>
                        <a:t>above</a:t>
                      </a:r>
                      <a:endParaRPr sz="1350">
                        <a:latin typeface="Arial"/>
                        <a:cs typeface="Arial"/>
                      </a:endParaRPr>
                    </a:p>
                  </a:txBody>
                  <a:tcPr marL="0" marR="0" marT="577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bl>
          </a:graphicData>
        </a:graphic>
      </p:graphicFrame>
      <p:grpSp>
        <p:nvGrpSpPr>
          <p:cNvPr id="11" name="Group 10">
            <a:extLst>
              <a:ext uri="{FF2B5EF4-FFF2-40B4-BE49-F238E27FC236}">
                <a16:creationId xmlns:a16="http://schemas.microsoft.com/office/drawing/2014/main" id="{917D7C86-9DF0-4181-94E9-A800B472E93D}"/>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12" name="Rectangle 11">
              <a:extLst>
                <a:ext uri="{FF2B5EF4-FFF2-40B4-BE49-F238E27FC236}">
                  <a16:creationId xmlns:a16="http://schemas.microsoft.com/office/drawing/2014/main" id="{F89AC185-B4E6-564F-5F0D-3725ABDE7C54}"/>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07C8381-6959-3431-2F88-9E14921BD4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15" name="slide 27">
            <a:hlinkClick r:id="" action="ppaction://media"/>
            <a:extLst>
              <a:ext uri="{FF2B5EF4-FFF2-40B4-BE49-F238E27FC236}">
                <a16:creationId xmlns:a16="http://schemas.microsoft.com/office/drawing/2014/main" id="{45B1EE5E-FC45-F278-1B5A-5481C1F9C8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29579"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000"/>
    </mc:Choice>
    <mc:Fallback>
      <p:transition spd="slow"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8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6510" rIns="0" bIns="0" rtlCol="0">
            <a:spAutoFit/>
          </a:bodyPr>
          <a:lstStyle/>
          <a:p>
            <a:pPr marL="35560">
              <a:lnSpc>
                <a:spcPct val="100000"/>
              </a:lnSpc>
              <a:spcBef>
                <a:spcPts val="130"/>
              </a:spcBef>
            </a:pPr>
            <a:r>
              <a:rPr b="1">
                <a:solidFill>
                  <a:srgbClr val="2D2C2C"/>
                </a:solidFill>
              </a:rPr>
              <a:t>Change</a:t>
            </a:r>
            <a:r>
              <a:rPr b="1" spc="-15">
                <a:solidFill>
                  <a:srgbClr val="2D2C2C"/>
                </a:solidFill>
              </a:rPr>
              <a:t> </a:t>
            </a:r>
            <a:r>
              <a:rPr b="1">
                <a:solidFill>
                  <a:srgbClr val="2D2C2C"/>
                </a:solidFill>
              </a:rPr>
              <a:t>in</a:t>
            </a:r>
            <a:r>
              <a:rPr b="1" spc="-10">
                <a:solidFill>
                  <a:srgbClr val="2D2C2C"/>
                </a:solidFill>
              </a:rPr>
              <a:t> </a:t>
            </a:r>
            <a:r>
              <a:rPr b="1">
                <a:solidFill>
                  <a:srgbClr val="E76D09"/>
                </a:solidFill>
              </a:rPr>
              <a:t>Employee</a:t>
            </a:r>
            <a:r>
              <a:rPr b="1" spc="-45">
                <a:solidFill>
                  <a:srgbClr val="E76D09"/>
                </a:solidFill>
              </a:rPr>
              <a:t> </a:t>
            </a:r>
            <a:r>
              <a:rPr b="1">
                <a:solidFill>
                  <a:srgbClr val="2D2C2C"/>
                </a:solidFill>
              </a:rPr>
              <a:t>Nets</a:t>
            </a:r>
            <a:r>
              <a:rPr b="1" spc="-60">
                <a:solidFill>
                  <a:srgbClr val="2D2C2C"/>
                </a:solidFill>
              </a:rPr>
              <a:t> </a:t>
            </a:r>
            <a:r>
              <a:rPr b="1">
                <a:solidFill>
                  <a:srgbClr val="2D2C2C"/>
                </a:solidFill>
              </a:rPr>
              <a:t>($)</a:t>
            </a:r>
            <a:r>
              <a:rPr b="1" spc="10">
                <a:solidFill>
                  <a:srgbClr val="2D2C2C"/>
                </a:solidFill>
              </a:rPr>
              <a:t> </a:t>
            </a:r>
            <a:r>
              <a:rPr b="1">
                <a:solidFill>
                  <a:srgbClr val="2D2C2C"/>
                </a:solidFill>
              </a:rPr>
              <a:t>-</a:t>
            </a:r>
            <a:r>
              <a:rPr b="1" spc="-15">
                <a:solidFill>
                  <a:srgbClr val="2D2C2C"/>
                </a:solidFill>
              </a:rPr>
              <a:t> </a:t>
            </a:r>
            <a:r>
              <a:rPr b="1" i="1">
                <a:solidFill>
                  <a:srgbClr val="2D2C2C"/>
                </a:solidFill>
                <a:latin typeface="Arial"/>
                <a:cs typeface="Arial"/>
              </a:rPr>
              <a:t>2026</a:t>
            </a:r>
            <a:r>
              <a:rPr b="1" i="1" spc="-15">
                <a:solidFill>
                  <a:srgbClr val="2D2C2C"/>
                </a:solidFill>
                <a:latin typeface="Arial"/>
                <a:cs typeface="Arial"/>
              </a:rPr>
              <a:t> </a:t>
            </a:r>
            <a:r>
              <a:rPr b="1" i="1">
                <a:solidFill>
                  <a:srgbClr val="2D2C2C"/>
                </a:solidFill>
                <a:latin typeface="Arial"/>
                <a:cs typeface="Arial"/>
              </a:rPr>
              <a:t>vs.</a:t>
            </a:r>
            <a:r>
              <a:rPr b="1" i="1" spc="-40">
                <a:solidFill>
                  <a:srgbClr val="2D2C2C"/>
                </a:solidFill>
                <a:latin typeface="Arial"/>
                <a:cs typeface="Arial"/>
              </a:rPr>
              <a:t> </a:t>
            </a:r>
            <a:r>
              <a:rPr b="1" i="1" spc="-20">
                <a:solidFill>
                  <a:srgbClr val="2D2C2C"/>
                </a:solidFill>
                <a:latin typeface="Arial"/>
                <a:cs typeface="Arial"/>
              </a:rPr>
              <a:t>2027</a:t>
            </a:r>
          </a:p>
        </p:txBody>
      </p:sp>
      <p:graphicFrame>
        <p:nvGraphicFramePr>
          <p:cNvPr id="3" name="object 3"/>
          <p:cNvGraphicFramePr>
            <a:graphicFrameLocks noGrp="1"/>
          </p:cNvGraphicFramePr>
          <p:nvPr>
            <p:extLst>
              <p:ext uri="{D42A27DB-BD31-4B8C-83A1-F6EECF244321}">
                <p14:modId xmlns:p14="http://schemas.microsoft.com/office/powerpoint/2010/main" val="4103607555"/>
              </p:ext>
            </p:extLst>
          </p:nvPr>
        </p:nvGraphicFramePr>
        <p:xfrm>
          <a:off x="365119" y="905619"/>
          <a:ext cx="8410573" cy="3096260"/>
        </p:xfrm>
        <a:graphic>
          <a:graphicData uri="http://schemas.openxmlformats.org/drawingml/2006/table">
            <a:tbl>
              <a:tblPr firstRow="1" bandRow="1">
                <a:tableStyleId>{2D5ABB26-0587-4C30-8999-92F81FD0307C}</a:tableStyleId>
              </a:tblPr>
              <a:tblGrid>
                <a:gridCol w="1783080">
                  <a:extLst>
                    <a:ext uri="{9D8B030D-6E8A-4147-A177-3AD203B41FA5}">
                      <a16:colId xmlns:a16="http://schemas.microsoft.com/office/drawing/2014/main" val="20000"/>
                    </a:ext>
                  </a:extLst>
                </a:gridCol>
                <a:gridCol w="666750">
                  <a:extLst>
                    <a:ext uri="{9D8B030D-6E8A-4147-A177-3AD203B41FA5}">
                      <a16:colId xmlns:a16="http://schemas.microsoft.com/office/drawing/2014/main" val="20001"/>
                    </a:ext>
                  </a:extLst>
                </a:gridCol>
                <a:gridCol w="785494">
                  <a:extLst>
                    <a:ext uri="{9D8B030D-6E8A-4147-A177-3AD203B41FA5}">
                      <a16:colId xmlns:a16="http://schemas.microsoft.com/office/drawing/2014/main" val="20002"/>
                    </a:ext>
                  </a:extLst>
                </a:gridCol>
                <a:gridCol w="828675">
                  <a:extLst>
                    <a:ext uri="{9D8B030D-6E8A-4147-A177-3AD203B41FA5}">
                      <a16:colId xmlns:a16="http://schemas.microsoft.com/office/drawing/2014/main" val="20003"/>
                    </a:ext>
                  </a:extLst>
                </a:gridCol>
                <a:gridCol w="768350">
                  <a:extLst>
                    <a:ext uri="{9D8B030D-6E8A-4147-A177-3AD203B41FA5}">
                      <a16:colId xmlns:a16="http://schemas.microsoft.com/office/drawing/2014/main" val="20004"/>
                    </a:ext>
                  </a:extLst>
                </a:gridCol>
                <a:gridCol w="199389">
                  <a:extLst>
                    <a:ext uri="{9D8B030D-6E8A-4147-A177-3AD203B41FA5}">
                      <a16:colId xmlns:a16="http://schemas.microsoft.com/office/drawing/2014/main" val="20005"/>
                    </a:ext>
                  </a:extLst>
                </a:gridCol>
                <a:gridCol w="1036955">
                  <a:extLst>
                    <a:ext uri="{9D8B030D-6E8A-4147-A177-3AD203B41FA5}">
                      <a16:colId xmlns:a16="http://schemas.microsoft.com/office/drawing/2014/main" val="20006"/>
                    </a:ext>
                  </a:extLst>
                </a:gridCol>
                <a:gridCol w="720090">
                  <a:extLst>
                    <a:ext uri="{9D8B030D-6E8A-4147-A177-3AD203B41FA5}">
                      <a16:colId xmlns:a16="http://schemas.microsoft.com/office/drawing/2014/main" val="20007"/>
                    </a:ext>
                  </a:extLst>
                </a:gridCol>
                <a:gridCol w="835025">
                  <a:extLst>
                    <a:ext uri="{9D8B030D-6E8A-4147-A177-3AD203B41FA5}">
                      <a16:colId xmlns:a16="http://schemas.microsoft.com/office/drawing/2014/main" val="20008"/>
                    </a:ext>
                  </a:extLst>
                </a:gridCol>
                <a:gridCol w="786765">
                  <a:extLst>
                    <a:ext uri="{9D8B030D-6E8A-4147-A177-3AD203B41FA5}">
                      <a16:colId xmlns:a16="http://schemas.microsoft.com/office/drawing/2014/main" val="20009"/>
                    </a:ext>
                  </a:extLst>
                </a:gridCol>
              </a:tblGrid>
              <a:tr h="30924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6350" algn="ctr">
                        <a:lnSpc>
                          <a:spcPct val="100000"/>
                        </a:lnSpc>
                        <a:spcBef>
                          <a:spcPts val="420"/>
                        </a:spcBef>
                      </a:pPr>
                      <a:r>
                        <a:rPr sz="1350" b="1">
                          <a:solidFill>
                            <a:schemeClr val="tx1"/>
                          </a:solidFill>
                          <a:latin typeface="Arial"/>
                          <a:cs typeface="Arial"/>
                        </a:rPr>
                        <a:t>Pay</a:t>
                      </a:r>
                      <a:r>
                        <a:rPr sz="1350" b="1" spc="85">
                          <a:solidFill>
                            <a:schemeClr val="tx1"/>
                          </a:solidFill>
                          <a:latin typeface="Arial"/>
                          <a:cs typeface="Arial"/>
                        </a:rPr>
                        <a:t> </a:t>
                      </a:r>
                      <a:r>
                        <a:rPr sz="1350" b="1">
                          <a:solidFill>
                            <a:schemeClr val="tx1"/>
                          </a:solidFill>
                          <a:latin typeface="Arial"/>
                          <a:cs typeface="Arial"/>
                        </a:rPr>
                        <a:t>Band</a:t>
                      </a:r>
                      <a:r>
                        <a:rPr sz="1350" b="1" spc="80">
                          <a:solidFill>
                            <a:schemeClr val="tx1"/>
                          </a:solidFill>
                          <a:latin typeface="Arial"/>
                          <a:cs typeface="Arial"/>
                        </a:rPr>
                        <a:t> </a:t>
                      </a:r>
                      <a:r>
                        <a:rPr sz="1350" b="1" spc="-50">
                          <a:solidFill>
                            <a:schemeClr val="tx1"/>
                          </a:solidFill>
                          <a:latin typeface="Arial"/>
                          <a:cs typeface="Arial"/>
                        </a:rPr>
                        <a:t>1</a:t>
                      </a:r>
                      <a:endParaRPr sz="1350">
                        <a:solidFill>
                          <a:schemeClr val="tx1"/>
                        </a:solidFill>
                        <a:latin typeface="Arial"/>
                        <a:cs typeface="Arial"/>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7">
                  <a:txBody>
                    <a:bodyPr/>
                    <a:lstStyle/>
                    <a:p>
                      <a:pPr>
                        <a:lnSpc>
                          <a:spcPct val="100000"/>
                        </a:lnSpc>
                      </a:pPr>
                      <a:endParaRPr sz="1400">
                        <a:solidFill>
                          <a:schemeClr val="tx1"/>
                        </a:solidFill>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15875" algn="ctr">
                        <a:lnSpc>
                          <a:spcPct val="100000"/>
                        </a:lnSpc>
                        <a:spcBef>
                          <a:spcPts val="420"/>
                        </a:spcBef>
                      </a:pPr>
                      <a:r>
                        <a:rPr sz="1350" b="1">
                          <a:solidFill>
                            <a:schemeClr val="tx1"/>
                          </a:solidFill>
                          <a:latin typeface="Arial"/>
                          <a:cs typeface="Arial"/>
                        </a:rPr>
                        <a:t>Pay</a:t>
                      </a:r>
                      <a:r>
                        <a:rPr sz="1350" b="1" spc="100">
                          <a:solidFill>
                            <a:schemeClr val="tx1"/>
                          </a:solidFill>
                          <a:latin typeface="Arial"/>
                          <a:cs typeface="Arial"/>
                        </a:rPr>
                        <a:t> </a:t>
                      </a:r>
                      <a:r>
                        <a:rPr sz="1350" b="1">
                          <a:solidFill>
                            <a:schemeClr val="tx1"/>
                          </a:solidFill>
                          <a:latin typeface="Arial"/>
                          <a:cs typeface="Arial"/>
                        </a:rPr>
                        <a:t>Band</a:t>
                      </a:r>
                      <a:r>
                        <a:rPr sz="1350" b="1" spc="100">
                          <a:solidFill>
                            <a:schemeClr val="tx1"/>
                          </a:solidFill>
                          <a:latin typeface="Arial"/>
                          <a:cs typeface="Arial"/>
                        </a:rPr>
                        <a:t> </a:t>
                      </a:r>
                      <a:r>
                        <a:rPr sz="1350" b="1" spc="-50">
                          <a:solidFill>
                            <a:schemeClr val="tx1"/>
                          </a:solidFill>
                          <a:latin typeface="Arial"/>
                          <a:cs typeface="Arial"/>
                        </a:rPr>
                        <a:t>2</a:t>
                      </a:r>
                      <a:endParaRPr sz="1350">
                        <a:solidFill>
                          <a:schemeClr val="tx1"/>
                        </a:solidFill>
                        <a:latin typeface="Arial"/>
                        <a:cs typeface="Arial"/>
                      </a:endParaRPr>
                    </a:p>
                  </a:txBody>
                  <a:tcPr marL="0" marR="0" marT="53340" marB="0">
                    <a:lnL w="381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8765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5080" algn="ctr">
                        <a:lnSpc>
                          <a:spcPct val="100000"/>
                        </a:lnSpc>
                        <a:spcBef>
                          <a:spcPts val="380"/>
                        </a:spcBef>
                      </a:pPr>
                      <a:r>
                        <a:rPr sz="1300" b="1" spc="-25">
                          <a:solidFill>
                            <a:srgbClr val="000409"/>
                          </a:solidFill>
                          <a:latin typeface="Arial"/>
                          <a:cs typeface="Arial"/>
                        </a:rPr>
                        <a:t>EE</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0160" algn="ctr">
                        <a:lnSpc>
                          <a:spcPct val="100000"/>
                        </a:lnSpc>
                        <a:spcBef>
                          <a:spcPts val="380"/>
                        </a:spcBef>
                      </a:pPr>
                      <a:r>
                        <a:rPr sz="1300" b="1" spc="-20">
                          <a:solidFill>
                            <a:srgbClr val="000409"/>
                          </a:solidFill>
                          <a:latin typeface="Arial"/>
                          <a:cs typeface="Arial"/>
                        </a:rPr>
                        <a:t>EE+C</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2065" algn="ctr">
                        <a:lnSpc>
                          <a:spcPct val="100000"/>
                        </a:lnSpc>
                        <a:spcBef>
                          <a:spcPts val="380"/>
                        </a:spcBef>
                      </a:pPr>
                      <a:r>
                        <a:rPr sz="1300" b="1" spc="-10">
                          <a:solidFill>
                            <a:srgbClr val="000409"/>
                          </a:solidFill>
                          <a:latin typeface="Arial"/>
                          <a:cs typeface="Arial"/>
                        </a:rPr>
                        <a:t>EE+Sp</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2065" algn="ctr">
                        <a:lnSpc>
                          <a:spcPct val="100000"/>
                        </a:lnSpc>
                        <a:spcBef>
                          <a:spcPts val="380"/>
                        </a:spcBef>
                      </a:pPr>
                      <a:r>
                        <a:rPr sz="1300" b="1" spc="-10">
                          <a:solidFill>
                            <a:srgbClr val="000409"/>
                          </a:solidFill>
                          <a:latin typeface="Arial"/>
                          <a:cs typeface="Arial"/>
                        </a:rPr>
                        <a:t>EE+Fam</a:t>
                      </a:r>
                      <a:endParaRPr sz="1300">
                        <a:latin typeface="Arial"/>
                        <a:cs typeface="Arial"/>
                      </a:endParaRPr>
                    </a:p>
                  </a:txBody>
                  <a:tcPr marL="0" marR="0" marT="48260" marB="0">
                    <a:lnL w="12700">
                      <a:solidFill>
                        <a:srgbClr val="FFFFFF"/>
                      </a:solidFill>
                      <a:prstDash val="solid"/>
                    </a:lnL>
                    <a:lnR w="38100">
                      <a:solidFill>
                        <a:srgbClr val="FFFFFF"/>
                      </a:solidFill>
                      <a:prstDash val="solid"/>
                    </a:lnR>
                    <a:lnT w="381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12065" algn="ctr">
                        <a:lnSpc>
                          <a:spcPct val="100000"/>
                        </a:lnSpc>
                        <a:spcBef>
                          <a:spcPts val="380"/>
                        </a:spcBef>
                      </a:pPr>
                      <a:r>
                        <a:rPr sz="1300" b="1" spc="-25">
                          <a:solidFill>
                            <a:srgbClr val="000409"/>
                          </a:solidFill>
                          <a:latin typeface="Arial"/>
                          <a:cs typeface="Arial"/>
                        </a:rPr>
                        <a:t>EE</a:t>
                      </a:r>
                      <a:endParaRPr sz="1300">
                        <a:latin typeface="Arial"/>
                        <a:cs typeface="Arial"/>
                      </a:endParaRPr>
                    </a:p>
                  </a:txBody>
                  <a:tcPr marL="0" marR="0" marT="48260" marB="0">
                    <a:lnL w="381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7145" algn="ctr">
                        <a:lnSpc>
                          <a:spcPct val="100000"/>
                        </a:lnSpc>
                        <a:spcBef>
                          <a:spcPts val="380"/>
                        </a:spcBef>
                      </a:pPr>
                      <a:r>
                        <a:rPr sz="1300" b="1" spc="-20">
                          <a:solidFill>
                            <a:srgbClr val="000409"/>
                          </a:solidFill>
                          <a:latin typeface="Arial"/>
                          <a:cs typeface="Arial"/>
                        </a:rPr>
                        <a:t>EE+C</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8415" algn="ctr">
                        <a:lnSpc>
                          <a:spcPct val="100000"/>
                        </a:lnSpc>
                        <a:spcBef>
                          <a:spcPts val="380"/>
                        </a:spcBef>
                      </a:pPr>
                      <a:r>
                        <a:rPr sz="1300" b="1" spc="-10">
                          <a:solidFill>
                            <a:srgbClr val="000409"/>
                          </a:solidFill>
                          <a:latin typeface="Arial"/>
                          <a:cs typeface="Arial"/>
                        </a:rPr>
                        <a:t>EE+Sp</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20955" algn="ctr">
                        <a:lnSpc>
                          <a:spcPct val="100000"/>
                        </a:lnSpc>
                        <a:spcBef>
                          <a:spcPts val="380"/>
                        </a:spcBef>
                      </a:pPr>
                      <a:r>
                        <a:rPr sz="1300" b="1" spc="-10">
                          <a:solidFill>
                            <a:srgbClr val="000409"/>
                          </a:solidFill>
                          <a:latin typeface="Arial"/>
                          <a:cs typeface="Arial"/>
                        </a:rPr>
                        <a:t>EE+Fam</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1"/>
                  </a:ext>
                </a:extLst>
              </a:tr>
              <a:tr h="437515">
                <a:tc>
                  <a:txBody>
                    <a:bodyPr/>
                    <a:lstStyle/>
                    <a:p>
                      <a:pPr marL="46355">
                        <a:lnSpc>
                          <a:spcPct val="100000"/>
                        </a:lnSpc>
                        <a:spcBef>
                          <a:spcPts val="975"/>
                        </a:spcBef>
                      </a:pPr>
                      <a:r>
                        <a:rPr sz="1300" b="1">
                          <a:solidFill>
                            <a:srgbClr val="000409"/>
                          </a:solidFill>
                          <a:latin typeface="Arial"/>
                          <a:cs typeface="Arial"/>
                        </a:rPr>
                        <a:t>UC</a:t>
                      </a:r>
                      <a:r>
                        <a:rPr sz="1300" b="1" spc="-10">
                          <a:solidFill>
                            <a:srgbClr val="000409"/>
                          </a:solidFill>
                          <a:latin typeface="Arial"/>
                          <a:cs typeface="Arial"/>
                        </a:rPr>
                        <a:t> </a:t>
                      </a:r>
                      <a:r>
                        <a:rPr sz="1300" b="1">
                          <a:solidFill>
                            <a:srgbClr val="000409"/>
                          </a:solidFill>
                          <a:latin typeface="Arial"/>
                          <a:cs typeface="Arial"/>
                        </a:rPr>
                        <a:t>Blue</a:t>
                      </a:r>
                      <a:r>
                        <a:rPr sz="1300" b="1" spc="-10">
                          <a:solidFill>
                            <a:srgbClr val="000409"/>
                          </a:solidFill>
                          <a:latin typeface="Arial"/>
                          <a:cs typeface="Arial"/>
                        </a:rPr>
                        <a:t> </a:t>
                      </a:r>
                      <a:r>
                        <a:rPr sz="1300" b="1">
                          <a:solidFill>
                            <a:srgbClr val="000409"/>
                          </a:solidFill>
                          <a:latin typeface="Arial"/>
                          <a:cs typeface="Arial"/>
                        </a:rPr>
                        <a:t>&amp;</a:t>
                      </a:r>
                      <a:r>
                        <a:rPr sz="1300" b="1" spc="-10">
                          <a:solidFill>
                            <a:srgbClr val="000409"/>
                          </a:solidFill>
                          <a:latin typeface="Arial"/>
                          <a:cs typeface="Arial"/>
                        </a:rPr>
                        <a:t> </a:t>
                      </a:r>
                      <a:r>
                        <a:rPr sz="1300" b="1">
                          <a:solidFill>
                            <a:srgbClr val="000409"/>
                          </a:solidFill>
                          <a:latin typeface="Arial"/>
                          <a:cs typeface="Arial"/>
                        </a:rPr>
                        <a:t>Gold</a:t>
                      </a:r>
                      <a:r>
                        <a:rPr sz="1300" b="1" spc="-10">
                          <a:solidFill>
                            <a:srgbClr val="000409"/>
                          </a:solidFill>
                          <a:latin typeface="Arial"/>
                          <a:cs typeface="Arial"/>
                        </a:rPr>
                        <a:t> </a:t>
                      </a:r>
                      <a:r>
                        <a:rPr sz="1300" b="1" spc="-25">
                          <a:solidFill>
                            <a:srgbClr val="000409"/>
                          </a:solidFill>
                          <a:latin typeface="Arial"/>
                          <a:cs typeface="Arial"/>
                        </a:rPr>
                        <a:t>HMO</a:t>
                      </a:r>
                      <a:endParaRPr sz="1300">
                        <a:latin typeface="Arial"/>
                        <a:cs typeface="Arial"/>
                      </a:endParaRPr>
                    </a:p>
                  </a:txBody>
                  <a:tcPr marL="0" marR="0" marT="1238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905" algn="ctr">
                        <a:lnSpc>
                          <a:spcPct val="100000"/>
                        </a:lnSpc>
                        <a:spcBef>
                          <a:spcPts val="1000"/>
                        </a:spcBef>
                      </a:pPr>
                      <a:r>
                        <a:rPr sz="1300" spc="-10">
                          <a:latin typeface="Arial"/>
                          <a:cs typeface="Arial"/>
                        </a:rPr>
                        <a:t>$8.08</a:t>
                      </a:r>
                      <a:endParaRPr sz="1300">
                        <a:latin typeface="Arial"/>
                        <a:cs typeface="Arial"/>
                      </a:endParaRPr>
                    </a:p>
                  </a:txBody>
                  <a:tcPr marL="0" marR="0" marT="1270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3810" algn="ctr">
                        <a:lnSpc>
                          <a:spcPct val="100000"/>
                        </a:lnSpc>
                        <a:spcBef>
                          <a:spcPts val="1000"/>
                        </a:spcBef>
                      </a:pPr>
                      <a:r>
                        <a:rPr sz="1300" spc="-10">
                          <a:latin typeface="Arial"/>
                          <a:cs typeface="Arial"/>
                        </a:rPr>
                        <a:t>$14.54</a:t>
                      </a:r>
                      <a:endParaRPr sz="1300">
                        <a:latin typeface="Arial"/>
                        <a:cs typeface="Arial"/>
                      </a:endParaRPr>
                    </a:p>
                  </a:txBody>
                  <a:tcPr marL="0" marR="0" marT="1270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5080" algn="ctr">
                        <a:lnSpc>
                          <a:spcPct val="100000"/>
                        </a:lnSpc>
                        <a:spcBef>
                          <a:spcPts val="1000"/>
                        </a:spcBef>
                      </a:pPr>
                      <a:r>
                        <a:rPr sz="1300" spc="-10">
                          <a:latin typeface="Arial"/>
                          <a:cs typeface="Arial"/>
                        </a:rPr>
                        <a:t>$28.40</a:t>
                      </a:r>
                      <a:endParaRPr sz="1300">
                        <a:latin typeface="Arial"/>
                        <a:cs typeface="Arial"/>
                      </a:endParaRPr>
                    </a:p>
                  </a:txBody>
                  <a:tcPr marL="0" marR="0" marT="1270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7620" algn="ctr">
                        <a:lnSpc>
                          <a:spcPct val="100000"/>
                        </a:lnSpc>
                        <a:spcBef>
                          <a:spcPts val="1000"/>
                        </a:spcBef>
                      </a:pPr>
                      <a:r>
                        <a:rPr sz="1300" spc="-10">
                          <a:latin typeface="Arial"/>
                          <a:cs typeface="Arial"/>
                        </a:rPr>
                        <a:t>$34.86</a:t>
                      </a:r>
                      <a:endParaRPr sz="1300">
                        <a:latin typeface="Arial"/>
                        <a:cs typeface="Arial"/>
                      </a:endParaRPr>
                    </a:p>
                  </a:txBody>
                  <a:tcPr marL="0" marR="0" marT="12700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925"/>
                        </a:spcBef>
                      </a:pPr>
                      <a:r>
                        <a:rPr sz="1300" spc="-10">
                          <a:latin typeface="Arial"/>
                          <a:cs typeface="Arial"/>
                        </a:rPr>
                        <a:t>$13.28</a:t>
                      </a:r>
                      <a:endParaRPr sz="1300">
                        <a:latin typeface="Arial"/>
                        <a:cs typeface="Arial"/>
                      </a:endParaRPr>
                    </a:p>
                  </a:txBody>
                  <a:tcPr marL="0" marR="0" marT="11747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0795" algn="ctr">
                        <a:lnSpc>
                          <a:spcPct val="100000"/>
                        </a:lnSpc>
                        <a:spcBef>
                          <a:spcPts val="925"/>
                        </a:spcBef>
                      </a:pPr>
                      <a:r>
                        <a:rPr sz="1300" spc="-10">
                          <a:latin typeface="Arial"/>
                          <a:cs typeface="Arial"/>
                        </a:rPr>
                        <a:t>$23.89</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0" algn="ctr">
                        <a:lnSpc>
                          <a:spcPct val="100000"/>
                        </a:lnSpc>
                        <a:spcBef>
                          <a:spcPts val="925"/>
                        </a:spcBef>
                      </a:pPr>
                      <a:r>
                        <a:rPr sz="1300" spc="-10">
                          <a:latin typeface="Arial"/>
                          <a:cs typeface="Arial"/>
                        </a:rPr>
                        <a:t>$39.32</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065" algn="ctr">
                        <a:lnSpc>
                          <a:spcPct val="100000"/>
                        </a:lnSpc>
                        <a:spcBef>
                          <a:spcPts val="925"/>
                        </a:spcBef>
                      </a:pPr>
                      <a:r>
                        <a:rPr sz="1300" spc="-10">
                          <a:latin typeface="Arial"/>
                          <a:cs typeface="Arial"/>
                        </a:rPr>
                        <a:t>$49.94</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2"/>
                  </a:ext>
                </a:extLst>
              </a:tr>
              <a:tr h="565150">
                <a:tc>
                  <a:txBody>
                    <a:bodyPr/>
                    <a:lstStyle/>
                    <a:p>
                      <a:pPr marL="46355">
                        <a:lnSpc>
                          <a:spcPct val="100000"/>
                        </a:lnSpc>
                        <a:spcBef>
                          <a:spcPts val="1490"/>
                        </a:spcBef>
                      </a:pPr>
                      <a:r>
                        <a:rPr sz="1300" b="1">
                          <a:solidFill>
                            <a:srgbClr val="000409"/>
                          </a:solidFill>
                          <a:latin typeface="Arial"/>
                          <a:cs typeface="Arial"/>
                        </a:rPr>
                        <a:t>Kaiser</a:t>
                      </a:r>
                      <a:r>
                        <a:rPr sz="1300" b="1" spc="-40">
                          <a:solidFill>
                            <a:srgbClr val="000409"/>
                          </a:solidFill>
                          <a:latin typeface="Arial"/>
                          <a:cs typeface="Arial"/>
                        </a:rPr>
                        <a:t> </a:t>
                      </a:r>
                      <a:r>
                        <a:rPr sz="1300" b="1">
                          <a:solidFill>
                            <a:srgbClr val="000409"/>
                          </a:solidFill>
                          <a:latin typeface="Arial"/>
                          <a:cs typeface="Arial"/>
                        </a:rPr>
                        <a:t>CA</a:t>
                      </a:r>
                      <a:r>
                        <a:rPr sz="1300" b="1" spc="-90">
                          <a:solidFill>
                            <a:srgbClr val="000409"/>
                          </a:solidFill>
                          <a:latin typeface="Arial"/>
                          <a:cs typeface="Arial"/>
                        </a:rPr>
                        <a:t> </a:t>
                      </a:r>
                      <a:r>
                        <a:rPr sz="1300" b="1" spc="-25">
                          <a:solidFill>
                            <a:srgbClr val="000409"/>
                          </a:solidFill>
                          <a:latin typeface="Arial"/>
                          <a:cs typeface="Arial"/>
                        </a:rPr>
                        <a:t>HMO</a:t>
                      </a:r>
                      <a:endParaRPr sz="1300">
                        <a:latin typeface="Arial"/>
                        <a:cs typeface="Arial"/>
                      </a:endParaRPr>
                    </a:p>
                  </a:txBody>
                  <a:tcPr marL="0" marR="0" marT="1892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20"/>
                        </a:spcBef>
                      </a:pPr>
                      <a:endParaRPr sz="1300">
                        <a:latin typeface="Times New Roman"/>
                        <a:cs typeface="Times New Roman"/>
                      </a:endParaRPr>
                    </a:p>
                    <a:p>
                      <a:pPr marL="1270" algn="ctr">
                        <a:lnSpc>
                          <a:spcPct val="100000"/>
                        </a:lnSpc>
                      </a:pPr>
                      <a:r>
                        <a:rPr sz="1300" spc="-10">
                          <a:latin typeface="Arial"/>
                          <a:cs typeface="Arial"/>
                        </a:rPr>
                        <a:t>$6.58</a:t>
                      </a:r>
                      <a:endParaRPr sz="13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20"/>
                        </a:spcBef>
                      </a:pPr>
                      <a:endParaRPr sz="1300">
                        <a:latin typeface="Times New Roman"/>
                        <a:cs typeface="Times New Roman"/>
                      </a:endParaRPr>
                    </a:p>
                    <a:p>
                      <a:pPr marL="5715" algn="ctr">
                        <a:lnSpc>
                          <a:spcPct val="100000"/>
                        </a:lnSpc>
                      </a:pPr>
                      <a:r>
                        <a:rPr sz="1300" spc="-10">
                          <a:latin typeface="Arial"/>
                          <a:cs typeface="Arial"/>
                        </a:rPr>
                        <a:t>$11.85</a:t>
                      </a:r>
                      <a:endParaRPr sz="13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20"/>
                        </a:spcBef>
                      </a:pPr>
                      <a:endParaRPr sz="1300">
                        <a:latin typeface="Times New Roman"/>
                        <a:cs typeface="Times New Roman"/>
                      </a:endParaRPr>
                    </a:p>
                    <a:p>
                      <a:pPr marL="3810" algn="ctr">
                        <a:lnSpc>
                          <a:spcPct val="100000"/>
                        </a:lnSpc>
                      </a:pPr>
                      <a:r>
                        <a:rPr sz="1300" spc="-10">
                          <a:latin typeface="Arial"/>
                          <a:cs typeface="Arial"/>
                        </a:rPr>
                        <a:t>$23.13</a:t>
                      </a:r>
                      <a:endParaRPr sz="1300">
                        <a:latin typeface="Arial"/>
                        <a:cs typeface="Arial"/>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20"/>
                        </a:spcBef>
                      </a:pPr>
                      <a:endParaRPr sz="1300">
                        <a:latin typeface="Times New Roman"/>
                        <a:cs typeface="Times New Roman"/>
                      </a:endParaRPr>
                    </a:p>
                    <a:p>
                      <a:pPr marL="6985" algn="ctr">
                        <a:lnSpc>
                          <a:spcPct val="100000"/>
                        </a:lnSpc>
                      </a:pPr>
                      <a:r>
                        <a:rPr sz="1300" spc="-10">
                          <a:latin typeface="Arial"/>
                          <a:cs typeface="Arial"/>
                        </a:rPr>
                        <a:t>$28.40</a:t>
                      </a:r>
                      <a:endParaRPr sz="1300">
                        <a:latin typeface="Arial"/>
                        <a:cs typeface="Arial"/>
                      </a:endParaRPr>
                    </a:p>
                  </a:txBody>
                  <a:tcPr marL="0" marR="0" marT="254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1440"/>
                        </a:spcBef>
                      </a:pPr>
                      <a:r>
                        <a:rPr sz="1300" spc="-10">
                          <a:latin typeface="Arial"/>
                          <a:cs typeface="Arial"/>
                        </a:rPr>
                        <a:t>$10.81</a:t>
                      </a:r>
                      <a:endParaRPr sz="1300">
                        <a:latin typeface="Arial"/>
                        <a:cs typeface="Arial"/>
                      </a:endParaRPr>
                    </a:p>
                  </a:txBody>
                  <a:tcPr marL="0" marR="0" marT="18288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0795" algn="ctr">
                        <a:lnSpc>
                          <a:spcPct val="100000"/>
                        </a:lnSpc>
                        <a:spcBef>
                          <a:spcPts val="1440"/>
                        </a:spcBef>
                      </a:pPr>
                      <a:r>
                        <a:rPr sz="1300" spc="-10">
                          <a:latin typeface="Arial"/>
                          <a:cs typeface="Arial"/>
                        </a:rPr>
                        <a:t>$19.46</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2700" algn="ctr">
                        <a:lnSpc>
                          <a:spcPct val="100000"/>
                        </a:lnSpc>
                        <a:spcBef>
                          <a:spcPts val="1440"/>
                        </a:spcBef>
                      </a:pPr>
                      <a:r>
                        <a:rPr sz="1300" spc="-10">
                          <a:latin typeface="Arial"/>
                          <a:cs typeface="Arial"/>
                        </a:rPr>
                        <a:t>$32.01</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2065" algn="ctr">
                        <a:lnSpc>
                          <a:spcPct val="100000"/>
                        </a:lnSpc>
                        <a:spcBef>
                          <a:spcPts val="1440"/>
                        </a:spcBef>
                      </a:pPr>
                      <a:r>
                        <a:rPr sz="1300" spc="-10">
                          <a:latin typeface="Arial"/>
                          <a:cs typeface="Arial"/>
                        </a:rPr>
                        <a:t>$40.67</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3"/>
                  </a:ext>
                </a:extLst>
              </a:tr>
              <a:tr h="366395">
                <a:tc>
                  <a:txBody>
                    <a:bodyPr/>
                    <a:lstStyle/>
                    <a:p>
                      <a:pPr marL="46355">
                        <a:lnSpc>
                          <a:spcPct val="100000"/>
                        </a:lnSpc>
                        <a:spcBef>
                          <a:spcPts val="720"/>
                        </a:spcBef>
                      </a:pPr>
                      <a:r>
                        <a:rPr sz="1300" b="1">
                          <a:solidFill>
                            <a:srgbClr val="000409"/>
                          </a:solidFill>
                          <a:latin typeface="Arial"/>
                          <a:cs typeface="Arial"/>
                        </a:rPr>
                        <a:t>Kaiser</a:t>
                      </a:r>
                      <a:r>
                        <a:rPr sz="1300" b="1" spc="-60">
                          <a:solidFill>
                            <a:srgbClr val="000409"/>
                          </a:solidFill>
                          <a:latin typeface="Arial"/>
                          <a:cs typeface="Arial"/>
                        </a:rPr>
                        <a:t> </a:t>
                      </a:r>
                      <a:r>
                        <a:rPr sz="1300" b="1">
                          <a:solidFill>
                            <a:srgbClr val="000409"/>
                          </a:solidFill>
                          <a:latin typeface="Arial"/>
                          <a:cs typeface="Arial"/>
                        </a:rPr>
                        <a:t>MAS</a:t>
                      </a:r>
                      <a:r>
                        <a:rPr sz="1300" b="1" spc="-55">
                          <a:solidFill>
                            <a:srgbClr val="000409"/>
                          </a:solidFill>
                          <a:latin typeface="Arial"/>
                          <a:cs typeface="Arial"/>
                        </a:rPr>
                        <a:t> </a:t>
                      </a:r>
                      <a:r>
                        <a:rPr sz="1300" b="1" spc="-25">
                          <a:solidFill>
                            <a:srgbClr val="000409"/>
                          </a:solidFill>
                          <a:latin typeface="Arial"/>
                          <a:cs typeface="Arial"/>
                        </a:rPr>
                        <a:t>HMO</a:t>
                      </a:r>
                      <a:endParaRPr sz="13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 algn="ctr">
                        <a:lnSpc>
                          <a:spcPct val="100000"/>
                        </a:lnSpc>
                        <a:spcBef>
                          <a:spcPts val="745"/>
                        </a:spcBef>
                      </a:pPr>
                      <a:r>
                        <a:rPr sz="1300" spc="-10">
                          <a:latin typeface="Arial"/>
                          <a:cs typeface="Arial"/>
                        </a:rPr>
                        <a:t>$6.58</a:t>
                      </a:r>
                      <a:endParaRPr sz="1300">
                        <a:latin typeface="Arial"/>
                        <a:cs typeface="Arial"/>
                      </a:endParaRPr>
                    </a:p>
                  </a:txBody>
                  <a:tcPr marL="0" marR="0" marT="946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5715" algn="ctr">
                        <a:lnSpc>
                          <a:spcPct val="100000"/>
                        </a:lnSpc>
                        <a:spcBef>
                          <a:spcPts val="745"/>
                        </a:spcBef>
                      </a:pPr>
                      <a:r>
                        <a:rPr sz="1300" spc="-10">
                          <a:latin typeface="Arial"/>
                          <a:cs typeface="Arial"/>
                        </a:rPr>
                        <a:t>$11.85</a:t>
                      </a:r>
                      <a:endParaRPr sz="1300">
                        <a:latin typeface="Arial"/>
                        <a:cs typeface="Arial"/>
                      </a:endParaRPr>
                    </a:p>
                  </a:txBody>
                  <a:tcPr marL="0" marR="0" marT="946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3810" algn="ctr">
                        <a:lnSpc>
                          <a:spcPct val="100000"/>
                        </a:lnSpc>
                        <a:spcBef>
                          <a:spcPts val="745"/>
                        </a:spcBef>
                      </a:pPr>
                      <a:r>
                        <a:rPr sz="1300" spc="-10">
                          <a:latin typeface="Arial"/>
                          <a:cs typeface="Arial"/>
                        </a:rPr>
                        <a:t>$23.13</a:t>
                      </a:r>
                      <a:endParaRPr sz="1300">
                        <a:latin typeface="Arial"/>
                        <a:cs typeface="Arial"/>
                      </a:endParaRPr>
                    </a:p>
                  </a:txBody>
                  <a:tcPr marL="0" marR="0" marT="946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985" algn="ctr">
                        <a:lnSpc>
                          <a:spcPct val="100000"/>
                        </a:lnSpc>
                        <a:spcBef>
                          <a:spcPts val="745"/>
                        </a:spcBef>
                      </a:pPr>
                      <a:r>
                        <a:rPr sz="1300" spc="-10">
                          <a:latin typeface="Arial"/>
                          <a:cs typeface="Arial"/>
                        </a:rPr>
                        <a:t>$28.40</a:t>
                      </a:r>
                      <a:endParaRPr sz="1300">
                        <a:latin typeface="Arial"/>
                        <a:cs typeface="Arial"/>
                      </a:endParaRPr>
                    </a:p>
                  </a:txBody>
                  <a:tcPr marL="0" marR="0" marT="94615"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670"/>
                        </a:spcBef>
                      </a:pPr>
                      <a:r>
                        <a:rPr sz="1300" spc="-10">
                          <a:latin typeface="Arial"/>
                          <a:cs typeface="Arial"/>
                        </a:rPr>
                        <a:t>$10.81</a:t>
                      </a:r>
                      <a:endParaRPr sz="1300">
                        <a:latin typeface="Arial"/>
                        <a:cs typeface="Arial"/>
                      </a:endParaRPr>
                    </a:p>
                  </a:txBody>
                  <a:tcPr marL="0" marR="0" marT="8509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0795" algn="ctr">
                        <a:lnSpc>
                          <a:spcPct val="100000"/>
                        </a:lnSpc>
                        <a:spcBef>
                          <a:spcPts val="670"/>
                        </a:spcBef>
                      </a:pPr>
                      <a:r>
                        <a:rPr sz="1300" spc="-10">
                          <a:latin typeface="Arial"/>
                          <a:cs typeface="Arial"/>
                        </a:rPr>
                        <a:t>$19.46</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0" algn="ctr">
                        <a:lnSpc>
                          <a:spcPct val="100000"/>
                        </a:lnSpc>
                        <a:spcBef>
                          <a:spcPts val="670"/>
                        </a:spcBef>
                      </a:pPr>
                      <a:r>
                        <a:rPr sz="1300" spc="-10">
                          <a:latin typeface="Arial"/>
                          <a:cs typeface="Arial"/>
                        </a:rPr>
                        <a:t>$32.01</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065" algn="ctr">
                        <a:lnSpc>
                          <a:spcPct val="100000"/>
                        </a:lnSpc>
                        <a:spcBef>
                          <a:spcPts val="670"/>
                        </a:spcBef>
                      </a:pPr>
                      <a:r>
                        <a:rPr sz="1300" spc="-10">
                          <a:latin typeface="Arial"/>
                          <a:cs typeface="Arial"/>
                        </a:rPr>
                        <a:t>$40.67</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4"/>
                  </a:ext>
                </a:extLst>
              </a:tr>
              <a:tr h="565150">
                <a:tc>
                  <a:txBody>
                    <a:bodyPr/>
                    <a:lstStyle/>
                    <a:p>
                      <a:pPr>
                        <a:lnSpc>
                          <a:spcPct val="100000"/>
                        </a:lnSpc>
                        <a:spcBef>
                          <a:spcPts val="15"/>
                        </a:spcBef>
                      </a:pPr>
                      <a:endParaRPr sz="1300">
                        <a:latin typeface="Times New Roman"/>
                        <a:cs typeface="Times New Roman"/>
                      </a:endParaRPr>
                    </a:p>
                    <a:p>
                      <a:pPr marL="46355">
                        <a:lnSpc>
                          <a:spcPct val="100000"/>
                        </a:lnSpc>
                      </a:pPr>
                      <a:r>
                        <a:rPr sz="1300" b="1" spc="-10">
                          <a:solidFill>
                            <a:srgbClr val="000409"/>
                          </a:solidFill>
                          <a:latin typeface="Arial"/>
                          <a:cs typeface="Arial"/>
                        </a:rPr>
                        <a:t>HealthSavings+</a:t>
                      </a:r>
                      <a:endParaRPr sz="1300">
                        <a:latin typeface="Arial"/>
                        <a:cs typeface="Arial"/>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40"/>
                        </a:spcBef>
                      </a:pPr>
                      <a:endParaRPr sz="1300">
                        <a:latin typeface="Times New Roman"/>
                        <a:cs typeface="Times New Roman"/>
                      </a:endParaRPr>
                    </a:p>
                    <a:p>
                      <a:pPr marL="1270" algn="ctr">
                        <a:lnSpc>
                          <a:spcPct val="100000"/>
                        </a:lnSpc>
                      </a:pPr>
                      <a:r>
                        <a:rPr sz="1300" spc="-10">
                          <a:latin typeface="Arial"/>
                          <a:cs typeface="Arial"/>
                        </a:rPr>
                        <a:t>$6.85</a:t>
                      </a:r>
                      <a:endParaRPr sz="1300">
                        <a:latin typeface="Arial"/>
                        <a:cs typeface="Arial"/>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40"/>
                        </a:spcBef>
                      </a:pPr>
                      <a:endParaRPr sz="1300">
                        <a:latin typeface="Times New Roman"/>
                        <a:cs typeface="Times New Roman"/>
                      </a:endParaRPr>
                    </a:p>
                    <a:p>
                      <a:pPr marL="2540" algn="ctr">
                        <a:lnSpc>
                          <a:spcPct val="100000"/>
                        </a:lnSpc>
                      </a:pPr>
                      <a:r>
                        <a:rPr sz="1300" spc="-10">
                          <a:latin typeface="Arial"/>
                          <a:cs typeface="Arial"/>
                        </a:rPr>
                        <a:t>$12.33</a:t>
                      </a:r>
                      <a:endParaRPr sz="1300">
                        <a:latin typeface="Arial"/>
                        <a:cs typeface="Arial"/>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40"/>
                        </a:spcBef>
                      </a:pPr>
                      <a:endParaRPr sz="1300">
                        <a:latin typeface="Times New Roman"/>
                        <a:cs typeface="Times New Roman"/>
                      </a:endParaRPr>
                    </a:p>
                    <a:p>
                      <a:pPr marL="3810" algn="ctr">
                        <a:lnSpc>
                          <a:spcPct val="100000"/>
                        </a:lnSpc>
                      </a:pPr>
                      <a:r>
                        <a:rPr sz="1300" spc="-10">
                          <a:latin typeface="Arial"/>
                          <a:cs typeface="Arial"/>
                        </a:rPr>
                        <a:t>$25.82</a:t>
                      </a:r>
                      <a:endParaRPr sz="1300">
                        <a:latin typeface="Arial"/>
                        <a:cs typeface="Arial"/>
                      </a:endParaRPr>
                    </a:p>
                  </a:txBody>
                  <a:tcPr marL="0" marR="0" marT="50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nSpc>
                          <a:spcPct val="100000"/>
                        </a:lnSpc>
                        <a:spcBef>
                          <a:spcPts val="40"/>
                        </a:spcBef>
                      </a:pPr>
                      <a:endParaRPr sz="1300">
                        <a:latin typeface="Times New Roman"/>
                        <a:cs typeface="Times New Roman"/>
                      </a:endParaRPr>
                    </a:p>
                    <a:p>
                      <a:pPr marL="6985" algn="ctr">
                        <a:lnSpc>
                          <a:spcPct val="100000"/>
                        </a:lnSpc>
                      </a:pPr>
                      <a:r>
                        <a:rPr sz="1300" spc="-10">
                          <a:latin typeface="Arial"/>
                          <a:cs typeface="Arial"/>
                        </a:rPr>
                        <a:t>$31.31</a:t>
                      </a:r>
                      <a:endParaRPr sz="1300">
                        <a:latin typeface="Arial"/>
                        <a:cs typeface="Arial"/>
                      </a:endParaRPr>
                    </a:p>
                  </a:txBody>
                  <a:tcPr marL="0" marR="0" marT="508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8890" algn="ctr">
                        <a:lnSpc>
                          <a:spcPct val="100000"/>
                        </a:lnSpc>
                        <a:spcBef>
                          <a:spcPts val="1460"/>
                        </a:spcBef>
                      </a:pPr>
                      <a:r>
                        <a:rPr sz="1300" spc="-10">
                          <a:latin typeface="Arial"/>
                          <a:cs typeface="Arial"/>
                        </a:rPr>
                        <a:t>$12.05</a:t>
                      </a:r>
                      <a:endParaRPr sz="1300">
                        <a:latin typeface="Arial"/>
                        <a:cs typeface="Arial"/>
                      </a:endParaRPr>
                    </a:p>
                  </a:txBody>
                  <a:tcPr marL="0" marR="0" marT="18542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1430" algn="ctr">
                        <a:lnSpc>
                          <a:spcPct val="100000"/>
                        </a:lnSpc>
                        <a:spcBef>
                          <a:spcPts val="1460"/>
                        </a:spcBef>
                      </a:pPr>
                      <a:r>
                        <a:rPr sz="1300" spc="-10">
                          <a:latin typeface="Arial"/>
                          <a:cs typeface="Arial"/>
                        </a:rPr>
                        <a:t>$21.68</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3335" algn="ctr">
                        <a:lnSpc>
                          <a:spcPct val="100000"/>
                        </a:lnSpc>
                        <a:spcBef>
                          <a:spcPts val="1460"/>
                        </a:spcBef>
                      </a:pPr>
                      <a:r>
                        <a:rPr sz="1300" spc="-10">
                          <a:latin typeface="Arial"/>
                          <a:cs typeface="Arial"/>
                        </a:rPr>
                        <a:t>$31.21</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3335" algn="ctr">
                        <a:lnSpc>
                          <a:spcPct val="100000"/>
                        </a:lnSpc>
                        <a:spcBef>
                          <a:spcPts val="1460"/>
                        </a:spcBef>
                      </a:pPr>
                      <a:r>
                        <a:rPr sz="1300" spc="-10">
                          <a:latin typeface="Arial"/>
                          <a:cs typeface="Arial"/>
                        </a:rPr>
                        <a:t>$40.86</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5"/>
                  </a:ext>
                </a:extLst>
              </a:tr>
              <a:tr h="565150">
                <a:tc>
                  <a:txBody>
                    <a:bodyPr/>
                    <a:lstStyle/>
                    <a:p>
                      <a:pPr>
                        <a:lnSpc>
                          <a:spcPct val="100000"/>
                        </a:lnSpc>
                        <a:spcBef>
                          <a:spcPts val="25"/>
                        </a:spcBef>
                      </a:pPr>
                      <a:endParaRPr sz="1300">
                        <a:latin typeface="Times New Roman"/>
                        <a:cs typeface="Times New Roman"/>
                      </a:endParaRPr>
                    </a:p>
                    <a:p>
                      <a:pPr marL="46355">
                        <a:lnSpc>
                          <a:spcPct val="100000"/>
                        </a:lnSpc>
                      </a:pPr>
                      <a:r>
                        <a:rPr sz="1300" b="1">
                          <a:solidFill>
                            <a:srgbClr val="000409"/>
                          </a:solidFill>
                          <a:latin typeface="Arial"/>
                          <a:cs typeface="Arial"/>
                        </a:rPr>
                        <a:t>UC</a:t>
                      </a:r>
                      <a:r>
                        <a:rPr sz="1300" b="1" spc="-10">
                          <a:solidFill>
                            <a:srgbClr val="000409"/>
                          </a:solidFill>
                          <a:latin typeface="Arial"/>
                          <a:cs typeface="Arial"/>
                        </a:rPr>
                        <a:t> </a:t>
                      </a:r>
                      <a:r>
                        <a:rPr sz="1300" b="1" spc="-20">
                          <a:solidFill>
                            <a:srgbClr val="000409"/>
                          </a:solidFill>
                          <a:latin typeface="Arial"/>
                          <a:cs typeface="Arial"/>
                        </a:rPr>
                        <a:t>Care</a:t>
                      </a:r>
                      <a:endParaRPr sz="13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nSpc>
                          <a:spcPct val="100000"/>
                        </a:lnSpc>
                        <a:spcBef>
                          <a:spcPts val="50"/>
                        </a:spcBef>
                      </a:pPr>
                      <a:endParaRPr sz="1300">
                        <a:latin typeface="Times New Roman"/>
                        <a:cs typeface="Times New Roman"/>
                      </a:endParaRPr>
                    </a:p>
                    <a:p>
                      <a:pPr marL="1905" algn="ctr">
                        <a:lnSpc>
                          <a:spcPct val="100000"/>
                        </a:lnSpc>
                      </a:pPr>
                      <a:r>
                        <a:rPr sz="1300" spc="-10">
                          <a:latin typeface="Arial"/>
                          <a:cs typeface="Arial"/>
                        </a:rPr>
                        <a:t>$13.63</a:t>
                      </a:r>
                      <a:endParaRPr sz="1300">
                        <a:latin typeface="Arial"/>
                        <a:cs typeface="Arial"/>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nSpc>
                          <a:spcPct val="100000"/>
                        </a:lnSpc>
                        <a:spcBef>
                          <a:spcPts val="50"/>
                        </a:spcBef>
                      </a:pPr>
                      <a:endParaRPr sz="1300">
                        <a:latin typeface="Times New Roman"/>
                        <a:cs typeface="Times New Roman"/>
                      </a:endParaRPr>
                    </a:p>
                    <a:p>
                      <a:pPr marL="3810" algn="ctr">
                        <a:lnSpc>
                          <a:spcPct val="100000"/>
                        </a:lnSpc>
                      </a:pPr>
                      <a:r>
                        <a:rPr sz="1300" spc="-10">
                          <a:latin typeface="Arial"/>
                          <a:cs typeface="Arial"/>
                        </a:rPr>
                        <a:t>$24.55</a:t>
                      </a:r>
                      <a:endParaRPr sz="1300">
                        <a:latin typeface="Arial"/>
                        <a:cs typeface="Arial"/>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nSpc>
                          <a:spcPct val="100000"/>
                        </a:lnSpc>
                        <a:spcBef>
                          <a:spcPts val="50"/>
                        </a:spcBef>
                      </a:pPr>
                      <a:endParaRPr sz="1300">
                        <a:latin typeface="Times New Roman"/>
                        <a:cs typeface="Times New Roman"/>
                      </a:endParaRPr>
                    </a:p>
                    <a:p>
                      <a:pPr marL="5080" algn="ctr">
                        <a:lnSpc>
                          <a:spcPct val="100000"/>
                        </a:lnSpc>
                      </a:pPr>
                      <a:r>
                        <a:rPr sz="1300" spc="-10">
                          <a:latin typeface="Arial"/>
                          <a:cs typeface="Arial"/>
                        </a:rPr>
                        <a:t>$40.06</a:t>
                      </a:r>
                      <a:endParaRPr sz="1300">
                        <a:latin typeface="Arial"/>
                        <a:cs typeface="Arial"/>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nSpc>
                          <a:spcPct val="100000"/>
                        </a:lnSpc>
                        <a:spcBef>
                          <a:spcPts val="50"/>
                        </a:spcBef>
                      </a:pPr>
                      <a:endParaRPr sz="1300">
                        <a:latin typeface="Times New Roman"/>
                        <a:cs typeface="Times New Roman"/>
                      </a:endParaRPr>
                    </a:p>
                    <a:p>
                      <a:pPr marL="7620" algn="ctr">
                        <a:lnSpc>
                          <a:spcPct val="100000"/>
                        </a:lnSpc>
                      </a:pPr>
                      <a:r>
                        <a:rPr sz="1300" spc="-10">
                          <a:latin typeface="Arial"/>
                          <a:cs typeface="Arial"/>
                        </a:rPr>
                        <a:t>$50.97</a:t>
                      </a:r>
                      <a:endParaRPr sz="1300">
                        <a:latin typeface="Arial"/>
                        <a:cs typeface="Arial"/>
                      </a:endParaRPr>
                    </a:p>
                  </a:txBody>
                  <a:tcPr marL="0" marR="0" marT="635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1475"/>
                        </a:spcBef>
                      </a:pPr>
                      <a:r>
                        <a:rPr sz="1300" spc="-10">
                          <a:latin typeface="Arial"/>
                          <a:cs typeface="Arial"/>
                        </a:rPr>
                        <a:t>$18.83</a:t>
                      </a:r>
                      <a:endParaRPr sz="1300">
                        <a:latin typeface="Arial"/>
                        <a:cs typeface="Arial"/>
                      </a:endParaRPr>
                    </a:p>
                  </a:txBody>
                  <a:tcPr marL="0" marR="0" marT="18732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0795" algn="ctr">
                        <a:lnSpc>
                          <a:spcPct val="100000"/>
                        </a:lnSpc>
                        <a:spcBef>
                          <a:spcPts val="1475"/>
                        </a:spcBef>
                      </a:pPr>
                      <a:r>
                        <a:rPr sz="1300" spc="-10">
                          <a:latin typeface="Arial"/>
                          <a:cs typeface="Arial"/>
                        </a:rPr>
                        <a:t>$33.90</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0" algn="ctr">
                        <a:lnSpc>
                          <a:spcPct val="100000"/>
                        </a:lnSpc>
                        <a:spcBef>
                          <a:spcPts val="1475"/>
                        </a:spcBef>
                      </a:pPr>
                      <a:r>
                        <a:rPr sz="1300" spc="-10">
                          <a:latin typeface="Arial"/>
                          <a:cs typeface="Arial"/>
                        </a:rPr>
                        <a:t>$50.98</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065" algn="ctr">
                        <a:lnSpc>
                          <a:spcPct val="100000"/>
                        </a:lnSpc>
                        <a:spcBef>
                          <a:spcPts val="1475"/>
                        </a:spcBef>
                      </a:pPr>
                      <a:r>
                        <a:rPr sz="1300" spc="-10">
                          <a:latin typeface="Arial"/>
                          <a:cs typeface="Arial"/>
                        </a:rPr>
                        <a:t>$66.05</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6"/>
                  </a:ext>
                </a:extLst>
              </a:tr>
            </a:tbl>
          </a:graphicData>
        </a:graphic>
      </p:graphicFrame>
      <p:grpSp>
        <p:nvGrpSpPr>
          <p:cNvPr id="4" name="Group 3">
            <a:extLst>
              <a:ext uri="{FF2B5EF4-FFF2-40B4-BE49-F238E27FC236}">
                <a16:creationId xmlns:a16="http://schemas.microsoft.com/office/drawing/2014/main" id="{93E2E93E-FBB2-95E0-C093-871167D5BD55}"/>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F3D2BFBF-CD1D-6A11-1ED4-90A24D50EDD8}"/>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4B5440-3D4D-CADB-AA64-C9CDB0400E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28">
            <a:hlinkClick r:id="" action="ppaction://media"/>
            <a:extLst>
              <a:ext uri="{FF2B5EF4-FFF2-40B4-BE49-F238E27FC236}">
                <a16:creationId xmlns:a16="http://schemas.microsoft.com/office/drawing/2014/main" id="{149D7F4E-4B1A-085D-758D-0A30FD9478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50017"/>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290"/>
    </mc:Choice>
    <mc:Fallback>
      <p:transition spd="slow" advTm="10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6510" rIns="0" bIns="0" rtlCol="0">
            <a:spAutoFit/>
          </a:bodyPr>
          <a:lstStyle/>
          <a:p>
            <a:pPr marL="35560">
              <a:lnSpc>
                <a:spcPct val="100000"/>
              </a:lnSpc>
              <a:spcBef>
                <a:spcPts val="130"/>
              </a:spcBef>
            </a:pPr>
            <a:r>
              <a:rPr b="1">
                <a:solidFill>
                  <a:srgbClr val="2D2C2C"/>
                </a:solidFill>
              </a:rPr>
              <a:t>Change</a:t>
            </a:r>
            <a:r>
              <a:rPr b="1" spc="-15">
                <a:solidFill>
                  <a:srgbClr val="2D2C2C"/>
                </a:solidFill>
              </a:rPr>
              <a:t> </a:t>
            </a:r>
            <a:r>
              <a:rPr b="1">
                <a:solidFill>
                  <a:srgbClr val="2D2C2C"/>
                </a:solidFill>
              </a:rPr>
              <a:t>in</a:t>
            </a:r>
            <a:r>
              <a:rPr b="1" spc="-10">
                <a:solidFill>
                  <a:srgbClr val="2D2C2C"/>
                </a:solidFill>
              </a:rPr>
              <a:t> </a:t>
            </a:r>
            <a:r>
              <a:rPr b="1">
                <a:solidFill>
                  <a:srgbClr val="E76D09"/>
                </a:solidFill>
              </a:rPr>
              <a:t>Employee</a:t>
            </a:r>
            <a:r>
              <a:rPr b="1" spc="-45">
                <a:solidFill>
                  <a:srgbClr val="E76D09"/>
                </a:solidFill>
              </a:rPr>
              <a:t> </a:t>
            </a:r>
            <a:r>
              <a:rPr b="1">
                <a:solidFill>
                  <a:srgbClr val="2D2C2C"/>
                </a:solidFill>
              </a:rPr>
              <a:t>Nets</a:t>
            </a:r>
            <a:r>
              <a:rPr b="1" spc="-60">
                <a:solidFill>
                  <a:srgbClr val="2D2C2C"/>
                </a:solidFill>
              </a:rPr>
              <a:t> </a:t>
            </a:r>
            <a:r>
              <a:rPr b="1">
                <a:solidFill>
                  <a:srgbClr val="2D2C2C"/>
                </a:solidFill>
              </a:rPr>
              <a:t>($)</a:t>
            </a:r>
            <a:r>
              <a:rPr b="1" spc="10">
                <a:solidFill>
                  <a:srgbClr val="2D2C2C"/>
                </a:solidFill>
              </a:rPr>
              <a:t> </a:t>
            </a:r>
            <a:r>
              <a:rPr b="1">
                <a:solidFill>
                  <a:srgbClr val="2D2C2C"/>
                </a:solidFill>
              </a:rPr>
              <a:t>-</a:t>
            </a:r>
            <a:r>
              <a:rPr b="1" spc="-15">
                <a:solidFill>
                  <a:srgbClr val="2D2C2C"/>
                </a:solidFill>
              </a:rPr>
              <a:t> </a:t>
            </a:r>
            <a:r>
              <a:rPr b="1" i="1">
                <a:solidFill>
                  <a:srgbClr val="2D2C2C"/>
                </a:solidFill>
                <a:latin typeface="Arial"/>
                <a:cs typeface="Arial"/>
              </a:rPr>
              <a:t>2026</a:t>
            </a:r>
            <a:r>
              <a:rPr b="1" i="1" spc="-15">
                <a:solidFill>
                  <a:srgbClr val="2D2C2C"/>
                </a:solidFill>
                <a:latin typeface="Arial"/>
                <a:cs typeface="Arial"/>
              </a:rPr>
              <a:t> </a:t>
            </a:r>
            <a:r>
              <a:rPr b="1" i="1">
                <a:solidFill>
                  <a:srgbClr val="2D2C2C"/>
                </a:solidFill>
                <a:latin typeface="Arial"/>
                <a:cs typeface="Arial"/>
              </a:rPr>
              <a:t>vs.</a:t>
            </a:r>
            <a:r>
              <a:rPr b="1" i="1" spc="-40">
                <a:solidFill>
                  <a:srgbClr val="2D2C2C"/>
                </a:solidFill>
                <a:latin typeface="Arial"/>
                <a:cs typeface="Arial"/>
              </a:rPr>
              <a:t> </a:t>
            </a:r>
            <a:r>
              <a:rPr b="1" i="1" spc="-20">
                <a:solidFill>
                  <a:srgbClr val="2D2C2C"/>
                </a:solidFill>
                <a:latin typeface="Arial"/>
                <a:cs typeface="Arial"/>
              </a:rPr>
              <a:t>2027</a:t>
            </a:r>
          </a:p>
        </p:txBody>
      </p:sp>
      <p:graphicFrame>
        <p:nvGraphicFramePr>
          <p:cNvPr id="3" name="object 3"/>
          <p:cNvGraphicFramePr>
            <a:graphicFrameLocks noGrp="1"/>
          </p:cNvGraphicFramePr>
          <p:nvPr>
            <p:extLst>
              <p:ext uri="{D42A27DB-BD31-4B8C-83A1-F6EECF244321}">
                <p14:modId xmlns:p14="http://schemas.microsoft.com/office/powerpoint/2010/main" val="3498976603"/>
              </p:ext>
            </p:extLst>
          </p:nvPr>
        </p:nvGraphicFramePr>
        <p:xfrm>
          <a:off x="365119" y="905619"/>
          <a:ext cx="8410573" cy="3096260"/>
        </p:xfrm>
        <a:graphic>
          <a:graphicData uri="http://schemas.openxmlformats.org/drawingml/2006/table">
            <a:tbl>
              <a:tblPr firstRow="1" bandRow="1">
                <a:tableStyleId>{2D5ABB26-0587-4C30-8999-92F81FD0307C}</a:tableStyleId>
              </a:tblPr>
              <a:tblGrid>
                <a:gridCol w="1783080">
                  <a:extLst>
                    <a:ext uri="{9D8B030D-6E8A-4147-A177-3AD203B41FA5}">
                      <a16:colId xmlns:a16="http://schemas.microsoft.com/office/drawing/2014/main" val="20000"/>
                    </a:ext>
                  </a:extLst>
                </a:gridCol>
                <a:gridCol w="666750">
                  <a:extLst>
                    <a:ext uri="{9D8B030D-6E8A-4147-A177-3AD203B41FA5}">
                      <a16:colId xmlns:a16="http://schemas.microsoft.com/office/drawing/2014/main" val="20001"/>
                    </a:ext>
                  </a:extLst>
                </a:gridCol>
                <a:gridCol w="785494">
                  <a:extLst>
                    <a:ext uri="{9D8B030D-6E8A-4147-A177-3AD203B41FA5}">
                      <a16:colId xmlns:a16="http://schemas.microsoft.com/office/drawing/2014/main" val="20002"/>
                    </a:ext>
                  </a:extLst>
                </a:gridCol>
                <a:gridCol w="828675">
                  <a:extLst>
                    <a:ext uri="{9D8B030D-6E8A-4147-A177-3AD203B41FA5}">
                      <a16:colId xmlns:a16="http://schemas.microsoft.com/office/drawing/2014/main" val="20003"/>
                    </a:ext>
                  </a:extLst>
                </a:gridCol>
                <a:gridCol w="768350">
                  <a:extLst>
                    <a:ext uri="{9D8B030D-6E8A-4147-A177-3AD203B41FA5}">
                      <a16:colId xmlns:a16="http://schemas.microsoft.com/office/drawing/2014/main" val="20004"/>
                    </a:ext>
                  </a:extLst>
                </a:gridCol>
                <a:gridCol w="199389">
                  <a:extLst>
                    <a:ext uri="{9D8B030D-6E8A-4147-A177-3AD203B41FA5}">
                      <a16:colId xmlns:a16="http://schemas.microsoft.com/office/drawing/2014/main" val="20005"/>
                    </a:ext>
                  </a:extLst>
                </a:gridCol>
                <a:gridCol w="1036955">
                  <a:extLst>
                    <a:ext uri="{9D8B030D-6E8A-4147-A177-3AD203B41FA5}">
                      <a16:colId xmlns:a16="http://schemas.microsoft.com/office/drawing/2014/main" val="20006"/>
                    </a:ext>
                  </a:extLst>
                </a:gridCol>
                <a:gridCol w="720090">
                  <a:extLst>
                    <a:ext uri="{9D8B030D-6E8A-4147-A177-3AD203B41FA5}">
                      <a16:colId xmlns:a16="http://schemas.microsoft.com/office/drawing/2014/main" val="20007"/>
                    </a:ext>
                  </a:extLst>
                </a:gridCol>
                <a:gridCol w="835025">
                  <a:extLst>
                    <a:ext uri="{9D8B030D-6E8A-4147-A177-3AD203B41FA5}">
                      <a16:colId xmlns:a16="http://schemas.microsoft.com/office/drawing/2014/main" val="20008"/>
                    </a:ext>
                  </a:extLst>
                </a:gridCol>
                <a:gridCol w="786765">
                  <a:extLst>
                    <a:ext uri="{9D8B030D-6E8A-4147-A177-3AD203B41FA5}">
                      <a16:colId xmlns:a16="http://schemas.microsoft.com/office/drawing/2014/main" val="20009"/>
                    </a:ext>
                  </a:extLst>
                </a:gridCol>
              </a:tblGrid>
              <a:tr h="30924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6350" algn="ctr">
                        <a:lnSpc>
                          <a:spcPct val="100000"/>
                        </a:lnSpc>
                        <a:spcBef>
                          <a:spcPts val="420"/>
                        </a:spcBef>
                      </a:pPr>
                      <a:r>
                        <a:rPr sz="1350" b="1">
                          <a:solidFill>
                            <a:schemeClr val="tx1"/>
                          </a:solidFill>
                          <a:latin typeface="Arial"/>
                          <a:cs typeface="Arial"/>
                        </a:rPr>
                        <a:t>Pay</a:t>
                      </a:r>
                      <a:r>
                        <a:rPr sz="1350" b="1" spc="85">
                          <a:solidFill>
                            <a:schemeClr val="tx1"/>
                          </a:solidFill>
                          <a:latin typeface="Arial"/>
                          <a:cs typeface="Arial"/>
                        </a:rPr>
                        <a:t> </a:t>
                      </a:r>
                      <a:r>
                        <a:rPr sz="1350" b="1">
                          <a:solidFill>
                            <a:schemeClr val="tx1"/>
                          </a:solidFill>
                          <a:latin typeface="Arial"/>
                          <a:cs typeface="Arial"/>
                        </a:rPr>
                        <a:t>Band</a:t>
                      </a:r>
                      <a:r>
                        <a:rPr sz="1350" b="1" spc="80">
                          <a:solidFill>
                            <a:schemeClr val="tx1"/>
                          </a:solidFill>
                          <a:latin typeface="Arial"/>
                          <a:cs typeface="Arial"/>
                        </a:rPr>
                        <a:t> </a:t>
                      </a:r>
                      <a:r>
                        <a:rPr sz="1350" b="1" spc="-50">
                          <a:solidFill>
                            <a:schemeClr val="tx1"/>
                          </a:solidFill>
                          <a:latin typeface="Arial"/>
                          <a:cs typeface="Arial"/>
                        </a:rPr>
                        <a:t>3</a:t>
                      </a:r>
                      <a:endParaRPr sz="1350">
                        <a:solidFill>
                          <a:schemeClr val="tx1"/>
                        </a:solidFill>
                        <a:latin typeface="Arial"/>
                        <a:cs typeface="Arial"/>
                      </a:endParaRPr>
                    </a:p>
                  </a:txBody>
                  <a:tcPr marL="0" marR="0" marT="533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7">
                  <a:txBody>
                    <a:bodyPr/>
                    <a:lstStyle/>
                    <a:p>
                      <a:pPr>
                        <a:lnSpc>
                          <a:spcPct val="100000"/>
                        </a:lnSpc>
                      </a:pPr>
                      <a:endParaRPr sz="1400">
                        <a:solidFill>
                          <a:schemeClr val="tx1"/>
                        </a:solidFill>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15875" algn="ctr">
                        <a:lnSpc>
                          <a:spcPct val="100000"/>
                        </a:lnSpc>
                        <a:spcBef>
                          <a:spcPts val="420"/>
                        </a:spcBef>
                      </a:pPr>
                      <a:r>
                        <a:rPr sz="1350" b="1">
                          <a:solidFill>
                            <a:schemeClr val="tx1"/>
                          </a:solidFill>
                          <a:latin typeface="Arial"/>
                          <a:cs typeface="Arial"/>
                        </a:rPr>
                        <a:t>Pay</a:t>
                      </a:r>
                      <a:r>
                        <a:rPr sz="1350" b="1" spc="100">
                          <a:solidFill>
                            <a:schemeClr val="tx1"/>
                          </a:solidFill>
                          <a:latin typeface="Arial"/>
                          <a:cs typeface="Arial"/>
                        </a:rPr>
                        <a:t> </a:t>
                      </a:r>
                      <a:r>
                        <a:rPr sz="1350" b="1">
                          <a:solidFill>
                            <a:schemeClr val="tx1"/>
                          </a:solidFill>
                          <a:latin typeface="Arial"/>
                          <a:cs typeface="Arial"/>
                        </a:rPr>
                        <a:t>Band</a:t>
                      </a:r>
                      <a:r>
                        <a:rPr sz="1350" b="1" spc="100">
                          <a:solidFill>
                            <a:schemeClr val="tx1"/>
                          </a:solidFill>
                          <a:latin typeface="Arial"/>
                          <a:cs typeface="Arial"/>
                        </a:rPr>
                        <a:t> </a:t>
                      </a:r>
                      <a:r>
                        <a:rPr sz="1350" b="1" spc="-50">
                          <a:solidFill>
                            <a:schemeClr val="tx1"/>
                          </a:solidFill>
                          <a:latin typeface="Arial"/>
                          <a:cs typeface="Arial"/>
                        </a:rPr>
                        <a:t>4</a:t>
                      </a:r>
                      <a:endParaRPr sz="1350">
                        <a:solidFill>
                          <a:schemeClr val="tx1"/>
                        </a:solidFill>
                        <a:latin typeface="Arial"/>
                        <a:cs typeface="Arial"/>
                      </a:endParaRPr>
                    </a:p>
                  </a:txBody>
                  <a:tcPr marL="0" marR="0" marT="53340" marB="0">
                    <a:lnL w="381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8765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5080" algn="ctr">
                        <a:lnSpc>
                          <a:spcPct val="100000"/>
                        </a:lnSpc>
                        <a:spcBef>
                          <a:spcPts val="380"/>
                        </a:spcBef>
                      </a:pPr>
                      <a:r>
                        <a:rPr sz="1300" b="1" spc="-25">
                          <a:solidFill>
                            <a:srgbClr val="000409"/>
                          </a:solidFill>
                          <a:latin typeface="Arial"/>
                          <a:cs typeface="Arial"/>
                        </a:rPr>
                        <a:t>EE</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0160" algn="ctr">
                        <a:lnSpc>
                          <a:spcPct val="100000"/>
                        </a:lnSpc>
                        <a:spcBef>
                          <a:spcPts val="380"/>
                        </a:spcBef>
                      </a:pPr>
                      <a:r>
                        <a:rPr sz="1300" b="1" spc="-20">
                          <a:solidFill>
                            <a:srgbClr val="000409"/>
                          </a:solidFill>
                          <a:latin typeface="Arial"/>
                          <a:cs typeface="Arial"/>
                        </a:rPr>
                        <a:t>EE+C</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2065" algn="ctr">
                        <a:lnSpc>
                          <a:spcPct val="100000"/>
                        </a:lnSpc>
                        <a:spcBef>
                          <a:spcPts val="380"/>
                        </a:spcBef>
                      </a:pPr>
                      <a:r>
                        <a:rPr sz="1300" b="1" spc="-10">
                          <a:solidFill>
                            <a:srgbClr val="000409"/>
                          </a:solidFill>
                          <a:latin typeface="Arial"/>
                          <a:cs typeface="Arial"/>
                        </a:rPr>
                        <a:t>EE+Sp</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2065" algn="ctr">
                        <a:lnSpc>
                          <a:spcPct val="100000"/>
                        </a:lnSpc>
                        <a:spcBef>
                          <a:spcPts val="380"/>
                        </a:spcBef>
                      </a:pPr>
                      <a:r>
                        <a:rPr sz="1300" b="1" spc="-10">
                          <a:solidFill>
                            <a:srgbClr val="000409"/>
                          </a:solidFill>
                          <a:latin typeface="Arial"/>
                          <a:cs typeface="Arial"/>
                        </a:rPr>
                        <a:t>EE+Fam</a:t>
                      </a:r>
                      <a:endParaRPr sz="1300">
                        <a:latin typeface="Arial"/>
                        <a:cs typeface="Arial"/>
                      </a:endParaRPr>
                    </a:p>
                  </a:txBody>
                  <a:tcPr marL="0" marR="0" marT="48260" marB="0">
                    <a:lnL w="12700">
                      <a:solidFill>
                        <a:srgbClr val="FFFFFF"/>
                      </a:solidFill>
                      <a:prstDash val="solid"/>
                    </a:lnL>
                    <a:lnR w="38100">
                      <a:solidFill>
                        <a:srgbClr val="FFFFFF"/>
                      </a:solidFill>
                      <a:prstDash val="solid"/>
                    </a:lnR>
                    <a:lnT w="381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12065" algn="ctr">
                        <a:lnSpc>
                          <a:spcPct val="100000"/>
                        </a:lnSpc>
                        <a:spcBef>
                          <a:spcPts val="380"/>
                        </a:spcBef>
                      </a:pPr>
                      <a:r>
                        <a:rPr sz="1300" b="1" spc="-25">
                          <a:solidFill>
                            <a:srgbClr val="000409"/>
                          </a:solidFill>
                          <a:latin typeface="Arial"/>
                          <a:cs typeface="Arial"/>
                        </a:rPr>
                        <a:t>EE</a:t>
                      </a:r>
                      <a:endParaRPr sz="1300">
                        <a:latin typeface="Arial"/>
                        <a:cs typeface="Arial"/>
                      </a:endParaRPr>
                    </a:p>
                  </a:txBody>
                  <a:tcPr marL="0" marR="0" marT="48260" marB="0">
                    <a:lnL w="381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7145" algn="ctr">
                        <a:lnSpc>
                          <a:spcPct val="100000"/>
                        </a:lnSpc>
                        <a:spcBef>
                          <a:spcPts val="380"/>
                        </a:spcBef>
                      </a:pPr>
                      <a:r>
                        <a:rPr sz="1300" b="1" spc="-20">
                          <a:solidFill>
                            <a:srgbClr val="000409"/>
                          </a:solidFill>
                          <a:latin typeface="Arial"/>
                          <a:cs typeface="Arial"/>
                        </a:rPr>
                        <a:t>EE+C</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18415" algn="ctr">
                        <a:lnSpc>
                          <a:spcPct val="100000"/>
                        </a:lnSpc>
                        <a:spcBef>
                          <a:spcPts val="380"/>
                        </a:spcBef>
                      </a:pPr>
                      <a:r>
                        <a:rPr sz="1300" b="1" spc="-10">
                          <a:solidFill>
                            <a:srgbClr val="000409"/>
                          </a:solidFill>
                          <a:latin typeface="Arial"/>
                          <a:cs typeface="Arial"/>
                        </a:rPr>
                        <a:t>EE+Sp</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tc>
                  <a:txBody>
                    <a:bodyPr/>
                    <a:lstStyle/>
                    <a:p>
                      <a:pPr marL="20955" algn="ctr">
                        <a:lnSpc>
                          <a:spcPct val="100000"/>
                        </a:lnSpc>
                        <a:spcBef>
                          <a:spcPts val="380"/>
                        </a:spcBef>
                      </a:pPr>
                      <a:r>
                        <a:rPr sz="1300" b="1" spc="-10">
                          <a:solidFill>
                            <a:srgbClr val="000409"/>
                          </a:solidFill>
                          <a:latin typeface="Arial"/>
                          <a:cs typeface="Arial"/>
                        </a:rPr>
                        <a:t>EE+Fam</a:t>
                      </a:r>
                      <a:endParaRPr sz="1300">
                        <a:latin typeface="Arial"/>
                        <a:cs typeface="Arial"/>
                      </a:endParaRPr>
                    </a:p>
                  </a:txBody>
                  <a:tcPr marL="0" marR="0" marT="48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1"/>
                  </a:ext>
                </a:extLst>
              </a:tr>
              <a:tr h="437515">
                <a:tc>
                  <a:txBody>
                    <a:bodyPr/>
                    <a:lstStyle/>
                    <a:p>
                      <a:pPr marL="46355">
                        <a:lnSpc>
                          <a:spcPct val="100000"/>
                        </a:lnSpc>
                        <a:spcBef>
                          <a:spcPts val="975"/>
                        </a:spcBef>
                      </a:pPr>
                      <a:r>
                        <a:rPr sz="1300" b="1">
                          <a:solidFill>
                            <a:srgbClr val="000409"/>
                          </a:solidFill>
                          <a:latin typeface="Arial"/>
                          <a:cs typeface="Arial"/>
                        </a:rPr>
                        <a:t>UC</a:t>
                      </a:r>
                      <a:r>
                        <a:rPr sz="1300" b="1" spc="-10">
                          <a:solidFill>
                            <a:srgbClr val="000409"/>
                          </a:solidFill>
                          <a:latin typeface="Arial"/>
                          <a:cs typeface="Arial"/>
                        </a:rPr>
                        <a:t> </a:t>
                      </a:r>
                      <a:r>
                        <a:rPr sz="1300" b="1">
                          <a:solidFill>
                            <a:srgbClr val="000409"/>
                          </a:solidFill>
                          <a:latin typeface="Arial"/>
                          <a:cs typeface="Arial"/>
                        </a:rPr>
                        <a:t>Blue</a:t>
                      </a:r>
                      <a:r>
                        <a:rPr sz="1300" b="1" spc="-10">
                          <a:solidFill>
                            <a:srgbClr val="000409"/>
                          </a:solidFill>
                          <a:latin typeface="Arial"/>
                          <a:cs typeface="Arial"/>
                        </a:rPr>
                        <a:t> </a:t>
                      </a:r>
                      <a:r>
                        <a:rPr sz="1300" b="1">
                          <a:solidFill>
                            <a:srgbClr val="000409"/>
                          </a:solidFill>
                          <a:latin typeface="Arial"/>
                          <a:cs typeface="Arial"/>
                        </a:rPr>
                        <a:t>&amp;</a:t>
                      </a:r>
                      <a:r>
                        <a:rPr sz="1300" b="1" spc="-10">
                          <a:solidFill>
                            <a:srgbClr val="000409"/>
                          </a:solidFill>
                          <a:latin typeface="Arial"/>
                          <a:cs typeface="Arial"/>
                        </a:rPr>
                        <a:t> </a:t>
                      </a:r>
                      <a:r>
                        <a:rPr sz="1300" b="1">
                          <a:solidFill>
                            <a:srgbClr val="000409"/>
                          </a:solidFill>
                          <a:latin typeface="Arial"/>
                          <a:cs typeface="Arial"/>
                        </a:rPr>
                        <a:t>Gold</a:t>
                      </a:r>
                      <a:r>
                        <a:rPr sz="1300" b="1" spc="-10">
                          <a:solidFill>
                            <a:srgbClr val="000409"/>
                          </a:solidFill>
                          <a:latin typeface="Arial"/>
                          <a:cs typeface="Arial"/>
                        </a:rPr>
                        <a:t> </a:t>
                      </a:r>
                      <a:r>
                        <a:rPr sz="1300" b="1" spc="-25">
                          <a:solidFill>
                            <a:srgbClr val="000409"/>
                          </a:solidFill>
                          <a:latin typeface="Arial"/>
                          <a:cs typeface="Arial"/>
                        </a:rPr>
                        <a:t>HMO</a:t>
                      </a:r>
                      <a:endParaRPr sz="1300">
                        <a:latin typeface="Arial"/>
                        <a:cs typeface="Arial"/>
                      </a:endParaRPr>
                    </a:p>
                  </a:txBody>
                  <a:tcPr marL="0" marR="0" marT="1238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35" algn="ctr">
                        <a:lnSpc>
                          <a:spcPct val="100000"/>
                        </a:lnSpc>
                        <a:spcBef>
                          <a:spcPts val="925"/>
                        </a:spcBef>
                      </a:pPr>
                      <a:r>
                        <a:rPr sz="1300" spc="-10">
                          <a:latin typeface="Arial"/>
                          <a:cs typeface="Arial"/>
                        </a:rPr>
                        <a:t>$18.48</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2540" algn="ctr">
                        <a:lnSpc>
                          <a:spcPct val="100000"/>
                        </a:lnSpc>
                        <a:spcBef>
                          <a:spcPts val="925"/>
                        </a:spcBef>
                      </a:pPr>
                      <a:r>
                        <a:rPr sz="1300" spc="-10">
                          <a:latin typeface="Arial"/>
                          <a:cs typeface="Arial"/>
                        </a:rPr>
                        <a:t>$33.26</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3810" algn="ctr">
                        <a:lnSpc>
                          <a:spcPct val="100000"/>
                        </a:lnSpc>
                        <a:spcBef>
                          <a:spcPts val="925"/>
                        </a:spcBef>
                      </a:pPr>
                      <a:r>
                        <a:rPr sz="1300" spc="-10">
                          <a:latin typeface="Arial"/>
                          <a:cs typeface="Arial"/>
                        </a:rPr>
                        <a:t>$50.24</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985" algn="ctr">
                        <a:lnSpc>
                          <a:spcPct val="100000"/>
                        </a:lnSpc>
                        <a:spcBef>
                          <a:spcPts val="925"/>
                        </a:spcBef>
                      </a:pPr>
                      <a:r>
                        <a:rPr sz="1300" spc="-10">
                          <a:latin typeface="Arial"/>
                          <a:cs typeface="Arial"/>
                        </a:rPr>
                        <a:t>$65.02</a:t>
                      </a:r>
                      <a:endParaRPr sz="1300">
                        <a:latin typeface="Arial"/>
                        <a:cs typeface="Arial"/>
                      </a:endParaRPr>
                    </a:p>
                  </a:txBody>
                  <a:tcPr marL="0" marR="0" marT="117475"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925"/>
                        </a:spcBef>
                      </a:pPr>
                      <a:r>
                        <a:rPr sz="1300" spc="-10">
                          <a:latin typeface="Arial"/>
                          <a:cs typeface="Arial"/>
                        </a:rPr>
                        <a:t>$23.69</a:t>
                      </a:r>
                      <a:endParaRPr sz="1300">
                        <a:latin typeface="Arial"/>
                        <a:cs typeface="Arial"/>
                      </a:endParaRPr>
                    </a:p>
                  </a:txBody>
                  <a:tcPr marL="0" marR="0" marT="11747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0795" algn="ctr">
                        <a:lnSpc>
                          <a:spcPct val="100000"/>
                        </a:lnSpc>
                        <a:spcBef>
                          <a:spcPts val="925"/>
                        </a:spcBef>
                      </a:pPr>
                      <a:r>
                        <a:rPr sz="1300" spc="-10">
                          <a:latin typeface="Arial"/>
                          <a:cs typeface="Arial"/>
                        </a:rPr>
                        <a:t>$42.62</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0" algn="ctr">
                        <a:lnSpc>
                          <a:spcPct val="100000"/>
                        </a:lnSpc>
                        <a:spcBef>
                          <a:spcPts val="925"/>
                        </a:spcBef>
                      </a:pPr>
                      <a:r>
                        <a:rPr sz="1300" spc="-10">
                          <a:latin typeface="Arial"/>
                          <a:cs typeface="Arial"/>
                        </a:rPr>
                        <a:t>$61.17</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6510" algn="ctr">
                        <a:lnSpc>
                          <a:spcPct val="100000"/>
                        </a:lnSpc>
                        <a:spcBef>
                          <a:spcPts val="925"/>
                        </a:spcBef>
                      </a:pPr>
                      <a:r>
                        <a:rPr sz="1300" spc="-10">
                          <a:latin typeface="Arial"/>
                          <a:cs typeface="Arial"/>
                        </a:rPr>
                        <a:t>$80.11</a:t>
                      </a:r>
                      <a:endParaRPr sz="1300">
                        <a:latin typeface="Arial"/>
                        <a:cs typeface="Arial"/>
                      </a:endParaRPr>
                    </a:p>
                  </a:txBody>
                  <a:tcPr marL="0" marR="0" marT="1174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2"/>
                  </a:ext>
                </a:extLst>
              </a:tr>
              <a:tr h="565150">
                <a:tc>
                  <a:txBody>
                    <a:bodyPr/>
                    <a:lstStyle/>
                    <a:p>
                      <a:pPr marL="46355">
                        <a:lnSpc>
                          <a:spcPct val="100000"/>
                        </a:lnSpc>
                        <a:spcBef>
                          <a:spcPts val="1490"/>
                        </a:spcBef>
                      </a:pPr>
                      <a:r>
                        <a:rPr sz="1300" b="1">
                          <a:solidFill>
                            <a:srgbClr val="000409"/>
                          </a:solidFill>
                          <a:latin typeface="Arial"/>
                          <a:cs typeface="Arial"/>
                        </a:rPr>
                        <a:t>Kaiser</a:t>
                      </a:r>
                      <a:r>
                        <a:rPr sz="1300" b="1" spc="-40">
                          <a:solidFill>
                            <a:srgbClr val="000409"/>
                          </a:solidFill>
                          <a:latin typeface="Arial"/>
                          <a:cs typeface="Arial"/>
                        </a:rPr>
                        <a:t> </a:t>
                      </a:r>
                      <a:r>
                        <a:rPr sz="1300" b="1">
                          <a:solidFill>
                            <a:srgbClr val="000409"/>
                          </a:solidFill>
                          <a:latin typeface="Arial"/>
                          <a:cs typeface="Arial"/>
                        </a:rPr>
                        <a:t>CA</a:t>
                      </a:r>
                      <a:r>
                        <a:rPr sz="1300" b="1" spc="-90">
                          <a:solidFill>
                            <a:srgbClr val="000409"/>
                          </a:solidFill>
                          <a:latin typeface="Arial"/>
                          <a:cs typeface="Arial"/>
                        </a:rPr>
                        <a:t> </a:t>
                      </a:r>
                      <a:r>
                        <a:rPr sz="1300" b="1" spc="-25">
                          <a:solidFill>
                            <a:srgbClr val="000409"/>
                          </a:solidFill>
                          <a:latin typeface="Arial"/>
                          <a:cs typeface="Arial"/>
                        </a:rPr>
                        <a:t>HMO</a:t>
                      </a:r>
                      <a:endParaRPr sz="1300">
                        <a:latin typeface="Arial"/>
                        <a:cs typeface="Arial"/>
                      </a:endParaRPr>
                    </a:p>
                  </a:txBody>
                  <a:tcPr marL="0" marR="0" marT="1892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635" algn="ctr">
                        <a:lnSpc>
                          <a:spcPct val="100000"/>
                        </a:lnSpc>
                        <a:spcBef>
                          <a:spcPts val="1440"/>
                        </a:spcBef>
                      </a:pPr>
                      <a:r>
                        <a:rPr sz="1300" spc="-10">
                          <a:latin typeface="Arial"/>
                          <a:cs typeface="Arial"/>
                        </a:rPr>
                        <a:t>$15.04</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2540" algn="ctr">
                        <a:lnSpc>
                          <a:spcPct val="100000"/>
                        </a:lnSpc>
                        <a:spcBef>
                          <a:spcPts val="1440"/>
                        </a:spcBef>
                      </a:pPr>
                      <a:r>
                        <a:rPr sz="1300" spc="-10">
                          <a:latin typeface="Arial"/>
                          <a:cs typeface="Arial"/>
                        </a:rPr>
                        <a:t>$27.08</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3810" algn="ctr">
                        <a:lnSpc>
                          <a:spcPct val="100000"/>
                        </a:lnSpc>
                        <a:spcBef>
                          <a:spcPts val="1440"/>
                        </a:spcBef>
                      </a:pPr>
                      <a:r>
                        <a:rPr sz="1300" spc="-10">
                          <a:latin typeface="Arial"/>
                          <a:cs typeface="Arial"/>
                        </a:rPr>
                        <a:t>$40.90</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6985" algn="ctr">
                        <a:lnSpc>
                          <a:spcPct val="100000"/>
                        </a:lnSpc>
                        <a:spcBef>
                          <a:spcPts val="1440"/>
                        </a:spcBef>
                      </a:pPr>
                      <a:r>
                        <a:rPr sz="1300" spc="-10">
                          <a:latin typeface="Arial"/>
                          <a:cs typeface="Arial"/>
                        </a:rPr>
                        <a:t>$52.94</a:t>
                      </a:r>
                      <a:endParaRPr sz="1300">
                        <a:latin typeface="Arial"/>
                        <a:cs typeface="Arial"/>
                      </a:endParaRPr>
                    </a:p>
                  </a:txBody>
                  <a:tcPr marL="0" marR="0" marT="18288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1440"/>
                        </a:spcBef>
                      </a:pPr>
                      <a:r>
                        <a:rPr sz="1300" spc="-10">
                          <a:latin typeface="Arial"/>
                          <a:cs typeface="Arial"/>
                        </a:rPr>
                        <a:t>$19.27</a:t>
                      </a:r>
                      <a:endParaRPr sz="1300">
                        <a:latin typeface="Arial"/>
                        <a:cs typeface="Arial"/>
                      </a:endParaRPr>
                    </a:p>
                  </a:txBody>
                  <a:tcPr marL="0" marR="0" marT="18288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0795" algn="ctr">
                        <a:lnSpc>
                          <a:spcPct val="100000"/>
                        </a:lnSpc>
                        <a:spcBef>
                          <a:spcPts val="1440"/>
                        </a:spcBef>
                      </a:pPr>
                      <a:r>
                        <a:rPr sz="1300" spc="-10">
                          <a:latin typeface="Arial"/>
                          <a:cs typeface="Arial"/>
                        </a:rPr>
                        <a:t>$34.69</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2700" algn="ctr">
                        <a:lnSpc>
                          <a:spcPct val="100000"/>
                        </a:lnSpc>
                        <a:spcBef>
                          <a:spcPts val="1440"/>
                        </a:spcBef>
                      </a:pPr>
                      <a:r>
                        <a:rPr sz="1300" spc="-10">
                          <a:latin typeface="Arial"/>
                          <a:cs typeface="Arial"/>
                        </a:rPr>
                        <a:t>$49.78</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2065" algn="ctr">
                        <a:lnSpc>
                          <a:spcPct val="100000"/>
                        </a:lnSpc>
                        <a:spcBef>
                          <a:spcPts val="1440"/>
                        </a:spcBef>
                      </a:pPr>
                      <a:r>
                        <a:rPr sz="1300" spc="-10">
                          <a:latin typeface="Arial"/>
                          <a:cs typeface="Arial"/>
                        </a:rPr>
                        <a:t>$65.20</a:t>
                      </a:r>
                      <a:endParaRPr sz="1300">
                        <a:latin typeface="Arial"/>
                        <a:cs typeface="Arial"/>
                      </a:endParaRPr>
                    </a:p>
                  </a:txBody>
                  <a:tcPr marL="0" marR="0" marT="1828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3"/>
                  </a:ext>
                </a:extLst>
              </a:tr>
              <a:tr h="366395">
                <a:tc>
                  <a:txBody>
                    <a:bodyPr/>
                    <a:lstStyle/>
                    <a:p>
                      <a:pPr marL="46355">
                        <a:lnSpc>
                          <a:spcPct val="100000"/>
                        </a:lnSpc>
                        <a:spcBef>
                          <a:spcPts val="720"/>
                        </a:spcBef>
                      </a:pPr>
                      <a:r>
                        <a:rPr sz="1300" b="1">
                          <a:solidFill>
                            <a:srgbClr val="000409"/>
                          </a:solidFill>
                          <a:latin typeface="Arial"/>
                          <a:cs typeface="Arial"/>
                        </a:rPr>
                        <a:t>Kaiser</a:t>
                      </a:r>
                      <a:r>
                        <a:rPr sz="1300" b="1" spc="-60">
                          <a:solidFill>
                            <a:srgbClr val="000409"/>
                          </a:solidFill>
                          <a:latin typeface="Arial"/>
                          <a:cs typeface="Arial"/>
                        </a:rPr>
                        <a:t> </a:t>
                      </a:r>
                      <a:r>
                        <a:rPr sz="1300" b="1">
                          <a:solidFill>
                            <a:srgbClr val="000409"/>
                          </a:solidFill>
                          <a:latin typeface="Arial"/>
                          <a:cs typeface="Arial"/>
                        </a:rPr>
                        <a:t>MAS</a:t>
                      </a:r>
                      <a:r>
                        <a:rPr sz="1300" b="1" spc="-55">
                          <a:solidFill>
                            <a:srgbClr val="000409"/>
                          </a:solidFill>
                          <a:latin typeface="Arial"/>
                          <a:cs typeface="Arial"/>
                        </a:rPr>
                        <a:t> </a:t>
                      </a:r>
                      <a:r>
                        <a:rPr sz="1300" b="1" spc="-25">
                          <a:solidFill>
                            <a:srgbClr val="000409"/>
                          </a:solidFill>
                          <a:latin typeface="Arial"/>
                          <a:cs typeface="Arial"/>
                        </a:rPr>
                        <a:t>HMO</a:t>
                      </a:r>
                      <a:endParaRPr sz="13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35" algn="ctr">
                        <a:lnSpc>
                          <a:spcPct val="100000"/>
                        </a:lnSpc>
                        <a:spcBef>
                          <a:spcPts val="670"/>
                        </a:spcBef>
                      </a:pPr>
                      <a:r>
                        <a:rPr sz="1300" spc="-10">
                          <a:latin typeface="Arial"/>
                          <a:cs typeface="Arial"/>
                        </a:rPr>
                        <a:t>$15.04</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2540" algn="ctr">
                        <a:lnSpc>
                          <a:spcPct val="100000"/>
                        </a:lnSpc>
                        <a:spcBef>
                          <a:spcPts val="670"/>
                        </a:spcBef>
                      </a:pPr>
                      <a:r>
                        <a:rPr sz="1300" spc="-10">
                          <a:latin typeface="Arial"/>
                          <a:cs typeface="Arial"/>
                        </a:rPr>
                        <a:t>$27.08</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3810" algn="ctr">
                        <a:lnSpc>
                          <a:spcPct val="100000"/>
                        </a:lnSpc>
                        <a:spcBef>
                          <a:spcPts val="670"/>
                        </a:spcBef>
                      </a:pPr>
                      <a:r>
                        <a:rPr sz="1300" spc="-10">
                          <a:latin typeface="Arial"/>
                          <a:cs typeface="Arial"/>
                        </a:rPr>
                        <a:t>$40.90</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985" algn="ctr">
                        <a:lnSpc>
                          <a:spcPct val="100000"/>
                        </a:lnSpc>
                        <a:spcBef>
                          <a:spcPts val="670"/>
                        </a:spcBef>
                      </a:pPr>
                      <a:r>
                        <a:rPr sz="1300" spc="-10">
                          <a:latin typeface="Arial"/>
                          <a:cs typeface="Arial"/>
                        </a:rPr>
                        <a:t>$52.94</a:t>
                      </a:r>
                      <a:endParaRPr sz="1300">
                        <a:latin typeface="Arial"/>
                        <a:cs typeface="Arial"/>
                      </a:endParaRPr>
                    </a:p>
                  </a:txBody>
                  <a:tcPr marL="0" marR="0" marT="8509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670"/>
                        </a:spcBef>
                      </a:pPr>
                      <a:r>
                        <a:rPr sz="1300" spc="-10">
                          <a:latin typeface="Arial"/>
                          <a:cs typeface="Arial"/>
                        </a:rPr>
                        <a:t>$19.27</a:t>
                      </a:r>
                      <a:endParaRPr sz="1300">
                        <a:latin typeface="Arial"/>
                        <a:cs typeface="Arial"/>
                      </a:endParaRPr>
                    </a:p>
                  </a:txBody>
                  <a:tcPr marL="0" marR="0" marT="8509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0795" algn="ctr">
                        <a:lnSpc>
                          <a:spcPct val="100000"/>
                        </a:lnSpc>
                        <a:spcBef>
                          <a:spcPts val="670"/>
                        </a:spcBef>
                      </a:pPr>
                      <a:r>
                        <a:rPr sz="1300" spc="-10">
                          <a:latin typeface="Arial"/>
                          <a:cs typeface="Arial"/>
                        </a:rPr>
                        <a:t>$34.69</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0" algn="ctr">
                        <a:lnSpc>
                          <a:spcPct val="100000"/>
                        </a:lnSpc>
                        <a:spcBef>
                          <a:spcPts val="670"/>
                        </a:spcBef>
                      </a:pPr>
                      <a:r>
                        <a:rPr sz="1300" spc="-10">
                          <a:latin typeface="Arial"/>
                          <a:cs typeface="Arial"/>
                        </a:rPr>
                        <a:t>$49.78</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065" algn="ctr">
                        <a:lnSpc>
                          <a:spcPct val="100000"/>
                        </a:lnSpc>
                        <a:spcBef>
                          <a:spcPts val="670"/>
                        </a:spcBef>
                      </a:pPr>
                      <a:r>
                        <a:rPr sz="1300" spc="-10">
                          <a:latin typeface="Arial"/>
                          <a:cs typeface="Arial"/>
                        </a:rPr>
                        <a:t>$65.20</a:t>
                      </a:r>
                      <a:endParaRPr sz="1300">
                        <a:latin typeface="Arial"/>
                        <a:cs typeface="Arial"/>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4"/>
                  </a:ext>
                </a:extLst>
              </a:tr>
              <a:tr h="565150">
                <a:tc>
                  <a:txBody>
                    <a:bodyPr/>
                    <a:lstStyle/>
                    <a:p>
                      <a:pPr>
                        <a:lnSpc>
                          <a:spcPct val="100000"/>
                        </a:lnSpc>
                        <a:spcBef>
                          <a:spcPts val="15"/>
                        </a:spcBef>
                      </a:pPr>
                      <a:endParaRPr sz="1300">
                        <a:latin typeface="Times New Roman"/>
                        <a:cs typeface="Times New Roman"/>
                      </a:endParaRPr>
                    </a:p>
                    <a:p>
                      <a:pPr marL="46355">
                        <a:lnSpc>
                          <a:spcPct val="100000"/>
                        </a:lnSpc>
                      </a:pPr>
                      <a:r>
                        <a:rPr sz="1300" b="1" spc="-10">
                          <a:solidFill>
                            <a:srgbClr val="000409"/>
                          </a:solidFill>
                          <a:latin typeface="Arial"/>
                          <a:cs typeface="Arial"/>
                        </a:rPr>
                        <a:t>HealthSavings+</a:t>
                      </a:r>
                      <a:endParaRPr sz="1300">
                        <a:latin typeface="Arial"/>
                        <a:cs typeface="Arial"/>
                      </a:endParaRPr>
                    </a:p>
                  </a:txBody>
                  <a:tcPr marL="0" marR="0" marT="19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905" algn="ctr">
                        <a:lnSpc>
                          <a:spcPct val="100000"/>
                        </a:lnSpc>
                        <a:spcBef>
                          <a:spcPts val="1460"/>
                        </a:spcBef>
                      </a:pPr>
                      <a:r>
                        <a:rPr sz="1300" spc="-10">
                          <a:latin typeface="Arial"/>
                          <a:cs typeface="Arial"/>
                        </a:rPr>
                        <a:t>$17.25</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3810" algn="ctr">
                        <a:lnSpc>
                          <a:spcPct val="100000"/>
                        </a:lnSpc>
                        <a:spcBef>
                          <a:spcPts val="1460"/>
                        </a:spcBef>
                      </a:pPr>
                      <a:r>
                        <a:rPr sz="1300" spc="-10">
                          <a:latin typeface="Arial"/>
                          <a:cs typeface="Arial"/>
                        </a:rPr>
                        <a:t>$31.05</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5080" algn="ctr">
                        <a:lnSpc>
                          <a:spcPct val="100000"/>
                        </a:lnSpc>
                        <a:spcBef>
                          <a:spcPts val="1460"/>
                        </a:spcBef>
                      </a:pPr>
                      <a:r>
                        <a:rPr sz="1300" spc="-10">
                          <a:latin typeface="Arial"/>
                          <a:cs typeface="Arial"/>
                        </a:rPr>
                        <a:t>$40.63</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7620" algn="ctr">
                        <a:lnSpc>
                          <a:spcPct val="100000"/>
                        </a:lnSpc>
                        <a:spcBef>
                          <a:spcPts val="1460"/>
                        </a:spcBef>
                      </a:pPr>
                      <a:r>
                        <a:rPr sz="1300" spc="-10">
                          <a:latin typeface="Arial"/>
                          <a:cs typeface="Arial"/>
                        </a:rPr>
                        <a:t>$54.44</a:t>
                      </a:r>
                      <a:endParaRPr sz="1300">
                        <a:latin typeface="Arial"/>
                        <a:cs typeface="Arial"/>
                      </a:endParaRPr>
                    </a:p>
                  </a:txBody>
                  <a:tcPr marL="0" marR="0" marT="18542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8890" algn="ctr">
                        <a:lnSpc>
                          <a:spcPct val="100000"/>
                        </a:lnSpc>
                        <a:spcBef>
                          <a:spcPts val="1460"/>
                        </a:spcBef>
                      </a:pPr>
                      <a:r>
                        <a:rPr sz="1300" spc="-10">
                          <a:latin typeface="Arial"/>
                          <a:cs typeface="Arial"/>
                        </a:rPr>
                        <a:t>$17.44</a:t>
                      </a:r>
                      <a:endParaRPr sz="1300">
                        <a:latin typeface="Arial"/>
                        <a:cs typeface="Arial"/>
                      </a:endParaRPr>
                    </a:p>
                  </a:txBody>
                  <a:tcPr marL="0" marR="0" marT="18542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1430" algn="ctr">
                        <a:lnSpc>
                          <a:spcPct val="100000"/>
                        </a:lnSpc>
                        <a:spcBef>
                          <a:spcPts val="1460"/>
                        </a:spcBef>
                      </a:pPr>
                      <a:r>
                        <a:rPr sz="1300" spc="-10">
                          <a:latin typeface="Arial"/>
                          <a:cs typeface="Arial"/>
                        </a:rPr>
                        <a:t>$31.38</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3335" algn="ctr">
                        <a:lnSpc>
                          <a:spcPct val="100000"/>
                        </a:lnSpc>
                        <a:spcBef>
                          <a:spcPts val="1460"/>
                        </a:spcBef>
                      </a:pPr>
                      <a:r>
                        <a:rPr sz="1300" spc="-10">
                          <a:latin typeface="Arial"/>
                          <a:cs typeface="Arial"/>
                        </a:rPr>
                        <a:t>$45.03</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L="13335" algn="ctr">
                        <a:lnSpc>
                          <a:spcPct val="100000"/>
                        </a:lnSpc>
                        <a:spcBef>
                          <a:spcPts val="1460"/>
                        </a:spcBef>
                      </a:pPr>
                      <a:r>
                        <a:rPr sz="1300" spc="-10">
                          <a:latin typeface="Arial"/>
                          <a:cs typeface="Arial"/>
                        </a:rPr>
                        <a:t>$58.99</a:t>
                      </a:r>
                      <a:endParaRPr sz="1300">
                        <a:latin typeface="Arial"/>
                        <a:cs typeface="Arial"/>
                      </a:endParaRPr>
                    </a:p>
                  </a:txBody>
                  <a:tcPr marL="0" marR="0" marT="1854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5"/>
                  </a:ext>
                </a:extLst>
              </a:tr>
              <a:tr h="565150">
                <a:tc>
                  <a:txBody>
                    <a:bodyPr/>
                    <a:lstStyle/>
                    <a:p>
                      <a:pPr>
                        <a:lnSpc>
                          <a:spcPct val="100000"/>
                        </a:lnSpc>
                        <a:spcBef>
                          <a:spcPts val="25"/>
                        </a:spcBef>
                      </a:pPr>
                      <a:endParaRPr sz="1300">
                        <a:latin typeface="Times New Roman"/>
                        <a:cs typeface="Times New Roman"/>
                      </a:endParaRPr>
                    </a:p>
                    <a:p>
                      <a:pPr marL="46355">
                        <a:lnSpc>
                          <a:spcPct val="100000"/>
                        </a:lnSpc>
                      </a:pPr>
                      <a:r>
                        <a:rPr sz="1300" b="1">
                          <a:solidFill>
                            <a:srgbClr val="000409"/>
                          </a:solidFill>
                          <a:latin typeface="Arial"/>
                          <a:cs typeface="Arial"/>
                        </a:rPr>
                        <a:t>UC</a:t>
                      </a:r>
                      <a:r>
                        <a:rPr sz="1300" b="1" spc="-10">
                          <a:solidFill>
                            <a:srgbClr val="000409"/>
                          </a:solidFill>
                          <a:latin typeface="Arial"/>
                          <a:cs typeface="Arial"/>
                        </a:rPr>
                        <a:t> </a:t>
                      </a:r>
                      <a:r>
                        <a:rPr sz="1300" b="1" spc="-20">
                          <a:solidFill>
                            <a:srgbClr val="000409"/>
                          </a:solidFill>
                          <a:latin typeface="Arial"/>
                          <a:cs typeface="Arial"/>
                        </a:rPr>
                        <a:t>Care</a:t>
                      </a:r>
                      <a:endParaRPr sz="1300">
                        <a:latin typeface="Arial"/>
                        <a:cs typeface="Arial"/>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35" algn="ctr">
                        <a:lnSpc>
                          <a:spcPct val="100000"/>
                        </a:lnSpc>
                        <a:spcBef>
                          <a:spcPts val="1475"/>
                        </a:spcBef>
                      </a:pPr>
                      <a:r>
                        <a:rPr sz="1300" spc="-10">
                          <a:latin typeface="Arial"/>
                          <a:cs typeface="Arial"/>
                        </a:rPr>
                        <a:t>$24.03</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2540" algn="ctr">
                        <a:lnSpc>
                          <a:spcPct val="100000"/>
                        </a:lnSpc>
                        <a:spcBef>
                          <a:spcPts val="1475"/>
                        </a:spcBef>
                      </a:pPr>
                      <a:r>
                        <a:rPr sz="1300" spc="-10">
                          <a:latin typeface="Arial"/>
                          <a:cs typeface="Arial"/>
                        </a:rPr>
                        <a:t>$43.27</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3810" algn="ctr">
                        <a:lnSpc>
                          <a:spcPct val="100000"/>
                        </a:lnSpc>
                        <a:spcBef>
                          <a:spcPts val="1475"/>
                        </a:spcBef>
                      </a:pPr>
                      <a:r>
                        <a:rPr sz="1300" spc="-10">
                          <a:latin typeface="Arial"/>
                          <a:cs typeface="Arial"/>
                        </a:rPr>
                        <a:t>$61.90</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6985" algn="ctr">
                        <a:lnSpc>
                          <a:spcPct val="100000"/>
                        </a:lnSpc>
                        <a:spcBef>
                          <a:spcPts val="1475"/>
                        </a:spcBef>
                      </a:pPr>
                      <a:r>
                        <a:rPr sz="1300" spc="-10">
                          <a:latin typeface="Arial"/>
                          <a:cs typeface="Arial"/>
                        </a:rPr>
                        <a:t>$81.13</a:t>
                      </a:r>
                      <a:endParaRPr sz="1300">
                        <a:latin typeface="Arial"/>
                        <a:cs typeface="Arial"/>
                      </a:endParaRPr>
                    </a:p>
                  </a:txBody>
                  <a:tcPr marL="0" marR="0" marT="187325"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7620" algn="ctr">
                        <a:lnSpc>
                          <a:spcPct val="100000"/>
                        </a:lnSpc>
                        <a:spcBef>
                          <a:spcPts val="1475"/>
                        </a:spcBef>
                      </a:pPr>
                      <a:r>
                        <a:rPr sz="1300" spc="-10">
                          <a:latin typeface="Arial"/>
                          <a:cs typeface="Arial"/>
                        </a:rPr>
                        <a:t>$29.24</a:t>
                      </a:r>
                      <a:endParaRPr sz="1300">
                        <a:latin typeface="Arial"/>
                        <a:cs typeface="Arial"/>
                      </a:endParaRPr>
                    </a:p>
                  </a:txBody>
                  <a:tcPr marL="0" marR="0" marT="18732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0795" algn="ctr">
                        <a:lnSpc>
                          <a:spcPct val="100000"/>
                        </a:lnSpc>
                        <a:spcBef>
                          <a:spcPts val="1475"/>
                        </a:spcBef>
                      </a:pPr>
                      <a:r>
                        <a:rPr sz="1300" spc="-10">
                          <a:latin typeface="Arial"/>
                          <a:cs typeface="Arial"/>
                        </a:rPr>
                        <a:t>$52.63</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700" algn="ctr">
                        <a:lnSpc>
                          <a:spcPct val="100000"/>
                        </a:lnSpc>
                        <a:spcBef>
                          <a:spcPts val="1475"/>
                        </a:spcBef>
                      </a:pPr>
                      <a:r>
                        <a:rPr sz="1300" spc="-10">
                          <a:latin typeface="Arial"/>
                          <a:cs typeface="Arial"/>
                        </a:rPr>
                        <a:t>$72.83</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L="12065" algn="ctr">
                        <a:lnSpc>
                          <a:spcPct val="100000"/>
                        </a:lnSpc>
                        <a:spcBef>
                          <a:spcPts val="1475"/>
                        </a:spcBef>
                      </a:pPr>
                      <a:r>
                        <a:rPr sz="1300" spc="-10">
                          <a:latin typeface="Arial"/>
                          <a:cs typeface="Arial"/>
                        </a:rPr>
                        <a:t>$96.22</a:t>
                      </a:r>
                      <a:endParaRPr sz="1300">
                        <a:latin typeface="Arial"/>
                        <a:cs typeface="Arial"/>
                      </a:endParaRPr>
                    </a:p>
                  </a:txBody>
                  <a:tcPr marL="0" marR="0" marT="1873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6"/>
                  </a:ext>
                </a:extLst>
              </a:tr>
            </a:tbl>
          </a:graphicData>
        </a:graphic>
      </p:graphicFrame>
      <p:grpSp>
        <p:nvGrpSpPr>
          <p:cNvPr id="4" name="Group 3">
            <a:extLst>
              <a:ext uri="{FF2B5EF4-FFF2-40B4-BE49-F238E27FC236}">
                <a16:creationId xmlns:a16="http://schemas.microsoft.com/office/drawing/2014/main" id="{32F1A001-517E-1119-BB32-DFC95F09CD1E}"/>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87D06E82-442A-E1D4-D258-3342A2124DF7}"/>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DA6D80D-0290-89AD-3B48-B8F574FAF8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29">
            <a:hlinkClick r:id="" action="ppaction://media"/>
            <a:extLst>
              <a:ext uri="{FF2B5EF4-FFF2-40B4-BE49-F238E27FC236}">
                <a16:creationId xmlns:a16="http://schemas.microsoft.com/office/drawing/2014/main" id="{FFFB5B01-C573-ED92-1A52-16DFD731B8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75692"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360"/>
    </mc:Choice>
    <mc:Fallback>
      <p:transition spd="slow" advTm="10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7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6510" rIns="0" bIns="0" rtlCol="0">
            <a:spAutoFit/>
          </a:bodyPr>
          <a:lstStyle/>
          <a:p>
            <a:pPr>
              <a:lnSpc>
                <a:spcPct val="100000"/>
              </a:lnSpc>
              <a:spcBef>
                <a:spcPts val="130"/>
              </a:spcBef>
            </a:pPr>
            <a:r>
              <a:rPr b="1">
                <a:solidFill>
                  <a:srgbClr val="2D2C2C"/>
                </a:solidFill>
              </a:rPr>
              <a:t>2027</a:t>
            </a:r>
            <a:r>
              <a:rPr b="1" spc="-30">
                <a:solidFill>
                  <a:srgbClr val="2D2C2C"/>
                </a:solidFill>
              </a:rPr>
              <a:t> </a:t>
            </a:r>
            <a:r>
              <a:rPr b="1">
                <a:solidFill>
                  <a:srgbClr val="F79546"/>
                </a:solidFill>
              </a:rPr>
              <a:t>Employee</a:t>
            </a:r>
            <a:r>
              <a:rPr b="1" spc="-55">
                <a:solidFill>
                  <a:srgbClr val="F79546"/>
                </a:solidFill>
              </a:rPr>
              <a:t> </a:t>
            </a:r>
            <a:r>
              <a:rPr b="1" spc="-10">
                <a:solidFill>
                  <a:srgbClr val="2D2C2C"/>
                </a:solidFill>
              </a:rPr>
              <a:t>Contributions</a:t>
            </a:r>
          </a:p>
        </p:txBody>
      </p:sp>
      <p:graphicFrame>
        <p:nvGraphicFramePr>
          <p:cNvPr id="3" name="object 3"/>
          <p:cNvGraphicFramePr>
            <a:graphicFrameLocks noGrp="1"/>
          </p:cNvGraphicFramePr>
          <p:nvPr>
            <p:extLst>
              <p:ext uri="{D42A27DB-BD31-4B8C-83A1-F6EECF244321}">
                <p14:modId xmlns:p14="http://schemas.microsoft.com/office/powerpoint/2010/main" val="612777889"/>
              </p:ext>
            </p:extLst>
          </p:nvPr>
        </p:nvGraphicFramePr>
        <p:xfrm>
          <a:off x="312700" y="960229"/>
          <a:ext cx="8592179" cy="3190238"/>
        </p:xfrm>
        <a:graphic>
          <a:graphicData uri="http://schemas.openxmlformats.org/drawingml/2006/table">
            <a:tbl>
              <a:tblPr firstRow="1" bandRow="1">
                <a:tableStyleId>{2D5ABB26-0587-4C30-8999-92F81FD0307C}</a:tableStyleId>
              </a:tblPr>
              <a:tblGrid>
                <a:gridCol w="1988820">
                  <a:extLst>
                    <a:ext uri="{9D8B030D-6E8A-4147-A177-3AD203B41FA5}">
                      <a16:colId xmlns:a16="http://schemas.microsoft.com/office/drawing/2014/main" val="20000"/>
                    </a:ext>
                  </a:extLst>
                </a:gridCol>
                <a:gridCol w="797560">
                  <a:extLst>
                    <a:ext uri="{9D8B030D-6E8A-4147-A177-3AD203B41FA5}">
                      <a16:colId xmlns:a16="http://schemas.microsoft.com/office/drawing/2014/main" val="20001"/>
                    </a:ext>
                  </a:extLst>
                </a:gridCol>
                <a:gridCol w="829944">
                  <a:extLst>
                    <a:ext uri="{9D8B030D-6E8A-4147-A177-3AD203B41FA5}">
                      <a16:colId xmlns:a16="http://schemas.microsoft.com/office/drawing/2014/main" val="20002"/>
                    </a:ext>
                  </a:extLst>
                </a:gridCol>
                <a:gridCol w="720089">
                  <a:extLst>
                    <a:ext uri="{9D8B030D-6E8A-4147-A177-3AD203B41FA5}">
                      <a16:colId xmlns:a16="http://schemas.microsoft.com/office/drawing/2014/main" val="20003"/>
                    </a:ext>
                  </a:extLst>
                </a:gridCol>
                <a:gridCol w="859790">
                  <a:extLst>
                    <a:ext uri="{9D8B030D-6E8A-4147-A177-3AD203B41FA5}">
                      <a16:colId xmlns:a16="http://schemas.microsoft.com/office/drawing/2014/main" val="20004"/>
                    </a:ext>
                  </a:extLst>
                </a:gridCol>
                <a:gridCol w="193039">
                  <a:extLst>
                    <a:ext uri="{9D8B030D-6E8A-4147-A177-3AD203B41FA5}">
                      <a16:colId xmlns:a16="http://schemas.microsoft.com/office/drawing/2014/main" val="20005"/>
                    </a:ext>
                  </a:extLst>
                </a:gridCol>
                <a:gridCol w="700404">
                  <a:extLst>
                    <a:ext uri="{9D8B030D-6E8A-4147-A177-3AD203B41FA5}">
                      <a16:colId xmlns:a16="http://schemas.microsoft.com/office/drawing/2014/main" val="20006"/>
                    </a:ext>
                  </a:extLst>
                </a:gridCol>
                <a:gridCol w="740409">
                  <a:extLst>
                    <a:ext uri="{9D8B030D-6E8A-4147-A177-3AD203B41FA5}">
                      <a16:colId xmlns:a16="http://schemas.microsoft.com/office/drawing/2014/main" val="20007"/>
                    </a:ext>
                  </a:extLst>
                </a:gridCol>
                <a:gridCol w="798195">
                  <a:extLst>
                    <a:ext uri="{9D8B030D-6E8A-4147-A177-3AD203B41FA5}">
                      <a16:colId xmlns:a16="http://schemas.microsoft.com/office/drawing/2014/main" val="20008"/>
                    </a:ext>
                  </a:extLst>
                </a:gridCol>
                <a:gridCol w="963929">
                  <a:extLst>
                    <a:ext uri="{9D8B030D-6E8A-4147-A177-3AD203B41FA5}">
                      <a16:colId xmlns:a16="http://schemas.microsoft.com/office/drawing/2014/main" val="20009"/>
                    </a:ext>
                  </a:extLst>
                </a:gridCol>
              </a:tblGrid>
              <a:tr h="36766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R="13335" algn="ctr">
                        <a:lnSpc>
                          <a:spcPct val="100000"/>
                        </a:lnSpc>
                        <a:spcBef>
                          <a:spcPts val="180"/>
                        </a:spcBef>
                      </a:pPr>
                      <a:r>
                        <a:rPr sz="1050" b="1">
                          <a:solidFill>
                            <a:schemeClr val="tx1"/>
                          </a:solidFill>
                          <a:latin typeface="Arial"/>
                          <a:cs typeface="Arial"/>
                        </a:rPr>
                        <a:t>Pay</a:t>
                      </a:r>
                      <a:r>
                        <a:rPr sz="1050" b="1" spc="50">
                          <a:solidFill>
                            <a:schemeClr val="tx1"/>
                          </a:solidFill>
                          <a:latin typeface="Arial"/>
                          <a:cs typeface="Arial"/>
                        </a:rPr>
                        <a:t> </a:t>
                      </a:r>
                      <a:r>
                        <a:rPr sz="1050" b="1">
                          <a:solidFill>
                            <a:schemeClr val="tx1"/>
                          </a:solidFill>
                          <a:latin typeface="Arial"/>
                          <a:cs typeface="Arial"/>
                        </a:rPr>
                        <a:t>Band</a:t>
                      </a:r>
                      <a:r>
                        <a:rPr sz="1050" b="1" spc="155">
                          <a:solidFill>
                            <a:schemeClr val="tx1"/>
                          </a:solidFill>
                          <a:latin typeface="Arial"/>
                          <a:cs typeface="Arial"/>
                        </a:rPr>
                        <a:t> </a:t>
                      </a:r>
                      <a:r>
                        <a:rPr sz="1050" b="1" spc="-50">
                          <a:solidFill>
                            <a:schemeClr val="tx1"/>
                          </a:solidFill>
                          <a:latin typeface="Arial"/>
                          <a:cs typeface="Arial"/>
                        </a:rPr>
                        <a:t>1</a:t>
                      </a:r>
                      <a:endParaRPr sz="1050">
                        <a:solidFill>
                          <a:schemeClr val="tx1"/>
                        </a:solidFill>
                        <a:latin typeface="Arial"/>
                        <a:cs typeface="Arial"/>
                      </a:endParaRPr>
                    </a:p>
                    <a:p>
                      <a:pPr marR="16510" algn="ctr">
                        <a:lnSpc>
                          <a:spcPct val="100000"/>
                        </a:lnSpc>
                        <a:spcBef>
                          <a:spcPts val="40"/>
                        </a:spcBef>
                      </a:pPr>
                      <a:r>
                        <a:rPr sz="1050" b="1">
                          <a:solidFill>
                            <a:schemeClr val="tx1"/>
                          </a:solidFill>
                          <a:latin typeface="Arial"/>
                          <a:cs typeface="Arial"/>
                        </a:rPr>
                        <a:t>($75,000</a:t>
                      </a:r>
                      <a:r>
                        <a:rPr sz="1050" b="1" spc="60">
                          <a:solidFill>
                            <a:schemeClr val="tx1"/>
                          </a:solidFill>
                          <a:latin typeface="Arial"/>
                          <a:cs typeface="Arial"/>
                        </a:rPr>
                        <a:t> </a:t>
                      </a:r>
                      <a:r>
                        <a:rPr sz="1050" b="1">
                          <a:solidFill>
                            <a:schemeClr val="tx1"/>
                          </a:solidFill>
                          <a:latin typeface="Arial"/>
                          <a:cs typeface="Arial"/>
                        </a:rPr>
                        <a:t>and</a:t>
                      </a:r>
                      <a:r>
                        <a:rPr sz="1050" b="1" spc="175">
                          <a:solidFill>
                            <a:schemeClr val="tx1"/>
                          </a:solidFill>
                          <a:latin typeface="Arial"/>
                          <a:cs typeface="Arial"/>
                        </a:rPr>
                        <a:t> </a:t>
                      </a:r>
                      <a:r>
                        <a:rPr sz="1050" b="1" spc="-10">
                          <a:solidFill>
                            <a:schemeClr val="tx1"/>
                          </a:solidFill>
                          <a:latin typeface="Arial"/>
                          <a:cs typeface="Arial"/>
                        </a:rPr>
                        <a:t>Under)</a:t>
                      </a:r>
                      <a:endParaRPr sz="1050">
                        <a:solidFill>
                          <a:schemeClr val="tx1"/>
                        </a:solidFill>
                        <a:latin typeface="Arial"/>
                        <a:cs typeface="Arial"/>
                      </a:endParaRPr>
                    </a:p>
                  </a:txBody>
                  <a:tcPr marL="0" marR="0" marT="228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7">
                  <a:txBody>
                    <a:bodyPr/>
                    <a:lstStyle/>
                    <a:p>
                      <a:pPr>
                        <a:lnSpc>
                          <a:spcPct val="100000"/>
                        </a:lnSpc>
                      </a:pPr>
                      <a:endParaRPr sz="1100">
                        <a:solidFill>
                          <a:schemeClr val="tx1"/>
                        </a:solidFill>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10160" marR="3175" algn="ctr">
                        <a:lnSpc>
                          <a:spcPct val="100000"/>
                        </a:lnSpc>
                        <a:spcBef>
                          <a:spcPts val="180"/>
                        </a:spcBef>
                      </a:pPr>
                      <a:r>
                        <a:rPr sz="1050" b="1">
                          <a:solidFill>
                            <a:schemeClr val="tx1"/>
                          </a:solidFill>
                          <a:latin typeface="Arial"/>
                          <a:cs typeface="Arial"/>
                        </a:rPr>
                        <a:t>Pay</a:t>
                      </a:r>
                      <a:r>
                        <a:rPr sz="1050" b="1" spc="35">
                          <a:solidFill>
                            <a:schemeClr val="tx1"/>
                          </a:solidFill>
                          <a:latin typeface="Arial"/>
                          <a:cs typeface="Arial"/>
                        </a:rPr>
                        <a:t> </a:t>
                      </a:r>
                      <a:r>
                        <a:rPr sz="1050" b="1">
                          <a:solidFill>
                            <a:schemeClr val="tx1"/>
                          </a:solidFill>
                          <a:latin typeface="Arial"/>
                          <a:cs typeface="Arial"/>
                        </a:rPr>
                        <a:t>Band</a:t>
                      </a:r>
                      <a:r>
                        <a:rPr sz="1050" b="1" spc="150">
                          <a:solidFill>
                            <a:schemeClr val="tx1"/>
                          </a:solidFill>
                          <a:latin typeface="Arial"/>
                          <a:cs typeface="Arial"/>
                        </a:rPr>
                        <a:t> </a:t>
                      </a:r>
                      <a:r>
                        <a:rPr sz="1050" b="1" spc="-50">
                          <a:solidFill>
                            <a:schemeClr val="tx1"/>
                          </a:solidFill>
                          <a:latin typeface="Arial"/>
                          <a:cs typeface="Arial"/>
                        </a:rPr>
                        <a:t>2</a:t>
                      </a:r>
                      <a:endParaRPr sz="1050">
                        <a:solidFill>
                          <a:schemeClr val="tx1"/>
                        </a:solidFill>
                        <a:latin typeface="Arial"/>
                        <a:cs typeface="Arial"/>
                      </a:endParaRPr>
                    </a:p>
                    <a:p>
                      <a:pPr marL="12700" marR="3175" algn="ctr">
                        <a:lnSpc>
                          <a:spcPct val="100000"/>
                        </a:lnSpc>
                        <a:spcBef>
                          <a:spcPts val="40"/>
                        </a:spcBef>
                      </a:pPr>
                      <a:r>
                        <a:rPr sz="1050" b="1">
                          <a:solidFill>
                            <a:schemeClr val="tx1"/>
                          </a:solidFill>
                          <a:latin typeface="Arial"/>
                          <a:cs typeface="Arial"/>
                        </a:rPr>
                        <a:t>($75,001</a:t>
                      </a:r>
                      <a:r>
                        <a:rPr sz="1050" b="1" spc="40">
                          <a:solidFill>
                            <a:schemeClr val="tx1"/>
                          </a:solidFill>
                          <a:latin typeface="Arial"/>
                          <a:cs typeface="Arial"/>
                        </a:rPr>
                        <a:t> </a:t>
                      </a:r>
                      <a:r>
                        <a:rPr sz="1050" b="1">
                          <a:solidFill>
                            <a:schemeClr val="tx1"/>
                          </a:solidFill>
                          <a:latin typeface="Arial"/>
                          <a:cs typeface="Arial"/>
                        </a:rPr>
                        <a:t>to</a:t>
                      </a:r>
                      <a:r>
                        <a:rPr sz="1050" b="1" spc="145">
                          <a:solidFill>
                            <a:schemeClr val="tx1"/>
                          </a:solidFill>
                          <a:latin typeface="Arial"/>
                          <a:cs typeface="Arial"/>
                        </a:rPr>
                        <a:t> </a:t>
                      </a:r>
                      <a:r>
                        <a:rPr sz="1050" b="1" spc="-10">
                          <a:solidFill>
                            <a:schemeClr val="tx1"/>
                          </a:solidFill>
                          <a:latin typeface="Arial"/>
                          <a:cs typeface="Arial"/>
                        </a:rPr>
                        <a:t>$148,000)</a:t>
                      </a:r>
                      <a:endParaRPr sz="1050">
                        <a:solidFill>
                          <a:schemeClr val="tx1"/>
                        </a:solidFill>
                        <a:latin typeface="Arial"/>
                        <a:cs typeface="Arial"/>
                      </a:endParaRPr>
                    </a:p>
                  </a:txBody>
                  <a:tcPr marL="0" marR="0" marT="22860" marB="0">
                    <a:lnL w="381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03835">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24765" marR="12065" algn="ctr">
                        <a:lnSpc>
                          <a:spcPct val="100000"/>
                        </a:lnSpc>
                        <a:spcBef>
                          <a:spcPts val="204"/>
                        </a:spcBef>
                      </a:pPr>
                      <a:r>
                        <a:rPr sz="1050" b="1" spc="-25">
                          <a:solidFill>
                            <a:schemeClr val="tx1"/>
                          </a:solidFill>
                          <a:latin typeface="Arial"/>
                          <a:cs typeface="Arial"/>
                        </a:rPr>
                        <a:t>EE</a:t>
                      </a:r>
                      <a:endParaRPr sz="1050">
                        <a:solidFill>
                          <a:schemeClr val="tx1"/>
                        </a:solidFill>
                        <a:latin typeface="Arial"/>
                        <a:cs typeface="Arial"/>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240665" marR="3175">
                        <a:lnSpc>
                          <a:spcPct val="100000"/>
                        </a:lnSpc>
                        <a:spcBef>
                          <a:spcPts val="204"/>
                        </a:spcBef>
                      </a:pPr>
                      <a:r>
                        <a:rPr sz="1050" b="1" spc="-20">
                          <a:solidFill>
                            <a:schemeClr val="tx1"/>
                          </a:solidFill>
                          <a:latin typeface="Arial"/>
                          <a:cs typeface="Arial"/>
                        </a:rPr>
                        <a:t>EE+C</a:t>
                      </a:r>
                      <a:endParaRPr sz="1050">
                        <a:solidFill>
                          <a:schemeClr val="tx1"/>
                        </a:solidFill>
                        <a:latin typeface="Arial"/>
                        <a:cs typeface="Arial"/>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140970" marR="3175">
                        <a:lnSpc>
                          <a:spcPct val="100000"/>
                        </a:lnSpc>
                        <a:spcBef>
                          <a:spcPts val="204"/>
                        </a:spcBef>
                      </a:pPr>
                      <a:r>
                        <a:rPr sz="1050" b="1" spc="-10">
                          <a:solidFill>
                            <a:schemeClr val="tx1"/>
                          </a:solidFill>
                          <a:latin typeface="Arial"/>
                          <a:cs typeface="Arial"/>
                        </a:rPr>
                        <a:t>EE+Sp</a:t>
                      </a:r>
                      <a:endParaRPr sz="1050">
                        <a:solidFill>
                          <a:schemeClr val="tx1"/>
                        </a:solidFill>
                        <a:latin typeface="Arial"/>
                        <a:cs typeface="Arial"/>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140335" marR="12065">
                        <a:lnSpc>
                          <a:spcPct val="100000"/>
                        </a:lnSpc>
                        <a:spcBef>
                          <a:spcPts val="204"/>
                        </a:spcBef>
                      </a:pPr>
                      <a:r>
                        <a:rPr sz="1050" b="1" spc="-10">
                          <a:solidFill>
                            <a:schemeClr val="tx1"/>
                          </a:solidFill>
                          <a:latin typeface="Arial"/>
                          <a:cs typeface="Arial"/>
                        </a:rPr>
                        <a:t>EE+Fam</a:t>
                      </a:r>
                      <a:endParaRPr sz="1050">
                        <a:solidFill>
                          <a:schemeClr val="tx1"/>
                        </a:solidFill>
                        <a:latin typeface="Arial"/>
                        <a:cs typeface="Arial"/>
                      </a:endParaRPr>
                    </a:p>
                  </a:txBody>
                  <a:tcPr marL="0" marR="0" marT="26034" marB="0">
                    <a:lnL w="12700">
                      <a:solidFill>
                        <a:srgbClr val="FFFFFF"/>
                      </a:solidFill>
                      <a:prstDash val="solid"/>
                    </a:lnL>
                    <a:lnR w="38100">
                      <a:solidFill>
                        <a:srgbClr val="FFFFFF"/>
                      </a:solidFill>
                      <a:prstDash val="solid"/>
                    </a:lnR>
                    <a:lnT w="38100">
                      <a:solidFill>
                        <a:srgbClr val="FFFFFF"/>
                      </a:solidFill>
                      <a:prstDash val="solid"/>
                    </a:lnT>
                    <a:lnB w="12700">
                      <a:solidFill>
                        <a:srgbClr val="FFFFFF"/>
                      </a:solidFill>
                      <a:prstDash val="solid"/>
                    </a:lnB>
                    <a:solidFill>
                      <a:srgbClr val="F79546"/>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10160" marR="3175" algn="ctr">
                        <a:lnSpc>
                          <a:spcPct val="100000"/>
                        </a:lnSpc>
                        <a:spcBef>
                          <a:spcPts val="204"/>
                        </a:spcBef>
                      </a:pPr>
                      <a:r>
                        <a:rPr sz="1050" b="1" spc="-25">
                          <a:solidFill>
                            <a:schemeClr val="tx1"/>
                          </a:solidFill>
                          <a:latin typeface="Arial"/>
                          <a:cs typeface="Arial"/>
                        </a:rPr>
                        <a:t>EE</a:t>
                      </a:r>
                      <a:endParaRPr sz="1050">
                        <a:solidFill>
                          <a:schemeClr val="tx1"/>
                        </a:solidFill>
                        <a:latin typeface="Arial"/>
                        <a:cs typeface="Arial"/>
                      </a:endParaRPr>
                    </a:p>
                  </a:txBody>
                  <a:tcPr marL="0" marR="0" marT="26034" marB="0">
                    <a:lnL w="381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189230" marR="3175">
                        <a:lnSpc>
                          <a:spcPct val="100000"/>
                        </a:lnSpc>
                        <a:spcBef>
                          <a:spcPts val="204"/>
                        </a:spcBef>
                      </a:pPr>
                      <a:r>
                        <a:rPr sz="1050" b="1" spc="-20">
                          <a:solidFill>
                            <a:schemeClr val="tx1"/>
                          </a:solidFill>
                          <a:latin typeface="Arial"/>
                          <a:cs typeface="Arial"/>
                        </a:rPr>
                        <a:t>EE+C</a:t>
                      </a:r>
                      <a:endParaRPr sz="1050">
                        <a:solidFill>
                          <a:schemeClr val="tx1"/>
                        </a:solidFill>
                        <a:latin typeface="Arial"/>
                        <a:cs typeface="Arial"/>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177165" marR="3175">
                        <a:lnSpc>
                          <a:spcPct val="100000"/>
                        </a:lnSpc>
                        <a:spcBef>
                          <a:spcPts val="204"/>
                        </a:spcBef>
                      </a:pPr>
                      <a:r>
                        <a:rPr sz="1050" b="1" spc="-10">
                          <a:solidFill>
                            <a:schemeClr val="tx1"/>
                          </a:solidFill>
                          <a:latin typeface="Arial"/>
                          <a:cs typeface="Arial"/>
                        </a:rPr>
                        <a:t>EE+Sp</a:t>
                      </a:r>
                      <a:endParaRPr sz="1050">
                        <a:solidFill>
                          <a:schemeClr val="tx1"/>
                        </a:solidFill>
                        <a:latin typeface="Arial"/>
                        <a:cs typeface="Arial"/>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207010" marR="3175">
                        <a:lnSpc>
                          <a:spcPct val="100000"/>
                        </a:lnSpc>
                        <a:spcBef>
                          <a:spcPts val="204"/>
                        </a:spcBef>
                      </a:pPr>
                      <a:r>
                        <a:rPr sz="1050" b="1" spc="-10">
                          <a:solidFill>
                            <a:schemeClr val="tx1"/>
                          </a:solidFill>
                          <a:latin typeface="Arial"/>
                          <a:cs typeface="Arial"/>
                        </a:rPr>
                        <a:t>EE+Fam</a:t>
                      </a:r>
                      <a:endParaRPr sz="1050">
                        <a:solidFill>
                          <a:schemeClr val="tx1"/>
                        </a:solidFill>
                        <a:latin typeface="Arial"/>
                        <a:cs typeface="Arial"/>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extLst>
                  <a:ext uri="{0D108BD9-81ED-4DB2-BD59-A6C34878D82A}">
                    <a16:rowId xmlns:a16="http://schemas.microsoft.com/office/drawing/2014/main" val="10001"/>
                  </a:ext>
                </a:extLst>
              </a:tr>
              <a:tr h="204470">
                <a:tc>
                  <a:txBody>
                    <a:bodyPr/>
                    <a:lstStyle/>
                    <a:p>
                      <a:pPr>
                        <a:lnSpc>
                          <a:spcPct val="100000"/>
                        </a:lnSpc>
                        <a:spcBef>
                          <a:spcPts val="210"/>
                        </a:spcBef>
                      </a:pPr>
                      <a:r>
                        <a:rPr sz="1050" b="1">
                          <a:solidFill>
                            <a:srgbClr val="2D2C2C"/>
                          </a:solidFill>
                          <a:latin typeface="Arial"/>
                          <a:cs typeface="Arial"/>
                        </a:rPr>
                        <a:t>UC</a:t>
                      </a:r>
                      <a:r>
                        <a:rPr sz="1050" b="1" spc="55">
                          <a:solidFill>
                            <a:srgbClr val="2D2C2C"/>
                          </a:solidFill>
                          <a:latin typeface="Arial"/>
                          <a:cs typeface="Arial"/>
                        </a:rPr>
                        <a:t> </a:t>
                      </a:r>
                      <a:r>
                        <a:rPr sz="1050" b="1">
                          <a:solidFill>
                            <a:srgbClr val="2D2C2C"/>
                          </a:solidFill>
                          <a:latin typeface="Arial"/>
                          <a:cs typeface="Arial"/>
                        </a:rPr>
                        <a:t>Blue</a:t>
                      </a:r>
                      <a:r>
                        <a:rPr sz="1050" b="1" spc="100">
                          <a:solidFill>
                            <a:srgbClr val="2D2C2C"/>
                          </a:solidFill>
                          <a:latin typeface="Arial"/>
                          <a:cs typeface="Arial"/>
                        </a:rPr>
                        <a:t> </a:t>
                      </a:r>
                      <a:r>
                        <a:rPr sz="1050" b="1">
                          <a:solidFill>
                            <a:srgbClr val="2D2C2C"/>
                          </a:solidFill>
                          <a:latin typeface="Arial"/>
                          <a:cs typeface="Arial"/>
                        </a:rPr>
                        <a:t>&amp;</a:t>
                      </a:r>
                      <a:r>
                        <a:rPr sz="1050" b="1" spc="55">
                          <a:solidFill>
                            <a:srgbClr val="2D2C2C"/>
                          </a:solidFill>
                          <a:latin typeface="Arial"/>
                          <a:cs typeface="Arial"/>
                        </a:rPr>
                        <a:t> </a:t>
                      </a:r>
                      <a:r>
                        <a:rPr sz="1050" b="1">
                          <a:solidFill>
                            <a:srgbClr val="2D2C2C"/>
                          </a:solidFill>
                          <a:latin typeface="Arial"/>
                          <a:cs typeface="Arial"/>
                        </a:rPr>
                        <a:t>Gold</a:t>
                      </a:r>
                      <a:r>
                        <a:rPr sz="1050" b="1" spc="110">
                          <a:solidFill>
                            <a:srgbClr val="2D2C2C"/>
                          </a:solidFill>
                          <a:latin typeface="Arial"/>
                          <a:cs typeface="Arial"/>
                        </a:rPr>
                        <a:t> </a:t>
                      </a:r>
                      <a:r>
                        <a:rPr sz="1050" b="1" spc="-25">
                          <a:solidFill>
                            <a:srgbClr val="2D2C2C"/>
                          </a:solidFill>
                          <a:latin typeface="Arial"/>
                          <a:cs typeface="Arial"/>
                        </a:rPr>
                        <a:t>HMO</a:t>
                      </a:r>
                      <a:endParaRPr sz="1050">
                        <a:latin typeface="Arial"/>
                        <a:cs typeface="Arial"/>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55"/>
                        </a:lnSpc>
                        <a:spcBef>
                          <a:spcPts val="355"/>
                        </a:spcBef>
                      </a:pPr>
                      <a:r>
                        <a:rPr sz="1050" b="1" spc="-10">
                          <a:latin typeface="Arial"/>
                          <a:cs typeface="Arial"/>
                        </a:rPr>
                        <a:t>$106.05</a:t>
                      </a:r>
                      <a:endParaRPr sz="10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55"/>
                        </a:lnSpc>
                        <a:spcBef>
                          <a:spcPts val="355"/>
                        </a:spcBef>
                      </a:pPr>
                      <a:r>
                        <a:rPr sz="1050" b="1" spc="-10">
                          <a:latin typeface="Arial"/>
                          <a:cs typeface="Arial"/>
                        </a:rPr>
                        <a:t>$190.89</a:t>
                      </a:r>
                      <a:endParaRPr sz="10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55"/>
                        </a:lnSpc>
                        <a:spcBef>
                          <a:spcPts val="355"/>
                        </a:spcBef>
                      </a:pPr>
                      <a:r>
                        <a:rPr sz="1050" b="1" spc="-10">
                          <a:latin typeface="Arial"/>
                          <a:cs typeface="Arial"/>
                        </a:rPr>
                        <a:t>$362.44</a:t>
                      </a:r>
                      <a:endParaRPr sz="10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27940" algn="r">
                        <a:lnSpc>
                          <a:spcPts val="1155"/>
                        </a:lnSpc>
                        <a:spcBef>
                          <a:spcPts val="355"/>
                        </a:spcBef>
                      </a:pPr>
                      <a:r>
                        <a:rPr sz="1050" b="1" spc="-10">
                          <a:latin typeface="Arial"/>
                          <a:cs typeface="Arial"/>
                        </a:rPr>
                        <a:t>$447.28</a:t>
                      </a:r>
                      <a:endParaRPr sz="1050">
                        <a:latin typeface="Arial"/>
                        <a:cs typeface="Arial"/>
                      </a:endParaRPr>
                    </a:p>
                  </a:txBody>
                  <a:tcPr marL="0" marR="0" marT="45085"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algn="r">
                        <a:lnSpc>
                          <a:spcPts val="1155"/>
                        </a:lnSpc>
                        <a:spcBef>
                          <a:spcPts val="355"/>
                        </a:spcBef>
                      </a:pPr>
                      <a:r>
                        <a:rPr sz="1050" b="1" spc="-10">
                          <a:latin typeface="Arial"/>
                          <a:cs typeface="Arial"/>
                        </a:rPr>
                        <a:t>$169.57</a:t>
                      </a:r>
                      <a:endParaRPr sz="1050">
                        <a:latin typeface="Arial"/>
                        <a:cs typeface="Arial"/>
                      </a:endParaRPr>
                    </a:p>
                  </a:txBody>
                  <a:tcPr marL="0" marR="0" marT="4508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3175" algn="r">
                        <a:lnSpc>
                          <a:spcPts val="1155"/>
                        </a:lnSpc>
                        <a:spcBef>
                          <a:spcPts val="355"/>
                        </a:spcBef>
                      </a:pPr>
                      <a:r>
                        <a:rPr sz="1050" b="1" spc="-10">
                          <a:latin typeface="Arial"/>
                          <a:cs typeface="Arial"/>
                        </a:rPr>
                        <a:t>$305.22</a:t>
                      </a:r>
                      <a:endParaRPr sz="10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55"/>
                        </a:lnSpc>
                        <a:spcBef>
                          <a:spcPts val="355"/>
                        </a:spcBef>
                      </a:pPr>
                      <a:r>
                        <a:rPr sz="1050" b="1" spc="-10">
                          <a:latin typeface="Arial"/>
                          <a:cs typeface="Arial"/>
                        </a:rPr>
                        <a:t>$495.83</a:t>
                      </a:r>
                      <a:endParaRPr sz="10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55"/>
                        </a:lnSpc>
                        <a:spcBef>
                          <a:spcPts val="355"/>
                        </a:spcBef>
                      </a:pPr>
                      <a:r>
                        <a:rPr sz="1050" b="1" spc="-10">
                          <a:latin typeface="Arial"/>
                          <a:cs typeface="Arial"/>
                        </a:rPr>
                        <a:t>$631.49</a:t>
                      </a:r>
                      <a:endParaRPr sz="1050">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2"/>
                  </a:ext>
                </a:extLst>
              </a:tr>
              <a:tr h="203835">
                <a:tc>
                  <a:txBody>
                    <a:bodyPr/>
                    <a:lstStyle/>
                    <a:p>
                      <a:pPr>
                        <a:lnSpc>
                          <a:spcPct val="100000"/>
                        </a:lnSpc>
                        <a:spcBef>
                          <a:spcPts val="215"/>
                        </a:spcBef>
                      </a:pPr>
                      <a:r>
                        <a:rPr sz="1050" b="1">
                          <a:solidFill>
                            <a:srgbClr val="2D2C2C"/>
                          </a:solidFill>
                          <a:latin typeface="Arial"/>
                          <a:cs typeface="Arial"/>
                        </a:rPr>
                        <a:t>Kaiser</a:t>
                      </a:r>
                      <a:r>
                        <a:rPr sz="1050" b="1" spc="105">
                          <a:solidFill>
                            <a:srgbClr val="2D2C2C"/>
                          </a:solidFill>
                          <a:latin typeface="Arial"/>
                          <a:cs typeface="Arial"/>
                        </a:rPr>
                        <a:t> </a:t>
                      </a:r>
                      <a:r>
                        <a:rPr sz="1050" b="1">
                          <a:solidFill>
                            <a:srgbClr val="2D2C2C"/>
                          </a:solidFill>
                          <a:latin typeface="Arial"/>
                          <a:cs typeface="Arial"/>
                        </a:rPr>
                        <a:t>Permanente</a:t>
                      </a:r>
                      <a:r>
                        <a:rPr sz="1050" b="1" spc="135">
                          <a:solidFill>
                            <a:srgbClr val="2D2C2C"/>
                          </a:solidFill>
                          <a:latin typeface="Arial"/>
                          <a:cs typeface="Arial"/>
                        </a:rPr>
                        <a:t> </a:t>
                      </a:r>
                      <a:r>
                        <a:rPr sz="1050" b="1">
                          <a:solidFill>
                            <a:srgbClr val="2D2C2C"/>
                          </a:solidFill>
                          <a:latin typeface="Arial"/>
                          <a:cs typeface="Arial"/>
                        </a:rPr>
                        <a:t>-</a:t>
                      </a:r>
                      <a:r>
                        <a:rPr sz="1050" b="1" spc="120">
                          <a:solidFill>
                            <a:srgbClr val="2D2C2C"/>
                          </a:solidFill>
                          <a:latin typeface="Arial"/>
                          <a:cs typeface="Arial"/>
                        </a:rPr>
                        <a:t> </a:t>
                      </a:r>
                      <a:r>
                        <a:rPr sz="1050" b="1" spc="-25">
                          <a:solidFill>
                            <a:srgbClr val="2D2C2C"/>
                          </a:solidFill>
                          <a:latin typeface="Arial"/>
                          <a:cs typeface="Arial"/>
                        </a:rPr>
                        <a:t>CA</a:t>
                      </a:r>
                      <a:endParaRPr sz="1050">
                        <a:latin typeface="Arial"/>
                        <a:cs typeface="Arial"/>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50"/>
                        </a:lnSpc>
                        <a:spcBef>
                          <a:spcPts val="359"/>
                        </a:spcBef>
                      </a:pPr>
                      <a:r>
                        <a:rPr sz="1050" b="1" spc="-10">
                          <a:latin typeface="Arial"/>
                          <a:cs typeface="Arial"/>
                        </a:rPr>
                        <a:t>$82.15</a:t>
                      </a:r>
                      <a:endParaRPr sz="1050">
                        <a:latin typeface="Arial"/>
                        <a:cs typeface="Arial"/>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50"/>
                        </a:lnSpc>
                        <a:spcBef>
                          <a:spcPts val="359"/>
                        </a:spcBef>
                      </a:pPr>
                      <a:r>
                        <a:rPr sz="1050" b="1" spc="-10">
                          <a:latin typeface="Arial"/>
                          <a:cs typeface="Arial"/>
                        </a:rPr>
                        <a:t>$147.87</a:t>
                      </a:r>
                      <a:endParaRPr sz="1050">
                        <a:latin typeface="Arial"/>
                        <a:cs typeface="Arial"/>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50"/>
                        </a:lnSpc>
                        <a:spcBef>
                          <a:spcPts val="359"/>
                        </a:spcBef>
                      </a:pPr>
                      <a:r>
                        <a:rPr sz="1050" b="1" spc="-10">
                          <a:latin typeface="Arial"/>
                          <a:cs typeface="Arial"/>
                        </a:rPr>
                        <a:t>$280.91</a:t>
                      </a:r>
                      <a:endParaRPr sz="1050">
                        <a:latin typeface="Arial"/>
                        <a:cs typeface="Arial"/>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R="27940" algn="r">
                        <a:lnSpc>
                          <a:spcPts val="1150"/>
                        </a:lnSpc>
                        <a:spcBef>
                          <a:spcPts val="359"/>
                        </a:spcBef>
                      </a:pPr>
                      <a:r>
                        <a:rPr sz="1050" b="1" spc="-10">
                          <a:latin typeface="Arial"/>
                          <a:cs typeface="Arial"/>
                        </a:rPr>
                        <a:t>$346.63</a:t>
                      </a:r>
                      <a:endParaRPr sz="1050">
                        <a:latin typeface="Arial"/>
                        <a:cs typeface="Arial"/>
                      </a:endParaRPr>
                    </a:p>
                  </a:txBody>
                  <a:tcPr marL="0" marR="0" marT="45719"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algn="r">
                        <a:lnSpc>
                          <a:spcPts val="1150"/>
                        </a:lnSpc>
                        <a:spcBef>
                          <a:spcPts val="359"/>
                        </a:spcBef>
                      </a:pPr>
                      <a:r>
                        <a:rPr sz="1050" b="1" spc="-10">
                          <a:latin typeface="Arial"/>
                          <a:cs typeface="Arial"/>
                        </a:rPr>
                        <a:t>$131.42</a:t>
                      </a:r>
                      <a:endParaRPr sz="1050">
                        <a:latin typeface="Arial"/>
                        <a:cs typeface="Arial"/>
                      </a:endParaRPr>
                    </a:p>
                  </a:txBody>
                  <a:tcPr marL="0" marR="0" marT="45719"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R="3175" algn="r">
                        <a:lnSpc>
                          <a:spcPts val="1150"/>
                        </a:lnSpc>
                        <a:spcBef>
                          <a:spcPts val="359"/>
                        </a:spcBef>
                      </a:pPr>
                      <a:r>
                        <a:rPr sz="1050" b="1" spc="-10">
                          <a:latin typeface="Arial"/>
                          <a:cs typeface="Arial"/>
                        </a:rPr>
                        <a:t>$236.55</a:t>
                      </a:r>
                      <a:endParaRPr sz="1050">
                        <a:latin typeface="Arial"/>
                        <a:cs typeface="Arial"/>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50"/>
                        </a:lnSpc>
                        <a:spcBef>
                          <a:spcPts val="359"/>
                        </a:spcBef>
                      </a:pPr>
                      <a:r>
                        <a:rPr sz="1050" b="1" spc="-10">
                          <a:latin typeface="Arial"/>
                          <a:cs typeface="Arial"/>
                        </a:rPr>
                        <a:t>$384.36</a:t>
                      </a:r>
                      <a:endParaRPr sz="1050">
                        <a:latin typeface="Arial"/>
                        <a:cs typeface="Arial"/>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50"/>
                        </a:lnSpc>
                        <a:spcBef>
                          <a:spcPts val="359"/>
                        </a:spcBef>
                      </a:pPr>
                      <a:r>
                        <a:rPr sz="1050" b="1" spc="-10">
                          <a:latin typeface="Arial"/>
                          <a:cs typeface="Arial"/>
                        </a:rPr>
                        <a:t>$489.50</a:t>
                      </a:r>
                      <a:endParaRPr sz="1050">
                        <a:latin typeface="Arial"/>
                        <a:cs typeface="Arial"/>
                      </a:endParaRPr>
                    </a:p>
                  </a:txBody>
                  <a:tcPr marL="0" marR="0" marT="457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3"/>
                  </a:ext>
                </a:extLst>
              </a:tr>
              <a:tr h="203835">
                <a:tc>
                  <a:txBody>
                    <a:bodyPr/>
                    <a:lstStyle/>
                    <a:p>
                      <a:pPr>
                        <a:lnSpc>
                          <a:spcPct val="100000"/>
                        </a:lnSpc>
                        <a:spcBef>
                          <a:spcPts val="219"/>
                        </a:spcBef>
                      </a:pPr>
                      <a:r>
                        <a:rPr sz="1050" b="1">
                          <a:solidFill>
                            <a:srgbClr val="2D2C2C"/>
                          </a:solidFill>
                          <a:latin typeface="Arial"/>
                          <a:cs typeface="Arial"/>
                        </a:rPr>
                        <a:t>Kaiser</a:t>
                      </a:r>
                      <a:r>
                        <a:rPr sz="1050" b="1" spc="200">
                          <a:solidFill>
                            <a:srgbClr val="2D2C2C"/>
                          </a:solidFill>
                          <a:latin typeface="Arial"/>
                          <a:cs typeface="Arial"/>
                        </a:rPr>
                        <a:t> </a:t>
                      </a:r>
                      <a:r>
                        <a:rPr sz="1050" b="1">
                          <a:solidFill>
                            <a:srgbClr val="2D2C2C"/>
                          </a:solidFill>
                          <a:latin typeface="Arial"/>
                          <a:cs typeface="Arial"/>
                        </a:rPr>
                        <a:t>Mid-</a:t>
                      </a:r>
                      <a:r>
                        <a:rPr sz="1050" b="1" spc="-10">
                          <a:solidFill>
                            <a:srgbClr val="2D2C2C"/>
                          </a:solidFill>
                          <a:latin typeface="Arial"/>
                          <a:cs typeface="Arial"/>
                        </a:rPr>
                        <a:t>Atlantic</a:t>
                      </a:r>
                      <a:endParaRPr sz="1050">
                        <a:latin typeface="Arial"/>
                        <a:cs typeface="Arial"/>
                      </a:endParaRPr>
                    </a:p>
                  </a:txBody>
                  <a:tcPr marL="0" marR="0" marT="279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45"/>
                        </a:lnSpc>
                        <a:spcBef>
                          <a:spcPts val="360"/>
                        </a:spcBef>
                      </a:pPr>
                      <a:r>
                        <a:rPr sz="1050" b="1" spc="-10">
                          <a:latin typeface="Arial"/>
                          <a:cs typeface="Arial"/>
                        </a:rPr>
                        <a:t>$82.15</a:t>
                      </a:r>
                      <a:endParaRPr sz="1050">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45"/>
                        </a:lnSpc>
                        <a:spcBef>
                          <a:spcPts val="360"/>
                        </a:spcBef>
                      </a:pPr>
                      <a:r>
                        <a:rPr sz="1050" b="1" spc="-10">
                          <a:latin typeface="Arial"/>
                          <a:cs typeface="Arial"/>
                        </a:rPr>
                        <a:t>$147.87</a:t>
                      </a:r>
                      <a:endParaRPr sz="1050">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45"/>
                        </a:lnSpc>
                        <a:spcBef>
                          <a:spcPts val="360"/>
                        </a:spcBef>
                      </a:pPr>
                      <a:r>
                        <a:rPr sz="1050" b="1" spc="-10">
                          <a:latin typeface="Arial"/>
                          <a:cs typeface="Arial"/>
                        </a:rPr>
                        <a:t>$280.91</a:t>
                      </a:r>
                      <a:endParaRPr sz="1050">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27940" algn="r">
                        <a:lnSpc>
                          <a:spcPts val="1145"/>
                        </a:lnSpc>
                        <a:spcBef>
                          <a:spcPts val="360"/>
                        </a:spcBef>
                      </a:pPr>
                      <a:r>
                        <a:rPr sz="1050" b="1" spc="-10">
                          <a:latin typeface="Arial"/>
                          <a:cs typeface="Arial"/>
                        </a:rPr>
                        <a:t>$346.63</a:t>
                      </a:r>
                      <a:endParaRPr sz="1050">
                        <a:latin typeface="Arial"/>
                        <a:cs typeface="Arial"/>
                      </a:endParaRPr>
                    </a:p>
                  </a:txBody>
                  <a:tcPr marL="0" marR="0"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algn="r">
                        <a:lnSpc>
                          <a:spcPts val="1145"/>
                        </a:lnSpc>
                        <a:spcBef>
                          <a:spcPts val="360"/>
                        </a:spcBef>
                      </a:pPr>
                      <a:r>
                        <a:rPr sz="1050" b="1" spc="-10">
                          <a:latin typeface="Arial"/>
                          <a:cs typeface="Arial"/>
                        </a:rPr>
                        <a:t>$131.42</a:t>
                      </a:r>
                      <a:endParaRPr sz="1050">
                        <a:latin typeface="Arial"/>
                        <a:cs typeface="Arial"/>
                      </a:endParaRPr>
                    </a:p>
                  </a:txBody>
                  <a:tcPr marL="0" marR="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3175" algn="r">
                        <a:lnSpc>
                          <a:spcPts val="1145"/>
                        </a:lnSpc>
                        <a:spcBef>
                          <a:spcPts val="360"/>
                        </a:spcBef>
                      </a:pPr>
                      <a:r>
                        <a:rPr sz="1050" b="1" spc="-10">
                          <a:latin typeface="Arial"/>
                          <a:cs typeface="Arial"/>
                        </a:rPr>
                        <a:t>$236.55</a:t>
                      </a:r>
                      <a:endParaRPr sz="1050">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45"/>
                        </a:lnSpc>
                        <a:spcBef>
                          <a:spcPts val="360"/>
                        </a:spcBef>
                      </a:pPr>
                      <a:r>
                        <a:rPr sz="1050" b="1" spc="-10">
                          <a:latin typeface="Arial"/>
                          <a:cs typeface="Arial"/>
                        </a:rPr>
                        <a:t>$384.36</a:t>
                      </a:r>
                      <a:endParaRPr sz="1050">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45"/>
                        </a:lnSpc>
                        <a:spcBef>
                          <a:spcPts val="360"/>
                        </a:spcBef>
                      </a:pPr>
                      <a:r>
                        <a:rPr sz="1050" b="1" spc="-10">
                          <a:latin typeface="Arial"/>
                          <a:cs typeface="Arial"/>
                        </a:rPr>
                        <a:t>$489.50</a:t>
                      </a:r>
                      <a:endParaRPr sz="1050">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4"/>
                  </a:ext>
                </a:extLst>
              </a:tr>
              <a:tr h="203835">
                <a:tc>
                  <a:txBody>
                    <a:bodyPr/>
                    <a:lstStyle/>
                    <a:p>
                      <a:pPr>
                        <a:lnSpc>
                          <a:spcPct val="100000"/>
                        </a:lnSpc>
                        <a:spcBef>
                          <a:spcPts val="225"/>
                        </a:spcBef>
                      </a:pPr>
                      <a:r>
                        <a:rPr sz="1050" b="1" spc="-10">
                          <a:solidFill>
                            <a:srgbClr val="2D2C2C"/>
                          </a:solidFill>
                          <a:latin typeface="Arial"/>
                          <a:cs typeface="Arial"/>
                        </a:rPr>
                        <a:t>HealthSavings+</a:t>
                      </a:r>
                      <a:endParaRPr sz="1050">
                        <a:latin typeface="Arial"/>
                        <a:cs typeface="Arial"/>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40"/>
                        </a:lnSpc>
                        <a:spcBef>
                          <a:spcPts val="365"/>
                        </a:spcBef>
                      </a:pPr>
                      <a:r>
                        <a:rPr sz="1050" b="1" spc="-10">
                          <a:latin typeface="Arial"/>
                          <a:cs typeface="Arial"/>
                        </a:rPr>
                        <a:t>$30.26</a:t>
                      </a:r>
                      <a:endParaRPr sz="105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40"/>
                        </a:lnSpc>
                        <a:spcBef>
                          <a:spcPts val="365"/>
                        </a:spcBef>
                      </a:pPr>
                      <a:r>
                        <a:rPr sz="1050" b="1" spc="-10">
                          <a:latin typeface="Arial"/>
                          <a:cs typeface="Arial"/>
                        </a:rPr>
                        <a:t>$54.47</a:t>
                      </a:r>
                      <a:endParaRPr sz="105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40"/>
                        </a:lnSpc>
                        <a:spcBef>
                          <a:spcPts val="365"/>
                        </a:spcBef>
                      </a:pPr>
                      <a:r>
                        <a:rPr sz="1050" b="1" spc="-10">
                          <a:latin typeface="Arial"/>
                          <a:cs typeface="Arial"/>
                        </a:rPr>
                        <a:t>$203.28</a:t>
                      </a:r>
                      <a:endParaRPr sz="105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R="27940" algn="r">
                        <a:lnSpc>
                          <a:spcPts val="1140"/>
                        </a:lnSpc>
                        <a:spcBef>
                          <a:spcPts val="365"/>
                        </a:spcBef>
                      </a:pPr>
                      <a:r>
                        <a:rPr sz="1050" b="1" spc="-10">
                          <a:latin typeface="Arial"/>
                          <a:cs typeface="Arial"/>
                        </a:rPr>
                        <a:t>$227.49</a:t>
                      </a:r>
                      <a:endParaRPr sz="1050">
                        <a:latin typeface="Arial"/>
                        <a:cs typeface="Arial"/>
                      </a:endParaRPr>
                    </a:p>
                  </a:txBody>
                  <a:tcPr marL="0" marR="0" marT="46355" marB="0">
                    <a:lnL w="12700">
                      <a:solidFill>
                        <a:srgbClr val="FFFFFF"/>
                      </a:solidFill>
                      <a:prstDash val="solid"/>
                    </a:lnL>
                    <a:lnR w="38100">
                      <a:solidFill>
                        <a:srgbClr val="FFFFFF"/>
                      </a:solidFill>
                      <a:prstDash val="solid"/>
                    </a:lnR>
                    <a:lnT w="12700">
                      <a:solidFill>
                        <a:srgbClr val="FFFFFF"/>
                      </a:solidFill>
                      <a:prstDash val="solid"/>
                    </a:lnT>
                    <a:lnB w="12700">
                      <a:solidFill>
                        <a:srgbClr val="FFFFFF"/>
                      </a:solidFill>
                      <a:prstDash val="solid"/>
                    </a:lnB>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algn="r">
                        <a:lnSpc>
                          <a:spcPts val="1140"/>
                        </a:lnSpc>
                        <a:spcBef>
                          <a:spcPts val="365"/>
                        </a:spcBef>
                      </a:pPr>
                      <a:r>
                        <a:rPr sz="1050" b="1" spc="-10">
                          <a:latin typeface="Arial"/>
                          <a:cs typeface="Arial"/>
                        </a:rPr>
                        <a:t>$93.78</a:t>
                      </a:r>
                      <a:endParaRPr sz="1050">
                        <a:latin typeface="Arial"/>
                        <a:cs typeface="Arial"/>
                      </a:endParaRPr>
                    </a:p>
                  </a:txBody>
                  <a:tcPr marL="0" marR="0" marT="4635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marR="3175" algn="r">
                        <a:lnSpc>
                          <a:spcPts val="1140"/>
                        </a:lnSpc>
                        <a:spcBef>
                          <a:spcPts val="365"/>
                        </a:spcBef>
                      </a:pPr>
                      <a:r>
                        <a:rPr sz="1050" b="1" spc="-10">
                          <a:latin typeface="Arial"/>
                          <a:cs typeface="Arial"/>
                        </a:rPr>
                        <a:t>$168.80</a:t>
                      </a:r>
                      <a:endParaRPr sz="105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40"/>
                        </a:lnSpc>
                        <a:spcBef>
                          <a:spcPts val="365"/>
                        </a:spcBef>
                      </a:pPr>
                      <a:r>
                        <a:rPr sz="1050" b="1" spc="-10">
                          <a:latin typeface="Arial"/>
                          <a:cs typeface="Arial"/>
                        </a:rPr>
                        <a:t>$321.52</a:t>
                      </a:r>
                      <a:endParaRPr sz="105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40"/>
                        </a:lnSpc>
                        <a:spcBef>
                          <a:spcPts val="365"/>
                        </a:spcBef>
                      </a:pPr>
                      <a:r>
                        <a:rPr sz="1050" b="1" spc="-10">
                          <a:latin typeface="Arial"/>
                          <a:cs typeface="Arial"/>
                        </a:rPr>
                        <a:t>$396.55</a:t>
                      </a:r>
                      <a:endParaRPr sz="1050">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05"/>
                  </a:ext>
                </a:extLst>
              </a:tr>
              <a:tr h="203835">
                <a:tc>
                  <a:txBody>
                    <a:bodyPr/>
                    <a:lstStyle/>
                    <a:p>
                      <a:pPr>
                        <a:lnSpc>
                          <a:spcPct val="100000"/>
                        </a:lnSpc>
                        <a:spcBef>
                          <a:spcPts val="225"/>
                        </a:spcBef>
                      </a:pPr>
                      <a:r>
                        <a:rPr sz="1050" b="1">
                          <a:solidFill>
                            <a:srgbClr val="2D2C2C"/>
                          </a:solidFill>
                          <a:latin typeface="Arial"/>
                          <a:cs typeface="Arial"/>
                        </a:rPr>
                        <a:t>UC</a:t>
                      </a:r>
                      <a:r>
                        <a:rPr sz="1050" b="1" spc="40">
                          <a:solidFill>
                            <a:srgbClr val="2D2C2C"/>
                          </a:solidFill>
                          <a:latin typeface="Arial"/>
                          <a:cs typeface="Arial"/>
                        </a:rPr>
                        <a:t> </a:t>
                      </a:r>
                      <a:r>
                        <a:rPr sz="1050" b="1" spc="-20">
                          <a:solidFill>
                            <a:srgbClr val="2D2C2C"/>
                          </a:solidFill>
                          <a:latin typeface="Arial"/>
                          <a:cs typeface="Arial"/>
                        </a:rPr>
                        <a:t>Care</a:t>
                      </a:r>
                      <a:endParaRPr sz="1050">
                        <a:latin typeface="Arial"/>
                        <a:cs typeface="Arial"/>
                      </a:endParaRPr>
                    </a:p>
                  </a:txBody>
                  <a:tcPr marL="0" marR="0" marT="285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35"/>
                        </a:lnSpc>
                        <a:spcBef>
                          <a:spcPts val="370"/>
                        </a:spcBef>
                      </a:pPr>
                      <a:r>
                        <a:rPr sz="1050" b="1" spc="-10">
                          <a:latin typeface="Arial"/>
                          <a:cs typeface="Arial"/>
                        </a:rPr>
                        <a:t>$144.48</a:t>
                      </a:r>
                      <a:endParaRPr sz="10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35"/>
                        </a:lnSpc>
                        <a:spcBef>
                          <a:spcPts val="370"/>
                        </a:spcBef>
                      </a:pPr>
                      <a:r>
                        <a:rPr sz="1050" b="1" spc="-10">
                          <a:latin typeface="Arial"/>
                          <a:cs typeface="Arial"/>
                        </a:rPr>
                        <a:t>$260.07</a:t>
                      </a:r>
                      <a:endParaRPr sz="10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35"/>
                        </a:lnSpc>
                        <a:spcBef>
                          <a:spcPts val="370"/>
                        </a:spcBef>
                      </a:pPr>
                      <a:r>
                        <a:rPr sz="1050" b="1" spc="-10">
                          <a:latin typeface="Arial"/>
                          <a:cs typeface="Arial"/>
                        </a:rPr>
                        <a:t>$443.14</a:t>
                      </a:r>
                      <a:endParaRPr sz="10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27940" algn="r">
                        <a:lnSpc>
                          <a:spcPts val="1135"/>
                        </a:lnSpc>
                        <a:spcBef>
                          <a:spcPts val="370"/>
                        </a:spcBef>
                      </a:pPr>
                      <a:r>
                        <a:rPr sz="1050" b="1" spc="-10">
                          <a:latin typeface="Arial"/>
                          <a:cs typeface="Arial"/>
                        </a:rPr>
                        <a:t>$558.73</a:t>
                      </a:r>
                      <a:endParaRPr sz="1050">
                        <a:latin typeface="Arial"/>
                        <a:cs typeface="Arial"/>
                      </a:endParaRPr>
                    </a:p>
                  </a:txBody>
                  <a:tcPr marL="0" marR="0" marT="46990" marB="0">
                    <a:lnL w="127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algn="r">
                        <a:lnSpc>
                          <a:spcPts val="1135"/>
                        </a:lnSpc>
                        <a:spcBef>
                          <a:spcPts val="370"/>
                        </a:spcBef>
                      </a:pPr>
                      <a:r>
                        <a:rPr sz="1050" b="1" spc="-10">
                          <a:latin typeface="Arial"/>
                          <a:cs typeface="Arial"/>
                        </a:rPr>
                        <a:t>$208.00</a:t>
                      </a:r>
                      <a:endParaRPr sz="1050">
                        <a:latin typeface="Arial"/>
                        <a:cs typeface="Arial"/>
                      </a:endParaRPr>
                    </a:p>
                  </a:txBody>
                  <a:tcPr marL="0" marR="0" marT="4699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3175" algn="r">
                        <a:lnSpc>
                          <a:spcPts val="1135"/>
                        </a:lnSpc>
                        <a:spcBef>
                          <a:spcPts val="370"/>
                        </a:spcBef>
                      </a:pPr>
                      <a:r>
                        <a:rPr sz="1050" b="1" spc="-10">
                          <a:latin typeface="Arial"/>
                          <a:cs typeface="Arial"/>
                        </a:rPr>
                        <a:t>$374.40</a:t>
                      </a:r>
                      <a:endParaRPr sz="10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35"/>
                        </a:lnSpc>
                        <a:spcBef>
                          <a:spcPts val="370"/>
                        </a:spcBef>
                      </a:pPr>
                      <a:r>
                        <a:rPr sz="1050" b="1" spc="-10">
                          <a:latin typeface="Arial"/>
                          <a:cs typeface="Arial"/>
                        </a:rPr>
                        <a:t>$576.53</a:t>
                      </a:r>
                      <a:endParaRPr sz="10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35"/>
                        </a:lnSpc>
                        <a:spcBef>
                          <a:spcPts val="370"/>
                        </a:spcBef>
                      </a:pPr>
                      <a:r>
                        <a:rPr sz="1050" b="1" spc="-10">
                          <a:latin typeface="Arial"/>
                          <a:cs typeface="Arial"/>
                        </a:rPr>
                        <a:t>$742.94</a:t>
                      </a:r>
                      <a:endParaRPr sz="1050">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06"/>
                  </a:ext>
                </a:extLst>
              </a:tr>
              <a:tr h="52069">
                <a:tc>
                  <a:txBody>
                    <a:bodyPr/>
                    <a:lstStyle/>
                    <a:p>
                      <a:pPr>
                        <a:lnSpc>
                          <a:spcPct val="100000"/>
                        </a:lnSpc>
                      </a:pPr>
                      <a:endParaRPr sz="100">
                        <a:latin typeface="Times New Roman"/>
                        <a:cs typeface="Times New Roman"/>
                      </a:endParaRPr>
                    </a:p>
                  </a:txBody>
                  <a:tcPr marL="0" marR="0" marT="0" marB="0">
                    <a:lnT w="12700">
                      <a:solidFill>
                        <a:srgbClr val="FFFFFF"/>
                      </a:solidFill>
                      <a:prstDash val="solid"/>
                    </a:lnT>
                    <a:lnB w="12700">
                      <a:solidFill>
                        <a:srgbClr val="FFFFFF"/>
                      </a:solidFill>
                      <a:prstDash val="solid"/>
                    </a:lnB>
                    <a:solidFill>
                      <a:srgbClr val="F79546"/>
                    </a:solidFill>
                  </a:tcPr>
                </a:tc>
                <a:tc gridSpan="4">
                  <a:txBody>
                    <a:bodyPr/>
                    <a:lstStyle/>
                    <a:p>
                      <a:pPr marR="12065">
                        <a:lnSpc>
                          <a:spcPct val="100000"/>
                        </a:lnSpc>
                      </a:pPr>
                      <a:endParaRPr sz="100">
                        <a:latin typeface="Times New Roman"/>
                        <a:cs typeface="Times New Roman"/>
                      </a:endParaRPr>
                    </a:p>
                  </a:txBody>
                  <a:tcPr marL="0" marR="0" marT="0" marB="0">
                    <a:lnR w="381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00">
                        <a:latin typeface="Times New Roman"/>
                        <a:cs typeface="Times New Roman"/>
                      </a:endParaRPr>
                    </a:p>
                  </a:txBody>
                  <a:tcPr marL="0" marR="0" marT="0" marB="0">
                    <a:lnL w="38100">
                      <a:solidFill>
                        <a:srgbClr val="FFFFFF"/>
                      </a:solidFill>
                      <a:prstDash val="solid"/>
                    </a:lnL>
                    <a:lnR w="38100">
                      <a:solidFill>
                        <a:srgbClr val="FFFFFF"/>
                      </a:solidFill>
                      <a:prstDash val="solid"/>
                    </a:lnR>
                    <a:lnT w="38100">
                      <a:solidFill>
                        <a:srgbClr val="FFFFFF"/>
                      </a:solidFill>
                      <a:prstDash val="solid"/>
                    </a:lnT>
                    <a:lnB w="12700">
                      <a:solidFill>
                        <a:srgbClr val="FFFFFF"/>
                      </a:solidFill>
                      <a:prstDash val="solid"/>
                    </a:lnB>
                    <a:solidFill>
                      <a:srgbClr val="F79546"/>
                    </a:solidFill>
                  </a:tcPr>
                </a:tc>
                <a:tc gridSpan="4">
                  <a:txBody>
                    <a:bodyPr/>
                    <a:lstStyle/>
                    <a:p>
                      <a:pPr marR="3175">
                        <a:lnSpc>
                          <a:spcPct val="100000"/>
                        </a:lnSpc>
                      </a:pPr>
                      <a:endParaRPr sz="100">
                        <a:latin typeface="Times New Roman"/>
                        <a:cs typeface="Times New Roman"/>
                      </a:endParaRPr>
                    </a:p>
                  </a:txBody>
                  <a:tcPr marL="0" marR="0" marT="0" marB="0">
                    <a:lnL w="38100">
                      <a:solidFill>
                        <a:srgbClr val="FFFFFF"/>
                      </a:solidFill>
                      <a:prstDash val="solid"/>
                    </a:lnL>
                    <a:lnT w="12700">
                      <a:solidFill>
                        <a:srgbClr val="FFFFFF"/>
                      </a:solidFill>
                      <a:prstDash val="solid"/>
                    </a:lnT>
                    <a:lnB w="127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359410">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851535" marR="847725" indent="355600">
                        <a:lnSpc>
                          <a:spcPct val="103099"/>
                        </a:lnSpc>
                        <a:spcBef>
                          <a:spcPts val="135"/>
                        </a:spcBef>
                      </a:pPr>
                      <a:r>
                        <a:rPr sz="1050" b="1">
                          <a:solidFill>
                            <a:schemeClr val="tx1"/>
                          </a:solidFill>
                          <a:latin typeface="Arial"/>
                          <a:cs typeface="Arial"/>
                        </a:rPr>
                        <a:t>Pay</a:t>
                      </a:r>
                      <a:r>
                        <a:rPr sz="1050" b="1" spc="40">
                          <a:solidFill>
                            <a:schemeClr val="tx1"/>
                          </a:solidFill>
                          <a:latin typeface="Arial"/>
                          <a:cs typeface="Arial"/>
                        </a:rPr>
                        <a:t> </a:t>
                      </a:r>
                      <a:r>
                        <a:rPr sz="1050" b="1">
                          <a:solidFill>
                            <a:schemeClr val="tx1"/>
                          </a:solidFill>
                          <a:latin typeface="Arial"/>
                          <a:cs typeface="Arial"/>
                        </a:rPr>
                        <a:t>Band</a:t>
                      </a:r>
                      <a:r>
                        <a:rPr sz="1050" b="1" spc="150">
                          <a:solidFill>
                            <a:schemeClr val="tx1"/>
                          </a:solidFill>
                          <a:latin typeface="Arial"/>
                          <a:cs typeface="Arial"/>
                        </a:rPr>
                        <a:t> </a:t>
                      </a:r>
                      <a:r>
                        <a:rPr sz="1050" b="1" spc="-50">
                          <a:solidFill>
                            <a:schemeClr val="tx1"/>
                          </a:solidFill>
                          <a:latin typeface="Arial"/>
                          <a:cs typeface="Arial"/>
                        </a:rPr>
                        <a:t>3 </a:t>
                      </a:r>
                      <a:r>
                        <a:rPr sz="1050" b="1">
                          <a:solidFill>
                            <a:schemeClr val="tx1"/>
                          </a:solidFill>
                          <a:latin typeface="Arial"/>
                          <a:cs typeface="Arial"/>
                        </a:rPr>
                        <a:t>($148,001</a:t>
                      </a:r>
                      <a:r>
                        <a:rPr sz="1050" b="1" spc="120">
                          <a:solidFill>
                            <a:schemeClr val="tx1"/>
                          </a:solidFill>
                          <a:latin typeface="Arial"/>
                          <a:cs typeface="Arial"/>
                        </a:rPr>
                        <a:t> </a:t>
                      </a:r>
                      <a:r>
                        <a:rPr sz="1050" b="1">
                          <a:solidFill>
                            <a:schemeClr val="tx1"/>
                          </a:solidFill>
                          <a:latin typeface="Arial"/>
                          <a:cs typeface="Arial"/>
                        </a:rPr>
                        <a:t>to</a:t>
                      </a:r>
                      <a:r>
                        <a:rPr sz="1050" b="1" spc="50">
                          <a:solidFill>
                            <a:schemeClr val="tx1"/>
                          </a:solidFill>
                          <a:latin typeface="Arial"/>
                          <a:cs typeface="Arial"/>
                        </a:rPr>
                        <a:t> </a:t>
                      </a:r>
                      <a:r>
                        <a:rPr sz="1050" b="1" spc="-10">
                          <a:solidFill>
                            <a:schemeClr val="tx1"/>
                          </a:solidFill>
                          <a:latin typeface="Arial"/>
                          <a:cs typeface="Arial"/>
                        </a:rPr>
                        <a:t>$223,000)</a:t>
                      </a:r>
                      <a:endParaRPr sz="1050">
                        <a:solidFill>
                          <a:schemeClr val="tx1"/>
                        </a:solidFill>
                        <a:latin typeface="Arial"/>
                        <a:cs typeface="Arial"/>
                      </a:endParaRPr>
                    </a:p>
                  </a:txBody>
                  <a:tcPr marL="0" marR="0" marT="171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rowSpan="7">
                  <a:txBody>
                    <a:bodyPr/>
                    <a:lstStyle/>
                    <a:p>
                      <a:pPr>
                        <a:lnSpc>
                          <a:spcPct val="100000"/>
                        </a:lnSpc>
                      </a:pPr>
                      <a:endParaRPr sz="1100">
                        <a:solidFill>
                          <a:schemeClr val="tx1"/>
                        </a:solidFill>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gridSpan="4">
                  <a:txBody>
                    <a:bodyPr/>
                    <a:lstStyle/>
                    <a:p>
                      <a:pPr marL="1074420" marR="1054100" indent="138430">
                        <a:lnSpc>
                          <a:spcPct val="103099"/>
                        </a:lnSpc>
                        <a:spcBef>
                          <a:spcPts val="135"/>
                        </a:spcBef>
                      </a:pPr>
                      <a:r>
                        <a:rPr sz="1050" b="1">
                          <a:solidFill>
                            <a:schemeClr val="tx1"/>
                          </a:solidFill>
                          <a:latin typeface="Arial"/>
                          <a:cs typeface="Arial"/>
                        </a:rPr>
                        <a:t>Pay</a:t>
                      </a:r>
                      <a:r>
                        <a:rPr sz="1050" b="1" spc="40">
                          <a:solidFill>
                            <a:schemeClr val="tx1"/>
                          </a:solidFill>
                          <a:latin typeface="Arial"/>
                          <a:cs typeface="Arial"/>
                        </a:rPr>
                        <a:t> </a:t>
                      </a:r>
                      <a:r>
                        <a:rPr sz="1050" b="1">
                          <a:solidFill>
                            <a:schemeClr val="tx1"/>
                          </a:solidFill>
                          <a:latin typeface="Arial"/>
                          <a:cs typeface="Arial"/>
                        </a:rPr>
                        <a:t>Band</a:t>
                      </a:r>
                      <a:r>
                        <a:rPr sz="1050" b="1" spc="150">
                          <a:solidFill>
                            <a:schemeClr val="tx1"/>
                          </a:solidFill>
                          <a:latin typeface="Arial"/>
                          <a:cs typeface="Arial"/>
                        </a:rPr>
                        <a:t> </a:t>
                      </a:r>
                      <a:r>
                        <a:rPr sz="1050" b="1" spc="-60">
                          <a:solidFill>
                            <a:schemeClr val="tx1"/>
                          </a:solidFill>
                          <a:latin typeface="Arial"/>
                          <a:cs typeface="Arial"/>
                        </a:rPr>
                        <a:t>4 </a:t>
                      </a:r>
                      <a:r>
                        <a:rPr sz="1050" b="1">
                          <a:solidFill>
                            <a:schemeClr val="tx1"/>
                          </a:solidFill>
                          <a:latin typeface="Arial"/>
                          <a:cs typeface="Arial"/>
                        </a:rPr>
                        <a:t>(Over</a:t>
                      </a:r>
                      <a:r>
                        <a:rPr sz="1050" b="1" spc="120">
                          <a:solidFill>
                            <a:schemeClr val="tx1"/>
                          </a:solidFill>
                          <a:latin typeface="Arial"/>
                          <a:cs typeface="Arial"/>
                        </a:rPr>
                        <a:t> </a:t>
                      </a:r>
                      <a:r>
                        <a:rPr sz="1050" b="1" spc="-10">
                          <a:solidFill>
                            <a:schemeClr val="tx1"/>
                          </a:solidFill>
                          <a:latin typeface="Arial"/>
                          <a:cs typeface="Arial"/>
                        </a:rPr>
                        <a:t>$223,000)</a:t>
                      </a:r>
                      <a:endParaRPr sz="1050">
                        <a:solidFill>
                          <a:schemeClr val="tx1"/>
                        </a:solidFill>
                        <a:latin typeface="Arial"/>
                        <a:cs typeface="Arial"/>
                      </a:endParaRPr>
                    </a:p>
                  </a:txBody>
                  <a:tcPr marL="0" marR="0" marT="17145" marB="0">
                    <a:lnL w="381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F79546"/>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79705">
                <a:tc>
                  <a:txBody>
                    <a:bodyPr/>
                    <a:lstStyle/>
                    <a:p>
                      <a:pPr>
                        <a:lnSpc>
                          <a:spcPct val="100000"/>
                        </a:lnSpc>
                      </a:pPr>
                      <a:endParaRPr sz="10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solidFill>
                      <a:srgbClr val="F79546"/>
                    </a:solidFill>
                  </a:tcPr>
                </a:tc>
                <a:tc>
                  <a:txBody>
                    <a:bodyPr/>
                    <a:lstStyle/>
                    <a:p>
                      <a:pPr marR="33655" algn="ctr">
                        <a:lnSpc>
                          <a:spcPts val="1170"/>
                        </a:lnSpc>
                        <a:spcBef>
                          <a:spcPts val="145"/>
                        </a:spcBef>
                      </a:pPr>
                      <a:r>
                        <a:rPr sz="1050" b="1" spc="-25">
                          <a:solidFill>
                            <a:schemeClr val="tx1"/>
                          </a:solidFill>
                          <a:latin typeface="Arial"/>
                          <a:cs typeface="Arial"/>
                        </a:rPr>
                        <a:t>EE</a:t>
                      </a:r>
                      <a:endParaRPr sz="1050">
                        <a:solidFill>
                          <a:schemeClr val="tx1"/>
                        </a:solidFill>
                        <a:latin typeface="Arial"/>
                        <a:cs typeface="Arial"/>
                      </a:endParaRPr>
                    </a:p>
                  </a:txBody>
                  <a:tcPr marL="0" marR="0" marT="18415" marB="0">
                    <a:lnL w="12700">
                      <a:solidFill>
                        <a:srgbClr val="FFFFFF"/>
                      </a:solidFill>
                      <a:prstDash val="solid"/>
                    </a:lnL>
                    <a:lnR w="12700">
                      <a:solidFill>
                        <a:srgbClr val="FFFFFF"/>
                      </a:solidFill>
                      <a:prstDash val="solid"/>
                    </a:lnR>
                    <a:lnT w="38100">
                      <a:solidFill>
                        <a:srgbClr val="FFFFFF"/>
                      </a:solidFill>
                      <a:prstDash val="solid"/>
                    </a:lnT>
                    <a:solidFill>
                      <a:srgbClr val="F79546"/>
                    </a:solidFill>
                  </a:tcPr>
                </a:tc>
                <a:tc>
                  <a:txBody>
                    <a:bodyPr/>
                    <a:lstStyle/>
                    <a:p>
                      <a:pPr marL="215900" marR="3175">
                        <a:lnSpc>
                          <a:spcPts val="1170"/>
                        </a:lnSpc>
                        <a:spcBef>
                          <a:spcPts val="145"/>
                        </a:spcBef>
                      </a:pPr>
                      <a:r>
                        <a:rPr sz="1050" b="1" spc="-20">
                          <a:solidFill>
                            <a:schemeClr val="tx1"/>
                          </a:solidFill>
                          <a:latin typeface="Arial"/>
                          <a:cs typeface="Arial"/>
                        </a:rPr>
                        <a:t>EE+C</a:t>
                      </a:r>
                      <a:endParaRPr sz="1050">
                        <a:solidFill>
                          <a:schemeClr val="tx1"/>
                        </a:solidFill>
                        <a:latin typeface="Arial"/>
                        <a:cs typeface="Arial"/>
                      </a:endParaRPr>
                    </a:p>
                  </a:txBody>
                  <a:tcPr marL="0" marR="0" marT="18415" marB="0">
                    <a:lnL w="12700">
                      <a:solidFill>
                        <a:srgbClr val="FFFFFF"/>
                      </a:solidFill>
                      <a:prstDash val="solid"/>
                    </a:lnL>
                    <a:lnR w="12700">
                      <a:solidFill>
                        <a:srgbClr val="FFFFFF"/>
                      </a:solidFill>
                      <a:prstDash val="solid"/>
                    </a:lnR>
                    <a:lnT w="38100">
                      <a:solidFill>
                        <a:srgbClr val="FFFFFF"/>
                      </a:solidFill>
                      <a:prstDash val="solid"/>
                    </a:lnT>
                    <a:solidFill>
                      <a:srgbClr val="F79546"/>
                    </a:solidFill>
                  </a:tcPr>
                </a:tc>
                <a:tc>
                  <a:txBody>
                    <a:bodyPr/>
                    <a:lstStyle/>
                    <a:p>
                      <a:pPr marL="130175" marR="3175">
                        <a:lnSpc>
                          <a:spcPts val="1170"/>
                        </a:lnSpc>
                        <a:spcBef>
                          <a:spcPts val="145"/>
                        </a:spcBef>
                      </a:pPr>
                      <a:r>
                        <a:rPr sz="1050" b="1" spc="-10">
                          <a:solidFill>
                            <a:schemeClr val="tx1"/>
                          </a:solidFill>
                          <a:latin typeface="Arial"/>
                          <a:cs typeface="Arial"/>
                        </a:rPr>
                        <a:t>EE+Sp</a:t>
                      </a:r>
                      <a:endParaRPr sz="1050">
                        <a:solidFill>
                          <a:schemeClr val="tx1"/>
                        </a:solidFill>
                        <a:latin typeface="Arial"/>
                        <a:cs typeface="Arial"/>
                      </a:endParaRPr>
                    </a:p>
                  </a:txBody>
                  <a:tcPr marL="0" marR="0" marT="18415" marB="0">
                    <a:lnL w="12700">
                      <a:solidFill>
                        <a:srgbClr val="FFFFFF"/>
                      </a:solidFill>
                      <a:prstDash val="solid"/>
                    </a:lnL>
                    <a:lnR w="12700">
                      <a:solidFill>
                        <a:srgbClr val="FFFFFF"/>
                      </a:solidFill>
                      <a:prstDash val="solid"/>
                    </a:lnR>
                    <a:lnT w="38100">
                      <a:solidFill>
                        <a:srgbClr val="FFFFFF"/>
                      </a:solidFill>
                      <a:prstDash val="solid"/>
                    </a:lnT>
                    <a:solidFill>
                      <a:srgbClr val="F79546"/>
                    </a:solidFill>
                  </a:tcPr>
                </a:tc>
                <a:tc>
                  <a:txBody>
                    <a:bodyPr/>
                    <a:lstStyle/>
                    <a:p>
                      <a:pPr marL="154305" marR="12065">
                        <a:lnSpc>
                          <a:spcPts val="1170"/>
                        </a:lnSpc>
                        <a:spcBef>
                          <a:spcPts val="145"/>
                        </a:spcBef>
                      </a:pPr>
                      <a:r>
                        <a:rPr sz="1050" b="1" spc="-10">
                          <a:solidFill>
                            <a:schemeClr val="tx1"/>
                          </a:solidFill>
                          <a:latin typeface="Arial"/>
                          <a:cs typeface="Arial"/>
                        </a:rPr>
                        <a:t>EE+Fam</a:t>
                      </a:r>
                      <a:endParaRPr sz="1050">
                        <a:solidFill>
                          <a:schemeClr val="tx1"/>
                        </a:solidFill>
                        <a:latin typeface="Arial"/>
                        <a:cs typeface="Arial"/>
                      </a:endParaRPr>
                    </a:p>
                  </a:txBody>
                  <a:tcPr marL="0" marR="0" marT="18415" marB="0">
                    <a:lnL w="12700">
                      <a:solidFill>
                        <a:srgbClr val="FFFFFF"/>
                      </a:solidFill>
                      <a:prstDash val="solid"/>
                    </a:lnL>
                    <a:lnR w="38100">
                      <a:solidFill>
                        <a:srgbClr val="FFFFFF"/>
                      </a:solidFill>
                      <a:prstDash val="solid"/>
                    </a:lnR>
                    <a:lnT w="38100">
                      <a:solidFill>
                        <a:srgbClr val="FFFFFF"/>
                      </a:solidFill>
                      <a:prstDash val="solid"/>
                    </a:lnT>
                    <a:solidFill>
                      <a:srgbClr val="F79546"/>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L="4445" marR="3175" algn="ctr">
                        <a:lnSpc>
                          <a:spcPts val="1170"/>
                        </a:lnSpc>
                        <a:spcBef>
                          <a:spcPts val="145"/>
                        </a:spcBef>
                      </a:pPr>
                      <a:r>
                        <a:rPr sz="1050" b="1" spc="-25">
                          <a:solidFill>
                            <a:schemeClr val="tx1"/>
                          </a:solidFill>
                          <a:latin typeface="Arial"/>
                          <a:cs typeface="Arial"/>
                        </a:rPr>
                        <a:t>EE</a:t>
                      </a:r>
                      <a:endParaRPr sz="1050">
                        <a:solidFill>
                          <a:schemeClr val="tx1"/>
                        </a:solidFill>
                        <a:latin typeface="Arial"/>
                        <a:cs typeface="Arial"/>
                      </a:endParaRPr>
                    </a:p>
                  </a:txBody>
                  <a:tcPr marL="0" marR="0" marT="18415" marB="0">
                    <a:lnL w="381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184150" marR="3175">
                        <a:lnSpc>
                          <a:spcPts val="1170"/>
                        </a:lnSpc>
                        <a:spcBef>
                          <a:spcPts val="145"/>
                        </a:spcBef>
                      </a:pPr>
                      <a:r>
                        <a:rPr sz="1050" b="1" spc="-20">
                          <a:solidFill>
                            <a:schemeClr val="tx1"/>
                          </a:solidFill>
                          <a:latin typeface="Arial"/>
                          <a:cs typeface="Arial"/>
                        </a:rPr>
                        <a:t>EE+C</a:t>
                      </a:r>
                      <a:endParaRPr sz="1050">
                        <a:solidFill>
                          <a:schemeClr val="tx1"/>
                        </a:solidFill>
                        <a:latin typeface="Arial"/>
                        <a:cs typeface="Arial"/>
                      </a:endParaRPr>
                    </a:p>
                  </a:txBody>
                  <a:tcPr marL="0" marR="0" marT="184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177165" marR="3175">
                        <a:lnSpc>
                          <a:spcPts val="1170"/>
                        </a:lnSpc>
                        <a:spcBef>
                          <a:spcPts val="145"/>
                        </a:spcBef>
                      </a:pPr>
                      <a:r>
                        <a:rPr sz="1050" b="1" spc="-10">
                          <a:solidFill>
                            <a:schemeClr val="tx1"/>
                          </a:solidFill>
                          <a:latin typeface="Arial"/>
                          <a:cs typeface="Arial"/>
                        </a:rPr>
                        <a:t>EE+Sp</a:t>
                      </a:r>
                      <a:endParaRPr sz="1050">
                        <a:solidFill>
                          <a:schemeClr val="tx1"/>
                        </a:solidFill>
                        <a:latin typeface="Arial"/>
                        <a:cs typeface="Arial"/>
                      </a:endParaRPr>
                    </a:p>
                  </a:txBody>
                  <a:tcPr marL="0" marR="0" marT="184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tc>
                  <a:txBody>
                    <a:bodyPr/>
                    <a:lstStyle/>
                    <a:p>
                      <a:pPr marL="207010" marR="3175">
                        <a:lnSpc>
                          <a:spcPts val="1170"/>
                        </a:lnSpc>
                        <a:spcBef>
                          <a:spcPts val="145"/>
                        </a:spcBef>
                      </a:pPr>
                      <a:r>
                        <a:rPr sz="1050" b="1" spc="-10">
                          <a:solidFill>
                            <a:schemeClr val="tx1"/>
                          </a:solidFill>
                          <a:latin typeface="Arial"/>
                          <a:cs typeface="Arial"/>
                        </a:rPr>
                        <a:t>EE+Fam</a:t>
                      </a:r>
                      <a:endParaRPr sz="1050">
                        <a:solidFill>
                          <a:schemeClr val="tx1"/>
                        </a:solidFill>
                        <a:latin typeface="Arial"/>
                        <a:cs typeface="Arial"/>
                      </a:endParaRPr>
                    </a:p>
                  </a:txBody>
                  <a:tcPr marL="0" marR="0" marT="184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79546"/>
                    </a:solidFill>
                  </a:tcPr>
                </a:tc>
                <a:extLst>
                  <a:ext uri="{0D108BD9-81ED-4DB2-BD59-A6C34878D82A}">
                    <a16:rowId xmlns:a16="http://schemas.microsoft.com/office/drawing/2014/main" val="10009"/>
                  </a:ext>
                </a:extLst>
              </a:tr>
              <a:tr h="203200">
                <a:tc>
                  <a:txBody>
                    <a:bodyPr/>
                    <a:lstStyle/>
                    <a:p>
                      <a:pPr>
                        <a:lnSpc>
                          <a:spcPts val="1195"/>
                        </a:lnSpc>
                        <a:spcBef>
                          <a:spcPts val="309"/>
                        </a:spcBef>
                      </a:pPr>
                      <a:r>
                        <a:rPr sz="1050" b="1">
                          <a:solidFill>
                            <a:srgbClr val="2D2C2C"/>
                          </a:solidFill>
                          <a:latin typeface="Arial"/>
                          <a:cs typeface="Arial"/>
                        </a:rPr>
                        <a:t>UC</a:t>
                      </a:r>
                      <a:r>
                        <a:rPr sz="1050" b="1" spc="55">
                          <a:solidFill>
                            <a:srgbClr val="2D2C2C"/>
                          </a:solidFill>
                          <a:latin typeface="Arial"/>
                          <a:cs typeface="Arial"/>
                        </a:rPr>
                        <a:t> </a:t>
                      </a:r>
                      <a:r>
                        <a:rPr sz="1050" b="1">
                          <a:solidFill>
                            <a:srgbClr val="2D2C2C"/>
                          </a:solidFill>
                          <a:latin typeface="Arial"/>
                          <a:cs typeface="Arial"/>
                        </a:rPr>
                        <a:t>Blue</a:t>
                      </a:r>
                      <a:r>
                        <a:rPr sz="1050" b="1" spc="100">
                          <a:solidFill>
                            <a:srgbClr val="2D2C2C"/>
                          </a:solidFill>
                          <a:latin typeface="Arial"/>
                          <a:cs typeface="Arial"/>
                        </a:rPr>
                        <a:t> </a:t>
                      </a:r>
                      <a:r>
                        <a:rPr sz="1050" b="1">
                          <a:solidFill>
                            <a:srgbClr val="2D2C2C"/>
                          </a:solidFill>
                          <a:latin typeface="Arial"/>
                          <a:cs typeface="Arial"/>
                        </a:rPr>
                        <a:t>&amp;</a:t>
                      </a:r>
                      <a:r>
                        <a:rPr sz="1050" b="1" spc="55">
                          <a:solidFill>
                            <a:srgbClr val="2D2C2C"/>
                          </a:solidFill>
                          <a:latin typeface="Arial"/>
                          <a:cs typeface="Arial"/>
                        </a:rPr>
                        <a:t> </a:t>
                      </a:r>
                      <a:r>
                        <a:rPr sz="1050" b="1">
                          <a:solidFill>
                            <a:srgbClr val="2D2C2C"/>
                          </a:solidFill>
                          <a:latin typeface="Arial"/>
                          <a:cs typeface="Arial"/>
                        </a:rPr>
                        <a:t>Gold</a:t>
                      </a:r>
                      <a:r>
                        <a:rPr sz="1050" b="1" spc="110">
                          <a:solidFill>
                            <a:srgbClr val="2D2C2C"/>
                          </a:solidFill>
                          <a:latin typeface="Arial"/>
                          <a:cs typeface="Arial"/>
                        </a:rPr>
                        <a:t> </a:t>
                      </a:r>
                      <a:r>
                        <a:rPr sz="1050" b="1" spc="-25">
                          <a:solidFill>
                            <a:srgbClr val="2D2C2C"/>
                          </a:solidFill>
                          <a:latin typeface="Arial"/>
                          <a:cs typeface="Arial"/>
                        </a:rPr>
                        <a:t>HMO</a:t>
                      </a:r>
                      <a:endParaRPr sz="1050">
                        <a:latin typeface="Arial"/>
                        <a:cs typeface="Arial"/>
                      </a:endParaRPr>
                    </a:p>
                  </a:txBody>
                  <a:tcPr marL="0" marR="0" marT="39369" marB="0">
                    <a:lnL w="12700">
                      <a:solidFill>
                        <a:srgbClr val="FFFFFF"/>
                      </a:solidFill>
                      <a:prstDash val="solid"/>
                    </a:lnL>
                    <a:lnR w="12700">
                      <a:solidFill>
                        <a:srgbClr val="FFFFFF"/>
                      </a:solidFill>
                      <a:prstDash val="solid"/>
                    </a:lnR>
                    <a:solidFill>
                      <a:srgbClr val="FCEEE9"/>
                    </a:solidFill>
                  </a:tcPr>
                </a:tc>
                <a:tc>
                  <a:txBody>
                    <a:bodyPr/>
                    <a:lstStyle/>
                    <a:p>
                      <a:pPr marR="31750" algn="r">
                        <a:lnSpc>
                          <a:spcPts val="985"/>
                        </a:lnSpc>
                        <a:spcBef>
                          <a:spcPts val="515"/>
                        </a:spcBef>
                      </a:pPr>
                      <a:r>
                        <a:rPr sz="1050" b="1" spc="-10">
                          <a:latin typeface="Arial"/>
                          <a:cs typeface="Arial"/>
                        </a:rPr>
                        <a:t>$233.09</a:t>
                      </a:r>
                      <a:endParaRPr sz="1050">
                        <a:latin typeface="Arial"/>
                        <a:cs typeface="Arial"/>
                      </a:endParaRPr>
                    </a:p>
                  </a:txBody>
                  <a:tcPr marL="0" marR="0" marT="65405" marB="0">
                    <a:lnL w="12700">
                      <a:solidFill>
                        <a:srgbClr val="FFFFFF"/>
                      </a:solidFill>
                      <a:prstDash val="solid"/>
                    </a:lnL>
                    <a:lnR w="12700">
                      <a:solidFill>
                        <a:srgbClr val="FFFFFF"/>
                      </a:solidFill>
                      <a:prstDash val="solid"/>
                    </a:lnR>
                    <a:solidFill>
                      <a:srgbClr val="FCEEE9"/>
                    </a:solidFill>
                  </a:tcPr>
                </a:tc>
                <a:tc>
                  <a:txBody>
                    <a:bodyPr/>
                    <a:lstStyle/>
                    <a:p>
                      <a:pPr marR="9525" algn="r">
                        <a:lnSpc>
                          <a:spcPts val="985"/>
                        </a:lnSpc>
                        <a:spcBef>
                          <a:spcPts val="515"/>
                        </a:spcBef>
                      </a:pPr>
                      <a:r>
                        <a:rPr sz="1050" b="1" spc="-10">
                          <a:latin typeface="Arial"/>
                          <a:cs typeface="Arial"/>
                        </a:rPr>
                        <a:t>$419.56</a:t>
                      </a:r>
                      <a:endParaRPr sz="1050">
                        <a:latin typeface="Arial"/>
                        <a:cs typeface="Arial"/>
                      </a:endParaRPr>
                    </a:p>
                  </a:txBody>
                  <a:tcPr marL="0" marR="0" marT="65405" marB="0">
                    <a:lnL w="12700">
                      <a:solidFill>
                        <a:srgbClr val="FFFFFF"/>
                      </a:solidFill>
                      <a:prstDash val="solid"/>
                    </a:lnL>
                    <a:lnR w="12700">
                      <a:solidFill>
                        <a:srgbClr val="FFFFFF"/>
                      </a:solidFill>
                      <a:prstDash val="solid"/>
                    </a:lnR>
                    <a:solidFill>
                      <a:srgbClr val="FCEEE9"/>
                    </a:solidFill>
                  </a:tcPr>
                </a:tc>
                <a:tc>
                  <a:txBody>
                    <a:bodyPr/>
                    <a:lstStyle/>
                    <a:p>
                      <a:pPr marR="5080" algn="r">
                        <a:lnSpc>
                          <a:spcPts val="985"/>
                        </a:lnSpc>
                        <a:spcBef>
                          <a:spcPts val="515"/>
                        </a:spcBef>
                      </a:pPr>
                      <a:r>
                        <a:rPr sz="1050" b="1" spc="-10">
                          <a:latin typeface="Arial"/>
                          <a:cs typeface="Arial"/>
                        </a:rPr>
                        <a:t>$629.22</a:t>
                      </a:r>
                      <a:endParaRPr sz="1050">
                        <a:latin typeface="Arial"/>
                        <a:cs typeface="Arial"/>
                      </a:endParaRPr>
                    </a:p>
                  </a:txBody>
                  <a:tcPr marL="0" marR="0" marT="65405" marB="0">
                    <a:lnL w="12700">
                      <a:solidFill>
                        <a:srgbClr val="FFFFFF"/>
                      </a:solidFill>
                      <a:prstDash val="solid"/>
                    </a:lnL>
                    <a:lnR w="12700">
                      <a:solidFill>
                        <a:srgbClr val="FFFFFF"/>
                      </a:solidFill>
                      <a:prstDash val="solid"/>
                    </a:lnR>
                    <a:solidFill>
                      <a:srgbClr val="FCEEE9"/>
                    </a:solidFill>
                  </a:tcPr>
                </a:tc>
                <a:tc>
                  <a:txBody>
                    <a:bodyPr/>
                    <a:lstStyle/>
                    <a:p>
                      <a:pPr algn="r">
                        <a:lnSpc>
                          <a:spcPts val="985"/>
                        </a:lnSpc>
                        <a:spcBef>
                          <a:spcPts val="515"/>
                        </a:spcBef>
                      </a:pPr>
                      <a:r>
                        <a:rPr sz="1050" b="1" spc="-10">
                          <a:latin typeface="Arial"/>
                          <a:cs typeface="Arial"/>
                        </a:rPr>
                        <a:t>$815.69</a:t>
                      </a:r>
                      <a:endParaRPr sz="1050">
                        <a:latin typeface="Arial"/>
                        <a:cs typeface="Arial"/>
                      </a:endParaRPr>
                    </a:p>
                  </a:txBody>
                  <a:tcPr marL="0" marR="0" marT="65405" marB="0">
                    <a:lnL w="12700">
                      <a:solidFill>
                        <a:srgbClr val="FFFFFF"/>
                      </a:solidFill>
                      <a:prstDash val="solid"/>
                    </a:lnL>
                    <a:lnR w="38100">
                      <a:solidFill>
                        <a:srgbClr val="FFFFFF"/>
                      </a:solidFill>
                      <a:prstDash val="solid"/>
                    </a:lnR>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R="6350" algn="r">
                        <a:lnSpc>
                          <a:spcPts val="1255"/>
                        </a:lnSpc>
                        <a:spcBef>
                          <a:spcPts val="250"/>
                        </a:spcBef>
                      </a:pPr>
                      <a:r>
                        <a:rPr sz="1050" b="1" spc="-10">
                          <a:latin typeface="Arial"/>
                          <a:cs typeface="Arial"/>
                        </a:rPr>
                        <a:t>$296.61</a:t>
                      </a:r>
                      <a:endParaRPr sz="1050">
                        <a:latin typeface="Arial"/>
                        <a:cs typeface="Arial"/>
                      </a:endParaRPr>
                    </a:p>
                  </a:txBody>
                  <a:tcPr marL="0" marR="0" marT="3175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255"/>
                        </a:lnSpc>
                        <a:spcBef>
                          <a:spcPts val="250"/>
                        </a:spcBef>
                      </a:pPr>
                      <a:r>
                        <a:rPr sz="1050" b="1" spc="-10">
                          <a:latin typeface="Arial"/>
                          <a:cs typeface="Arial"/>
                        </a:rPr>
                        <a:t>$533.89</a:t>
                      </a:r>
                      <a:endParaRPr sz="105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255"/>
                        </a:lnSpc>
                        <a:spcBef>
                          <a:spcPts val="250"/>
                        </a:spcBef>
                      </a:pPr>
                      <a:r>
                        <a:rPr sz="1050" b="1" spc="-10">
                          <a:latin typeface="Arial"/>
                          <a:cs typeface="Arial"/>
                        </a:rPr>
                        <a:t>$762.61</a:t>
                      </a:r>
                      <a:endParaRPr sz="105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255"/>
                        </a:lnSpc>
                        <a:spcBef>
                          <a:spcPts val="250"/>
                        </a:spcBef>
                      </a:pPr>
                      <a:r>
                        <a:rPr sz="1050" b="1" spc="-10">
                          <a:latin typeface="Arial"/>
                          <a:cs typeface="Arial"/>
                        </a:rPr>
                        <a:t>$999.90</a:t>
                      </a:r>
                      <a:endParaRPr sz="1050">
                        <a:latin typeface="Arial"/>
                        <a:cs typeface="Arial"/>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10"/>
                  </a:ext>
                </a:extLst>
              </a:tr>
              <a:tr h="203200">
                <a:tc>
                  <a:txBody>
                    <a:bodyPr/>
                    <a:lstStyle/>
                    <a:p>
                      <a:pPr>
                        <a:lnSpc>
                          <a:spcPts val="1190"/>
                        </a:lnSpc>
                        <a:spcBef>
                          <a:spcPts val="315"/>
                        </a:spcBef>
                      </a:pPr>
                      <a:r>
                        <a:rPr sz="1050" b="1">
                          <a:solidFill>
                            <a:srgbClr val="2D2C2C"/>
                          </a:solidFill>
                          <a:latin typeface="Arial"/>
                          <a:cs typeface="Arial"/>
                        </a:rPr>
                        <a:t>Kaiser</a:t>
                      </a:r>
                      <a:r>
                        <a:rPr sz="1050" b="1" spc="105">
                          <a:solidFill>
                            <a:srgbClr val="2D2C2C"/>
                          </a:solidFill>
                          <a:latin typeface="Arial"/>
                          <a:cs typeface="Arial"/>
                        </a:rPr>
                        <a:t> </a:t>
                      </a:r>
                      <a:r>
                        <a:rPr sz="1050" b="1">
                          <a:solidFill>
                            <a:srgbClr val="2D2C2C"/>
                          </a:solidFill>
                          <a:latin typeface="Arial"/>
                          <a:cs typeface="Arial"/>
                        </a:rPr>
                        <a:t>Permanente</a:t>
                      </a:r>
                      <a:r>
                        <a:rPr sz="1050" b="1" spc="135">
                          <a:solidFill>
                            <a:srgbClr val="2D2C2C"/>
                          </a:solidFill>
                          <a:latin typeface="Arial"/>
                          <a:cs typeface="Arial"/>
                        </a:rPr>
                        <a:t> </a:t>
                      </a:r>
                      <a:r>
                        <a:rPr sz="1050" b="1">
                          <a:solidFill>
                            <a:srgbClr val="2D2C2C"/>
                          </a:solidFill>
                          <a:latin typeface="Arial"/>
                          <a:cs typeface="Arial"/>
                        </a:rPr>
                        <a:t>-</a:t>
                      </a:r>
                      <a:r>
                        <a:rPr sz="1050" b="1" spc="120">
                          <a:solidFill>
                            <a:srgbClr val="2D2C2C"/>
                          </a:solidFill>
                          <a:latin typeface="Arial"/>
                          <a:cs typeface="Arial"/>
                        </a:rPr>
                        <a:t> </a:t>
                      </a:r>
                      <a:r>
                        <a:rPr sz="1050" b="1" spc="-25">
                          <a:solidFill>
                            <a:srgbClr val="2D2C2C"/>
                          </a:solidFill>
                          <a:latin typeface="Arial"/>
                          <a:cs typeface="Arial"/>
                        </a:rPr>
                        <a:t>CA</a:t>
                      </a:r>
                      <a:endParaRPr sz="1050">
                        <a:latin typeface="Arial"/>
                        <a:cs typeface="Arial"/>
                      </a:endParaRPr>
                    </a:p>
                  </a:txBody>
                  <a:tcPr marL="0" marR="0" marT="40005" marB="0">
                    <a:lnL w="12700">
                      <a:solidFill>
                        <a:srgbClr val="FFFFFF"/>
                      </a:solidFill>
                      <a:prstDash val="solid"/>
                    </a:lnL>
                    <a:lnR w="12700">
                      <a:solidFill>
                        <a:srgbClr val="FFFFFF"/>
                      </a:solidFill>
                      <a:prstDash val="solid"/>
                    </a:lnR>
                    <a:solidFill>
                      <a:srgbClr val="FBDDCF"/>
                    </a:solidFill>
                  </a:tcPr>
                </a:tc>
                <a:tc>
                  <a:txBody>
                    <a:bodyPr/>
                    <a:lstStyle/>
                    <a:p>
                      <a:pPr marR="31750" algn="r">
                        <a:lnSpc>
                          <a:spcPts val="1115"/>
                        </a:lnSpc>
                        <a:spcBef>
                          <a:spcPts val="385"/>
                        </a:spcBef>
                      </a:pPr>
                      <a:r>
                        <a:rPr sz="1050" b="1" spc="-10">
                          <a:latin typeface="Arial"/>
                          <a:cs typeface="Arial"/>
                        </a:rPr>
                        <a:t>$180.68</a:t>
                      </a:r>
                      <a:endParaRPr sz="1050">
                        <a:latin typeface="Arial"/>
                        <a:cs typeface="Arial"/>
                      </a:endParaRPr>
                    </a:p>
                  </a:txBody>
                  <a:tcPr marL="0" marR="0" marT="48895" marB="0">
                    <a:lnL w="12700">
                      <a:solidFill>
                        <a:srgbClr val="FFFFFF"/>
                      </a:solidFill>
                      <a:prstDash val="solid"/>
                    </a:lnL>
                    <a:lnR w="12700">
                      <a:solidFill>
                        <a:srgbClr val="FFFFFF"/>
                      </a:solidFill>
                      <a:prstDash val="solid"/>
                    </a:lnR>
                    <a:solidFill>
                      <a:srgbClr val="FBDDCF"/>
                    </a:solidFill>
                  </a:tcPr>
                </a:tc>
                <a:tc>
                  <a:txBody>
                    <a:bodyPr/>
                    <a:lstStyle/>
                    <a:p>
                      <a:pPr marR="9525" algn="r">
                        <a:lnSpc>
                          <a:spcPts val="1115"/>
                        </a:lnSpc>
                        <a:spcBef>
                          <a:spcPts val="385"/>
                        </a:spcBef>
                      </a:pPr>
                      <a:r>
                        <a:rPr sz="1050" b="1" spc="-10">
                          <a:latin typeface="Arial"/>
                          <a:cs typeface="Arial"/>
                        </a:rPr>
                        <a:t>$325.23</a:t>
                      </a:r>
                      <a:endParaRPr sz="1050">
                        <a:latin typeface="Arial"/>
                        <a:cs typeface="Arial"/>
                      </a:endParaRPr>
                    </a:p>
                  </a:txBody>
                  <a:tcPr marL="0" marR="0" marT="48895" marB="0">
                    <a:lnL w="12700">
                      <a:solidFill>
                        <a:srgbClr val="FFFFFF"/>
                      </a:solidFill>
                      <a:prstDash val="solid"/>
                    </a:lnL>
                    <a:lnR w="12700">
                      <a:solidFill>
                        <a:srgbClr val="FFFFFF"/>
                      </a:solidFill>
                      <a:prstDash val="solid"/>
                    </a:lnR>
                    <a:solidFill>
                      <a:srgbClr val="FBDDCF"/>
                    </a:solidFill>
                  </a:tcPr>
                </a:tc>
                <a:tc>
                  <a:txBody>
                    <a:bodyPr/>
                    <a:lstStyle/>
                    <a:p>
                      <a:pPr marR="5080" algn="r">
                        <a:lnSpc>
                          <a:spcPts val="1115"/>
                        </a:lnSpc>
                        <a:spcBef>
                          <a:spcPts val="385"/>
                        </a:spcBef>
                      </a:pPr>
                      <a:r>
                        <a:rPr sz="1050" b="1" spc="-10">
                          <a:latin typeface="Arial"/>
                          <a:cs typeface="Arial"/>
                        </a:rPr>
                        <a:t>$487.82</a:t>
                      </a:r>
                      <a:endParaRPr sz="1050">
                        <a:latin typeface="Arial"/>
                        <a:cs typeface="Arial"/>
                      </a:endParaRPr>
                    </a:p>
                  </a:txBody>
                  <a:tcPr marL="0" marR="0" marT="48895" marB="0">
                    <a:lnL w="12700">
                      <a:solidFill>
                        <a:srgbClr val="FFFFFF"/>
                      </a:solidFill>
                      <a:prstDash val="solid"/>
                    </a:lnL>
                    <a:lnR w="12700">
                      <a:solidFill>
                        <a:srgbClr val="FFFFFF"/>
                      </a:solidFill>
                      <a:prstDash val="solid"/>
                    </a:lnR>
                    <a:solidFill>
                      <a:srgbClr val="FBDDCF"/>
                    </a:solidFill>
                  </a:tcPr>
                </a:tc>
                <a:tc>
                  <a:txBody>
                    <a:bodyPr/>
                    <a:lstStyle/>
                    <a:p>
                      <a:pPr algn="r">
                        <a:lnSpc>
                          <a:spcPts val="1115"/>
                        </a:lnSpc>
                        <a:spcBef>
                          <a:spcPts val="385"/>
                        </a:spcBef>
                      </a:pPr>
                      <a:r>
                        <a:rPr sz="1050" b="1" spc="-10">
                          <a:latin typeface="Arial"/>
                          <a:cs typeface="Arial"/>
                        </a:rPr>
                        <a:t>$632.37</a:t>
                      </a:r>
                      <a:endParaRPr sz="1050">
                        <a:latin typeface="Arial"/>
                        <a:cs typeface="Arial"/>
                      </a:endParaRPr>
                    </a:p>
                  </a:txBody>
                  <a:tcPr marL="0" marR="0" marT="48895" marB="0">
                    <a:lnL w="12700">
                      <a:solidFill>
                        <a:srgbClr val="FFFFFF"/>
                      </a:solidFill>
                      <a:prstDash val="solid"/>
                    </a:lnL>
                    <a:lnR w="38100">
                      <a:solidFill>
                        <a:srgbClr val="FFFFFF"/>
                      </a:solidFill>
                      <a:prstDash val="solid"/>
                    </a:lnR>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R="6350" algn="r">
                        <a:lnSpc>
                          <a:spcPts val="1115"/>
                        </a:lnSpc>
                        <a:spcBef>
                          <a:spcPts val="385"/>
                        </a:spcBef>
                      </a:pPr>
                      <a:r>
                        <a:rPr sz="1050" b="1" spc="-10">
                          <a:latin typeface="Arial"/>
                          <a:cs typeface="Arial"/>
                        </a:rPr>
                        <a:t>$229.95</a:t>
                      </a:r>
                      <a:endParaRPr sz="1050">
                        <a:latin typeface="Arial"/>
                        <a:cs typeface="Arial"/>
                      </a:endParaRPr>
                    </a:p>
                  </a:txBody>
                  <a:tcPr marL="0" marR="0" marT="48895"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15"/>
                        </a:lnSpc>
                        <a:spcBef>
                          <a:spcPts val="385"/>
                        </a:spcBef>
                      </a:pPr>
                      <a:r>
                        <a:rPr sz="1050" b="1" spc="-10">
                          <a:latin typeface="Arial"/>
                          <a:cs typeface="Arial"/>
                        </a:rPr>
                        <a:t>$413.91</a:t>
                      </a:r>
                      <a:endParaRPr sz="1050">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15"/>
                        </a:lnSpc>
                        <a:spcBef>
                          <a:spcPts val="385"/>
                        </a:spcBef>
                      </a:pPr>
                      <a:r>
                        <a:rPr sz="1050" b="1" spc="-10">
                          <a:latin typeface="Arial"/>
                          <a:cs typeface="Arial"/>
                        </a:rPr>
                        <a:t>$591.28</a:t>
                      </a:r>
                      <a:endParaRPr sz="1050">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15"/>
                        </a:lnSpc>
                        <a:spcBef>
                          <a:spcPts val="385"/>
                        </a:spcBef>
                      </a:pPr>
                      <a:r>
                        <a:rPr sz="1050" b="1" spc="-10">
                          <a:latin typeface="Arial"/>
                          <a:cs typeface="Arial"/>
                        </a:rPr>
                        <a:t>$775.24</a:t>
                      </a:r>
                      <a:endParaRPr sz="1050">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11"/>
                  </a:ext>
                </a:extLst>
              </a:tr>
              <a:tr h="196850">
                <a:tc>
                  <a:txBody>
                    <a:bodyPr/>
                    <a:lstStyle/>
                    <a:p>
                      <a:pPr>
                        <a:lnSpc>
                          <a:spcPts val="1230"/>
                        </a:lnSpc>
                        <a:spcBef>
                          <a:spcPts val="225"/>
                        </a:spcBef>
                      </a:pPr>
                      <a:r>
                        <a:rPr sz="1050" b="1">
                          <a:solidFill>
                            <a:srgbClr val="2D2C2C"/>
                          </a:solidFill>
                          <a:latin typeface="Arial"/>
                          <a:cs typeface="Arial"/>
                        </a:rPr>
                        <a:t>Kaiser</a:t>
                      </a:r>
                      <a:r>
                        <a:rPr sz="1050" b="1" spc="200">
                          <a:solidFill>
                            <a:srgbClr val="2D2C2C"/>
                          </a:solidFill>
                          <a:latin typeface="Arial"/>
                          <a:cs typeface="Arial"/>
                        </a:rPr>
                        <a:t> </a:t>
                      </a:r>
                      <a:r>
                        <a:rPr sz="1050" b="1">
                          <a:solidFill>
                            <a:srgbClr val="2D2C2C"/>
                          </a:solidFill>
                          <a:latin typeface="Arial"/>
                          <a:cs typeface="Arial"/>
                        </a:rPr>
                        <a:t>Mid-</a:t>
                      </a:r>
                      <a:r>
                        <a:rPr sz="1050" b="1" spc="-10">
                          <a:solidFill>
                            <a:srgbClr val="2D2C2C"/>
                          </a:solidFill>
                          <a:latin typeface="Arial"/>
                          <a:cs typeface="Arial"/>
                        </a:rPr>
                        <a:t>Atlantic</a:t>
                      </a:r>
                      <a:endParaRPr sz="1050">
                        <a:latin typeface="Arial"/>
                        <a:cs typeface="Arial"/>
                      </a:endParaRPr>
                    </a:p>
                  </a:txBody>
                  <a:tcPr marL="0" marR="0" marT="28575" marB="0">
                    <a:lnL w="12700">
                      <a:solidFill>
                        <a:srgbClr val="FFFFFF"/>
                      </a:solidFill>
                      <a:prstDash val="solid"/>
                    </a:lnL>
                    <a:lnR w="12700">
                      <a:solidFill>
                        <a:srgbClr val="FFFFFF"/>
                      </a:solidFill>
                      <a:prstDash val="solid"/>
                    </a:lnR>
                    <a:solidFill>
                      <a:srgbClr val="FCEEE9"/>
                    </a:solidFill>
                  </a:tcPr>
                </a:tc>
                <a:tc>
                  <a:txBody>
                    <a:bodyPr/>
                    <a:lstStyle/>
                    <a:p>
                      <a:pPr marR="31750" algn="r">
                        <a:lnSpc>
                          <a:spcPts val="1110"/>
                        </a:lnSpc>
                        <a:spcBef>
                          <a:spcPts val="340"/>
                        </a:spcBef>
                      </a:pPr>
                      <a:r>
                        <a:rPr sz="1050" b="1" spc="-10">
                          <a:latin typeface="Arial"/>
                          <a:cs typeface="Arial"/>
                        </a:rPr>
                        <a:t>$180.68</a:t>
                      </a:r>
                      <a:endParaRPr sz="1050">
                        <a:latin typeface="Arial"/>
                        <a:cs typeface="Arial"/>
                      </a:endParaRPr>
                    </a:p>
                  </a:txBody>
                  <a:tcPr marL="0" marR="0" marT="43180" marB="0">
                    <a:lnL w="12700">
                      <a:solidFill>
                        <a:srgbClr val="FFFFFF"/>
                      </a:solidFill>
                      <a:prstDash val="solid"/>
                    </a:lnL>
                    <a:lnR w="12700">
                      <a:solidFill>
                        <a:srgbClr val="FFFFFF"/>
                      </a:solidFill>
                      <a:prstDash val="solid"/>
                    </a:lnR>
                    <a:solidFill>
                      <a:srgbClr val="FCEEE9"/>
                    </a:solidFill>
                  </a:tcPr>
                </a:tc>
                <a:tc>
                  <a:txBody>
                    <a:bodyPr/>
                    <a:lstStyle/>
                    <a:p>
                      <a:pPr marR="9525" algn="r">
                        <a:lnSpc>
                          <a:spcPts val="1110"/>
                        </a:lnSpc>
                        <a:spcBef>
                          <a:spcPts val="340"/>
                        </a:spcBef>
                      </a:pPr>
                      <a:r>
                        <a:rPr sz="1050" b="1" spc="-10">
                          <a:latin typeface="Arial"/>
                          <a:cs typeface="Arial"/>
                        </a:rPr>
                        <a:t>$325.23</a:t>
                      </a:r>
                      <a:endParaRPr sz="1050">
                        <a:latin typeface="Arial"/>
                        <a:cs typeface="Arial"/>
                      </a:endParaRPr>
                    </a:p>
                  </a:txBody>
                  <a:tcPr marL="0" marR="0" marT="43180" marB="0">
                    <a:lnL w="12700">
                      <a:solidFill>
                        <a:srgbClr val="FFFFFF"/>
                      </a:solidFill>
                      <a:prstDash val="solid"/>
                    </a:lnL>
                    <a:lnR w="12700">
                      <a:solidFill>
                        <a:srgbClr val="FFFFFF"/>
                      </a:solidFill>
                      <a:prstDash val="solid"/>
                    </a:lnR>
                    <a:solidFill>
                      <a:srgbClr val="FCEEE9"/>
                    </a:solidFill>
                  </a:tcPr>
                </a:tc>
                <a:tc>
                  <a:txBody>
                    <a:bodyPr/>
                    <a:lstStyle/>
                    <a:p>
                      <a:pPr marR="5080" algn="r">
                        <a:lnSpc>
                          <a:spcPts val="1110"/>
                        </a:lnSpc>
                        <a:spcBef>
                          <a:spcPts val="340"/>
                        </a:spcBef>
                      </a:pPr>
                      <a:r>
                        <a:rPr sz="1050" b="1" spc="-10">
                          <a:latin typeface="Arial"/>
                          <a:cs typeface="Arial"/>
                        </a:rPr>
                        <a:t>$487.82</a:t>
                      </a:r>
                      <a:endParaRPr sz="1050">
                        <a:latin typeface="Arial"/>
                        <a:cs typeface="Arial"/>
                      </a:endParaRPr>
                    </a:p>
                  </a:txBody>
                  <a:tcPr marL="0" marR="0" marT="43180" marB="0">
                    <a:lnL w="12700">
                      <a:solidFill>
                        <a:srgbClr val="FFFFFF"/>
                      </a:solidFill>
                      <a:prstDash val="solid"/>
                    </a:lnL>
                    <a:lnR w="12700">
                      <a:solidFill>
                        <a:srgbClr val="FFFFFF"/>
                      </a:solidFill>
                      <a:prstDash val="solid"/>
                    </a:lnR>
                    <a:solidFill>
                      <a:srgbClr val="FCEEE9"/>
                    </a:solidFill>
                  </a:tcPr>
                </a:tc>
                <a:tc>
                  <a:txBody>
                    <a:bodyPr/>
                    <a:lstStyle/>
                    <a:p>
                      <a:pPr algn="r">
                        <a:lnSpc>
                          <a:spcPts val="1110"/>
                        </a:lnSpc>
                        <a:spcBef>
                          <a:spcPts val="340"/>
                        </a:spcBef>
                      </a:pPr>
                      <a:r>
                        <a:rPr sz="1050" b="1" spc="-10">
                          <a:latin typeface="Arial"/>
                          <a:cs typeface="Arial"/>
                        </a:rPr>
                        <a:t>$632.37</a:t>
                      </a:r>
                      <a:endParaRPr sz="1050">
                        <a:latin typeface="Arial"/>
                        <a:cs typeface="Arial"/>
                      </a:endParaRPr>
                    </a:p>
                  </a:txBody>
                  <a:tcPr marL="0" marR="0" marT="43180" marB="0">
                    <a:lnL w="12700">
                      <a:solidFill>
                        <a:srgbClr val="FFFFFF"/>
                      </a:solidFill>
                      <a:prstDash val="solid"/>
                    </a:lnL>
                    <a:lnR w="38100">
                      <a:solidFill>
                        <a:srgbClr val="FFFFFF"/>
                      </a:solidFill>
                      <a:prstDash val="solid"/>
                    </a:lnR>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R="6350" algn="r">
                        <a:lnSpc>
                          <a:spcPts val="1110"/>
                        </a:lnSpc>
                        <a:spcBef>
                          <a:spcPts val="340"/>
                        </a:spcBef>
                      </a:pPr>
                      <a:r>
                        <a:rPr sz="1050" b="1" spc="-10">
                          <a:latin typeface="Arial"/>
                          <a:cs typeface="Arial"/>
                        </a:rPr>
                        <a:t>$229.95</a:t>
                      </a:r>
                      <a:endParaRPr sz="1050">
                        <a:latin typeface="Arial"/>
                        <a:cs typeface="Arial"/>
                      </a:endParaRPr>
                    </a:p>
                  </a:txBody>
                  <a:tcPr marL="0" marR="0" marT="4318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10"/>
                        </a:lnSpc>
                        <a:spcBef>
                          <a:spcPts val="340"/>
                        </a:spcBef>
                      </a:pPr>
                      <a:r>
                        <a:rPr sz="1050" b="1" spc="-10">
                          <a:latin typeface="Arial"/>
                          <a:cs typeface="Arial"/>
                        </a:rPr>
                        <a:t>$413.91</a:t>
                      </a:r>
                      <a:endParaRPr sz="1050">
                        <a:latin typeface="Arial"/>
                        <a:cs typeface="Arial"/>
                      </a:endParaRPr>
                    </a:p>
                  </a:txBody>
                  <a:tcPr marL="0" marR="0" marT="431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10"/>
                        </a:lnSpc>
                        <a:spcBef>
                          <a:spcPts val="340"/>
                        </a:spcBef>
                      </a:pPr>
                      <a:r>
                        <a:rPr sz="1050" b="1" spc="-10">
                          <a:latin typeface="Arial"/>
                          <a:cs typeface="Arial"/>
                        </a:rPr>
                        <a:t>$591.28</a:t>
                      </a:r>
                      <a:endParaRPr sz="1050">
                        <a:latin typeface="Arial"/>
                        <a:cs typeface="Arial"/>
                      </a:endParaRPr>
                    </a:p>
                  </a:txBody>
                  <a:tcPr marL="0" marR="0" marT="431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10"/>
                        </a:lnSpc>
                        <a:spcBef>
                          <a:spcPts val="340"/>
                        </a:spcBef>
                      </a:pPr>
                      <a:r>
                        <a:rPr sz="1050" b="1" spc="-10">
                          <a:latin typeface="Arial"/>
                          <a:cs typeface="Arial"/>
                        </a:rPr>
                        <a:t>$775.24</a:t>
                      </a:r>
                      <a:endParaRPr sz="1050">
                        <a:latin typeface="Arial"/>
                        <a:cs typeface="Arial"/>
                      </a:endParaRPr>
                    </a:p>
                  </a:txBody>
                  <a:tcPr marL="0" marR="0" marT="431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12"/>
                  </a:ext>
                </a:extLst>
              </a:tr>
              <a:tr h="186690">
                <a:tc>
                  <a:txBody>
                    <a:bodyPr/>
                    <a:lstStyle/>
                    <a:p>
                      <a:pPr>
                        <a:lnSpc>
                          <a:spcPts val="1180"/>
                        </a:lnSpc>
                        <a:spcBef>
                          <a:spcPts val="185"/>
                        </a:spcBef>
                      </a:pPr>
                      <a:r>
                        <a:rPr sz="1050" b="1" spc="-10">
                          <a:solidFill>
                            <a:srgbClr val="2D2C2C"/>
                          </a:solidFill>
                          <a:latin typeface="Arial"/>
                          <a:cs typeface="Arial"/>
                        </a:rPr>
                        <a:t>HealthSavings+</a:t>
                      </a:r>
                      <a:endParaRPr sz="1050">
                        <a:latin typeface="Arial"/>
                        <a:cs typeface="Arial"/>
                      </a:endParaRPr>
                    </a:p>
                  </a:txBody>
                  <a:tcPr marL="0" marR="0" marT="23495" marB="0">
                    <a:lnL w="12700">
                      <a:solidFill>
                        <a:srgbClr val="FFFFFF"/>
                      </a:solidFill>
                      <a:prstDash val="solid"/>
                    </a:lnL>
                    <a:lnR w="12700">
                      <a:solidFill>
                        <a:srgbClr val="FFFFFF"/>
                      </a:solidFill>
                      <a:prstDash val="solid"/>
                    </a:lnR>
                    <a:solidFill>
                      <a:srgbClr val="FBDDCF"/>
                    </a:solidFill>
                  </a:tcPr>
                </a:tc>
                <a:tc>
                  <a:txBody>
                    <a:bodyPr/>
                    <a:lstStyle/>
                    <a:p>
                      <a:pPr marR="31750" algn="r">
                        <a:lnSpc>
                          <a:spcPts val="1110"/>
                        </a:lnSpc>
                        <a:spcBef>
                          <a:spcPts val="260"/>
                        </a:spcBef>
                      </a:pPr>
                      <a:r>
                        <a:rPr sz="1050" b="1" spc="-10">
                          <a:latin typeface="Arial"/>
                          <a:cs typeface="Arial"/>
                        </a:rPr>
                        <a:t>$157.30</a:t>
                      </a:r>
                      <a:endParaRPr sz="1050">
                        <a:latin typeface="Arial"/>
                        <a:cs typeface="Arial"/>
                      </a:endParaRPr>
                    </a:p>
                  </a:txBody>
                  <a:tcPr marL="0" marR="0" marT="33020" marB="0">
                    <a:lnL w="12700">
                      <a:solidFill>
                        <a:srgbClr val="FFFFFF"/>
                      </a:solidFill>
                      <a:prstDash val="solid"/>
                    </a:lnL>
                    <a:lnR w="12700">
                      <a:solidFill>
                        <a:srgbClr val="FFFFFF"/>
                      </a:solidFill>
                      <a:prstDash val="solid"/>
                    </a:lnR>
                    <a:solidFill>
                      <a:srgbClr val="FBDDCF"/>
                    </a:solidFill>
                  </a:tcPr>
                </a:tc>
                <a:tc>
                  <a:txBody>
                    <a:bodyPr/>
                    <a:lstStyle/>
                    <a:p>
                      <a:pPr marR="9525" algn="r">
                        <a:lnSpc>
                          <a:spcPts val="1110"/>
                        </a:lnSpc>
                        <a:spcBef>
                          <a:spcPts val="260"/>
                        </a:spcBef>
                      </a:pPr>
                      <a:r>
                        <a:rPr sz="1050" b="1" spc="-10">
                          <a:latin typeface="Arial"/>
                          <a:cs typeface="Arial"/>
                        </a:rPr>
                        <a:t>$283.14</a:t>
                      </a:r>
                      <a:endParaRPr sz="1050">
                        <a:latin typeface="Arial"/>
                        <a:cs typeface="Arial"/>
                      </a:endParaRPr>
                    </a:p>
                  </a:txBody>
                  <a:tcPr marL="0" marR="0" marT="33020" marB="0">
                    <a:lnL w="12700">
                      <a:solidFill>
                        <a:srgbClr val="FFFFFF"/>
                      </a:solidFill>
                      <a:prstDash val="solid"/>
                    </a:lnL>
                    <a:lnR w="12700">
                      <a:solidFill>
                        <a:srgbClr val="FFFFFF"/>
                      </a:solidFill>
                      <a:prstDash val="solid"/>
                    </a:lnR>
                    <a:solidFill>
                      <a:srgbClr val="FBDDCF"/>
                    </a:solidFill>
                  </a:tcPr>
                </a:tc>
                <a:tc>
                  <a:txBody>
                    <a:bodyPr/>
                    <a:lstStyle/>
                    <a:p>
                      <a:pPr marR="5080" algn="r">
                        <a:lnSpc>
                          <a:spcPts val="1110"/>
                        </a:lnSpc>
                        <a:spcBef>
                          <a:spcPts val="260"/>
                        </a:spcBef>
                      </a:pPr>
                      <a:r>
                        <a:rPr sz="1050" b="1" spc="-10">
                          <a:latin typeface="Arial"/>
                          <a:cs typeface="Arial"/>
                        </a:rPr>
                        <a:t>$433.82</a:t>
                      </a:r>
                      <a:endParaRPr sz="1050">
                        <a:latin typeface="Arial"/>
                        <a:cs typeface="Arial"/>
                      </a:endParaRPr>
                    </a:p>
                  </a:txBody>
                  <a:tcPr marL="0" marR="0" marT="33020" marB="0">
                    <a:lnL w="12700">
                      <a:solidFill>
                        <a:srgbClr val="FFFFFF"/>
                      </a:solidFill>
                      <a:prstDash val="solid"/>
                    </a:lnL>
                    <a:lnR w="12700">
                      <a:solidFill>
                        <a:srgbClr val="FFFFFF"/>
                      </a:solidFill>
                      <a:prstDash val="solid"/>
                    </a:lnR>
                    <a:solidFill>
                      <a:srgbClr val="FBDDCF"/>
                    </a:solidFill>
                  </a:tcPr>
                </a:tc>
                <a:tc>
                  <a:txBody>
                    <a:bodyPr/>
                    <a:lstStyle/>
                    <a:p>
                      <a:pPr algn="r">
                        <a:lnSpc>
                          <a:spcPts val="1110"/>
                        </a:lnSpc>
                        <a:spcBef>
                          <a:spcPts val="260"/>
                        </a:spcBef>
                      </a:pPr>
                      <a:r>
                        <a:rPr sz="1050" b="1" spc="-10">
                          <a:latin typeface="Arial"/>
                          <a:cs typeface="Arial"/>
                        </a:rPr>
                        <a:t>$559.66</a:t>
                      </a:r>
                      <a:endParaRPr sz="1050">
                        <a:latin typeface="Arial"/>
                        <a:cs typeface="Arial"/>
                      </a:endParaRPr>
                    </a:p>
                  </a:txBody>
                  <a:tcPr marL="0" marR="0" marT="33020" marB="0">
                    <a:lnL w="12700">
                      <a:solidFill>
                        <a:srgbClr val="FFFFFF"/>
                      </a:solidFill>
                      <a:prstDash val="solid"/>
                    </a:lnL>
                    <a:lnR w="38100">
                      <a:solidFill>
                        <a:srgbClr val="FFFFFF"/>
                      </a:solidFill>
                      <a:prstDash val="solid"/>
                    </a:lnR>
                    <a:solidFill>
                      <a:srgbClr val="FBDDCF"/>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R="6350" algn="r">
                        <a:lnSpc>
                          <a:spcPts val="1110"/>
                        </a:lnSpc>
                        <a:spcBef>
                          <a:spcPts val="260"/>
                        </a:spcBef>
                      </a:pPr>
                      <a:r>
                        <a:rPr sz="1050" b="1" spc="-10">
                          <a:latin typeface="Arial"/>
                          <a:cs typeface="Arial"/>
                        </a:rPr>
                        <a:t>$207.05</a:t>
                      </a:r>
                      <a:endParaRPr sz="1050">
                        <a:latin typeface="Arial"/>
                        <a:cs typeface="Arial"/>
                      </a:endParaRPr>
                    </a:p>
                  </a:txBody>
                  <a:tcPr marL="0" marR="0" marT="33020"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10"/>
                        </a:lnSpc>
                        <a:spcBef>
                          <a:spcPts val="260"/>
                        </a:spcBef>
                      </a:pPr>
                      <a:r>
                        <a:rPr sz="1050" b="1" spc="-10">
                          <a:latin typeface="Arial"/>
                          <a:cs typeface="Arial"/>
                        </a:rPr>
                        <a:t>$372.68</a:t>
                      </a:r>
                      <a:endParaRPr sz="1050">
                        <a:latin typeface="Arial"/>
                        <a:cs typeface="Arial"/>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10"/>
                        </a:lnSpc>
                        <a:spcBef>
                          <a:spcPts val="260"/>
                        </a:spcBef>
                      </a:pPr>
                      <a:r>
                        <a:rPr sz="1050" b="1" spc="-10">
                          <a:latin typeface="Arial"/>
                          <a:cs typeface="Arial"/>
                        </a:rPr>
                        <a:t>$532.34</a:t>
                      </a:r>
                      <a:endParaRPr sz="1050">
                        <a:latin typeface="Arial"/>
                        <a:cs typeface="Arial"/>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tc>
                  <a:txBody>
                    <a:bodyPr/>
                    <a:lstStyle/>
                    <a:p>
                      <a:pPr algn="r">
                        <a:lnSpc>
                          <a:spcPts val="1110"/>
                        </a:lnSpc>
                        <a:spcBef>
                          <a:spcPts val="260"/>
                        </a:spcBef>
                      </a:pPr>
                      <a:r>
                        <a:rPr sz="1050" b="1" spc="-10">
                          <a:latin typeface="Arial"/>
                          <a:cs typeface="Arial"/>
                        </a:rPr>
                        <a:t>$697.98</a:t>
                      </a:r>
                      <a:endParaRPr sz="1050">
                        <a:latin typeface="Arial"/>
                        <a:cs typeface="Arial"/>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DDCF"/>
                    </a:solidFill>
                  </a:tcPr>
                </a:tc>
                <a:extLst>
                  <a:ext uri="{0D108BD9-81ED-4DB2-BD59-A6C34878D82A}">
                    <a16:rowId xmlns:a16="http://schemas.microsoft.com/office/drawing/2014/main" val="10013"/>
                  </a:ext>
                </a:extLst>
              </a:tr>
              <a:tr h="217804">
                <a:tc>
                  <a:txBody>
                    <a:bodyPr/>
                    <a:lstStyle/>
                    <a:p>
                      <a:pPr>
                        <a:lnSpc>
                          <a:spcPts val="1105"/>
                        </a:lnSpc>
                        <a:spcBef>
                          <a:spcPts val="509"/>
                        </a:spcBef>
                      </a:pPr>
                      <a:r>
                        <a:rPr sz="1050" b="1">
                          <a:solidFill>
                            <a:srgbClr val="2D2C2C"/>
                          </a:solidFill>
                          <a:latin typeface="Arial"/>
                          <a:cs typeface="Arial"/>
                        </a:rPr>
                        <a:t>UC</a:t>
                      </a:r>
                      <a:r>
                        <a:rPr sz="1050" b="1" spc="40">
                          <a:solidFill>
                            <a:srgbClr val="2D2C2C"/>
                          </a:solidFill>
                          <a:latin typeface="Arial"/>
                          <a:cs typeface="Arial"/>
                        </a:rPr>
                        <a:t> </a:t>
                      </a:r>
                      <a:r>
                        <a:rPr sz="1050" b="1" spc="-20">
                          <a:solidFill>
                            <a:srgbClr val="2D2C2C"/>
                          </a:solidFill>
                          <a:latin typeface="Arial"/>
                          <a:cs typeface="Arial"/>
                        </a:rPr>
                        <a:t>Care</a:t>
                      </a:r>
                      <a:endParaRPr sz="1050">
                        <a:latin typeface="Arial"/>
                        <a:cs typeface="Arial"/>
                      </a:endParaRPr>
                    </a:p>
                  </a:txBody>
                  <a:tcPr marL="0" marR="0" marT="64769" marB="0">
                    <a:lnL w="12700">
                      <a:solidFill>
                        <a:srgbClr val="FFFFFF"/>
                      </a:solidFill>
                      <a:prstDash val="solid"/>
                    </a:lnL>
                    <a:lnR w="12700">
                      <a:solidFill>
                        <a:srgbClr val="FFFFFF"/>
                      </a:solidFill>
                      <a:prstDash val="solid"/>
                    </a:lnR>
                    <a:lnB w="12700">
                      <a:solidFill>
                        <a:srgbClr val="FFFFFF"/>
                      </a:solidFill>
                      <a:prstDash val="solid"/>
                    </a:lnB>
                    <a:solidFill>
                      <a:srgbClr val="FCEEE9"/>
                    </a:solidFill>
                  </a:tcPr>
                </a:tc>
                <a:tc>
                  <a:txBody>
                    <a:bodyPr/>
                    <a:lstStyle/>
                    <a:p>
                      <a:pPr marR="31750" algn="r">
                        <a:lnSpc>
                          <a:spcPts val="1105"/>
                        </a:lnSpc>
                        <a:spcBef>
                          <a:spcPts val="509"/>
                        </a:spcBef>
                      </a:pPr>
                      <a:r>
                        <a:rPr sz="1050" b="1" spc="-10">
                          <a:latin typeface="Arial"/>
                          <a:cs typeface="Arial"/>
                        </a:rPr>
                        <a:t>$271.52</a:t>
                      </a:r>
                      <a:endParaRPr sz="1050">
                        <a:latin typeface="Arial"/>
                        <a:cs typeface="Arial"/>
                      </a:endParaRPr>
                    </a:p>
                  </a:txBody>
                  <a:tcPr marL="0" marR="0" marT="64769" marB="0">
                    <a:lnL w="12700">
                      <a:solidFill>
                        <a:srgbClr val="FFFFFF"/>
                      </a:solidFill>
                      <a:prstDash val="solid"/>
                    </a:lnL>
                    <a:lnR w="12700">
                      <a:solidFill>
                        <a:srgbClr val="FFFFFF"/>
                      </a:solidFill>
                      <a:prstDash val="solid"/>
                    </a:lnR>
                    <a:lnB w="12700">
                      <a:solidFill>
                        <a:srgbClr val="FFFFFF"/>
                      </a:solidFill>
                      <a:prstDash val="solid"/>
                    </a:lnB>
                    <a:solidFill>
                      <a:srgbClr val="FCEEE9"/>
                    </a:solidFill>
                  </a:tcPr>
                </a:tc>
                <a:tc>
                  <a:txBody>
                    <a:bodyPr/>
                    <a:lstStyle/>
                    <a:p>
                      <a:pPr marR="9525" algn="r">
                        <a:lnSpc>
                          <a:spcPts val="1105"/>
                        </a:lnSpc>
                        <a:spcBef>
                          <a:spcPts val="509"/>
                        </a:spcBef>
                      </a:pPr>
                      <a:r>
                        <a:rPr sz="1050" b="1" spc="-10">
                          <a:latin typeface="Arial"/>
                          <a:cs typeface="Arial"/>
                        </a:rPr>
                        <a:t>$488.74</a:t>
                      </a:r>
                      <a:endParaRPr sz="1050">
                        <a:latin typeface="Arial"/>
                        <a:cs typeface="Arial"/>
                      </a:endParaRPr>
                    </a:p>
                  </a:txBody>
                  <a:tcPr marL="0" marR="0" marT="64769" marB="0">
                    <a:lnL w="12700">
                      <a:solidFill>
                        <a:srgbClr val="FFFFFF"/>
                      </a:solidFill>
                      <a:prstDash val="solid"/>
                    </a:lnL>
                    <a:lnR w="12700">
                      <a:solidFill>
                        <a:srgbClr val="FFFFFF"/>
                      </a:solidFill>
                      <a:prstDash val="solid"/>
                    </a:lnR>
                    <a:lnB w="12700">
                      <a:solidFill>
                        <a:srgbClr val="FFFFFF"/>
                      </a:solidFill>
                      <a:prstDash val="solid"/>
                    </a:lnB>
                    <a:solidFill>
                      <a:srgbClr val="FCEEE9"/>
                    </a:solidFill>
                  </a:tcPr>
                </a:tc>
                <a:tc>
                  <a:txBody>
                    <a:bodyPr/>
                    <a:lstStyle/>
                    <a:p>
                      <a:pPr marR="5080" algn="r">
                        <a:lnSpc>
                          <a:spcPts val="1105"/>
                        </a:lnSpc>
                        <a:spcBef>
                          <a:spcPts val="509"/>
                        </a:spcBef>
                      </a:pPr>
                      <a:r>
                        <a:rPr sz="1050" b="1" spc="-10">
                          <a:latin typeface="Arial"/>
                          <a:cs typeface="Arial"/>
                        </a:rPr>
                        <a:t>$709.92</a:t>
                      </a:r>
                      <a:endParaRPr sz="1050">
                        <a:latin typeface="Arial"/>
                        <a:cs typeface="Arial"/>
                      </a:endParaRPr>
                    </a:p>
                  </a:txBody>
                  <a:tcPr marL="0" marR="0" marT="64769" marB="0">
                    <a:lnL w="12700">
                      <a:solidFill>
                        <a:srgbClr val="FFFFFF"/>
                      </a:solidFill>
                      <a:prstDash val="solid"/>
                    </a:lnL>
                    <a:lnR w="12700">
                      <a:solidFill>
                        <a:srgbClr val="FFFFFF"/>
                      </a:solidFill>
                      <a:prstDash val="solid"/>
                    </a:lnR>
                    <a:lnB w="12700">
                      <a:solidFill>
                        <a:srgbClr val="FFFFFF"/>
                      </a:solidFill>
                      <a:prstDash val="solid"/>
                    </a:lnB>
                    <a:solidFill>
                      <a:srgbClr val="FCEEE9"/>
                    </a:solidFill>
                  </a:tcPr>
                </a:tc>
                <a:tc>
                  <a:txBody>
                    <a:bodyPr/>
                    <a:lstStyle/>
                    <a:p>
                      <a:pPr algn="r">
                        <a:lnSpc>
                          <a:spcPts val="1105"/>
                        </a:lnSpc>
                        <a:spcBef>
                          <a:spcPts val="509"/>
                        </a:spcBef>
                      </a:pPr>
                      <a:r>
                        <a:rPr sz="1050" b="1" spc="-10">
                          <a:latin typeface="Arial"/>
                          <a:cs typeface="Arial"/>
                        </a:rPr>
                        <a:t>$927.14</a:t>
                      </a:r>
                      <a:endParaRPr sz="1050">
                        <a:latin typeface="Arial"/>
                        <a:cs typeface="Arial"/>
                      </a:endParaRPr>
                    </a:p>
                  </a:txBody>
                  <a:tcPr marL="0" marR="0" marT="64769" marB="0">
                    <a:lnL w="12700">
                      <a:solidFill>
                        <a:srgbClr val="FFFFFF"/>
                      </a:solidFill>
                      <a:prstDash val="solid"/>
                    </a:lnL>
                    <a:lnR w="38100">
                      <a:solidFill>
                        <a:srgbClr val="FFFFFF"/>
                      </a:solidFill>
                      <a:prstDash val="solid"/>
                    </a:lnR>
                    <a:lnB w="12700">
                      <a:solidFill>
                        <a:srgbClr val="FFFFFF"/>
                      </a:solidFill>
                      <a:prstDash val="solid"/>
                    </a:lnB>
                    <a:solidFill>
                      <a:srgbClr val="FCEEE9"/>
                    </a:solidFill>
                  </a:tcPr>
                </a:tc>
                <a:tc vMerge="1">
                  <a:txBody>
                    <a:bodyPr/>
                    <a:lstStyle/>
                    <a:p>
                      <a:endParaRPr/>
                    </a:p>
                  </a:txBody>
                  <a:tcPr marL="0" marR="0" marT="0" marB="0">
                    <a:lnL w="38100">
                      <a:solidFill>
                        <a:srgbClr val="FFFFFF"/>
                      </a:solidFill>
                      <a:prstDash val="solid"/>
                    </a:lnL>
                    <a:lnR w="38100">
                      <a:solidFill>
                        <a:srgbClr val="FFFFFF"/>
                      </a:solidFill>
                      <a:prstDash val="solid"/>
                    </a:lnR>
                    <a:lnT w="12700">
                      <a:solidFill>
                        <a:srgbClr val="FFFFFF"/>
                      </a:solidFill>
                      <a:prstDash val="solid"/>
                    </a:lnT>
                    <a:lnB w="38100">
                      <a:solidFill>
                        <a:srgbClr val="FFFFFF"/>
                      </a:solidFill>
                      <a:prstDash val="solid"/>
                    </a:lnB>
                    <a:solidFill>
                      <a:srgbClr val="F79546"/>
                    </a:solidFill>
                  </a:tcPr>
                </a:tc>
                <a:tc>
                  <a:txBody>
                    <a:bodyPr/>
                    <a:lstStyle/>
                    <a:p>
                      <a:pPr marR="6350" algn="r">
                        <a:lnSpc>
                          <a:spcPts val="1105"/>
                        </a:lnSpc>
                        <a:spcBef>
                          <a:spcPts val="509"/>
                        </a:spcBef>
                      </a:pPr>
                      <a:r>
                        <a:rPr sz="1050" b="1" spc="-10">
                          <a:latin typeface="Arial"/>
                          <a:cs typeface="Arial"/>
                        </a:rPr>
                        <a:t>$335.04</a:t>
                      </a:r>
                      <a:endParaRPr sz="1050">
                        <a:latin typeface="Arial"/>
                        <a:cs typeface="Arial"/>
                      </a:endParaRPr>
                    </a:p>
                  </a:txBody>
                  <a:tcPr marL="0" marR="0" marT="64769" marB="0">
                    <a:lnL w="381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05"/>
                        </a:lnSpc>
                        <a:spcBef>
                          <a:spcPts val="509"/>
                        </a:spcBef>
                      </a:pPr>
                      <a:r>
                        <a:rPr sz="1050" b="1" spc="-10">
                          <a:latin typeface="Arial"/>
                          <a:cs typeface="Arial"/>
                        </a:rPr>
                        <a:t>$603.07</a:t>
                      </a:r>
                      <a:endParaRPr sz="105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algn="r">
                        <a:lnSpc>
                          <a:spcPts val="1105"/>
                        </a:lnSpc>
                        <a:spcBef>
                          <a:spcPts val="509"/>
                        </a:spcBef>
                      </a:pPr>
                      <a:r>
                        <a:rPr sz="1050" b="1" spc="-10">
                          <a:latin typeface="Arial"/>
                          <a:cs typeface="Arial"/>
                        </a:rPr>
                        <a:t>$843.31</a:t>
                      </a:r>
                      <a:endParaRPr sz="105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tc>
                  <a:txBody>
                    <a:bodyPr/>
                    <a:lstStyle/>
                    <a:p>
                      <a:pPr marR="5715" algn="r">
                        <a:lnSpc>
                          <a:spcPts val="1105"/>
                        </a:lnSpc>
                        <a:spcBef>
                          <a:spcPts val="509"/>
                        </a:spcBef>
                      </a:pPr>
                      <a:r>
                        <a:rPr sz="1050" b="1" spc="-10">
                          <a:latin typeface="Arial"/>
                          <a:cs typeface="Arial"/>
                        </a:rPr>
                        <a:t>$1,111.35</a:t>
                      </a:r>
                      <a:endParaRPr sz="105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CEEE9"/>
                    </a:solidFill>
                  </a:tcPr>
                </a:tc>
                <a:extLst>
                  <a:ext uri="{0D108BD9-81ED-4DB2-BD59-A6C34878D82A}">
                    <a16:rowId xmlns:a16="http://schemas.microsoft.com/office/drawing/2014/main" val="10014"/>
                  </a:ext>
                </a:extLst>
              </a:tr>
            </a:tbl>
          </a:graphicData>
        </a:graphic>
      </p:graphicFrame>
      <p:grpSp>
        <p:nvGrpSpPr>
          <p:cNvPr id="4" name="Group 3">
            <a:extLst>
              <a:ext uri="{FF2B5EF4-FFF2-40B4-BE49-F238E27FC236}">
                <a16:creationId xmlns:a16="http://schemas.microsoft.com/office/drawing/2014/main" id="{55B3140D-40B5-F57A-6576-F84DF4806127}"/>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C3F79A5D-4099-5E49-86B4-312F82379AF7}"/>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D3B2162-D337-5E58-0F2B-A46C508931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9" name="slide 30">
            <a:hlinkClick r:id="" action="ppaction://media"/>
            <a:extLst>
              <a:ext uri="{FF2B5EF4-FFF2-40B4-BE49-F238E27FC236}">
                <a16:creationId xmlns:a16="http://schemas.microsoft.com/office/drawing/2014/main" id="{BF900EEE-355C-07B1-A675-8BF109FBBE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3589"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000"/>
    </mc:Choice>
    <mc:Fallback>
      <p:transition spd="slow" advTm="3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4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49633" y="339091"/>
            <a:ext cx="7398525" cy="847668"/>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2027</a:t>
            </a:r>
            <a:r>
              <a:rPr b="1" spc="-15">
                <a:solidFill>
                  <a:srgbClr val="2D2C2C"/>
                </a:solidFill>
              </a:rPr>
              <a:t> </a:t>
            </a:r>
            <a:r>
              <a:rPr b="1">
                <a:solidFill>
                  <a:srgbClr val="F47735"/>
                </a:solidFill>
              </a:rPr>
              <a:t>Employee</a:t>
            </a:r>
            <a:r>
              <a:rPr b="1" spc="-45">
                <a:solidFill>
                  <a:srgbClr val="F47735"/>
                </a:solidFill>
              </a:rPr>
              <a:t> </a:t>
            </a:r>
            <a:r>
              <a:rPr b="1">
                <a:solidFill>
                  <a:srgbClr val="2D2C2C"/>
                </a:solidFill>
              </a:rPr>
              <a:t>Premium</a:t>
            </a:r>
            <a:r>
              <a:rPr b="1" spc="-60">
                <a:solidFill>
                  <a:srgbClr val="2D2C2C"/>
                </a:solidFill>
              </a:rPr>
              <a:t> </a:t>
            </a:r>
            <a:r>
              <a:rPr b="1">
                <a:solidFill>
                  <a:srgbClr val="2D2C2C"/>
                </a:solidFill>
              </a:rPr>
              <a:t>Cost</a:t>
            </a:r>
            <a:r>
              <a:rPr b="1" spc="-35">
                <a:solidFill>
                  <a:srgbClr val="2D2C2C"/>
                </a:solidFill>
              </a:rPr>
              <a:t> </a:t>
            </a:r>
            <a:r>
              <a:rPr b="1" spc="-10">
                <a:solidFill>
                  <a:srgbClr val="2D2C2C"/>
                </a:solidFill>
              </a:rPr>
              <a:t>Share</a:t>
            </a:r>
          </a:p>
          <a:p>
            <a:pPr marL="12700">
              <a:lnSpc>
                <a:spcPct val="100000"/>
              </a:lnSpc>
              <a:spcBef>
                <a:spcPts val="10"/>
              </a:spcBef>
            </a:pPr>
            <a:r>
              <a:rPr sz="2400" i="1">
                <a:solidFill>
                  <a:srgbClr val="2D2C2C"/>
                </a:solidFill>
                <a:latin typeface="Arial"/>
                <a:cs typeface="Arial"/>
              </a:rPr>
              <a:t>Systemwide</a:t>
            </a:r>
            <a:r>
              <a:rPr sz="2400" i="1" spc="-60">
                <a:solidFill>
                  <a:srgbClr val="2D2C2C"/>
                </a:solidFill>
                <a:latin typeface="Arial"/>
                <a:cs typeface="Arial"/>
              </a:rPr>
              <a:t> </a:t>
            </a:r>
            <a:r>
              <a:rPr sz="2400" i="1">
                <a:solidFill>
                  <a:srgbClr val="2D2C2C"/>
                </a:solidFill>
                <a:latin typeface="Arial"/>
                <a:cs typeface="Arial"/>
              </a:rPr>
              <a:t>Bargaining</a:t>
            </a:r>
            <a:r>
              <a:rPr sz="2400" i="1" spc="-60">
                <a:solidFill>
                  <a:srgbClr val="2D2C2C"/>
                </a:solidFill>
                <a:latin typeface="Arial"/>
                <a:cs typeface="Arial"/>
              </a:rPr>
              <a:t> </a:t>
            </a:r>
            <a:r>
              <a:rPr sz="2400" i="1" spc="-10">
                <a:solidFill>
                  <a:srgbClr val="2D2C2C"/>
                </a:solidFill>
                <a:latin typeface="Arial"/>
                <a:cs typeface="Arial"/>
              </a:rPr>
              <a:t>Units</a:t>
            </a:r>
          </a:p>
        </p:txBody>
      </p:sp>
      <p:sp>
        <p:nvSpPr>
          <p:cNvPr id="3" name="object 3"/>
          <p:cNvSpPr txBox="1"/>
          <p:nvPr/>
        </p:nvSpPr>
        <p:spPr>
          <a:xfrm>
            <a:off x="302298" y="1457324"/>
            <a:ext cx="7916545" cy="2477858"/>
          </a:xfrm>
          <a:prstGeom prst="rect">
            <a:avLst/>
          </a:prstGeom>
        </p:spPr>
        <p:txBody>
          <a:bodyPr vert="horz" wrap="square" lIns="0" tIns="15240" rIns="0" bIns="0" rtlCol="0">
            <a:spAutoFit/>
          </a:bodyPr>
          <a:lstStyle/>
          <a:p>
            <a:pPr marL="269240" indent="-256540">
              <a:lnSpc>
                <a:spcPct val="100000"/>
              </a:lnSpc>
              <a:spcBef>
                <a:spcPts val="120"/>
              </a:spcBef>
              <a:buFont typeface="Wingdings"/>
              <a:buChar char=""/>
              <a:tabLst>
                <a:tab pos="269240" algn="l"/>
              </a:tabLst>
            </a:pPr>
            <a:r>
              <a:rPr sz="1350" b="1">
                <a:solidFill>
                  <a:srgbClr val="2D2C2C"/>
                </a:solidFill>
                <a:latin typeface="Arial"/>
                <a:cs typeface="Arial"/>
              </a:rPr>
              <a:t>Systemwide</a:t>
            </a:r>
            <a:r>
              <a:rPr sz="1350" b="1" spc="155">
                <a:solidFill>
                  <a:srgbClr val="2D2C2C"/>
                </a:solidFill>
                <a:latin typeface="Arial"/>
                <a:cs typeface="Arial"/>
              </a:rPr>
              <a:t> </a:t>
            </a:r>
            <a:r>
              <a:rPr sz="1350" b="1">
                <a:solidFill>
                  <a:srgbClr val="2D2C2C"/>
                </a:solidFill>
                <a:latin typeface="Arial"/>
                <a:cs typeface="Arial"/>
              </a:rPr>
              <a:t>Bargaining</a:t>
            </a:r>
            <a:r>
              <a:rPr sz="1350" b="1" spc="70">
                <a:solidFill>
                  <a:srgbClr val="2D2C2C"/>
                </a:solidFill>
                <a:latin typeface="Arial"/>
                <a:cs typeface="Arial"/>
              </a:rPr>
              <a:t> </a:t>
            </a:r>
            <a:r>
              <a:rPr sz="1350" b="1">
                <a:solidFill>
                  <a:srgbClr val="2D2C2C"/>
                </a:solidFill>
                <a:latin typeface="Arial"/>
                <a:cs typeface="Arial"/>
              </a:rPr>
              <a:t>Units</a:t>
            </a:r>
            <a:r>
              <a:rPr sz="1350" b="1" spc="80">
                <a:solidFill>
                  <a:srgbClr val="2D2C2C"/>
                </a:solidFill>
                <a:latin typeface="Arial"/>
                <a:cs typeface="Arial"/>
              </a:rPr>
              <a:t> </a:t>
            </a:r>
            <a:r>
              <a:rPr sz="1350" b="1">
                <a:solidFill>
                  <a:srgbClr val="2D2C2C"/>
                </a:solidFill>
                <a:latin typeface="Arial"/>
                <a:cs typeface="Arial"/>
              </a:rPr>
              <a:t>will</a:t>
            </a:r>
            <a:r>
              <a:rPr sz="1350" b="1" spc="100">
                <a:solidFill>
                  <a:srgbClr val="2D2C2C"/>
                </a:solidFill>
                <a:latin typeface="Arial"/>
                <a:cs typeface="Arial"/>
              </a:rPr>
              <a:t> </a:t>
            </a:r>
            <a:r>
              <a:rPr sz="1350" b="1">
                <a:solidFill>
                  <a:srgbClr val="2D2C2C"/>
                </a:solidFill>
                <a:latin typeface="Arial"/>
                <a:cs typeface="Arial"/>
              </a:rPr>
              <a:t>move</a:t>
            </a:r>
            <a:r>
              <a:rPr sz="1350" b="1" spc="75">
                <a:solidFill>
                  <a:srgbClr val="2D2C2C"/>
                </a:solidFill>
                <a:latin typeface="Arial"/>
                <a:cs typeface="Arial"/>
              </a:rPr>
              <a:t> </a:t>
            </a:r>
            <a:r>
              <a:rPr sz="1350" b="1">
                <a:solidFill>
                  <a:srgbClr val="2D2C2C"/>
                </a:solidFill>
                <a:latin typeface="Arial"/>
                <a:cs typeface="Arial"/>
              </a:rPr>
              <a:t>to</a:t>
            </a:r>
            <a:r>
              <a:rPr sz="1350" b="1" spc="70">
                <a:solidFill>
                  <a:srgbClr val="2D2C2C"/>
                </a:solidFill>
                <a:latin typeface="Arial"/>
                <a:cs typeface="Arial"/>
              </a:rPr>
              <a:t> </a:t>
            </a:r>
            <a:r>
              <a:rPr sz="1350" b="1">
                <a:solidFill>
                  <a:srgbClr val="2D2C2C"/>
                </a:solidFill>
                <a:latin typeface="Arial"/>
                <a:cs typeface="Arial"/>
              </a:rPr>
              <a:t>2027</a:t>
            </a:r>
            <a:r>
              <a:rPr sz="1350" b="1" spc="80">
                <a:solidFill>
                  <a:srgbClr val="2D2C2C"/>
                </a:solidFill>
                <a:latin typeface="Arial"/>
                <a:cs typeface="Arial"/>
              </a:rPr>
              <a:t> </a:t>
            </a:r>
            <a:r>
              <a:rPr sz="1350" b="1">
                <a:solidFill>
                  <a:srgbClr val="2D2C2C"/>
                </a:solidFill>
                <a:latin typeface="Arial"/>
                <a:cs typeface="Arial"/>
              </a:rPr>
              <a:t>premium</a:t>
            </a:r>
            <a:r>
              <a:rPr sz="1350" b="1" spc="135">
                <a:solidFill>
                  <a:srgbClr val="2D2C2C"/>
                </a:solidFill>
                <a:latin typeface="Arial"/>
                <a:cs typeface="Arial"/>
              </a:rPr>
              <a:t> </a:t>
            </a:r>
            <a:r>
              <a:rPr sz="1350" b="1">
                <a:solidFill>
                  <a:srgbClr val="2D2C2C"/>
                </a:solidFill>
                <a:latin typeface="Arial"/>
                <a:cs typeface="Arial"/>
              </a:rPr>
              <a:t>cost</a:t>
            </a:r>
            <a:r>
              <a:rPr sz="1350" b="1" spc="135">
                <a:solidFill>
                  <a:srgbClr val="2D2C2C"/>
                </a:solidFill>
                <a:latin typeface="Arial"/>
                <a:cs typeface="Arial"/>
              </a:rPr>
              <a:t> </a:t>
            </a:r>
            <a:r>
              <a:rPr sz="1350" b="1">
                <a:solidFill>
                  <a:srgbClr val="2D2C2C"/>
                </a:solidFill>
                <a:latin typeface="Arial"/>
                <a:cs typeface="Arial"/>
              </a:rPr>
              <a:t>share</a:t>
            </a:r>
            <a:r>
              <a:rPr sz="1350" b="1" spc="75">
                <a:solidFill>
                  <a:srgbClr val="2D2C2C"/>
                </a:solidFill>
                <a:latin typeface="Arial"/>
                <a:cs typeface="Arial"/>
              </a:rPr>
              <a:t> </a:t>
            </a:r>
            <a:r>
              <a:rPr sz="1350" b="1">
                <a:solidFill>
                  <a:srgbClr val="2D2C2C"/>
                </a:solidFill>
                <a:latin typeface="Arial"/>
                <a:cs typeface="Arial"/>
              </a:rPr>
              <a:t>and</a:t>
            </a:r>
            <a:r>
              <a:rPr sz="1350" b="1" spc="70">
                <a:solidFill>
                  <a:srgbClr val="2D2C2C"/>
                </a:solidFill>
                <a:latin typeface="Arial"/>
                <a:cs typeface="Arial"/>
              </a:rPr>
              <a:t> </a:t>
            </a:r>
            <a:r>
              <a:rPr sz="1350" b="1">
                <a:solidFill>
                  <a:srgbClr val="2D2C2C"/>
                </a:solidFill>
                <a:latin typeface="Arial"/>
                <a:cs typeface="Arial"/>
              </a:rPr>
              <a:t>pay</a:t>
            </a:r>
            <a:r>
              <a:rPr sz="1350" b="1" spc="160">
                <a:solidFill>
                  <a:srgbClr val="2D2C2C"/>
                </a:solidFill>
                <a:latin typeface="Arial"/>
                <a:cs typeface="Arial"/>
              </a:rPr>
              <a:t> </a:t>
            </a:r>
            <a:r>
              <a:rPr sz="1350" b="1">
                <a:solidFill>
                  <a:srgbClr val="2D2C2C"/>
                </a:solidFill>
                <a:latin typeface="Arial"/>
                <a:cs typeface="Arial"/>
              </a:rPr>
              <a:t>band</a:t>
            </a:r>
            <a:r>
              <a:rPr sz="1350" b="1" spc="70">
                <a:solidFill>
                  <a:srgbClr val="2D2C2C"/>
                </a:solidFill>
                <a:latin typeface="Arial"/>
                <a:cs typeface="Arial"/>
              </a:rPr>
              <a:t> </a:t>
            </a:r>
            <a:r>
              <a:rPr sz="1350" b="1" spc="-10">
                <a:solidFill>
                  <a:srgbClr val="2D2C2C"/>
                </a:solidFill>
                <a:latin typeface="Arial"/>
                <a:cs typeface="Arial"/>
              </a:rPr>
              <a:t>levels</a:t>
            </a:r>
            <a:endParaRPr sz="1350">
              <a:latin typeface="Arial"/>
              <a:cs typeface="Arial"/>
            </a:endParaRPr>
          </a:p>
          <a:p>
            <a:pPr marL="269875">
              <a:lnSpc>
                <a:spcPct val="100000"/>
              </a:lnSpc>
              <a:spcBef>
                <a:spcPts val="45"/>
              </a:spcBef>
            </a:pPr>
            <a:r>
              <a:rPr sz="1350" b="1">
                <a:solidFill>
                  <a:srgbClr val="2D2C2C"/>
                </a:solidFill>
                <a:latin typeface="Arial"/>
                <a:cs typeface="Arial"/>
              </a:rPr>
              <a:t>with</a:t>
            </a:r>
            <a:r>
              <a:rPr sz="1350" b="1" spc="85">
                <a:solidFill>
                  <a:srgbClr val="2D2C2C"/>
                </a:solidFill>
                <a:latin typeface="Arial"/>
                <a:cs typeface="Arial"/>
              </a:rPr>
              <a:t> </a:t>
            </a:r>
            <a:r>
              <a:rPr sz="1350" b="1">
                <a:solidFill>
                  <a:srgbClr val="2D2C2C"/>
                </a:solidFill>
                <a:latin typeface="Arial"/>
                <a:cs typeface="Arial"/>
              </a:rPr>
              <a:t>some</a:t>
            </a:r>
            <a:r>
              <a:rPr sz="1350" b="1" spc="90">
                <a:solidFill>
                  <a:srgbClr val="2D2C2C"/>
                </a:solidFill>
                <a:latin typeface="Arial"/>
                <a:cs typeface="Arial"/>
              </a:rPr>
              <a:t> </a:t>
            </a:r>
            <a:r>
              <a:rPr sz="1350" b="1">
                <a:solidFill>
                  <a:srgbClr val="2D2C2C"/>
                </a:solidFill>
                <a:latin typeface="Arial"/>
                <a:cs typeface="Arial"/>
              </a:rPr>
              <a:t>units</a:t>
            </a:r>
            <a:r>
              <a:rPr sz="1350" b="1" spc="90">
                <a:solidFill>
                  <a:srgbClr val="2D2C2C"/>
                </a:solidFill>
                <a:latin typeface="Arial"/>
                <a:cs typeface="Arial"/>
              </a:rPr>
              <a:t> </a:t>
            </a:r>
            <a:r>
              <a:rPr sz="1350" b="1" spc="-10">
                <a:solidFill>
                  <a:srgbClr val="2D2C2C"/>
                </a:solidFill>
                <a:latin typeface="Arial"/>
                <a:cs typeface="Arial"/>
              </a:rPr>
              <a:t>having:</a:t>
            </a:r>
            <a:endParaRPr sz="1350">
              <a:latin typeface="Arial"/>
              <a:cs typeface="Arial"/>
            </a:endParaRPr>
          </a:p>
          <a:p>
            <a:pPr marL="754380" marR="5080" lvl="1" indent="-170815">
              <a:lnSpc>
                <a:spcPct val="104700"/>
              </a:lnSpc>
              <a:spcBef>
                <a:spcPts val="610"/>
              </a:spcBef>
              <a:buFont typeface="Arial"/>
              <a:buChar char="•"/>
              <a:tabLst>
                <a:tab pos="755650" algn="l"/>
              </a:tabLst>
            </a:pPr>
            <a:r>
              <a:rPr sz="1350" b="1">
                <a:solidFill>
                  <a:srgbClr val="2D2C2C"/>
                </a:solidFill>
                <a:latin typeface="Arial"/>
                <a:cs typeface="Arial"/>
              </a:rPr>
              <a:t>5%</a:t>
            </a:r>
            <a:r>
              <a:rPr sz="1350" b="1" spc="120">
                <a:solidFill>
                  <a:srgbClr val="2D2C2C"/>
                </a:solidFill>
                <a:latin typeface="Arial"/>
                <a:cs typeface="Arial"/>
              </a:rPr>
              <a:t> </a:t>
            </a:r>
            <a:r>
              <a:rPr sz="1350" b="1">
                <a:solidFill>
                  <a:srgbClr val="2D2C2C"/>
                </a:solidFill>
                <a:latin typeface="Arial"/>
                <a:cs typeface="Arial"/>
              </a:rPr>
              <a:t>and</a:t>
            </a:r>
            <a:r>
              <a:rPr sz="1350" b="1" spc="70">
                <a:solidFill>
                  <a:srgbClr val="2D2C2C"/>
                </a:solidFill>
                <a:latin typeface="Arial"/>
                <a:cs typeface="Arial"/>
              </a:rPr>
              <a:t> </a:t>
            </a:r>
            <a:r>
              <a:rPr sz="1350" b="1">
                <a:solidFill>
                  <a:srgbClr val="2D2C2C"/>
                </a:solidFill>
                <a:latin typeface="Arial"/>
                <a:cs typeface="Arial"/>
              </a:rPr>
              <a:t>7.5%</a:t>
            </a:r>
            <a:r>
              <a:rPr sz="1350" b="1" spc="125">
                <a:solidFill>
                  <a:srgbClr val="2D2C2C"/>
                </a:solidFill>
                <a:latin typeface="Arial"/>
                <a:cs typeface="Arial"/>
              </a:rPr>
              <a:t> </a:t>
            </a:r>
            <a:r>
              <a:rPr sz="1350" b="1">
                <a:solidFill>
                  <a:srgbClr val="2D2C2C"/>
                </a:solidFill>
                <a:latin typeface="Arial"/>
                <a:cs typeface="Arial"/>
              </a:rPr>
              <a:t>cap</a:t>
            </a:r>
            <a:r>
              <a:rPr sz="1350" b="1" spc="150">
                <a:solidFill>
                  <a:srgbClr val="2D2C2C"/>
                </a:solidFill>
                <a:latin typeface="Arial"/>
                <a:cs typeface="Arial"/>
              </a:rPr>
              <a:t> </a:t>
            </a:r>
            <a:r>
              <a:rPr sz="1350" b="1">
                <a:solidFill>
                  <a:srgbClr val="2D2C2C"/>
                </a:solidFill>
                <a:latin typeface="Arial"/>
                <a:cs typeface="Arial"/>
              </a:rPr>
              <a:t>on</a:t>
            </a:r>
            <a:r>
              <a:rPr sz="1350" b="1" spc="150">
                <a:solidFill>
                  <a:srgbClr val="2D2C2C"/>
                </a:solidFill>
                <a:latin typeface="Arial"/>
                <a:cs typeface="Arial"/>
              </a:rPr>
              <a:t> </a:t>
            </a:r>
            <a:r>
              <a:rPr sz="1350" b="1">
                <a:solidFill>
                  <a:srgbClr val="2D2C2C"/>
                </a:solidFill>
                <a:latin typeface="Arial"/>
                <a:cs typeface="Arial"/>
              </a:rPr>
              <a:t>increases</a:t>
            </a:r>
            <a:r>
              <a:rPr sz="1350" b="1" spc="70">
                <a:solidFill>
                  <a:srgbClr val="2D2C2C"/>
                </a:solidFill>
                <a:latin typeface="Arial"/>
                <a:cs typeface="Arial"/>
              </a:rPr>
              <a:t> </a:t>
            </a:r>
            <a:r>
              <a:rPr sz="1350" b="1">
                <a:solidFill>
                  <a:srgbClr val="2D2C2C"/>
                </a:solidFill>
                <a:latin typeface="Arial"/>
                <a:cs typeface="Arial"/>
              </a:rPr>
              <a:t>from</a:t>
            </a:r>
            <a:r>
              <a:rPr sz="1350" b="1" spc="125">
                <a:solidFill>
                  <a:srgbClr val="2D2C2C"/>
                </a:solidFill>
                <a:latin typeface="Arial"/>
                <a:cs typeface="Arial"/>
              </a:rPr>
              <a:t> </a:t>
            </a:r>
            <a:r>
              <a:rPr sz="1350">
                <a:solidFill>
                  <a:srgbClr val="2D2C2C"/>
                </a:solidFill>
                <a:latin typeface="Arial"/>
                <a:cs typeface="Arial"/>
              </a:rPr>
              <a:t>2026</a:t>
            </a:r>
            <a:r>
              <a:rPr sz="1350" spc="70">
                <a:solidFill>
                  <a:srgbClr val="2D2C2C"/>
                </a:solidFill>
                <a:latin typeface="Arial"/>
                <a:cs typeface="Arial"/>
              </a:rPr>
              <a:t> </a:t>
            </a:r>
            <a:r>
              <a:rPr sz="1350">
                <a:solidFill>
                  <a:srgbClr val="2D2C2C"/>
                </a:solidFill>
                <a:latin typeface="Arial"/>
                <a:cs typeface="Arial"/>
              </a:rPr>
              <a:t>policy</a:t>
            </a:r>
            <a:r>
              <a:rPr sz="1350" spc="75">
                <a:solidFill>
                  <a:srgbClr val="2D2C2C"/>
                </a:solidFill>
                <a:latin typeface="Arial"/>
                <a:cs typeface="Arial"/>
              </a:rPr>
              <a:t> </a:t>
            </a:r>
            <a:r>
              <a:rPr sz="1350">
                <a:solidFill>
                  <a:srgbClr val="2D2C2C"/>
                </a:solidFill>
                <a:latin typeface="Arial"/>
                <a:cs typeface="Arial"/>
              </a:rPr>
              <a:t>covered</a:t>
            </a:r>
            <a:r>
              <a:rPr sz="1350" spc="70">
                <a:solidFill>
                  <a:srgbClr val="2D2C2C"/>
                </a:solidFill>
                <a:latin typeface="Arial"/>
                <a:cs typeface="Arial"/>
              </a:rPr>
              <a:t> </a:t>
            </a:r>
            <a:r>
              <a:rPr sz="1350">
                <a:solidFill>
                  <a:srgbClr val="2D2C2C"/>
                </a:solidFill>
                <a:latin typeface="Arial"/>
                <a:cs typeface="Arial"/>
              </a:rPr>
              <a:t>(“99”)</a:t>
            </a:r>
            <a:r>
              <a:rPr sz="1350" spc="5">
                <a:solidFill>
                  <a:srgbClr val="2D2C2C"/>
                </a:solidFill>
                <a:latin typeface="Arial"/>
                <a:cs typeface="Arial"/>
              </a:rPr>
              <a:t> </a:t>
            </a:r>
            <a:r>
              <a:rPr sz="1350">
                <a:solidFill>
                  <a:srgbClr val="2D2C2C"/>
                </a:solidFill>
                <a:latin typeface="Arial"/>
                <a:cs typeface="Arial"/>
              </a:rPr>
              <a:t>contributions</a:t>
            </a:r>
            <a:r>
              <a:rPr sz="1350" spc="75">
                <a:solidFill>
                  <a:srgbClr val="2D2C2C"/>
                </a:solidFill>
                <a:latin typeface="Arial"/>
                <a:cs typeface="Arial"/>
              </a:rPr>
              <a:t> </a:t>
            </a:r>
            <a:r>
              <a:rPr sz="1350">
                <a:solidFill>
                  <a:srgbClr val="2D2C2C"/>
                </a:solidFill>
                <a:latin typeface="Arial"/>
                <a:cs typeface="Arial"/>
              </a:rPr>
              <a:t>for</a:t>
            </a:r>
            <a:r>
              <a:rPr sz="1350" spc="95">
                <a:solidFill>
                  <a:srgbClr val="2D2C2C"/>
                </a:solidFill>
                <a:latin typeface="Arial"/>
                <a:cs typeface="Arial"/>
              </a:rPr>
              <a:t> </a:t>
            </a:r>
            <a:r>
              <a:rPr sz="1350">
                <a:solidFill>
                  <a:srgbClr val="2D2C2C"/>
                </a:solidFill>
                <a:latin typeface="Arial"/>
                <a:cs typeface="Arial"/>
              </a:rPr>
              <a:t>UC</a:t>
            </a:r>
            <a:r>
              <a:rPr sz="1350" spc="50">
                <a:solidFill>
                  <a:srgbClr val="2D2C2C"/>
                </a:solidFill>
                <a:latin typeface="Arial"/>
                <a:cs typeface="Arial"/>
              </a:rPr>
              <a:t> </a:t>
            </a:r>
            <a:r>
              <a:rPr sz="1350" spc="-25">
                <a:solidFill>
                  <a:srgbClr val="2D2C2C"/>
                </a:solidFill>
                <a:latin typeface="Arial"/>
                <a:cs typeface="Arial"/>
              </a:rPr>
              <a:t>B&amp;G 	</a:t>
            </a:r>
            <a:r>
              <a:rPr sz="1350">
                <a:solidFill>
                  <a:srgbClr val="2D2C2C"/>
                </a:solidFill>
                <a:latin typeface="Arial"/>
                <a:cs typeface="Arial"/>
              </a:rPr>
              <a:t>HMO</a:t>
            </a:r>
            <a:r>
              <a:rPr sz="1350" spc="145">
                <a:solidFill>
                  <a:srgbClr val="2D2C2C"/>
                </a:solidFill>
                <a:latin typeface="Arial"/>
                <a:cs typeface="Arial"/>
              </a:rPr>
              <a:t> </a:t>
            </a:r>
            <a:r>
              <a:rPr sz="1350">
                <a:solidFill>
                  <a:srgbClr val="2D2C2C"/>
                </a:solidFill>
                <a:latin typeface="Arial"/>
                <a:cs typeface="Arial"/>
              </a:rPr>
              <a:t>and</a:t>
            </a:r>
            <a:r>
              <a:rPr sz="1350" spc="80">
                <a:solidFill>
                  <a:srgbClr val="2D2C2C"/>
                </a:solidFill>
                <a:latin typeface="Arial"/>
                <a:cs typeface="Arial"/>
              </a:rPr>
              <a:t> </a:t>
            </a:r>
            <a:r>
              <a:rPr sz="1350">
                <a:solidFill>
                  <a:srgbClr val="2D2C2C"/>
                </a:solidFill>
                <a:latin typeface="Arial"/>
                <a:cs typeface="Arial"/>
              </a:rPr>
              <a:t>Kaiser</a:t>
            </a:r>
            <a:r>
              <a:rPr sz="1350" spc="105">
                <a:solidFill>
                  <a:srgbClr val="2D2C2C"/>
                </a:solidFill>
                <a:latin typeface="Arial"/>
                <a:cs typeface="Arial"/>
              </a:rPr>
              <a:t> </a:t>
            </a:r>
            <a:r>
              <a:rPr sz="1350">
                <a:solidFill>
                  <a:srgbClr val="2D2C2C"/>
                </a:solidFill>
                <a:latin typeface="Arial"/>
                <a:cs typeface="Arial"/>
              </a:rPr>
              <a:t>HMO,</a:t>
            </a:r>
            <a:r>
              <a:rPr sz="1350" spc="105">
                <a:solidFill>
                  <a:srgbClr val="2D2C2C"/>
                </a:solidFill>
                <a:latin typeface="Arial"/>
                <a:cs typeface="Arial"/>
              </a:rPr>
              <a:t> </a:t>
            </a:r>
            <a:r>
              <a:rPr sz="1350">
                <a:solidFill>
                  <a:srgbClr val="2D2C2C"/>
                </a:solidFill>
                <a:latin typeface="Arial"/>
                <a:cs typeface="Arial"/>
              </a:rPr>
              <a:t>respectively,</a:t>
            </a:r>
            <a:r>
              <a:rPr sz="1350" spc="105">
                <a:solidFill>
                  <a:srgbClr val="2D2C2C"/>
                </a:solidFill>
                <a:latin typeface="Arial"/>
                <a:cs typeface="Arial"/>
              </a:rPr>
              <a:t> </a:t>
            </a:r>
            <a:r>
              <a:rPr sz="1350">
                <a:solidFill>
                  <a:srgbClr val="2D2C2C"/>
                </a:solidFill>
                <a:latin typeface="Arial"/>
                <a:cs typeface="Arial"/>
              </a:rPr>
              <a:t>PLUS</a:t>
            </a:r>
            <a:r>
              <a:rPr sz="1350" spc="160">
                <a:solidFill>
                  <a:srgbClr val="2D2C2C"/>
                </a:solidFill>
                <a:latin typeface="Arial"/>
                <a:cs typeface="Arial"/>
              </a:rPr>
              <a:t> </a:t>
            </a:r>
            <a:r>
              <a:rPr sz="1350">
                <a:solidFill>
                  <a:srgbClr val="2D2C2C"/>
                </a:solidFill>
                <a:latin typeface="Arial"/>
                <a:cs typeface="Arial"/>
              </a:rPr>
              <a:t>subsidy</a:t>
            </a:r>
            <a:r>
              <a:rPr sz="1350" spc="85">
                <a:solidFill>
                  <a:srgbClr val="2D2C2C"/>
                </a:solidFill>
                <a:latin typeface="Arial"/>
                <a:cs typeface="Arial"/>
              </a:rPr>
              <a:t> </a:t>
            </a:r>
            <a:r>
              <a:rPr sz="1350">
                <a:solidFill>
                  <a:srgbClr val="2D2C2C"/>
                </a:solidFill>
                <a:latin typeface="Arial"/>
                <a:cs typeface="Arial"/>
              </a:rPr>
              <a:t>reductions</a:t>
            </a:r>
            <a:r>
              <a:rPr sz="1350" spc="95">
                <a:solidFill>
                  <a:srgbClr val="2D2C2C"/>
                </a:solidFill>
                <a:latin typeface="Arial"/>
                <a:cs typeface="Arial"/>
              </a:rPr>
              <a:t> </a:t>
            </a:r>
            <a:r>
              <a:rPr sz="1350">
                <a:solidFill>
                  <a:srgbClr val="2D2C2C"/>
                </a:solidFill>
                <a:latin typeface="Arial"/>
                <a:cs typeface="Arial"/>
              </a:rPr>
              <a:t>from</a:t>
            </a:r>
            <a:r>
              <a:rPr sz="1350" spc="145">
                <a:solidFill>
                  <a:srgbClr val="2D2C2C"/>
                </a:solidFill>
                <a:latin typeface="Arial"/>
                <a:cs typeface="Arial"/>
              </a:rPr>
              <a:t> </a:t>
            </a:r>
            <a:r>
              <a:rPr sz="1350">
                <a:solidFill>
                  <a:srgbClr val="2D2C2C"/>
                </a:solidFill>
                <a:latin typeface="Arial"/>
                <a:cs typeface="Arial"/>
              </a:rPr>
              <a:t>their</a:t>
            </a:r>
            <a:r>
              <a:rPr sz="1350" spc="105">
                <a:solidFill>
                  <a:srgbClr val="2D2C2C"/>
                </a:solidFill>
                <a:latin typeface="Arial"/>
                <a:cs typeface="Arial"/>
              </a:rPr>
              <a:t> </a:t>
            </a:r>
            <a:r>
              <a:rPr sz="1350">
                <a:solidFill>
                  <a:srgbClr val="2D2C2C"/>
                </a:solidFill>
                <a:latin typeface="Arial"/>
                <a:cs typeface="Arial"/>
              </a:rPr>
              <a:t>union-</a:t>
            </a:r>
            <a:r>
              <a:rPr sz="1350" spc="-10">
                <a:solidFill>
                  <a:srgbClr val="2D2C2C"/>
                </a:solidFill>
                <a:latin typeface="Arial"/>
                <a:cs typeface="Arial"/>
              </a:rPr>
              <a:t>specific 	</a:t>
            </a:r>
            <a:r>
              <a:rPr sz="1350">
                <a:solidFill>
                  <a:srgbClr val="2D2C2C"/>
                </a:solidFill>
                <a:latin typeface="Arial"/>
                <a:cs typeface="Arial"/>
              </a:rPr>
              <a:t>subsidy</a:t>
            </a:r>
            <a:r>
              <a:rPr sz="1350" spc="70">
                <a:solidFill>
                  <a:srgbClr val="2D2C2C"/>
                </a:solidFill>
                <a:latin typeface="Arial"/>
                <a:cs typeface="Arial"/>
              </a:rPr>
              <a:t> </a:t>
            </a:r>
            <a:r>
              <a:rPr sz="1350">
                <a:solidFill>
                  <a:srgbClr val="2D2C2C"/>
                </a:solidFill>
                <a:latin typeface="Arial"/>
                <a:cs typeface="Arial"/>
              </a:rPr>
              <a:t>schedule.</a:t>
            </a:r>
            <a:r>
              <a:rPr sz="1350" spc="60">
                <a:solidFill>
                  <a:srgbClr val="2D2C2C"/>
                </a:solidFill>
                <a:latin typeface="Arial"/>
                <a:cs typeface="Arial"/>
              </a:rPr>
              <a:t>  </a:t>
            </a:r>
            <a:r>
              <a:rPr sz="1350">
                <a:solidFill>
                  <a:srgbClr val="2D2C2C"/>
                </a:solidFill>
                <a:latin typeface="Arial"/>
                <a:cs typeface="Arial"/>
              </a:rPr>
              <a:t>Cap</a:t>
            </a:r>
            <a:r>
              <a:rPr sz="1350" spc="70">
                <a:solidFill>
                  <a:srgbClr val="2D2C2C"/>
                </a:solidFill>
                <a:latin typeface="Arial"/>
                <a:cs typeface="Arial"/>
              </a:rPr>
              <a:t> </a:t>
            </a:r>
            <a:r>
              <a:rPr sz="1350">
                <a:solidFill>
                  <a:srgbClr val="2D2C2C"/>
                </a:solidFill>
                <a:latin typeface="Arial"/>
                <a:cs typeface="Arial"/>
              </a:rPr>
              <a:t>and</a:t>
            </a:r>
            <a:r>
              <a:rPr sz="1350" spc="150">
                <a:solidFill>
                  <a:srgbClr val="2D2C2C"/>
                </a:solidFill>
                <a:latin typeface="Arial"/>
                <a:cs typeface="Arial"/>
              </a:rPr>
              <a:t> </a:t>
            </a:r>
            <a:r>
              <a:rPr sz="1350">
                <a:solidFill>
                  <a:srgbClr val="2D2C2C"/>
                </a:solidFill>
                <a:latin typeface="Arial"/>
                <a:cs typeface="Arial"/>
              </a:rPr>
              <a:t>subsidy</a:t>
            </a:r>
            <a:r>
              <a:rPr sz="1350" spc="75">
                <a:solidFill>
                  <a:srgbClr val="2D2C2C"/>
                </a:solidFill>
                <a:latin typeface="Arial"/>
                <a:cs typeface="Arial"/>
              </a:rPr>
              <a:t> </a:t>
            </a:r>
            <a:r>
              <a:rPr sz="1350">
                <a:solidFill>
                  <a:srgbClr val="2D2C2C"/>
                </a:solidFill>
                <a:latin typeface="Arial"/>
                <a:cs typeface="Arial"/>
              </a:rPr>
              <a:t>apply</a:t>
            </a:r>
            <a:r>
              <a:rPr sz="1350" spc="75">
                <a:solidFill>
                  <a:srgbClr val="2D2C2C"/>
                </a:solidFill>
                <a:latin typeface="Arial"/>
                <a:cs typeface="Arial"/>
              </a:rPr>
              <a:t> </a:t>
            </a:r>
            <a:r>
              <a:rPr sz="1350">
                <a:solidFill>
                  <a:srgbClr val="2D2C2C"/>
                </a:solidFill>
                <a:latin typeface="Arial"/>
                <a:cs typeface="Arial"/>
              </a:rPr>
              <a:t>to</a:t>
            </a:r>
            <a:r>
              <a:rPr sz="1350" spc="65">
                <a:solidFill>
                  <a:srgbClr val="2D2C2C"/>
                </a:solidFill>
                <a:latin typeface="Arial"/>
                <a:cs typeface="Arial"/>
              </a:rPr>
              <a:t> </a:t>
            </a:r>
            <a:r>
              <a:rPr sz="1350">
                <a:solidFill>
                  <a:srgbClr val="2D2C2C"/>
                </a:solidFill>
                <a:latin typeface="Arial"/>
                <a:cs typeface="Arial"/>
              </a:rPr>
              <a:t>all</a:t>
            </a:r>
            <a:r>
              <a:rPr sz="1350" spc="90">
                <a:solidFill>
                  <a:srgbClr val="2D2C2C"/>
                </a:solidFill>
                <a:latin typeface="Arial"/>
                <a:cs typeface="Arial"/>
              </a:rPr>
              <a:t> </a:t>
            </a:r>
            <a:r>
              <a:rPr sz="1350">
                <a:solidFill>
                  <a:srgbClr val="2D2C2C"/>
                </a:solidFill>
                <a:latin typeface="Arial"/>
                <a:cs typeface="Arial"/>
              </a:rPr>
              <a:t>pay</a:t>
            </a:r>
            <a:r>
              <a:rPr sz="1350" spc="75">
                <a:solidFill>
                  <a:srgbClr val="2D2C2C"/>
                </a:solidFill>
                <a:latin typeface="Arial"/>
                <a:cs typeface="Arial"/>
              </a:rPr>
              <a:t> </a:t>
            </a:r>
            <a:r>
              <a:rPr sz="1350" spc="-10">
                <a:solidFill>
                  <a:srgbClr val="2D2C2C"/>
                </a:solidFill>
                <a:latin typeface="Arial"/>
                <a:cs typeface="Arial"/>
              </a:rPr>
              <a:t>bands.</a:t>
            </a:r>
            <a:endParaRPr sz="1350">
              <a:latin typeface="Arial"/>
              <a:cs typeface="Arial"/>
            </a:endParaRPr>
          </a:p>
          <a:p>
            <a:pPr marL="1213485" lvl="2" indent="-171450">
              <a:lnSpc>
                <a:spcPct val="100000"/>
              </a:lnSpc>
              <a:spcBef>
                <a:spcPts val="690"/>
              </a:spcBef>
              <a:buFont typeface="Arial"/>
              <a:buChar char="–"/>
              <a:tabLst>
                <a:tab pos="1213485" algn="l"/>
              </a:tabLst>
            </a:pPr>
            <a:r>
              <a:rPr sz="1350" b="1">
                <a:solidFill>
                  <a:srgbClr val="2D2C2C"/>
                </a:solidFill>
                <a:latin typeface="Arial"/>
                <a:cs typeface="Arial"/>
              </a:rPr>
              <a:t>AFSCME:</a:t>
            </a:r>
            <a:r>
              <a:rPr sz="1350" b="1" spc="90">
                <a:solidFill>
                  <a:srgbClr val="2D2C2C"/>
                </a:solidFill>
                <a:latin typeface="Arial"/>
                <a:cs typeface="Arial"/>
              </a:rPr>
              <a:t> </a:t>
            </a:r>
            <a:r>
              <a:rPr sz="1350" b="1">
                <a:solidFill>
                  <a:srgbClr val="2D2C2C"/>
                </a:solidFill>
                <a:latin typeface="Arial"/>
                <a:cs typeface="Arial"/>
              </a:rPr>
              <a:t>EX</a:t>
            </a:r>
            <a:r>
              <a:rPr sz="1350" b="1" spc="105">
                <a:solidFill>
                  <a:srgbClr val="2D2C2C"/>
                </a:solidFill>
                <a:latin typeface="Arial"/>
                <a:cs typeface="Arial"/>
              </a:rPr>
              <a:t> </a:t>
            </a:r>
            <a:r>
              <a:rPr sz="1350">
                <a:solidFill>
                  <a:srgbClr val="2D2C2C"/>
                </a:solidFill>
                <a:latin typeface="Arial"/>
                <a:cs typeface="Arial"/>
              </a:rPr>
              <a:t>(Patient</a:t>
            </a:r>
            <a:r>
              <a:rPr sz="1350" spc="100">
                <a:solidFill>
                  <a:srgbClr val="2D2C2C"/>
                </a:solidFill>
                <a:latin typeface="Arial"/>
                <a:cs typeface="Arial"/>
              </a:rPr>
              <a:t> </a:t>
            </a:r>
            <a:r>
              <a:rPr sz="1350">
                <a:solidFill>
                  <a:srgbClr val="2D2C2C"/>
                </a:solidFill>
                <a:latin typeface="Arial"/>
                <a:cs typeface="Arial"/>
              </a:rPr>
              <a:t>Care</a:t>
            </a:r>
            <a:r>
              <a:rPr sz="1350" spc="70">
                <a:solidFill>
                  <a:srgbClr val="2D2C2C"/>
                </a:solidFill>
                <a:latin typeface="Arial"/>
                <a:cs typeface="Arial"/>
              </a:rPr>
              <a:t> </a:t>
            </a:r>
            <a:r>
              <a:rPr sz="1350">
                <a:solidFill>
                  <a:srgbClr val="2D2C2C"/>
                </a:solidFill>
                <a:latin typeface="Arial"/>
                <a:cs typeface="Arial"/>
              </a:rPr>
              <a:t>Technical)</a:t>
            </a:r>
            <a:r>
              <a:rPr sz="1350" spc="100">
                <a:solidFill>
                  <a:srgbClr val="2D2C2C"/>
                </a:solidFill>
                <a:latin typeface="Arial"/>
                <a:cs typeface="Arial"/>
              </a:rPr>
              <a:t> </a:t>
            </a:r>
            <a:r>
              <a:rPr sz="1350">
                <a:solidFill>
                  <a:srgbClr val="2D2C2C"/>
                </a:solidFill>
                <a:latin typeface="Arial"/>
                <a:cs typeface="Arial"/>
              </a:rPr>
              <a:t>and</a:t>
            </a:r>
            <a:r>
              <a:rPr sz="1350" spc="85">
                <a:solidFill>
                  <a:srgbClr val="2D2C2C"/>
                </a:solidFill>
                <a:latin typeface="Arial"/>
                <a:cs typeface="Arial"/>
              </a:rPr>
              <a:t> </a:t>
            </a:r>
            <a:r>
              <a:rPr sz="1350" b="1">
                <a:solidFill>
                  <a:srgbClr val="2D2C2C"/>
                </a:solidFill>
                <a:latin typeface="Arial"/>
                <a:cs typeface="Arial"/>
              </a:rPr>
              <a:t>SX</a:t>
            </a:r>
            <a:r>
              <a:rPr sz="1350" b="1" spc="95">
                <a:solidFill>
                  <a:srgbClr val="2D2C2C"/>
                </a:solidFill>
                <a:latin typeface="Arial"/>
                <a:cs typeface="Arial"/>
              </a:rPr>
              <a:t> </a:t>
            </a:r>
            <a:r>
              <a:rPr sz="1350" spc="-10">
                <a:solidFill>
                  <a:srgbClr val="2D2C2C"/>
                </a:solidFill>
                <a:latin typeface="Arial"/>
                <a:cs typeface="Arial"/>
              </a:rPr>
              <a:t>(Service)</a:t>
            </a:r>
            <a:endParaRPr sz="1350">
              <a:latin typeface="Arial"/>
              <a:cs typeface="Arial"/>
            </a:endParaRPr>
          </a:p>
          <a:p>
            <a:pPr marL="190500" lvl="2" indent="-171450" algn="ctr">
              <a:lnSpc>
                <a:spcPct val="100000"/>
              </a:lnSpc>
              <a:spcBef>
                <a:spcPts val="690"/>
              </a:spcBef>
              <a:buFont typeface="Arial"/>
              <a:buChar char="–"/>
              <a:tabLst>
                <a:tab pos="190500" algn="l"/>
              </a:tabLst>
            </a:pPr>
            <a:r>
              <a:rPr sz="1350" b="1">
                <a:solidFill>
                  <a:srgbClr val="2D2C2C"/>
                </a:solidFill>
                <a:latin typeface="Arial"/>
                <a:cs typeface="Arial"/>
              </a:rPr>
              <a:t>UPTE:</a:t>
            </a:r>
            <a:r>
              <a:rPr sz="1350" b="1" spc="135">
                <a:solidFill>
                  <a:srgbClr val="2D2C2C"/>
                </a:solidFill>
                <a:latin typeface="Arial"/>
                <a:cs typeface="Arial"/>
              </a:rPr>
              <a:t> </a:t>
            </a:r>
            <a:r>
              <a:rPr sz="1350" b="1">
                <a:solidFill>
                  <a:srgbClr val="2D2C2C"/>
                </a:solidFill>
                <a:latin typeface="Arial"/>
                <a:cs typeface="Arial"/>
              </a:rPr>
              <a:t>HX</a:t>
            </a:r>
            <a:r>
              <a:rPr sz="1350" b="1" spc="135">
                <a:solidFill>
                  <a:srgbClr val="2D2C2C"/>
                </a:solidFill>
                <a:latin typeface="Arial"/>
                <a:cs typeface="Arial"/>
              </a:rPr>
              <a:t> </a:t>
            </a:r>
            <a:r>
              <a:rPr sz="1350">
                <a:solidFill>
                  <a:srgbClr val="2D2C2C"/>
                </a:solidFill>
                <a:latin typeface="Arial"/>
                <a:cs typeface="Arial"/>
              </a:rPr>
              <a:t>(Residual</a:t>
            </a:r>
            <a:r>
              <a:rPr sz="1350" spc="60">
                <a:solidFill>
                  <a:srgbClr val="2D2C2C"/>
                </a:solidFill>
                <a:latin typeface="Arial"/>
                <a:cs typeface="Arial"/>
              </a:rPr>
              <a:t> </a:t>
            </a:r>
            <a:r>
              <a:rPr sz="1350">
                <a:solidFill>
                  <a:srgbClr val="2D2C2C"/>
                </a:solidFill>
                <a:latin typeface="Arial"/>
                <a:cs typeface="Arial"/>
              </a:rPr>
              <a:t>Health</a:t>
            </a:r>
            <a:r>
              <a:rPr sz="1350" spc="110">
                <a:solidFill>
                  <a:srgbClr val="2D2C2C"/>
                </a:solidFill>
                <a:latin typeface="Arial"/>
                <a:cs typeface="Arial"/>
              </a:rPr>
              <a:t> </a:t>
            </a:r>
            <a:r>
              <a:rPr sz="1350">
                <a:solidFill>
                  <a:srgbClr val="2D2C2C"/>
                </a:solidFill>
                <a:latin typeface="Arial"/>
                <a:cs typeface="Arial"/>
              </a:rPr>
              <a:t>Care</a:t>
            </a:r>
            <a:r>
              <a:rPr sz="1350" spc="110">
                <a:solidFill>
                  <a:srgbClr val="2D2C2C"/>
                </a:solidFill>
                <a:latin typeface="Arial"/>
                <a:cs typeface="Arial"/>
              </a:rPr>
              <a:t> </a:t>
            </a:r>
            <a:r>
              <a:rPr sz="1350">
                <a:solidFill>
                  <a:srgbClr val="2D2C2C"/>
                </a:solidFill>
                <a:latin typeface="Arial"/>
                <a:cs typeface="Arial"/>
              </a:rPr>
              <a:t>Professionals),</a:t>
            </a:r>
            <a:r>
              <a:rPr sz="1350" spc="195">
                <a:solidFill>
                  <a:srgbClr val="2D2C2C"/>
                </a:solidFill>
                <a:latin typeface="Arial"/>
                <a:cs typeface="Arial"/>
              </a:rPr>
              <a:t> </a:t>
            </a:r>
            <a:r>
              <a:rPr sz="1350" b="1">
                <a:solidFill>
                  <a:srgbClr val="2D2C2C"/>
                </a:solidFill>
                <a:latin typeface="Arial"/>
                <a:cs typeface="Arial"/>
              </a:rPr>
              <a:t>RX</a:t>
            </a:r>
            <a:r>
              <a:rPr sz="1350" b="1" spc="145">
                <a:solidFill>
                  <a:srgbClr val="2D2C2C"/>
                </a:solidFill>
                <a:latin typeface="Arial"/>
                <a:cs typeface="Arial"/>
              </a:rPr>
              <a:t> </a:t>
            </a:r>
            <a:r>
              <a:rPr sz="1350">
                <a:solidFill>
                  <a:srgbClr val="2D2C2C"/>
                </a:solidFill>
                <a:latin typeface="Arial"/>
                <a:cs typeface="Arial"/>
              </a:rPr>
              <a:t>(Research</a:t>
            </a:r>
            <a:r>
              <a:rPr sz="1350" spc="110">
                <a:solidFill>
                  <a:srgbClr val="2D2C2C"/>
                </a:solidFill>
                <a:latin typeface="Arial"/>
                <a:cs typeface="Arial"/>
              </a:rPr>
              <a:t> </a:t>
            </a:r>
            <a:r>
              <a:rPr sz="1350" spc="-10">
                <a:solidFill>
                  <a:srgbClr val="2D2C2C"/>
                </a:solidFill>
                <a:latin typeface="Arial"/>
                <a:cs typeface="Arial"/>
              </a:rPr>
              <a:t>Support</a:t>
            </a:r>
            <a:endParaRPr sz="1350">
              <a:latin typeface="Arial"/>
              <a:cs typeface="Arial"/>
            </a:endParaRPr>
          </a:p>
          <a:p>
            <a:pPr marR="2783205" algn="ctr">
              <a:lnSpc>
                <a:spcPct val="100000"/>
              </a:lnSpc>
              <a:spcBef>
                <a:spcPts val="114"/>
              </a:spcBef>
            </a:pPr>
            <a:r>
              <a:rPr sz="1350">
                <a:solidFill>
                  <a:srgbClr val="2D2C2C"/>
                </a:solidFill>
                <a:latin typeface="Arial"/>
                <a:cs typeface="Arial"/>
              </a:rPr>
              <a:t>Professionals),</a:t>
            </a:r>
            <a:r>
              <a:rPr sz="1350" spc="110">
                <a:solidFill>
                  <a:srgbClr val="2D2C2C"/>
                </a:solidFill>
                <a:latin typeface="Arial"/>
                <a:cs typeface="Arial"/>
              </a:rPr>
              <a:t> </a:t>
            </a:r>
            <a:r>
              <a:rPr sz="1350">
                <a:solidFill>
                  <a:srgbClr val="2D2C2C"/>
                </a:solidFill>
                <a:latin typeface="Arial"/>
                <a:cs typeface="Arial"/>
              </a:rPr>
              <a:t>and</a:t>
            </a:r>
            <a:r>
              <a:rPr sz="1350" spc="155">
                <a:solidFill>
                  <a:srgbClr val="2D2C2C"/>
                </a:solidFill>
                <a:latin typeface="Arial"/>
                <a:cs typeface="Arial"/>
              </a:rPr>
              <a:t> </a:t>
            </a:r>
            <a:r>
              <a:rPr sz="1350" b="1">
                <a:solidFill>
                  <a:srgbClr val="2D2C2C"/>
                </a:solidFill>
                <a:latin typeface="Arial"/>
                <a:cs typeface="Arial"/>
              </a:rPr>
              <a:t>TX</a:t>
            </a:r>
            <a:r>
              <a:rPr sz="1350" b="1" spc="100">
                <a:solidFill>
                  <a:srgbClr val="2D2C2C"/>
                </a:solidFill>
                <a:latin typeface="Arial"/>
                <a:cs typeface="Arial"/>
              </a:rPr>
              <a:t> </a:t>
            </a:r>
            <a:r>
              <a:rPr sz="1350" spc="-10">
                <a:solidFill>
                  <a:srgbClr val="2D2C2C"/>
                </a:solidFill>
                <a:latin typeface="Arial"/>
                <a:cs typeface="Arial"/>
              </a:rPr>
              <a:t>(Technical)</a:t>
            </a:r>
            <a:endParaRPr sz="1350">
              <a:latin typeface="Arial"/>
              <a:cs typeface="Arial"/>
            </a:endParaRPr>
          </a:p>
          <a:p>
            <a:pPr marL="1042035" marR="235585" lvl="2" indent="171450" algn="ctr">
              <a:lnSpc>
                <a:spcPct val="102499"/>
              </a:lnSpc>
              <a:spcBef>
                <a:spcPts val="650"/>
              </a:spcBef>
              <a:buFont typeface="Arial"/>
              <a:buChar char="–"/>
              <a:tabLst>
                <a:tab pos="1213485" algn="l"/>
              </a:tabLst>
            </a:pPr>
            <a:r>
              <a:rPr sz="1350" b="1">
                <a:solidFill>
                  <a:srgbClr val="2D2C2C"/>
                </a:solidFill>
                <a:latin typeface="Arial"/>
                <a:cs typeface="Arial"/>
              </a:rPr>
              <a:t>UAW:</a:t>
            </a:r>
            <a:r>
              <a:rPr sz="1350" b="1" spc="120">
                <a:solidFill>
                  <a:srgbClr val="2D2C2C"/>
                </a:solidFill>
                <a:latin typeface="Arial"/>
                <a:cs typeface="Arial"/>
              </a:rPr>
              <a:t> </a:t>
            </a:r>
            <a:r>
              <a:rPr sz="1350" b="1">
                <a:solidFill>
                  <a:srgbClr val="2D2C2C"/>
                </a:solidFill>
                <a:latin typeface="Arial"/>
                <a:cs typeface="Arial"/>
              </a:rPr>
              <a:t>RP</a:t>
            </a:r>
            <a:r>
              <a:rPr sz="1350" b="1" spc="130">
                <a:solidFill>
                  <a:srgbClr val="2D2C2C"/>
                </a:solidFill>
                <a:latin typeface="Arial"/>
                <a:cs typeface="Arial"/>
              </a:rPr>
              <a:t> </a:t>
            </a:r>
            <a:r>
              <a:rPr sz="1350">
                <a:solidFill>
                  <a:srgbClr val="2D2C2C"/>
                </a:solidFill>
                <a:latin typeface="Arial"/>
                <a:cs typeface="Arial"/>
              </a:rPr>
              <a:t>(Research</a:t>
            </a:r>
            <a:r>
              <a:rPr sz="1350" spc="95">
                <a:solidFill>
                  <a:srgbClr val="2D2C2C"/>
                </a:solidFill>
                <a:latin typeface="Arial"/>
                <a:cs typeface="Arial"/>
              </a:rPr>
              <a:t> </a:t>
            </a:r>
            <a:r>
              <a:rPr sz="1350">
                <a:solidFill>
                  <a:srgbClr val="2D2C2C"/>
                </a:solidFill>
                <a:latin typeface="Arial"/>
                <a:cs typeface="Arial"/>
              </a:rPr>
              <a:t>and</a:t>
            </a:r>
            <a:r>
              <a:rPr sz="1350" spc="100">
                <a:solidFill>
                  <a:srgbClr val="2D2C2C"/>
                </a:solidFill>
                <a:latin typeface="Arial"/>
                <a:cs typeface="Arial"/>
              </a:rPr>
              <a:t> </a:t>
            </a:r>
            <a:r>
              <a:rPr sz="1350">
                <a:solidFill>
                  <a:srgbClr val="2D2C2C"/>
                </a:solidFill>
                <a:latin typeface="Arial"/>
                <a:cs typeface="Arial"/>
              </a:rPr>
              <a:t>Public</a:t>
            </a:r>
            <a:r>
              <a:rPr sz="1350" spc="100">
                <a:solidFill>
                  <a:srgbClr val="2D2C2C"/>
                </a:solidFill>
                <a:latin typeface="Arial"/>
                <a:cs typeface="Arial"/>
              </a:rPr>
              <a:t> </a:t>
            </a:r>
            <a:r>
              <a:rPr sz="1350">
                <a:solidFill>
                  <a:srgbClr val="2D2C2C"/>
                </a:solidFill>
                <a:latin typeface="Arial"/>
                <a:cs typeface="Arial"/>
              </a:rPr>
              <a:t>Service</a:t>
            </a:r>
            <a:r>
              <a:rPr sz="1350" spc="95">
                <a:solidFill>
                  <a:srgbClr val="2D2C2C"/>
                </a:solidFill>
                <a:latin typeface="Arial"/>
                <a:cs typeface="Arial"/>
              </a:rPr>
              <a:t> </a:t>
            </a:r>
            <a:r>
              <a:rPr sz="1350">
                <a:solidFill>
                  <a:srgbClr val="2D2C2C"/>
                </a:solidFill>
                <a:latin typeface="Arial"/>
                <a:cs typeface="Arial"/>
              </a:rPr>
              <a:t>Professionals),</a:t>
            </a:r>
            <a:r>
              <a:rPr sz="1350" spc="85">
                <a:solidFill>
                  <a:srgbClr val="2D2C2C"/>
                </a:solidFill>
                <a:latin typeface="Arial"/>
                <a:cs typeface="Arial"/>
              </a:rPr>
              <a:t> </a:t>
            </a:r>
            <a:r>
              <a:rPr sz="1350" b="1">
                <a:solidFill>
                  <a:srgbClr val="2D2C2C"/>
                </a:solidFill>
                <a:latin typeface="Arial"/>
                <a:cs typeface="Arial"/>
              </a:rPr>
              <a:t>SV</a:t>
            </a:r>
            <a:r>
              <a:rPr sz="1350" b="1" spc="125">
                <a:solidFill>
                  <a:srgbClr val="2D2C2C"/>
                </a:solidFill>
                <a:latin typeface="Arial"/>
                <a:cs typeface="Arial"/>
              </a:rPr>
              <a:t> </a:t>
            </a:r>
            <a:r>
              <a:rPr sz="1350">
                <a:solidFill>
                  <a:srgbClr val="2D2C2C"/>
                </a:solidFill>
                <a:latin typeface="Arial"/>
                <a:cs typeface="Arial"/>
              </a:rPr>
              <a:t>(Student</a:t>
            </a:r>
            <a:r>
              <a:rPr sz="1350" spc="120">
                <a:solidFill>
                  <a:srgbClr val="2D2C2C"/>
                </a:solidFill>
                <a:latin typeface="Arial"/>
                <a:cs typeface="Arial"/>
              </a:rPr>
              <a:t> </a:t>
            </a:r>
            <a:r>
              <a:rPr sz="1350">
                <a:solidFill>
                  <a:srgbClr val="2D2C2C"/>
                </a:solidFill>
                <a:latin typeface="Arial"/>
                <a:cs typeface="Arial"/>
              </a:rPr>
              <a:t>Services</a:t>
            </a:r>
            <a:r>
              <a:rPr sz="1350" spc="190">
                <a:solidFill>
                  <a:srgbClr val="2D2C2C"/>
                </a:solidFill>
                <a:latin typeface="Arial"/>
                <a:cs typeface="Arial"/>
              </a:rPr>
              <a:t> </a:t>
            </a:r>
            <a:r>
              <a:rPr sz="1350" spc="-25">
                <a:solidFill>
                  <a:srgbClr val="2D2C2C"/>
                </a:solidFill>
                <a:latin typeface="Arial"/>
                <a:cs typeface="Arial"/>
              </a:rPr>
              <a:t>and </a:t>
            </a:r>
            <a:r>
              <a:rPr sz="1350">
                <a:solidFill>
                  <a:srgbClr val="2D2C2C"/>
                </a:solidFill>
                <a:latin typeface="Arial"/>
                <a:cs typeface="Arial"/>
              </a:rPr>
              <a:t>Advising</a:t>
            </a:r>
            <a:r>
              <a:rPr sz="1350" spc="145">
                <a:solidFill>
                  <a:srgbClr val="2D2C2C"/>
                </a:solidFill>
                <a:latin typeface="Arial"/>
                <a:cs typeface="Arial"/>
              </a:rPr>
              <a:t> </a:t>
            </a:r>
            <a:r>
              <a:rPr sz="1350">
                <a:solidFill>
                  <a:srgbClr val="2D2C2C"/>
                </a:solidFill>
                <a:latin typeface="Arial"/>
                <a:cs typeface="Arial"/>
              </a:rPr>
              <a:t>Professionals),</a:t>
            </a:r>
            <a:r>
              <a:rPr sz="1350" spc="175">
                <a:solidFill>
                  <a:srgbClr val="2D2C2C"/>
                </a:solidFill>
                <a:latin typeface="Arial"/>
                <a:cs typeface="Arial"/>
              </a:rPr>
              <a:t> </a:t>
            </a:r>
            <a:r>
              <a:rPr sz="1350" b="1">
                <a:solidFill>
                  <a:srgbClr val="2D2C2C"/>
                </a:solidFill>
                <a:latin typeface="Arial"/>
                <a:cs typeface="Arial"/>
              </a:rPr>
              <a:t>CM</a:t>
            </a:r>
            <a:r>
              <a:rPr sz="1350" b="1" spc="180">
                <a:solidFill>
                  <a:srgbClr val="2D2C2C"/>
                </a:solidFill>
                <a:latin typeface="Arial"/>
                <a:cs typeface="Arial"/>
              </a:rPr>
              <a:t> </a:t>
            </a:r>
            <a:r>
              <a:rPr sz="1350">
                <a:solidFill>
                  <a:srgbClr val="2D2C2C"/>
                </a:solidFill>
                <a:latin typeface="Arial"/>
                <a:cs typeface="Arial"/>
              </a:rPr>
              <a:t>(Communications,</a:t>
            </a:r>
            <a:r>
              <a:rPr sz="1350" spc="175">
                <a:solidFill>
                  <a:srgbClr val="2D2C2C"/>
                </a:solidFill>
                <a:latin typeface="Arial"/>
                <a:cs typeface="Arial"/>
              </a:rPr>
              <a:t> </a:t>
            </a:r>
            <a:r>
              <a:rPr sz="1350">
                <a:solidFill>
                  <a:srgbClr val="2D2C2C"/>
                </a:solidFill>
                <a:latin typeface="Arial"/>
                <a:cs typeface="Arial"/>
              </a:rPr>
              <a:t>Marketing,</a:t>
            </a:r>
            <a:r>
              <a:rPr sz="1350" spc="80">
                <a:solidFill>
                  <a:srgbClr val="2D2C2C"/>
                </a:solidFill>
                <a:latin typeface="Arial"/>
                <a:cs typeface="Arial"/>
              </a:rPr>
              <a:t> </a:t>
            </a:r>
            <a:r>
              <a:rPr sz="1350">
                <a:solidFill>
                  <a:srgbClr val="2D2C2C"/>
                </a:solidFill>
                <a:latin typeface="Arial"/>
                <a:cs typeface="Arial"/>
              </a:rPr>
              <a:t>Sales</a:t>
            </a:r>
            <a:r>
              <a:rPr sz="1350" spc="155">
                <a:solidFill>
                  <a:srgbClr val="2D2C2C"/>
                </a:solidFill>
                <a:latin typeface="Arial"/>
                <a:cs typeface="Arial"/>
              </a:rPr>
              <a:t> </a:t>
            </a:r>
            <a:r>
              <a:rPr sz="1350" spc="-10">
                <a:solidFill>
                  <a:srgbClr val="2D2C2C"/>
                </a:solidFill>
                <a:latin typeface="Arial"/>
                <a:cs typeface="Arial"/>
              </a:rPr>
              <a:t>Professionals)</a:t>
            </a:r>
            <a:endParaRPr sz="1350">
              <a:latin typeface="Arial"/>
              <a:cs typeface="Arial"/>
            </a:endParaRPr>
          </a:p>
        </p:txBody>
      </p:sp>
      <p:grpSp>
        <p:nvGrpSpPr>
          <p:cNvPr id="4" name="Group 3">
            <a:extLst>
              <a:ext uri="{FF2B5EF4-FFF2-40B4-BE49-F238E27FC236}">
                <a16:creationId xmlns:a16="http://schemas.microsoft.com/office/drawing/2014/main" id="{E3FBCFA6-9EF5-FE5A-0333-8250B1088701}"/>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12A54604-C3C6-080C-DDE9-EF8A0D30D916}"/>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D39EC28-CD5D-30E7-F8ED-06D33C0FE2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sp>
        <p:nvSpPr>
          <p:cNvPr id="8" name="TextBox 7">
            <a:extLst>
              <a:ext uri="{FF2B5EF4-FFF2-40B4-BE49-F238E27FC236}">
                <a16:creationId xmlns:a16="http://schemas.microsoft.com/office/drawing/2014/main" id="{8C43F289-F91A-0BE7-0222-893061190D67}"/>
              </a:ext>
            </a:extLst>
          </p:cNvPr>
          <p:cNvSpPr txBox="1"/>
          <p:nvPr/>
        </p:nvSpPr>
        <p:spPr>
          <a:xfrm>
            <a:off x="304800" y="4098925"/>
            <a:ext cx="8489566" cy="307777"/>
          </a:xfrm>
          <a:prstGeom prst="rect">
            <a:avLst/>
          </a:prstGeom>
          <a:noFill/>
        </p:spPr>
        <p:txBody>
          <a:bodyPr wrap="square">
            <a:spAutoFit/>
          </a:bodyPr>
          <a:lstStyle/>
          <a:p>
            <a:pPr algn="ctr"/>
            <a:r>
              <a:rPr lang="en-US" sz="1400" b="1" i="1">
                <a:latin typeface="Arial" panose="020B0604020202020204" pitchFamily="34" charset="0"/>
                <a:cs typeface="Arial" panose="020B0604020202020204" pitchFamily="34" charset="0"/>
              </a:rPr>
              <a:t>Note</a:t>
            </a:r>
            <a:r>
              <a:rPr lang="en-US" sz="1400" i="1">
                <a:latin typeface="Arial" panose="020B0604020202020204" pitchFamily="34" charset="0"/>
                <a:cs typeface="Arial" panose="020B0604020202020204" pitchFamily="34" charset="0"/>
              </a:rPr>
              <a:t>: The following information is as of September 2026 and subject to change.</a:t>
            </a:r>
          </a:p>
        </p:txBody>
      </p:sp>
      <p:pic>
        <p:nvPicPr>
          <p:cNvPr id="9" name="slide 31">
            <a:hlinkClick r:id="" action="ppaction://media"/>
            <a:extLst>
              <a:ext uri="{FF2B5EF4-FFF2-40B4-BE49-F238E27FC236}">
                <a16:creationId xmlns:a16="http://schemas.microsoft.com/office/drawing/2014/main" id="{CB7A4005-6DC8-E934-7CB9-2C3FE98656D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7600" y="5182101"/>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660"/>
    </mc:Choice>
    <mc:Fallback>
      <p:transition spd="slow" advTm="14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17068" y="330403"/>
            <a:ext cx="7355332" cy="847668"/>
          </a:xfrm>
          <a:prstGeom prst="rect">
            <a:avLst/>
          </a:prstGeom>
        </p:spPr>
        <p:txBody>
          <a:bodyPr vert="horz" wrap="square" lIns="0" tIns="16510" rIns="0" bIns="0" rtlCol="0">
            <a:spAutoFit/>
          </a:bodyPr>
          <a:lstStyle/>
          <a:p>
            <a:pPr marL="12700">
              <a:lnSpc>
                <a:spcPct val="100000"/>
              </a:lnSpc>
              <a:spcBef>
                <a:spcPts val="130"/>
              </a:spcBef>
            </a:pPr>
            <a:r>
              <a:rPr b="1">
                <a:solidFill>
                  <a:srgbClr val="2D2C2C"/>
                </a:solidFill>
              </a:rPr>
              <a:t>2027</a:t>
            </a:r>
            <a:r>
              <a:rPr b="1" spc="-15">
                <a:solidFill>
                  <a:srgbClr val="2D2C2C"/>
                </a:solidFill>
              </a:rPr>
              <a:t> </a:t>
            </a:r>
            <a:r>
              <a:rPr b="1">
                <a:solidFill>
                  <a:srgbClr val="F47735"/>
                </a:solidFill>
              </a:rPr>
              <a:t>Employee</a:t>
            </a:r>
            <a:r>
              <a:rPr b="1" spc="-40">
                <a:solidFill>
                  <a:srgbClr val="F47735"/>
                </a:solidFill>
              </a:rPr>
              <a:t> </a:t>
            </a:r>
            <a:r>
              <a:rPr b="1">
                <a:solidFill>
                  <a:srgbClr val="2D2C2C"/>
                </a:solidFill>
              </a:rPr>
              <a:t>Premium</a:t>
            </a:r>
            <a:r>
              <a:rPr b="1" spc="-60">
                <a:solidFill>
                  <a:srgbClr val="2D2C2C"/>
                </a:solidFill>
              </a:rPr>
              <a:t> </a:t>
            </a:r>
            <a:r>
              <a:rPr b="1">
                <a:solidFill>
                  <a:srgbClr val="2D2C2C"/>
                </a:solidFill>
              </a:rPr>
              <a:t>Cost</a:t>
            </a:r>
            <a:r>
              <a:rPr b="1" spc="-45">
                <a:solidFill>
                  <a:srgbClr val="2D2C2C"/>
                </a:solidFill>
              </a:rPr>
              <a:t> </a:t>
            </a:r>
            <a:r>
              <a:rPr b="1" spc="-10">
                <a:solidFill>
                  <a:srgbClr val="2D2C2C"/>
                </a:solidFill>
              </a:rPr>
              <a:t>Share</a:t>
            </a:r>
          </a:p>
          <a:p>
            <a:pPr marL="12700">
              <a:lnSpc>
                <a:spcPct val="100000"/>
              </a:lnSpc>
              <a:spcBef>
                <a:spcPts val="10"/>
              </a:spcBef>
            </a:pPr>
            <a:r>
              <a:rPr sz="2400" i="1">
                <a:solidFill>
                  <a:srgbClr val="2D2C2C"/>
                </a:solidFill>
                <a:latin typeface="Arial"/>
                <a:cs typeface="Arial"/>
              </a:rPr>
              <a:t>Systemwide</a:t>
            </a:r>
            <a:r>
              <a:rPr sz="2400" i="1" spc="-50">
                <a:solidFill>
                  <a:srgbClr val="2D2C2C"/>
                </a:solidFill>
                <a:latin typeface="Arial"/>
                <a:cs typeface="Arial"/>
              </a:rPr>
              <a:t> </a:t>
            </a:r>
            <a:r>
              <a:rPr sz="2400" i="1">
                <a:solidFill>
                  <a:srgbClr val="2D2C2C"/>
                </a:solidFill>
                <a:latin typeface="Arial"/>
                <a:cs typeface="Arial"/>
              </a:rPr>
              <a:t>Bargaining</a:t>
            </a:r>
            <a:r>
              <a:rPr sz="2400" i="1" spc="-45">
                <a:solidFill>
                  <a:srgbClr val="2D2C2C"/>
                </a:solidFill>
                <a:latin typeface="Arial"/>
                <a:cs typeface="Arial"/>
              </a:rPr>
              <a:t> </a:t>
            </a:r>
            <a:r>
              <a:rPr sz="2400" i="1">
                <a:solidFill>
                  <a:srgbClr val="2D2C2C"/>
                </a:solidFill>
                <a:latin typeface="Arial"/>
                <a:cs typeface="Arial"/>
              </a:rPr>
              <a:t>Units</a:t>
            </a:r>
            <a:r>
              <a:rPr sz="2400" i="1" spc="-15">
                <a:solidFill>
                  <a:srgbClr val="2D2C2C"/>
                </a:solidFill>
                <a:latin typeface="Arial"/>
                <a:cs typeface="Arial"/>
              </a:rPr>
              <a:t> </a:t>
            </a:r>
            <a:r>
              <a:rPr sz="2400" i="1" spc="-10">
                <a:solidFill>
                  <a:srgbClr val="2D2C2C"/>
                </a:solidFill>
                <a:latin typeface="Arial"/>
                <a:cs typeface="Arial"/>
              </a:rPr>
              <a:t>(cont’d)</a:t>
            </a:r>
          </a:p>
        </p:txBody>
      </p:sp>
      <p:sp>
        <p:nvSpPr>
          <p:cNvPr id="3" name="object 3"/>
          <p:cNvSpPr txBox="1"/>
          <p:nvPr/>
        </p:nvSpPr>
        <p:spPr>
          <a:xfrm>
            <a:off x="345490" y="1436179"/>
            <a:ext cx="8063230" cy="2398862"/>
          </a:xfrm>
          <a:prstGeom prst="rect">
            <a:avLst/>
          </a:prstGeom>
        </p:spPr>
        <p:txBody>
          <a:bodyPr vert="horz" wrap="square" lIns="0" tIns="15240" rIns="0" bIns="0" rtlCol="0">
            <a:spAutoFit/>
          </a:bodyPr>
          <a:lstStyle/>
          <a:p>
            <a:pPr marL="269240" indent="-256540">
              <a:lnSpc>
                <a:spcPct val="100000"/>
              </a:lnSpc>
              <a:spcBef>
                <a:spcPts val="120"/>
              </a:spcBef>
              <a:buFont typeface="Wingdings"/>
              <a:buChar char=""/>
              <a:tabLst>
                <a:tab pos="269240" algn="l"/>
              </a:tabLst>
            </a:pPr>
            <a:r>
              <a:rPr sz="1350" b="1">
                <a:solidFill>
                  <a:srgbClr val="2D2C2C"/>
                </a:solidFill>
                <a:latin typeface="Arial"/>
                <a:cs typeface="Arial"/>
              </a:rPr>
              <a:t>Systemwide</a:t>
            </a:r>
            <a:r>
              <a:rPr sz="1350" b="1" spc="160">
                <a:solidFill>
                  <a:srgbClr val="2D2C2C"/>
                </a:solidFill>
                <a:latin typeface="Arial"/>
                <a:cs typeface="Arial"/>
              </a:rPr>
              <a:t> </a:t>
            </a:r>
            <a:r>
              <a:rPr sz="1350" b="1">
                <a:solidFill>
                  <a:srgbClr val="2D2C2C"/>
                </a:solidFill>
                <a:latin typeface="Arial"/>
                <a:cs typeface="Arial"/>
              </a:rPr>
              <a:t>Bargaining</a:t>
            </a:r>
            <a:r>
              <a:rPr sz="1350" b="1" spc="80">
                <a:solidFill>
                  <a:srgbClr val="2D2C2C"/>
                </a:solidFill>
                <a:latin typeface="Arial"/>
                <a:cs typeface="Arial"/>
              </a:rPr>
              <a:t> </a:t>
            </a:r>
            <a:r>
              <a:rPr sz="1350" b="1">
                <a:solidFill>
                  <a:srgbClr val="2D2C2C"/>
                </a:solidFill>
                <a:latin typeface="Arial"/>
                <a:cs typeface="Arial"/>
              </a:rPr>
              <a:t>Units</a:t>
            </a:r>
            <a:r>
              <a:rPr sz="1350" b="1" spc="80">
                <a:solidFill>
                  <a:srgbClr val="2D2C2C"/>
                </a:solidFill>
                <a:latin typeface="Arial"/>
                <a:cs typeface="Arial"/>
              </a:rPr>
              <a:t> </a:t>
            </a:r>
            <a:r>
              <a:rPr sz="1350" b="1">
                <a:solidFill>
                  <a:srgbClr val="2D2C2C"/>
                </a:solidFill>
                <a:latin typeface="Arial"/>
                <a:cs typeface="Arial"/>
              </a:rPr>
              <a:t>will</a:t>
            </a:r>
            <a:r>
              <a:rPr sz="1350" b="1" spc="100">
                <a:solidFill>
                  <a:srgbClr val="2D2C2C"/>
                </a:solidFill>
                <a:latin typeface="Arial"/>
                <a:cs typeface="Arial"/>
              </a:rPr>
              <a:t> </a:t>
            </a:r>
            <a:r>
              <a:rPr sz="1350" b="1">
                <a:solidFill>
                  <a:srgbClr val="2D2C2C"/>
                </a:solidFill>
                <a:latin typeface="Arial"/>
                <a:cs typeface="Arial"/>
              </a:rPr>
              <a:t>move</a:t>
            </a:r>
            <a:r>
              <a:rPr sz="1350" b="1" spc="80">
                <a:solidFill>
                  <a:srgbClr val="2D2C2C"/>
                </a:solidFill>
                <a:latin typeface="Arial"/>
                <a:cs typeface="Arial"/>
              </a:rPr>
              <a:t> </a:t>
            </a:r>
            <a:r>
              <a:rPr sz="1350" b="1">
                <a:solidFill>
                  <a:srgbClr val="2D2C2C"/>
                </a:solidFill>
                <a:latin typeface="Arial"/>
                <a:cs typeface="Arial"/>
              </a:rPr>
              <a:t>to</a:t>
            </a:r>
            <a:r>
              <a:rPr sz="1350" b="1" spc="80">
                <a:solidFill>
                  <a:srgbClr val="2D2C2C"/>
                </a:solidFill>
                <a:latin typeface="Arial"/>
                <a:cs typeface="Arial"/>
              </a:rPr>
              <a:t> </a:t>
            </a:r>
            <a:r>
              <a:rPr sz="1350" b="1">
                <a:solidFill>
                  <a:srgbClr val="2D2C2C"/>
                </a:solidFill>
                <a:latin typeface="Arial"/>
                <a:cs typeface="Arial"/>
              </a:rPr>
              <a:t>2027</a:t>
            </a:r>
            <a:r>
              <a:rPr sz="1350" b="1" spc="80">
                <a:solidFill>
                  <a:srgbClr val="2D2C2C"/>
                </a:solidFill>
                <a:latin typeface="Arial"/>
                <a:cs typeface="Arial"/>
              </a:rPr>
              <a:t> </a:t>
            </a:r>
            <a:r>
              <a:rPr sz="1350" b="1">
                <a:solidFill>
                  <a:srgbClr val="2D2C2C"/>
                </a:solidFill>
                <a:latin typeface="Arial"/>
                <a:cs typeface="Arial"/>
              </a:rPr>
              <a:t>premium</a:t>
            </a:r>
            <a:r>
              <a:rPr sz="1350" b="1" spc="135">
                <a:solidFill>
                  <a:srgbClr val="2D2C2C"/>
                </a:solidFill>
                <a:latin typeface="Arial"/>
                <a:cs typeface="Arial"/>
              </a:rPr>
              <a:t> </a:t>
            </a:r>
            <a:r>
              <a:rPr sz="1350" b="1">
                <a:solidFill>
                  <a:srgbClr val="2D2C2C"/>
                </a:solidFill>
                <a:latin typeface="Arial"/>
                <a:cs typeface="Arial"/>
              </a:rPr>
              <a:t>cost</a:t>
            </a:r>
            <a:r>
              <a:rPr sz="1350" b="1" spc="150">
                <a:solidFill>
                  <a:srgbClr val="2D2C2C"/>
                </a:solidFill>
                <a:latin typeface="Arial"/>
                <a:cs typeface="Arial"/>
              </a:rPr>
              <a:t> </a:t>
            </a:r>
            <a:r>
              <a:rPr sz="1350" b="1">
                <a:solidFill>
                  <a:srgbClr val="2D2C2C"/>
                </a:solidFill>
                <a:latin typeface="Arial"/>
                <a:cs typeface="Arial"/>
              </a:rPr>
              <a:t>share</a:t>
            </a:r>
            <a:r>
              <a:rPr sz="1350" b="1" spc="80">
                <a:solidFill>
                  <a:srgbClr val="2D2C2C"/>
                </a:solidFill>
                <a:latin typeface="Arial"/>
                <a:cs typeface="Arial"/>
              </a:rPr>
              <a:t> </a:t>
            </a:r>
            <a:r>
              <a:rPr sz="1350" b="1">
                <a:solidFill>
                  <a:srgbClr val="2D2C2C"/>
                </a:solidFill>
                <a:latin typeface="Arial"/>
                <a:cs typeface="Arial"/>
              </a:rPr>
              <a:t>and</a:t>
            </a:r>
            <a:r>
              <a:rPr sz="1350" b="1" spc="80">
                <a:solidFill>
                  <a:srgbClr val="2D2C2C"/>
                </a:solidFill>
                <a:latin typeface="Arial"/>
                <a:cs typeface="Arial"/>
              </a:rPr>
              <a:t> </a:t>
            </a:r>
            <a:r>
              <a:rPr sz="1350" b="1">
                <a:solidFill>
                  <a:srgbClr val="2D2C2C"/>
                </a:solidFill>
                <a:latin typeface="Arial"/>
                <a:cs typeface="Arial"/>
              </a:rPr>
              <a:t>pay</a:t>
            </a:r>
            <a:r>
              <a:rPr sz="1350" b="1" spc="160">
                <a:solidFill>
                  <a:srgbClr val="2D2C2C"/>
                </a:solidFill>
                <a:latin typeface="Arial"/>
                <a:cs typeface="Arial"/>
              </a:rPr>
              <a:t> </a:t>
            </a:r>
            <a:r>
              <a:rPr sz="1350" b="1">
                <a:solidFill>
                  <a:srgbClr val="2D2C2C"/>
                </a:solidFill>
                <a:latin typeface="Arial"/>
                <a:cs typeface="Arial"/>
              </a:rPr>
              <a:t>band</a:t>
            </a:r>
            <a:r>
              <a:rPr sz="1350" b="1" spc="80">
                <a:solidFill>
                  <a:srgbClr val="2D2C2C"/>
                </a:solidFill>
                <a:latin typeface="Arial"/>
                <a:cs typeface="Arial"/>
              </a:rPr>
              <a:t> </a:t>
            </a:r>
            <a:r>
              <a:rPr sz="1350" b="1" spc="-10">
                <a:solidFill>
                  <a:srgbClr val="2D2C2C"/>
                </a:solidFill>
                <a:latin typeface="Arial"/>
                <a:cs typeface="Arial"/>
              </a:rPr>
              <a:t>levels</a:t>
            </a:r>
            <a:endParaRPr sz="1350">
              <a:latin typeface="Arial"/>
              <a:cs typeface="Arial"/>
            </a:endParaRPr>
          </a:p>
          <a:p>
            <a:pPr marL="269875">
              <a:lnSpc>
                <a:spcPct val="100000"/>
              </a:lnSpc>
              <a:spcBef>
                <a:spcPts val="35"/>
              </a:spcBef>
            </a:pPr>
            <a:r>
              <a:rPr sz="1350" b="1">
                <a:solidFill>
                  <a:srgbClr val="2D2C2C"/>
                </a:solidFill>
                <a:latin typeface="Arial"/>
                <a:cs typeface="Arial"/>
              </a:rPr>
              <a:t>with</a:t>
            </a:r>
            <a:r>
              <a:rPr sz="1350" b="1" spc="80">
                <a:solidFill>
                  <a:srgbClr val="2D2C2C"/>
                </a:solidFill>
                <a:latin typeface="Arial"/>
                <a:cs typeface="Arial"/>
              </a:rPr>
              <a:t> </a:t>
            </a:r>
            <a:r>
              <a:rPr sz="1350" b="1">
                <a:solidFill>
                  <a:srgbClr val="2D2C2C"/>
                </a:solidFill>
                <a:latin typeface="Arial"/>
                <a:cs typeface="Arial"/>
              </a:rPr>
              <a:t>some</a:t>
            </a:r>
            <a:r>
              <a:rPr sz="1350" b="1" spc="85">
                <a:solidFill>
                  <a:srgbClr val="2D2C2C"/>
                </a:solidFill>
                <a:latin typeface="Arial"/>
                <a:cs typeface="Arial"/>
              </a:rPr>
              <a:t> </a:t>
            </a:r>
            <a:r>
              <a:rPr sz="1350" b="1">
                <a:solidFill>
                  <a:srgbClr val="2D2C2C"/>
                </a:solidFill>
                <a:latin typeface="Arial"/>
                <a:cs typeface="Arial"/>
              </a:rPr>
              <a:t>units</a:t>
            </a:r>
            <a:r>
              <a:rPr sz="1350" b="1" spc="85">
                <a:solidFill>
                  <a:srgbClr val="2D2C2C"/>
                </a:solidFill>
                <a:latin typeface="Arial"/>
                <a:cs typeface="Arial"/>
              </a:rPr>
              <a:t> </a:t>
            </a:r>
            <a:r>
              <a:rPr sz="1350" b="1" spc="-10">
                <a:solidFill>
                  <a:srgbClr val="2D2C2C"/>
                </a:solidFill>
                <a:latin typeface="Arial"/>
                <a:cs typeface="Arial"/>
              </a:rPr>
              <a:t>having:</a:t>
            </a:r>
            <a:endParaRPr sz="1350">
              <a:latin typeface="Arial"/>
              <a:cs typeface="Arial"/>
            </a:endParaRPr>
          </a:p>
          <a:p>
            <a:pPr marL="754380" marR="151765" lvl="1" indent="-170815">
              <a:lnSpc>
                <a:spcPct val="104700"/>
              </a:lnSpc>
              <a:spcBef>
                <a:spcPts val="620"/>
              </a:spcBef>
              <a:buFont typeface="Arial"/>
              <a:buChar char="•"/>
              <a:tabLst>
                <a:tab pos="755650" algn="l"/>
              </a:tabLst>
            </a:pPr>
            <a:r>
              <a:rPr sz="1350" b="1">
                <a:solidFill>
                  <a:srgbClr val="2D2C2C"/>
                </a:solidFill>
                <a:latin typeface="Arial"/>
                <a:cs typeface="Arial"/>
              </a:rPr>
              <a:t>5%</a:t>
            </a:r>
            <a:r>
              <a:rPr sz="1350" b="1" spc="125">
                <a:solidFill>
                  <a:srgbClr val="2D2C2C"/>
                </a:solidFill>
                <a:latin typeface="Arial"/>
                <a:cs typeface="Arial"/>
              </a:rPr>
              <a:t> </a:t>
            </a:r>
            <a:r>
              <a:rPr sz="1350" b="1">
                <a:solidFill>
                  <a:srgbClr val="2D2C2C"/>
                </a:solidFill>
                <a:latin typeface="Arial"/>
                <a:cs typeface="Arial"/>
              </a:rPr>
              <a:t>and</a:t>
            </a:r>
            <a:r>
              <a:rPr sz="1350" b="1" spc="75">
                <a:solidFill>
                  <a:srgbClr val="2D2C2C"/>
                </a:solidFill>
                <a:latin typeface="Arial"/>
                <a:cs typeface="Arial"/>
              </a:rPr>
              <a:t> </a:t>
            </a:r>
            <a:r>
              <a:rPr sz="1350" b="1">
                <a:solidFill>
                  <a:srgbClr val="2D2C2C"/>
                </a:solidFill>
                <a:latin typeface="Arial"/>
                <a:cs typeface="Arial"/>
              </a:rPr>
              <a:t>7.5%</a:t>
            </a:r>
            <a:r>
              <a:rPr sz="1350" b="1" spc="125">
                <a:solidFill>
                  <a:srgbClr val="2D2C2C"/>
                </a:solidFill>
                <a:latin typeface="Arial"/>
                <a:cs typeface="Arial"/>
              </a:rPr>
              <a:t> </a:t>
            </a:r>
            <a:r>
              <a:rPr sz="1350" b="1">
                <a:solidFill>
                  <a:srgbClr val="2D2C2C"/>
                </a:solidFill>
                <a:latin typeface="Arial"/>
                <a:cs typeface="Arial"/>
              </a:rPr>
              <a:t>cap</a:t>
            </a:r>
            <a:r>
              <a:rPr sz="1350" b="1" spc="155">
                <a:solidFill>
                  <a:srgbClr val="2D2C2C"/>
                </a:solidFill>
                <a:latin typeface="Arial"/>
                <a:cs typeface="Arial"/>
              </a:rPr>
              <a:t> </a:t>
            </a:r>
            <a:r>
              <a:rPr sz="1350" b="1">
                <a:solidFill>
                  <a:srgbClr val="2D2C2C"/>
                </a:solidFill>
                <a:latin typeface="Arial"/>
                <a:cs typeface="Arial"/>
              </a:rPr>
              <a:t>on</a:t>
            </a:r>
            <a:r>
              <a:rPr sz="1350" b="1" spc="150">
                <a:solidFill>
                  <a:srgbClr val="2D2C2C"/>
                </a:solidFill>
                <a:latin typeface="Arial"/>
                <a:cs typeface="Arial"/>
              </a:rPr>
              <a:t> </a:t>
            </a:r>
            <a:r>
              <a:rPr sz="1350" b="1">
                <a:solidFill>
                  <a:srgbClr val="2D2C2C"/>
                </a:solidFill>
                <a:latin typeface="Arial"/>
                <a:cs typeface="Arial"/>
              </a:rPr>
              <a:t>increases</a:t>
            </a:r>
            <a:r>
              <a:rPr sz="1350" b="1" spc="80">
                <a:solidFill>
                  <a:srgbClr val="2D2C2C"/>
                </a:solidFill>
                <a:latin typeface="Arial"/>
                <a:cs typeface="Arial"/>
              </a:rPr>
              <a:t> </a:t>
            </a:r>
            <a:r>
              <a:rPr sz="1350" b="1">
                <a:solidFill>
                  <a:srgbClr val="2D2C2C"/>
                </a:solidFill>
                <a:latin typeface="Arial"/>
                <a:cs typeface="Arial"/>
              </a:rPr>
              <a:t>from</a:t>
            </a:r>
            <a:r>
              <a:rPr sz="1350" b="1" spc="130">
                <a:solidFill>
                  <a:srgbClr val="2D2C2C"/>
                </a:solidFill>
                <a:latin typeface="Arial"/>
                <a:cs typeface="Arial"/>
              </a:rPr>
              <a:t> </a:t>
            </a:r>
            <a:r>
              <a:rPr sz="1350">
                <a:solidFill>
                  <a:srgbClr val="2D2C2C"/>
                </a:solidFill>
                <a:latin typeface="Arial"/>
                <a:cs typeface="Arial"/>
              </a:rPr>
              <a:t>2026</a:t>
            </a:r>
            <a:r>
              <a:rPr sz="1350" spc="70">
                <a:solidFill>
                  <a:srgbClr val="2D2C2C"/>
                </a:solidFill>
                <a:latin typeface="Arial"/>
                <a:cs typeface="Arial"/>
              </a:rPr>
              <a:t> </a:t>
            </a:r>
            <a:r>
              <a:rPr sz="1350">
                <a:solidFill>
                  <a:srgbClr val="2D2C2C"/>
                </a:solidFill>
                <a:latin typeface="Arial"/>
                <a:cs typeface="Arial"/>
              </a:rPr>
              <a:t>policy</a:t>
            </a:r>
            <a:r>
              <a:rPr sz="1350" spc="75">
                <a:solidFill>
                  <a:srgbClr val="2D2C2C"/>
                </a:solidFill>
                <a:latin typeface="Arial"/>
                <a:cs typeface="Arial"/>
              </a:rPr>
              <a:t> </a:t>
            </a:r>
            <a:r>
              <a:rPr sz="1350">
                <a:solidFill>
                  <a:srgbClr val="2D2C2C"/>
                </a:solidFill>
                <a:latin typeface="Arial"/>
                <a:cs typeface="Arial"/>
              </a:rPr>
              <a:t>covered</a:t>
            </a:r>
            <a:r>
              <a:rPr sz="1350" spc="70">
                <a:solidFill>
                  <a:srgbClr val="2D2C2C"/>
                </a:solidFill>
                <a:latin typeface="Arial"/>
                <a:cs typeface="Arial"/>
              </a:rPr>
              <a:t> </a:t>
            </a:r>
            <a:r>
              <a:rPr sz="1350">
                <a:solidFill>
                  <a:srgbClr val="2D2C2C"/>
                </a:solidFill>
                <a:latin typeface="Arial"/>
                <a:cs typeface="Arial"/>
              </a:rPr>
              <a:t>(“99”)</a:t>
            </a:r>
            <a:r>
              <a:rPr sz="1350" spc="15">
                <a:solidFill>
                  <a:srgbClr val="2D2C2C"/>
                </a:solidFill>
                <a:latin typeface="Arial"/>
                <a:cs typeface="Arial"/>
              </a:rPr>
              <a:t> </a:t>
            </a:r>
            <a:r>
              <a:rPr sz="1350">
                <a:solidFill>
                  <a:srgbClr val="2D2C2C"/>
                </a:solidFill>
                <a:latin typeface="Arial"/>
                <a:cs typeface="Arial"/>
              </a:rPr>
              <a:t>contributions</a:t>
            </a:r>
            <a:r>
              <a:rPr sz="1350" spc="75">
                <a:solidFill>
                  <a:srgbClr val="2D2C2C"/>
                </a:solidFill>
                <a:latin typeface="Arial"/>
                <a:cs typeface="Arial"/>
              </a:rPr>
              <a:t> </a:t>
            </a:r>
            <a:r>
              <a:rPr sz="1350">
                <a:solidFill>
                  <a:srgbClr val="2D2C2C"/>
                </a:solidFill>
                <a:latin typeface="Arial"/>
                <a:cs typeface="Arial"/>
              </a:rPr>
              <a:t>for</a:t>
            </a:r>
            <a:r>
              <a:rPr sz="1350" spc="95">
                <a:solidFill>
                  <a:srgbClr val="2D2C2C"/>
                </a:solidFill>
                <a:latin typeface="Arial"/>
                <a:cs typeface="Arial"/>
              </a:rPr>
              <a:t> </a:t>
            </a:r>
            <a:r>
              <a:rPr sz="1350">
                <a:solidFill>
                  <a:srgbClr val="2D2C2C"/>
                </a:solidFill>
                <a:latin typeface="Arial"/>
                <a:cs typeface="Arial"/>
              </a:rPr>
              <a:t>UC</a:t>
            </a:r>
            <a:r>
              <a:rPr sz="1350" spc="60">
                <a:solidFill>
                  <a:srgbClr val="2D2C2C"/>
                </a:solidFill>
                <a:latin typeface="Arial"/>
                <a:cs typeface="Arial"/>
              </a:rPr>
              <a:t> </a:t>
            </a:r>
            <a:r>
              <a:rPr sz="1350" spc="-25">
                <a:solidFill>
                  <a:srgbClr val="2D2C2C"/>
                </a:solidFill>
                <a:latin typeface="Arial"/>
                <a:cs typeface="Arial"/>
              </a:rPr>
              <a:t>B&amp;G 	</a:t>
            </a:r>
            <a:r>
              <a:rPr sz="1350">
                <a:solidFill>
                  <a:srgbClr val="2D2C2C"/>
                </a:solidFill>
                <a:latin typeface="Arial"/>
                <a:cs typeface="Arial"/>
              </a:rPr>
              <a:t>HMO</a:t>
            </a:r>
            <a:r>
              <a:rPr sz="1350" spc="165">
                <a:solidFill>
                  <a:srgbClr val="2D2C2C"/>
                </a:solidFill>
                <a:latin typeface="Arial"/>
                <a:cs typeface="Arial"/>
              </a:rPr>
              <a:t> </a:t>
            </a:r>
            <a:r>
              <a:rPr sz="1350">
                <a:solidFill>
                  <a:srgbClr val="2D2C2C"/>
                </a:solidFill>
                <a:latin typeface="Arial"/>
                <a:cs typeface="Arial"/>
              </a:rPr>
              <a:t>and</a:t>
            </a:r>
            <a:r>
              <a:rPr sz="1350" spc="95">
                <a:solidFill>
                  <a:srgbClr val="2D2C2C"/>
                </a:solidFill>
                <a:latin typeface="Arial"/>
                <a:cs typeface="Arial"/>
              </a:rPr>
              <a:t> </a:t>
            </a:r>
            <a:r>
              <a:rPr sz="1350">
                <a:solidFill>
                  <a:srgbClr val="2D2C2C"/>
                </a:solidFill>
                <a:latin typeface="Arial"/>
                <a:cs typeface="Arial"/>
              </a:rPr>
              <a:t>Kaiser</a:t>
            </a:r>
            <a:r>
              <a:rPr sz="1350" spc="120">
                <a:solidFill>
                  <a:srgbClr val="2D2C2C"/>
                </a:solidFill>
                <a:latin typeface="Arial"/>
                <a:cs typeface="Arial"/>
              </a:rPr>
              <a:t> </a:t>
            </a:r>
            <a:r>
              <a:rPr sz="1350">
                <a:solidFill>
                  <a:srgbClr val="2D2C2C"/>
                </a:solidFill>
                <a:latin typeface="Arial"/>
                <a:cs typeface="Arial"/>
              </a:rPr>
              <a:t>HMO,</a:t>
            </a:r>
            <a:r>
              <a:rPr sz="1350" spc="114">
                <a:solidFill>
                  <a:srgbClr val="2D2C2C"/>
                </a:solidFill>
                <a:latin typeface="Arial"/>
                <a:cs typeface="Arial"/>
              </a:rPr>
              <a:t> </a:t>
            </a:r>
            <a:r>
              <a:rPr sz="1350">
                <a:solidFill>
                  <a:srgbClr val="2D2C2C"/>
                </a:solidFill>
                <a:latin typeface="Arial"/>
                <a:cs typeface="Arial"/>
              </a:rPr>
              <a:t>respectively,</a:t>
            </a:r>
            <a:r>
              <a:rPr sz="1350" spc="40">
                <a:solidFill>
                  <a:srgbClr val="2D2C2C"/>
                </a:solidFill>
                <a:latin typeface="Arial"/>
                <a:cs typeface="Arial"/>
              </a:rPr>
              <a:t> </a:t>
            </a:r>
            <a:r>
              <a:rPr sz="1350">
                <a:solidFill>
                  <a:srgbClr val="2D2C2C"/>
                </a:solidFill>
                <a:latin typeface="Arial"/>
                <a:cs typeface="Arial"/>
              </a:rPr>
              <a:t>AND</a:t>
            </a:r>
            <a:r>
              <a:rPr sz="1350" spc="80">
                <a:solidFill>
                  <a:srgbClr val="2D2C2C"/>
                </a:solidFill>
                <a:latin typeface="Arial"/>
                <a:cs typeface="Arial"/>
              </a:rPr>
              <a:t> </a:t>
            </a:r>
            <a:r>
              <a:rPr sz="1350">
                <a:solidFill>
                  <a:srgbClr val="2D2C2C"/>
                </a:solidFill>
                <a:latin typeface="Arial"/>
                <a:cs typeface="Arial"/>
              </a:rPr>
              <a:t>reductions</a:t>
            </a:r>
            <a:r>
              <a:rPr sz="1350" spc="95">
                <a:solidFill>
                  <a:srgbClr val="2D2C2C"/>
                </a:solidFill>
                <a:latin typeface="Arial"/>
                <a:cs typeface="Arial"/>
              </a:rPr>
              <a:t> </a:t>
            </a:r>
            <a:r>
              <a:rPr sz="1350">
                <a:solidFill>
                  <a:srgbClr val="2D2C2C"/>
                </a:solidFill>
                <a:latin typeface="Arial"/>
                <a:cs typeface="Arial"/>
              </a:rPr>
              <a:t>from</a:t>
            </a:r>
            <a:r>
              <a:rPr sz="1350" spc="160">
                <a:solidFill>
                  <a:srgbClr val="2D2C2C"/>
                </a:solidFill>
                <a:latin typeface="Arial"/>
                <a:cs typeface="Arial"/>
              </a:rPr>
              <a:t> </a:t>
            </a:r>
            <a:r>
              <a:rPr sz="1350">
                <a:solidFill>
                  <a:srgbClr val="2D2C2C"/>
                </a:solidFill>
                <a:latin typeface="Arial"/>
                <a:cs typeface="Arial"/>
              </a:rPr>
              <a:t>their</a:t>
            </a:r>
            <a:r>
              <a:rPr sz="1350" spc="120">
                <a:solidFill>
                  <a:srgbClr val="2D2C2C"/>
                </a:solidFill>
                <a:latin typeface="Arial"/>
                <a:cs typeface="Arial"/>
              </a:rPr>
              <a:t> </a:t>
            </a:r>
            <a:r>
              <a:rPr sz="1350">
                <a:solidFill>
                  <a:srgbClr val="2D2C2C"/>
                </a:solidFill>
                <a:latin typeface="Arial"/>
                <a:cs typeface="Arial"/>
              </a:rPr>
              <a:t>union-specific</a:t>
            </a:r>
            <a:r>
              <a:rPr sz="1350" spc="95">
                <a:solidFill>
                  <a:srgbClr val="2D2C2C"/>
                </a:solidFill>
                <a:latin typeface="Arial"/>
                <a:cs typeface="Arial"/>
              </a:rPr>
              <a:t> </a:t>
            </a:r>
            <a:r>
              <a:rPr sz="1350" spc="-10">
                <a:solidFill>
                  <a:srgbClr val="2D2C2C"/>
                </a:solidFill>
                <a:latin typeface="Arial"/>
                <a:cs typeface="Arial"/>
              </a:rPr>
              <a:t>subsidy 	</a:t>
            </a:r>
            <a:r>
              <a:rPr sz="1350">
                <a:solidFill>
                  <a:srgbClr val="2D2C2C"/>
                </a:solidFill>
                <a:latin typeface="Arial"/>
                <a:cs typeface="Arial"/>
              </a:rPr>
              <a:t>schedule.</a:t>
            </a:r>
            <a:r>
              <a:rPr sz="1350" spc="35">
                <a:solidFill>
                  <a:srgbClr val="2D2C2C"/>
                </a:solidFill>
                <a:latin typeface="Arial"/>
                <a:cs typeface="Arial"/>
              </a:rPr>
              <a:t> </a:t>
            </a:r>
            <a:r>
              <a:rPr sz="1350">
                <a:solidFill>
                  <a:srgbClr val="2D2C2C"/>
                </a:solidFill>
                <a:latin typeface="Arial"/>
                <a:cs typeface="Arial"/>
              </a:rPr>
              <a:t>Cap</a:t>
            </a:r>
            <a:r>
              <a:rPr sz="1350" spc="100">
                <a:solidFill>
                  <a:srgbClr val="2D2C2C"/>
                </a:solidFill>
                <a:latin typeface="Arial"/>
                <a:cs typeface="Arial"/>
              </a:rPr>
              <a:t> </a:t>
            </a:r>
            <a:r>
              <a:rPr sz="1350">
                <a:solidFill>
                  <a:srgbClr val="2D2C2C"/>
                </a:solidFill>
                <a:latin typeface="Arial"/>
                <a:cs typeface="Arial"/>
              </a:rPr>
              <a:t>and</a:t>
            </a:r>
            <a:r>
              <a:rPr sz="1350" spc="95">
                <a:solidFill>
                  <a:srgbClr val="2D2C2C"/>
                </a:solidFill>
                <a:latin typeface="Arial"/>
                <a:cs typeface="Arial"/>
              </a:rPr>
              <a:t> </a:t>
            </a:r>
            <a:r>
              <a:rPr sz="1350">
                <a:solidFill>
                  <a:srgbClr val="2D2C2C"/>
                </a:solidFill>
                <a:latin typeface="Arial"/>
                <a:cs typeface="Arial"/>
              </a:rPr>
              <a:t>subsidy</a:t>
            </a:r>
            <a:r>
              <a:rPr sz="1350" spc="105">
                <a:solidFill>
                  <a:srgbClr val="2D2C2C"/>
                </a:solidFill>
                <a:latin typeface="Arial"/>
                <a:cs typeface="Arial"/>
              </a:rPr>
              <a:t> </a:t>
            </a:r>
            <a:r>
              <a:rPr sz="1350">
                <a:solidFill>
                  <a:srgbClr val="2D2C2C"/>
                </a:solidFill>
                <a:latin typeface="Arial"/>
                <a:cs typeface="Arial"/>
              </a:rPr>
              <a:t>apply</a:t>
            </a:r>
            <a:r>
              <a:rPr sz="1350" spc="105">
                <a:solidFill>
                  <a:srgbClr val="2D2C2C"/>
                </a:solidFill>
                <a:latin typeface="Arial"/>
                <a:cs typeface="Arial"/>
              </a:rPr>
              <a:t> </a:t>
            </a:r>
            <a:r>
              <a:rPr sz="1350">
                <a:solidFill>
                  <a:srgbClr val="2D2C2C"/>
                </a:solidFill>
                <a:latin typeface="Arial"/>
                <a:cs typeface="Arial"/>
              </a:rPr>
              <a:t>to</a:t>
            </a:r>
            <a:r>
              <a:rPr sz="1350" spc="100">
                <a:solidFill>
                  <a:srgbClr val="2D2C2C"/>
                </a:solidFill>
                <a:latin typeface="Arial"/>
                <a:cs typeface="Arial"/>
              </a:rPr>
              <a:t> </a:t>
            </a:r>
            <a:r>
              <a:rPr sz="1350">
                <a:solidFill>
                  <a:srgbClr val="2D2C2C"/>
                </a:solidFill>
                <a:latin typeface="Arial"/>
                <a:cs typeface="Arial"/>
              </a:rPr>
              <a:t>all</a:t>
            </a:r>
            <a:r>
              <a:rPr sz="1350" spc="40">
                <a:solidFill>
                  <a:srgbClr val="2D2C2C"/>
                </a:solidFill>
                <a:latin typeface="Arial"/>
                <a:cs typeface="Arial"/>
              </a:rPr>
              <a:t> </a:t>
            </a:r>
            <a:r>
              <a:rPr sz="1350">
                <a:solidFill>
                  <a:srgbClr val="2D2C2C"/>
                </a:solidFill>
                <a:latin typeface="Arial"/>
                <a:cs typeface="Arial"/>
              </a:rPr>
              <a:t>pay</a:t>
            </a:r>
            <a:r>
              <a:rPr sz="1350" spc="105">
                <a:solidFill>
                  <a:srgbClr val="2D2C2C"/>
                </a:solidFill>
                <a:latin typeface="Arial"/>
                <a:cs typeface="Arial"/>
              </a:rPr>
              <a:t> </a:t>
            </a:r>
            <a:r>
              <a:rPr sz="1350" spc="-10">
                <a:solidFill>
                  <a:srgbClr val="2D2C2C"/>
                </a:solidFill>
                <a:latin typeface="Arial"/>
                <a:cs typeface="Arial"/>
              </a:rPr>
              <a:t>bands.</a:t>
            </a:r>
            <a:endParaRPr sz="1350">
              <a:latin typeface="Arial"/>
              <a:cs typeface="Arial"/>
            </a:endParaRPr>
          </a:p>
          <a:p>
            <a:pPr marL="1213485" marR="42545" lvl="2" indent="-172085">
              <a:lnSpc>
                <a:spcPct val="104700"/>
              </a:lnSpc>
              <a:spcBef>
                <a:spcPts val="615"/>
              </a:spcBef>
              <a:buFont typeface="Arial"/>
              <a:buChar char="–"/>
              <a:tabLst>
                <a:tab pos="1213485" algn="l"/>
              </a:tabLst>
            </a:pPr>
            <a:r>
              <a:rPr sz="1350" b="1">
                <a:solidFill>
                  <a:srgbClr val="2D2C2C"/>
                </a:solidFill>
                <a:latin typeface="Arial"/>
                <a:cs typeface="Arial"/>
              </a:rPr>
              <a:t>Teamsters</a:t>
            </a:r>
            <a:r>
              <a:rPr sz="1350" b="1" spc="90">
                <a:solidFill>
                  <a:srgbClr val="2D2C2C"/>
                </a:solidFill>
                <a:latin typeface="Arial"/>
                <a:cs typeface="Arial"/>
              </a:rPr>
              <a:t> </a:t>
            </a:r>
            <a:r>
              <a:rPr sz="1350" b="1">
                <a:solidFill>
                  <a:srgbClr val="2D2C2C"/>
                </a:solidFill>
                <a:latin typeface="Arial"/>
                <a:cs typeface="Arial"/>
              </a:rPr>
              <a:t>Local</a:t>
            </a:r>
            <a:r>
              <a:rPr sz="1350" b="1" spc="120">
                <a:solidFill>
                  <a:srgbClr val="2D2C2C"/>
                </a:solidFill>
                <a:latin typeface="Arial"/>
                <a:cs typeface="Arial"/>
              </a:rPr>
              <a:t> </a:t>
            </a:r>
            <a:r>
              <a:rPr sz="1350" b="1">
                <a:solidFill>
                  <a:srgbClr val="2D2C2C"/>
                </a:solidFill>
                <a:latin typeface="Arial"/>
                <a:cs typeface="Arial"/>
              </a:rPr>
              <a:t>2010:</a:t>
            </a:r>
            <a:r>
              <a:rPr sz="1350" b="1" spc="114">
                <a:solidFill>
                  <a:srgbClr val="2D2C2C"/>
                </a:solidFill>
                <a:latin typeface="Arial"/>
                <a:cs typeface="Arial"/>
              </a:rPr>
              <a:t> </a:t>
            </a:r>
            <a:r>
              <a:rPr sz="1350" b="1">
                <a:solidFill>
                  <a:srgbClr val="2D2C2C"/>
                </a:solidFill>
                <a:latin typeface="Arial"/>
                <a:cs typeface="Arial"/>
              </a:rPr>
              <a:t>CX</a:t>
            </a:r>
            <a:r>
              <a:rPr sz="1350" b="1" spc="155">
                <a:solidFill>
                  <a:srgbClr val="2D2C2C"/>
                </a:solidFill>
                <a:latin typeface="Arial"/>
                <a:cs typeface="Arial"/>
              </a:rPr>
              <a:t> </a:t>
            </a:r>
            <a:r>
              <a:rPr sz="1350">
                <a:solidFill>
                  <a:srgbClr val="2D2C2C"/>
                </a:solidFill>
                <a:latin typeface="Arial"/>
                <a:cs typeface="Arial"/>
              </a:rPr>
              <a:t>(Clerical</a:t>
            </a:r>
            <a:r>
              <a:rPr sz="1350" spc="125">
                <a:solidFill>
                  <a:srgbClr val="2D2C2C"/>
                </a:solidFill>
                <a:latin typeface="Arial"/>
                <a:cs typeface="Arial"/>
              </a:rPr>
              <a:t> </a:t>
            </a:r>
            <a:r>
              <a:rPr sz="1350">
                <a:solidFill>
                  <a:srgbClr val="2D2C2C"/>
                </a:solidFill>
                <a:latin typeface="Arial"/>
                <a:cs typeface="Arial"/>
              </a:rPr>
              <a:t>&amp;</a:t>
            </a:r>
            <a:r>
              <a:rPr sz="1350" spc="-5">
                <a:solidFill>
                  <a:srgbClr val="2D2C2C"/>
                </a:solidFill>
                <a:latin typeface="Arial"/>
                <a:cs typeface="Arial"/>
              </a:rPr>
              <a:t> </a:t>
            </a:r>
            <a:r>
              <a:rPr sz="1350">
                <a:solidFill>
                  <a:srgbClr val="2D2C2C"/>
                </a:solidFill>
                <a:latin typeface="Arial"/>
                <a:cs typeface="Arial"/>
              </a:rPr>
              <a:t>Allied</a:t>
            </a:r>
            <a:r>
              <a:rPr sz="1350" spc="90">
                <a:solidFill>
                  <a:srgbClr val="2D2C2C"/>
                </a:solidFill>
                <a:latin typeface="Arial"/>
                <a:cs typeface="Arial"/>
              </a:rPr>
              <a:t> </a:t>
            </a:r>
            <a:r>
              <a:rPr sz="1350">
                <a:solidFill>
                  <a:srgbClr val="2D2C2C"/>
                </a:solidFill>
                <a:latin typeface="Arial"/>
                <a:cs typeface="Arial"/>
              </a:rPr>
              <a:t>Services)</a:t>
            </a:r>
            <a:r>
              <a:rPr sz="1350" spc="180">
                <a:solidFill>
                  <a:srgbClr val="2D2C2C"/>
                </a:solidFill>
                <a:latin typeface="Arial"/>
                <a:cs typeface="Arial"/>
              </a:rPr>
              <a:t> </a:t>
            </a:r>
            <a:r>
              <a:rPr sz="1350">
                <a:solidFill>
                  <a:srgbClr val="2D2C2C"/>
                </a:solidFill>
                <a:latin typeface="Arial"/>
                <a:cs typeface="Arial"/>
              </a:rPr>
              <a:t>-</a:t>
            </a:r>
            <a:r>
              <a:rPr sz="1350" spc="100">
                <a:solidFill>
                  <a:srgbClr val="2D2C2C"/>
                </a:solidFill>
                <a:latin typeface="Arial"/>
                <a:cs typeface="Arial"/>
              </a:rPr>
              <a:t> </a:t>
            </a:r>
            <a:r>
              <a:rPr sz="1350">
                <a:solidFill>
                  <a:srgbClr val="2D2C2C"/>
                </a:solidFill>
                <a:latin typeface="Arial"/>
                <a:cs typeface="Arial"/>
              </a:rPr>
              <a:t>additional</a:t>
            </a:r>
            <a:r>
              <a:rPr sz="1350" spc="60">
                <a:solidFill>
                  <a:srgbClr val="2D2C2C"/>
                </a:solidFill>
                <a:latin typeface="Arial"/>
                <a:cs typeface="Arial"/>
              </a:rPr>
              <a:t> </a:t>
            </a:r>
            <a:r>
              <a:rPr sz="1350" i="1">
                <a:solidFill>
                  <a:srgbClr val="2D2C2C"/>
                </a:solidFill>
                <a:latin typeface="Arial"/>
                <a:cs typeface="Arial"/>
              </a:rPr>
              <a:t>not-to-exceed</a:t>
            </a:r>
            <a:r>
              <a:rPr sz="1350" i="1" spc="100">
                <a:solidFill>
                  <a:srgbClr val="2D2C2C"/>
                </a:solidFill>
                <a:latin typeface="Arial"/>
                <a:cs typeface="Arial"/>
              </a:rPr>
              <a:t> </a:t>
            </a:r>
            <a:r>
              <a:rPr sz="1350" spc="-10">
                <a:solidFill>
                  <a:srgbClr val="2D2C2C"/>
                </a:solidFill>
                <a:latin typeface="Arial"/>
                <a:cs typeface="Arial"/>
              </a:rPr>
              <a:t>limit </a:t>
            </a:r>
            <a:r>
              <a:rPr sz="1350">
                <a:solidFill>
                  <a:srgbClr val="2D2C2C"/>
                </a:solidFill>
                <a:latin typeface="Arial"/>
                <a:cs typeface="Arial"/>
              </a:rPr>
              <a:t>outlined</a:t>
            </a:r>
            <a:r>
              <a:rPr sz="1350" spc="60">
                <a:solidFill>
                  <a:srgbClr val="2D2C2C"/>
                </a:solidFill>
                <a:latin typeface="Arial"/>
                <a:cs typeface="Arial"/>
              </a:rPr>
              <a:t> </a:t>
            </a:r>
            <a:r>
              <a:rPr sz="1350">
                <a:solidFill>
                  <a:srgbClr val="2D2C2C"/>
                </a:solidFill>
                <a:latin typeface="Arial"/>
                <a:cs typeface="Arial"/>
              </a:rPr>
              <a:t>in</a:t>
            </a:r>
            <a:r>
              <a:rPr sz="1350" spc="65">
                <a:solidFill>
                  <a:srgbClr val="2D2C2C"/>
                </a:solidFill>
                <a:latin typeface="Arial"/>
                <a:cs typeface="Arial"/>
              </a:rPr>
              <a:t> </a:t>
            </a:r>
            <a:r>
              <a:rPr sz="1350">
                <a:solidFill>
                  <a:srgbClr val="2D2C2C"/>
                </a:solidFill>
                <a:latin typeface="Arial"/>
                <a:cs typeface="Arial"/>
              </a:rPr>
              <a:t>the</a:t>
            </a:r>
            <a:r>
              <a:rPr sz="1350" spc="65">
                <a:solidFill>
                  <a:srgbClr val="2D2C2C"/>
                </a:solidFill>
                <a:latin typeface="Arial"/>
                <a:cs typeface="Arial"/>
              </a:rPr>
              <a:t> </a:t>
            </a:r>
            <a:r>
              <a:rPr sz="1350">
                <a:solidFill>
                  <a:srgbClr val="2D2C2C"/>
                </a:solidFill>
                <a:latin typeface="Arial"/>
                <a:cs typeface="Arial"/>
              </a:rPr>
              <a:t>contract</a:t>
            </a:r>
            <a:r>
              <a:rPr sz="1350" spc="15">
                <a:solidFill>
                  <a:srgbClr val="2D2C2C"/>
                </a:solidFill>
                <a:latin typeface="Arial"/>
                <a:cs typeface="Arial"/>
              </a:rPr>
              <a:t> </a:t>
            </a:r>
            <a:r>
              <a:rPr sz="1350">
                <a:solidFill>
                  <a:srgbClr val="2D2C2C"/>
                </a:solidFill>
                <a:latin typeface="Arial"/>
                <a:cs typeface="Arial"/>
              </a:rPr>
              <a:t>appendix</a:t>
            </a:r>
            <a:r>
              <a:rPr sz="1350" spc="70">
                <a:solidFill>
                  <a:srgbClr val="2D2C2C"/>
                </a:solidFill>
                <a:latin typeface="Arial"/>
                <a:cs typeface="Arial"/>
              </a:rPr>
              <a:t> </a:t>
            </a:r>
            <a:r>
              <a:rPr sz="1350">
                <a:solidFill>
                  <a:srgbClr val="2D2C2C"/>
                </a:solidFill>
                <a:latin typeface="Arial"/>
                <a:cs typeface="Arial"/>
              </a:rPr>
              <a:t>also</a:t>
            </a:r>
            <a:r>
              <a:rPr sz="1350" spc="65">
                <a:solidFill>
                  <a:srgbClr val="2D2C2C"/>
                </a:solidFill>
                <a:latin typeface="Arial"/>
                <a:cs typeface="Arial"/>
              </a:rPr>
              <a:t> </a:t>
            </a:r>
            <a:r>
              <a:rPr sz="1350">
                <a:solidFill>
                  <a:srgbClr val="2D2C2C"/>
                </a:solidFill>
                <a:latin typeface="Arial"/>
                <a:cs typeface="Arial"/>
              </a:rPr>
              <a:t>applies</a:t>
            </a:r>
            <a:r>
              <a:rPr sz="1350" spc="70">
                <a:solidFill>
                  <a:srgbClr val="2D2C2C"/>
                </a:solidFill>
                <a:latin typeface="Arial"/>
                <a:cs typeface="Arial"/>
              </a:rPr>
              <a:t> </a:t>
            </a:r>
            <a:r>
              <a:rPr sz="1350">
                <a:solidFill>
                  <a:srgbClr val="2D2C2C"/>
                </a:solidFill>
                <a:latin typeface="Arial"/>
                <a:cs typeface="Arial"/>
              </a:rPr>
              <a:t>to</a:t>
            </a:r>
            <a:r>
              <a:rPr sz="1350" spc="65">
                <a:solidFill>
                  <a:srgbClr val="2D2C2C"/>
                </a:solidFill>
                <a:latin typeface="Arial"/>
                <a:cs typeface="Arial"/>
              </a:rPr>
              <a:t> </a:t>
            </a:r>
            <a:r>
              <a:rPr sz="1350">
                <a:solidFill>
                  <a:srgbClr val="2D2C2C"/>
                </a:solidFill>
                <a:latin typeface="Arial"/>
                <a:cs typeface="Arial"/>
              </a:rPr>
              <a:t>pay</a:t>
            </a:r>
            <a:r>
              <a:rPr sz="1350" spc="70">
                <a:solidFill>
                  <a:srgbClr val="2D2C2C"/>
                </a:solidFill>
                <a:latin typeface="Arial"/>
                <a:cs typeface="Arial"/>
              </a:rPr>
              <a:t> </a:t>
            </a:r>
            <a:r>
              <a:rPr sz="1350">
                <a:solidFill>
                  <a:srgbClr val="2D2C2C"/>
                </a:solidFill>
                <a:latin typeface="Arial"/>
                <a:cs typeface="Arial"/>
              </a:rPr>
              <a:t>bands</a:t>
            </a:r>
            <a:r>
              <a:rPr sz="1350" spc="150">
                <a:solidFill>
                  <a:srgbClr val="2D2C2C"/>
                </a:solidFill>
                <a:latin typeface="Arial"/>
                <a:cs typeface="Arial"/>
              </a:rPr>
              <a:t> </a:t>
            </a:r>
            <a:r>
              <a:rPr sz="1350">
                <a:solidFill>
                  <a:srgbClr val="2D2C2C"/>
                </a:solidFill>
                <a:latin typeface="Arial"/>
                <a:cs typeface="Arial"/>
              </a:rPr>
              <a:t>1</a:t>
            </a:r>
            <a:r>
              <a:rPr sz="1350" spc="65">
                <a:solidFill>
                  <a:srgbClr val="2D2C2C"/>
                </a:solidFill>
                <a:latin typeface="Arial"/>
                <a:cs typeface="Arial"/>
              </a:rPr>
              <a:t> </a:t>
            </a:r>
            <a:r>
              <a:rPr sz="1350">
                <a:solidFill>
                  <a:srgbClr val="2D2C2C"/>
                </a:solidFill>
                <a:latin typeface="Arial"/>
                <a:cs typeface="Arial"/>
              </a:rPr>
              <a:t>and</a:t>
            </a:r>
            <a:r>
              <a:rPr sz="1350" spc="65">
                <a:solidFill>
                  <a:srgbClr val="2D2C2C"/>
                </a:solidFill>
                <a:latin typeface="Arial"/>
                <a:cs typeface="Arial"/>
              </a:rPr>
              <a:t> </a:t>
            </a:r>
            <a:r>
              <a:rPr sz="1350">
                <a:solidFill>
                  <a:srgbClr val="2D2C2C"/>
                </a:solidFill>
                <a:latin typeface="Arial"/>
                <a:cs typeface="Arial"/>
              </a:rPr>
              <a:t>2</a:t>
            </a:r>
            <a:r>
              <a:rPr sz="1350" spc="65">
                <a:solidFill>
                  <a:srgbClr val="2D2C2C"/>
                </a:solidFill>
                <a:latin typeface="Arial"/>
                <a:cs typeface="Arial"/>
              </a:rPr>
              <a:t> </a:t>
            </a:r>
            <a:r>
              <a:rPr sz="1350">
                <a:solidFill>
                  <a:srgbClr val="2D2C2C"/>
                </a:solidFill>
                <a:latin typeface="Arial"/>
                <a:cs typeface="Arial"/>
              </a:rPr>
              <a:t>after</a:t>
            </a:r>
            <a:r>
              <a:rPr sz="1350" spc="90">
                <a:solidFill>
                  <a:srgbClr val="2D2C2C"/>
                </a:solidFill>
                <a:latin typeface="Arial"/>
                <a:cs typeface="Arial"/>
              </a:rPr>
              <a:t> </a:t>
            </a:r>
            <a:r>
              <a:rPr sz="1350">
                <a:solidFill>
                  <a:srgbClr val="2D2C2C"/>
                </a:solidFill>
                <a:latin typeface="Arial"/>
                <a:cs typeface="Arial"/>
              </a:rPr>
              <a:t>the</a:t>
            </a:r>
            <a:r>
              <a:rPr sz="1350" spc="60">
                <a:solidFill>
                  <a:srgbClr val="2D2C2C"/>
                </a:solidFill>
                <a:latin typeface="Arial"/>
                <a:cs typeface="Arial"/>
              </a:rPr>
              <a:t> </a:t>
            </a:r>
            <a:r>
              <a:rPr sz="1350" spc="-10">
                <a:solidFill>
                  <a:srgbClr val="2D2C2C"/>
                </a:solidFill>
                <a:latin typeface="Arial"/>
                <a:cs typeface="Arial"/>
              </a:rPr>
              <a:t>reductions </a:t>
            </a:r>
            <a:r>
              <a:rPr sz="1350">
                <a:solidFill>
                  <a:srgbClr val="2D2C2C"/>
                </a:solidFill>
                <a:latin typeface="Arial"/>
                <a:cs typeface="Arial"/>
              </a:rPr>
              <a:t>from</a:t>
            </a:r>
            <a:r>
              <a:rPr sz="1350" spc="45">
                <a:solidFill>
                  <a:srgbClr val="2D2C2C"/>
                </a:solidFill>
                <a:latin typeface="Arial"/>
                <a:cs typeface="Arial"/>
              </a:rPr>
              <a:t> </a:t>
            </a:r>
            <a:r>
              <a:rPr sz="1350">
                <a:solidFill>
                  <a:srgbClr val="2D2C2C"/>
                </a:solidFill>
                <a:latin typeface="Arial"/>
                <a:cs typeface="Arial"/>
              </a:rPr>
              <a:t>the</a:t>
            </a:r>
            <a:r>
              <a:rPr sz="1350" spc="70">
                <a:solidFill>
                  <a:srgbClr val="2D2C2C"/>
                </a:solidFill>
                <a:latin typeface="Arial"/>
                <a:cs typeface="Arial"/>
              </a:rPr>
              <a:t> </a:t>
            </a:r>
            <a:r>
              <a:rPr sz="1350">
                <a:solidFill>
                  <a:srgbClr val="2D2C2C"/>
                </a:solidFill>
                <a:latin typeface="Arial"/>
                <a:cs typeface="Arial"/>
              </a:rPr>
              <a:t>cap</a:t>
            </a:r>
            <a:r>
              <a:rPr sz="1350" spc="70">
                <a:solidFill>
                  <a:srgbClr val="2D2C2C"/>
                </a:solidFill>
                <a:latin typeface="Arial"/>
                <a:cs typeface="Arial"/>
              </a:rPr>
              <a:t> </a:t>
            </a:r>
            <a:r>
              <a:rPr sz="1350">
                <a:solidFill>
                  <a:srgbClr val="2D2C2C"/>
                </a:solidFill>
                <a:latin typeface="Arial"/>
                <a:cs typeface="Arial"/>
              </a:rPr>
              <a:t>and</a:t>
            </a:r>
            <a:r>
              <a:rPr sz="1350" spc="75">
                <a:solidFill>
                  <a:srgbClr val="2D2C2C"/>
                </a:solidFill>
                <a:latin typeface="Arial"/>
                <a:cs typeface="Arial"/>
              </a:rPr>
              <a:t> </a:t>
            </a:r>
            <a:r>
              <a:rPr sz="1350" spc="-10">
                <a:solidFill>
                  <a:srgbClr val="2D2C2C"/>
                </a:solidFill>
                <a:latin typeface="Arial"/>
                <a:cs typeface="Arial"/>
              </a:rPr>
              <a:t>subsidy</a:t>
            </a:r>
            <a:endParaRPr sz="1350">
              <a:latin typeface="Arial"/>
              <a:cs typeface="Arial"/>
            </a:endParaRPr>
          </a:p>
          <a:p>
            <a:pPr marL="1212850" lvl="2" indent="-170815">
              <a:lnSpc>
                <a:spcPct val="100000"/>
              </a:lnSpc>
              <a:spcBef>
                <a:spcPts val="690"/>
              </a:spcBef>
              <a:buFont typeface="Arial"/>
              <a:buChar char="–"/>
              <a:tabLst>
                <a:tab pos="1212850" algn="l"/>
              </a:tabLst>
            </a:pPr>
            <a:r>
              <a:rPr sz="1350" b="1">
                <a:solidFill>
                  <a:srgbClr val="2D2C2C"/>
                </a:solidFill>
                <a:latin typeface="Arial"/>
                <a:cs typeface="Arial"/>
              </a:rPr>
              <a:t>CNA:</a:t>
            </a:r>
            <a:r>
              <a:rPr sz="1350" b="1" spc="90">
                <a:solidFill>
                  <a:srgbClr val="2D2C2C"/>
                </a:solidFill>
                <a:latin typeface="Arial"/>
                <a:cs typeface="Arial"/>
              </a:rPr>
              <a:t> </a:t>
            </a:r>
            <a:r>
              <a:rPr sz="1350" b="1">
                <a:solidFill>
                  <a:srgbClr val="2D2C2C"/>
                </a:solidFill>
                <a:latin typeface="Arial"/>
                <a:cs typeface="Arial"/>
              </a:rPr>
              <a:t>NX</a:t>
            </a:r>
            <a:r>
              <a:rPr sz="1350" b="1" spc="120">
                <a:solidFill>
                  <a:srgbClr val="2D2C2C"/>
                </a:solidFill>
                <a:latin typeface="Arial"/>
                <a:cs typeface="Arial"/>
              </a:rPr>
              <a:t> </a:t>
            </a:r>
            <a:r>
              <a:rPr sz="1350">
                <a:solidFill>
                  <a:srgbClr val="2D2C2C"/>
                </a:solidFill>
                <a:latin typeface="Arial"/>
                <a:cs typeface="Arial"/>
              </a:rPr>
              <a:t>(Registered</a:t>
            </a:r>
            <a:r>
              <a:rPr sz="1350" spc="150">
                <a:solidFill>
                  <a:srgbClr val="2D2C2C"/>
                </a:solidFill>
                <a:latin typeface="Arial"/>
                <a:cs typeface="Arial"/>
              </a:rPr>
              <a:t> </a:t>
            </a:r>
            <a:r>
              <a:rPr sz="1350">
                <a:solidFill>
                  <a:srgbClr val="2D2C2C"/>
                </a:solidFill>
                <a:latin typeface="Arial"/>
                <a:cs typeface="Arial"/>
              </a:rPr>
              <a:t>Nurses)</a:t>
            </a:r>
            <a:r>
              <a:rPr sz="1350" spc="114">
                <a:solidFill>
                  <a:srgbClr val="2D2C2C"/>
                </a:solidFill>
                <a:latin typeface="Arial"/>
                <a:cs typeface="Arial"/>
              </a:rPr>
              <a:t> </a:t>
            </a:r>
            <a:r>
              <a:rPr sz="1350">
                <a:solidFill>
                  <a:srgbClr val="2D2C2C"/>
                </a:solidFill>
                <a:latin typeface="Arial"/>
                <a:cs typeface="Arial"/>
              </a:rPr>
              <a:t>-</a:t>
            </a:r>
            <a:r>
              <a:rPr sz="1350" spc="80">
                <a:solidFill>
                  <a:srgbClr val="2D2C2C"/>
                </a:solidFill>
                <a:latin typeface="Arial"/>
                <a:cs typeface="Arial"/>
              </a:rPr>
              <a:t> </a:t>
            </a:r>
            <a:r>
              <a:rPr sz="1350">
                <a:solidFill>
                  <a:srgbClr val="2D2C2C"/>
                </a:solidFill>
                <a:latin typeface="Arial"/>
                <a:cs typeface="Arial"/>
              </a:rPr>
              <a:t>post-subsidy</a:t>
            </a:r>
            <a:r>
              <a:rPr sz="1350" spc="75">
                <a:solidFill>
                  <a:srgbClr val="2D2C2C"/>
                </a:solidFill>
                <a:latin typeface="Arial"/>
                <a:cs typeface="Arial"/>
              </a:rPr>
              <a:t> </a:t>
            </a:r>
            <a:r>
              <a:rPr sz="1350">
                <a:solidFill>
                  <a:srgbClr val="2D2C2C"/>
                </a:solidFill>
                <a:latin typeface="Arial"/>
                <a:cs typeface="Arial"/>
              </a:rPr>
              <a:t>amount</a:t>
            </a:r>
            <a:r>
              <a:rPr sz="1350" spc="95">
                <a:solidFill>
                  <a:srgbClr val="2D2C2C"/>
                </a:solidFill>
                <a:latin typeface="Arial"/>
                <a:cs typeface="Arial"/>
              </a:rPr>
              <a:t> </a:t>
            </a:r>
            <a:r>
              <a:rPr sz="1350">
                <a:solidFill>
                  <a:srgbClr val="2D2C2C"/>
                </a:solidFill>
                <a:latin typeface="Arial"/>
                <a:cs typeface="Arial"/>
              </a:rPr>
              <a:t>limited</a:t>
            </a:r>
            <a:r>
              <a:rPr sz="1350" spc="150">
                <a:solidFill>
                  <a:srgbClr val="2D2C2C"/>
                </a:solidFill>
                <a:latin typeface="Arial"/>
                <a:cs typeface="Arial"/>
              </a:rPr>
              <a:t> </a:t>
            </a:r>
            <a:r>
              <a:rPr sz="1350">
                <a:solidFill>
                  <a:srgbClr val="2D2C2C"/>
                </a:solidFill>
                <a:latin typeface="Arial"/>
                <a:cs typeface="Arial"/>
              </a:rPr>
              <a:t>to</a:t>
            </a:r>
            <a:r>
              <a:rPr sz="1350" spc="70">
                <a:solidFill>
                  <a:srgbClr val="2D2C2C"/>
                </a:solidFill>
                <a:latin typeface="Arial"/>
                <a:cs typeface="Arial"/>
              </a:rPr>
              <a:t> </a:t>
            </a:r>
            <a:r>
              <a:rPr sz="1350">
                <a:solidFill>
                  <a:srgbClr val="2D2C2C"/>
                </a:solidFill>
                <a:latin typeface="Arial"/>
                <a:cs typeface="Arial"/>
              </a:rPr>
              <a:t>$25</a:t>
            </a:r>
            <a:r>
              <a:rPr sz="1350" spc="75">
                <a:solidFill>
                  <a:srgbClr val="2D2C2C"/>
                </a:solidFill>
                <a:latin typeface="Arial"/>
                <a:cs typeface="Arial"/>
              </a:rPr>
              <a:t> </a:t>
            </a:r>
            <a:r>
              <a:rPr sz="1350">
                <a:solidFill>
                  <a:srgbClr val="2D2C2C"/>
                </a:solidFill>
                <a:latin typeface="Arial"/>
                <a:cs typeface="Arial"/>
              </a:rPr>
              <a:t>increase</a:t>
            </a:r>
            <a:r>
              <a:rPr sz="1350" spc="70">
                <a:solidFill>
                  <a:srgbClr val="2D2C2C"/>
                </a:solidFill>
                <a:latin typeface="Arial"/>
                <a:cs typeface="Arial"/>
              </a:rPr>
              <a:t> </a:t>
            </a:r>
            <a:r>
              <a:rPr sz="1350">
                <a:solidFill>
                  <a:srgbClr val="2D2C2C"/>
                </a:solidFill>
                <a:latin typeface="Arial"/>
                <a:cs typeface="Arial"/>
              </a:rPr>
              <a:t>from</a:t>
            </a:r>
            <a:r>
              <a:rPr sz="1350" spc="135">
                <a:solidFill>
                  <a:srgbClr val="2D2C2C"/>
                </a:solidFill>
                <a:latin typeface="Arial"/>
                <a:cs typeface="Arial"/>
              </a:rPr>
              <a:t> </a:t>
            </a:r>
            <a:r>
              <a:rPr sz="1350" spc="-20">
                <a:solidFill>
                  <a:srgbClr val="2D2C2C"/>
                </a:solidFill>
                <a:latin typeface="Arial"/>
                <a:cs typeface="Arial"/>
              </a:rPr>
              <a:t>2026</a:t>
            </a:r>
            <a:endParaRPr sz="1350">
              <a:latin typeface="Arial"/>
              <a:cs typeface="Arial"/>
            </a:endParaRPr>
          </a:p>
          <a:p>
            <a:pPr marL="1213485">
              <a:lnSpc>
                <a:spcPct val="100000"/>
              </a:lnSpc>
              <a:spcBef>
                <a:spcPts val="40"/>
              </a:spcBef>
            </a:pPr>
            <a:r>
              <a:rPr sz="1350">
                <a:solidFill>
                  <a:srgbClr val="2D2C2C"/>
                </a:solidFill>
                <a:latin typeface="Arial"/>
                <a:cs typeface="Arial"/>
              </a:rPr>
              <a:t>contribution</a:t>
            </a:r>
            <a:r>
              <a:rPr sz="1350" spc="130">
                <a:solidFill>
                  <a:srgbClr val="2D2C2C"/>
                </a:solidFill>
                <a:latin typeface="Arial"/>
                <a:cs typeface="Arial"/>
              </a:rPr>
              <a:t> </a:t>
            </a:r>
            <a:r>
              <a:rPr sz="1350">
                <a:solidFill>
                  <a:srgbClr val="2D2C2C"/>
                </a:solidFill>
                <a:latin typeface="Arial"/>
                <a:cs typeface="Arial"/>
              </a:rPr>
              <a:t>for</a:t>
            </a:r>
            <a:r>
              <a:rPr sz="1350" spc="85">
                <a:solidFill>
                  <a:srgbClr val="2D2C2C"/>
                </a:solidFill>
                <a:latin typeface="Arial"/>
                <a:cs typeface="Arial"/>
              </a:rPr>
              <a:t> </a:t>
            </a:r>
            <a:r>
              <a:rPr sz="1350">
                <a:solidFill>
                  <a:srgbClr val="2D2C2C"/>
                </a:solidFill>
                <a:latin typeface="Arial"/>
                <a:cs typeface="Arial"/>
              </a:rPr>
              <a:t>UC</a:t>
            </a:r>
            <a:r>
              <a:rPr sz="1350" spc="50">
                <a:solidFill>
                  <a:srgbClr val="2D2C2C"/>
                </a:solidFill>
                <a:latin typeface="Arial"/>
                <a:cs typeface="Arial"/>
              </a:rPr>
              <a:t> </a:t>
            </a:r>
            <a:r>
              <a:rPr sz="1350">
                <a:solidFill>
                  <a:srgbClr val="2D2C2C"/>
                </a:solidFill>
                <a:latin typeface="Arial"/>
                <a:cs typeface="Arial"/>
              </a:rPr>
              <a:t>B&amp;G</a:t>
            </a:r>
            <a:r>
              <a:rPr sz="1350" spc="125">
                <a:solidFill>
                  <a:srgbClr val="2D2C2C"/>
                </a:solidFill>
                <a:latin typeface="Arial"/>
                <a:cs typeface="Arial"/>
              </a:rPr>
              <a:t> </a:t>
            </a:r>
            <a:r>
              <a:rPr sz="1350">
                <a:solidFill>
                  <a:srgbClr val="2D2C2C"/>
                </a:solidFill>
                <a:latin typeface="Arial"/>
                <a:cs typeface="Arial"/>
              </a:rPr>
              <a:t>HMO</a:t>
            </a:r>
            <a:r>
              <a:rPr sz="1350" spc="50">
                <a:solidFill>
                  <a:srgbClr val="2D2C2C"/>
                </a:solidFill>
                <a:latin typeface="Arial"/>
                <a:cs typeface="Arial"/>
              </a:rPr>
              <a:t> </a:t>
            </a:r>
            <a:r>
              <a:rPr sz="1350" spc="-20">
                <a:solidFill>
                  <a:srgbClr val="2D2C2C"/>
                </a:solidFill>
                <a:latin typeface="Arial"/>
                <a:cs typeface="Arial"/>
              </a:rPr>
              <a:t>onl</a:t>
            </a:r>
            <a:r>
              <a:rPr lang="en-US" sz="1350" spc="-20">
                <a:solidFill>
                  <a:srgbClr val="2D2C2C"/>
                </a:solidFill>
                <a:latin typeface="Arial"/>
                <a:cs typeface="Arial"/>
              </a:rPr>
              <a:t>y</a:t>
            </a:r>
            <a:endParaRPr lang="en-US" sz="1350">
              <a:latin typeface="Arial"/>
              <a:cs typeface="Arial"/>
            </a:endParaRPr>
          </a:p>
        </p:txBody>
      </p:sp>
      <p:grpSp>
        <p:nvGrpSpPr>
          <p:cNvPr id="4" name="Group 3">
            <a:extLst>
              <a:ext uri="{FF2B5EF4-FFF2-40B4-BE49-F238E27FC236}">
                <a16:creationId xmlns:a16="http://schemas.microsoft.com/office/drawing/2014/main" id="{3A739335-1385-0661-F056-4AF4287C189F}"/>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A431F973-48BB-98A0-8336-49AE749C797C}"/>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D85EE4-19F9-672F-B9B4-EB436721C1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sp>
        <p:nvSpPr>
          <p:cNvPr id="10" name="TextBox 9">
            <a:extLst>
              <a:ext uri="{FF2B5EF4-FFF2-40B4-BE49-F238E27FC236}">
                <a16:creationId xmlns:a16="http://schemas.microsoft.com/office/drawing/2014/main" id="{644583A8-F2B4-ABF5-6BB1-4C0919178CA2}"/>
              </a:ext>
            </a:extLst>
          </p:cNvPr>
          <p:cNvSpPr txBox="1"/>
          <p:nvPr/>
        </p:nvSpPr>
        <p:spPr>
          <a:xfrm>
            <a:off x="304800" y="4011863"/>
            <a:ext cx="8489566" cy="307777"/>
          </a:xfrm>
          <a:prstGeom prst="rect">
            <a:avLst/>
          </a:prstGeom>
          <a:noFill/>
        </p:spPr>
        <p:txBody>
          <a:bodyPr wrap="square">
            <a:spAutoFit/>
          </a:bodyPr>
          <a:lstStyle/>
          <a:p>
            <a:pPr algn="ctr"/>
            <a:r>
              <a:rPr lang="en-US" sz="1400" b="1" i="1">
                <a:latin typeface="Arial" panose="020B0604020202020204" pitchFamily="34" charset="0"/>
                <a:cs typeface="Arial" panose="020B0604020202020204" pitchFamily="34" charset="0"/>
              </a:rPr>
              <a:t>Note</a:t>
            </a:r>
            <a:r>
              <a:rPr lang="en-US" sz="1400" i="1">
                <a:latin typeface="Arial" panose="020B0604020202020204" pitchFamily="34" charset="0"/>
                <a:cs typeface="Arial" panose="020B0604020202020204" pitchFamily="34" charset="0"/>
              </a:rPr>
              <a:t>: The following information is as of September 2026 and subject to change.</a:t>
            </a:r>
          </a:p>
        </p:txBody>
      </p:sp>
      <p:pic>
        <p:nvPicPr>
          <p:cNvPr id="8" name="slide 32">
            <a:hlinkClick r:id="" action="ppaction://media"/>
            <a:extLst>
              <a:ext uri="{FF2B5EF4-FFF2-40B4-BE49-F238E27FC236}">
                <a16:creationId xmlns:a16="http://schemas.microsoft.com/office/drawing/2014/main" id="{20C76552-7530-FA4D-3E92-3CD0CB42CB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25568" y="5158038"/>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820"/>
    </mc:Choice>
    <mc:Fallback>
      <p:transition spd="slow" advTm="13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2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4" cstate="email">
            <a:extLst>
              <a:ext uri="{28A0092B-C50C-407E-A947-70E740481C1C}">
                <a14:useLocalDpi xmlns:a14="http://schemas.microsoft.com/office/drawing/2010/main"/>
              </a:ext>
            </a:extLst>
          </a:blip>
          <a:stretch>
            <a:fillRect/>
          </a:stretch>
        </p:blipFill>
        <p:spPr>
          <a:xfrm>
            <a:off x="0" y="-4"/>
            <a:ext cx="9144000" cy="5148076"/>
          </a:xfrm>
          <a:prstGeom prst="rect">
            <a:avLst/>
          </a:prstGeom>
        </p:spPr>
      </p:pic>
      <p:sp>
        <p:nvSpPr>
          <p:cNvPr id="3" name="object 3"/>
          <p:cNvSpPr txBox="1">
            <a:spLocks noGrp="1"/>
          </p:cNvSpPr>
          <p:nvPr>
            <p:ph type="title" idx="4294967295"/>
          </p:nvPr>
        </p:nvSpPr>
        <p:spPr>
          <a:xfrm>
            <a:off x="1576450" y="1496644"/>
            <a:ext cx="5480685" cy="883575"/>
          </a:xfrm>
          <a:prstGeom prst="rect">
            <a:avLst/>
          </a:prstGeom>
          <a:noFill/>
          <a:ln>
            <a:noFill/>
            <a:prstDash/>
          </a:ln>
          <a:effectLst/>
        </p:spPr>
        <p:txBody>
          <a:bodyPr rot="0" spcFirstLastPara="0" vertOverflow="overflow" horzOverflow="overflow" vert="horz" wrap="square" lIns="0" tIns="11430" rIns="0" bIns="0" numCol="1" spcCol="0" rtlCol="0" fromWordArt="0" anchor="t" anchorCtr="0" forceAA="0" compatLnSpc="1">
            <a:prstTxWarp prst="textNoShape">
              <a:avLst/>
            </a:prstTxWarp>
            <a:spAutoFit/>
          </a:bodyPr>
          <a:lstStyle/>
          <a:p>
            <a:pPr marL="5715" marR="0" lvl="0" indent="0" algn="ctr" defTabSz="914400" eaLnBrk="1" fontAlgn="auto" latinLnBrk="0" hangingPunct="1">
              <a:lnSpc>
                <a:spcPct val="100000"/>
              </a:lnSpc>
              <a:spcBef>
                <a:spcPts val="90"/>
              </a:spcBef>
              <a:spcAft>
                <a:spcPts val="0"/>
              </a:spcAft>
              <a:buClrTx/>
              <a:buSzTx/>
              <a:buFontTx/>
              <a:buNone/>
              <a:tabLst/>
              <a:defRPr/>
            </a:pPr>
            <a:r>
              <a:rPr kumimoji="0" lang="en-US" sz="2750" b="1" i="0" u="none" strike="noStrike" kern="0" cap="none" spc="-40" normalizeH="0" baseline="0" noProof="0">
                <a:ln>
                  <a:noFill/>
                </a:ln>
                <a:solidFill>
                  <a:srgbClr val="FFFFFF"/>
                </a:solidFill>
                <a:effectLst/>
                <a:uLnTx/>
                <a:uFillTx/>
                <a:latin typeface="Arial"/>
                <a:cs typeface="Arial"/>
              </a:rPr>
              <a:t>Non–</a:t>
            </a:r>
            <a:r>
              <a:rPr kumimoji="0" lang="en-US" sz="2750" b="1" i="0" u="none" strike="noStrike" kern="0" cap="none" spc="-10" normalizeH="0" baseline="0" noProof="0">
                <a:ln>
                  <a:noFill/>
                </a:ln>
                <a:solidFill>
                  <a:srgbClr val="FFFFFF"/>
                </a:solidFill>
                <a:effectLst/>
                <a:uLnTx/>
                <a:uFillTx/>
                <a:latin typeface="Arial"/>
                <a:cs typeface="Arial"/>
              </a:rPr>
              <a:t>Medical</a:t>
            </a:r>
            <a:r>
              <a:rPr kumimoji="0" lang="en-US" sz="2750" b="1" i="0" u="none" strike="noStrike" kern="0" cap="none" spc="-130" normalizeH="0" baseline="0" noProof="0">
                <a:ln>
                  <a:noFill/>
                </a:ln>
                <a:solidFill>
                  <a:srgbClr val="FFFFFF"/>
                </a:solidFill>
                <a:effectLst/>
                <a:uLnTx/>
                <a:uFillTx/>
                <a:latin typeface="Arial"/>
                <a:cs typeface="Arial"/>
              </a:rPr>
              <a:t> </a:t>
            </a:r>
            <a:r>
              <a:rPr kumimoji="0" lang="en-US" sz="2750" b="1" i="0" u="none" strike="noStrike" kern="0" cap="none" spc="-10" normalizeH="0" baseline="0" noProof="0">
                <a:ln>
                  <a:noFill/>
                </a:ln>
                <a:solidFill>
                  <a:srgbClr val="FFFFFF"/>
                </a:solidFill>
                <a:effectLst/>
                <a:uLnTx/>
                <a:uFillTx/>
                <a:latin typeface="Arial"/>
                <a:cs typeface="Arial"/>
              </a:rPr>
              <a:t>Benefits</a:t>
            </a:r>
            <a:r>
              <a:rPr kumimoji="0" lang="en-US" sz="2750" b="1" i="0" u="none" strike="noStrike" kern="0" cap="none" spc="-165" normalizeH="0" baseline="0" noProof="0">
                <a:ln>
                  <a:noFill/>
                </a:ln>
                <a:solidFill>
                  <a:srgbClr val="FFFFFF"/>
                </a:solidFill>
                <a:effectLst/>
                <a:uLnTx/>
                <a:uFillTx/>
                <a:latin typeface="Arial"/>
                <a:cs typeface="Arial"/>
              </a:rPr>
              <a:t> </a:t>
            </a:r>
            <a:r>
              <a:rPr kumimoji="0" lang="en-US" sz="2750" b="1" i="0" u="none" strike="noStrike" kern="0" cap="none" spc="-10" normalizeH="0" baseline="0" noProof="0">
                <a:ln>
                  <a:noFill/>
                </a:ln>
                <a:solidFill>
                  <a:srgbClr val="FFFFFF"/>
                </a:solidFill>
                <a:effectLst/>
                <a:uLnTx/>
                <a:uFillTx/>
                <a:latin typeface="Arial"/>
                <a:cs typeface="Arial"/>
              </a:rPr>
              <a:t>Update</a:t>
            </a:r>
            <a:endParaRPr kumimoji="0" lang="en-US" sz="2750" b="0" i="0" u="none" strike="noStrike" kern="0" cap="none" spc="0" normalizeH="0" baseline="0" noProof="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185"/>
              </a:spcBef>
              <a:spcAft>
                <a:spcPts val="0"/>
              </a:spcAft>
              <a:buClrTx/>
              <a:buSzTx/>
              <a:buFontTx/>
              <a:buNone/>
              <a:tabLst/>
              <a:defRPr/>
            </a:pPr>
            <a:endParaRPr kumimoji="0" lang="en-US" sz="2750" b="0" i="0" u="none" strike="noStrike" kern="0" cap="none" spc="0" normalizeH="0" baseline="0" noProof="0">
              <a:ln>
                <a:noFill/>
              </a:ln>
              <a:solidFill>
                <a:sysClr val="windowText" lastClr="000000"/>
              </a:solidFill>
              <a:effectLst/>
              <a:uLnTx/>
              <a:uFillTx/>
              <a:latin typeface="Arial"/>
              <a:cs typeface="Arial"/>
            </a:endParaRPr>
          </a:p>
        </p:txBody>
      </p:sp>
      <p:pic>
        <p:nvPicPr>
          <p:cNvPr id="5" name="Picture 4" descr="Logo graphic for UC Riverside Human Resources, featuring large blue “UC” letters and white “RIVERSIDE” text. An orange swoosh underlines branding, with “Human Resources” in white below on a gray checkerboard background.">
            <a:extLst>
              <a:ext uri="{FF2B5EF4-FFF2-40B4-BE49-F238E27FC236}">
                <a16:creationId xmlns:a16="http://schemas.microsoft.com/office/drawing/2014/main" id="{301EDA85-1C3C-CC57-8082-D6C65963D8C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800" y="4556125"/>
            <a:ext cx="1072546" cy="326963"/>
          </a:xfrm>
          <a:prstGeom prst="rect">
            <a:avLst/>
          </a:prstGeom>
        </p:spPr>
      </p:pic>
      <p:pic>
        <p:nvPicPr>
          <p:cNvPr id="6" name="slide 33">
            <a:hlinkClick r:id="" action="ppaction://media"/>
            <a:extLst>
              <a:ext uri="{FF2B5EF4-FFF2-40B4-BE49-F238E27FC236}">
                <a16:creationId xmlns:a16="http://schemas.microsoft.com/office/drawing/2014/main" id="{4403E7D3-B49F-73F4-E46A-22F110CE38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7600" y="5178091"/>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000"/>
    </mc:Choice>
    <mc:Fallback>
      <p:transition spd="slow"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77342" y="212725"/>
            <a:ext cx="8389315" cy="717550"/>
          </a:xfrm>
          <a:prstGeom prst="rect">
            <a:avLst/>
          </a:prstGeom>
        </p:spPr>
        <p:txBody>
          <a:bodyPr vert="horz" wrap="square" lIns="0" tIns="246380" rIns="0" bIns="0" rtlCol="0">
            <a:spAutoFit/>
          </a:bodyPr>
          <a:lstStyle/>
          <a:p>
            <a:pPr marL="77470">
              <a:lnSpc>
                <a:spcPct val="100000"/>
              </a:lnSpc>
              <a:spcBef>
                <a:spcPts val="130"/>
              </a:spcBef>
            </a:pPr>
            <a:r>
              <a:rPr b="1"/>
              <a:t>Dental</a:t>
            </a:r>
            <a:r>
              <a:rPr b="1" spc="-15"/>
              <a:t> </a:t>
            </a:r>
            <a:r>
              <a:rPr b="1"/>
              <a:t>–</a:t>
            </a:r>
            <a:r>
              <a:rPr b="1" spc="-25"/>
              <a:t> </a:t>
            </a:r>
            <a:r>
              <a:rPr b="1"/>
              <a:t>Delta </a:t>
            </a:r>
            <a:r>
              <a:rPr b="1" spc="-10"/>
              <a:t>Dental</a:t>
            </a:r>
          </a:p>
        </p:txBody>
      </p:sp>
      <p:sp>
        <p:nvSpPr>
          <p:cNvPr id="3" name="object 3"/>
          <p:cNvSpPr txBox="1"/>
          <p:nvPr/>
        </p:nvSpPr>
        <p:spPr>
          <a:xfrm>
            <a:off x="457200" y="1050925"/>
            <a:ext cx="7834630" cy="2813334"/>
          </a:xfrm>
          <a:prstGeom prst="rect">
            <a:avLst/>
          </a:prstGeom>
        </p:spPr>
        <p:txBody>
          <a:bodyPr vert="horz" wrap="square" lIns="0" tIns="17145" rIns="0" bIns="0" rtlCol="0">
            <a:spAutoFit/>
          </a:bodyPr>
          <a:lstStyle/>
          <a:p>
            <a:pPr marL="12700">
              <a:lnSpc>
                <a:spcPct val="100000"/>
              </a:lnSpc>
              <a:spcBef>
                <a:spcPts val="135"/>
              </a:spcBef>
            </a:pPr>
            <a:r>
              <a:rPr sz="1550">
                <a:solidFill>
                  <a:srgbClr val="1F487C"/>
                </a:solidFill>
                <a:latin typeface="Arial"/>
                <a:cs typeface="Arial"/>
              </a:rPr>
              <a:t>Premium</a:t>
            </a:r>
            <a:r>
              <a:rPr sz="1550" spc="165">
                <a:solidFill>
                  <a:srgbClr val="1F487C"/>
                </a:solidFill>
                <a:latin typeface="Arial"/>
                <a:cs typeface="Arial"/>
              </a:rPr>
              <a:t> </a:t>
            </a:r>
            <a:r>
              <a:rPr sz="1550" spc="-10">
                <a:solidFill>
                  <a:srgbClr val="1F487C"/>
                </a:solidFill>
                <a:latin typeface="Arial"/>
                <a:cs typeface="Arial"/>
              </a:rPr>
              <a:t>Changes:</a:t>
            </a:r>
            <a:endParaRPr sz="1550">
              <a:latin typeface="Arial"/>
              <a:cs typeface="Arial"/>
            </a:endParaRPr>
          </a:p>
          <a:p>
            <a:pPr marL="298450" indent="-285750">
              <a:lnSpc>
                <a:spcPct val="100000"/>
              </a:lnSpc>
              <a:spcBef>
                <a:spcPts val="90"/>
              </a:spcBef>
              <a:buChar char="•"/>
              <a:tabLst>
                <a:tab pos="298450" algn="l"/>
              </a:tabLst>
            </a:pPr>
            <a:r>
              <a:rPr sz="1550">
                <a:solidFill>
                  <a:srgbClr val="1F487C"/>
                </a:solidFill>
                <a:latin typeface="Arial"/>
                <a:cs typeface="Arial"/>
              </a:rPr>
              <a:t>DPPO:</a:t>
            </a:r>
            <a:r>
              <a:rPr sz="1550" spc="105">
                <a:solidFill>
                  <a:srgbClr val="1F487C"/>
                </a:solidFill>
                <a:latin typeface="Arial"/>
                <a:cs typeface="Arial"/>
              </a:rPr>
              <a:t> </a:t>
            </a:r>
            <a:r>
              <a:rPr sz="1550">
                <a:solidFill>
                  <a:srgbClr val="1F487C"/>
                </a:solidFill>
                <a:latin typeface="Arial"/>
                <a:cs typeface="Arial"/>
              </a:rPr>
              <a:t>2%</a:t>
            </a:r>
            <a:r>
              <a:rPr sz="1550" spc="150">
                <a:solidFill>
                  <a:srgbClr val="1F487C"/>
                </a:solidFill>
                <a:latin typeface="Arial"/>
                <a:cs typeface="Arial"/>
              </a:rPr>
              <a:t> </a:t>
            </a:r>
            <a:r>
              <a:rPr sz="1550" spc="-10">
                <a:solidFill>
                  <a:srgbClr val="1F487C"/>
                </a:solidFill>
                <a:latin typeface="Arial"/>
                <a:cs typeface="Arial"/>
              </a:rPr>
              <a:t>increase</a:t>
            </a:r>
            <a:endParaRPr sz="1550">
              <a:latin typeface="Arial"/>
              <a:cs typeface="Arial"/>
            </a:endParaRPr>
          </a:p>
          <a:p>
            <a:pPr marL="298450" indent="-285750">
              <a:lnSpc>
                <a:spcPct val="100000"/>
              </a:lnSpc>
              <a:spcBef>
                <a:spcPts val="90"/>
              </a:spcBef>
              <a:buChar char="•"/>
              <a:tabLst>
                <a:tab pos="298450" algn="l"/>
              </a:tabLst>
            </a:pPr>
            <a:r>
              <a:rPr sz="1550">
                <a:solidFill>
                  <a:srgbClr val="1F487C"/>
                </a:solidFill>
                <a:latin typeface="Arial"/>
                <a:cs typeface="Arial"/>
              </a:rPr>
              <a:t>DHMO:</a:t>
            </a:r>
            <a:r>
              <a:rPr sz="1550" spc="95">
                <a:solidFill>
                  <a:srgbClr val="1F487C"/>
                </a:solidFill>
                <a:latin typeface="Arial"/>
                <a:cs typeface="Arial"/>
              </a:rPr>
              <a:t> </a:t>
            </a:r>
            <a:r>
              <a:rPr sz="1550">
                <a:solidFill>
                  <a:srgbClr val="1F487C"/>
                </a:solidFill>
                <a:latin typeface="Arial"/>
                <a:cs typeface="Arial"/>
              </a:rPr>
              <a:t>Increasing</a:t>
            </a:r>
            <a:r>
              <a:rPr sz="1550" spc="170">
                <a:solidFill>
                  <a:srgbClr val="1F487C"/>
                </a:solidFill>
                <a:latin typeface="Arial"/>
                <a:cs typeface="Arial"/>
              </a:rPr>
              <a:t> </a:t>
            </a:r>
            <a:r>
              <a:rPr sz="1550">
                <a:solidFill>
                  <a:srgbClr val="1F487C"/>
                </a:solidFill>
                <a:latin typeface="Arial"/>
                <a:cs typeface="Arial"/>
              </a:rPr>
              <a:t>by</a:t>
            </a:r>
            <a:r>
              <a:rPr sz="1550" spc="190">
                <a:solidFill>
                  <a:srgbClr val="1F487C"/>
                </a:solidFill>
                <a:latin typeface="Arial"/>
                <a:cs typeface="Arial"/>
              </a:rPr>
              <a:t> </a:t>
            </a:r>
            <a:r>
              <a:rPr sz="1550" spc="-20">
                <a:solidFill>
                  <a:srgbClr val="1F487C"/>
                </a:solidFill>
                <a:latin typeface="Arial"/>
                <a:cs typeface="Arial"/>
              </a:rPr>
              <a:t>2.5%</a:t>
            </a:r>
            <a:endParaRPr sz="1550">
              <a:latin typeface="Arial"/>
              <a:cs typeface="Arial"/>
            </a:endParaRPr>
          </a:p>
          <a:p>
            <a:pPr>
              <a:lnSpc>
                <a:spcPct val="100000"/>
              </a:lnSpc>
              <a:spcBef>
                <a:spcPts val="185"/>
              </a:spcBef>
            </a:pPr>
            <a:endParaRPr sz="1550">
              <a:latin typeface="Arial"/>
              <a:cs typeface="Arial"/>
            </a:endParaRPr>
          </a:p>
          <a:p>
            <a:pPr marL="12700">
              <a:lnSpc>
                <a:spcPct val="100000"/>
              </a:lnSpc>
            </a:pPr>
            <a:r>
              <a:rPr sz="1550">
                <a:solidFill>
                  <a:srgbClr val="1F487C"/>
                </a:solidFill>
                <a:latin typeface="Arial"/>
                <a:cs typeface="Arial"/>
              </a:rPr>
              <a:t>There</a:t>
            </a:r>
            <a:r>
              <a:rPr sz="1550" spc="60">
                <a:solidFill>
                  <a:srgbClr val="1F487C"/>
                </a:solidFill>
                <a:latin typeface="Arial"/>
                <a:cs typeface="Arial"/>
              </a:rPr>
              <a:t> </a:t>
            </a:r>
            <a:r>
              <a:rPr sz="1550">
                <a:solidFill>
                  <a:srgbClr val="1F487C"/>
                </a:solidFill>
                <a:latin typeface="Arial"/>
                <a:cs typeface="Arial"/>
              </a:rPr>
              <a:t>are</a:t>
            </a:r>
            <a:r>
              <a:rPr sz="1550" spc="150">
                <a:solidFill>
                  <a:srgbClr val="1F487C"/>
                </a:solidFill>
                <a:latin typeface="Arial"/>
                <a:cs typeface="Arial"/>
              </a:rPr>
              <a:t> </a:t>
            </a:r>
            <a:r>
              <a:rPr sz="1550">
                <a:solidFill>
                  <a:srgbClr val="1F487C"/>
                </a:solidFill>
                <a:latin typeface="Arial"/>
                <a:cs typeface="Arial"/>
              </a:rPr>
              <a:t>no</a:t>
            </a:r>
            <a:r>
              <a:rPr sz="1550" spc="150">
                <a:solidFill>
                  <a:srgbClr val="1F487C"/>
                </a:solidFill>
                <a:latin typeface="Arial"/>
                <a:cs typeface="Arial"/>
              </a:rPr>
              <a:t> </a:t>
            </a:r>
            <a:r>
              <a:rPr sz="1550">
                <a:solidFill>
                  <a:srgbClr val="1F487C"/>
                </a:solidFill>
                <a:latin typeface="Arial"/>
                <a:cs typeface="Arial"/>
              </a:rPr>
              <a:t>benefit</a:t>
            </a:r>
            <a:r>
              <a:rPr sz="1550" spc="75">
                <a:solidFill>
                  <a:srgbClr val="1F487C"/>
                </a:solidFill>
                <a:latin typeface="Arial"/>
                <a:cs typeface="Arial"/>
              </a:rPr>
              <a:t> </a:t>
            </a:r>
            <a:r>
              <a:rPr sz="1550">
                <a:solidFill>
                  <a:srgbClr val="1F487C"/>
                </a:solidFill>
                <a:latin typeface="Arial"/>
                <a:cs typeface="Arial"/>
              </a:rPr>
              <a:t>enhancements</a:t>
            </a:r>
            <a:r>
              <a:rPr sz="1550" spc="80">
                <a:solidFill>
                  <a:srgbClr val="1F487C"/>
                </a:solidFill>
                <a:latin typeface="Arial"/>
                <a:cs typeface="Arial"/>
              </a:rPr>
              <a:t> </a:t>
            </a:r>
            <a:r>
              <a:rPr sz="1550">
                <a:solidFill>
                  <a:srgbClr val="1F487C"/>
                </a:solidFill>
                <a:latin typeface="Arial"/>
                <a:cs typeface="Arial"/>
              </a:rPr>
              <a:t>for</a:t>
            </a:r>
            <a:r>
              <a:rPr sz="1550" spc="145">
                <a:solidFill>
                  <a:srgbClr val="1F487C"/>
                </a:solidFill>
                <a:latin typeface="Arial"/>
                <a:cs typeface="Arial"/>
              </a:rPr>
              <a:t> </a:t>
            </a:r>
            <a:r>
              <a:rPr sz="1550">
                <a:solidFill>
                  <a:srgbClr val="1F487C"/>
                </a:solidFill>
                <a:latin typeface="Arial"/>
                <a:cs typeface="Arial"/>
              </a:rPr>
              <a:t>either</a:t>
            </a:r>
            <a:r>
              <a:rPr sz="1550" spc="60">
                <a:solidFill>
                  <a:srgbClr val="1F487C"/>
                </a:solidFill>
                <a:latin typeface="Arial"/>
                <a:cs typeface="Arial"/>
              </a:rPr>
              <a:t> </a:t>
            </a:r>
            <a:r>
              <a:rPr sz="1550">
                <a:solidFill>
                  <a:srgbClr val="1F487C"/>
                </a:solidFill>
                <a:latin typeface="Arial"/>
                <a:cs typeface="Arial"/>
              </a:rPr>
              <a:t>plan</a:t>
            </a:r>
            <a:r>
              <a:rPr sz="1550" spc="145">
                <a:solidFill>
                  <a:srgbClr val="1F487C"/>
                </a:solidFill>
                <a:latin typeface="Arial"/>
                <a:cs typeface="Arial"/>
              </a:rPr>
              <a:t> </a:t>
            </a:r>
            <a:r>
              <a:rPr sz="1550">
                <a:solidFill>
                  <a:srgbClr val="1F487C"/>
                </a:solidFill>
                <a:latin typeface="Arial"/>
                <a:cs typeface="Arial"/>
              </a:rPr>
              <a:t>in</a:t>
            </a:r>
            <a:r>
              <a:rPr sz="1550" spc="150">
                <a:solidFill>
                  <a:srgbClr val="1F487C"/>
                </a:solidFill>
                <a:latin typeface="Arial"/>
                <a:cs typeface="Arial"/>
              </a:rPr>
              <a:t> </a:t>
            </a:r>
            <a:r>
              <a:rPr sz="1550" spc="-20">
                <a:solidFill>
                  <a:srgbClr val="1F487C"/>
                </a:solidFill>
                <a:latin typeface="Arial"/>
                <a:cs typeface="Arial"/>
              </a:rPr>
              <a:t>2027</a:t>
            </a:r>
            <a:endParaRPr sz="1550">
              <a:latin typeface="Arial"/>
              <a:cs typeface="Arial"/>
            </a:endParaRPr>
          </a:p>
          <a:p>
            <a:pPr>
              <a:lnSpc>
                <a:spcPct val="100000"/>
              </a:lnSpc>
              <a:spcBef>
                <a:spcPts val="110"/>
              </a:spcBef>
            </a:pPr>
            <a:endParaRPr sz="1550">
              <a:latin typeface="Arial"/>
              <a:cs typeface="Arial"/>
            </a:endParaRPr>
          </a:p>
          <a:p>
            <a:pPr marL="12700" marR="121920">
              <a:lnSpc>
                <a:spcPct val="101800"/>
              </a:lnSpc>
            </a:pPr>
            <a:r>
              <a:rPr sz="1550">
                <a:solidFill>
                  <a:srgbClr val="1F487C"/>
                </a:solidFill>
                <a:latin typeface="Arial"/>
                <a:cs typeface="Arial"/>
              </a:rPr>
              <a:t>UC</a:t>
            </a:r>
            <a:r>
              <a:rPr sz="1550" spc="50">
                <a:solidFill>
                  <a:srgbClr val="1F487C"/>
                </a:solidFill>
                <a:latin typeface="Arial"/>
                <a:cs typeface="Arial"/>
              </a:rPr>
              <a:t> </a:t>
            </a:r>
            <a:r>
              <a:rPr sz="1550">
                <a:solidFill>
                  <a:srgbClr val="1F487C"/>
                </a:solidFill>
                <a:latin typeface="Arial"/>
                <a:cs typeface="Arial"/>
              </a:rPr>
              <a:t>continues</a:t>
            </a:r>
            <a:r>
              <a:rPr sz="1550" spc="50">
                <a:solidFill>
                  <a:srgbClr val="1F487C"/>
                </a:solidFill>
                <a:latin typeface="Arial"/>
                <a:cs typeface="Arial"/>
              </a:rPr>
              <a:t> </a:t>
            </a:r>
            <a:r>
              <a:rPr sz="1550">
                <a:solidFill>
                  <a:srgbClr val="1F487C"/>
                </a:solidFill>
                <a:latin typeface="Arial"/>
                <a:cs typeface="Arial"/>
              </a:rPr>
              <a:t>to</a:t>
            </a:r>
            <a:r>
              <a:rPr sz="1550" spc="30">
                <a:solidFill>
                  <a:srgbClr val="1F487C"/>
                </a:solidFill>
                <a:latin typeface="Arial"/>
                <a:cs typeface="Arial"/>
              </a:rPr>
              <a:t> </a:t>
            </a:r>
            <a:r>
              <a:rPr sz="1550">
                <a:solidFill>
                  <a:srgbClr val="1F487C"/>
                </a:solidFill>
                <a:latin typeface="Arial"/>
                <a:cs typeface="Arial"/>
              </a:rPr>
              <a:t>pay</a:t>
            </a:r>
            <a:r>
              <a:rPr sz="1550" spc="50">
                <a:solidFill>
                  <a:srgbClr val="1F487C"/>
                </a:solidFill>
                <a:latin typeface="Arial"/>
                <a:cs typeface="Arial"/>
              </a:rPr>
              <a:t> </a:t>
            </a:r>
            <a:r>
              <a:rPr sz="1550">
                <a:solidFill>
                  <a:srgbClr val="1F487C"/>
                </a:solidFill>
                <a:latin typeface="Arial"/>
                <a:cs typeface="Arial"/>
              </a:rPr>
              <a:t>the</a:t>
            </a:r>
            <a:r>
              <a:rPr sz="1550" spc="30">
                <a:solidFill>
                  <a:srgbClr val="1F487C"/>
                </a:solidFill>
                <a:latin typeface="Arial"/>
                <a:cs typeface="Arial"/>
              </a:rPr>
              <a:t> </a:t>
            </a:r>
            <a:r>
              <a:rPr sz="1550">
                <a:solidFill>
                  <a:srgbClr val="1F487C"/>
                </a:solidFill>
                <a:latin typeface="Arial"/>
                <a:cs typeface="Arial"/>
              </a:rPr>
              <a:t>full</a:t>
            </a:r>
            <a:r>
              <a:rPr sz="1550" spc="50">
                <a:solidFill>
                  <a:srgbClr val="1F487C"/>
                </a:solidFill>
                <a:latin typeface="Arial"/>
                <a:cs typeface="Arial"/>
              </a:rPr>
              <a:t> </a:t>
            </a:r>
            <a:r>
              <a:rPr sz="1550">
                <a:solidFill>
                  <a:srgbClr val="1F487C"/>
                </a:solidFill>
                <a:latin typeface="Arial"/>
                <a:cs typeface="Arial"/>
              </a:rPr>
              <a:t>cost</a:t>
            </a:r>
            <a:r>
              <a:rPr sz="1550" spc="45">
                <a:solidFill>
                  <a:srgbClr val="1F487C"/>
                </a:solidFill>
                <a:latin typeface="Arial"/>
                <a:cs typeface="Arial"/>
              </a:rPr>
              <a:t> </a:t>
            </a:r>
            <a:r>
              <a:rPr sz="1550">
                <a:solidFill>
                  <a:srgbClr val="1F487C"/>
                </a:solidFill>
                <a:latin typeface="Arial"/>
                <a:cs typeface="Arial"/>
              </a:rPr>
              <a:t>of</a:t>
            </a:r>
            <a:r>
              <a:rPr sz="1550" spc="120">
                <a:solidFill>
                  <a:srgbClr val="1F487C"/>
                </a:solidFill>
                <a:latin typeface="Arial"/>
                <a:cs typeface="Arial"/>
              </a:rPr>
              <a:t> </a:t>
            </a:r>
            <a:r>
              <a:rPr sz="1550">
                <a:solidFill>
                  <a:srgbClr val="1F487C"/>
                </a:solidFill>
                <a:latin typeface="Arial"/>
                <a:cs typeface="Arial"/>
              </a:rPr>
              <a:t>coverage</a:t>
            </a:r>
            <a:r>
              <a:rPr sz="1550" spc="30">
                <a:solidFill>
                  <a:srgbClr val="1F487C"/>
                </a:solidFill>
                <a:latin typeface="Arial"/>
                <a:cs typeface="Arial"/>
              </a:rPr>
              <a:t> </a:t>
            </a:r>
            <a:r>
              <a:rPr sz="1550">
                <a:solidFill>
                  <a:srgbClr val="1F487C"/>
                </a:solidFill>
                <a:latin typeface="Arial"/>
                <a:cs typeface="Arial"/>
              </a:rPr>
              <a:t>for</a:t>
            </a:r>
            <a:r>
              <a:rPr sz="1550" spc="105">
                <a:solidFill>
                  <a:srgbClr val="1F487C"/>
                </a:solidFill>
                <a:latin typeface="Arial"/>
                <a:cs typeface="Arial"/>
              </a:rPr>
              <a:t> </a:t>
            </a:r>
            <a:r>
              <a:rPr sz="1550">
                <a:solidFill>
                  <a:srgbClr val="1F487C"/>
                </a:solidFill>
                <a:latin typeface="Arial"/>
                <a:cs typeface="Arial"/>
              </a:rPr>
              <a:t>F</a:t>
            </a:r>
            <a:r>
              <a:rPr sz="1800">
                <a:solidFill>
                  <a:srgbClr val="1F487C"/>
                </a:solidFill>
                <a:latin typeface="Arial"/>
                <a:cs typeface="Arial"/>
              </a:rPr>
              <a:t>aculty</a:t>
            </a:r>
            <a:r>
              <a:rPr sz="1800" spc="25">
                <a:solidFill>
                  <a:srgbClr val="1F487C"/>
                </a:solidFill>
                <a:latin typeface="Arial"/>
                <a:cs typeface="Arial"/>
              </a:rPr>
              <a:t> </a:t>
            </a:r>
            <a:r>
              <a:rPr sz="1800">
                <a:solidFill>
                  <a:srgbClr val="1F487C"/>
                </a:solidFill>
                <a:latin typeface="Arial"/>
                <a:cs typeface="Arial"/>
              </a:rPr>
              <a:t>and</a:t>
            </a:r>
            <a:r>
              <a:rPr sz="1800" spc="60">
                <a:solidFill>
                  <a:srgbClr val="1F487C"/>
                </a:solidFill>
                <a:latin typeface="Arial"/>
                <a:cs typeface="Arial"/>
              </a:rPr>
              <a:t> </a:t>
            </a:r>
            <a:r>
              <a:rPr sz="1800">
                <a:solidFill>
                  <a:srgbClr val="1F487C"/>
                </a:solidFill>
                <a:latin typeface="Arial"/>
                <a:cs typeface="Arial"/>
              </a:rPr>
              <a:t>Staff</a:t>
            </a:r>
            <a:endParaRPr sz="1550">
              <a:latin typeface="Arial"/>
              <a:cs typeface="Arial"/>
            </a:endParaRPr>
          </a:p>
          <a:p>
            <a:pPr>
              <a:lnSpc>
                <a:spcPct val="100000"/>
              </a:lnSpc>
              <a:spcBef>
                <a:spcPts val="254"/>
              </a:spcBef>
            </a:pPr>
            <a:endParaRPr sz="1550">
              <a:latin typeface="Arial"/>
              <a:cs typeface="Arial"/>
            </a:endParaRPr>
          </a:p>
          <a:p>
            <a:pPr marL="12700">
              <a:lnSpc>
                <a:spcPct val="100000"/>
              </a:lnSpc>
              <a:spcBef>
                <a:spcPts val="5"/>
              </a:spcBef>
            </a:pPr>
            <a:r>
              <a:rPr sz="1550">
                <a:solidFill>
                  <a:srgbClr val="1F487C"/>
                </a:solidFill>
                <a:latin typeface="Arial"/>
                <a:cs typeface="Arial"/>
              </a:rPr>
              <a:t>Both</a:t>
            </a:r>
            <a:r>
              <a:rPr sz="1550" spc="170">
                <a:solidFill>
                  <a:srgbClr val="1F487C"/>
                </a:solidFill>
                <a:latin typeface="Arial"/>
                <a:cs typeface="Arial"/>
              </a:rPr>
              <a:t> </a:t>
            </a:r>
            <a:r>
              <a:rPr sz="1550">
                <a:solidFill>
                  <a:srgbClr val="1F487C"/>
                </a:solidFill>
                <a:latin typeface="Arial"/>
                <a:cs typeface="Arial"/>
              </a:rPr>
              <a:t>plans</a:t>
            </a:r>
            <a:r>
              <a:rPr sz="1550" spc="100">
                <a:solidFill>
                  <a:srgbClr val="1F487C"/>
                </a:solidFill>
                <a:latin typeface="Arial"/>
                <a:cs typeface="Arial"/>
              </a:rPr>
              <a:t> </a:t>
            </a:r>
            <a:r>
              <a:rPr sz="1550">
                <a:solidFill>
                  <a:srgbClr val="1F487C"/>
                </a:solidFill>
                <a:latin typeface="Arial"/>
                <a:cs typeface="Arial"/>
              </a:rPr>
              <a:t>are</a:t>
            </a:r>
            <a:r>
              <a:rPr sz="1550" spc="85">
                <a:solidFill>
                  <a:srgbClr val="1F487C"/>
                </a:solidFill>
                <a:latin typeface="Arial"/>
                <a:cs typeface="Arial"/>
              </a:rPr>
              <a:t> </a:t>
            </a:r>
            <a:r>
              <a:rPr sz="1550">
                <a:solidFill>
                  <a:srgbClr val="1F487C"/>
                </a:solidFill>
                <a:latin typeface="Arial"/>
                <a:cs typeface="Arial"/>
              </a:rPr>
              <a:t>open</a:t>
            </a:r>
            <a:r>
              <a:rPr sz="1550" spc="170">
                <a:solidFill>
                  <a:srgbClr val="1F487C"/>
                </a:solidFill>
                <a:latin typeface="Arial"/>
                <a:cs typeface="Arial"/>
              </a:rPr>
              <a:t> </a:t>
            </a:r>
            <a:r>
              <a:rPr sz="1550">
                <a:solidFill>
                  <a:srgbClr val="1F487C"/>
                </a:solidFill>
                <a:latin typeface="Arial"/>
                <a:cs typeface="Arial"/>
              </a:rPr>
              <a:t>for</a:t>
            </a:r>
            <a:r>
              <a:rPr sz="1550" spc="75">
                <a:solidFill>
                  <a:srgbClr val="1F487C"/>
                </a:solidFill>
                <a:latin typeface="Arial"/>
                <a:cs typeface="Arial"/>
              </a:rPr>
              <a:t> </a:t>
            </a:r>
            <a:r>
              <a:rPr sz="1550">
                <a:solidFill>
                  <a:srgbClr val="1F487C"/>
                </a:solidFill>
                <a:latin typeface="Arial"/>
                <a:cs typeface="Arial"/>
              </a:rPr>
              <a:t>enrollment</a:t>
            </a:r>
            <a:r>
              <a:rPr sz="1550" spc="100">
                <a:solidFill>
                  <a:srgbClr val="1F487C"/>
                </a:solidFill>
                <a:latin typeface="Arial"/>
                <a:cs typeface="Arial"/>
              </a:rPr>
              <a:t> </a:t>
            </a:r>
            <a:r>
              <a:rPr sz="1550">
                <a:solidFill>
                  <a:srgbClr val="1F487C"/>
                </a:solidFill>
                <a:latin typeface="Arial"/>
                <a:cs typeface="Arial"/>
              </a:rPr>
              <a:t>during</a:t>
            </a:r>
            <a:r>
              <a:rPr sz="1550" spc="80">
                <a:solidFill>
                  <a:srgbClr val="1F487C"/>
                </a:solidFill>
                <a:latin typeface="Arial"/>
                <a:cs typeface="Arial"/>
              </a:rPr>
              <a:t> </a:t>
            </a:r>
            <a:r>
              <a:rPr sz="1550" spc="-25">
                <a:solidFill>
                  <a:srgbClr val="1F487C"/>
                </a:solidFill>
                <a:latin typeface="Arial"/>
                <a:cs typeface="Arial"/>
              </a:rPr>
              <a:t>OE</a:t>
            </a:r>
            <a:endParaRPr sz="1550">
              <a:latin typeface="Arial"/>
              <a:cs typeface="Arial"/>
            </a:endParaRPr>
          </a:p>
          <a:p>
            <a:pPr>
              <a:lnSpc>
                <a:spcPct val="100000"/>
              </a:lnSpc>
              <a:spcBef>
                <a:spcPts val="180"/>
              </a:spcBef>
            </a:pPr>
            <a:endParaRPr sz="1550">
              <a:latin typeface="Arial"/>
              <a:cs typeface="Arial"/>
            </a:endParaRPr>
          </a:p>
          <a:p>
            <a:pPr marL="12700">
              <a:lnSpc>
                <a:spcPct val="100000"/>
              </a:lnSpc>
            </a:pPr>
            <a:r>
              <a:rPr sz="1550">
                <a:solidFill>
                  <a:srgbClr val="1F487C"/>
                </a:solidFill>
                <a:latin typeface="Arial"/>
                <a:cs typeface="Arial"/>
              </a:rPr>
              <a:t>Visit</a:t>
            </a:r>
            <a:r>
              <a:rPr sz="1550" spc="245">
                <a:solidFill>
                  <a:srgbClr val="1F487C"/>
                </a:solidFill>
                <a:latin typeface="Arial"/>
                <a:cs typeface="Arial"/>
              </a:rPr>
              <a:t> </a:t>
            </a:r>
            <a:r>
              <a:rPr sz="1550" u="heavy">
                <a:solidFill>
                  <a:srgbClr val="006FC0"/>
                </a:solidFill>
                <a:uFill>
                  <a:solidFill>
                    <a:srgbClr val="006FC0"/>
                  </a:solidFill>
                </a:uFill>
                <a:latin typeface="Arial"/>
                <a:cs typeface="Arial"/>
                <a:hlinkClick r:id="rId4"/>
              </a:rPr>
              <a:t>https://www1.deltadentalins.com/group-sites/uc.html</a:t>
            </a:r>
            <a:r>
              <a:rPr sz="1550" u="none" spc="200">
                <a:solidFill>
                  <a:srgbClr val="006FC0"/>
                </a:solidFill>
                <a:latin typeface="Arial"/>
                <a:cs typeface="Arial"/>
              </a:rPr>
              <a:t> </a:t>
            </a:r>
            <a:r>
              <a:rPr sz="1550" u="none">
                <a:solidFill>
                  <a:srgbClr val="1F487C"/>
                </a:solidFill>
                <a:latin typeface="Arial"/>
                <a:cs typeface="Arial"/>
              </a:rPr>
              <a:t>to</a:t>
            </a:r>
            <a:r>
              <a:rPr sz="1550" u="none" spc="260">
                <a:solidFill>
                  <a:srgbClr val="1F487C"/>
                </a:solidFill>
                <a:latin typeface="Arial"/>
                <a:cs typeface="Arial"/>
              </a:rPr>
              <a:t> </a:t>
            </a:r>
            <a:r>
              <a:rPr sz="1550" u="none">
                <a:solidFill>
                  <a:srgbClr val="1F487C"/>
                </a:solidFill>
                <a:latin typeface="Arial"/>
                <a:cs typeface="Arial"/>
              </a:rPr>
              <a:t>find</a:t>
            </a:r>
            <a:r>
              <a:rPr sz="1550" u="none" spc="265">
                <a:solidFill>
                  <a:srgbClr val="1F487C"/>
                </a:solidFill>
                <a:latin typeface="Arial"/>
                <a:cs typeface="Arial"/>
              </a:rPr>
              <a:t> </a:t>
            </a:r>
            <a:r>
              <a:rPr sz="1550" u="none">
                <a:solidFill>
                  <a:srgbClr val="1F487C"/>
                </a:solidFill>
                <a:latin typeface="Arial"/>
                <a:cs typeface="Arial"/>
              </a:rPr>
              <a:t>an</a:t>
            </a:r>
            <a:r>
              <a:rPr sz="1550" u="none" spc="260">
                <a:solidFill>
                  <a:srgbClr val="1F487C"/>
                </a:solidFill>
                <a:latin typeface="Arial"/>
                <a:cs typeface="Arial"/>
              </a:rPr>
              <a:t> </a:t>
            </a:r>
            <a:r>
              <a:rPr sz="1550" u="none">
                <a:solidFill>
                  <a:srgbClr val="1F487C"/>
                </a:solidFill>
                <a:latin typeface="Arial"/>
                <a:cs typeface="Arial"/>
              </a:rPr>
              <a:t>in-network</a:t>
            </a:r>
            <a:r>
              <a:rPr sz="1550" u="none" spc="180">
                <a:solidFill>
                  <a:srgbClr val="1F487C"/>
                </a:solidFill>
                <a:latin typeface="Arial"/>
                <a:cs typeface="Arial"/>
              </a:rPr>
              <a:t> </a:t>
            </a:r>
            <a:r>
              <a:rPr sz="1550" u="none" spc="-10">
                <a:solidFill>
                  <a:srgbClr val="1F487C"/>
                </a:solidFill>
                <a:latin typeface="Arial"/>
                <a:cs typeface="Arial"/>
              </a:rPr>
              <a:t>provider</a:t>
            </a:r>
            <a:endParaRPr sz="1550">
              <a:latin typeface="Arial"/>
              <a:cs typeface="Arial"/>
            </a:endParaRPr>
          </a:p>
        </p:txBody>
      </p:sp>
      <p:grpSp>
        <p:nvGrpSpPr>
          <p:cNvPr id="7" name="Group 6">
            <a:extLst>
              <a:ext uri="{FF2B5EF4-FFF2-40B4-BE49-F238E27FC236}">
                <a16:creationId xmlns:a16="http://schemas.microsoft.com/office/drawing/2014/main" id="{36A6B687-BE98-E208-CDA9-242FE56D5D04}"/>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4" name="Rectangle 3">
              <a:extLst>
                <a:ext uri="{FF2B5EF4-FFF2-40B4-BE49-F238E27FC236}">
                  <a16:creationId xmlns:a16="http://schemas.microsoft.com/office/drawing/2014/main" id="{FB03F602-6497-9364-8455-4DEE52EDAA23}"/>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DEFAB2A-66CC-2EA0-7EB8-01FDED5713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34">
            <a:hlinkClick r:id="" action="ppaction://media"/>
            <a:extLst>
              <a:ext uri="{FF2B5EF4-FFF2-40B4-BE49-F238E27FC236}">
                <a16:creationId xmlns:a16="http://schemas.microsoft.com/office/drawing/2014/main" id="{24F2B9BE-1393-9CD2-9BA7-BBBA3C637E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25568" y="5190122"/>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730"/>
    </mc:Choice>
    <mc:Fallback>
      <p:transition spd="slow" advTm="26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5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77342" y="340817"/>
            <a:ext cx="8389315" cy="544893"/>
          </a:xfrm>
          <a:prstGeom prst="rect">
            <a:avLst/>
          </a:prstGeom>
        </p:spPr>
        <p:txBody>
          <a:bodyPr vert="horz" wrap="square" lIns="0" tIns="82423" rIns="0" bIns="0" rtlCol="0">
            <a:spAutoFit/>
          </a:bodyPr>
          <a:lstStyle/>
          <a:p>
            <a:pPr marL="12700">
              <a:lnSpc>
                <a:spcPct val="100000"/>
              </a:lnSpc>
              <a:spcBef>
                <a:spcPts val="130"/>
              </a:spcBef>
            </a:pPr>
            <a:r>
              <a:rPr b="1"/>
              <a:t>Vision</a:t>
            </a:r>
            <a:r>
              <a:rPr b="1" spc="-30"/>
              <a:t> </a:t>
            </a:r>
            <a:r>
              <a:rPr b="1"/>
              <a:t>–</a:t>
            </a:r>
            <a:r>
              <a:rPr b="1" spc="-60"/>
              <a:t> </a:t>
            </a:r>
            <a:r>
              <a:rPr b="1" spc="-25"/>
              <a:t>VSP</a:t>
            </a:r>
          </a:p>
        </p:txBody>
      </p:sp>
      <p:sp>
        <p:nvSpPr>
          <p:cNvPr id="3" name="object 3"/>
          <p:cNvSpPr txBox="1"/>
          <p:nvPr/>
        </p:nvSpPr>
        <p:spPr>
          <a:xfrm>
            <a:off x="405051" y="897544"/>
            <a:ext cx="6636384" cy="2466701"/>
          </a:xfrm>
          <a:prstGeom prst="rect">
            <a:avLst/>
          </a:prstGeom>
        </p:spPr>
        <p:txBody>
          <a:bodyPr vert="horz" wrap="square" lIns="0" tIns="17145" rIns="0" bIns="0" rtlCol="0">
            <a:spAutoFit/>
          </a:bodyPr>
          <a:lstStyle/>
          <a:p>
            <a:pPr marL="12700">
              <a:lnSpc>
                <a:spcPct val="100000"/>
              </a:lnSpc>
              <a:spcBef>
                <a:spcPts val="135"/>
              </a:spcBef>
            </a:pPr>
            <a:r>
              <a:rPr sz="1550">
                <a:solidFill>
                  <a:srgbClr val="1F487C"/>
                </a:solidFill>
                <a:latin typeface="Arial"/>
                <a:cs typeface="Arial"/>
              </a:rPr>
              <a:t>Premium</a:t>
            </a:r>
            <a:r>
              <a:rPr sz="1550" spc="160">
                <a:solidFill>
                  <a:srgbClr val="1F487C"/>
                </a:solidFill>
                <a:latin typeface="Arial"/>
                <a:cs typeface="Arial"/>
              </a:rPr>
              <a:t> </a:t>
            </a:r>
            <a:r>
              <a:rPr sz="1550" spc="-10">
                <a:solidFill>
                  <a:srgbClr val="1F487C"/>
                </a:solidFill>
                <a:latin typeface="Arial"/>
                <a:cs typeface="Arial"/>
              </a:rPr>
              <a:t>Changes:</a:t>
            </a:r>
            <a:endParaRPr sz="1550">
              <a:latin typeface="Arial"/>
              <a:cs typeface="Arial"/>
            </a:endParaRPr>
          </a:p>
          <a:p>
            <a:pPr marL="298450" indent="-285750">
              <a:lnSpc>
                <a:spcPct val="100000"/>
              </a:lnSpc>
              <a:spcBef>
                <a:spcPts val="95"/>
              </a:spcBef>
              <a:buChar char="•"/>
              <a:tabLst>
                <a:tab pos="298450" algn="l"/>
                <a:tab pos="1185545" algn="l"/>
              </a:tabLst>
            </a:pPr>
            <a:r>
              <a:rPr sz="1550">
                <a:solidFill>
                  <a:srgbClr val="1F487C"/>
                </a:solidFill>
                <a:latin typeface="Arial"/>
                <a:cs typeface="Arial"/>
              </a:rPr>
              <a:t>5.3%</a:t>
            </a:r>
            <a:r>
              <a:rPr sz="1550" spc="120">
                <a:solidFill>
                  <a:srgbClr val="1F487C"/>
                </a:solidFill>
                <a:latin typeface="Arial"/>
                <a:cs typeface="Arial"/>
              </a:rPr>
              <a:t> </a:t>
            </a:r>
            <a:r>
              <a:rPr sz="1550">
                <a:solidFill>
                  <a:srgbClr val="1F487C"/>
                </a:solidFill>
                <a:latin typeface="Arial"/>
                <a:cs typeface="Arial"/>
              </a:rPr>
              <a:t>rate</a:t>
            </a:r>
            <a:r>
              <a:rPr sz="1550" spc="60">
                <a:solidFill>
                  <a:srgbClr val="1F487C"/>
                </a:solidFill>
                <a:latin typeface="Arial"/>
                <a:cs typeface="Arial"/>
              </a:rPr>
              <a:t> </a:t>
            </a:r>
            <a:r>
              <a:rPr sz="1550" spc="-10">
                <a:solidFill>
                  <a:srgbClr val="1F487C"/>
                </a:solidFill>
                <a:latin typeface="Arial"/>
                <a:cs typeface="Arial"/>
              </a:rPr>
              <a:t>increase</a:t>
            </a:r>
            <a:endParaRPr lang="en-US" sz="1550" spc="-10">
              <a:solidFill>
                <a:srgbClr val="1F487C"/>
              </a:solidFill>
              <a:latin typeface="Arial"/>
              <a:cs typeface="Arial"/>
            </a:endParaRPr>
          </a:p>
          <a:p>
            <a:pPr marL="12700">
              <a:lnSpc>
                <a:spcPct val="100000"/>
              </a:lnSpc>
              <a:spcBef>
                <a:spcPts val="95"/>
              </a:spcBef>
              <a:tabLst>
                <a:tab pos="298450" algn="l"/>
                <a:tab pos="1185545" algn="l"/>
              </a:tabLst>
            </a:pPr>
            <a:endParaRPr sz="1550">
              <a:latin typeface="Arial"/>
              <a:cs typeface="Arial"/>
            </a:endParaRPr>
          </a:p>
          <a:p>
            <a:pPr marL="12700">
              <a:lnSpc>
                <a:spcPct val="100000"/>
              </a:lnSpc>
            </a:pPr>
            <a:r>
              <a:rPr sz="1550">
                <a:solidFill>
                  <a:srgbClr val="1F487C"/>
                </a:solidFill>
                <a:latin typeface="Arial"/>
                <a:cs typeface="Arial"/>
              </a:rPr>
              <a:t>UC</a:t>
            </a:r>
            <a:r>
              <a:rPr sz="1550" spc="55">
                <a:solidFill>
                  <a:srgbClr val="1F487C"/>
                </a:solidFill>
                <a:latin typeface="Arial"/>
                <a:cs typeface="Arial"/>
              </a:rPr>
              <a:t> </a:t>
            </a:r>
            <a:r>
              <a:rPr sz="1550">
                <a:solidFill>
                  <a:srgbClr val="1F487C"/>
                </a:solidFill>
                <a:latin typeface="Arial"/>
                <a:cs typeface="Arial"/>
              </a:rPr>
              <a:t>continues</a:t>
            </a:r>
            <a:r>
              <a:rPr sz="1550" spc="50">
                <a:solidFill>
                  <a:srgbClr val="1F487C"/>
                </a:solidFill>
                <a:latin typeface="Arial"/>
                <a:cs typeface="Arial"/>
              </a:rPr>
              <a:t> </a:t>
            </a:r>
            <a:r>
              <a:rPr sz="1550">
                <a:solidFill>
                  <a:srgbClr val="1F487C"/>
                </a:solidFill>
                <a:latin typeface="Arial"/>
                <a:cs typeface="Arial"/>
              </a:rPr>
              <a:t>to</a:t>
            </a:r>
            <a:r>
              <a:rPr sz="1550" spc="25">
                <a:solidFill>
                  <a:srgbClr val="1F487C"/>
                </a:solidFill>
                <a:latin typeface="Arial"/>
                <a:cs typeface="Arial"/>
              </a:rPr>
              <a:t> </a:t>
            </a:r>
            <a:r>
              <a:rPr sz="1550">
                <a:solidFill>
                  <a:srgbClr val="1F487C"/>
                </a:solidFill>
                <a:latin typeface="Arial"/>
                <a:cs typeface="Arial"/>
              </a:rPr>
              <a:t>cover</a:t>
            </a:r>
            <a:r>
              <a:rPr sz="1550" spc="105">
                <a:solidFill>
                  <a:srgbClr val="1F487C"/>
                </a:solidFill>
                <a:latin typeface="Arial"/>
                <a:cs typeface="Arial"/>
              </a:rPr>
              <a:t> </a:t>
            </a:r>
            <a:r>
              <a:rPr sz="1550">
                <a:solidFill>
                  <a:srgbClr val="1F487C"/>
                </a:solidFill>
                <a:latin typeface="Arial"/>
                <a:cs typeface="Arial"/>
              </a:rPr>
              <a:t>the</a:t>
            </a:r>
            <a:r>
              <a:rPr sz="1550" spc="105">
                <a:solidFill>
                  <a:srgbClr val="1F487C"/>
                </a:solidFill>
                <a:latin typeface="Arial"/>
                <a:cs typeface="Arial"/>
              </a:rPr>
              <a:t> </a:t>
            </a:r>
            <a:r>
              <a:rPr sz="1550">
                <a:solidFill>
                  <a:srgbClr val="1F487C"/>
                </a:solidFill>
                <a:latin typeface="Arial"/>
                <a:cs typeface="Arial"/>
              </a:rPr>
              <a:t>full</a:t>
            </a:r>
            <a:r>
              <a:rPr sz="1550" spc="135">
                <a:solidFill>
                  <a:srgbClr val="1F487C"/>
                </a:solidFill>
                <a:latin typeface="Arial"/>
                <a:cs typeface="Arial"/>
              </a:rPr>
              <a:t> </a:t>
            </a:r>
            <a:r>
              <a:rPr sz="1550">
                <a:solidFill>
                  <a:srgbClr val="1F487C"/>
                </a:solidFill>
                <a:latin typeface="Arial"/>
                <a:cs typeface="Arial"/>
              </a:rPr>
              <a:t>cost</a:t>
            </a:r>
            <a:r>
              <a:rPr sz="1550" spc="114">
                <a:solidFill>
                  <a:srgbClr val="1F487C"/>
                </a:solidFill>
                <a:latin typeface="Arial"/>
                <a:cs typeface="Arial"/>
              </a:rPr>
              <a:t> </a:t>
            </a:r>
            <a:r>
              <a:rPr sz="1550">
                <a:solidFill>
                  <a:srgbClr val="1F487C"/>
                </a:solidFill>
                <a:latin typeface="Arial"/>
                <a:cs typeface="Arial"/>
              </a:rPr>
              <a:t>for</a:t>
            </a:r>
            <a:r>
              <a:rPr sz="1550" spc="105">
                <a:solidFill>
                  <a:srgbClr val="1F487C"/>
                </a:solidFill>
                <a:latin typeface="Arial"/>
                <a:cs typeface="Arial"/>
              </a:rPr>
              <a:t> </a:t>
            </a:r>
            <a:r>
              <a:rPr sz="1550">
                <a:solidFill>
                  <a:srgbClr val="1F487C"/>
                </a:solidFill>
                <a:latin typeface="Arial"/>
                <a:cs typeface="Arial"/>
              </a:rPr>
              <a:t>Faculty</a:t>
            </a:r>
            <a:r>
              <a:rPr sz="1550" spc="125">
                <a:solidFill>
                  <a:srgbClr val="1F487C"/>
                </a:solidFill>
                <a:latin typeface="Arial"/>
                <a:cs typeface="Arial"/>
              </a:rPr>
              <a:t> </a:t>
            </a:r>
            <a:r>
              <a:rPr sz="1550">
                <a:solidFill>
                  <a:srgbClr val="1F487C"/>
                </a:solidFill>
                <a:latin typeface="Arial"/>
                <a:cs typeface="Arial"/>
              </a:rPr>
              <a:t>and</a:t>
            </a:r>
            <a:r>
              <a:rPr sz="1550" spc="110">
                <a:solidFill>
                  <a:srgbClr val="1F487C"/>
                </a:solidFill>
                <a:latin typeface="Arial"/>
                <a:cs typeface="Arial"/>
              </a:rPr>
              <a:t> </a:t>
            </a:r>
            <a:r>
              <a:rPr sz="1550">
                <a:solidFill>
                  <a:srgbClr val="1F487C"/>
                </a:solidFill>
                <a:latin typeface="Arial"/>
                <a:cs typeface="Arial"/>
              </a:rPr>
              <a:t>Staff.</a:t>
            </a:r>
            <a:r>
              <a:rPr sz="1550" spc="114">
                <a:solidFill>
                  <a:srgbClr val="1F487C"/>
                </a:solidFill>
                <a:latin typeface="Arial"/>
                <a:cs typeface="Arial"/>
              </a:rPr>
              <a:t> </a:t>
            </a:r>
            <a:endParaRPr lang="en-US" sz="1550" spc="114">
              <a:solidFill>
                <a:srgbClr val="1F487C"/>
              </a:solidFill>
              <a:latin typeface="Arial"/>
              <a:cs typeface="Arial"/>
            </a:endParaRPr>
          </a:p>
          <a:p>
            <a:pPr marL="12700">
              <a:lnSpc>
                <a:spcPct val="100000"/>
              </a:lnSpc>
            </a:pPr>
            <a:endParaRPr lang="en-US" sz="1550" spc="114">
              <a:solidFill>
                <a:srgbClr val="1F487C"/>
              </a:solidFill>
              <a:latin typeface="Arial"/>
              <a:cs typeface="Arial"/>
            </a:endParaRPr>
          </a:p>
          <a:p>
            <a:pPr marL="12700">
              <a:lnSpc>
                <a:spcPct val="100000"/>
              </a:lnSpc>
            </a:pPr>
            <a:r>
              <a:rPr lang="en-US" sz="1550">
                <a:solidFill>
                  <a:srgbClr val="1F487C"/>
                </a:solidFill>
                <a:latin typeface="Arial"/>
                <a:cs typeface="Arial"/>
              </a:rPr>
              <a:t>P</a:t>
            </a:r>
            <a:r>
              <a:rPr sz="1550">
                <a:solidFill>
                  <a:srgbClr val="1F487C"/>
                </a:solidFill>
                <a:latin typeface="Arial"/>
                <a:cs typeface="Arial"/>
              </a:rPr>
              <a:t>lan</a:t>
            </a:r>
            <a:r>
              <a:rPr sz="1550" spc="105">
                <a:solidFill>
                  <a:srgbClr val="1F487C"/>
                </a:solidFill>
                <a:latin typeface="Arial"/>
                <a:cs typeface="Arial"/>
              </a:rPr>
              <a:t> </a:t>
            </a:r>
            <a:r>
              <a:rPr sz="1550">
                <a:solidFill>
                  <a:srgbClr val="1F487C"/>
                </a:solidFill>
                <a:latin typeface="Arial"/>
                <a:cs typeface="Arial"/>
              </a:rPr>
              <a:t>designs</a:t>
            </a:r>
            <a:r>
              <a:rPr sz="1550" spc="120">
                <a:solidFill>
                  <a:srgbClr val="1F487C"/>
                </a:solidFill>
                <a:latin typeface="Arial"/>
                <a:cs typeface="Arial"/>
              </a:rPr>
              <a:t> </a:t>
            </a:r>
            <a:r>
              <a:rPr sz="1550">
                <a:solidFill>
                  <a:srgbClr val="1F487C"/>
                </a:solidFill>
                <a:latin typeface="Arial"/>
                <a:cs typeface="Arial"/>
              </a:rPr>
              <a:t>will</a:t>
            </a:r>
            <a:r>
              <a:rPr sz="1550" spc="55">
                <a:solidFill>
                  <a:srgbClr val="1F487C"/>
                </a:solidFill>
                <a:latin typeface="Arial"/>
                <a:cs typeface="Arial"/>
              </a:rPr>
              <a:t> </a:t>
            </a:r>
            <a:r>
              <a:rPr sz="1550">
                <a:solidFill>
                  <a:srgbClr val="1F487C"/>
                </a:solidFill>
                <a:latin typeface="Arial"/>
                <a:cs typeface="Arial"/>
              </a:rPr>
              <a:t>remain</a:t>
            </a:r>
            <a:r>
              <a:rPr sz="1550" spc="105">
                <a:solidFill>
                  <a:srgbClr val="1F487C"/>
                </a:solidFill>
                <a:latin typeface="Arial"/>
                <a:cs typeface="Arial"/>
              </a:rPr>
              <a:t> </a:t>
            </a:r>
            <a:r>
              <a:rPr sz="1550">
                <a:solidFill>
                  <a:srgbClr val="1F487C"/>
                </a:solidFill>
                <a:latin typeface="Arial"/>
                <a:cs typeface="Arial"/>
              </a:rPr>
              <a:t>the</a:t>
            </a:r>
            <a:r>
              <a:rPr sz="1550" spc="105">
                <a:solidFill>
                  <a:srgbClr val="1F487C"/>
                </a:solidFill>
                <a:latin typeface="Arial"/>
                <a:cs typeface="Arial"/>
              </a:rPr>
              <a:t> </a:t>
            </a:r>
            <a:r>
              <a:rPr sz="1550">
                <a:solidFill>
                  <a:srgbClr val="1F487C"/>
                </a:solidFill>
                <a:latin typeface="Arial"/>
                <a:cs typeface="Arial"/>
              </a:rPr>
              <a:t>status</a:t>
            </a:r>
            <a:r>
              <a:rPr sz="1550" spc="45">
                <a:solidFill>
                  <a:srgbClr val="1F487C"/>
                </a:solidFill>
                <a:latin typeface="Arial"/>
                <a:cs typeface="Arial"/>
              </a:rPr>
              <a:t> </a:t>
            </a:r>
            <a:r>
              <a:rPr sz="1550">
                <a:solidFill>
                  <a:srgbClr val="1F487C"/>
                </a:solidFill>
                <a:latin typeface="Arial"/>
                <a:cs typeface="Arial"/>
              </a:rPr>
              <a:t>quo</a:t>
            </a:r>
            <a:r>
              <a:rPr sz="1550" spc="100">
                <a:solidFill>
                  <a:srgbClr val="1F487C"/>
                </a:solidFill>
                <a:latin typeface="Arial"/>
                <a:cs typeface="Arial"/>
              </a:rPr>
              <a:t> </a:t>
            </a:r>
            <a:r>
              <a:rPr sz="1550">
                <a:solidFill>
                  <a:srgbClr val="1F487C"/>
                </a:solidFill>
                <a:latin typeface="Arial"/>
                <a:cs typeface="Arial"/>
              </a:rPr>
              <a:t>for</a:t>
            </a:r>
            <a:r>
              <a:rPr sz="1550" spc="100">
                <a:solidFill>
                  <a:srgbClr val="1F487C"/>
                </a:solidFill>
                <a:latin typeface="Arial"/>
                <a:cs typeface="Arial"/>
              </a:rPr>
              <a:t> </a:t>
            </a:r>
            <a:r>
              <a:rPr sz="1550" spc="-20">
                <a:solidFill>
                  <a:srgbClr val="1F487C"/>
                </a:solidFill>
                <a:latin typeface="Arial"/>
                <a:cs typeface="Arial"/>
              </a:rPr>
              <a:t>2027 </a:t>
            </a:r>
            <a:r>
              <a:rPr sz="1550">
                <a:solidFill>
                  <a:srgbClr val="1F487C"/>
                </a:solidFill>
                <a:latin typeface="Arial"/>
                <a:cs typeface="Arial"/>
              </a:rPr>
              <a:t>Network</a:t>
            </a:r>
            <a:r>
              <a:rPr sz="1550" spc="175">
                <a:solidFill>
                  <a:srgbClr val="1F487C"/>
                </a:solidFill>
                <a:latin typeface="Arial"/>
                <a:cs typeface="Arial"/>
              </a:rPr>
              <a:t> </a:t>
            </a:r>
            <a:r>
              <a:rPr sz="1550">
                <a:solidFill>
                  <a:srgbClr val="1F487C"/>
                </a:solidFill>
                <a:latin typeface="Arial"/>
                <a:cs typeface="Arial"/>
              </a:rPr>
              <a:t>expanded</a:t>
            </a:r>
            <a:r>
              <a:rPr sz="1550" spc="70">
                <a:solidFill>
                  <a:srgbClr val="1F487C"/>
                </a:solidFill>
                <a:latin typeface="Arial"/>
                <a:cs typeface="Arial"/>
              </a:rPr>
              <a:t> </a:t>
            </a:r>
            <a:r>
              <a:rPr sz="1550">
                <a:solidFill>
                  <a:srgbClr val="1F487C"/>
                </a:solidFill>
                <a:latin typeface="Arial"/>
                <a:cs typeface="Arial"/>
              </a:rPr>
              <a:t>to</a:t>
            </a:r>
            <a:r>
              <a:rPr sz="1550" spc="70">
                <a:solidFill>
                  <a:srgbClr val="1F487C"/>
                </a:solidFill>
                <a:latin typeface="Arial"/>
                <a:cs typeface="Arial"/>
              </a:rPr>
              <a:t> </a:t>
            </a:r>
            <a:r>
              <a:rPr sz="1550">
                <a:solidFill>
                  <a:srgbClr val="1F487C"/>
                </a:solidFill>
                <a:latin typeface="Arial"/>
                <a:cs typeface="Arial"/>
              </a:rPr>
              <a:t>include</a:t>
            </a:r>
            <a:r>
              <a:rPr sz="1550" spc="160">
                <a:solidFill>
                  <a:srgbClr val="1F487C"/>
                </a:solidFill>
                <a:latin typeface="Arial"/>
                <a:cs typeface="Arial"/>
              </a:rPr>
              <a:t> </a:t>
            </a:r>
            <a:r>
              <a:rPr sz="1550">
                <a:solidFill>
                  <a:srgbClr val="1F487C"/>
                </a:solidFill>
                <a:latin typeface="Arial"/>
                <a:cs typeface="Arial"/>
              </a:rPr>
              <a:t>Warby</a:t>
            </a:r>
            <a:r>
              <a:rPr sz="1550" spc="90">
                <a:solidFill>
                  <a:srgbClr val="1F487C"/>
                </a:solidFill>
                <a:latin typeface="Arial"/>
                <a:cs typeface="Arial"/>
              </a:rPr>
              <a:t> </a:t>
            </a:r>
            <a:r>
              <a:rPr sz="1550" spc="-10">
                <a:solidFill>
                  <a:srgbClr val="1F487C"/>
                </a:solidFill>
                <a:latin typeface="Arial"/>
                <a:cs typeface="Arial"/>
              </a:rPr>
              <a:t>Parker</a:t>
            </a:r>
            <a:endParaRPr sz="1550">
              <a:latin typeface="Arial"/>
              <a:cs typeface="Arial"/>
            </a:endParaRPr>
          </a:p>
          <a:p>
            <a:pPr marL="469900">
              <a:lnSpc>
                <a:spcPct val="100000"/>
              </a:lnSpc>
              <a:spcBef>
                <a:spcPts val="90"/>
              </a:spcBef>
            </a:pPr>
            <a:r>
              <a:rPr sz="1550">
                <a:solidFill>
                  <a:srgbClr val="1F487C"/>
                </a:solidFill>
                <a:latin typeface="Arial"/>
                <a:cs typeface="Arial"/>
              </a:rPr>
              <a:t>Visit</a:t>
            </a:r>
            <a:r>
              <a:rPr sz="1550" spc="80">
                <a:solidFill>
                  <a:srgbClr val="1F487C"/>
                </a:solidFill>
                <a:latin typeface="Arial"/>
                <a:cs typeface="Arial"/>
              </a:rPr>
              <a:t> </a:t>
            </a:r>
            <a:r>
              <a:rPr sz="1550" u="heavy">
                <a:solidFill>
                  <a:srgbClr val="0000FF"/>
                </a:solidFill>
                <a:uFill>
                  <a:solidFill>
                    <a:srgbClr val="0000FF"/>
                  </a:solidFill>
                </a:uFill>
                <a:latin typeface="Arial"/>
                <a:cs typeface="Arial"/>
                <a:hlinkClick r:id="rId4"/>
              </a:rPr>
              <a:t>www.vsp.com</a:t>
            </a:r>
            <a:r>
              <a:rPr sz="1550" u="none" spc="95">
                <a:solidFill>
                  <a:srgbClr val="0000FF"/>
                </a:solidFill>
                <a:latin typeface="Arial"/>
                <a:cs typeface="Arial"/>
              </a:rPr>
              <a:t> </a:t>
            </a:r>
            <a:r>
              <a:rPr sz="1550" u="none">
                <a:solidFill>
                  <a:srgbClr val="1F487C"/>
                </a:solidFill>
                <a:latin typeface="Arial"/>
                <a:cs typeface="Arial"/>
              </a:rPr>
              <a:t>to</a:t>
            </a:r>
            <a:r>
              <a:rPr sz="1550" u="none" spc="85">
                <a:solidFill>
                  <a:srgbClr val="1F487C"/>
                </a:solidFill>
                <a:latin typeface="Arial"/>
                <a:cs typeface="Arial"/>
              </a:rPr>
              <a:t> </a:t>
            </a:r>
            <a:r>
              <a:rPr sz="1550" u="none">
                <a:solidFill>
                  <a:srgbClr val="1F487C"/>
                </a:solidFill>
                <a:latin typeface="Arial"/>
                <a:cs typeface="Arial"/>
              </a:rPr>
              <a:t>find</a:t>
            </a:r>
            <a:r>
              <a:rPr sz="1550" u="none" spc="90">
                <a:solidFill>
                  <a:srgbClr val="1F487C"/>
                </a:solidFill>
                <a:latin typeface="Arial"/>
                <a:cs typeface="Arial"/>
              </a:rPr>
              <a:t> </a:t>
            </a:r>
            <a:r>
              <a:rPr sz="1550" u="none">
                <a:solidFill>
                  <a:srgbClr val="1F487C"/>
                </a:solidFill>
                <a:latin typeface="Arial"/>
                <a:cs typeface="Arial"/>
              </a:rPr>
              <a:t>a</a:t>
            </a:r>
            <a:r>
              <a:rPr sz="1550" u="none" spc="15">
                <a:solidFill>
                  <a:srgbClr val="1F487C"/>
                </a:solidFill>
                <a:latin typeface="Arial"/>
                <a:cs typeface="Arial"/>
              </a:rPr>
              <a:t> </a:t>
            </a:r>
            <a:r>
              <a:rPr sz="1550" u="none" spc="-10">
                <a:solidFill>
                  <a:srgbClr val="1F487C"/>
                </a:solidFill>
                <a:latin typeface="Arial"/>
                <a:cs typeface="Arial"/>
              </a:rPr>
              <a:t>provider</a:t>
            </a:r>
            <a:endParaRPr sz="1550">
              <a:latin typeface="Arial"/>
              <a:cs typeface="Arial"/>
            </a:endParaRPr>
          </a:p>
          <a:p>
            <a:pPr>
              <a:lnSpc>
                <a:spcPct val="100000"/>
              </a:lnSpc>
              <a:spcBef>
                <a:spcPts val="180"/>
              </a:spcBef>
            </a:pPr>
            <a:endParaRPr sz="1550">
              <a:latin typeface="Arial"/>
              <a:cs typeface="Arial"/>
            </a:endParaRPr>
          </a:p>
          <a:p>
            <a:pPr marL="12700">
              <a:lnSpc>
                <a:spcPct val="100000"/>
              </a:lnSpc>
              <a:spcBef>
                <a:spcPts val="5"/>
              </a:spcBef>
            </a:pPr>
            <a:r>
              <a:rPr sz="1550">
                <a:solidFill>
                  <a:srgbClr val="1F487C"/>
                </a:solidFill>
                <a:latin typeface="Arial"/>
                <a:cs typeface="Arial"/>
              </a:rPr>
              <a:t>Open</a:t>
            </a:r>
            <a:r>
              <a:rPr sz="1550" spc="125">
                <a:solidFill>
                  <a:srgbClr val="1F487C"/>
                </a:solidFill>
                <a:latin typeface="Arial"/>
                <a:cs typeface="Arial"/>
              </a:rPr>
              <a:t> </a:t>
            </a:r>
            <a:r>
              <a:rPr sz="1550">
                <a:solidFill>
                  <a:srgbClr val="1F487C"/>
                </a:solidFill>
                <a:latin typeface="Arial"/>
                <a:cs typeface="Arial"/>
              </a:rPr>
              <a:t>for</a:t>
            </a:r>
            <a:r>
              <a:rPr sz="1550" spc="125">
                <a:solidFill>
                  <a:srgbClr val="1F487C"/>
                </a:solidFill>
                <a:latin typeface="Arial"/>
                <a:cs typeface="Arial"/>
              </a:rPr>
              <a:t> </a:t>
            </a:r>
            <a:r>
              <a:rPr sz="1550">
                <a:solidFill>
                  <a:srgbClr val="1F487C"/>
                </a:solidFill>
                <a:latin typeface="Arial"/>
                <a:cs typeface="Arial"/>
              </a:rPr>
              <a:t>enrollment</a:t>
            </a:r>
            <a:r>
              <a:rPr sz="1550" spc="140">
                <a:solidFill>
                  <a:srgbClr val="1F487C"/>
                </a:solidFill>
                <a:latin typeface="Arial"/>
                <a:cs typeface="Arial"/>
              </a:rPr>
              <a:t> </a:t>
            </a:r>
            <a:r>
              <a:rPr sz="1550">
                <a:solidFill>
                  <a:srgbClr val="1F487C"/>
                </a:solidFill>
                <a:latin typeface="Arial"/>
                <a:cs typeface="Arial"/>
              </a:rPr>
              <a:t>during</a:t>
            </a:r>
            <a:r>
              <a:rPr sz="1550" spc="130">
                <a:solidFill>
                  <a:srgbClr val="1F487C"/>
                </a:solidFill>
                <a:latin typeface="Arial"/>
                <a:cs typeface="Arial"/>
              </a:rPr>
              <a:t> </a:t>
            </a:r>
            <a:r>
              <a:rPr sz="1550" spc="-25">
                <a:solidFill>
                  <a:srgbClr val="1F487C"/>
                </a:solidFill>
                <a:latin typeface="Arial"/>
                <a:cs typeface="Arial"/>
              </a:rPr>
              <a:t>OE</a:t>
            </a:r>
            <a:endParaRPr sz="1550">
              <a:latin typeface="Arial"/>
              <a:cs typeface="Arial"/>
            </a:endParaRPr>
          </a:p>
        </p:txBody>
      </p:sp>
      <p:grpSp>
        <p:nvGrpSpPr>
          <p:cNvPr id="4" name="Group 3">
            <a:extLst>
              <a:ext uri="{FF2B5EF4-FFF2-40B4-BE49-F238E27FC236}">
                <a16:creationId xmlns:a16="http://schemas.microsoft.com/office/drawing/2014/main" id="{0015E62B-AF89-86FD-CEBB-0F848BF8A7CD}"/>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DE0E0870-E236-3BA1-FA0C-290965F70F5E}"/>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34BF956-5AFB-E91D-D0EF-AD82B47EF2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35">
            <a:hlinkClick r:id="" action="ppaction://media"/>
            <a:extLst>
              <a:ext uri="{FF2B5EF4-FFF2-40B4-BE49-F238E27FC236}">
                <a16:creationId xmlns:a16="http://schemas.microsoft.com/office/drawing/2014/main" id="{E39407A8-2D48-7D2E-0159-F25DC12B93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868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000"/>
    </mc:Choice>
    <mc:Fallback>
      <p:transition spd="slow" advTm="2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6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49633" y="340817"/>
            <a:ext cx="7803767" cy="445634"/>
          </a:xfrm>
          <a:prstGeom prst="rect">
            <a:avLst/>
          </a:prstGeom>
        </p:spPr>
        <p:txBody>
          <a:bodyPr vert="horz" wrap="square" lIns="0" tIns="14604" rIns="0" bIns="0" rtlCol="0">
            <a:spAutoFit/>
          </a:bodyPr>
          <a:lstStyle/>
          <a:p>
            <a:pPr marL="12700">
              <a:lnSpc>
                <a:spcPct val="100000"/>
              </a:lnSpc>
              <a:spcBef>
                <a:spcPts val="114"/>
              </a:spcBef>
            </a:pPr>
            <a:r>
              <a:rPr sz="2800" b="1"/>
              <a:t>Auto,</a:t>
            </a:r>
            <a:r>
              <a:rPr sz="2800" b="1" spc="-25"/>
              <a:t> </a:t>
            </a:r>
            <a:r>
              <a:rPr sz="2800" b="1"/>
              <a:t>Home</a:t>
            </a:r>
            <a:r>
              <a:rPr sz="2800" b="1" spc="-70"/>
              <a:t> </a:t>
            </a:r>
            <a:r>
              <a:rPr sz="2800" b="1"/>
              <a:t>&amp;</a:t>
            </a:r>
            <a:r>
              <a:rPr sz="2800" b="1" spc="-30"/>
              <a:t> </a:t>
            </a:r>
            <a:r>
              <a:rPr sz="2800" b="1"/>
              <a:t>Renters</a:t>
            </a:r>
            <a:r>
              <a:rPr sz="2800" b="1" spc="-15"/>
              <a:t> </a:t>
            </a:r>
            <a:r>
              <a:rPr sz="2800" b="1"/>
              <a:t>–</a:t>
            </a:r>
            <a:r>
              <a:rPr sz="2800" b="1" spc="-35"/>
              <a:t> </a:t>
            </a:r>
            <a:r>
              <a:rPr sz="2800" b="1"/>
              <a:t>California </a:t>
            </a:r>
            <a:r>
              <a:rPr sz="2800" b="1" spc="-10"/>
              <a:t>Casualty</a:t>
            </a:r>
            <a:endParaRPr sz="2800" b="1"/>
          </a:p>
        </p:txBody>
      </p:sp>
      <p:sp>
        <p:nvSpPr>
          <p:cNvPr id="3" name="object 3"/>
          <p:cNvSpPr txBox="1"/>
          <p:nvPr/>
        </p:nvSpPr>
        <p:spPr>
          <a:xfrm>
            <a:off x="349633" y="810660"/>
            <a:ext cx="8404860" cy="3528529"/>
          </a:xfrm>
          <a:prstGeom prst="rect">
            <a:avLst/>
          </a:prstGeom>
        </p:spPr>
        <p:txBody>
          <a:bodyPr vert="horz" wrap="square" lIns="0" tIns="14604" rIns="0" bIns="0" rtlCol="0">
            <a:spAutoFit/>
          </a:bodyPr>
          <a:lstStyle/>
          <a:p>
            <a:pPr marL="349250" indent="-285750">
              <a:lnSpc>
                <a:spcPct val="100000"/>
              </a:lnSpc>
              <a:spcBef>
                <a:spcPts val="114"/>
              </a:spcBef>
              <a:buChar char="•"/>
              <a:tabLst>
                <a:tab pos="349250" algn="l"/>
              </a:tabLst>
            </a:pPr>
            <a:r>
              <a:rPr sz="1500">
                <a:solidFill>
                  <a:srgbClr val="1F487C"/>
                </a:solidFill>
                <a:latin typeface="Arial"/>
                <a:cs typeface="Arial"/>
              </a:rPr>
              <a:t>California</a:t>
            </a:r>
            <a:r>
              <a:rPr sz="1500" spc="-90">
                <a:solidFill>
                  <a:srgbClr val="1F487C"/>
                </a:solidFill>
                <a:latin typeface="Arial"/>
                <a:cs typeface="Arial"/>
              </a:rPr>
              <a:t> </a:t>
            </a:r>
            <a:r>
              <a:rPr sz="1500">
                <a:solidFill>
                  <a:srgbClr val="1F487C"/>
                </a:solidFill>
                <a:latin typeface="Arial"/>
                <a:cs typeface="Arial"/>
              </a:rPr>
              <a:t>Casualty</a:t>
            </a:r>
            <a:r>
              <a:rPr sz="1500" spc="-75">
                <a:solidFill>
                  <a:srgbClr val="1F487C"/>
                </a:solidFill>
                <a:latin typeface="Arial"/>
                <a:cs typeface="Arial"/>
              </a:rPr>
              <a:t> </a:t>
            </a:r>
            <a:r>
              <a:rPr sz="1500">
                <a:solidFill>
                  <a:srgbClr val="1F487C"/>
                </a:solidFill>
                <a:latin typeface="Arial"/>
                <a:cs typeface="Arial"/>
              </a:rPr>
              <a:t>offers</a:t>
            </a:r>
            <a:r>
              <a:rPr sz="1500" spc="-20">
                <a:solidFill>
                  <a:srgbClr val="1F487C"/>
                </a:solidFill>
                <a:latin typeface="Arial"/>
                <a:cs typeface="Arial"/>
              </a:rPr>
              <a:t> </a:t>
            </a:r>
            <a:r>
              <a:rPr sz="1500">
                <a:solidFill>
                  <a:srgbClr val="1F487C"/>
                </a:solidFill>
                <a:latin typeface="Arial"/>
                <a:cs typeface="Arial"/>
              </a:rPr>
              <a:t>and</a:t>
            </a:r>
            <a:r>
              <a:rPr sz="1500" spc="-85">
                <a:solidFill>
                  <a:srgbClr val="1F487C"/>
                </a:solidFill>
                <a:latin typeface="Arial"/>
                <a:cs typeface="Arial"/>
              </a:rPr>
              <a:t> </a:t>
            </a:r>
            <a:r>
              <a:rPr sz="1500">
                <a:solidFill>
                  <a:srgbClr val="1F487C"/>
                </a:solidFill>
                <a:latin typeface="Arial"/>
                <a:cs typeface="Arial"/>
              </a:rPr>
              <a:t>administers</a:t>
            </a:r>
            <a:r>
              <a:rPr sz="1500" spc="-15">
                <a:solidFill>
                  <a:srgbClr val="1F487C"/>
                </a:solidFill>
                <a:latin typeface="Arial"/>
                <a:cs typeface="Arial"/>
              </a:rPr>
              <a:t> </a:t>
            </a:r>
            <a:r>
              <a:rPr sz="1500">
                <a:solidFill>
                  <a:srgbClr val="1F487C"/>
                </a:solidFill>
                <a:latin typeface="Arial"/>
                <a:cs typeface="Arial"/>
              </a:rPr>
              <a:t>individual</a:t>
            </a:r>
            <a:r>
              <a:rPr sz="1500" spc="-20">
                <a:solidFill>
                  <a:srgbClr val="1F487C"/>
                </a:solidFill>
                <a:latin typeface="Arial"/>
                <a:cs typeface="Arial"/>
              </a:rPr>
              <a:t> </a:t>
            </a:r>
            <a:r>
              <a:rPr sz="1500">
                <a:solidFill>
                  <a:srgbClr val="1F487C"/>
                </a:solidFill>
                <a:latin typeface="Arial"/>
                <a:cs typeface="Arial"/>
              </a:rPr>
              <a:t>policies</a:t>
            </a:r>
            <a:r>
              <a:rPr sz="1500" spc="-75">
                <a:solidFill>
                  <a:srgbClr val="1F487C"/>
                </a:solidFill>
                <a:latin typeface="Arial"/>
                <a:cs typeface="Arial"/>
              </a:rPr>
              <a:t> </a:t>
            </a:r>
            <a:r>
              <a:rPr sz="1500">
                <a:solidFill>
                  <a:srgbClr val="1F487C"/>
                </a:solidFill>
                <a:latin typeface="Arial"/>
                <a:cs typeface="Arial"/>
              </a:rPr>
              <a:t>to</a:t>
            </a:r>
            <a:r>
              <a:rPr sz="1500" spc="-90">
                <a:solidFill>
                  <a:srgbClr val="1F487C"/>
                </a:solidFill>
                <a:latin typeface="Arial"/>
                <a:cs typeface="Arial"/>
              </a:rPr>
              <a:t> </a:t>
            </a:r>
            <a:r>
              <a:rPr sz="1500">
                <a:solidFill>
                  <a:srgbClr val="1F487C"/>
                </a:solidFill>
                <a:latin typeface="Arial"/>
                <a:cs typeface="Arial"/>
              </a:rPr>
              <a:t>eligible</a:t>
            </a:r>
            <a:r>
              <a:rPr sz="1500" spc="-85">
                <a:solidFill>
                  <a:srgbClr val="1F487C"/>
                </a:solidFill>
                <a:latin typeface="Arial"/>
                <a:cs typeface="Arial"/>
              </a:rPr>
              <a:t> </a:t>
            </a:r>
            <a:r>
              <a:rPr sz="1500">
                <a:solidFill>
                  <a:srgbClr val="1F487C"/>
                </a:solidFill>
                <a:latin typeface="Arial"/>
                <a:cs typeface="Arial"/>
              </a:rPr>
              <a:t>employees</a:t>
            </a:r>
            <a:endParaRPr sz="1500">
              <a:latin typeface="Arial"/>
              <a:cs typeface="Arial"/>
            </a:endParaRPr>
          </a:p>
          <a:p>
            <a:pPr marL="349250" indent="-285750">
              <a:lnSpc>
                <a:spcPct val="100000"/>
              </a:lnSpc>
              <a:spcBef>
                <a:spcPts val="5"/>
              </a:spcBef>
              <a:buChar char="•"/>
              <a:tabLst>
                <a:tab pos="349250" algn="l"/>
              </a:tabLst>
            </a:pPr>
            <a:r>
              <a:rPr sz="1500">
                <a:solidFill>
                  <a:srgbClr val="1F487C"/>
                </a:solidFill>
                <a:latin typeface="Arial"/>
                <a:cs typeface="Arial"/>
              </a:rPr>
              <a:t>Rates</a:t>
            </a:r>
            <a:r>
              <a:rPr sz="1500" spc="-70">
                <a:solidFill>
                  <a:srgbClr val="1F487C"/>
                </a:solidFill>
                <a:latin typeface="Arial"/>
                <a:cs typeface="Arial"/>
              </a:rPr>
              <a:t> </a:t>
            </a:r>
            <a:r>
              <a:rPr sz="1500">
                <a:solidFill>
                  <a:srgbClr val="1F487C"/>
                </a:solidFill>
                <a:latin typeface="Arial"/>
                <a:cs typeface="Arial"/>
              </a:rPr>
              <a:t>are</a:t>
            </a:r>
            <a:r>
              <a:rPr sz="1500" spc="-80">
                <a:solidFill>
                  <a:srgbClr val="1F487C"/>
                </a:solidFill>
                <a:latin typeface="Arial"/>
                <a:cs typeface="Arial"/>
              </a:rPr>
              <a:t> </a:t>
            </a:r>
            <a:r>
              <a:rPr sz="1500">
                <a:solidFill>
                  <a:srgbClr val="1F487C"/>
                </a:solidFill>
                <a:latin typeface="Arial"/>
                <a:cs typeface="Arial"/>
              </a:rPr>
              <a:t>customizable,</a:t>
            </a:r>
            <a:r>
              <a:rPr sz="1500" spc="-20">
                <a:solidFill>
                  <a:srgbClr val="1F487C"/>
                </a:solidFill>
                <a:latin typeface="Arial"/>
                <a:cs typeface="Arial"/>
              </a:rPr>
              <a:t> </a:t>
            </a:r>
            <a:r>
              <a:rPr sz="1500">
                <a:solidFill>
                  <a:srgbClr val="1F487C"/>
                </a:solidFill>
                <a:latin typeface="Arial"/>
                <a:cs typeface="Arial"/>
              </a:rPr>
              <a:t>and</a:t>
            </a:r>
            <a:r>
              <a:rPr sz="1500" spc="-80">
                <a:solidFill>
                  <a:srgbClr val="1F487C"/>
                </a:solidFill>
                <a:latin typeface="Arial"/>
                <a:cs typeface="Arial"/>
              </a:rPr>
              <a:t> </a:t>
            </a:r>
            <a:r>
              <a:rPr sz="1500">
                <a:solidFill>
                  <a:srgbClr val="1F487C"/>
                </a:solidFill>
                <a:latin typeface="Arial"/>
                <a:cs typeface="Arial"/>
              </a:rPr>
              <a:t>UC</a:t>
            </a:r>
            <a:r>
              <a:rPr sz="1500" spc="-45">
                <a:solidFill>
                  <a:srgbClr val="1F487C"/>
                </a:solidFill>
                <a:latin typeface="Arial"/>
                <a:cs typeface="Arial"/>
              </a:rPr>
              <a:t> </a:t>
            </a:r>
            <a:r>
              <a:rPr sz="1500">
                <a:solidFill>
                  <a:srgbClr val="1F487C"/>
                </a:solidFill>
                <a:latin typeface="Arial"/>
                <a:cs typeface="Arial"/>
              </a:rPr>
              <a:t>participants receive</a:t>
            </a:r>
            <a:r>
              <a:rPr sz="1500" spc="-15">
                <a:solidFill>
                  <a:srgbClr val="1F487C"/>
                </a:solidFill>
                <a:latin typeface="Arial"/>
                <a:cs typeface="Arial"/>
              </a:rPr>
              <a:t> </a:t>
            </a:r>
            <a:r>
              <a:rPr sz="1500" spc="-10">
                <a:solidFill>
                  <a:srgbClr val="1F487C"/>
                </a:solidFill>
                <a:latin typeface="Arial"/>
                <a:cs typeface="Arial"/>
              </a:rPr>
              <a:t>exclusive</a:t>
            </a:r>
            <a:r>
              <a:rPr sz="1500" spc="-75">
                <a:solidFill>
                  <a:srgbClr val="1F487C"/>
                </a:solidFill>
                <a:latin typeface="Arial"/>
                <a:cs typeface="Arial"/>
              </a:rPr>
              <a:t> </a:t>
            </a:r>
            <a:r>
              <a:rPr sz="1500" spc="-10">
                <a:solidFill>
                  <a:srgbClr val="1F487C"/>
                </a:solidFill>
                <a:latin typeface="Arial"/>
                <a:cs typeface="Arial"/>
              </a:rPr>
              <a:t>discounts</a:t>
            </a:r>
            <a:endParaRPr sz="1500">
              <a:latin typeface="Arial"/>
              <a:cs typeface="Arial"/>
            </a:endParaRPr>
          </a:p>
          <a:p>
            <a:pPr>
              <a:lnSpc>
                <a:spcPct val="100000"/>
              </a:lnSpc>
              <a:spcBef>
                <a:spcPts val="85"/>
              </a:spcBef>
              <a:buClr>
                <a:srgbClr val="1F487C"/>
              </a:buClr>
              <a:buFont typeface="Arial"/>
              <a:buChar char="•"/>
            </a:pPr>
            <a:endParaRPr sz="1500">
              <a:latin typeface="Arial"/>
              <a:cs typeface="Arial"/>
            </a:endParaRPr>
          </a:p>
          <a:p>
            <a:pPr marL="63500">
              <a:lnSpc>
                <a:spcPct val="100000"/>
              </a:lnSpc>
            </a:pPr>
            <a:r>
              <a:rPr sz="1500">
                <a:solidFill>
                  <a:srgbClr val="1F487C"/>
                </a:solidFill>
                <a:latin typeface="Arial"/>
                <a:cs typeface="Arial"/>
              </a:rPr>
              <a:t>Premium</a:t>
            </a:r>
            <a:r>
              <a:rPr sz="1500" spc="-55">
                <a:solidFill>
                  <a:srgbClr val="1F487C"/>
                </a:solidFill>
                <a:latin typeface="Arial"/>
                <a:cs typeface="Arial"/>
              </a:rPr>
              <a:t> </a:t>
            </a:r>
            <a:r>
              <a:rPr sz="1500">
                <a:solidFill>
                  <a:srgbClr val="1F487C"/>
                </a:solidFill>
                <a:latin typeface="Arial"/>
                <a:cs typeface="Arial"/>
              </a:rPr>
              <a:t>payment</a:t>
            </a:r>
            <a:r>
              <a:rPr sz="1500" spc="-70">
                <a:solidFill>
                  <a:srgbClr val="1F487C"/>
                </a:solidFill>
                <a:latin typeface="Arial"/>
                <a:cs typeface="Arial"/>
              </a:rPr>
              <a:t> </a:t>
            </a:r>
            <a:r>
              <a:rPr sz="1500">
                <a:solidFill>
                  <a:srgbClr val="1F487C"/>
                </a:solidFill>
                <a:latin typeface="Arial"/>
                <a:cs typeface="Arial"/>
              </a:rPr>
              <a:t>options</a:t>
            </a:r>
            <a:r>
              <a:rPr sz="1500" spc="-45">
                <a:solidFill>
                  <a:srgbClr val="1F487C"/>
                </a:solidFill>
                <a:latin typeface="Arial"/>
                <a:cs typeface="Arial"/>
              </a:rPr>
              <a:t> </a:t>
            </a:r>
            <a:r>
              <a:rPr sz="1500" spc="-10">
                <a:solidFill>
                  <a:srgbClr val="1F487C"/>
                </a:solidFill>
                <a:latin typeface="Arial"/>
                <a:cs typeface="Arial"/>
              </a:rPr>
              <a:t>include:</a:t>
            </a:r>
            <a:endParaRPr sz="1500">
              <a:latin typeface="Arial"/>
              <a:cs typeface="Arial"/>
            </a:endParaRPr>
          </a:p>
          <a:p>
            <a:pPr marL="349250" indent="-285750">
              <a:lnSpc>
                <a:spcPct val="100000"/>
              </a:lnSpc>
              <a:spcBef>
                <a:spcPts val="5"/>
              </a:spcBef>
              <a:buChar char="•"/>
              <a:tabLst>
                <a:tab pos="349250" algn="l"/>
              </a:tabLst>
            </a:pPr>
            <a:r>
              <a:rPr sz="1500">
                <a:solidFill>
                  <a:srgbClr val="1F487C"/>
                </a:solidFill>
                <a:latin typeface="Arial"/>
                <a:cs typeface="Arial"/>
              </a:rPr>
              <a:t>Payroll</a:t>
            </a:r>
            <a:r>
              <a:rPr sz="1500" spc="-40">
                <a:solidFill>
                  <a:srgbClr val="1F487C"/>
                </a:solidFill>
                <a:latin typeface="Arial"/>
                <a:cs typeface="Arial"/>
              </a:rPr>
              <a:t> </a:t>
            </a:r>
            <a:r>
              <a:rPr sz="1500" spc="-10">
                <a:solidFill>
                  <a:srgbClr val="1F487C"/>
                </a:solidFill>
                <a:latin typeface="Arial"/>
                <a:cs typeface="Arial"/>
              </a:rPr>
              <a:t>deduction</a:t>
            </a:r>
            <a:endParaRPr sz="1500">
              <a:latin typeface="Arial"/>
              <a:cs typeface="Arial"/>
            </a:endParaRPr>
          </a:p>
          <a:p>
            <a:pPr marL="349250" indent="-285750">
              <a:lnSpc>
                <a:spcPct val="100000"/>
              </a:lnSpc>
              <a:spcBef>
                <a:spcPts val="5"/>
              </a:spcBef>
              <a:buChar char="•"/>
              <a:tabLst>
                <a:tab pos="349250" algn="l"/>
              </a:tabLst>
            </a:pPr>
            <a:r>
              <a:rPr sz="1500">
                <a:solidFill>
                  <a:srgbClr val="1F487C"/>
                </a:solidFill>
                <a:latin typeface="Arial"/>
                <a:cs typeface="Arial"/>
              </a:rPr>
              <a:t>Direct</a:t>
            </a:r>
            <a:r>
              <a:rPr sz="1500" spc="-75">
                <a:solidFill>
                  <a:srgbClr val="1F487C"/>
                </a:solidFill>
                <a:latin typeface="Arial"/>
                <a:cs typeface="Arial"/>
              </a:rPr>
              <a:t> </a:t>
            </a:r>
            <a:r>
              <a:rPr sz="1500" spc="-25">
                <a:solidFill>
                  <a:srgbClr val="1F487C"/>
                </a:solidFill>
                <a:latin typeface="Arial"/>
                <a:cs typeface="Arial"/>
              </a:rPr>
              <a:t>pay</a:t>
            </a:r>
            <a:endParaRPr sz="1500">
              <a:latin typeface="Arial"/>
              <a:cs typeface="Arial"/>
            </a:endParaRPr>
          </a:p>
          <a:p>
            <a:pPr marL="349250" indent="-285750">
              <a:lnSpc>
                <a:spcPct val="100000"/>
              </a:lnSpc>
              <a:spcBef>
                <a:spcPts val="5"/>
              </a:spcBef>
              <a:buChar char="•"/>
              <a:tabLst>
                <a:tab pos="349250" algn="l"/>
              </a:tabLst>
            </a:pPr>
            <a:r>
              <a:rPr sz="1500">
                <a:solidFill>
                  <a:srgbClr val="1F487C"/>
                </a:solidFill>
                <a:latin typeface="Arial"/>
                <a:cs typeface="Arial"/>
              </a:rPr>
              <a:t>Summer</a:t>
            </a:r>
            <a:r>
              <a:rPr sz="1500" spc="-25">
                <a:solidFill>
                  <a:srgbClr val="1F487C"/>
                </a:solidFill>
                <a:latin typeface="Arial"/>
                <a:cs typeface="Arial"/>
              </a:rPr>
              <a:t> </a:t>
            </a:r>
            <a:r>
              <a:rPr sz="1500">
                <a:solidFill>
                  <a:srgbClr val="1F487C"/>
                </a:solidFill>
                <a:latin typeface="Arial"/>
                <a:cs typeface="Arial"/>
              </a:rPr>
              <a:t>/</a:t>
            </a:r>
            <a:r>
              <a:rPr sz="1500" spc="-80">
                <a:solidFill>
                  <a:srgbClr val="1F487C"/>
                </a:solidFill>
                <a:latin typeface="Arial"/>
                <a:cs typeface="Arial"/>
              </a:rPr>
              <a:t> </a:t>
            </a:r>
            <a:r>
              <a:rPr sz="1500">
                <a:solidFill>
                  <a:srgbClr val="1F487C"/>
                </a:solidFill>
                <a:latin typeface="Arial"/>
                <a:cs typeface="Arial"/>
              </a:rPr>
              <a:t>Holiday</a:t>
            </a:r>
            <a:r>
              <a:rPr sz="1500" spc="10">
                <a:solidFill>
                  <a:srgbClr val="1F487C"/>
                </a:solidFill>
                <a:latin typeface="Arial"/>
                <a:cs typeface="Arial"/>
              </a:rPr>
              <a:t> </a:t>
            </a:r>
            <a:r>
              <a:rPr sz="1500" spc="-10">
                <a:solidFill>
                  <a:srgbClr val="1F487C"/>
                </a:solidFill>
                <a:latin typeface="Arial"/>
                <a:cs typeface="Arial"/>
              </a:rPr>
              <a:t>skip</a:t>
            </a:r>
            <a:r>
              <a:rPr sz="1500" spc="-70">
                <a:solidFill>
                  <a:srgbClr val="1F487C"/>
                </a:solidFill>
                <a:latin typeface="Arial"/>
                <a:cs typeface="Arial"/>
              </a:rPr>
              <a:t> </a:t>
            </a:r>
            <a:r>
              <a:rPr sz="1500">
                <a:solidFill>
                  <a:srgbClr val="1F487C"/>
                </a:solidFill>
                <a:latin typeface="Arial"/>
                <a:cs typeface="Arial"/>
              </a:rPr>
              <a:t>payment</a:t>
            </a:r>
            <a:r>
              <a:rPr sz="1500" spc="-80">
                <a:solidFill>
                  <a:srgbClr val="1F487C"/>
                </a:solidFill>
                <a:latin typeface="Arial"/>
                <a:cs typeface="Arial"/>
              </a:rPr>
              <a:t> </a:t>
            </a:r>
            <a:r>
              <a:rPr sz="1500" spc="-10">
                <a:solidFill>
                  <a:srgbClr val="1F487C"/>
                </a:solidFill>
                <a:latin typeface="Arial"/>
                <a:cs typeface="Arial"/>
              </a:rPr>
              <a:t>option</a:t>
            </a:r>
            <a:endParaRPr sz="1500">
              <a:latin typeface="Arial"/>
              <a:cs typeface="Arial"/>
            </a:endParaRPr>
          </a:p>
          <a:p>
            <a:pPr>
              <a:lnSpc>
                <a:spcPct val="100000"/>
              </a:lnSpc>
              <a:spcBef>
                <a:spcPts val="85"/>
              </a:spcBef>
            </a:pPr>
            <a:endParaRPr sz="1500">
              <a:latin typeface="Arial"/>
              <a:cs typeface="Arial"/>
            </a:endParaRPr>
          </a:p>
          <a:p>
            <a:pPr marL="63500">
              <a:lnSpc>
                <a:spcPct val="100000"/>
              </a:lnSpc>
            </a:pPr>
            <a:r>
              <a:rPr sz="1500">
                <a:solidFill>
                  <a:srgbClr val="1F487C"/>
                </a:solidFill>
                <a:latin typeface="Arial"/>
                <a:cs typeface="Arial"/>
              </a:rPr>
              <a:t>Legacy</a:t>
            </a:r>
            <a:r>
              <a:rPr sz="1500" spc="-60">
                <a:solidFill>
                  <a:srgbClr val="1F487C"/>
                </a:solidFill>
                <a:latin typeface="Arial"/>
                <a:cs typeface="Arial"/>
              </a:rPr>
              <a:t> </a:t>
            </a:r>
            <a:r>
              <a:rPr sz="1500">
                <a:solidFill>
                  <a:srgbClr val="1F487C"/>
                </a:solidFill>
                <a:latin typeface="Arial"/>
                <a:cs typeface="Arial"/>
              </a:rPr>
              <a:t>members</a:t>
            </a:r>
            <a:r>
              <a:rPr sz="1500" spc="-60">
                <a:solidFill>
                  <a:srgbClr val="1F487C"/>
                </a:solidFill>
                <a:latin typeface="Arial"/>
                <a:cs typeface="Arial"/>
              </a:rPr>
              <a:t> </a:t>
            </a:r>
            <a:r>
              <a:rPr lang="en-US" sz="1500" spc="-60">
                <a:solidFill>
                  <a:srgbClr val="1F487C"/>
                </a:solidFill>
                <a:latin typeface="Arial"/>
                <a:cs typeface="Arial"/>
              </a:rPr>
              <a:t>(those maintaining existing policies) </a:t>
            </a:r>
            <a:r>
              <a:rPr sz="1500">
                <a:solidFill>
                  <a:srgbClr val="1F487C"/>
                </a:solidFill>
                <a:latin typeface="Arial"/>
                <a:cs typeface="Arial"/>
              </a:rPr>
              <a:t>will</a:t>
            </a:r>
            <a:r>
              <a:rPr sz="1500" spc="-5">
                <a:solidFill>
                  <a:srgbClr val="1F487C"/>
                </a:solidFill>
                <a:latin typeface="Arial"/>
                <a:cs typeface="Arial"/>
              </a:rPr>
              <a:t> </a:t>
            </a:r>
            <a:r>
              <a:rPr sz="1500">
                <a:solidFill>
                  <a:srgbClr val="1F487C"/>
                </a:solidFill>
                <a:latin typeface="Arial"/>
                <a:cs typeface="Arial"/>
              </a:rPr>
              <a:t>experience</a:t>
            </a:r>
            <a:r>
              <a:rPr sz="1500" spc="-5">
                <a:solidFill>
                  <a:srgbClr val="1F487C"/>
                </a:solidFill>
                <a:latin typeface="Arial"/>
                <a:cs typeface="Arial"/>
              </a:rPr>
              <a:t> </a:t>
            </a:r>
            <a:r>
              <a:rPr sz="1500">
                <a:solidFill>
                  <a:srgbClr val="1F487C"/>
                </a:solidFill>
                <a:latin typeface="Arial"/>
                <a:cs typeface="Arial"/>
              </a:rPr>
              <a:t>no</a:t>
            </a:r>
            <a:r>
              <a:rPr sz="1500" spc="-10">
                <a:solidFill>
                  <a:srgbClr val="1F487C"/>
                </a:solidFill>
                <a:latin typeface="Arial"/>
                <a:cs typeface="Arial"/>
              </a:rPr>
              <a:t> disruption</a:t>
            </a:r>
            <a:r>
              <a:rPr sz="1500" spc="-70">
                <a:solidFill>
                  <a:srgbClr val="1F487C"/>
                </a:solidFill>
                <a:latin typeface="Arial"/>
                <a:cs typeface="Arial"/>
              </a:rPr>
              <a:t> </a:t>
            </a:r>
            <a:r>
              <a:rPr sz="1500">
                <a:solidFill>
                  <a:srgbClr val="1F487C"/>
                </a:solidFill>
                <a:latin typeface="Arial"/>
                <a:cs typeface="Arial"/>
              </a:rPr>
              <a:t>in</a:t>
            </a:r>
            <a:r>
              <a:rPr sz="1500" spc="-75">
                <a:solidFill>
                  <a:srgbClr val="1F487C"/>
                </a:solidFill>
                <a:latin typeface="Arial"/>
                <a:cs typeface="Arial"/>
              </a:rPr>
              <a:t> </a:t>
            </a:r>
            <a:r>
              <a:rPr sz="1500">
                <a:solidFill>
                  <a:srgbClr val="1F487C"/>
                </a:solidFill>
                <a:latin typeface="Arial"/>
                <a:cs typeface="Arial"/>
              </a:rPr>
              <a:t>their</a:t>
            </a:r>
            <a:r>
              <a:rPr sz="1500" spc="-90">
                <a:solidFill>
                  <a:srgbClr val="1F487C"/>
                </a:solidFill>
                <a:latin typeface="Arial"/>
                <a:cs typeface="Arial"/>
              </a:rPr>
              <a:t> </a:t>
            </a:r>
            <a:r>
              <a:rPr sz="1500">
                <a:solidFill>
                  <a:srgbClr val="1F487C"/>
                </a:solidFill>
                <a:latin typeface="Arial"/>
                <a:cs typeface="Arial"/>
              </a:rPr>
              <a:t>plan</a:t>
            </a:r>
            <a:r>
              <a:rPr sz="1500" spc="-5">
                <a:solidFill>
                  <a:srgbClr val="1F487C"/>
                </a:solidFill>
                <a:latin typeface="Arial"/>
                <a:cs typeface="Arial"/>
              </a:rPr>
              <a:t> </a:t>
            </a:r>
            <a:r>
              <a:rPr sz="1500">
                <a:solidFill>
                  <a:srgbClr val="1F487C"/>
                </a:solidFill>
                <a:latin typeface="Arial"/>
                <a:cs typeface="Arial"/>
              </a:rPr>
              <a:t>services</a:t>
            </a:r>
            <a:r>
              <a:rPr sz="1500" spc="-60">
                <a:solidFill>
                  <a:srgbClr val="1F487C"/>
                </a:solidFill>
                <a:latin typeface="Arial"/>
                <a:cs typeface="Arial"/>
              </a:rPr>
              <a:t> </a:t>
            </a:r>
            <a:r>
              <a:rPr sz="1500">
                <a:solidFill>
                  <a:srgbClr val="1F487C"/>
                </a:solidFill>
                <a:latin typeface="Arial"/>
                <a:cs typeface="Arial"/>
              </a:rPr>
              <a:t>or</a:t>
            </a:r>
            <a:r>
              <a:rPr sz="1500" spc="-90">
                <a:solidFill>
                  <a:srgbClr val="1F487C"/>
                </a:solidFill>
                <a:latin typeface="Arial"/>
                <a:cs typeface="Arial"/>
              </a:rPr>
              <a:t> </a:t>
            </a:r>
            <a:r>
              <a:rPr sz="1500" spc="-10">
                <a:solidFill>
                  <a:srgbClr val="1F487C"/>
                </a:solidFill>
                <a:latin typeface="Arial"/>
                <a:cs typeface="Arial"/>
              </a:rPr>
              <a:t>premiums</a:t>
            </a:r>
            <a:endParaRPr sz="1500">
              <a:latin typeface="Arial"/>
              <a:cs typeface="Arial"/>
            </a:endParaRPr>
          </a:p>
          <a:p>
            <a:pPr>
              <a:lnSpc>
                <a:spcPct val="100000"/>
              </a:lnSpc>
              <a:spcBef>
                <a:spcPts val="85"/>
              </a:spcBef>
            </a:pPr>
            <a:endParaRPr sz="1500">
              <a:latin typeface="Arial"/>
              <a:cs typeface="Arial"/>
            </a:endParaRPr>
          </a:p>
          <a:p>
            <a:pPr marL="63500">
              <a:lnSpc>
                <a:spcPct val="100000"/>
              </a:lnSpc>
            </a:pPr>
            <a:r>
              <a:rPr sz="1500">
                <a:solidFill>
                  <a:srgbClr val="1F487C"/>
                </a:solidFill>
                <a:latin typeface="Arial"/>
                <a:cs typeface="Arial"/>
              </a:rPr>
              <a:t>Beginning</a:t>
            </a:r>
            <a:r>
              <a:rPr sz="1500" spc="-5">
                <a:solidFill>
                  <a:srgbClr val="1F487C"/>
                </a:solidFill>
                <a:latin typeface="Arial"/>
                <a:cs typeface="Arial"/>
              </a:rPr>
              <a:t> </a:t>
            </a:r>
            <a:r>
              <a:rPr sz="1500">
                <a:solidFill>
                  <a:srgbClr val="1F487C"/>
                </a:solidFill>
                <a:latin typeface="Arial"/>
                <a:cs typeface="Arial"/>
              </a:rPr>
              <a:t>December</a:t>
            </a:r>
            <a:r>
              <a:rPr sz="1500" spc="-20">
                <a:solidFill>
                  <a:srgbClr val="1F487C"/>
                </a:solidFill>
                <a:latin typeface="Arial"/>
                <a:cs typeface="Arial"/>
              </a:rPr>
              <a:t> </a:t>
            </a:r>
            <a:r>
              <a:rPr sz="1500">
                <a:solidFill>
                  <a:srgbClr val="1F487C"/>
                </a:solidFill>
                <a:latin typeface="Arial"/>
                <a:cs typeface="Arial"/>
              </a:rPr>
              <a:t>1,</a:t>
            </a:r>
            <a:r>
              <a:rPr sz="1500" spc="-80">
                <a:solidFill>
                  <a:srgbClr val="1F487C"/>
                </a:solidFill>
                <a:latin typeface="Arial"/>
                <a:cs typeface="Arial"/>
              </a:rPr>
              <a:t> </a:t>
            </a:r>
            <a:r>
              <a:rPr sz="1500">
                <a:solidFill>
                  <a:srgbClr val="1F487C"/>
                </a:solidFill>
                <a:latin typeface="Arial"/>
                <a:cs typeface="Arial"/>
              </a:rPr>
              <a:t>2026,</a:t>
            </a:r>
            <a:r>
              <a:rPr sz="1500" spc="-75">
                <a:solidFill>
                  <a:srgbClr val="1F487C"/>
                </a:solidFill>
                <a:latin typeface="Arial"/>
                <a:cs typeface="Arial"/>
              </a:rPr>
              <a:t> </a:t>
            </a:r>
            <a:r>
              <a:rPr sz="1500">
                <a:solidFill>
                  <a:srgbClr val="1F487C"/>
                </a:solidFill>
                <a:latin typeface="Arial"/>
                <a:cs typeface="Arial"/>
              </a:rPr>
              <a:t>call </a:t>
            </a:r>
            <a:r>
              <a:rPr sz="1500" spc="-10">
                <a:solidFill>
                  <a:srgbClr val="1F487C"/>
                </a:solidFill>
                <a:latin typeface="Arial"/>
                <a:cs typeface="Arial"/>
              </a:rPr>
              <a:t>888-882-</a:t>
            </a:r>
            <a:r>
              <a:rPr sz="1500">
                <a:solidFill>
                  <a:srgbClr val="1F487C"/>
                </a:solidFill>
                <a:latin typeface="Arial"/>
                <a:cs typeface="Arial"/>
              </a:rPr>
              <a:t>7609</a:t>
            </a:r>
            <a:r>
              <a:rPr sz="1500" spc="-65">
                <a:solidFill>
                  <a:srgbClr val="1F487C"/>
                </a:solidFill>
                <a:latin typeface="Arial"/>
                <a:cs typeface="Arial"/>
              </a:rPr>
              <a:t> </a:t>
            </a:r>
            <a:r>
              <a:rPr sz="1500">
                <a:solidFill>
                  <a:srgbClr val="1F487C"/>
                </a:solidFill>
                <a:latin typeface="Arial"/>
                <a:cs typeface="Arial"/>
              </a:rPr>
              <a:t>or</a:t>
            </a:r>
            <a:r>
              <a:rPr sz="1500" spc="-20">
                <a:solidFill>
                  <a:srgbClr val="1F487C"/>
                </a:solidFill>
                <a:latin typeface="Arial"/>
                <a:cs typeface="Arial"/>
              </a:rPr>
              <a:t> </a:t>
            </a:r>
            <a:r>
              <a:rPr sz="1500">
                <a:solidFill>
                  <a:srgbClr val="1F487C"/>
                </a:solidFill>
                <a:latin typeface="Arial"/>
                <a:cs typeface="Arial"/>
              </a:rPr>
              <a:t>visit</a:t>
            </a:r>
            <a:r>
              <a:rPr sz="1500" spc="-40">
                <a:solidFill>
                  <a:srgbClr val="1F487C"/>
                </a:solidFill>
                <a:latin typeface="Arial"/>
                <a:cs typeface="Arial"/>
              </a:rPr>
              <a:t> </a:t>
            </a:r>
            <a:r>
              <a:rPr sz="1500" u="heavy" spc="-10">
                <a:solidFill>
                  <a:srgbClr val="0000FF"/>
                </a:solidFill>
                <a:uFill>
                  <a:solidFill>
                    <a:srgbClr val="0000FF"/>
                  </a:solidFill>
                </a:uFill>
                <a:latin typeface="Arial"/>
                <a:cs typeface="Arial"/>
                <a:hlinkClick r:id="rId4"/>
              </a:rPr>
              <a:t>www.CalCas.com/UC</a:t>
            </a:r>
            <a:r>
              <a:rPr sz="1500" u="none" spc="10">
                <a:solidFill>
                  <a:srgbClr val="0000FF"/>
                </a:solidFill>
                <a:latin typeface="Arial"/>
                <a:cs typeface="Arial"/>
              </a:rPr>
              <a:t> </a:t>
            </a:r>
            <a:r>
              <a:rPr sz="1500" u="none">
                <a:solidFill>
                  <a:srgbClr val="1F487C"/>
                </a:solidFill>
                <a:latin typeface="Arial"/>
                <a:cs typeface="Arial"/>
              </a:rPr>
              <a:t>to</a:t>
            </a:r>
            <a:r>
              <a:rPr sz="1500" u="none" spc="-70">
                <a:solidFill>
                  <a:srgbClr val="1F487C"/>
                </a:solidFill>
                <a:latin typeface="Arial"/>
                <a:cs typeface="Arial"/>
              </a:rPr>
              <a:t> </a:t>
            </a:r>
            <a:r>
              <a:rPr sz="1500" u="none">
                <a:solidFill>
                  <a:srgbClr val="1F487C"/>
                </a:solidFill>
                <a:latin typeface="Arial"/>
                <a:cs typeface="Arial"/>
              </a:rPr>
              <a:t>request</a:t>
            </a:r>
            <a:r>
              <a:rPr sz="1500" u="none" spc="-75">
                <a:solidFill>
                  <a:srgbClr val="1F487C"/>
                </a:solidFill>
                <a:latin typeface="Arial"/>
                <a:cs typeface="Arial"/>
              </a:rPr>
              <a:t> </a:t>
            </a:r>
            <a:r>
              <a:rPr sz="1500" u="none">
                <a:solidFill>
                  <a:srgbClr val="1F487C"/>
                </a:solidFill>
                <a:latin typeface="Arial"/>
                <a:cs typeface="Arial"/>
              </a:rPr>
              <a:t>a </a:t>
            </a:r>
            <a:r>
              <a:rPr sz="1500" u="none" spc="-10">
                <a:solidFill>
                  <a:srgbClr val="1F487C"/>
                </a:solidFill>
                <a:latin typeface="Arial"/>
                <a:cs typeface="Arial"/>
              </a:rPr>
              <a:t>quote</a:t>
            </a:r>
            <a:endParaRPr sz="1500">
              <a:latin typeface="Arial"/>
              <a:cs typeface="Arial"/>
            </a:endParaRPr>
          </a:p>
          <a:p>
            <a:pPr marL="63500">
              <a:lnSpc>
                <a:spcPct val="100000"/>
              </a:lnSpc>
              <a:spcBef>
                <a:spcPts val="5"/>
              </a:spcBef>
            </a:pPr>
            <a:r>
              <a:rPr sz="1500">
                <a:solidFill>
                  <a:srgbClr val="1F487C"/>
                </a:solidFill>
                <a:latin typeface="Arial"/>
                <a:cs typeface="Arial"/>
              </a:rPr>
              <a:t>for</a:t>
            </a:r>
            <a:r>
              <a:rPr sz="1500" spc="-40">
                <a:solidFill>
                  <a:srgbClr val="1F487C"/>
                </a:solidFill>
                <a:latin typeface="Arial"/>
                <a:cs typeface="Arial"/>
              </a:rPr>
              <a:t> </a:t>
            </a:r>
            <a:r>
              <a:rPr sz="1500">
                <a:solidFill>
                  <a:srgbClr val="1F487C"/>
                </a:solidFill>
                <a:latin typeface="Arial"/>
                <a:cs typeface="Arial"/>
              </a:rPr>
              <a:t>a</a:t>
            </a:r>
            <a:r>
              <a:rPr sz="1500" spc="-80">
                <a:solidFill>
                  <a:srgbClr val="1F487C"/>
                </a:solidFill>
                <a:latin typeface="Arial"/>
                <a:cs typeface="Arial"/>
              </a:rPr>
              <a:t> </a:t>
            </a:r>
            <a:r>
              <a:rPr sz="1500">
                <a:solidFill>
                  <a:srgbClr val="1F487C"/>
                </a:solidFill>
                <a:latin typeface="Arial"/>
                <a:cs typeface="Arial"/>
              </a:rPr>
              <a:t>policy</a:t>
            </a:r>
            <a:r>
              <a:rPr sz="1500" spc="-10">
                <a:solidFill>
                  <a:srgbClr val="1F487C"/>
                </a:solidFill>
                <a:latin typeface="Arial"/>
                <a:cs typeface="Arial"/>
              </a:rPr>
              <a:t> </a:t>
            </a:r>
            <a:r>
              <a:rPr sz="1500">
                <a:solidFill>
                  <a:srgbClr val="1F487C"/>
                </a:solidFill>
                <a:latin typeface="Arial"/>
                <a:cs typeface="Arial"/>
              </a:rPr>
              <a:t>effective</a:t>
            </a:r>
            <a:r>
              <a:rPr sz="1500" spc="-20">
                <a:solidFill>
                  <a:srgbClr val="1F487C"/>
                </a:solidFill>
                <a:latin typeface="Arial"/>
                <a:cs typeface="Arial"/>
              </a:rPr>
              <a:t> </a:t>
            </a:r>
            <a:r>
              <a:rPr sz="1500">
                <a:solidFill>
                  <a:srgbClr val="1F487C"/>
                </a:solidFill>
                <a:latin typeface="Arial"/>
                <a:cs typeface="Arial"/>
              </a:rPr>
              <a:t>in</a:t>
            </a:r>
            <a:r>
              <a:rPr sz="1500" spc="-20">
                <a:solidFill>
                  <a:srgbClr val="1F487C"/>
                </a:solidFill>
                <a:latin typeface="Arial"/>
                <a:cs typeface="Arial"/>
              </a:rPr>
              <a:t> 2027</a:t>
            </a:r>
            <a:endParaRPr sz="1500">
              <a:latin typeface="Arial"/>
              <a:cs typeface="Arial"/>
            </a:endParaRPr>
          </a:p>
          <a:p>
            <a:pPr>
              <a:lnSpc>
                <a:spcPct val="100000"/>
              </a:lnSpc>
              <a:spcBef>
                <a:spcPts val="80"/>
              </a:spcBef>
            </a:pPr>
            <a:endParaRPr sz="1500">
              <a:latin typeface="Arial"/>
              <a:cs typeface="Arial"/>
            </a:endParaRPr>
          </a:p>
          <a:p>
            <a:pPr marL="63500">
              <a:lnSpc>
                <a:spcPct val="100000"/>
              </a:lnSpc>
              <a:spcBef>
                <a:spcPts val="5"/>
              </a:spcBef>
            </a:pPr>
            <a:r>
              <a:rPr sz="1500">
                <a:solidFill>
                  <a:srgbClr val="1F487C"/>
                </a:solidFill>
                <a:latin typeface="Arial"/>
                <a:cs typeface="Arial"/>
              </a:rPr>
              <a:t>Always</a:t>
            </a:r>
            <a:r>
              <a:rPr sz="1500" spc="-55">
                <a:solidFill>
                  <a:srgbClr val="1F487C"/>
                </a:solidFill>
                <a:latin typeface="Arial"/>
                <a:cs typeface="Arial"/>
              </a:rPr>
              <a:t> </a:t>
            </a:r>
            <a:r>
              <a:rPr sz="1500">
                <a:solidFill>
                  <a:srgbClr val="1F487C"/>
                </a:solidFill>
                <a:latin typeface="Arial"/>
                <a:cs typeface="Arial"/>
              </a:rPr>
              <a:t>open</a:t>
            </a:r>
            <a:r>
              <a:rPr sz="1500" spc="-65">
                <a:solidFill>
                  <a:srgbClr val="1F487C"/>
                </a:solidFill>
                <a:latin typeface="Arial"/>
                <a:cs typeface="Arial"/>
              </a:rPr>
              <a:t> </a:t>
            </a:r>
            <a:r>
              <a:rPr sz="1500">
                <a:solidFill>
                  <a:srgbClr val="1F487C"/>
                </a:solidFill>
                <a:latin typeface="Arial"/>
                <a:cs typeface="Arial"/>
              </a:rPr>
              <a:t>for</a:t>
            </a:r>
            <a:r>
              <a:rPr sz="1500" spc="-20">
                <a:solidFill>
                  <a:srgbClr val="1F487C"/>
                </a:solidFill>
                <a:latin typeface="Arial"/>
                <a:cs typeface="Arial"/>
              </a:rPr>
              <a:t> </a:t>
            </a:r>
            <a:r>
              <a:rPr sz="1500" spc="-10">
                <a:solidFill>
                  <a:srgbClr val="1F487C"/>
                </a:solidFill>
                <a:latin typeface="Arial"/>
                <a:cs typeface="Arial"/>
              </a:rPr>
              <a:t>enrollment</a:t>
            </a:r>
            <a:endParaRPr sz="1500">
              <a:latin typeface="Arial"/>
              <a:cs typeface="Arial"/>
            </a:endParaRPr>
          </a:p>
        </p:txBody>
      </p:sp>
      <p:grpSp>
        <p:nvGrpSpPr>
          <p:cNvPr id="4" name="Group 3">
            <a:extLst>
              <a:ext uri="{FF2B5EF4-FFF2-40B4-BE49-F238E27FC236}">
                <a16:creationId xmlns:a16="http://schemas.microsoft.com/office/drawing/2014/main" id="{FC56C45C-CA93-FDC4-A68C-C1C215BADC89}"/>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2B0FCAAC-B86A-13BC-5F6F-782480D68B05}"/>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C236360-31E1-9B3B-4C9C-7AC12DF2AD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36">
            <a:hlinkClick r:id="" action="ppaction://media"/>
            <a:extLst>
              <a:ext uri="{FF2B5EF4-FFF2-40B4-BE49-F238E27FC236}">
                <a16:creationId xmlns:a16="http://schemas.microsoft.com/office/drawing/2014/main" id="{912373BE-EA58-C2A1-2032-4354354164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3589" y="5182101"/>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000"/>
    </mc:Choice>
    <mc:Fallback>
      <p:transition spd="slow" advTm="3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9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04723" y="1444688"/>
            <a:ext cx="2720340" cy="3007875"/>
          </a:xfrm>
          <a:prstGeom prst="rect">
            <a:avLst/>
          </a:prstGeom>
        </p:spPr>
        <p:txBody>
          <a:bodyPr vert="horz" wrap="square" lIns="0" tIns="6985" rIns="0" bIns="0" rtlCol="0">
            <a:spAutoFit/>
          </a:bodyPr>
          <a:lstStyle/>
          <a:p>
            <a:pPr marL="298450" marR="151765" indent="-286385">
              <a:lnSpc>
                <a:spcPct val="104000"/>
              </a:lnSpc>
              <a:spcBef>
                <a:spcPts val="55"/>
              </a:spcBef>
              <a:buClr>
                <a:srgbClr val="1F487C"/>
              </a:buClr>
              <a:buFont typeface="Arial"/>
              <a:buChar char="•"/>
              <a:tabLst>
                <a:tab pos="298450" algn="l"/>
              </a:tabLst>
            </a:pPr>
            <a:r>
              <a:rPr sz="1350">
                <a:solidFill>
                  <a:srgbClr val="1F487C"/>
                </a:solidFill>
                <a:latin typeface="Arial"/>
                <a:cs typeface="Arial"/>
              </a:rPr>
              <a:t>Premiums</a:t>
            </a:r>
            <a:r>
              <a:rPr sz="1350" spc="90">
                <a:solidFill>
                  <a:srgbClr val="1F487C"/>
                </a:solidFill>
                <a:latin typeface="Arial"/>
                <a:cs typeface="Arial"/>
              </a:rPr>
              <a:t> </a:t>
            </a:r>
            <a:r>
              <a:rPr sz="1350">
                <a:solidFill>
                  <a:srgbClr val="1F487C"/>
                </a:solidFill>
                <a:latin typeface="Arial"/>
                <a:cs typeface="Arial"/>
              </a:rPr>
              <a:t>remain</a:t>
            </a:r>
            <a:r>
              <a:rPr sz="1350" spc="85">
                <a:solidFill>
                  <a:srgbClr val="1F487C"/>
                </a:solidFill>
                <a:latin typeface="Arial"/>
                <a:cs typeface="Arial"/>
              </a:rPr>
              <a:t> </a:t>
            </a:r>
            <a:r>
              <a:rPr sz="1350">
                <a:solidFill>
                  <a:srgbClr val="1F487C"/>
                </a:solidFill>
                <a:latin typeface="Arial"/>
                <a:cs typeface="Arial"/>
              </a:rPr>
              <a:t>the</a:t>
            </a:r>
            <a:r>
              <a:rPr sz="1350" spc="170">
                <a:solidFill>
                  <a:srgbClr val="1F487C"/>
                </a:solidFill>
                <a:latin typeface="Arial"/>
                <a:cs typeface="Arial"/>
              </a:rPr>
              <a:t> </a:t>
            </a:r>
            <a:r>
              <a:rPr sz="1350" spc="-10">
                <a:solidFill>
                  <a:srgbClr val="1F487C"/>
                </a:solidFill>
                <a:latin typeface="Arial"/>
                <a:cs typeface="Arial"/>
              </a:rPr>
              <a:t>status </a:t>
            </a:r>
            <a:r>
              <a:rPr sz="1350">
                <a:solidFill>
                  <a:srgbClr val="1F487C"/>
                </a:solidFill>
                <a:latin typeface="Arial"/>
                <a:cs typeface="Arial"/>
              </a:rPr>
              <a:t>quo</a:t>
            </a:r>
            <a:r>
              <a:rPr sz="1350" spc="60">
                <a:solidFill>
                  <a:srgbClr val="1F487C"/>
                </a:solidFill>
                <a:latin typeface="Arial"/>
                <a:cs typeface="Arial"/>
              </a:rPr>
              <a:t> </a:t>
            </a:r>
            <a:r>
              <a:rPr sz="1350">
                <a:solidFill>
                  <a:srgbClr val="1F487C"/>
                </a:solidFill>
                <a:latin typeface="Arial"/>
                <a:cs typeface="Arial"/>
              </a:rPr>
              <a:t>for</a:t>
            </a:r>
            <a:r>
              <a:rPr sz="1350" spc="85">
                <a:solidFill>
                  <a:srgbClr val="1F487C"/>
                </a:solidFill>
                <a:latin typeface="Arial"/>
                <a:cs typeface="Arial"/>
              </a:rPr>
              <a:t> </a:t>
            </a:r>
            <a:r>
              <a:rPr sz="1350">
                <a:solidFill>
                  <a:srgbClr val="1F487C"/>
                </a:solidFill>
                <a:latin typeface="Arial"/>
                <a:cs typeface="Arial"/>
              </a:rPr>
              <a:t>all</a:t>
            </a:r>
            <a:r>
              <a:rPr sz="1350" spc="10">
                <a:solidFill>
                  <a:srgbClr val="1F487C"/>
                </a:solidFill>
                <a:latin typeface="Arial"/>
                <a:cs typeface="Arial"/>
              </a:rPr>
              <a:t> </a:t>
            </a:r>
            <a:r>
              <a:rPr sz="1350">
                <a:solidFill>
                  <a:srgbClr val="1F487C"/>
                </a:solidFill>
                <a:latin typeface="Arial"/>
                <a:cs typeface="Arial"/>
              </a:rPr>
              <a:t>three</a:t>
            </a:r>
            <a:r>
              <a:rPr sz="1350" spc="65">
                <a:solidFill>
                  <a:srgbClr val="1F487C"/>
                </a:solidFill>
                <a:latin typeface="Arial"/>
                <a:cs typeface="Arial"/>
              </a:rPr>
              <a:t> </a:t>
            </a:r>
            <a:r>
              <a:rPr sz="1350" spc="-10">
                <a:solidFill>
                  <a:srgbClr val="1F487C"/>
                </a:solidFill>
                <a:latin typeface="Arial"/>
                <a:cs typeface="Arial"/>
              </a:rPr>
              <a:t>plans: </a:t>
            </a:r>
            <a:r>
              <a:rPr sz="1350">
                <a:solidFill>
                  <a:srgbClr val="1F487C"/>
                </a:solidFill>
                <a:latin typeface="Arial"/>
                <a:cs typeface="Arial"/>
              </a:rPr>
              <a:t>Accident,</a:t>
            </a:r>
            <a:r>
              <a:rPr sz="1350" spc="120">
                <a:solidFill>
                  <a:srgbClr val="1F487C"/>
                </a:solidFill>
                <a:latin typeface="Arial"/>
                <a:cs typeface="Arial"/>
              </a:rPr>
              <a:t> </a:t>
            </a:r>
            <a:r>
              <a:rPr sz="1350">
                <a:solidFill>
                  <a:srgbClr val="1F487C"/>
                </a:solidFill>
                <a:latin typeface="Arial"/>
                <a:cs typeface="Arial"/>
              </a:rPr>
              <a:t>Critical</a:t>
            </a:r>
            <a:r>
              <a:rPr sz="1350" spc="130">
                <a:solidFill>
                  <a:srgbClr val="1F487C"/>
                </a:solidFill>
                <a:latin typeface="Arial"/>
                <a:cs typeface="Arial"/>
              </a:rPr>
              <a:t> </a:t>
            </a:r>
            <a:r>
              <a:rPr sz="1350">
                <a:solidFill>
                  <a:srgbClr val="1F487C"/>
                </a:solidFill>
                <a:latin typeface="Arial"/>
                <a:cs typeface="Arial"/>
              </a:rPr>
              <a:t>Illness,</a:t>
            </a:r>
            <a:r>
              <a:rPr sz="1350" spc="120">
                <a:solidFill>
                  <a:srgbClr val="1F487C"/>
                </a:solidFill>
                <a:latin typeface="Arial"/>
                <a:cs typeface="Arial"/>
              </a:rPr>
              <a:t> </a:t>
            </a:r>
            <a:r>
              <a:rPr sz="1350" spc="-25">
                <a:solidFill>
                  <a:srgbClr val="1F487C"/>
                </a:solidFill>
                <a:latin typeface="Arial"/>
                <a:cs typeface="Arial"/>
              </a:rPr>
              <a:t>and </a:t>
            </a:r>
            <a:r>
              <a:rPr sz="1350">
                <a:solidFill>
                  <a:srgbClr val="1F487C"/>
                </a:solidFill>
                <a:latin typeface="Arial"/>
                <a:cs typeface="Arial"/>
              </a:rPr>
              <a:t>Hospital</a:t>
            </a:r>
            <a:r>
              <a:rPr sz="1350" spc="150">
                <a:solidFill>
                  <a:srgbClr val="1F487C"/>
                </a:solidFill>
                <a:latin typeface="Arial"/>
                <a:cs typeface="Arial"/>
              </a:rPr>
              <a:t> </a:t>
            </a:r>
            <a:r>
              <a:rPr sz="1350" spc="-10">
                <a:solidFill>
                  <a:srgbClr val="1F487C"/>
                </a:solidFill>
                <a:latin typeface="Arial"/>
                <a:cs typeface="Arial"/>
              </a:rPr>
              <a:t>Indemnity</a:t>
            </a:r>
            <a:endParaRPr sz="1350">
              <a:latin typeface="Arial"/>
              <a:cs typeface="Arial"/>
            </a:endParaRPr>
          </a:p>
          <a:p>
            <a:pPr>
              <a:lnSpc>
                <a:spcPct val="100000"/>
              </a:lnSpc>
              <a:spcBef>
                <a:spcPts val="220"/>
              </a:spcBef>
              <a:buClr>
                <a:srgbClr val="1F487C"/>
              </a:buClr>
              <a:buFont typeface="Arial"/>
              <a:buChar char="•"/>
            </a:pPr>
            <a:endParaRPr sz="1350">
              <a:latin typeface="Arial"/>
              <a:cs typeface="Arial"/>
            </a:endParaRPr>
          </a:p>
          <a:p>
            <a:pPr marL="298450" indent="-285750">
              <a:lnSpc>
                <a:spcPct val="100000"/>
              </a:lnSpc>
              <a:buChar char="•"/>
              <a:tabLst>
                <a:tab pos="298450" algn="l"/>
              </a:tabLst>
            </a:pPr>
            <a:r>
              <a:rPr sz="1350">
                <a:solidFill>
                  <a:srgbClr val="1F487C"/>
                </a:solidFill>
                <a:latin typeface="Arial"/>
                <a:cs typeface="Arial"/>
              </a:rPr>
              <a:t>No</a:t>
            </a:r>
            <a:r>
              <a:rPr sz="1350" spc="80">
                <a:solidFill>
                  <a:srgbClr val="1F487C"/>
                </a:solidFill>
                <a:latin typeface="Arial"/>
                <a:cs typeface="Arial"/>
              </a:rPr>
              <a:t> </a:t>
            </a:r>
            <a:r>
              <a:rPr sz="1350">
                <a:solidFill>
                  <a:srgbClr val="1F487C"/>
                </a:solidFill>
                <a:latin typeface="Arial"/>
                <a:cs typeface="Arial"/>
              </a:rPr>
              <a:t>benefit</a:t>
            </a:r>
            <a:r>
              <a:rPr sz="1350" spc="100">
                <a:solidFill>
                  <a:srgbClr val="1F487C"/>
                </a:solidFill>
                <a:latin typeface="Arial"/>
                <a:cs typeface="Arial"/>
              </a:rPr>
              <a:t> </a:t>
            </a:r>
            <a:r>
              <a:rPr sz="1350">
                <a:solidFill>
                  <a:srgbClr val="1F487C"/>
                </a:solidFill>
                <a:latin typeface="Arial"/>
                <a:cs typeface="Arial"/>
              </a:rPr>
              <a:t>changes</a:t>
            </a:r>
            <a:r>
              <a:rPr sz="1350" spc="85">
                <a:solidFill>
                  <a:srgbClr val="1F487C"/>
                </a:solidFill>
                <a:latin typeface="Arial"/>
                <a:cs typeface="Arial"/>
              </a:rPr>
              <a:t> </a:t>
            </a:r>
            <a:r>
              <a:rPr sz="1350">
                <a:solidFill>
                  <a:srgbClr val="1F487C"/>
                </a:solidFill>
                <a:latin typeface="Arial"/>
                <a:cs typeface="Arial"/>
              </a:rPr>
              <a:t>for</a:t>
            </a:r>
            <a:r>
              <a:rPr sz="1350" spc="15">
                <a:solidFill>
                  <a:srgbClr val="1F487C"/>
                </a:solidFill>
                <a:latin typeface="Arial"/>
                <a:cs typeface="Arial"/>
              </a:rPr>
              <a:t> </a:t>
            </a:r>
            <a:r>
              <a:rPr sz="1350" spc="-10">
                <a:solidFill>
                  <a:srgbClr val="1F487C"/>
                </a:solidFill>
                <a:latin typeface="Arial"/>
                <a:cs typeface="Arial"/>
              </a:rPr>
              <a:t>Critical</a:t>
            </a:r>
            <a:endParaRPr sz="1350">
              <a:latin typeface="Arial"/>
              <a:cs typeface="Arial"/>
            </a:endParaRPr>
          </a:p>
          <a:p>
            <a:pPr marL="298450">
              <a:lnSpc>
                <a:spcPct val="100000"/>
              </a:lnSpc>
              <a:spcBef>
                <a:spcPts val="40"/>
              </a:spcBef>
            </a:pPr>
            <a:r>
              <a:rPr sz="1350">
                <a:solidFill>
                  <a:srgbClr val="1F487C"/>
                </a:solidFill>
                <a:latin typeface="Arial"/>
                <a:cs typeface="Arial"/>
              </a:rPr>
              <a:t>Illness</a:t>
            </a:r>
            <a:r>
              <a:rPr sz="1350" spc="80">
                <a:solidFill>
                  <a:srgbClr val="1F487C"/>
                </a:solidFill>
                <a:latin typeface="Arial"/>
                <a:cs typeface="Arial"/>
              </a:rPr>
              <a:t> </a:t>
            </a:r>
            <a:r>
              <a:rPr sz="1350">
                <a:solidFill>
                  <a:srgbClr val="1F487C"/>
                </a:solidFill>
                <a:latin typeface="Arial"/>
                <a:cs typeface="Arial"/>
              </a:rPr>
              <a:t>or</a:t>
            </a:r>
            <a:r>
              <a:rPr sz="1350" spc="105">
                <a:solidFill>
                  <a:srgbClr val="1F487C"/>
                </a:solidFill>
                <a:latin typeface="Arial"/>
                <a:cs typeface="Arial"/>
              </a:rPr>
              <a:t> </a:t>
            </a:r>
            <a:r>
              <a:rPr sz="1350">
                <a:solidFill>
                  <a:srgbClr val="1F487C"/>
                </a:solidFill>
                <a:latin typeface="Arial"/>
                <a:cs typeface="Arial"/>
              </a:rPr>
              <a:t>Hospital</a:t>
            </a:r>
            <a:r>
              <a:rPr sz="1350" spc="105">
                <a:solidFill>
                  <a:srgbClr val="1F487C"/>
                </a:solidFill>
                <a:latin typeface="Arial"/>
                <a:cs typeface="Arial"/>
              </a:rPr>
              <a:t> </a:t>
            </a:r>
            <a:r>
              <a:rPr sz="1350" spc="-10">
                <a:solidFill>
                  <a:srgbClr val="1F487C"/>
                </a:solidFill>
                <a:latin typeface="Arial"/>
                <a:cs typeface="Arial"/>
              </a:rPr>
              <a:t>Indemnity</a:t>
            </a:r>
            <a:endParaRPr sz="1350">
              <a:latin typeface="Arial"/>
              <a:cs typeface="Arial"/>
            </a:endParaRPr>
          </a:p>
          <a:p>
            <a:pPr>
              <a:lnSpc>
                <a:spcPct val="100000"/>
              </a:lnSpc>
              <a:spcBef>
                <a:spcPts val="220"/>
              </a:spcBef>
            </a:pPr>
            <a:endParaRPr sz="1350">
              <a:latin typeface="Arial"/>
              <a:cs typeface="Arial"/>
            </a:endParaRPr>
          </a:p>
          <a:p>
            <a:pPr marL="298450" indent="-285750">
              <a:lnSpc>
                <a:spcPct val="100000"/>
              </a:lnSpc>
              <a:buChar char="•"/>
              <a:tabLst>
                <a:tab pos="298450" algn="l"/>
              </a:tabLst>
            </a:pPr>
            <a:r>
              <a:rPr lang="en-US" sz="1350">
                <a:solidFill>
                  <a:srgbClr val="1F487C"/>
                </a:solidFill>
                <a:latin typeface="Arial"/>
                <a:cs typeface="Arial"/>
              </a:rPr>
              <a:t>Mammography Tile added to claims portal and mobile app</a:t>
            </a:r>
          </a:p>
          <a:p>
            <a:pPr marL="12700">
              <a:lnSpc>
                <a:spcPct val="100000"/>
              </a:lnSpc>
              <a:tabLst>
                <a:tab pos="298450" algn="l"/>
              </a:tabLst>
            </a:pPr>
            <a:endParaRPr lang="en-US" sz="1350">
              <a:solidFill>
                <a:srgbClr val="1F487C"/>
              </a:solidFill>
              <a:latin typeface="Arial"/>
              <a:cs typeface="Arial"/>
            </a:endParaRPr>
          </a:p>
          <a:p>
            <a:pPr marL="298450" indent="-285750">
              <a:buFontTx/>
              <a:buChar char="•"/>
              <a:tabLst>
                <a:tab pos="298450" algn="l"/>
              </a:tabLst>
            </a:pPr>
            <a:r>
              <a:rPr lang="en-US" sz="1350">
                <a:solidFill>
                  <a:srgbClr val="1F487C"/>
                </a:solidFill>
                <a:latin typeface="Arial"/>
                <a:cs typeface="Arial"/>
              </a:rPr>
              <a:t>O</a:t>
            </a:r>
            <a:r>
              <a:rPr sz="1350">
                <a:solidFill>
                  <a:srgbClr val="1F487C"/>
                </a:solidFill>
                <a:latin typeface="Arial"/>
                <a:cs typeface="Arial"/>
              </a:rPr>
              <a:t>pen</a:t>
            </a:r>
            <a:r>
              <a:rPr sz="1350" spc="80">
                <a:solidFill>
                  <a:srgbClr val="1F487C"/>
                </a:solidFill>
                <a:latin typeface="Arial"/>
                <a:cs typeface="Arial"/>
              </a:rPr>
              <a:t> </a:t>
            </a:r>
            <a:r>
              <a:rPr sz="1350">
                <a:solidFill>
                  <a:srgbClr val="1F487C"/>
                </a:solidFill>
                <a:latin typeface="Arial"/>
                <a:cs typeface="Arial"/>
              </a:rPr>
              <a:t>for</a:t>
            </a:r>
            <a:r>
              <a:rPr sz="1350" spc="110">
                <a:solidFill>
                  <a:srgbClr val="1F487C"/>
                </a:solidFill>
                <a:latin typeface="Arial"/>
                <a:cs typeface="Arial"/>
              </a:rPr>
              <a:t> </a:t>
            </a:r>
            <a:r>
              <a:rPr sz="1350">
                <a:solidFill>
                  <a:srgbClr val="1F487C"/>
                </a:solidFill>
                <a:latin typeface="Arial"/>
                <a:cs typeface="Arial"/>
              </a:rPr>
              <a:t>enrollment</a:t>
            </a:r>
            <a:r>
              <a:rPr sz="1350" spc="110">
                <a:solidFill>
                  <a:srgbClr val="1F487C"/>
                </a:solidFill>
                <a:latin typeface="Arial"/>
                <a:cs typeface="Arial"/>
              </a:rPr>
              <a:t> </a:t>
            </a:r>
            <a:r>
              <a:rPr sz="1350">
                <a:solidFill>
                  <a:srgbClr val="1F487C"/>
                </a:solidFill>
                <a:latin typeface="Arial"/>
                <a:cs typeface="Arial"/>
              </a:rPr>
              <a:t>during</a:t>
            </a:r>
            <a:r>
              <a:rPr sz="1350" spc="80">
                <a:solidFill>
                  <a:srgbClr val="1F487C"/>
                </a:solidFill>
                <a:latin typeface="Arial"/>
                <a:cs typeface="Arial"/>
              </a:rPr>
              <a:t> </a:t>
            </a:r>
            <a:r>
              <a:rPr sz="1350" spc="-25">
                <a:solidFill>
                  <a:srgbClr val="1F487C"/>
                </a:solidFill>
                <a:latin typeface="Arial"/>
                <a:cs typeface="Arial"/>
              </a:rPr>
              <a:t>OE</a:t>
            </a:r>
            <a:r>
              <a:rPr lang="en-US" sz="1350" spc="-25">
                <a:solidFill>
                  <a:srgbClr val="1F487C"/>
                </a:solidFill>
                <a:latin typeface="Arial"/>
                <a:cs typeface="Arial"/>
              </a:rPr>
              <a:t> by visiting the </a:t>
            </a:r>
            <a:r>
              <a:rPr lang="en-US" sz="1350" b="1" u="sng">
                <a:hlinkClick r:id="rId4"/>
              </a:rPr>
              <a:t>UC Plus website</a:t>
            </a:r>
            <a:endParaRPr lang="en-US" sz="1350"/>
          </a:p>
          <a:p>
            <a:pPr marL="298450" indent="-285750">
              <a:lnSpc>
                <a:spcPct val="100000"/>
              </a:lnSpc>
              <a:buChar char="•"/>
              <a:tabLst>
                <a:tab pos="298450" algn="l"/>
              </a:tabLst>
            </a:pPr>
            <a:endParaRPr sz="1350">
              <a:latin typeface="Arial"/>
              <a:cs typeface="Arial"/>
            </a:endParaRPr>
          </a:p>
        </p:txBody>
      </p:sp>
      <p:graphicFrame>
        <p:nvGraphicFramePr>
          <p:cNvPr id="3" name="object 3">
            <a:extLst>
              <a:ext uri="{C183D7F6-B498-43B3-948B-1728B52AA6E4}">
                <adec:decorative xmlns:adec="http://schemas.microsoft.com/office/drawing/2017/decorative" val="0"/>
              </a:ext>
            </a:extLst>
          </p:cNvPr>
          <p:cNvGraphicFramePr>
            <a:graphicFrameLocks noGrp="1"/>
          </p:cNvGraphicFramePr>
          <p:nvPr/>
        </p:nvGraphicFramePr>
        <p:xfrm>
          <a:off x="3677422" y="1441576"/>
          <a:ext cx="5054599" cy="2520315"/>
        </p:xfrm>
        <a:graphic>
          <a:graphicData uri="http://schemas.openxmlformats.org/drawingml/2006/table">
            <a:tbl>
              <a:tblPr firstRow="1" bandRow="1">
                <a:tableStyleId>{2D5ABB26-0587-4C30-8999-92F81FD0307C}</a:tableStyleId>
              </a:tblPr>
              <a:tblGrid>
                <a:gridCol w="2032000">
                  <a:extLst>
                    <a:ext uri="{9D8B030D-6E8A-4147-A177-3AD203B41FA5}">
                      <a16:colId xmlns:a16="http://schemas.microsoft.com/office/drawing/2014/main" val="20000"/>
                    </a:ext>
                  </a:extLst>
                </a:gridCol>
                <a:gridCol w="1304289">
                  <a:extLst>
                    <a:ext uri="{9D8B030D-6E8A-4147-A177-3AD203B41FA5}">
                      <a16:colId xmlns:a16="http://schemas.microsoft.com/office/drawing/2014/main" val="20001"/>
                    </a:ext>
                  </a:extLst>
                </a:gridCol>
                <a:gridCol w="1718310">
                  <a:extLst>
                    <a:ext uri="{9D8B030D-6E8A-4147-A177-3AD203B41FA5}">
                      <a16:colId xmlns:a16="http://schemas.microsoft.com/office/drawing/2014/main" val="20002"/>
                    </a:ext>
                  </a:extLst>
                </a:gridCol>
              </a:tblGrid>
              <a:tr h="333375">
                <a:tc gridSpan="3">
                  <a:txBody>
                    <a:bodyPr/>
                    <a:lstStyle/>
                    <a:p>
                      <a:pPr marL="17145" algn="ctr">
                        <a:lnSpc>
                          <a:spcPct val="100000"/>
                        </a:lnSpc>
                        <a:spcBef>
                          <a:spcPts val="340"/>
                        </a:spcBef>
                      </a:pPr>
                      <a:r>
                        <a:rPr sz="1350" b="1">
                          <a:solidFill>
                            <a:srgbClr val="FFFFFF"/>
                          </a:solidFill>
                          <a:latin typeface="Arial"/>
                          <a:cs typeface="Arial"/>
                        </a:rPr>
                        <a:t>Accident</a:t>
                      </a:r>
                      <a:r>
                        <a:rPr sz="1350" b="1" spc="-30">
                          <a:solidFill>
                            <a:srgbClr val="FFFFFF"/>
                          </a:solidFill>
                          <a:latin typeface="Arial"/>
                          <a:cs typeface="Arial"/>
                        </a:rPr>
                        <a:t> </a:t>
                      </a:r>
                      <a:r>
                        <a:rPr sz="1350" b="1">
                          <a:solidFill>
                            <a:srgbClr val="FFFFFF"/>
                          </a:solidFill>
                          <a:latin typeface="Arial"/>
                          <a:cs typeface="Arial"/>
                        </a:rPr>
                        <a:t>Plan</a:t>
                      </a:r>
                      <a:r>
                        <a:rPr sz="1350" b="1" spc="-45">
                          <a:solidFill>
                            <a:srgbClr val="FFFFFF"/>
                          </a:solidFill>
                          <a:latin typeface="Arial"/>
                          <a:cs typeface="Arial"/>
                        </a:rPr>
                        <a:t> </a:t>
                      </a:r>
                      <a:r>
                        <a:rPr sz="1350" b="1" spc="-10">
                          <a:solidFill>
                            <a:srgbClr val="FFFFFF"/>
                          </a:solidFill>
                          <a:latin typeface="Arial"/>
                          <a:cs typeface="Arial"/>
                        </a:rPr>
                        <a:t>Enhancements</a:t>
                      </a:r>
                      <a:endParaRPr sz="1350">
                        <a:latin typeface="Arial"/>
                        <a:cs typeface="Arial"/>
                      </a:endParaRPr>
                    </a:p>
                  </a:txBody>
                  <a:tcPr marL="0" marR="0" marT="4318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3EA5"/>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96240">
                <a:tc>
                  <a:txBody>
                    <a:bodyPr/>
                    <a:lstStyle/>
                    <a:p>
                      <a:pPr marL="95250">
                        <a:lnSpc>
                          <a:spcPct val="100000"/>
                        </a:lnSpc>
                        <a:spcBef>
                          <a:spcPts val="350"/>
                        </a:spcBef>
                      </a:pPr>
                      <a:r>
                        <a:rPr sz="1350" b="1" spc="-10">
                          <a:solidFill>
                            <a:schemeClr val="tx1"/>
                          </a:solidFill>
                          <a:latin typeface="Arial"/>
                          <a:cs typeface="Arial"/>
                        </a:rPr>
                        <a:t>Category</a:t>
                      </a:r>
                      <a:endParaRPr sz="1350" b="1">
                        <a:solidFill>
                          <a:schemeClr val="tx1"/>
                        </a:solidFill>
                        <a:latin typeface="Arial"/>
                        <a:cs typeface="Arial"/>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350"/>
                        </a:spcBef>
                      </a:pPr>
                      <a:r>
                        <a:rPr sz="1350" b="1">
                          <a:solidFill>
                            <a:schemeClr val="tx1"/>
                          </a:solidFill>
                          <a:latin typeface="Arial"/>
                          <a:cs typeface="Arial"/>
                        </a:rPr>
                        <a:t>2026</a:t>
                      </a:r>
                      <a:r>
                        <a:rPr sz="1350" b="1" spc="-25">
                          <a:solidFill>
                            <a:schemeClr val="tx1"/>
                          </a:solidFill>
                          <a:latin typeface="Arial"/>
                          <a:cs typeface="Arial"/>
                        </a:rPr>
                        <a:t> </a:t>
                      </a:r>
                      <a:r>
                        <a:rPr sz="1350" b="1" spc="-10">
                          <a:solidFill>
                            <a:schemeClr val="tx1"/>
                          </a:solidFill>
                          <a:latin typeface="Arial"/>
                          <a:cs typeface="Arial"/>
                        </a:rPr>
                        <a:t>Payment</a:t>
                      </a:r>
                      <a:endParaRPr sz="1350" b="1">
                        <a:solidFill>
                          <a:schemeClr val="tx1"/>
                        </a:solidFill>
                        <a:latin typeface="Arial"/>
                        <a:cs typeface="Arial"/>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18415" algn="ctr">
                        <a:lnSpc>
                          <a:spcPct val="100000"/>
                        </a:lnSpc>
                        <a:spcBef>
                          <a:spcPts val="350"/>
                        </a:spcBef>
                      </a:pPr>
                      <a:r>
                        <a:rPr sz="1350" b="1">
                          <a:solidFill>
                            <a:schemeClr val="tx1"/>
                          </a:solidFill>
                          <a:latin typeface="Arial"/>
                          <a:cs typeface="Arial"/>
                        </a:rPr>
                        <a:t>2027</a:t>
                      </a:r>
                      <a:r>
                        <a:rPr sz="1350" b="1" spc="-25">
                          <a:solidFill>
                            <a:schemeClr val="tx1"/>
                          </a:solidFill>
                          <a:latin typeface="Arial"/>
                          <a:cs typeface="Arial"/>
                        </a:rPr>
                        <a:t> </a:t>
                      </a:r>
                      <a:r>
                        <a:rPr sz="1350" b="1" spc="-10">
                          <a:solidFill>
                            <a:schemeClr val="tx1"/>
                          </a:solidFill>
                          <a:latin typeface="Arial"/>
                          <a:cs typeface="Arial"/>
                        </a:rPr>
                        <a:t>Payment</a:t>
                      </a:r>
                      <a:endParaRPr sz="1350" b="1">
                        <a:solidFill>
                          <a:schemeClr val="tx1"/>
                        </a:solidFill>
                        <a:latin typeface="Arial"/>
                        <a:cs typeface="Arial"/>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333375">
                <a:tc>
                  <a:txBody>
                    <a:bodyPr/>
                    <a:lstStyle/>
                    <a:p>
                      <a:pPr marL="95250">
                        <a:lnSpc>
                          <a:spcPct val="100000"/>
                        </a:lnSpc>
                        <a:spcBef>
                          <a:spcPts val="360"/>
                        </a:spcBef>
                      </a:pPr>
                      <a:r>
                        <a:rPr sz="1200">
                          <a:solidFill>
                            <a:schemeClr val="tx1"/>
                          </a:solidFill>
                          <a:latin typeface="Arial"/>
                          <a:cs typeface="Arial"/>
                        </a:rPr>
                        <a:t>Doctor</a:t>
                      </a:r>
                      <a:r>
                        <a:rPr sz="1200" spc="30">
                          <a:solidFill>
                            <a:schemeClr val="tx1"/>
                          </a:solidFill>
                          <a:latin typeface="Arial"/>
                          <a:cs typeface="Arial"/>
                        </a:rPr>
                        <a:t> </a:t>
                      </a:r>
                      <a:r>
                        <a:rPr sz="1200" spc="-10">
                          <a:solidFill>
                            <a:schemeClr val="tx1"/>
                          </a:solidFill>
                          <a:latin typeface="Arial"/>
                          <a:cs typeface="Arial"/>
                        </a:rPr>
                        <a:t>Follow-</a:t>
                      </a:r>
                      <a:r>
                        <a:rPr sz="1200">
                          <a:solidFill>
                            <a:schemeClr val="tx1"/>
                          </a:solidFill>
                          <a:latin typeface="Arial"/>
                          <a:cs typeface="Arial"/>
                        </a:rPr>
                        <a:t>Up</a:t>
                      </a:r>
                      <a:r>
                        <a:rPr sz="1200" spc="-25">
                          <a:solidFill>
                            <a:schemeClr val="tx1"/>
                          </a:solidFill>
                          <a:latin typeface="Arial"/>
                          <a:cs typeface="Arial"/>
                        </a:rPr>
                        <a:t> </a:t>
                      </a:r>
                      <a:r>
                        <a:rPr sz="1200" spc="-10">
                          <a:solidFill>
                            <a:schemeClr val="tx1"/>
                          </a:solidFill>
                          <a:latin typeface="Arial"/>
                          <a:cs typeface="Arial"/>
                        </a:rPr>
                        <a:t>Visits</a:t>
                      </a:r>
                      <a:endParaRPr sz="1200">
                        <a:solidFill>
                          <a:schemeClr val="tx1"/>
                        </a:solidFill>
                        <a:latin typeface="Arial"/>
                        <a:cs typeface="Arial"/>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5875" algn="ctr">
                        <a:lnSpc>
                          <a:spcPct val="100000"/>
                        </a:lnSpc>
                        <a:spcBef>
                          <a:spcPts val="355"/>
                        </a:spcBef>
                      </a:pPr>
                      <a:r>
                        <a:rPr sz="1350" spc="-25">
                          <a:solidFill>
                            <a:schemeClr val="tx1"/>
                          </a:solidFill>
                          <a:latin typeface="Arial"/>
                          <a:cs typeface="Arial"/>
                        </a:rPr>
                        <a:t>$75</a:t>
                      </a:r>
                      <a:endParaRPr sz="1350">
                        <a:solidFill>
                          <a:schemeClr val="tx1"/>
                        </a:solidFill>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4604" algn="ctr">
                        <a:lnSpc>
                          <a:spcPct val="100000"/>
                        </a:lnSpc>
                        <a:spcBef>
                          <a:spcPts val="355"/>
                        </a:spcBef>
                      </a:pPr>
                      <a:r>
                        <a:rPr sz="1350" spc="-20">
                          <a:solidFill>
                            <a:schemeClr val="tx1"/>
                          </a:solidFill>
                          <a:latin typeface="Arial"/>
                          <a:cs typeface="Arial"/>
                        </a:rPr>
                        <a:t>$100</a:t>
                      </a:r>
                      <a:endParaRPr sz="1350">
                        <a:solidFill>
                          <a:schemeClr val="tx1"/>
                        </a:solidFill>
                        <a:latin typeface="Arial"/>
                        <a:cs typeface="Arial"/>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457200">
                <a:tc>
                  <a:txBody>
                    <a:bodyPr/>
                    <a:lstStyle/>
                    <a:p>
                      <a:pPr marL="95250">
                        <a:lnSpc>
                          <a:spcPct val="100000"/>
                        </a:lnSpc>
                        <a:spcBef>
                          <a:spcPts val="370"/>
                        </a:spcBef>
                      </a:pPr>
                      <a:r>
                        <a:rPr sz="1200" spc="-10">
                          <a:solidFill>
                            <a:schemeClr val="tx1"/>
                          </a:solidFill>
                          <a:latin typeface="Arial"/>
                          <a:cs typeface="Arial"/>
                        </a:rPr>
                        <a:t>Non-</a:t>
                      </a:r>
                      <a:r>
                        <a:rPr sz="1200">
                          <a:solidFill>
                            <a:schemeClr val="tx1"/>
                          </a:solidFill>
                          <a:latin typeface="Arial"/>
                          <a:cs typeface="Arial"/>
                        </a:rPr>
                        <a:t>Emergency</a:t>
                      </a:r>
                      <a:r>
                        <a:rPr sz="1200" spc="-10">
                          <a:solidFill>
                            <a:schemeClr val="tx1"/>
                          </a:solidFill>
                          <a:latin typeface="Arial"/>
                          <a:cs typeface="Arial"/>
                        </a:rPr>
                        <a:t> Initial</a:t>
                      </a:r>
                      <a:endParaRPr sz="1200">
                        <a:solidFill>
                          <a:schemeClr val="tx1"/>
                        </a:solidFill>
                        <a:latin typeface="Arial"/>
                        <a:cs typeface="Arial"/>
                      </a:endParaRPr>
                    </a:p>
                    <a:p>
                      <a:pPr marL="95250">
                        <a:lnSpc>
                          <a:spcPct val="100000"/>
                        </a:lnSpc>
                        <a:spcBef>
                          <a:spcPts val="5"/>
                        </a:spcBef>
                      </a:pPr>
                      <a:r>
                        <a:rPr sz="1200" spc="-20">
                          <a:solidFill>
                            <a:schemeClr val="tx1"/>
                          </a:solidFill>
                          <a:latin typeface="Arial"/>
                          <a:cs typeface="Arial"/>
                        </a:rPr>
                        <a:t>Care</a:t>
                      </a:r>
                      <a:endParaRPr sz="1200">
                        <a:solidFill>
                          <a:schemeClr val="tx1"/>
                        </a:solidFill>
                        <a:latin typeface="Arial"/>
                        <a:cs typeface="Arial"/>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5875" algn="ctr">
                        <a:lnSpc>
                          <a:spcPct val="100000"/>
                        </a:lnSpc>
                        <a:spcBef>
                          <a:spcPts val="365"/>
                        </a:spcBef>
                      </a:pPr>
                      <a:r>
                        <a:rPr sz="1350" spc="-25">
                          <a:solidFill>
                            <a:schemeClr val="tx1"/>
                          </a:solidFill>
                          <a:latin typeface="Arial"/>
                          <a:cs typeface="Arial"/>
                        </a:rPr>
                        <a:t>$75</a:t>
                      </a:r>
                      <a:endParaRPr sz="1350">
                        <a:solidFill>
                          <a:schemeClr val="tx1"/>
                        </a:solidFill>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5240" algn="ctr">
                        <a:lnSpc>
                          <a:spcPct val="100000"/>
                        </a:lnSpc>
                        <a:spcBef>
                          <a:spcPts val="365"/>
                        </a:spcBef>
                      </a:pPr>
                      <a:r>
                        <a:rPr sz="1350" spc="-20">
                          <a:solidFill>
                            <a:schemeClr val="tx1"/>
                          </a:solidFill>
                          <a:latin typeface="Arial"/>
                          <a:cs typeface="Arial"/>
                        </a:rPr>
                        <a:t>$100</a:t>
                      </a:r>
                      <a:endParaRPr sz="1350">
                        <a:solidFill>
                          <a:schemeClr val="tx1"/>
                        </a:solidFill>
                        <a:latin typeface="Arial"/>
                        <a:cs typeface="Arial"/>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333375">
                <a:tc>
                  <a:txBody>
                    <a:bodyPr/>
                    <a:lstStyle/>
                    <a:p>
                      <a:pPr marL="95250">
                        <a:lnSpc>
                          <a:spcPct val="100000"/>
                        </a:lnSpc>
                        <a:spcBef>
                          <a:spcPts val="375"/>
                        </a:spcBef>
                      </a:pPr>
                      <a:r>
                        <a:rPr sz="1200">
                          <a:solidFill>
                            <a:schemeClr val="tx1"/>
                          </a:solidFill>
                          <a:latin typeface="Arial"/>
                          <a:cs typeface="Arial"/>
                        </a:rPr>
                        <a:t>Emergency</a:t>
                      </a:r>
                      <a:r>
                        <a:rPr sz="1200" spc="-35">
                          <a:solidFill>
                            <a:schemeClr val="tx1"/>
                          </a:solidFill>
                          <a:latin typeface="Arial"/>
                          <a:cs typeface="Arial"/>
                        </a:rPr>
                        <a:t> </a:t>
                      </a:r>
                      <a:r>
                        <a:rPr sz="1200">
                          <a:solidFill>
                            <a:schemeClr val="tx1"/>
                          </a:solidFill>
                          <a:latin typeface="Arial"/>
                          <a:cs typeface="Arial"/>
                        </a:rPr>
                        <a:t>Room</a:t>
                      </a:r>
                      <a:r>
                        <a:rPr sz="1200" spc="-20">
                          <a:solidFill>
                            <a:schemeClr val="tx1"/>
                          </a:solidFill>
                          <a:latin typeface="Arial"/>
                          <a:cs typeface="Arial"/>
                        </a:rPr>
                        <a:t> Visit</a:t>
                      </a:r>
                      <a:endParaRPr sz="1200">
                        <a:solidFill>
                          <a:schemeClr val="tx1"/>
                        </a:solidFill>
                        <a:latin typeface="Arial"/>
                        <a:cs typeface="Arial"/>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065" algn="ctr">
                        <a:lnSpc>
                          <a:spcPct val="100000"/>
                        </a:lnSpc>
                        <a:spcBef>
                          <a:spcPts val="375"/>
                        </a:spcBef>
                      </a:pPr>
                      <a:r>
                        <a:rPr sz="1350" spc="-20">
                          <a:solidFill>
                            <a:schemeClr val="tx1"/>
                          </a:solidFill>
                          <a:latin typeface="Arial"/>
                          <a:cs typeface="Arial"/>
                        </a:rPr>
                        <a:t>$150</a:t>
                      </a:r>
                      <a:endParaRPr sz="1350">
                        <a:solidFill>
                          <a:schemeClr val="tx1"/>
                        </a:solidFill>
                        <a:latin typeface="Arial"/>
                        <a:cs typeface="Arial"/>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4604" algn="ctr">
                        <a:lnSpc>
                          <a:spcPct val="100000"/>
                        </a:lnSpc>
                        <a:spcBef>
                          <a:spcPts val="375"/>
                        </a:spcBef>
                      </a:pPr>
                      <a:r>
                        <a:rPr sz="1350" spc="-20">
                          <a:solidFill>
                            <a:schemeClr val="tx1"/>
                          </a:solidFill>
                          <a:latin typeface="Arial"/>
                          <a:cs typeface="Arial"/>
                        </a:rPr>
                        <a:t>$200</a:t>
                      </a:r>
                      <a:endParaRPr sz="1350">
                        <a:solidFill>
                          <a:schemeClr val="tx1"/>
                        </a:solidFill>
                        <a:latin typeface="Arial"/>
                        <a:cs typeface="Arial"/>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r h="333375">
                <a:tc>
                  <a:txBody>
                    <a:bodyPr/>
                    <a:lstStyle/>
                    <a:p>
                      <a:pPr marL="95250">
                        <a:lnSpc>
                          <a:spcPct val="100000"/>
                        </a:lnSpc>
                        <a:spcBef>
                          <a:spcPts val="385"/>
                        </a:spcBef>
                      </a:pPr>
                      <a:r>
                        <a:rPr sz="1200">
                          <a:solidFill>
                            <a:schemeClr val="tx1"/>
                          </a:solidFill>
                          <a:latin typeface="Arial"/>
                          <a:cs typeface="Arial"/>
                        </a:rPr>
                        <a:t>Physician</a:t>
                      </a:r>
                      <a:r>
                        <a:rPr sz="1200" spc="-35">
                          <a:solidFill>
                            <a:schemeClr val="tx1"/>
                          </a:solidFill>
                          <a:latin typeface="Arial"/>
                          <a:cs typeface="Arial"/>
                        </a:rPr>
                        <a:t> </a:t>
                      </a:r>
                      <a:r>
                        <a:rPr sz="1200">
                          <a:solidFill>
                            <a:schemeClr val="tx1"/>
                          </a:solidFill>
                          <a:latin typeface="Arial"/>
                          <a:cs typeface="Arial"/>
                        </a:rPr>
                        <a:t>Office</a:t>
                      </a:r>
                      <a:r>
                        <a:rPr sz="1200" spc="-35">
                          <a:solidFill>
                            <a:schemeClr val="tx1"/>
                          </a:solidFill>
                          <a:latin typeface="Arial"/>
                          <a:cs typeface="Arial"/>
                        </a:rPr>
                        <a:t> </a:t>
                      </a:r>
                      <a:r>
                        <a:rPr sz="1200" spc="-20">
                          <a:solidFill>
                            <a:schemeClr val="tx1"/>
                          </a:solidFill>
                          <a:latin typeface="Arial"/>
                          <a:cs typeface="Arial"/>
                        </a:rPr>
                        <a:t>Visit</a:t>
                      </a:r>
                      <a:endParaRPr sz="1200">
                        <a:solidFill>
                          <a:schemeClr val="tx1"/>
                        </a:solidFill>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2065" algn="ctr">
                        <a:lnSpc>
                          <a:spcPct val="100000"/>
                        </a:lnSpc>
                        <a:spcBef>
                          <a:spcPts val="380"/>
                        </a:spcBef>
                      </a:pPr>
                      <a:r>
                        <a:rPr sz="1350" spc="-20">
                          <a:solidFill>
                            <a:schemeClr val="tx1"/>
                          </a:solidFill>
                          <a:latin typeface="Arial"/>
                          <a:cs typeface="Arial"/>
                        </a:rPr>
                        <a:t>$100</a:t>
                      </a:r>
                      <a:endParaRPr sz="1350">
                        <a:solidFill>
                          <a:schemeClr val="tx1"/>
                        </a:solidFill>
                        <a:latin typeface="Arial"/>
                        <a:cs typeface="Arial"/>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5240" algn="ctr">
                        <a:lnSpc>
                          <a:spcPct val="100000"/>
                        </a:lnSpc>
                        <a:spcBef>
                          <a:spcPts val="380"/>
                        </a:spcBef>
                      </a:pPr>
                      <a:r>
                        <a:rPr sz="1350" spc="-20">
                          <a:solidFill>
                            <a:schemeClr val="tx1"/>
                          </a:solidFill>
                          <a:latin typeface="Arial"/>
                          <a:cs typeface="Arial"/>
                        </a:rPr>
                        <a:t>$200</a:t>
                      </a:r>
                      <a:endParaRPr sz="1350">
                        <a:solidFill>
                          <a:schemeClr val="tx1"/>
                        </a:solidFill>
                        <a:latin typeface="Arial"/>
                        <a:cs typeface="Arial"/>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5"/>
                  </a:ext>
                </a:extLst>
              </a:tr>
              <a:tr h="333375">
                <a:tc>
                  <a:txBody>
                    <a:bodyPr/>
                    <a:lstStyle/>
                    <a:p>
                      <a:pPr marL="95250">
                        <a:lnSpc>
                          <a:spcPct val="100000"/>
                        </a:lnSpc>
                        <a:spcBef>
                          <a:spcPts val="390"/>
                        </a:spcBef>
                      </a:pPr>
                      <a:r>
                        <a:rPr sz="1200">
                          <a:solidFill>
                            <a:schemeClr val="tx1"/>
                          </a:solidFill>
                          <a:latin typeface="Arial"/>
                          <a:cs typeface="Arial"/>
                        </a:rPr>
                        <a:t>Urgent</a:t>
                      </a:r>
                      <a:r>
                        <a:rPr sz="1200" spc="-20">
                          <a:solidFill>
                            <a:schemeClr val="tx1"/>
                          </a:solidFill>
                          <a:latin typeface="Arial"/>
                          <a:cs typeface="Arial"/>
                        </a:rPr>
                        <a:t> </a:t>
                      </a:r>
                      <a:r>
                        <a:rPr sz="1200">
                          <a:solidFill>
                            <a:schemeClr val="tx1"/>
                          </a:solidFill>
                          <a:latin typeface="Arial"/>
                          <a:cs typeface="Arial"/>
                        </a:rPr>
                        <a:t>Care</a:t>
                      </a:r>
                      <a:r>
                        <a:rPr sz="1200" spc="-55">
                          <a:solidFill>
                            <a:schemeClr val="tx1"/>
                          </a:solidFill>
                          <a:latin typeface="Arial"/>
                          <a:cs typeface="Arial"/>
                        </a:rPr>
                        <a:t> </a:t>
                      </a:r>
                      <a:r>
                        <a:rPr sz="1200" spc="-20">
                          <a:solidFill>
                            <a:schemeClr val="tx1"/>
                          </a:solidFill>
                          <a:latin typeface="Arial"/>
                          <a:cs typeface="Arial"/>
                        </a:rPr>
                        <a:t>Visit</a:t>
                      </a:r>
                      <a:endParaRPr sz="1200">
                        <a:solidFill>
                          <a:schemeClr val="tx1"/>
                        </a:solidFill>
                        <a:latin typeface="Arial"/>
                        <a:cs typeface="Arial"/>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065" algn="ctr">
                        <a:lnSpc>
                          <a:spcPct val="100000"/>
                        </a:lnSpc>
                        <a:spcBef>
                          <a:spcPts val="385"/>
                        </a:spcBef>
                      </a:pPr>
                      <a:r>
                        <a:rPr sz="1350" spc="-20">
                          <a:solidFill>
                            <a:schemeClr val="tx1"/>
                          </a:solidFill>
                          <a:latin typeface="Arial"/>
                          <a:cs typeface="Arial"/>
                        </a:rPr>
                        <a:t>$150</a:t>
                      </a:r>
                      <a:endParaRPr sz="1350">
                        <a:solidFill>
                          <a:schemeClr val="tx1"/>
                        </a:solidFill>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5240" algn="ctr">
                        <a:lnSpc>
                          <a:spcPct val="100000"/>
                        </a:lnSpc>
                        <a:spcBef>
                          <a:spcPts val="385"/>
                        </a:spcBef>
                      </a:pPr>
                      <a:r>
                        <a:rPr sz="1350" spc="-20">
                          <a:solidFill>
                            <a:schemeClr val="tx1"/>
                          </a:solidFill>
                          <a:latin typeface="Arial"/>
                          <a:cs typeface="Arial"/>
                        </a:rPr>
                        <a:t>$200</a:t>
                      </a:r>
                      <a:endParaRPr sz="1350">
                        <a:solidFill>
                          <a:schemeClr val="tx1"/>
                        </a:solidFill>
                        <a:latin typeface="Arial"/>
                        <a:cs typeface="Arial"/>
                      </a:endParaRPr>
                    </a:p>
                  </a:txBody>
                  <a:tcPr marL="0" marR="0" marT="48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6"/>
                  </a:ext>
                </a:extLst>
              </a:tr>
            </a:tbl>
          </a:graphicData>
        </a:graphic>
      </p:graphicFrame>
      <p:sp>
        <p:nvSpPr>
          <p:cNvPr id="4" name="object 4" descr="$PPTXTitle">
            <a:extLst>
              <a:ext uri="{C183D7F6-B498-43B3-948B-1728B52AA6E4}">
                <adec:decorative xmlns:adec="http://schemas.microsoft.com/office/drawing/2017/decorative" val="0"/>
              </a:ext>
            </a:extLst>
          </p:cNvPr>
          <p:cNvSpPr txBox="1">
            <a:spLocks noGrp="1"/>
          </p:cNvSpPr>
          <p:nvPr>
            <p:ph type="title"/>
          </p:nvPr>
        </p:nvSpPr>
        <p:spPr>
          <a:xfrm>
            <a:off x="377342" y="340817"/>
            <a:ext cx="8389315" cy="570283"/>
          </a:xfrm>
          <a:prstGeom prst="rect">
            <a:avLst/>
          </a:prstGeom>
        </p:spPr>
        <p:txBody>
          <a:bodyPr vert="horz" wrap="square" lIns="0" tIns="107568" rIns="0" bIns="0" rtlCol="0">
            <a:spAutoFit/>
          </a:bodyPr>
          <a:lstStyle/>
          <a:p>
            <a:pPr marL="27940">
              <a:lnSpc>
                <a:spcPct val="100000"/>
              </a:lnSpc>
              <a:spcBef>
                <a:spcPts val="130"/>
              </a:spcBef>
            </a:pPr>
            <a:r>
              <a:rPr b="1"/>
              <a:t>Supplemental</a:t>
            </a:r>
            <a:r>
              <a:rPr b="1" spc="-40"/>
              <a:t> </a:t>
            </a:r>
            <a:r>
              <a:rPr b="1"/>
              <a:t>Health</a:t>
            </a:r>
            <a:r>
              <a:rPr b="1" spc="-45"/>
              <a:t> </a:t>
            </a:r>
            <a:r>
              <a:rPr b="1"/>
              <a:t>Plans</a:t>
            </a:r>
            <a:r>
              <a:rPr b="1" spc="-20"/>
              <a:t> </a:t>
            </a:r>
            <a:r>
              <a:rPr b="1"/>
              <a:t>-</a:t>
            </a:r>
            <a:r>
              <a:rPr b="1" spc="-45"/>
              <a:t> </a:t>
            </a:r>
            <a:r>
              <a:rPr b="1" spc="-10"/>
              <a:t>Prudential</a:t>
            </a:r>
          </a:p>
        </p:txBody>
      </p:sp>
      <p:grpSp>
        <p:nvGrpSpPr>
          <p:cNvPr id="5" name="Group 4">
            <a:extLst>
              <a:ext uri="{FF2B5EF4-FFF2-40B4-BE49-F238E27FC236}">
                <a16:creationId xmlns:a16="http://schemas.microsoft.com/office/drawing/2014/main" id="{AA5BB2DA-02CE-5F29-91E1-AEFF970953D6}"/>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6" name="Rectangle 5">
              <a:extLst>
                <a:ext uri="{FF2B5EF4-FFF2-40B4-BE49-F238E27FC236}">
                  <a16:creationId xmlns:a16="http://schemas.microsoft.com/office/drawing/2014/main" id="{184D27D7-DDDF-5E1C-C4F9-B27BFFB72445}"/>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6A08AFD-9598-67B2-06EB-3C5B5C0CFFA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9" name="slide 37">
            <a:hlinkClick r:id="" action="ppaction://media"/>
            <a:extLst>
              <a:ext uri="{FF2B5EF4-FFF2-40B4-BE49-F238E27FC236}">
                <a16:creationId xmlns:a16="http://schemas.microsoft.com/office/drawing/2014/main" id="{EA39290A-7C51-C078-58EC-38AF8107D98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7600" y="5150017"/>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390"/>
    </mc:Choice>
    <mc:Fallback>
      <p:transition spd="slow" advTm="31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0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77342" y="340817"/>
            <a:ext cx="8389315" cy="569642"/>
          </a:xfrm>
          <a:prstGeom prst="rect">
            <a:avLst/>
          </a:prstGeom>
        </p:spPr>
        <p:txBody>
          <a:bodyPr vert="horz" wrap="square" lIns="0" tIns="106933" rIns="0" bIns="0" rtlCol="0">
            <a:spAutoFit/>
          </a:bodyPr>
          <a:lstStyle/>
          <a:p>
            <a:pPr marL="77470">
              <a:lnSpc>
                <a:spcPct val="100000"/>
              </a:lnSpc>
              <a:spcBef>
                <a:spcPts val="130"/>
              </a:spcBef>
            </a:pPr>
            <a:r>
              <a:rPr b="1"/>
              <a:t>Life</a:t>
            </a:r>
            <a:r>
              <a:rPr b="1" spc="-10"/>
              <a:t> </a:t>
            </a:r>
            <a:r>
              <a:rPr b="1"/>
              <a:t>/</a:t>
            </a:r>
            <a:r>
              <a:rPr b="1" spc="-170"/>
              <a:t> </a:t>
            </a:r>
            <a:r>
              <a:rPr b="1"/>
              <a:t>AD&amp;D</a:t>
            </a:r>
            <a:r>
              <a:rPr b="1" spc="-15"/>
              <a:t> </a:t>
            </a:r>
            <a:r>
              <a:rPr b="1"/>
              <a:t>-</a:t>
            </a:r>
            <a:r>
              <a:rPr b="1" spc="-15"/>
              <a:t> </a:t>
            </a:r>
            <a:r>
              <a:rPr b="1" spc="-10"/>
              <a:t>Prudential</a:t>
            </a:r>
          </a:p>
        </p:txBody>
      </p:sp>
      <p:sp>
        <p:nvSpPr>
          <p:cNvPr id="3" name="object 3"/>
          <p:cNvSpPr txBox="1"/>
          <p:nvPr/>
        </p:nvSpPr>
        <p:spPr>
          <a:xfrm>
            <a:off x="405091" y="1087754"/>
            <a:ext cx="6645909" cy="2741135"/>
          </a:xfrm>
          <a:prstGeom prst="rect">
            <a:avLst/>
          </a:prstGeom>
        </p:spPr>
        <p:txBody>
          <a:bodyPr vert="horz" wrap="square" lIns="0" tIns="17145" rIns="0" bIns="0" rtlCol="0">
            <a:spAutoFit/>
          </a:bodyPr>
          <a:lstStyle/>
          <a:p>
            <a:pPr marL="12700">
              <a:lnSpc>
                <a:spcPct val="100000"/>
              </a:lnSpc>
              <a:spcBef>
                <a:spcPts val="135"/>
              </a:spcBef>
            </a:pPr>
            <a:r>
              <a:rPr sz="1550" b="1" i="1">
                <a:solidFill>
                  <a:srgbClr val="1F487C"/>
                </a:solidFill>
                <a:latin typeface="Arial"/>
                <a:cs typeface="Arial"/>
              </a:rPr>
              <a:t>Life</a:t>
            </a:r>
            <a:r>
              <a:rPr sz="1550" b="1" i="1" spc="105">
                <a:solidFill>
                  <a:srgbClr val="1F487C"/>
                </a:solidFill>
                <a:latin typeface="Arial"/>
                <a:cs typeface="Arial"/>
              </a:rPr>
              <a:t> </a:t>
            </a:r>
            <a:r>
              <a:rPr sz="1550" b="1" i="1" spc="-10">
                <a:solidFill>
                  <a:srgbClr val="1F487C"/>
                </a:solidFill>
                <a:latin typeface="Arial"/>
                <a:cs typeface="Arial"/>
              </a:rPr>
              <a:t>Insurance</a:t>
            </a:r>
            <a:endParaRPr sz="1550">
              <a:latin typeface="Arial"/>
              <a:cs typeface="Arial"/>
            </a:endParaRPr>
          </a:p>
          <a:p>
            <a:pPr marL="298450" marR="173990" indent="-286385">
              <a:lnSpc>
                <a:spcPts val="1950"/>
              </a:lnSpc>
              <a:spcBef>
                <a:spcPts val="10"/>
              </a:spcBef>
              <a:buChar char="•"/>
              <a:tabLst>
                <a:tab pos="298450" algn="l"/>
              </a:tabLst>
            </a:pPr>
            <a:r>
              <a:rPr sz="1550">
                <a:solidFill>
                  <a:srgbClr val="1F487C"/>
                </a:solidFill>
                <a:latin typeface="Arial"/>
                <a:cs typeface="Arial"/>
              </a:rPr>
              <a:t>No</a:t>
            </a:r>
            <a:r>
              <a:rPr sz="1550" spc="180">
                <a:solidFill>
                  <a:srgbClr val="1F487C"/>
                </a:solidFill>
                <a:latin typeface="Arial"/>
                <a:cs typeface="Arial"/>
              </a:rPr>
              <a:t> </a:t>
            </a:r>
            <a:r>
              <a:rPr sz="1550">
                <a:solidFill>
                  <a:srgbClr val="1F487C"/>
                </a:solidFill>
                <a:latin typeface="Arial"/>
                <a:cs typeface="Arial"/>
              </a:rPr>
              <a:t>premium</a:t>
            </a:r>
            <a:r>
              <a:rPr sz="1550" spc="175">
                <a:solidFill>
                  <a:srgbClr val="1F487C"/>
                </a:solidFill>
                <a:latin typeface="Arial"/>
                <a:cs typeface="Arial"/>
              </a:rPr>
              <a:t> </a:t>
            </a:r>
            <a:r>
              <a:rPr sz="1550">
                <a:solidFill>
                  <a:srgbClr val="1F487C"/>
                </a:solidFill>
                <a:latin typeface="Arial"/>
                <a:cs typeface="Arial"/>
              </a:rPr>
              <a:t>change</a:t>
            </a:r>
            <a:r>
              <a:rPr sz="1550" spc="90">
                <a:solidFill>
                  <a:srgbClr val="1F487C"/>
                </a:solidFill>
                <a:latin typeface="Arial"/>
                <a:cs typeface="Arial"/>
              </a:rPr>
              <a:t> </a:t>
            </a:r>
            <a:r>
              <a:rPr sz="1550">
                <a:solidFill>
                  <a:srgbClr val="1F487C"/>
                </a:solidFill>
                <a:latin typeface="Arial"/>
                <a:cs typeface="Arial"/>
              </a:rPr>
              <a:t>to</a:t>
            </a:r>
            <a:r>
              <a:rPr sz="1550" spc="90">
                <a:solidFill>
                  <a:srgbClr val="1F487C"/>
                </a:solidFill>
                <a:latin typeface="Arial"/>
                <a:cs typeface="Arial"/>
              </a:rPr>
              <a:t> </a:t>
            </a:r>
            <a:r>
              <a:rPr sz="1550">
                <a:solidFill>
                  <a:srgbClr val="1F487C"/>
                </a:solidFill>
                <a:latin typeface="Arial"/>
                <a:cs typeface="Arial"/>
              </a:rPr>
              <a:t>Basic,</a:t>
            </a:r>
            <a:r>
              <a:rPr sz="1550" spc="195">
                <a:solidFill>
                  <a:srgbClr val="1F487C"/>
                </a:solidFill>
                <a:latin typeface="Arial"/>
                <a:cs typeface="Arial"/>
              </a:rPr>
              <a:t> </a:t>
            </a:r>
            <a:r>
              <a:rPr sz="1550">
                <a:solidFill>
                  <a:srgbClr val="1F487C"/>
                </a:solidFill>
                <a:latin typeface="Arial"/>
                <a:cs typeface="Arial"/>
              </a:rPr>
              <a:t>Core,</a:t>
            </a:r>
            <a:r>
              <a:rPr sz="1550" spc="105">
                <a:solidFill>
                  <a:srgbClr val="1F487C"/>
                </a:solidFill>
                <a:latin typeface="Arial"/>
                <a:cs typeface="Arial"/>
              </a:rPr>
              <a:t> </a:t>
            </a:r>
            <a:r>
              <a:rPr sz="1550">
                <a:solidFill>
                  <a:srgbClr val="1F487C"/>
                </a:solidFill>
                <a:latin typeface="Arial"/>
                <a:cs typeface="Arial"/>
              </a:rPr>
              <a:t>Employee</a:t>
            </a:r>
            <a:r>
              <a:rPr sz="1550" spc="90">
                <a:solidFill>
                  <a:srgbClr val="1F487C"/>
                </a:solidFill>
                <a:latin typeface="Arial"/>
                <a:cs typeface="Arial"/>
              </a:rPr>
              <a:t> </a:t>
            </a:r>
            <a:r>
              <a:rPr sz="1550">
                <a:solidFill>
                  <a:srgbClr val="1F487C"/>
                </a:solidFill>
                <a:latin typeface="Arial"/>
                <a:cs typeface="Arial"/>
              </a:rPr>
              <a:t>Supplemental</a:t>
            </a:r>
            <a:r>
              <a:rPr sz="1550" spc="125">
                <a:solidFill>
                  <a:srgbClr val="1F487C"/>
                </a:solidFill>
                <a:latin typeface="Arial"/>
                <a:cs typeface="Arial"/>
              </a:rPr>
              <a:t> </a:t>
            </a:r>
            <a:r>
              <a:rPr sz="1550">
                <a:solidFill>
                  <a:srgbClr val="1F487C"/>
                </a:solidFill>
                <a:latin typeface="Arial"/>
                <a:cs typeface="Arial"/>
              </a:rPr>
              <a:t>Life,</a:t>
            </a:r>
            <a:r>
              <a:rPr sz="1550" spc="105">
                <a:solidFill>
                  <a:srgbClr val="1F487C"/>
                </a:solidFill>
                <a:latin typeface="Arial"/>
                <a:cs typeface="Arial"/>
              </a:rPr>
              <a:t> </a:t>
            </a:r>
            <a:r>
              <a:rPr sz="1550" spc="-25">
                <a:solidFill>
                  <a:srgbClr val="1F487C"/>
                </a:solidFill>
                <a:latin typeface="Arial"/>
                <a:cs typeface="Arial"/>
              </a:rPr>
              <a:t>or </a:t>
            </a:r>
            <a:r>
              <a:rPr sz="1550">
                <a:solidFill>
                  <a:srgbClr val="1F487C"/>
                </a:solidFill>
                <a:latin typeface="Arial"/>
                <a:cs typeface="Arial"/>
              </a:rPr>
              <a:t>Dependent</a:t>
            </a:r>
            <a:r>
              <a:rPr sz="1550" spc="220">
                <a:solidFill>
                  <a:srgbClr val="1F487C"/>
                </a:solidFill>
                <a:latin typeface="Arial"/>
                <a:cs typeface="Arial"/>
              </a:rPr>
              <a:t> </a:t>
            </a:r>
            <a:r>
              <a:rPr sz="1550" spc="-20">
                <a:solidFill>
                  <a:srgbClr val="1F487C"/>
                </a:solidFill>
                <a:latin typeface="Arial"/>
                <a:cs typeface="Arial"/>
              </a:rPr>
              <a:t>Life</a:t>
            </a:r>
            <a:endParaRPr sz="1550">
              <a:latin typeface="Arial"/>
              <a:cs typeface="Arial"/>
            </a:endParaRPr>
          </a:p>
          <a:p>
            <a:pPr marL="298450" indent="-285750">
              <a:lnSpc>
                <a:spcPct val="100000"/>
              </a:lnSpc>
              <a:spcBef>
                <a:spcPts val="5"/>
              </a:spcBef>
              <a:buChar char="•"/>
              <a:tabLst>
                <a:tab pos="298450" algn="l"/>
              </a:tabLst>
            </a:pPr>
            <a:r>
              <a:rPr sz="1550">
                <a:solidFill>
                  <a:srgbClr val="1F487C"/>
                </a:solidFill>
                <a:latin typeface="Arial"/>
                <a:cs typeface="Arial"/>
              </a:rPr>
              <a:t>No</a:t>
            </a:r>
            <a:r>
              <a:rPr sz="1550" spc="105">
                <a:solidFill>
                  <a:srgbClr val="1F487C"/>
                </a:solidFill>
                <a:latin typeface="Arial"/>
                <a:cs typeface="Arial"/>
              </a:rPr>
              <a:t> </a:t>
            </a:r>
            <a:r>
              <a:rPr sz="1550">
                <a:solidFill>
                  <a:srgbClr val="1F487C"/>
                </a:solidFill>
                <a:latin typeface="Arial"/>
                <a:cs typeface="Arial"/>
              </a:rPr>
              <a:t>plan</a:t>
            </a:r>
            <a:r>
              <a:rPr sz="1550" spc="105">
                <a:solidFill>
                  <a:srgbClr val="1F487C"/>
                </a:solidFill>
                <a:latin typeface="Arial"/>
                <a:cs typeface="Arial"/>
              </a:rPr>
              <a:t> </a:t>
            </a:r>
            <a:r>
              <a:rPr sz="1550">
                <a:solidFill>
                  <a:srgbClr val="1F487C"/>
                </a:solidFill>
                <a:latin typeface="Arial"/>
                <a:cs typeface="Arial"/>
              </a:rPr>
              <a:t>design</a:t>
            </a:r>
            <a:r>
              <a:rPr sz="1550" spc="30">
                <a:solidFill>
                  <a:srgbClr val="1F487C"/>
                </a:solidFill>
                <a:latin typeface="Arial"/>
                <a:cs typeface="Arial"/>
              </a:rPr>
              <a:t> </a:t>
            </a:r>
            <a:r>
              <a:rPr sz="1550" spc="-10">
                <a:solidFill>
                  <a:srgbClr val="1F487C"/>
                </a:solidFill>
                <a:latin typeface="Arial"/>
                <a:cs typeface="Arial"/>
              </a:rPr>
              <a:t>changes</a:t>
            </a:r>
            <a:endParaRPr sz="1550">
              <a:latin typeface="Arial"/>
              <a:cs typeface="Arial"/>
            </a:endParaRPr>
          </a:p>
          <a:p>
            <a:pPr marL="298450" indent="-285750">
              <a:lnSpc>
                <a:spcPct val="100000"/>
              </a:lnSpc>
              <a:spcBef>
                <a:spcPts val="20"/>
              </a:spcBef>
              <a:buChar char="•"/>
              <a:tabLst>
                <a:tab pos="298450" algn="l"/>
              </a:tabLst>
            </a:pPr>
            <a:r>
              <a:rPr sz="1550">
                <a:solidFill>
                  <a:srgbClr val="1F487C"/>
                </a:solidFill>
                <a:latin typeface="Arial"/>
                <a:cs typeface="Arial"/>
              </a:rPr>
              <a:t>Not</a:t>
            </a:r>
            <a:r>
              <a:rPr sz="1550" spc="150">
                <a:solidFill>
                  <a:srgbClr val="1F487C"/>
                </a:solidFill>
                <a:latin typeface="Arial"/>
                <a:cs typeface="Arial"/>
              </a:rPr>
              <a:t> </a:t>
            </a:r>
            <a:r>
              <a:rPr sz="1550">
                <a:solidFill>
                  <a:srgbClr val="1F487C"/>
                </a:solidFill>
                <a:latin typeface="Arial"/>
                <a:cs typeface="Arial"/>
              </a:rPr>
              <a:t>open</a:t>
            </a:r>
            <a:r>
              <a:rPr sz="1550" spc="60">
                <a:solidFill>
                  <a:srgbClr val="1F487C"/>
                </a:solidFill>
                <a:latin typeface="Arial"/>
                <a:cs typeface="Arial"/>
              </a:rPr>
              <a:t> </a:t>
            </a:r>
            <a:r>
              <a:rPr sz="1550">
                <a:solidFill>
                  <a:srgbClr val="1F487C"/>
                </a:solidFill>
                <a:latin typeface="Arial"/>
                <a:cs typeface="Arial"/>
              </a:rPr>
              <a:t>for</a:t>
            </a:r>
            <a:r>
              <a:rPr sz="1550" spc="135">
                <a:solidFill>
                  <a:srgbClr val="1F487C"/>
                </a:solidFill>
                <a:latin typeface="Arial"/>
                <a:cs typeface="Arial"/>
              </a:rPr>
              <a:t> </a:t>
            </a:r>
            <a:r>
              <a:rPr sz="1550">
                <a:solidFill>
                  <a:srgbClr val="1F487C"/>
                </a:solidFill>
                <a:latin typeface="Arial"/>
                <a:cs typeface="Arial"/>
              </a:rPr>
              <a:t>enrollment</a:t>
            </a:r>
            <a:r>
              <a:rPr sz="1550" spc="155">
                <a:solidFill>
                  <a:srgbClr val="1F487C"/>
                </a:solidFill>
                <a:latin typeface="Arial"/>
                <a:cs typeface="Arial"/>
              </a:rPr>
              <a:t> </a:t>
            </a:r>
            <a:r>
              <a:rPr sz="1550">
                <a:solidFill>
                  <a:srgbClr val="1F487C"/>
                </a:solidFill>
                <a:latin typeface="Arial"/>
                <a:cs typeface="Arial"/>
              </a:rPr>
              <a:t>during</a:t>
            </a:r>
            <a:r>
              <a:rPr sz="1550" spc="55">
                <a:solidFill>
                  <a:srgbClr val="1F487C"/>
                </a:solidFill>
                <a:latin typeface="Arial"/>
                <a:cs typeface="Arial"/>
              </a:rPr>
              <a:t> </a:t>
            </a:r>
            <a:r>
              <a:rPr sz="1550">
                <a:solidFill>
                  <a:srgbClr val="1F487C"/>
                </a:solidFill>
                <a:latin typeface="Arial"/>
                <a:cs typeface="Arial"/>
              </a:rPr>
              <a:t>OE;</a:t>
            </a:r>
            <a:r>
              <a:rPr sz="1550" spc="75">
                <a:solidFill>
                  <a:srgbClr val="1F487C"/>
                </a:solidFill>
                <a:latin typeface="Arial"/>
                <a:cs typeface="Arial"/>
              </a:rPr>
              <a:t> </a:t>
            </a:r>
            <a:r>
              <a:rPr sz="1550">
                <a:solidFill>
                  <a:srgbClr val="1F487C"/>
                </a:solidFill>
                <a:latin typeface="Arial"/>
                <a:cs typeface="Arial"/>
              </a:rPr>
              <a:t>apply</a:t>
            </a:r>
            <a:r>
              <a:rPr sz="1550" spc="80">
                <a:solidFill>
                  <a:srgbClr val="1F487C"/>
                </a:solidFill>
                <a:latin typeface="Arial"/>
                <a:cs typeface="Arial"/>
              </a:rPr>
              <a:t> </a:t>
            </a:r>
            <a:r>
              <a:rPr sz="1550">
                <a:solidFill>
                  <a:srgbClr val="1F487C"/>
                </a:solidFill>
                <a:latin typeface="Arial"/>
                <a:cs typeface="Arial"/>
              </a:rPr>
              <a:t>any</a:t>
            </a:r>
            <a:r>
              <a:rPr sz="1550" spc="80">
                <a:solidFill>
                  <a:srgbClr val="1F487C"/>
                </a:solidFill>
                <a:latin typeface="Arial"/>
                <a:cs typeface="Arial"/>
              </a:rPr>
              <a:t> </a:t>
            </a:r>
            <a:r>
              <a:rPr sz="1550">
                <a:solidFill>
                  <a:srgbClr val="1F487C"/>
                </a:solidFill>
                <a:latin typeface="Arial"/>
                <a:cs typeface="Arial"/>
              </a:rPr>
              <a:t>time</a:t>
            </a:r>
            <a:r>
              <a:rPr sz="1550" spc="145">
                <a:solidFill>
                  <a:srgbClr val="1F487C"/>
                </a:solidFill>
                <a:latin typeface="Arial"/>
                <a:cs typeface="Arial"/>
              </a:rPr>
              <a:t> </a:t>
            </a:r>
            <a:r>
              <a:rPr sz="1550">
                <a:solidFill>
                  <a:srgbClr val="1F487C"/>
                </a:solidFill>
                <a:latin typeface="Arial"/>
                <a:cs typeface="Arial"/>
              </a:rPr>
              <a:t>with</a:t>
            </a:r>
            <a:r>
              <a:rPr sz="1550" spc="55">
                <a:solidFill>
                  <a:srgbClr val="1F487C"/>
                </a:solidFill>
                <a:latin typeface="Arial"/>
                <a:cs typeface="Arial"/>
              </a:rPr>
              <a:t> </a:t>
            </a:r>
            <a:r>
              <a:rPr sz="1550" spc="-25">
                <a:solidFill>
                  <a:srgbClr val="1F487C"/>
                </a:solidFill>
                <a:latin typeface="Arial"/>
                <a:cs typeface="Arial"/>
              </a:rPr>
              <a:t>E</a:t>
            </a:r>
            <a:r>
              <a:rPr lang="en-US" sz="1550" spc="-25">
                <a:solidFill>
                  <a:srgbClr val="1F487C"/>
                </a:solidFill>
                <a:latin typeface="Arial"/>
                <a:cs typeface="Arial"/>
              </a:rPr>
              <a:t>vidence of Insurability (E</a:t>
            </a:r>
            <a:r>
              <a:rPr sz="1550" spc="-25">
                <a:solidFill>
                  <a:srgbClr val="1F487C"/>
                </a:solidFill>
                <a:latin typeface="Arial"/>
                <a:cs typeface="Arial"/>
              </a:rPr>
              <a:t>OI</a:t>
            </a:r>
            <a:r>
              <a:rPr lang="en-US" sz="1550" spc="-25">
                <a:solidFill>
                  <a:srgbClr val="1F487C"/>
                </a:solidFill>
                <a:latin typeface="Arial"/>
                <a:cs typeface="Arial"/>
              </a:rPr>
              <a:t>) on the UCPath portal</a:t>
            </a:r>
            <a:endParaRPr sz="1550">
              <a:latin typeface="Arial"/>
              <a:cs typeface="Arial"/>
            </a:endParaRPr>
          </a:p>
          <a:p>
            <a:pPr>
              <a:lnSpc>
                <a:spcPct val="100000"/>
              </a:lnSpc>
              <a:spcBef>
                <a:spcPts val="254"/>
              </a:spcBef>
              <a:buClr>
                <a:srgbClr val="1F487C"/>
              </a:buClr>
              <a:buFont typeface="Arial"/>
              <a:buChar char="•"/>
            </a:pPr>
            <a:endParaRPr sz="1550">
              <a:latin typeface="Arial"/>
              <a:cs typeface="Arial"/>
            </a:endParaRPr>
          </a:p>
          <a:p>
            <a:pPr marL="12700">
              <a:lnSpc>
                <a:spcPct val="100000"/>
              </a:lnSpc>
            </a:pPr>
            <a:r>
              <a:rPr sz="1550" b="1" i="1" spc="-20">
                <a:solidFill>
                  <a:srgbClr val="1F487C"/>
                </a:solidFill>
                <a:latin typeface="Arial"/>
                <a:cs typeface="Arial"/>
              </a:rPr>
              <a:t>AD&amp;D</a:t>
            </a:r>
            <a:endParaRPr sz="1550">
              <a:latin typeface="Arial"/>
              <a:cs typeface="Arial"/>
            </a:endParaRPr>
          </a:p>
          <a:p>
            <a:pPr marL="298450" indent="-285750">
              <a:lnSpc>
                <a:spcPct val="100000"/>
              </a:lnSpc>
              <a:spcBef>
                <a:spcPts val="15"/>
              </a:spcBef>
              <a:buChar char="•"/>
              <a:tabLst>
                <a:tab pos="298450" algn="l"/>
              </a:tabLst>
            </a:pPr>
            <a:r>
              <a:rPr sz="1550">
                <a:solidFill>
                  <a:srgbClr val="1F487C"/>
                </a:solidFill>
                <a:latin typeface="Arial"/>
                <a:cs typeface="Arial"/>
              </a:rPr>
              <a:t>No</a:t>
            </a:r>
            <a:r>
              <a:rPr sz="1550" spc="105">
                <a:solidFill>
                  <a:srgbClr val="1F487C"/>
                </a:solidFill>
                <a:latin typeface="Arial"/>
                <a:cs typeface="Arial"/>
              </a:rPr>
              <a:t> </a:t>
            </a:r>
            <a:r>
              <a:rPr sz="1550">
                <a:solidFill>
                  <a:srgbClr val="1F487C"/>
                </a:solidFill>
                <a:latin typeface="Arial"/>
                <a:cs typeface="Arial"/>
              </a:rPr>
              <a:t>premium</a:t>
            </a:r>
            <a:r>
              <a:rPr sz="1550" spc="105">
                <a:solidFill>
                  <a:srgbClr val="1F487C"/>
                </a:solidFill>
                <a:latin typeface="Arial"/>
                <a:cs typeface="Arial"/>
              </a:rPr>
              <a:t> </a:t>
            </a:r>
            <a:r>
              <a:rPr sz="1550" spc="-10">
                <a:solidFill>
                  <a:srgbClr val="1F487C"/>
                </a:solidFill>
                <a:latin typeface="Arial"/>
                <a:cs typeface="Arial"/>
              </a:rPr>
              <a:t>increase</a:t>
            </a:r>
            <a:endParaRPr sz="1550">
              <a:latin typeface="Arial"/>
              <a:cs typeface="Arial"/>
            </a:endParaRPr>
          </a:p>
          <a:p>
            <a:pPr marL="298450" indent="-285750">
              <a:lnSpc>
                <a:spcPct val="100000"/>
              </a:lnSpc>
              <a:spcBef>
                <a:spcPts val="95"/>
              </a:spcBef>
              <a:buChar char="•"/>
              <a:tabLst>
                <a:tab pos="298450" algn="l"/>
              </a:tabLst>
            </a:pPr>
            <a:r>
              <a:rPr sz="1550">
                <a:solidFill>
                  <a:srgbClr val="1F487C"/>
                </a:solidFill>
                <a:latin typeface="Arial"/>
                <a:cs typeface="Arial"/>
              </a:rPr>
              <a:t>No</a:t>
            </a:r>
            <a:r>
              <a:rPr sz="1550" spc="105">
                <a:solidFill>
                  <a:srgbClr val="1F487C"/>
                </a:solidFill>
                <a:latin typeface="Arial"/>
                <a:cs typeface="Arial"/>
              </a:rPr>
              <a:t> </a:t>
            </a:r>
            <a:r>
              <a:rPr sz="1550">
                <a:solidFill>
                  <a:srgbClr val="1F487C"/>
                </a:solidFill>
                <a:latin typeface="Arial"/>
                <a:cs typeface="Arial"/>
              </a:rPr>
              <a:t>plan</a:t>
            </a:r>
            <a:r>
              <a:rPr sz="1550" spc="105">
                <a:solidFill>
                  <a:srgbClr val="1F487C"/>
                </a:solidFill>
                <a:latin typeface="Arial"/>
                <a:cs typeface="Arial"/>
              </a:rPr>
              <a:t> </a:t>
            </a:r>
            <a:r>
              <a:rPr sz="1550">
                <a:solidFill>
                  <a:srgbClr val="1F487C"/>
                </a:solidFill>
                <a:latin typeface="Arial"/>
                <a:cs typeface="Arial"/>
              </a:rPr>
              <a:t>design</a:t>
            </a:r>
            <a:r>
              <a:rPr sz="1550" spc="25">
                <a:solidFill>
                  <a:srgbClr val="1F487C"/>
                </a:solidFill>
                <a:latin typeface="Arial"/>
                <a:cs typeface="Arial"/>
              </a:rPr>
              <a:t> </a:t>
            </a:r>
            <a:r>
              <a:rPr sz="1550" spc="-10">
                <a:solidFill>
                  <a:srgbClr val="1F487C"/>
                </a:solidFill>
                <a:latin typeface="Arial"/>
                <a:cs typeface="Arial"/>
              </a:rPr>
              <a:t>changes</a:t>
            </a:r>
            <a:endParaRPr sz="1550">
              <a:latin typeface="Arial"/>
              <a:cs typeface="Arial"/>
            </a:endParaRPr>
          </a:p>
          <a:p>
            <a:pPr marL="298450" indent="-285750">
              <a:lnSpc>
                <a:spcPct val="100000"/>
              </a:lnSpc>
              <a:spcBef>
                <a:spcPts val="85"/>
              </a:spcBef>
              <a:buChar char="•"/>
              <a:tabLst>
                <a:tab pos="298450" algn="l"/>
              </a:tabLst>
            </a:pPr>
            <a:r>
              <a:rPr sz="1550">
                <a:solidFill>
                  <a:srgbClr val="1F487C"/>
                </a:solidFill>
                <a:latin typeface="Arial"/>
                <a:cs typeface="Arial"/>
              </a:rPr>
              <a:t>Always</a:t>
            </a:r>
            <a:r>
              <a:rPr sz="1550" spc="105">
                <a:solidFill>
                  <a:srgbClr val="1F487C"/>
                </a:solidFill>
                <a:latin typeface="Arial"/>
                <a:cs typeface="Arial"/>
              </a:rPr>
              <a:t> </a:t>
            </a:r>
            <a:r>
              <a:rPr sz="1550">
                <a:solidFill>
                  <a:srgbClr val="1F487C"/>
                </a:solidFill>
                <a:latin typeface="Arial"/>
                <a:cs typeface="Arial"/>
              </a:rPr>
              <a:t>open</a:t>
            </a:r>
            <a:r>
              <a:rPr sz="1550" spc="170">
                <a:solidFill>
                  <a:srgbClr val="1F487C"/>
                </a:solidFill>
                <a:latin typeface="Arial"/>
                <a:cs typeface="Arial"/>
              </a:rPr>
              <a:t> </a:t>
            </a:r>
            <a:r>
              <a:rPr sz="1550">
                <a:solidFill>
                  <a:srgbClr val="1F487C"/>
                </a:solidFill>
                <a:latin typeface="Arial"/>
                <a:cs typeface="Arial"/>
              </a:rPr>
              <a:t>for</a:t>
            </a:r>
            <a:r>
              <a:rPr sz="1550" spc="75">
                <a:solidFill>
                  <a:srgbClr val="1F487C"/>
                </a:solidFill>
                <a:latin typeface="Arial"/>
                <a:cs typeface="Arial"/>
              </a:rPr>
              <a:t> </a:t>
            </a:r>
            <a:r>
              <a:rPr sz="1550">
                <a:solidFill>
                  <a:srgbClr val="1F487C"/>
                </a:solidFill>
                <a:latin typeface="Arial"/>
                <a:cs typeface="Arial"/>
              </a:rPr>
              <a:t>enrollment</a:t>
            </a:r>
            <a:endParaRPr sz="1550">
              <a:latin typeface="Arial"/>
              <a:cs typeface="Arial"/>
            </a:endParaRPr>
          </a:p>
        </p:txBody>
      </p:sp>
      <p:grpSp>
        <p:nvGrpSpPr>
          <p:cNvPr id="4" name="Group 3">
            <a:extLst>
              <a:ext uri="{FF2B5EF4-FFF2-40B4-BE49-F238E27FC236}">
                <a16:creationId xmlns:a16="http://schemas.microsoft.com/office/drawing/2014/main" id="{7BC90435-7E32-0394-92CC-0EEC4E29144D}"/>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72994C80-9595-BE0F-398D-2611695BFFBD}"/>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8B83419-1B8A-A9F5-A768-813FAFF205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38">
            <a:hlinkClick r:id="" action="ppaction://media"/>
            <a:extLst>
              <a:ext uri="{FF2B5EF4-FFF2-40B4-BE49-F238E27FC236}">
                <a16:creationId xmlns:a16="http://schemas.microsoft.com/office/drawing/2014/main" id="{A061A790-C0AE-21F4-CF8B-132294276B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17547"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000"/>
    </mc:Choice>
    <mc:Fallback>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77342" y="181679"/>
            <a:ext cx="8389315" cy="679673"/>
          </a:xfrm>
          <a:prstGeom prst="rect">
            <a:avLst/>
          </a:prstGeom>
        </p:spPr>
        <p:txBody>
          <a:bodyPr vert="horz" wrap="square" lIns="0" tIns="246380" rIns="0" bIns="0" rtlCol="0" anchor="t">
            <a:spAutoFit/>
          </a:bodyPr>
          <a:lstStyle/>
          <a:p>
            <a:pPr marL="77470">
              <a:lnSpc>
                <a:spcPct val="100000"/>
              </a:lnSpc>
              <a:spcBef>
                <a:spcPts val="130"/>
              </a:spcBef>
            </a:pPr>
            <a:r>
              <a:rPr sz="2800" b="1"/>
              <a:t>Other</a:t>
            </a:r>
            <a:r>
              <a:rPr sz="2800" b="1" spc="-35"/>
              <a:t> </a:t>
            </a:r>
            <a:r>
              <a:rPr sz="2800" b="1" spc="-10"/>
              <a:t>Plans</a:t>
            </a:r>
          </a:p>
        </p:txBody>
      </p:sp>
      <p:sp>
        <p:nvSpPr>
          <p:cNvPr id="3" name="object 3"/>
          <p:cNvSpPr txBox="1"/>
          <p:nvPr/>
        </p:nvSpPr>
        <p:spPr>
          <a:xfrm>
            <a:off x="457200" y="862458"/>
            <a:ext cx="7543800" cy="3489673"/>
          </a:xfrm>
          <a:prstGeom prst="rect">
            <a:avLst/>
          </a:prstGeom>
        </p:spPr>
        <p:txBody>
          <a:bodyPr vert="horz" wrap="square" lIns="0" tIns="17145" rIns="0" bIns="0" rtlCol="0">
            <a:spAutoFit/>
          </a:bodyPr>
          <a:lstStyle/>
          <a:p>
            <a:pPr marL="12700">
              <a:lnSpc>
                <a:spcPct val="100000"/>
              </a:lnSpc>
              <a:spcBef>
                <a:spcPts val="135"/>
              </a:spcBef>
            </a:pPr>
            <a:r>
              <a:rPr sz="1550" b="1" i="1">
                <a:solidFill>
                  <a:srgbClr val="1F487C"/>
                </a:solidFill>
                <a:latin typeface="Arial"/>
                <a:cs typeface="Arial"/>
              </a:rPr>
              <a:t>Legal</a:t>
            </a:r>
            <a:r>
              <a:rPr sz="1550" b="1" i="1" spc="70">
                <a:solidFill>
                  <a:srgbClr val="1F487C"/>
                </a:solidFill>
                <a:latin typeface="Arial"/>
                <a:cs typeface="Arial"/>
              </a:rPr>
              <a:t> </a:t>
            </a:r>
            <a:r>
              <a:rPr sz="1550" b="1" i="1">
                <a:solidFill>
                  <a:srgbClr val="1F487C"/>
                </a:solidFill>
                <a:latin typeface="Arial"/>
                <a:cs typeface="Arial"/>
              </a:rPr>
              <a:t>–</a:t>
            </a:r>
            <a:r>
              <a:rPr sz="1550" b="1" i="1" spc="25">
                <a:solidFill>
                  <a:srgbClr val="1F487C"/>
                </a:solidFill>
                <a:latin typeface="Arial"/>
                <a:cs typeface="Arial"/>
              </a:rPr>
              <a:t> </a:t>
            </a:r>
            <a:r>
              <a:rPr sz="1550" b="1" i="1" spc="-20">
                <a:solidFill>
                  <a:srgbClr val="1F487C"/>
                </a:solidFill>
                <a:latin typeface="Arial"/>
                <a:cs typeface="Arial"/>
              </a:rPr>
              <a:t>ARAG</a:t>
            </a:r>
            <a:endParaRPr sz="1550">
              <a:latin typeface="Arial"/>
              <a:cs typeface="Arial"/>
            </a:endParaRPr>
          </a:p>
          <a:p>
            <a:pPr marL="298450" indent="-285750">
              <a:lnSpc>
                <a:spcPct val="100000"/>
              </a:lnSpc>
              <a:spcBef>
                <a:spcPts val="20"/>
              </a:spcBef>
              <a:buChar char="•"/>
              <a:tabLst>
                <a:tab pos="298450" algn="l"/>
              </a:tabLst>
            </a:pPr>
            <a:r>
              <a:rPr sz="1550">
                <a:solidFill>
                  <a:srgbClr val="1F487C"/>
                </a:solidFill>
                <a:latin typeface="Arial"/>
                <a:cs typeface="Arial"/>
              </a:rPr>
              <a:t>No</a:t>
            </a:r>
            <a:r>
              <a:rPr sz="1550" spc="145">
                <a:solidFill>
                  <a:srgbClr val="1F487C"/>
                </a:solidFill>
                <a:latin typeface="Arial"/>
                <a:cs typeface="Arial"/>
              </a:rPr>
              <a:t> </a:t>
            </a:r>
            <a:r>
              <a:rPr sz="1550">
                <a:solidFill>
                  <a:srgbClr val="1F487C"/>
                </a:solidFill>
                <a:latin typeface="Arial"/>
                <a:cs typeface="Arial"/>
              </a:rPr>
              <a:t>benefit</a:t>
            </a:r>
            <a:r>
              <a:rPr sz="1550" spc="65">
                <a:solidFill>
                  <a:srgbClr val="1F487C"/>
                </a:solidFill>
                <a:latin typeface="Arial"/>
                <a:cs typeface="Arial"/>
              </a:rPr>
              <a:t> </a:t>
            </a:r>
            <a:r>
              <a:rPr sz="1550">
                <a:solidFill>
                  <a:srgbClr val="1F487C"/>
                </a:solidFill>
                <a:latin typeface="Arial"/>
                <a:cs typeface="Arial"/>
              </a:rPr>
              <a:t>or</a:t>
            </a:r>
            <a:r>
              <a:rPr sz="1550" spc="135">
                <a:solidFill>
                  <a:srgbClr val="1F487C"/>
                </a:solidFill>
                <a:latin typeface="Arial"/>
                <a:cs typeface="Arial"/>
              </a:rPr>
              <a:t> </a:t>
            </a:r>
            <a:r>
              <a:rPr sz="1550">
                <a:solidFill>
                  <a:srgbClr val="1F487C"/>
                </a:solidFill>
                <a:latin typeface="Arial"/>
                <a:cs typeface="Arial"/>
              </a:rPr>
              <a:t>rate</a:t>
            </a:r>
            <a:r>
              <a:rPr sz="1550" spc="55">
                <a:solidFill>
                  <a:srgbClr val="1F487C"/>
                </a:solidFill>
                <a:latin typeface="Arial"/>
                <a:cs typeface="Arial"/>
              </a:rPr>
              <a:t> </a:t>
            </a:r>
            <a:r>
              <a:rPr sz="1550">
                <a:solidFill>
                  <a:srgbClr val="1F487C"/>
                </a:solidFill>
                <a:latin typeface="Arial"/>
                <a:cs typeface="Arial"/>
              </a:rPr>
              <a:t>changes</a:t>
            </a:r>
            <a:r>
              <a:rPr sz="1550" spc="75">
                <a:solidFill>
                  <a:srgbClr val="1F487C"/>
                </a:solidFill>
                <a:latin typeface="Arial"/>
                <a:cs typeface="Arial"/>
              </a:rPr>
              <a:t> </a:t>
            </a:r>
            <a:r>
              <a:rPr sz="1550">
                <a:solidFill>
                  <a:srgbClr val="1F487C"/>
                </a:solidFill>
                <a:latin typeface="Arial"/>
                <a:cs typeface="Arial"/>
              </a:rPr>
              <a:t>for</a:t>
            </a:r>
            <a:r>
              <a:rPr sz="1550" spc="135">
                <a:solidFill>
                  <a:srgbClr val="1F487C"/>
                </a:solidFill>
                <a:latin typeface="Arial"/>
                <a:cs typeface="Arial"/>
              </a:rPr>
              <a:t> </a:t>
            </a:r>
            <a:r>
              <a:rPr sz="1550" spc="-20">
                <a:solidFill>
                  <a:srgbClr val="1F487C"/>
                </a:solidFill>
                <a:latin typeface="Arial"/>
                <a:cs typeface="Arial"/>
              </a:rPr>
              <a:t>2027</a:t>
            </a:r>
            <a:endParaRPr sz="1550">
              <a:latin typeface="Arial"/>
              <a:cs typeface="Arial"/>
            </a:endParaRPr>
          </a:p>
          <a:p>
            <a:pPr marL="298450" indent="-285750">
              <a:lnSpc>
                <a:spcPct val="100000"/>
              </a:lnSpc>
              <a:spcBef>
                <a:spcPts val="90"/>
              </a:spcBef>
              <a:buChar char="•"/>
              <a:tabLst>
                <a:tab pos="298450" algn="l"/>
              </a:tabLst>
            </a:pPr>
            <a:r>
              <a:rPr sz="1550">
                <a:solidFill>
                  <a:srgbClr val="1F487C"/>
                </a:solidFill>
                <a:latin typeface="Arial"/>
                <a:cs typeface="Arial"/>
              </a:rPr>
              <a:t>Open</a:t>
            </a:r>
            <a:r>
              <a:rPr sz="1550" spc="125">
                <a:solidFill>
                  <a:srgbClr val="1F487C"/>
                </a:solidFill>
                <a:latin typeface="Arial"/>
                <a:cs typeface="Arial"/>
              </a:rPr>
              <a:t> </a:t>
            </a:r>
            <a:r>
              <a:rPr sz="1550">
                <a:solidFill>
                  <a:srgbClr val="1F487C"/>
                </a:solidFill>
                <a:latin typeface="Arial"/>
                <a:cs typeface="Arial"/>
              </a:rPr>
              <a:t>for</a:t>
            </a:r>
            <a:r>
              <a:rPr sz="1550" spc="120">
                <a:solidFill>
                  <a:srgbClr val="1F487C"/>
                </a:solidFill>
                <a:latin typeface="Arial"/>
                <a:cs typeface="Arial"/>
              </a:rPr>
              <a:t> </a:t>
            </a:r>
            <a:r>
              <a:rPr sz="1550">
                <a:solidFill>
                  <a:srgbClr val="1F487C"/>
                </a:solidFill>
                <a:latin typeface="Arial"/>
                <a:cs typeface="Arial"/>
              </a:rPr>
              <a:t>enrollment</a:t>
            </a:r>
            <a:r>
              <a:rPr sz="1550" spc="135">
                <a:solidFill>
                  <a:srgbClr val="1F487C"/>
                </a:solidFill>
                <a:latin typeface="Arial"/>
                <a:cs typeface="Arial"/>
              </a:rPr>
              <a:t> </a:t>
            </a:r>
            <a:r>
              <a:rPr sz="1550">
                <a:solidFill>
                  <a:srgbClr val="1F487C"/>
                </a:solidFill>
                <a:latin typeface="Arial"/>
                <a:cs typeface="Arial"/>
              </a:rPr>
              <a:t>during</a:t>
            </a:r>
            <a:r>
              <a:rPr sz="1550" spc="130">
                <a:solidFill>
                  <a:srgbClr val="1F487C"/>
                </a:solidFill>
                <a:latin typeface="Arial"/>
                <a:cs typeface="Arial"/>
              </a:rPr>
              <a:t> </a:t>
            </a:r>
            <a:r>
              <a:rPr sz="1550" spc="-25">
                <a:solidFill>
                  <a:srgbClr val="1F487C"/>
                </a:solidFill>
                <a:latin typeface="Arial"/>
                <a:cs typeface="Arial"/>
              </a:rPr>
              <a:t>OE</a:t>
            </a:r>
            <a:endParaRPr sz="1550">
              <a:latin typeface="Arial"/>
              <a:cs typeface="Arial"/>
            </a:endParaRPr>
          </a:p>
          <a:p>
            <a:pPr>
              <a:lnSpc>
                <a:spcPct val="100000"/>
              </a:lnSpc>
              <a:spcBef>
                <a:spcPts val="180"/>
              </a:spcBef>
              <a:buClr>
                <a:srgbClr val="1F487C"/>
              </a:buClr>
              <a:buFont typeface="Arial"/>
              <a:buChar char="•"/>
            </a:pPr>
            <a:endParaRPr sz="1550">
              <a:latin typeface="Arial"/>
              <a:cs typeface="Arial"/>
            </a:endParaRPr>
          </a:p>
          <a:p>
            <a:pPr marL="12700">
              <a:lnSpc>
                <a:spcPct val="100000"/>
              </a:lnSpc>
            </a:pPr>
            <a:r>
              <a:rPr sz="1550" b="1" i="1">
                <a:solidFill>
                  <a:srgbClr val="1F487C"/>
                </a:solidFill>
                <a:latin typeface="Arial"/>
                <a:cs typeface="Arial"/>
              </a:rPr>
              <a:t>Disability</a:t>
            </a:r>
            <a:r>
              <a:rPr sz="1550" b="1" i="1" spc="110">
                <a:solidFill>
                  <a:srgbClr val="1F487C"/>
                </a:solidFill>
                <a:latin typeface="Arial"/>
                <a:cs typeface="Arial"/>
              </a:rPr>
              <a:t> </a:t>
            </a:r>
            <a:r>
              <a:rPr sz="1550" b="1" i="1">
                <a:solidFill>
                  <a:srgbClr val="1F487C"/>
                </a:solidFill>
                <a:latin typeface="Arial"/>
                <a:cs typeface="Arial"/>
              </a:rPr>
              <a:t>–</a:t>
            </a:r>
            <a:r>
              <a:rPr sz="1550" b="1" i="1" spc="155">
                <a:solidFill>
                  <a:srgbClr val="1F487C"/>
                </a:solidFill>
                <a:latin typeface="Arial"/>
                <a:cs typeface="Arial"/>
              </a:rPr>
              <a:t> </a:t>
            </a:r>
            <a:r>
              <a:rPr sz="1550" b="1" i="1">
                <a:solidFill>
                  <a:srgbClr val="1F487C"/>
                </a:solidFill>
                <a:latin typeface="Arial"/>
                <a:cs typeface="Arial"/>
              </a:rPr>
              <a:t>Lincoln</a:t>
            </a:r>
            <a:r>
              <a:rPr sz="1550" b="1" i="1" spc="170">
                <a:solidFill>
                  <a:srgbClr val="1F487C"/>
                </a:solidFill>
                <a:latin typeface="Arial"/>
                <a:cs typeface="Arial"/>
              </a:rPr>
              <a:t> </a:t>
            </a:r>
            <a:r>
              <a:rPr sz="1550" b="1" i="1">
                <a:solidFill>
                  <a:srgbClr val="1F487C"/>
                </a:solidFill>
                <a:latin typeface="Arial"/>
                <a:cs typeface="Arial"/>
              </a:rPr>
              <a:t>Financial</a:t>
            </a:r>
            <a:r>
              <a:rPr sz="1550" b="1" i="1" spc="204">
                <a:solidFill>
                  <a:srgbClr val="1F487C"/>
                </a:solidFill>
                <a:latin typeface="Arial"/>
                <a:cs typeface="Arial"/>
              </a:rPr>
              <a:t> </a:t>
            </a:r>
            <a:r>
              <a:rPr sz="1550" b="1" i="1" spc="-10">
                <a:solidFill>
                  <a:srgbClr val="1F487C"/>
                </a:solidFill>
                <a:latin typeface="Arial"/>
                <a:cs typeface="Arial"/>
              </a:rPr>
              <a:t>Group</a:t>
            </a:r>
            <a:endParaRPr sz="1550">
              <a:latin typeface="Arial"/>
              <a:cs typeface="Arial"/>
            </a:endParaRPr>
          </a:p>
          <a:p>
            <a:pPr marL="298450" indent="-285750">
              <a:lnSpc>
                <a:spcPct val="100000"/>
              </a:lnSpc>
              <a:spcBef>
                <a:spcPts val="90"/>
              </a:spcBef>
              <a:buChar char="•"/>
              <a:tabLst>
                <a:tab pos="298450" algn="l"/>
              </a:tabLst>
            </a:pPr>
            <a:r>
              <a:rPr sz="1550">
                <a:solidFill>
                  <a:srgbClr val="1F487C"/>
                </a:solidFill>
                <a:latin typeface="Arial"/>
                <a:cs typeface="Arial"/>
              </a:rPr>
              <a:t>No</a:t>
            </a:r>
            <a:r>
              <a:rPr sz="1550" spc="145">
                <a:solidFill>
                  <a:srgbClr val="1F487C"/>
                </a:solidFill>
                <a:latin typeface="Arial"/>
                <a:cs typeface="Arial"/>
              </a:rPr>
              <a:t> </a:t>
            </a:r>
            <a:r>
              <a:rPr sz="1550">
                <a:solidFill>
                  <a:srgbClr val="1F487C"/>
                </a:solidFill>
                <a:latin typeface="Arial"/>
                <a:cs typeface="Arial"/>
              </a:rPr>
              <a:t>benefit</a:t>
            </a:r>
            <a:r>
              <a:rPr sz="1550" spc="65">
                <a:solidFill>
                  <a:srgbClr val="1F487C"/>
                </a:solidFill>
                <a:latin typeface="Arial"/>
                <a:cs typeface="Arial"/>
              </a:rPr>
              <a:t> </a:t>
            </a:r>
            <a:r>
              <a:rPr sz="1550">
                <a:solidFill>
                  <a:srgbClr val="1F487C"/>
                </a:solidFill>
                <a:latin typeface="Arial"/>
                <a:cs typeface="Arial"/>
              </a:rPr>
              <a:t>or</a:t>
            </a:r>
            <a:r>
              <a:rPr sz="1550" spc="135">
                <a:solidFill>
                  <a:srgbClr val="1F487C"/>
                </a:solidFill>
                <a:latin typeface="Arial"/>
                <a:cs typeface="Arial"/>
              </a:rPr>
              <a:t> </a:t>
            </a:r>
            <a:r>
              <a:rPr sz="1550">
                <a:solidFill>
                  <a:srgbClr val="1F487C"/>
                </a:solidFill>
                <a:latin typeface="Arial"/>
                <a:cs typeface="Arial"/>
              </a:rPr>
              <a:t>rate</a:t>
            </a:r>
            <a:r>
              <a:rPr sz="1550" spc="55">
                <a:solidFill>
                  <a:srgbClr val="1F487C"/>
                </a:solidFill>
                <a:latin typeface="Arial"/>
                <a:cs typeface="Arial"/>
              </a:rPr>
              <a:t> </a:t>
            </a:r>
            <a:r>
              <a:rPr sz="1550">
                <a:solidFill>
                  <a:srgbClr val="1F487C"/>
                </a:solidFill>
                <a:latin typeface="Arial"/>
                <a:cs typeface="Arial"/>
              </a:rPr>
              <a:t>changes</a:t>
            </a:r>
            <a:r>
              <a:rPr sz="1550" spc="75">
                <a:solidFill>
                  <a:srgbClr val="1F487C"/>
                </a:solidFill>
                <a:latin typeface="Arial"/>
                <a:cs typeface="Arial"/>
              </a:rPr>
              <a:t> </a:t>
            </a:r>
            <a:r>
              <a:rPr sz="1550">
                <a:solidFill>
                  <a:srgbClr val="1F487C"/>
                </a:solidFill>
                <a:latin typeface="Arial"/>
                <a:cs typeface="Arial"/>
              </a:rPr>
              <a:t>for</a:t>
            </a:r>
            <a:r>
              <a:rPr sz="1550" spc="135">
                <a:solidFill>
                  <a:srgbClr val="1F487C"/>
                </a:solidFill>
                <a:latin typeface="Arial"/>
                <a:cs typeface="Arial"/>
              </a:rPr>
              <a:t> </a:t>
            </a:r>
            <a:r>
              <a:rPr sz="1550" spc="-20">
                <a:solidFill>
                  <a:srgbClr val="1F487C"/>
                </a:solidFill>
                <a:latin typeface="Arial"/>
                <a:cs typeface="Arial"/>
              </a:rPr>
              <a:t>2027</a:t>
            </a:r>
            <a:endParaRPr sz="1550">
              <a:latin typeface="Arial"/>
              <a:cs typeface="Arial"/>
            </a:endParaRPr>
          </a:p>
          <a:p>
            <a:pPr marL="298450" marR="136525" indent="-286385">
              <a:lnSpc>
                <a:spcPct val="100899"/>
              </a:lnSpc>
              <a:spcBef>
                <a:spcPts val="75"/>
              </a:spcBef>
              <a:buFontTx/>
              <a:buChar char="•"/>
              <a:tabLst>
                <a:tab pos="298450" algn="l"/>
              </a:tabLst>
            </a:pPr>
            <a:r>
              <a:rPr sz="1550">
                <a:solidFill>
                  <a:srgbClr val="1F487C"/>
                </a:solidFill>
                <a:latin typeface="Arial"/>
                <a:cs typeface="Arial"/>
              </a:rPr>
              <a:t>Disability</a:t>
            </a:r>
            <a:r>
              <a:rPr sz="1550" spc="130">
                <a:solidFill>
                  <a:srgbClr val="1F487C"/>
                </a:solidFill>
                <a:latin typeface="Arial"/>
                <a:cs typeface="Arial"/>
              </a:rPr>
              <a:t> </a:t>
            </a:r>
            <a:r>
              <a:rPr sz="1550">
                <a:solidFill>
                  <a:srgbClr val="1F487C"/>
                </a:solidFill>
                <a:latin typeface="Arial"/>
                <a:cs typeface="Arial"/>
              </a:rPr>
              <a:t>will</a:t>
            </a:r>
            <a:r>
              <a:rPr sz="1550" spc="145">
                <a:solidFill>
                  <a:srgbClr val="1F487C"/>
                </a:solidFill>
                <a:latin typeface="Arial"/>
                <a:cs typeface="Arial"/>
              </a:rPr>
              <a:t> </a:t>
            </a:r>
            <a:r>
              <a:rPr sz="1550">
                <a:solidFill>
                  <a:srgbClr val="1F487C"/>
                </a:solidFill>
                <a:latin typeface="Arial"/>
                <a:cs typeface="Arial"/>
              </a:rPr>
              <a:t>not</a:t>
            </a:r>
            <a:r>
              <a:rPr sz="1550" spc="130">
                <a:solidFill>
                  <a:srgbClr val="1F487C"/>
                </a:solidFill>
                <a:latin typeface="Arial"/>
                <a:cs typeface="Arial"/>
              </a:rPr>
              <a:t> </a:t>
            </a:r>
            <a:r>
              <a:rPr sz="1550">
                <a:solidFill>
                  <a:srgbClr val="1F487C"/>
                </a:solidFill>
                <a:latin typeface="Arial"/>
                <a:cs typeface="Arial"/>
              </a:rPr>
              <a:t>be</a:t>
            </a:r>
            <a:r>
              <a:rPr sz="1550" spc="114">
                <a:solidFill>
                  <a:srgbClr val="1F487C"/>
                </a:solidFill>
                <a:latin typeface="Arial"/>
                <a:cs typeface="Arial"/>
              </a:rPr>
              <a:t> </a:t>
            </a:r>
            <a:r>
              <a:rPr sz="1550">
                <a:solidFill>
                  <a:srgbClr val="1F487C"/>
                </a:solidFill>
                <a:latin typeface="Arial"/>
                <a:cs typeface="Arial"/>
              </a:rPr>
              <a:t>open</a:t>
            </a:r>
            <a:r>
              <a:rPr sz="1550" spc="40">
                <a:solidFill>
                  <a:srgbClr val="1F487C"/>
                </a:solidFill>
                <a:latin typeface="Arial"/>
                <a:cs typeface="Arial"/>
              </a:rPr>
              <a:t> </a:t>
            </a:r>
            <a:r>
              <a:rPr sz="1550">
                <a:solidFill>
                  <a:srgbClr val="1F487C"/>
                </a:solidFill>
                <a:latin typeface="Arial"/>
                <a:cs typeface="Arial"/>
              </a:rPr>
              <a:t>for</a:t>
            </a:r>
            <a:r>
              <a:rPr sz="1550" spc="110">
                <a:solidFill>
                  <a:srgbClr val="1F487C"/>
                </a:solidFill>
                <a:latin typeface="Arial"/>
                <a:cs typeface="Arial"/>
              </a:rPr>
              <a:t> </a:t>
            </a:r>
            <a:r>
              <a:rPr sz="1550">
                <a:solidFill>
                  <a:srgbClr val="1F487C"/>
                </a:solidFill>
                <a:latin typeface="Arial"/>
                <a:cs typeface="Arial"/>
              </a:rPr>
              <a:t>enrollment</a:t>
            </a:r>
            <a:r>
              <a:rPr sz="1550" spc="50">
                <a:solidFill>
                  <a:srgbClr val="1F487C"/>
                </a:solidFill>
                <a:latin typeface="Arial"/>
                <a:cs typeface="Arial"/>
              </a:rPr>
              <a:t> </a:t>
            </a:r>
            <a:r>
              <a:rPr sz="1550">
                <a:solidFill>
                  <a:srgbClr val="1F487C"/>
                </a:solidFill>
                <a:latin typeface="Arial"/>
                <a:cs typeface="Arial"/>
              </a:rPr>
              <a:t>during</a:t>
            </a:r>
            <a:r>
              <a:rPr sz="1550" spc="35">
                <a:solidFill>
                  <a:srgbClr val="1F487C"/>
                </a:solidFill>
                <a:latin typeface="Arial"/>
                <a:cs typeface="Arial"/>
              </a:rPr>
              <a:t> </a:t>
            </a:r>
            <a:r>
              <a:rPr sz="1550">
                <a:solidFill>
                  <a:srgbClr val="1F487C"/>
                </a:solidFill>
                <a:latin typeface="Arial"/>
                <a:cs typeface="Arial"/>
              </a:rPr>
              <a:t>OE;</a:t>
            </a:r>
            <a:r>
              <a:rPr sz="1550" spc="130">
                <a:solidFill>
                  <a:srgbClr val="1F487C"/>
                </a:solidFill>
                <a:latin typeface="Arial"/>
                <a:cs typeface="Arial"/>
              </a:rPr>
              <a:t> </a:t>
            </a:r>
            <a:r>
              <a:rPr sz="1550">
                <a:solidFill>
                  <a:srgbClr val="1F487C"/>
                </a:solidFill>
                <a:latin typeface="Arial"/>
                <a:cs typeface="Arial"/>
              </a:rPr>
              <a:t>Employees</a:t>
            </a:r>
            <a:r>
              <a:rPr sz="1550" spc="55">
                <a:solidFill>
                  <a:srgbClr val="1F487C"/>
                </a:solidFill>
                <a:latin typeface="Arial"/>
                <a:cs typeface="Arial"/>
              </a:rPr>
              <a:t> </a:t>
            </a:r>
            <a:r>
              <a:rPr lang="en-US" sz="1550">
                <a:solidFill>
                  <a:srgbClr val="1F487C"/>
                </a:solidFill>
                <a:latin typeface="Arial"/>
                <a:cs typeface="Arial"/>
              </a:rPr>
              <a:t>may</a:t>
            </a:r>
            <a:r>
              <a:rPr sz="1550" spc="114">
                <a:solidFill>
                  <a:srgbClr val="1F487C"/>
                </a:solidFill>
                <a:latin typeface="Arial"/>
                <a:cs typeface="Arial"/>
              </a:rPr>
              <a:t> </a:t>
            </a:r>
            <a:r>
              <a:rPr sz="1550" spc="-10">
                <a:solidFill>
                  <a:srgbClr val="1F487C"/>
                </a:solidFill>
                <a:latin typeface="Arial"/>
                <a:cs typeface="Arial"/>
              </a:rPr>
              <a:t>apply </a:t>
            </a:r>
            <a:r>
              <a:rPr sz="1550">
                <a:solidFill>
                  <a:srgbClr val="1F487C"/>
                </a:solidFill>
                <a:latin typeface="Arial"/>
                <a:cs typeface="Arial"/>
              </a:rPr>
              <a:t>at</a:t>
            </a:r>
            <a:r>
              <a:rPr sz="1550" spc="95">
                <a:solidFill>
                  <a:srgbClr val="1F487C"/>
                </a:solidFill>
                <a:latin typeface="Arial"/>
                <a:cs typeface="Arial"/>
              </a:rPr>
              <a:t> </a:t>
            </a:r>
            <a:r>
              <a:rPr sz="1550">
                <a:solidFill>
                  <a:srgbClr val="1F487C"/>
                </a:solidFill>
                <a:latin typeface="Arial"/>
                <a:cs typeface="Arial"/>
              </a:rPr>
              <a:t>any</a:t>
            </a:r>
            <a:r>
              <a:rPr sz="1550" spc="105">
                <a:solidFill>
                  <a:srgbClr val="1F487C"/>
                </a:solidFill>
                <a:latin typeface="Arial"/>
                <a:cs typeface="Arial"/>
              </a:rPr>
              <a:t> </a:t>
            </a:r>
            <a:r>
              <a:rPr sz="1550">
                <a:solidFill>
                  <a:srgbClr val="1F487C"/>
                </a:solidFill>
                <a:latin typeface="Arial"/>
                <a:cs typeface="Arial"/>
              </a:rPr>
              <a:t>time</a:t>
            </a:r>
            <a:r>
              <a:rPr sz="1550" spc="15">
                <a:solidFill>
                  <a:srgbClr val="1F487C"/>
                </a:solidFill>
                <a:latin typeface="Arial"/>
                <a:cs typeface="Arial"/>
              </a:rPr>
              <a:t> </a:t>
            </a:r>
            <a:r>
              <a:rPr sz="1550">
                <a:solidFill>
                  <a:srgbClr val="1F487C"/>
                </a:solidFill>
                <a:latin typeface="Arial"/>
                <a:cs typeface="Arial"/>
              </a:rPr>
              <a:t>with</a:t>
            </a:r>
            <a:r>
              <a:rPr sz="1550" spc="90">
                <a:solidFill>
                  <a:srgbClr val="1F487C"/>
                </a:solidFill>
                <a:latin typeface="Arial"/>
                <a:cs typeface="Arial"/>
              </a:rPr>
              <a:t> </a:t>
            </a:r>
            <a:r>
              <a:rPr lang="en-US" sz="1550" spc="-25">
                <a:solidFill>
                  <a:srgbClr val="1F487C"/>
                </a:solidFill>
                <a:latin typeface="Arial"/>
                <a:cs typeface="Arial"/>
              </a:rPr>
              <a:t>Evidence of Insurability (EOI)</a:t>
            </a:r>
            <a:endParaRPr sz="1550">
              <a:latin typeface="Arial"/>
              <a:cs typeface="Arial"/>
            </a:endParaRPr>
          </a:p>
          <a:p>
            <a:pPr>
              <a:lnSpc>
                <a:spcPct val="100000"/>
              </a:lnSpc>
              <a:spcBef>
                <a:spcPts val="254"/>
              </a:spcBef>
              <a:buClr>
                <a:srgbClr val="1F487C"/>
              </a:buClr>
              <a:buFont typeface="Arial"/>
              <a:buChar char="•"/>
            </a:pPr>
            <a:endParaRPr sz="1550">
              <a:latin typeface="Arial"/>
              <a:cs typeface="Arial"/>
            </a:endParaRPr>
          </a:p>
          <a:p>
            <a:pPr marL="12700">
              <a:lnSpc>
                <a:spcPct val="100000"/>
              </a:lnSpc>
            </a:pPr>
            <a:r>
              <a:rPr sz="1550" b="1" i="1">
                <a:solidFill>
                  <a:srgbClr val="1F487C"/>
                </a:solidFill>
                <a:latin typeface="Arial"/>
                <a:cs typeface="Arial"/>
              </a:rPr>
              <a:t>Family</a:t>
            </a:r>
            <a:r>
              <a:rPr sz="1550" b="1" i="1" spc="155">
                <a:solidFill>
                  <a:srgbClr val="1F487C"/>
                </a:solidFill>
                <a:latin typeface="Arial"/>
                <a:cs typeface="Arial"/>
              </a:rPr>
              <a:t> </a:t>
            </a:r>
            <a:r>
              <a:rPr sz="1550" b="1" i="1">
                <a:solidFill>
                  <a:srgbClr val="1F487C"/>
                </a:solidFill>
                <a:latin typeface="Arial"/>
                <a:cs typeface="Arial"/>
              </a:rPr>
              <a:t>Care</a:t>
            </a:r>
            <a:r>
              <a:rPr sz="1550" b="1" i="1" spc="75">
                <a:solidFill>
                  <a:srgbClr val="1F487C"/>
                </a:solidFill>
                <a:latin typeface="Arial"/>
                <a:cs typeface="Arial"/>
              </a:rPr>
              <a:t> </a:t>
            </a:r>
            <a:r>
              <a:rPr sz="1550" b="1" i="1">
                <a:solidFill>
                  <a:srgbClr val="1F487C"/>
                </a:solidFill>
                <a:latin typeface="Arial"/>
                <a:cs typeface="Arial"/>
              </a:rPr>
              <a:t>Services</a:t>
            </a:r>
            <a:r>
              <a:rPr sz="1550" b="1" i="1" spc="125">
                <a:solidFill>
                  <a:srgbClr val="1F487C"/>
                </a:solidFill>
                <a:latin typeface="Arial"/>
                <a:cs typeface="Arial"/>
              </a:rPr>
              <a:t> </a:t>
            </a:r>
            <a:r>
              <a:rPr sz="1550" b="1" i="1">
                <a:solidFill>
                  <a:srgbClr val="1F487C"/>
                </a:solidFill>
                <a:latin typeface="Arial"/>
                <a:cs typeface="Arial"/>
              </a:rPr>
              <a:t>–</a:t>
            </a:r>
            <a:r>
              <a:rPr sz="1550" b="1" i="1" spc="125">
                <a:solidFill>
                  <a:srgbClr val="1F487C"/>
                </a:solidFill>
                <a:latin typeface="Arial"/>
                <a:cs typeface="Arial"/>
              </a:rPr>
              <a:t> </a:t>
            </a:r>
            <a:r>
              <a:rPr sz="1550" b="1" i="1">
                <a:solidFill>
                  <a:srgbClr val="1F487C"/>
                </a:solidFill>
                <a:latin typeface="Arial"/>
                <a:cs typeface="Arial"/>
              </a:rPr>
              <a:t>Bright</a:t>
            </a:r>
            <a:r>
              <a:rPr sz="1550" b="1" i="1" spc="150">
                <a:solidFill>
                  <a:srgbClr val="1F487C"/>
                </a:solidFill>
                <a:latin typeface="Arial"/>
                <a:cs typeface="Arial"/>
              </a:rPr>
              <a:t> </a:t>
            </a:r>
            <a:r>
              <a:rPr sz="1550" b="1" i="1" spc="-10">
                <a:solidFill>
                  <a:srgbClr val="1F487C"/>
                </a:solidFill>
                <a:latin typeface="Arial"/>
                <a:cs typeface="Arial"/>
              </a:rPr>
              <a:t>Horizons</a:t>
            </a:r>
            <a:endParaRPr sz="1550">
              <a:latin typeface="Arial"/>
              <a:cs typeface="Arial"/>
            </a:endParaRPr>
          </a:p>
          <a:p>
            <a:pPr marL="298450" indent="-285750">
              <a:lnSpc>
                <a:spcPct val="100000"/>
              </a:lnSpc>
              <a:spcBef>
                <a:spcPts val="20"/>
              </a:spcBef>
              <a:buChar char="•"/>
              <a:tabLst>
                <a:tab pos="298450" algn="l"/>
              </a:tabLst>
            </a:pPr>
            <a:r>
              <a:rPr sz="1550">
                <a:solidFill>
                  <a:srgbClr val="1F487C"/>
                </a:solidFill>
                <a:latin typeface="Arial"/>
                <a:cs typeface="Arial"/>
              </a:rPr>
              <a:t>UC</a:t>
            </a:r>
            <a:r>
              <a:rPr sz="1550" spc="95">
                <a:solidFill>
                  <a:srgbClr val="1F487C"/>
                </a:solidFill>
                <a:latin typeface="Arial"/>
                <a:cs typeface="Arial"/>
              </a:rPr>
              <a:t> </a:t>
            </a:r>
            <a:r>
              <a:rPr sz="1550">
                <a:solidFill>
                  <a:srgbClr val="1F487C"/>
                </a:solidFill>
                <a:latin typeface="Arial"/>
                <a:cs typeface="Arial"/>
              </a:rPr>
              <a:t>continues</a:t>
            </a:r>
            <a:r>
              <a:rPr sz="1550" spc="95">
                <a:solidFill>
                  <a:srgbClr val="1F487C"/>
                </a:solidFill>
                <a:latin typeface="Arial"/>
                <a:cs typeface="Arial"/>
              </a:rPr>
              <a:t> </a:t>
            </a:r>
            <a:r>
              <a:rPr sz="1550">
                <a:solidFill>
                  <a:srgbClr val="1F487C"/>
                </a:solidFill>
                <a:latin typeface="Arial"/>
                <a:cs typeface="Arial"/>
              </a:rPr>
              <a:t>to</a:t>
            </a:r>
            <a:r>
              <a:rPr sz="1550" spc="65">
                <a:solidFill>
                  <a:srgbClr val="1F487C"/>
                </a:solidFill>
                <a:latin typeface="Arial"/>
                <a:cs typeface="Arial"/>
              </a:rPr>
              <a:t> </a:t>
            </a:r>
            <a:r>
              <a:rPr sz="1550">
                <a:solidFill>
                  <a:srgbClr val="1F487C"/>
                </a:solidFill>
                <a:latin typeface="Arial"/>
                <a:cs typeface="Arial"/>
              </a:rPr>
              <a:t>pay</a:t>
            </a:r>
            <a:r>
              <a:rPr sz="1550" spc="95">
                <a:solidFill>
                  <a:srgbClr val="1F487C"/>
                </a:solidFill>
                <a:latin typeface="Arial"/>
                <a:cs typeface="Arial"/>
              </a:rPr>
              <a:t> </a:t>
            </a:r>
            <a:r>
              <a:rPr sz="1550">
                <a:solidFill>
                  <a:srgbClr val="1F487C"/>
                </a:solidFill>
                <a:latin typeface="Arial"/>
                <a:cs typeface="Arial"/>
              </a:rPr>
              <a:t>the</a:t>
            </a:r>
            <a:r>
              <a:rPr sz="1550" spc="65">
                <a:solidFill>
                  <a:srgbClr val="1F487C"/>
                </a:solidFill>
                <a:latin typeface="Arial"/>
                <a:cs typeface="Arial"/>
              </a:rPr>
              <a:t> </a:t>
            </a:r>
            <a:r>
              <a:rPr sz="1550">
                <a:solidFill>
                  <a:srgbClr val="1F487C"/>
                </a:solidFill>
                <a:latin typeface="Arial"/>
                <a:cs typeface="Arial"/>
              </a:rPr>
              <a:t>cost</a:t>
            </a:r>
            <a:r>
              <a:rPr sz="1550" spc="80">
                <a:solidFill>
                  <a:srgbClr val="1F487C"/>
                </a:solidFill>
                <a:latin typeface="Arial"/>
                <a:cs typeface="Arial"/>
              </a:rPr>
              <a:t> </a:t>
            </a:r>
            <a:r>
              <a:rPr sz="1550">
                <a:solidFill>
                  <a:srgbClr val="1F487C"/>
                </a:solidFill>
                <a:latin typeface="Arial"/>
                <a:cs typeface="Arial"/>
              </a:rPr>
              <a:t>for</a:t>
            </a:r>
            <a:r>
              <a:rPr sz="1550" spc="150">
                <a:solidFill>
                  <a:srgbClr val="1F487C"/>
                </a:solidFill>
                <a:latin typeface="Arial"/>
                <a:cs typeface="Arial"/>
              </a:rPr>
              <a:t> </a:t>
            </a:r>
            <a:r>
              <a:rPr sz="1550">
                <a:solidFill>
                  <a:srgbClr val="1F487C"/>
                </a:solidFill>
                <a:latin typeface="Arial"/>
                <a:cs typeface="Arial"/>
              </a:rPr>
              <a:t>access</a:t>
            </a:r>
            <a:r>
              <a:rPr sz="1550" spc="85">
                <a:solidFill>
                  <a:srgbClr val="1F487C"/>
                </a:solidFill>
                <a:latin typeface="Arial"/>
                <a:cs typeface="Arial"/>
              </a:rPr>
              <a:t> </a:t>
            </a:r>
            <a:r>
              <a:rPr sz="1550">
                <a:solidFill>
                  <a:srgbClr val="1F487C"/>
                </a:solidFill>
                <a:latin typeface="Arial"/>
                <a:cs typeface="Arial"/>
              </a:rPr>
              <a:t>to</a:t>
            </a:r>
            <a:r>
              <a:rPr sz="1550" spc="155">
                <a:solidFill>
                  <a:srgbClr val="1F487C"/>
                </a:solidFill>
                <a:latin typeface="Arial"/>
                <a:cs typeface="Arial"/>
              </a:rPr>
              <a:t> </a:t>
            </a:r>
            <a:r>
              <a:rPr sz="1550">
                <a:solidFill>
                  <a:srgbClr val="1F487C"/>
                </a:solidFill>
                <a:latin typeface="Arial"/>
                <a:cs typeface="Arial"/>
              </a:rPr>
              <a:t>referral</a:t>
            </a:r>
            <a:r>
              <a:rPr sz="1550" spc="95">
                <a:solidFill>
                  <a:srgbClr val="1F487C"/>
                </a:solidFill>
                <a:latin typeface="Arial"/>
                <a:cs typeface="Arial"/>
              </a:rPr>
              <a:t> </a:t>
            </a:r>
            <a:r>
              <a:rPr sz="1550" spc="-10">
                <a:solidFill>
                  <a:srgbClr val="1F487C"/>
                </a:solidFill>
                <a:latin typeface="Arial"/>
                <a:cs typeface="Arial"/>
              </a:rPr>
              <a:t>services</a:t>
            </a:r>
            <a:endParaRPr sz="1550">
              <a:latin typeface="Arial"/>
              <a:cs typeface="Arial"/>
            </a:endParaRPr>
          </a:p>
          <a:p>
            <a:pPr marL="298450" indent="-285750">
              <a:lnSpc>
                <a:spcPct val="100000"/>
              </a:lnSpc>
              <a:spcBef>
                <a:spcPts val="85"/>
              </a:spcBef>
              <a:buChar char="•"/>
              <a:tabLst>
                <a:tab pos="298450" algn="l"/>
              </a:tabLst>
            </a:pPr>
            <a:r>
              <a:rPr sz="1550">
                <a:solidFill>
                  <a:srgbClr val="1F487C"/>
                </a:solidFill>
                <a:latin typeface="Arial"/>
                <a:cs typeface="Arial"/>
              </a:rPr>
              <a:t>Eligible</a:t>
            </a:r>
            <a:r>
              <a:rPr sz="1550" spc="105">
                <a:solidFill>
                  <a:srgbClr val="1F487C"/>
                </a:solidFill>
                <a:latin typeface="Arial"/>
                <a:cs typeface="Arial"/>
              </a:rPr>
              <a:t> </a:t>
            </a:r>
            <a:r>
              <a:rPr sz="1550">
                <a:solidFill>
                  <a:srgbClr val="1F487C"/>
                </a:solidFill>
                <a:latin typeface="Arial"/>
                <a:cs typeface="Arial"/>
              </a:rPr>
              <a:t>employees</a:t>
            </a:r>
            <a:r>
              <a:rPr sz="1550" spc="135">
                <a:solidFill>
                  <a:srgbClr val="1F487C"/>
                </a:solidFill>
                <a:latin typeface="Arial"/>
                <a:cs typeface="Arial"/>
              </a:rPr>
              <a:t> </a:t>
            </a:r>
            <a:r>
              <a:rPr sz="1550">
                <a:solidFill>
                  <a:srgbClr val="1F487C"/>
                </a:solidFill>
                <a:latin typeface="Arial"/>
                <a:cs typeface="Arial"/>
              </a:rPr>
              <a:t>are</a:t>
            </a:r>
            <a:r>
              <a:rPr sz="1550" spc="105">
                <a:solidFill>
                  <a:srgbClr val="1F487C"/>
                </a:solidFill>
                <a:latin typeface="Arial"/>
                <a:cs typeface="Arial"/>
              </a:rPr>
              <a:t> </a:t>
            </a:r>
            <a:r>
              <a:rPr sz="1550">
                <a:solidFill>
                  <a:srgbClr val="1F487C"/>
                </a:solidFill>
                <a:latin typeface="Arial"/>
                <a:cs typeface="Arial"/>
              </a:rPr>
              <a:t>automatically</a:t>
            </a:r>
            <a:r>
              <a:rPr sz="1550" spc="135">
                <a:solidFill>
                  <a:srgbClr val="1F487C"/>
                </a:solidFill>
                <a:latin typeface="Arial"/>
                <a:cs typeface="Arial"/>
              </a:rPr>
              <a:t> </a:t>
            </a:r>
            <a:r>
              <a:rPr sz="1550">
                <a:solidFill>
                  <a:srgbClr val="1F487C"/>
                </a:solidFill>
                <a:latin typeface="Arial"/>
                <a:cs typeface="Arial"/>
              </a:rPr>
              <a:t>enrolled</a:t>
            </a:r>
            <a:r>
              <a:rPr sz="1550" spc="110">
                <a:solidFill>
                  <a:srgbClr val="1F487C"/>
                </a:solidFill>
                <a:latin typeface="Arial"/>
                <a:cs typeface="Arial"/>
              </a:rPr>
              <a:t> </a:t>
            </a:r>
            <a:r>
              <a:rPr sz="1550">
                <a:solidFill>
                  <a:srgbClr val="1F487C"/>
                </a:solidFill>
                <a:latin typeface="Arial"/>
                <a:cs typeface="Arial"/>
              </a:rPr>
              <a:t>and</a:t>
            </a:r>
            <a:r>
              <a:rPr sz="1550" spc="105">
                <a:solidFill>
                  <a:srgbClr val="1F487C"/>
                </a:solidFill>
                <a:latin typeface="Arial"/>
                <a:cs typeface="Arial"/>
              </a:rPr>
              <a:t> </a:t>
            </a:r>
            <a:r>
              <a:rPr sz="1550">
                <a:solidFill>
                  <a:srgbClr val="1F487C"/>
                </a:solidFill>
                <a:latin typeface="Arial"/>
                <a:cs typeface="Arial"/>
              </a:rPr>
              <a:t>pay</a:t>
            </a:r>
            <a:r>
              <a:rPr sz="1550" spc="135">
                <a:solidFill>
                  <a:srgbClr val="1F487C"/>
                </a:solidFill>
                <a:latin typeface="Arial"/>
                <a:cs typeface="Arial"/>
              </a:rPr>
              <a:t> </a:t>
            </a:r>
            <a:r>
              <a:rPr sz="1550">
                <a:solidFill>
                  <a:srgbClr val="1F487C"/>
                </a:solidFill>
                <a:latin typeface="Arial"/>
                <a:cs typeface="Arial"/>
              </a:rPr>
              <a:t>providers</a:t>
            </a:r>
            <a:r>
              <a:rPr sz="1550" spc="135">
                <a:solidFill>
                  <a:srgbClr val="1F487C"/>
                </a:solidFill>
                <a:latin typeface="Arial"/>
                <a:cs typeface="Arial"/>
              </a:rPr>
              <a:t> </a:t>
            </a:r>
            <a:r>
              <a:rPr sz="1550">
                <a:solidFill>
                  <a:srgbClr val="1F487C"/>
                </a:solidFill>
                <a:latin typeface="Arial"/>
                <a:cs typeface="Arial"/>
              </a:rPr>
              <a:t>directly</a:t>
            </a:r>
            <a:r>
              <a:rPr lang="en-US" sz="1550" spc="225">
                <a:solidFill>
                  <a:srgbClr val="1F487C"/>
                </a:solidFill>
                <a:latin typeface="Arial"/>
                <a:cs typeface="Arial"/>
              </a:rPr>
              <a:t> </a:t>
            </a:r>
            <a:r>
              <a:rPr sz="1550" spc="-25">
                <a:solidFill>
                  <a:srgbClr val="1F487C"/>
                </a:solidFill>
                <a:latin typeface="Arial"/>
                <a:cs typeface="Arial"/>
              </a:rPr>
              <a:t>for</a:t>
            </a:r>
            <a:r>
              <a:rPr lang="en-US" sz="1550" spc="-25">
                <a:solidFill>
                  <a:srgbClr val="1F487C"/>
                </a:solidFill>
                <a:latin typeface="Arial"/>
                <a:cs typeface="Arial"/>
              </a:rPr>
              <a:t> </a:t>
            </a:r>
            <a:r>
              <a:rPr sz="1550" spc="-20">
                <a:solidFill>
                  <a:srgbClr val="1F487C"/>
                </a:solidFill>
                <a:latin typeface="Arial"/>
                <a:cs typeface="Arial"/>
              </a:rPr>
              <a:t>care</a:t>
            </a:r>
            <a:endParaRPr lang="en-US" sz="1550" spc="-20">
              <a:solidFill>
                <a:srgbClr val="1F487C"/>
              </a:solidFill>
              <a:latin typeface="Arial"/>
              <a:cs typeface="Arial"/>
            </a:endParaRPr>
          </a:p>
          <a:p>
            <a:pPr marL="298450" indent="-285750">
              <a:lnSpc>
                <a:spcPct val="100000"/>
              </a:lnSpc>
              <a:spcBef>
                <a:spcPts val="85"/>
              </a:spcBef>
              <a:buChar char="•"/>
              <a:tabLst>
                <a:tab pos="298450" algn="l"/>
              </a:tabLst>
            </a:pPr>
            <a:r>
              <a:rPr lang="en-US" sz="1550" spc="-20">
                <a:solidFill>
                  <a:srgbClr val="1F487C"/>
                </a:solidFill>
                <a:latin typeface="Arial"/>
                <a:cs typeface="Arial"/>
              </a:rPr>
              <a:t>Must note UC employee when requesting services to receive UC agreed benefits/costs</a:t>
            </a:r>
            <a:endParaRPr sz="1550">
              <a:latin typeface="Arial"/>
              <a:cs typeface="Arial"/>
            </a:endParaRPr>
          </a:p>
        </p:txBody>
      </p:sp>
      <p:grpSp>
        <p:nvGrpSpPr>
          <p:cNvPr id="4" name="Group 3">
            <a:extLst>
              <a:ext uri="{FF2B5EF4-FFF2-40B4-BE49-F238E27FC236}">
                <a16:creationId xmlns:a16="http://schemas.microsoft.com/office/drawing/2014/main" id="{F210FB6E-A136-143C-857F-32466133CC17}"/>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AE9BF7E5-CCD6-51AD-E6CB-CFB5CBF5431F}"/>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C53E456-2A88-0417-E9A2-E708BEFCFE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39">
            <a:hlinkClick r:id="" action="ppaction://media"/>
            <a:extLst>
              <a:ext uri="{FF2B5EF4-FFF2-40B4-BE49-F238E27FC236}">
                <a16:creationId xmlns:a16="http://schemas.microsoft.com/office/drawing/2014/main" id="{9DC3B849-F30A-FA76-1D88-506671A59B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7408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0000"/>
    </mc:Choice>
    <mc:Fallback>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1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49633" y="359081"/>
            <a:ext cx="5060567" cy="478336"/>
          </a:xfrm>
          <a:prstGeom prst="rect">
            <a:avLst/>
          </a:prstGeom>
        </p:spPr>
        <p:txBody>
          <a:bodyPr vert="horz" wrap="square" lIns="0" tIns="16510" rIns="0" bIns="0" rtlCol="0">
            <a:spAutoFit/>
          </a:bodyPr>
          <a:lstStyle/>
          <a:p>
            <a:pPr marL="12700">
              <a:lnSpc>
                <a:spcPct val="100000"/>
              </a:lnSpc>
              <a:spcBef>
                <a:spcPts val="130"/>
              </a:spcBef>
            </a:pPr>
            <a:r>
              <a:rPr b="1"/>
              <a:t>Other</a:t>
            </a:r>
            <a:r>
              <a:rPr b="1" spc="-5"/>
              <a:t> </a:t>
            </a:r>
            <a:r>
              <a:rPr b="1"/>
              <a:t>Plans</a:t>
            </a:r>
            <a:r>
              <a:rPr b="1" spc="-40"/>
              <a:t> </a:t>
            </a:r>
            <a:r>
              <a:rPr b="1"/>
              <a:t>-</a:t>
            </a:r>
            <a:r>
              <a:rPr b="1" spc="-35"/>
              <a:t> </a:t>
            </a:r>
            <a:r>
              <a:rPr sz="2400" b="1" i="1" spc="-10"/>
              <a:t>Continued</a:t>
            </a:r>
            <a:endParaRPr b="1" i="1" spc="-10"/>
          </a:p>
        </p:txBody>
      </p:sp>
      <p:sp>
        <p:nvSpPr>
          <p:cNvPr id="3" name="object 3"/>
          <p:cNvSpPr txBox="1"/>
          <p:nvPr/>
        </p:nvSpPr>
        <p:spPr>
          <a:xfrm>
            <a:off x="361825" y="837417"/>
            <a:ext cx="7762824" cy="3302827"/>
          </a:xfrm>
          <a:prstGeom prst="rect">
            <a:avLst/>
          </a:prstGeom>
        </p:spPr>
        <p:txBody>
          <a:bodyPr vert="horz" wrap="square" lIns="0" tIns="17145" rIns="0" bIns="0" rtlCol="0">
            <a:spAutoFit/>
          </a:bodyPr>
          <a:lstStyle/>
          <a:p>
            <a:pPr marL="12700">
              <a:lnSpc>
                <a:spcPct val="100000"/>
              </a:lnSpc>
              <a:spcBef>
                <a:spcPts val="135"/>
              </a:spcBef>
            </a:pPr>
            <a:r>
              <a:rPr sz="1400" b="1" i="1">
                <a:solidFill>
                  <a:srgbClr val="1F487C"/>
                </a:solidFill>
                <a:latin typeface="Arial"/>
                <a:cs typeface="Arial"/>
              </a:rPr>
              <a:t>Identity</a:t>
            </a:r>
            <a:r>
              <a:rPr sz="1400" b="1" i="1" spc="80">
                <a:solidFill>
                  <a:srgbClr val="1F487C"/>
                </a:solidFill>
                <a:latin typeface="Arial"/>
                <a:cs typeface="Arial"/>
              </a:rPr>
              <a:t> </a:t>
            </a:r>
            <a:r>
              <a:rPr sz="1400" b="1" i="1">
                <a:solidFill>
                  <a:srgbClr val="1F487C"/>
                </a:solidFill>
                <a:latin typeface="Arial"/>
                <a:cs typeface="Arial"/>
              </a:rPr>
              <a:t>Theft</a:t>
            </a:r>
            <a:r>
              <a:rPr sz="1400" b="1" i="1" spc="170">
                <a:solidFill>
                  <a:srgbClr val="1F487C"/>
                </a:solidFill>
                <a:latin typeface="Arial"/>
                <a:cs typeface="Arial"/>
              </a:rPr>
              <a:t> </a:t>
            </a:r>
            <a:r>
              <a:rPr sz="1400" b="1" i="1">
                <a:solidFill>
                  <a:srgbClr val="1F487C"/>
                </a:solidFill>
                <a:latin typeface="Arial"/>
                <a:cs typeface="Arial"/>
              </a:rPr>
              <a:t>Protection</a:t>
            </a:r>
            <a:r>
              <a:rPr sz="1400" b="1" i="1" spc="195">
                <a:solidFill>
                  <a:srgbClr val="1F487C"/>
                </a:solidFill>
                <a:latin typeface="Arial"/>
                <a:cs typeface="Arial"/>
              </a:rPr>
              <a:t> </a:t>
            </a:r>
            <a:r>
              <a:rPr sz="1400" b="1" i="1">
                <a:solidFill>
                  <a:srgbClr val="1F487C"/>
                </a:solidFill>
                <a:latin typeface="Arial"/>
                <a:cs typeface="Arial"/>
              </a:rPr>
              <a:t>-</a:t>
            </a:r>
            <a:r>
              <a:rPr sz="1400" b="1" i="1" spc="140">
                <a:solidFill>
                  <a:srgbClr val="1F487C"/>
                </a:solidFill>
                <a:latin typeface="Arial"/>
                <a:cs typeface="Arial"/>
              </a:rPr>
              <a:t> </a:t>
            </a:r>
            <a:r>
              <a:rPr sz="1400" b="1" i="1" spc="-10">
                <a:solidFill>
                  <a:srgbClr val="1F487C"/>
                </a:solidFill>
                <a:latin typeface="Arial"/>
                <a:cs typeface="Arial"/>
              </a:rPr>
              <a:t>Experian</a:t>
            </a:r>
            <a:endParaRPr sz="1400">
              <a:latin typeface="Arial"/>
              <a:cs typeface="Arial"/>
            </a:endParaRPr>
          </a:p>
          <a:p>
            <a:pPr marL="298450" marR="5080" indent="-286385">
              <a:lnSpc>
                <a:spcPts val="1950"/>
              </a:lnSpc>
              <a:spcBef>
                <a:spcPts val="10"/>
              </a:spcBef>
              <a:buChar char="•"/>
              <a:tabLst>
                <a:tab pos="298450" algn="l"/>
              </a:tabLst>
            </a:pPr>
            <a:r>
              <a:rPr sz="1400">
                <a:solidFill>
                  <a:srgbClr val="1F487C"/>
                </a:solidFill>
                <a:latin typeface="Arial"/>
                <a:cs typeface="Arial"/>
              </a:rPr>
              <a:t>UC</a:t>
            </a:r>
            <a:r>
              <a:rPr sz="1400" spc="95">
                <a:solidFill>
                  <a:srgbClr val="1F487C"/>
                </a:solidFill>
                <a:latin typeface="Arial"/>
                <a:cs typeface="Arial"/>
              </a:rPr>
              <a:t> </a:t>
            </a:r>
            <a:r>
              <a:rPr sz="1400">
                <a:solidFill>
                  <a:srgbClr val="1F487C"/>
                </a:solidFill>
                <a:latin typeface="Arial"/>
                <a:cs typeface="Arial"/>
              </a:rPr>
              <a:t>continues</a:t>
            </a:r>
            <a:r>
              <a:rPr sz="1400" spc="90">
                <a:solidFill>
                  <a:srgbClr val="1F487C"/>
                </a:solidFill>
                <a:latin typeface="Arial"/>
                <a:cs typeface="Arial"/>
              </a:rPr>
              <a:t> </a:t>
            </a:r>
            <a:r>
              <a:rPr sz="1400">
                <a:solidFill>
                  <a:srgbClr val="1F487C"/>
                </a:solidFill>
                <a:latin typeface="Arial"/>
                <a:cs typeface="Arial"/>
              </a:rPr>
              <a:t>to</a:t>
            </a:r>
            <a:r>
              <a:rPr sz="1400" spc="70">
                <a:solidFill>
                  <a:srgbClr val="1F487C"/>
                </a:solidFill>
                <a:latin typeface="Arial"/>
                <a:cs typeface="Arial"/>
              </a:rPr>
              <a:t> </a:t>
            </a:r>
            <a:r>
              <a:rPr sz="1400">
                <a:solidFill>
                  <a:srgbClr val="1F487C"/>
                </a:solidFill>
                <a:latin typeface="Arial"/>
                <a:cs typeface="Arial"/>
              </a:rPr>
              <a:t>pay</a:t>
            </a:r>
            <a:r>
              <a:rPr sz="1400" spc="90">
                <a:solidFill>
                  <a:srgbClr val="1F487C"/>
                </a:solidFill>
                <a:latin typeface="Arial"/>
                <a:cs typeface="Arial"/>
              </a:rPr>
              <a:t> </a:t>
            </a:r>
            <a:r>
              <a:rPr sz="1400">
                <a:solidFill>
                  <a:srgbClr val="1F487C"/>
                </a:solidFill>
                <a:latin typeface="Arial"/>
                <a:cs typeface="Arial"/>
              </a:rPr>
              <a:t>the</a:t>
            </a:r>
            <a:r>
              <a:rPr sz="1400" spc="70">
                <a:solidFill>
                  <a:srgbClr val="1F487C"/>
                </a:solidFill>
                <a:latin typeface="Arial"/>
                <a:cs typeface="Arial"/>
              </a:rPr>
              <a:t> </a:t>
            </a:r>
            <a:r>
              <a:rPr sz="1400">
                <a:solidFill>
                  <a:srgbClr val="1F487C"/>
                </a:solidFill>
                <a:latin typeface="Arial"/>
                <a:cs typeface="Arial"/>
              </a:rPr>
              <a:t>full</a:t>
            </a:r>
            <a:r>
              <a:rPr sz="1400" spc="95">
                <a:solidFill>
                  <a:srgbClr val="1F487C"/>
                </a:solidFill>
                <a:latin typeface="Arial"/>
                <a:cs typeface="Arial"/>
              </a:rPr>
              <a:t> </a:t>
            </a:r>
            <a:r>
              <a:rPr sz="1400">
                <a:solidFill>
                  <a:srgbClr val="1F487C"/>
                </a:solidFill>
                <a:latin typeface="Arial"/>
                <a:cs typeface="Arial"/>
              </a:rPr>
              <a:t>premium</a:t>
            </a:r>
            <a:r>
              <a:rPr sz="1400" spc="150">
                <a:solidFill>
                  <a:srgbClr val="1F487C"/>
                </a:solidFill>
                <a:latin typeface="Arial"/>
                <a:cs typeface="Arial"/>
              </a:rPr>
              <a:t> </a:t>
            </a:r>
            <a:r>
              <a:rPr sz="1400">
                <a:solidFill>
                  <a:srgbClr val="1F487C"/>
                </a:solidFill>
                <a:latin typeface="Arial"/>
                <a:cs typeface="Arial"/>
              </a:rPr>
              <a:t>for</a:t>
            </a:r>
            <a:r>
              <a:rPr sz="1400" spc="145">
                <a:solidFill>
                  <a:srgbClr val="1F487C"/>
                </a:solidFill>
                <a:latin typeface="Arial"/>
                <a:cs typeface="Arial"/>
              </a:rPr>
              <a:t> </a:t>
            </a:r>
            <a:r>
              <a:rPr sz="1400">
                <a:solidFill>
                  <a:srgbClr val="1F487C"/>
                </a:solidFill>
                <a:latin typeface="Arial"/>
                <a:cs typeface="Arial"/>
              </a:rPr>
              <a:t>Faculty</a:t>
            </a:r>
            <a:r>
              <a:rPr lang="en-US" sz="1400">
                <a:solidFill>
                  <a:srgbClr val="1F487C"/>
                </a:solidFill>
                <a:latin typeface="Arial"/>
                <a:cs typeface="Arial"/>
              </a:rPr>
              <a:t> and </a:t>
            </a:r>
            <a:r>
              <a:rPr sz="1400">
                <a:solidFill>
                  <a:srgbClr val="1F487C"/>
                </a:solidFill>
                <a:latin typeface="Arial"/>
                <a:cs typeface="Arial"/>
              </a:rPr>
              <a:t>Staff</a:t>
            </a:r>
            <a:r>
              <a:rPr sz="1400" spc="90">
                <a:solidFill>
                  <a:srgbClr val="1F487C"/>
                </a:solidFill>
                <a:latin typeface="Arial"/>
                <a:cs typeface="Arial"/>
              </a:rPr>
              <a:t> </a:t>
            </a:r>
            <a:r>
              <a:rPr sz="1400">
                <a:solidFill>
                  <a:srgbClr val="1F487C"/>
                </a:solidFill>
                <a:latin typeface="Arial"/>
                <a:cs typeface="Arial"/>
              </a:rPr>
              <a:t>and</a:t>
            </a:r>
            <a:r>
              <a:rPr sz="1400" spc="65">
                <a:solidFill>
                  <a:srgbClr val="1F487C"/>
                </a:solidFill>
                <a:latin typeface="Arial"/>
                <a:cs typeface="Arial"/>
              </a:rPr>
              <a:t> </a:t>
            </a:r>
            <a:r>
              <a:rPr sz="1400" spc="-10">
                <a:solidFill>
                  <a:srgbClr val="1F487C"/>
                </a:solidFill>
                <a:latin typeface="Arial"/>
                <a:cs typeface="Arial"/>
              </a:rPr>
              <a:t>dependent </a:t>
            </a:r>
            <a:r>
              <a:rPr sz="1400">
                <a:solidFill>
                  <a:srgbClr val="1F487C"/>
                </a:solidFill>
                <a:latin typeface="Arial"/>
                <a:cs typeface="Arial"/>
              </a:rPr>
              <a:t>children</a:t>
            </a:r>
            <a:r>
              <a:rPr sz="1400" spc="135">
                <a:solidFill>
                  <a:srgbClr val="1F487C"/>
                </a:solidFill>
                <a:latin typeface="Arial"/>
                <a:cs typeface="Arial"/>
              </a:rPr>
              <a:t> </a:t>
            </a:r>
            <a:r>
              <a:rPr sz="1400">
                <a:solidFill>
                  <a:srgbClr val="1F487C"/>
                </a:solidFill>
                <a:latin typeface="Arial"/>
                <a:cs typeface="Arial"/>
              </a:rPr>
              <a:t>up</a:t>
            </a:r>
            <a:r>
              <a:rPr sz="1400" spc="140">
                <a:solidFill>
                  <a:srgbClr val="1F487C"/>
                </a:solidFill>
                <a:latin typeface="Arial"/>
                <a:cs typeface="Arial"/>
              </a:rPr>
              <a:t> </a:t>
            </a:r>
            <a:r>
              <a:rPr sz="1400">
                <a:solidFill>
                  <a:srgbClr val="1F487C"/>
                </a:solidFill>
                <a:latin typeface="Arial"/>
                <a:cs typeface="Arial"/>
              </a:rPr>
              <a:t>to</a:t>
            </a:r>
            <a:r>
              <a:rPr sz="1400" spc="135">
                <a:solidFill>
                  <a:srgbClr val="1F487C"/>
                </a:solidFill>
                <a:latin typeface="Arial"/>
                <a:cs typeface="Arial"/>
              </a:rPr>
              <a:t> </a:t>
            </a:r>
            <a:r>
              <a:rPr sz="1400">
                <a:solidFill>
                  <a:srgbClr val="1F487C"/>
                </a:solidFill>
                <a:latin typeface="Arial"/>
                <a:cs typeface="Arial"/>
              </a:rPr>
              <a:t>age</a:t>
            </a:r>
            <a:r>
              <a:rPr sz="1400" spc="140">
                <a:solidFill>
                  <a:srgbClr val="1F487C"/>
                </a:solidFill>
                <a:latin typeface="Arial"/>
                <a:cs typeface="Arial"/>
              </a:rPr>
              <a:t> </a:t>
            </a:r>
            <a:r>
              <a:rPr sz="1400">
                <a:solidFill>
                  <a:srgbClr val="1F487C"/>
                </a:solidFill>
                <a:latin typeface="Arial"/>
                <a:cs typeface="Arial"/>
              </a:rPr>
              <a:t>18.</a:t>
            </a:r>
            <a:r>
              <a:rPr sz="1400" spc="105">
                <a:solidFill>
                  <a:srgbClr val="1F487C"/>
                </a:solidFill>
                <a:latin typeface="Arial"/>
                <a:cs typeface="Arial"/>
              </a:rPr>
              <a:t> </a:t>
            </a:r>
            <a:r>
              <a:rPr sz="1400">
                <a:solidFill>
                  <a:srgbClr val="1F487C"/>
                </a:solidFill>
                <a:latin typeface="Arial"/>
                <a:cs typeface="Arial"/>
              </a:rPr>
              <a:t>Enrollment</a:t>
            </a:r>
            <a:r>
              <a:rPr sz="1400" spc="60">
                <a:solidFill>
                  <a:srgbClr val="1F487C"/>
                </a:solidFill>
                <a:latin typeface="Arial"/>
                <a:cs typeface="Arial"/>
              </a:rPr>
              <a:t> </a:t>
            </a:r>
            <a:r>
              <a:rPr sz="1400">
                <a:solidFill>
                  <a:srgbClr val="1F487C"/>
                </a:solidFill>
                <a:latin typeface="Arial"/>
                <a:cs typeface="Arial"/>
              </a:rPr>
              <a:t>is</a:t>
            </a:r>
            <a:r>
              <a:rPr sz="1400" spc="150">
                <a:solidFill>
                  <a:srgbClr val="1F487C"/>
                </a:solidFill>
                <a:latin typeface="Arial"/>
                <a:cs typeface="Arial"/>
              </a:rPr>
              <a:t> </a:t>
            </a:r>
            <a:r>
              <a:rPr sz="1400">
                <a:solidFill>
                  <a:srgbClr val="1F487C"/>
                </a:solidFill>
                <a:latin typeface="Arial"/>
                <a:cs typeface="Arial"/>
              </a:rPr>
              <a:t>automatic,</a:t>
            </a:r>
            <a:r>
              <a:rPr sz="1400" spc="60">
                <a:solidFill>
                  <a:srgbClr val="1F487C"/>
                </a:solidFill>
                <a:latin typeface="Arial"/>
                <a:cs typeface="Arial"/>
              </a:rPr>
              <a:t> </a:t>
            </a:r>
            <a:r>
              <a:rPr sz="1400">
                <a:solidFill>
                  <a:srgbClr val="1F487C"/>
                </a:solidFill>
                <a:latin typeface="Arial"/>
                <a:cs typeface="Arial"/>
              </a:rPr>
              <a:t>and</a:t>
            </a:r>
            <a:r>
              <a:rPr sz="1400" spc="130">
                <a:solidFill>
                  <a:srgbClr val="1F487C"/>
                </a:solidFill>
                <a:latin typeface="Arial"/>
                <a:cs typeface="Arial"/>
              </a:rPr>
              <a:t> </a:t>
            </a:r>
            <a:r>
              <a:rPr sz="1400">
                <a:solidFill>
                  <a:srgbClr val="1F487C"/>
                </a:solidFill>
                <a:latin typeface="Arial"/>
                <a:cs typeface="Arial"/>
              </a:rPr>
              <a:t>once</a:t>
            </a:r>
            <a:r>
              <a:rPr sz="1400" spc="130">
                <a:solidFill>
                  <a:srgbClr val="1F487C"/>
                </a:solidFill>
                <a:latin typeface="Arial"/>
                <a:cs typeface="Arial"/>
              </a:rPr>
              <a:t> </a:t>
            </a:r>
            <a:r>
              <a:rPr sz="1400">
                <a:solidFill>
                  <a:srgbClr val="1F487C"/>
                </a:solidFill>
                <a:latin typeface="Arial"/>
                <a:cs typeface="Arial"/>
              </a:rPr>
              <a:t>activated,</a:t>
            </a:r>
            <a:r>
              <a:rPr sz="1400" spc="65">
                <a:solidFill>
                  <a:srgbClr val="1F487C"/>
                </a:solidFill>
                <a:latin typeface="Arial"/>
                <a:cs typeface="Arial"/>
              </a:rPr>
              <a:t> </a:t>
            </a:r>
            <a:r>
              <a:rPr sz="1400">
                <a:solidFill>
                  <a:srgbClr val="1F487C"/>
                </a:solidFill>
                <a:latin typeface="Arial"/>
                <a:cs typeface="Arial"/>
              </a:rPr>
              <a:t>individuals</a:t>
            </a:r>
            <a:r>
              <a:rPr sz="1400" spc="65">
                <a:solidFill>
                  <a:srgbClr val="1F487C"/>
                </a:solidFill>
                <a:latin typeface="Arial"/>
                <a:cs typeface="Arial"/>
              </a:rPr>
              <a:t> </a:t>
            </a:r>
            <a:r>
              <a:rPr lang="en-US" sz="1400" spc="65">
                <a:solidFill>
                  <a:srgbClr val="1F487C"/>
                </a:solidFill>
                <a:latin typeface="Arial"/>
                <a:cs typeface="Arial"/>
              </a:rPr>
              <a:t>may </a:t>
            </a:r>
            <a:r>
              <a:rPr sz="1400">
                <a:solidFill>
                  <a:srgbClr val="1F487C"/>
                </a:solidFill>
                <a:latin typeface="Arial"/>
                <a:cs typeface="Arial"/>
              </a:rPr>
              <a:t>choose</a:t>
            </a:r>
            <a:r>
              <a:rPr sz="1400" spc="140">
                <a:solidFill>
                  <a:srgbClr val="1F487C"/>
                </a:solidFill>
                <a:latin typeface="Arial"/>
                <a:cs typeface="Arial"/>
              </a:rPr>
              <a:t> </a:t>
            </a:r>
            <a:r>
              <a:rPr sz="1400">
                <a:solidFill>
                  <a:srgbClr val="1F487C"/>
                </a:solidFill>
                <a:latin typeface="Arial"/>
                <a:cs typeface="Arial"/>
              </a:rPr>
              <a:t>which</a:t>
            </a:r>
            <a:r>
              <a:rPr sz="1400" spc="140">
                <a:solidFill>
                  <a:srgbClr val="1F487C"/>
                </a:solidFill>
                <a:latin typeface="Arial"/>
                <a:cs typeface="Arial"/>
              </a:rPr>
              <a:t> </a:t>
            </a:r>
            <a:r>
              <a:rPr sz="1400">
                <a:solidFill>
                  <a:srgbClr val="1F487C"/>
                </a:solidFill>
                <a:latin typeface="Arial"/>
                <a:cs typeface="Arial"/>
              </a:rPr>
              <a:t>data</a:t>
            </a:r>
            <a:r>
              <a:rPr sz="1400" spc="50">
                <a:solidFill>
                  <a:srgbClr val="1F487C"/>
                </a:solidFill>
                <a:latin typeface="Arial"/>
                <a:cs typeface="Arial"/>
              </a:rPr>
              <a:t> </a:t>
            </a:r>
            <a:r>
              <a:rPr sz="1400">
                <a:solidFill>
                  <a:srgbClr val="1F487C"/>
                </a:solidFill>
                <a:latin typeface="Arial"/>
                <a:cs typeface="Arial"/>
              </a:rPr>
              <a:t>elements</a:t>
            </a:r>
            <a:r>
              <a:rPr sz="1400" spc="80">
                <a:solidFill>
                  <a:srgbClr val="1F487C"/>
                </a:solidFill>
                <a:latin typeface="Arial"/>
                <a:cs typeface="Arial"/>
              </a:rPr>
              <a:t> </a:t>
            </a:r>
            <a:r>
              <a:rPr sz="1400">
                <a:solidFill>
                  <a:srgbClr val="1F487C"/>
                </a:solidFill>
                <a:latin typeface="Arial"/>
                <a:cs typeface="Arial"/>
              </a:rPr>
              <a:t>t</a:t>
            </a:r>
            <a:r>
              <a:rPr lang="en-US" sz="1400">
                <a:solidFill>
                  <a:srgbClr val="1F487C"/>
                </a:solidFill>
                <a:latin typeface="Arial"/>
                <a:cs typeface="Arial"/>
              </a:rPr>
              <a:t>o be </a:t>
            </a:r>
            <a:r>
              <a:rPr sz="1400" spc="-10">
                <a:solidFill>
                  <a:srgbClr val="1F487C"/>
                </a:solidFill>
                <a:latin typeface="Arial"/>
                <a:cs typeface="Arial"/>
              </a:rPr>
              <a:t>monitored</a:t>
            </a:r>
            <a:endParaRPr sz="1400">
              <a:latin typeface="Arial"/>
              <a:cs typeface="Arial"/>
            </a:endParaRPr>
          </a:p>
          <a:p>
            <a:pPr>
              <a:lnSpc>
                <a:spcPct val="100000"/>
              </a:lnSpc>
              <a:spcBef>
                <a:spcPts val="100"/>
              </a:spcBef>
              <a:buClr>
                <a:srgbClr val="1F487C"/>
              </a:buClr>
              <a:buFont typeface="Arial"/>
              <a:buChar char="•"/>
            </a:pPr>
            <a:endParaRPr sz="1400">
              <a:latin typeface="Arial"/>
              <a:cs typeface="Arial"/>
            </a:endParaRPr>
          </a:p>
          <a:p>
            <a:pPr marL="12700">
              <a:lnSpc>
                <a:spcPct val="100000"/>
              </a:lnSpc>
            </a:pPr>
            <a:r>
              <a:rPr sz="1400" b="1" i="1">
                <a:solidFill>
                  <a:srgbClr val="1F487C"/>
                </a:solidFill>
                <a:latin typeface="Arial"/>
                <a:cs typeface="Arial"/>
              </a:rPr>
              <a:t>Adoption</a:t>
            </a:r>
            <a:r>
              <a:rPr sz="1400" b="1" i="1" spc="110">
                <a:solidFill>
                  <a:srgbClr val="1F487C"/>
                </a:solidFill>
                <a:latin typeface="Arial"/>
                <a:cs typeface="Arial"/>
              </a:rPr>
              <a:t> </a:t>
            </a:r>
            <a:r>
              <a:rPr sz="1400" b="1" i="1">
                <a:solidFill>
                  <a:srgbClr val="1F487C"/>
                </a:solidFill>
                <a:latin typeface="Arial"/>
                <a:cs typeface="Arial"/>
              </a:rPr>
              <a:t>–</a:t>
            </a:r>
            <a:r>
              <a:rPr sz="1400" b="1" i="1" spc="120">
                <a:solidFill>
                  <a:srgbClr val="1F487C"/>
                </a:solidFill>
                <a:latin typeface="Arial"/>
                <a:cs typeface="Arial"/>
              </a:rPr>
              <a:t> </a:t>
            </a:r>
            <a:r>
              <a:rPr sz="1400" b="1" i="1">
                <a:solidFill>
                  <a:srgbClr val="1F487C"/>
                </a:solidFill>
                <a:latin typeface="Arial"/>
                <a:cs typeface="Arial"/>
              </a:rPr>
              <a:t>WEX</a:t>
            </a:r>
            <a:r>
              <a:rPr sz="1400" b="1" i="1" spc="120">
                <a:solidFill>
                  <a:srgbClr val="1F487C"/>
                </a:solidFill>
                <a:latin typeface="Arial"/>
                <a:cs typeface="Arial"/>
              </a:rPr>
              <a:t> </a:t>
            </a:r>
            <a:r>
              <a:rPr sz="1400" b="1" i="1" spc="-10">
                <a:solidFill>
                  <a:srgbClr val="1F487C"/>
                </a:solidFill>
                <a:latin typeface="Arial"/>
                <a:cs typeface="Arial"/>
              </a:rPr>
              <a:t>Health</a:t>
            </a:r>
            <a:endParaRPr sz="1400">
              <a:latin typeface="Arial"/>
              <a:cs typeface="Arial"/>
            </a:endParaRPr>
          </a:p>
          <a:p>
            <a:pPr marL="298450" indent="-285750">
              <a:lnSpc>
                <a:spcPct val="100000"/>
              </a:lnSpc>
              <a:spcBef>
                <a:spcPts val="90"/>
              </a:spcBef>
              <a:buChar char="•"/>
              <a:tabLst>
                <a:tab pos="298450" algn="l"/>
              </a:tabLst>
            </a:pPr>
            <a:r>
              <a:rPr sz="1400">
                <a:solidFill>
                  <a:srgbClr val="1F487C"/>
                </a:solidFill>
                <a:latin typeface="Arial"/>
                <a:cs typeface="Arial"/>
              </a:rPr>
              <a:t>Reimbursement</a:t>
            </a:r>
            <a:r>
              <a:rPr sz="1400" spc="105">
                <a:solidFill>
                  <a:srgbClr val="1F487C"/>
                </a:solidFill>
                <a:latin typeface="Arial"/>
                <a:cs typeface="Arial"/>
              </a:rPr>
              <a:t> </a:t>
            </a:r>
            <a:r>
              <a:rPr sz="1400">
                <a:solidFill>
                  <a:srgbClr val="1F487C"/>
                </a:solidFill>
                <a:latin typeface="Arial"/>
                <a:cs typeface="Arial"/>
              </a:rPr>
              <a:t>limit</a:t>
            </a:r>
            <a:r>
              <a:rPr sz="1400" spc="200">
                <a:solidFill>
                  <a:srgbClr val="1F487C"/>
                </a:solidFill>
                <a:latin typeface="Arial"/>
                <a:cs typeface="Arial"/>
              </a:rPr>
              <a:t> </a:t>
            </a:r>
            <a:r>
              <a:rPr sz="1400">
                <a:solidFill>
                  <a:srgbClr val="1F487C"/>
                </a:solidFill>
                <a:latin typeface="Arial"/>
                <a:cs typeface="Arial"/>
              </a:rPr>
              <a:t>for</a:t>
            </a:r>
            <a:r>
              <a:rPr sz="1400" spc="180">
                <a:solidFill>
                  <a:srgbClr val="1F487C"/>
                </a:solidFill>
                <a:latin typeface="Arial"/>
                <a:cs typeface="Arial"/>
              </a:rPr>
              <a:t> </a:t>
            </a:r>
            <a:r>
              <a:rPr sz="1400">
                <a:solidFill>
                  <a:srgbClr val="1F487C"/>
                </a:solidFill>
                <a:latin typeface="Arial"/>
                <a:cs typeface="Arial"/>
              </a:rPr>
              <a:t>eligible</a:t>
            </a:r>
            <a:r>
              <a:rPr sz="1400" spc="190">
                <a:solidFill>
                  <a:srgbClr val="1F487C"/>
                </a:solidFill>
                <a:latin typeface="Arial"/>
                <a:cs typeface="Arial"/>
              </a:rPr>
              <a:t> </a:t>
            </a:r>
            <a:r>
              <a:rPr sz="1400">
                <a:solidFill>
                  <a:srgbClr val="1F487C"/>
                </a:solidFill>
                <a:latin typeface="Arial"/>
                <a:cs typeface="Arial"/>
              </a:rPr>
              <a:t>adoption-related</a:t>
            </a:r>
            <a:r>
              <a:rPr sz="1400" spc="100">
                <a:solidFill>
                  <a:srgbClr val="1F487C"/>
                </a:solidFill>
                <a:latin typeface="Arial"/>
                <a:cs typeface="Arial"/>
              </a:rPr>
              <a:t> </a:t>
            </a:r>
            <a:r>
              <a:rPr sz="1400">
                <a:solidFill>
                  <a:srgbClr val="1F487C"/>
                </a:solidFill>
                <a:latin typeface="Arial"/>
                <a:cs typeface="Arial"/>
              </a:rPr>
              <a:t>expenses</a:t>
            </a:r>
            <a:r>
              <a:rPr sz="1400" spc="120">
                <a:solidFill>
                  <a:srgbClr val="1F487C"/>
                </a:solidFill>
                <a:latin typeface="Arial"/>
                <a:cs typeface="Arial"/>
              </a:rPr>
              <a:t> </a:t>
            </a:r>
            <a:r>
              <a:rPr sz="1400">
                <a:solidFill>
                  <a:srgbClr val="1F487C"/>
                </a:solidFill>
                <a:latin typeface="Arial"/>
                <a:cs typeface="Arial"/>
              </a:rPr>
              <a:t>remains</a:t>
            </a:r>
            <a:r>
              <a:rPr sz="1400" spc="210">
                <a:solidFill>
                  <a:srgbClr val="1F487C"/>
                </a:solidFill>
                <a:latin typeface="Arial"/>
                <a:cs typeface="Arial"/>
              </a:rPr>
              <a:t> </a:t>
            </a:r>
            <a:r>
              <a:rPr sz="1400">
                <a:solidFill>
                  <a:srgbClr val="1F487C"/>
                </a:solidFill>
                <a:latin typeface="Arial"/>
                <a:cs typeface="Arial"/>
              </a:rPr>
              <a:t>at</a:t>
            </a:r>
            <a:r>
              <a:rPr sz="1400" spc="110">
                <a:solidFill>
                  <a:srgbClr val="1F487C"/>
                </a:solidFill>
                <a:latin typeface="Arial"/>
                <a:cs typeface="Arial"/>
              </a:rPr>
              <a:t> </a:t>
            </a:r>
            <a:r>
              <a:rPr sz="1400" spc="-10">
                <a:solidFill>
                  <a:srgbClr val="1F487C"/>
                </a:solidFill>
                <a:latin typeface="Arial"/>
                <a:cs typeface="Arial"/>
              </a:rPr>
              <a:t>$5,000</a:t>
            </a:r>
            <a:r>
              <a:rPr lang="en-US" sz="1400" spc="-10">
                <a:solidFill>
                  <a:srgbClr val="1F487C"/>
                </a:solidFill>
                <a:latin typeface="Arial"/>
                <a:cs typeface="Arial"/>
              </a:rPr>
              <a:t> per adoption with a maximum of two (2) adoptions.</a:t>
            </a:r>
            <a:endParaRPr sz="1400">
              <a:latin typeface="Arial"/>
              <a:cs typeface="Arial"/>
            </a:endParaRPr>
          </a:p>
          <a:p>
            <a:pPr marL="298450" marR="41275" indent="-286385">
              <a:lnSpc>
                <a:spcPts val="1950"/>
              </a:lnSpc>
              <a:spcBef>
                <a:spcPts val="10"/>
              </a:spcBef>
              <a:buChar char="•"/>
              <a:tabLst>
                <a:tab pos="298450" algn="l"/>
              </a:tabLst>
            </a:pPr>
            <a:r>
              <a:rPr sz="1400">
                <a:solidFill>
                  <a:srgbClr val="1F487C"/>
                </a:solidFill>
                <a:latin typeface="Arial"/>
                <a:cs typeface="Arial"/>
              </a:rPr>
              <a:t>Automatic</a:t>
            </a:r>
            <a:r>
              <a:rPr sz="1400" spc="135">
                <a:solidFill>
                  <a:srgbClr val="1F487C"/>
                </a:solidFill>
                <a:latin typeface="Arial"/>
                <a:cs typeface="Arial"/>
              </a:rPr>
              <a:t> </a:t>
            </a:r>
            <a:r>
              <a:rPr sz="1400">
                <a:solidFill>
                  <a:srgbClr val="1F487C"/>
                </a:solidFill>
                <a:latin typeface="Arial"/>
                <a:cs typeface="Arial"/>
              </a:rPr>
              <a:t>enrollment;</a:t>
            </a:r>
            <a:r>
              <a:rPr sz="1400" spc="120">
                <a:solidFill>
                  <a:srgbClr val="1F487C"/>
                </a:solidFill>
                <a:latin typeface="Arial"/>
                <a:cs typeface="Arial"/>
              </a:rPr>
              <a:t> </a:t>
            </a:r>
            <a:r>
              <a:rPr sz="1400">
                <a:solidFill>
                  <a:srgbClr val="1F487C"/>
                </a:solidFill>
                <a:latin typeface="Arial"/>
                <a:cs typeface="Arial"/>
              </a:rPr>
              <a:t>eligible</a:t>
            </a:r>
            <a:r>
              <a:rPr sz="1400" spc="110">
                <a:solidFill>
                  <a:srgbClr val="1F487C"/>
                </a:solidFill>
                <a:latin typeface="Arial"/>
                <a:cs typeface="Arial"/>
              </a:rPr>
              <a:t> </a:t>
            </a:r>
            <a:r>
              <a:rPr sz="1400">
                <a:solidFill>
                  <a:srgbClr val="1F487C"/>
                </a:solidFill>
                <a:latin typeface="Arial"/>
                <a:cs typeface="Arial"/>
              </a:rPr>
              <a:t>employees</a:t>
            </a:r>
            <a:r>
              <a:rPr sz="1400" spc="229">
                <a:solidFill>
                  <a:srgbClr val="1F487C"/>
                </a:solidFill>
                <a:latin typeface="Arial"/>
                <a:cs typeface="Arial"/>
              </a:rPr>
              <a:t> </a:t>
            </a:r>
            <a:r>
              <a:rPr sz="1400">
                <a:solidFill>
                  <a:srgbClr val="1F487C"/>
                </a:solidFill>
                <a:latin typeface="Arial"/>
                <a:cs typeface="Arial"/>
              </a:rPr>
              <a:t>submit</a:t>
            </a:r>
            <a:r>
              <a:rPr sz="1400" spc="120">
                <a:solidFill>
                  <a:srgbClr val="1F487C"/>
                </a:solidFill>
                <a:latin typeface="Arial"/>
                <a:cs typeface="Arial"/>
              </a:rPr>
              <a:t> </a:t>
            </a:r>
            <a:r>
              <a:rPr sz="1400">
                <a:solidFill>
                  <a:srgbClr val="1F487C"/>
                </a:solidFill>
                <a:latin typeface="Arial"/>
                <a:cs typeface="Arial"/>
              </a:rPr>
              <a:t>the</a:t>
            </a:r>
            <a:r>
              <a:rPr sz="1400" spc="15">
                <a:solidFill>
                  <a:srgbClr val="1F487C"/>
                </a:solidFill>
                <a:latin typeface="Arial"/>
                <a:cs typeface="Arial"/>
              </a:rPr>
              <a:t> </a:t>
            </a:r>
            <a:r>
              <a:rPr sz="1400">
                <a:solidFill>
                  <a:srgbClr val="1F487C"/>
                </a:solidFill>
                <a:latin typeface="Arial"/>
                <a:cs typeface="Arial"/>
              </a:rPr>
              <a:t>Adoption</a:t>
            </a:r>
            <a:r>
              <a:rPr sz="1400" spc="110">
                <a:solidFill>
                  <a:srgbClr val="1F487C"/>
                </a:solidFill>
                <a:latin typeface="Arial"/>
                <a:cs typeface="Arial"/>
              </a:rPr>
              <a:t> </a:t>
            </a:r>
            <a:r>
              <a:rPr sz="1400">
                <a:solidFill>
                  <a:srgbClr val="1F487C"/>
                </a:solidFill>
                <a:latin typeface="Arial"/>
                <a:cs typeface="Arial"/>
              </a:rPr>
              <a:t>Verification</a:t>
            </a:r>
            <a:r>
              <a:rPr sz="1400" spc="210">
                <a:solidFill>
                  <a:srgbClr val="1F487C"/>
                </a:solidFill>
                <a:latin typeface="Arial"/>
                <a:cs typeface="Arial"/>
              </a:rPr>
              <a:t> </a:t>
            </a:r>
            <a:r>
              <a:rPr sz="1400">
                <a:solidFill>
                  <a:srgbClr val="1F487C"/>
                </a:solidFill>
                <a:latin typeface="Arial"/>
                <a:cs typeface="Arial"/>
              </a:rPr>
              <a:t>Form</a:t>
            </a:r>
            <a:r>
              <a:rPr sz="1400" spc="195">
                <a:solidFill>
                  <a:srgbClr val="1F487C"/>
                </a:solidFill>
                <a:latin typeface="Arial"/>
                <a:cs typeface="Arial"/>
              </a:rPr>
              <a:t> </a:t>
            </a:r>
            <a:r>
              <a:rPr sz="1400" spc="-25">
                <a:solidFill>
                  <a:srgbClr val="1F487C"/>
                </a:solidFill>
                <a:latin typeface="Arial"/>
                <a:cs typeface="Arial"/>
              </a:rPr>
              <a:t>to </a:t>
            </a:r>
            <a:r>
              <a:rPr sz="1400">
                <a:solidFill>
                  <a:srgbClr val="1F487C"/>
                </a:solidFill>
                <a:latin typeface="Arial"/>
                <a:cs typeface="Arial"/>
              </a:rPr>
              <a:t>WEX</a:t>
            </a:r>
            <a:r>
              <a:rPr sz="1400" spc="130">
                <a:solidFill>
                  <a:srgbClr val="1F487C"/>
                </a:solidFill>
                <a:latin typeface="Arial"/>
                <a:cs typeface="Arial"/>
              </a:rPr>
              <a:t> </a:t>
            </a:r>
            <a:r>
              <a:rPr sz="1400">
                <a:solidFill>
                  <a:srgbClr val="1F487C"/>
                </a:solidFill>
                <a:latin typeface="Arial"/>
                <a:cs typeface="Arial"/>
              </a:rPr>
              <a:t>after</a:t>
            </a:r>
            <a:r>
              <a:rPr sz="1400" spc="165">
                <a:solidFill>
                  <a:srgbClr val="1F487C"/>
                </a:solidFill>
                <a:latin typeface="Arial"/>
                <a:cs typeface="Arial"/>
              </a:rPr>
              <a:t> </a:t>
            </a:r>
            <a:r>
              <a:rPr sz="1400">
                <a:solidFill>
                  <a:srgbClr val="1F487C"/>
                </a:solidFill>
                <a:latin typeface="Arial"/>
                <a:cs typeface="Arial"/>
              </a:rPr>
              <a:t>finalizing</a:t>
            </a:r>
            <a:r>
              <a:rPr sz="1400" spc="175">
                <a:solidFill>
                  <a:srgbClr val="1F487C"/>
                </a:solidFill>
                <a:latin typeface="Arial"/>
                <a:cs typeface="Arial"/>
              </a:rPr>
              <a:t> </a:t>
            </a:r>
            <a:r>
              <a:rPr sz="1400">
                <a:solidFill>
                  <a:srgbClr val="1F487C"/>
                </a:solidFill>
                <a:latin typeface="Arial"/>
                <a:cs typeface="Arial"/>
              </a:rPr>
              <a:t>the</a:t>
            </a:r>
            <a:r>
              <a:rPr sz="1400" spc="85">
                <a:solidFill>
                  <a:srgbClr val="1F487C"/>
                </a:solidFill>
                <a:latin typeface="Arial"/>
                <a:cs typeface="Arial"/>
              </a:rPr>
              <a:t> </a:t>
            </a:r>
            <a:r>
              <a:rPr sz="1400">
                <a:solidFill>
                  <a:srgbClr val="1F487C"/>
                </a:solidFill>
                <a:latin typeface="Arial"/>
                <a:cs typeface="Arial"/>
              </a:rPr>
              <a:t>adoption</a:t>
            </a:r>
            <a:r>
              <a:rPr sz="1400" spc="85">
                <a:solidFill>
                  <a:srgbClr val="1F487C"/>
                </a:solidFill>
                <a:latin typeface="Arial"/>
                <a:cs typeface="Arial"/>
              </a:rPr>
              <a:t> </a:t>
            </a:r>
            <a:r>
              <a:rPr sz="1400">
                <a:solidFill>
                  <a:srgbClr val="1F487C"/>
                </a:solidFill>
                <a:latin typeface="Arial"/>
                <a:cs typeface="Arial"/>
              </a:rPr>
              <a:t>to</a:t>
            </a:r>
            <a:r>
              <a:rPr sz="1400" spc="80">
                <a:solidFill>
                  <a:srgbClr val="1F487C"/>
                </a:solidFill>
                <a:latin typeface="Arial"/>
                <a:cs typeface="Arial"/>
              </a:rPr>
              <a:t> </a:t>
            </a:r>
            <a:r>
              <a:rPr sz="1400">
                <a:solidFill>
                  <a:srgbClr val="1F487C"/>
                </a:solidFill>
                <a:latin typeface="Arial"/>
                <a:cs typeface="Arial"/>
              </a:rPr>
              <a:t>start</a:t>
            </a:r>
            <a:r>
              <a:rPr sz="1400" spc="185">
                <a:solidFill>
                  <a:srgbClr val="1F487C"/>
                </a:solidFill>
                <a:latin typeface="Arial"/>
                <a:cs typeface="Arial"/>
              </a:rPr>
              <a:t> </a:t>
            </a:r>
            <a:r>
              <a:rPr sz="1400">
                <a:solidFill>
                  <a:srgbClr val="1F487C"/>
                </a:solidFill>
                <a:latin typeface="Arial"/>
                <a:cs typeface="Arial"/>
              </a:rPr>
              <a:t>the</a:t>
            </a:r>
            <a:r>
              <a:rPr sz="1400" spc="80">
                <a:solidFill>
                  <a:srgbClr val="1F487C"/>
                </a:solidFill>
                <a:latin typeface="Arial"/>
                <a:cs typeface="Arial"/>
              </a:rPr>
              <a:t> </a:t>
            </a:r>
            <a:r>
              <a:rPr sz="1400">
                <a:solidFill>
                  <a:srgbClr val="1F487C"/>
                </a:solidFill>
                <a:latin typeface="Arial"/>
                <a:cs typeface="Arial"/>
              </a:rPr>
              <a:t>reimbursement</a:t>
            </a:r>
            <a:r>
              <a:rPr sz="1400" spc="185">
                <a:solidFill>
                  <a:srgbClr val="1F487C"/>
                </a:solidFill>
                <a:latin typeface="Arial"/>
                <a:cs typeface="Arial"/>
              </a:rPr>
              <a:t> </a:t>
            </a:r>
            <a:r>
              <a:rPr sz="1400" spc="-10">
                <a:solidFill>
                  <a:srgbClr val="1F487C"/>
                </a:solidFill>
                <a:latin typeface="Arial"/>
                <a:cs typeface="Arial"/>
              </a:rPr>
              <a:t>process</a:t>
            </a:r>
            <a:endParaRPr sz="1400">
              <a:latin typeface="Arial"/>
              <a:cs typeface="Arial"/>
            </a:endParaRPr>
          </a:p>
          <a:p>
            <a:pPr>
              <a:lnSpc>
                <a:spcPct val="100000"/>
              </a:lnSpc>
              <a:spcBef>
                <a:spcPts val="100"/>
              </a:spcBef>
              <a:buClr>
                <a:srgbClr val="1F487C"/>
              </a:buClr>
              <a:buFont typeface="Arial"/>
              <a:buChar char="•"/>
            </a:pPr>
            <a:endParaRPr sz="1400">
              <a:latin typeface="Arial"/>
              <a:cs typeface="Arial"/>
            </a:endParaRPr>
          </a:p>
          <a:p>
            <a:pPr marL="12700">
              <a:lnSpc>
                <a:spcPct val="100000"/>
              </a:lnSpc>
            </a:pPr>
            <a:r>
              <a:rPr sz="1400" b="1" i="1">
                <a:solidFill>
                  <a:srgbClr val="1F487C"/>
                </a:solidFill>
                <a:latin typeface="Arial"/>
                <a:cs typeface="Arial"/>
              </a:rPr>
              <a:t>Pet</a:t>
            </a:r>
            <a:r>
              <a:rPr sz="1400" b="1" i="1" spc="110">
                <a:solidFill>
                  <a:srgbClr val="1F487C"/>
                </a:solidFill>
                <a:latin typeface="Arial"/>
                <a:cs typeface="Arial"/>
              </a:rPr>
              <a:t> </a:t>
            </a:r>
            <a:r>
              <a:rPr sz="1400" b="1" i="1">
                <a:solidFill>
                  <a:srgbClr val="1F487C"/>
                </a:solidFill>
                <a:latin typeface="Arial"/>
                <a:cs typeface="Arial"/>
              </a:rPr>
              <a:t>Insurance</a:t>
            </a:r>
            <a:r>
              <a:rPr sz="1400" b="1" i="1" spc="130">
                <a:solidFill>
                  <a:srgbClr val="1F487C"/>
                </a:solidFill>
                <a:latin typeface="Arial"/>
                <a:cs typeface="Arial"/>
              </a:rPr>
              <a:t> </a:t>
            </a:r>
            <a:r>
              <a:rPr sz="1400" b="1" i="1">
                <a:solidFill>
                  <a:srgbClr val="1F487C"/>
                </a:solidFill>
                <a:latin typeface="Arial"/>
                <a:cs typeface="Arial"/>
              </a:rPr>
              <a:t>–</a:t>
            </a:r>
            <a:r>
              <a:rPr sz="1400" b="1" i="1" spc="90">
                <a:solidFill>
                  <a:srgbClr val="1F487C"/>
                </a:solidFill>
                <a:latin typeface="Arial"/>
                <a:cs typeface="Arial"/>
              </a:rPr>
              <a:t> </a:t>
            </a:r>
            <a:r>
              <a:rPr sz="1400" b="1" i="1" spc="-10">
                <a:solidFill>
                  <a:srgbClr val="1F487C"/>
                </a:solidFill>
                <a:latin typeface="Arial"/>
                <a:cs typeface="Arial"/>
              </a:rPr>
              <a:t>Nationwide</a:t>
            </a:r>
            <a:endParaRPr sz="1400">
              <a:latin typeface="Arial"/>
              <a:cs typeface="Arial"/>
            </a:endParaRPr>
          </a:p>
          <a:p>
            <a:pPr marL="298450" indent="-285750">
              <a:lnSpc>
                <a:spcPct val="100000"/>
              </a:lnSpc>
              <a:spcBef>
                <a:spcPts val="90"/>
              </a:spcBef>
              <a:buChar char="•"/>
              <a:tabLst>
                <a:tab pos="298450" algn="l"/>
              </a:tabLst>
            </a:pPr>
            <a:r>
              <a:rPr sz="1400">
                <a:solidFill>
                  <a:srgbClr val="1F487C"/>
                </a:solidFill>
                <a:latin typeface="Arial"/>
                <a:cs typeface="Arial"/>
              </a:rPr>
              <a:t>Nationwide</a:t>
            </a:r>
            <a:r>
              <a:rPr sz="1400" spc="175">
                <a:solidFill>
                  <a:srgbClr val="1F487C"/>
                </a:solidFill>
                <a:latin typeface="Arial"/>
                <a:cs typeface="Arial"/>
              </a:rPr>
              <a:t> </a:t>
            </a:r>
            <a:r>
              <a:rPr sz="1400">
                <a:solidFill>
                  <a:srgbClr val="1F487C"/>
                </a:solidFill>
                <a:latin typeface="Arial"/>
                <a:cs typeface="Arial"/>
              </a:rPr>
              <a:t>continues</a:t>
            </a:r>
            <a:r>
              <a:rPr sz="1400" spc="105">
                <a:solidFill>
                  <a:srgbClr val="1F487C"/>
                </a:solidFill>
                <a:latin typeface="Arial"/>
                <a:cs typeface="Arial"/>
              </a:rPr>
              <a:t> </a:t>
            </a:r>
            <a:r>
              <a:rPr sz="1400">
                <a:solidFill>
                  <a:srgbClr val="1F487C"/>
                </a:solidFill>
                <a:latin typeface="Arial"/>
                <a:cs typeface="Arial"/>
              </a:rPr>
              <a:t>to</a:t>
            </a:r>
            <a:r>
              <a:rPr sz="1400" spc="175">
                <a:solidFill>
                  <a:srgbClr val="1F487C"/>
                </a:solidFill>
                <a:latin typeface="Arial"/>
                <a:cs typeface="Arial"/>
              </a:rPr>
              <a:t> </a:t>
            </a:r>
            <a:r>
              <a:rPr sz="1400">
                <a:solidFill>
                  <a:srgbClr val="1F487C"/>
                </a:solidFill>
                <a:latin typeface="Arial"/>
                <a:cs typeface="Arial"/>
              </a:rPr>
              <a:t>offer</a:t>
            </a:r>
            <a:r>
              <a:rPr sz="1400" spc="80">
                <a:solidFill>
                  <a:srgbClr val="1F487C"/>
                </a:solidFill>
                <a:latin typeface="Arial"/>
                <a:cs typeface="Arial"/>
              </a:rPr>
              <a:t> </a:t>
            </a:r>
            <a:r>
              <a:rPr sz="1400">
                <a:solidFill>
                  <a:srgbClr val="1F487C"/>
                </a:solidFill>
                <a:latin typeface="Arial"/>
                <a:cs typeface="Arial"/>
              </a:rPr>
              <a:t>discounted</a:t>
            </a:r>
            <a:r>
              <a:rPr sz="1400" spc="175">
                <a:solidFill>
                  <a:srgbClr val="1F487C"/>
                </a:solidFill>
                <a:latin typeface="Arial"/>
                <a:cs typeface="Arial"/>
              </a:rPr>
              <a:t> </a:t>
            </a:r>
            <a:r>
              <a:rPr sz="1400" spc="-10">
                <a:solidFill>
                  <a:srgbClr val="1F487C"/>
                </a:solidFill>
                <a:latin typeface="Arial"/>
                <a:cs typeface="Arial"/>
              </a:rPr>
              <a:t>rates</a:t>
            </a:r>
            <a:endParaRPr sz="1400">
              <a:latin typeface="Arial"/>
              <a:cs typeface="Arial"/>
            </a:endParaRPr>
          </a:p>
          <a:p>
            <a:pPr marL="298450" indent="-285750">
              <a:lnSpc>
                <a:spcPct val="100000"/>
              </a:lnSpc>
              <a:spcBef>
                <a:spcPts val="90"/>
              </a:spcBef>
              <a:buChar char="•"/>
              <a:tabLst>
                <a:tab pos="298450" algn="l"/>
              </a:tabLst>
            </a:pPr>
            <a:r>
              <a:rPr sz="1400">
                <a:solidFill>
                  <a:srgbClr val="1F487C"/>
                </a:solidFill>
                <a:latin typeface="Arial"/>
                <a:cs typeface="Arial"/>
              </a:rPr>
              <a:t>Always</a:t>
            </a:r>
            <a:r>
              <a:rPr sz="1400" spc="114">
                <a:solidFill>
                  <a:srgbClr val="1F487C"/>
                </a:solidFill>
                <a:latin typeface="Arial"/>
                <a:cs typeface="Arial"/>
              </a:rPr>
              <a:t> </a:t>
            </a:r>
            <a:r>
              <a:rPr sz="1400">
                <a:solidFill>
                  <a:srgbClr val="1F487C"/>
                </a:solidFill>
                <a:latin typeface="Arial"/>
                <a:cs typeface="Arial"/>
              </a:rPr>
              <a:t>open</a:t>
            </a:r>
            <a:r>
              <a:rPr sz="1400" spc="190">
                <a:solidFill>
                  <a:srgbClr val="1F487C"/>
                </a:solidFill>
                <a:latin typeface="Arial"/>
                <a:cs typeface="Arial"/>
              </a:rPr>
              <a:t> </a:t>
            </a:r>
            <a:r>
              <a:rPr sz="1400">
                <a:solidFill>
                  <a:srgbClr val="1F487C"/>
                </a:solidFill>
                <a:latin typeface="Arial"/>
                <a:cs typeface="Arial"/>
              </a:rPr>
              <a:t>for</a:t>
            </a:r>
            <a:r>
              <a:rPr sz="1400" spc="85">
                <a:solidFill>
                  <a:srgbClr val="1F487C"/>
                </a:solidFill>
                <a:latin typeface="Arial"/>
                <a:cs typeface="Arial"/>
              </a:rPr>
              <a:t> </a:t>
            </a:r>
            <a:r>
              <a:rPr sz="1400">
                <a:solidFill>
                  <a:srgbClr val="1F487C"/>
                </a:solidFill>
                <a:latin typeface="Arial"/>
                <a:cs typeface="Arial"/>
              </a:rPr>
              <a:t>enrollment;</a:t>
            </a:r>
            <a:r>
              <a:rPr sz="1400" spc="105">
                <a:solidFill>
                  <a:srgbClr val="1F487C"/>
                </a:solidFill>
                <a:latin typeface="Arial"/>
                <a:cs typeface="Arial"/>
              </a:rPr>
              <a:t> </a:t>
            </a:r>
            <a:r>
              <a:rPr sz="1400">
                <a:solidFill>
                  <a:srgbClr val="1F487C"/>
                </a:solidFill>
                <a:latin typeface="Arial"/>
                <a:cs typeface="Arial"/>
              </a:rPr>
              <a:t>employees</a:t>
            </a:r>
            <a:r>
              <a:rPr sz="1400" spc="114">
                <a:solidFill>
                  <a:srgbClr val="1F487C"/>
                </a:solidFill>
                <a:latin typeface="Arial"/>
                <a:cs typeface="Arial"/>
              </a:rPr>
              <a:t> </a:t>
            </a:r>
            <a:r>
              <a:rPr sz="1400">
                <a:solidFill>
                  <a:srgbClr val="1F487C"/>
                </a:solidFill>
                <a:latin typeface="Arial"/>
                <a:cs typeface="Arial"/>
              </a:rPr>
              <a:t>purchase</a:t>
            </a:r>
            <a:r>
              <a:rPr sz="1400" spc="90">
                <a:solidFill>
                  <a:srgbClr val="1F487C"/>
                </a:solidFill>
                <a:latin typeface="Arial"/>
                <a:cs typeface="Arial"/>
              </a:rPr>
              <a:t> </a:t>
            </a:r>
            <a:r>
              <a:rPr sz="1400">
                <a:solidFill>
                  <a:srgbClr val="1F487C"/>
                </a:solidFill>
                <a:latin typeface="Arial"/>
                <a:cs typeface="Arial"/>
              </a:rPr>
              <a:t>policies</a:t>
            </a:r>
            <a:r>
              <a:rPr sz="1400" spc="210">
                <a:solidFill>
                  <a:srgbClr val="1F487C"/>
                </a:solidFill>
                <a:latin typeface="Arial"/>
                <a:cs typeface="Arial"/>
              </a:rPr>
              <a:t> </a:t>
            </a:r>
            <a:r>
              <a:rPr sz="1400">
                <a:solidFill>
                  <a:srgbClr val="1F487C"/>
                </a:solidFill>
                <a:latin typeface="Arial"/>
                <a:cs typeface="Arial"/>
              </a:rPr>
              <a:t>directly</a:t>
            </a:r>
            <a:r>
              <a:rPr sz="1400" spc="114">
                <a:solidFill>
                  <a:srgbClr val="1F487C"/>
                </a:solidFill>
                <a:latin typeface="Arial"/>
                <a:cs typeface="Arial"/>
              </a:rPr>
              <a:t> </a:t>
            </a:r>
            <a:r>
              <a:rPr sz="1400">
                <a:solidFill>
                  <a:srgbClr val="1F487C"/>
                </a:solidFill>
                <a:latin typeface="Arial"/>
                <a:cs typeface="Arial"/>
              </a:rPr>
              <a:t>with</a:t>
            </a:r>
            <a:r>
              <a:rPr sz="1400" spc="190">
                <a:solidFill>
                  <a:srgbClr val="1F487C"/>
                </a:solidFill>
                <a:latin typeface="Arial"/>
                <a:cs typeface="Arial"/>
              </a:rPr>
              <a:t> </a:t>
            </a:r>
            <a:r>
              <a:rPr sz="1400" spc="-10">
                <a:solidFill>
                  <a:srgbClr val="1F487C"/>
                </a:solidFill>
                <a:latin typeface="Arial"/>
                <a:cs typeface="Arial"/>
              </a:rPr>
              <a:t>Nationwide</a:t>
            </a:r>
            <a:endParaRPr sz="1400">
              <a:latin typeface="Arial"/>
              <a:cs typeface="Arial"/>
            </a:endParaRPr>
          </a:p>
        </p:txBody>
      </p:sp>
      <p:grpSp>
        <p:nvGrpSpPr>
          <p:cNvPr id="4" name="Group 3">
            <a:extLst>
              <a:ext uri="{FF2B5EF4-FFF2-40B4-BE49-F238E27FC236}">
                <a16:creationId xmlns:a16="http://schemas.microsoft.com/office/drawing/2014/main" id="{853A4E64-FC7A-6176-A534-D7FCF78CD729}"/>
              </a:ext>
              <a:ext uri="{C183D7F6-B498-43B3-948B-1728B52AA6E4}">
                <adec:decorative xmlns:adec="http://schemas.microsoft.com/office/drawing/2017/decorative" val="1"/>
              </a:ext>
            </a:extLst>
          </p:cNvPr>
          <p:cNvGrpSpPr/>
          <p:nvPr/>
        </p:nvGrpSpPr>
        <p:grpSpPr>
          <a:xfrm>
            <a:off x="228600" y="4321044"/>
            <a:ext cx="1143000" cy="600391"/>
            <a:chOff x="228600" y="4297795"/>
            <a:chExt cx="1219200" cy="533400"/>
          </a:xfrm>
        </p:grpSpPr>
        <p:sp>
          <p:nvSpPr>
            <p:cNvPr id="5" name="Rectangle 4">
              <a:extLst>
                <a:ext uri="{FF2B5EF4-FFF2-40B4-BE49-F238E27FC236}">
                  <a16:creationId xmlns:a16="http://schemas.microsoft.com/office/drawing/2014/main" id="{F6DC4676-09BA-E770-7B99-C8D6CF2EE8F8}"/>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2600D9F-4D2E-3F60-3FE7-443918EAD4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40">
            <a:hlinkClick r:id="" action="ppaction://media"/>
            <a:extLst>
              <a:ext uri="{FF2B5EF4-FFF2-40B4-BE49-F238E27FC236}">
                <a16:creationId xmlns:a16="http://schemas.microsoft.com/office/drawing/2014/main" id="{9F92EC58-1700-ACBC-CB51-D29767A4C6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4985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3510"/>
    </mc:Choice>
    <mc:Fallback>
      <p:transition spd="slow" advTm="43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52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CED06-3497-CC67-2D2C-E2CFE462C4D1}"/>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B07343B9-CE1A-32FB-01D4-C13FB1839F99}"/>
              </a:ext>
            </a:extLst>
          </p:cNvPr>
          <p:cNvSpPr txBox="1">
            <a:spLocks noGrp="1"/>
          </p:cNvSpPr>
          <p:nvPr>
            <p:ph type="title"/>
          </p:nvPr>
        </p:nvSpPr>
        <p:spPr>
          <a:xfrm>
            <a:off x="349633" y="359081"/>
            <a:ext cx="7346567" cy="447558"/>
          </a:xfrm>
          <a:prstGeom prst="rect">
            <a:avLst/>
          </a:prstGeom>
        </p:spPr>
        <p:txBody>
          <a:bodyPr vert="horz" wrap="square" lIns="0" tIns="16510" rIns="0" bIns="0" rtlCol="0">
            <a:spAutoFit/>
          </a:bodyPr>
          <a:lstStyle/>
          <a:p>
            <a:pPr marL="12700">
              <a:lnSpc>
                <a:spcPct val="100000"/>
              </a:lnSpc>
              <a:spcBef>
                <a:spcPts val="130"/>
              </a:spcBef>
            </a:pPr>
            <a:r>
              <a:rPr lang="en-US" sz="2800" b="1"/>
              <a:t>Flexible Spending Accounts</a:t>
            </a:r>
            <a:endParaRPr sz="2800" b="1" i="1" spc="-10"/>
          </a:p>
        </p:txBody>
      </p:sp>
      <p:sp>
        <p:nvSpPr>
          <p:cNvPr id="3" name="object 3">
            <a:extLst>
              <a:ext uri="{FF2B5EF4-FFF2-40B4-BE49-F238E27FC236}">
                <a16:creationId xmlns:a16="http://schemas.microsoft.com/office/drawing/2014/main" id="{7DFDE442-7B79-CB50-BBB9-8DBFE1C569BA}"/>
              </a:ext>
            </a:extLst>
          </p:cNvPr>
          <p:cNvSpPr txBox="1"/>
          <p:nvPr/>
        </p:nvSpPr>
        <p:spPr>
          <a:xfrm>
            <a:off x="368683" y="796553"/>
            <a:ext cx="7762824" cy="3384901"/>
          </a:xfrm>
          <a:prstGeom prst="rect">
            <a:avLst/>
          </a:prstGeom>
        </p:spPr>
        <p:txBody>
          <a:bodyPr vert="horz" wrap="square" lIns="0" tIns="17145" rIns="0" bIns="0" rtlCol="0">
            <a:spAutoFit/>
          </a:bodyPr>
          <a:lstStyle/>
          <a:p>
            <a:pPr marL="242570" indent="-229870">
              <a:lnSpc>
                <a:spcPct val="100000"/>
              </a:lnSpc>
              <a:spcBef>
                <a:spcPts val="95"/>
              </a:spcBef>
              <a:buChar char="•"/>
              <a:tabLst>
                <a:tab pos="242570" algn="l"/>
              </a:tabLst>
            </a:pPr>
            <a:r>
              <a:rPr lang="en-US" sz="1400">
                <a:solidFill>
                  <a:srgbClr val="002060"/>
                </a:solidFill>
              </a:rPr>
              <a:t>All</a:t>
            </a:r>
            <a:r>
              <a:rPr lang="en-US" sz="1400" spc="-35">
                <a:solidFill>
                  <a:srgbClr val="002060"/>
                </a:solidFill>
              </a:rPr>
              <a:t> </a:t>
            </a:r>
            <a:r>
              <a:rPr lang="en-US" sz="1400">
                <a:solidFill>
                  <a:srgbClr val="002060"/>
                </a:solidFill>
              </a:rPr>
              <a:t>limits</a:t>
            </a:r>
            <a:r>
              <a:rPr lang="en-US" sz="1400" spc="-35">
                <a:solidFill>
                  <a:srgbClr val="002060"/>
                </a:solidFill>
              </a:rPr>
              <a:t> </a:t>
            </a:r>
            <a:r>
              <a:rPr lang="en-US" sz="1400">
                <a:solidFill>
                  <a:srgbClr val="002060"/>
                </a:solidFill>
              </a:rPr>
              <a:t>and</a:t>
            </a:r>
            <a:r>
              <a:rPr lang="en-US" sz="1400" spc="-30">
                <a:solidFill>
                  <a:srgbClr val="002060"/>
                </a:solidFill>
              </a:rPr>
              <a:t> </a:t>
            </a:r>
            <a:r>
              <a:rPr lang="en-US" sz="1400">
                <a:solidFill>
                  <a:srgbClr val="002060"/>
                </a:solidFill>
              </a:rPr>
              <a:t>deadlines</a:t>
            </a:r>
            <a:r>
              <a:rPr lang="en-US" sz="1400" spc="-35">
                <a:solidFill>
                  <a:srgbClr val="002060"/>
                </a:solidFill>
              </a:rPr>
              <a:t> </a:t>
            </a:r>
            <a:r>
              <a:rPr lang="en-US" sz="1400">
                <a:solidFill>
                  <a:srgbClr val="002060"/>
                </a:solidFill>
              </a:rPr>
              <a:t>apply</a:t>
            </a:r>
            <a:r>
              <a:rPr lang="en-US" sz="1400" spc="-30">
                <a:solidFill>
                  <a:srgbClr val="002060"/>
                </a:solidFill>
              </a:rPr>
              <a:t> </a:t>
            </a:r>
            <a:r>
              <a:rPr lang="en-US" sz="1400">
                <a:solidFill>
                  <a:srgbClr val="002060"/>
                </a:solidFill>
              </a:rPr>
              <a:t>to</a:t>
            </a:r>
            <a:r>
              <a:rPr lang="en-US" sz="1400" spc="-30">
                <a:solidFill>
                  <a:srgbClr val="002060"/>
                </a:solidFill>
              </a:rPr>
              <a:t> </a:t>
            </a:r>
            <a:r>
              <a:rPr lang="en-US" sz="1400">
                <a:solidFill>
                  <a:srgbClr val="002060"/>
                </a:solidFill>
              </a:rPr>
              <a:t>both</a:t>
            </a:r>
            <a:r>
              <a:rPr lang="en-US" sz="1400" spc="30">
                <a:solidFill>
                  <a:srgbClr val="002060"/>
                </a:solidFill>
              </a:rPr>
              <a:t> </a:t>
            </a:r>
            <a:r>
              <a:rPr lang="en-US" sz="1400">
                <a:solidFill>
                  <a:srgbClr val="002060"/>
                </a:solidFill>
              </a:rPr>
              <a:t>Faculty/Staff</a:t>
            </a:r>
            <a:r>
              <a:rPr lang="en-US" sz="1400" spc="-10">
                <a:solidFill>
                  <a:srgbClr val="002060"/>
                </a:solidFill>
              </a:rPr>
              <a:t>.</a:t>
            </a:r>
          </a:p>
          <a:p>
            <a:pPr>
              <a:lnSpc>
                <a:spcPct val="100000"/>
              </a:lnSpc>
              <a:spcBef>
                <a:spcPts val="409"/>
              </a:spcBef>
              <a:buClr>
                <a:srgbClr val="676767"/>
              </a:buClr>
              <a:buFont typeface="Arial"/>
              <a:buChar char="•"/>
            </a:pPr>
            <a:endParaRPr lang="en-US" sz="1400" spc="-10">
              <a:solidFill>
                <a:srgbClr val="002060"/>
              </a:solidFill>
            </a:endParaRPr>
          </a:p>
          <a:p>
            <a:pPr marL="242570" indent="-229870">
              <a:lnSpc>
                <a:spcPct val="100000"/>
              </a:lnSpc>
              <a:spcBef>
                <a:spcPts val="5"/>
              </a:spcBef>
              <a:buChar char="•"/>
              <a:tabLst>
                <a:tab pos="242570" algn="l"/>
              </a:tabLst>
            </a:pPr>
            <a:r>
              <a:rPr lang="en-US" sz="1400">
                <a:solidFill>
                  <a:srgbClr val="002060"/>
                </a:solidFill>
              </a:rPr>
              <a:t>2027 Health FSA</a:t>
            </a:r>
            <a:r>
              <a:rPr lang="en-US" sz="1400" spc="-70">
                <a:solidFill>
                  <a:srgbClr val="002060"/>
                </a:solidFill>
              </a:rPr>
              <a:t> </a:t>
            </a:r>
            <a:r>
              <a:rPr lang="en-US" sz="1400" spc="-10">
                <a:solidFill>
                  <a:srgbClr val="002060"/>
                </a:solidFill>
              </a:rPr>
              <a:t>Contribution</a:t>
            </a:r>
            <a:r>
              <a:rPr lang="en-US" sz="1400" spc="5">
                <a:solidFill>
                  <a:srgbClr val="002060"/>
                </a:solidFill>
              </a:rPr>
              <a:t> </a:t>
            </a:r>
            <a:r>
              <a:rPr lang="en-US" sz="1400">
                <a:solidFill>
                  <a:srgbClr val="002060"/>
                </a:solidFill>
              </a:rPr>
              <a:t>Limit:</a:t>
            </a:r>
            <a:r>
              <a:rPr lang="en-US" sz="1400" spc="5">
                <a:solidFill>
                  <a:srgbClr val="002060"/>
                </a:solidFill>
              </a:rPr>
              <a:t> </a:t>
            </a:r>
            <a:r>
              <a:rPr lang="en-US" sz="1400" spc="-10">
                <a:solidFill>
                  <a:srgbClr val="002060"/>
                </a:solidFill>
              </a:rPr>
              <a:t>$3,400 (UC limit is set one year behind the IRS due to IRS announcement is delayed to after UCOP Open Enrollment final planning)</a:t>
            </a:r>
          </a:p>
          <a:p>
            <a:pPr>
              <a:lnSpc>
                <a:spcPct val="100000"/>
              </a:lnSpc>
              <a:spcBef>
                <a:spcPts val="405"/>
              </a:spcBef>
              <a:buClr>
                <a:srgbClr val="676767"/>
              </a:buClr>
              <a:buFont typeface="Arial"/>
              <a:buChar char="•"/>
            </a:pPr>
            <a:endParaRPr lang="en-US" sz="1400" spc="-10">
              <a:solidFill>
                <a:srgbClr val="002060"/>
              </a:solidFill>
            </a:endParaRPr>
          </a:p>
          <a:p>
            <a:pPr marL="242570" indent="-229870">
              <a:lnSpc>
                <a:spcPct val="100000"/>
              </a:lnSpc>
              <a:buChar char="•"/>
              <a:tabLst>
                <a:tab pos="242570" algn="l"/>
              </a:tabLst>
            </a:pPr>
            <a:r>
              <a:rPr lang="en-US" sz="1400">
                <a:solidFill>
                  <a:srgbClr val="002060"/>
                </a:solidFill>
              </a:rPr>
              <a:t>Health</a:t>
            </a:r>
            <a:r>
              <a:rPr lang="en-US" sz="1400" spc="-60">
                <a:solidFill>
                  <a:srgbClr val="002060"/>
                </a:solidFill>
              </a:rPr>
              <a:t> </a:t>
            </a:r>
            <a:r>
              <a:rPr lang="en-US" sz="1400">
                <a:solidFill>
                  <a:srgbClr val="002060"/>
                </a:solidFill>
              </a:rPr>
              <a:t>FSA</a:t>
            </a:r>
            <a:r>
              <a:rPr lang="en-US" sz="1400" spc="-90">
                <a:solidFill>
                  <a:srgbClr val="002060"/>
                </a:solidFill>
              </a:rPr>
              <a:t> </a:t>
            </a:r>
            <a:r>
              <a:rPr lang="en-US" sz="1400">
                <a:solidFill>
                  <a:srgbClr val="002060"/>
                </a:solidFill>
              </a:rPr>
              <a:t>carryover</a:t>
            </a:r>
            <a:r>
              <a:rPr lang="en-US" sz="1400" spc="-45">
                <a:solidFill>
                  <a:srgbClr val="002060"/>
                </a:solidFill>
              </a:rPr>
              <a:t> </a:t>
            </a:r>
            <a:r>
              <a:rPr lang="en-US" sz="1400" spc="-10">
                <a:solidFill>
                  <a:srgbClr val="002060"/>
                </a:solidFill>
              </a:rPr>
              <a:t>limit</a:t>
            </a:r>
          </a:p>
          <a:p>
            <a:pPr marL="473075" lvl="1" indent="-231140">
              <a:lnSpc>
                <a:spcPct val="100000"/>
              </a:lnSpc>
              <a:spcBef>
                <a:spcPts val="175"/>
              </a:spcBef>
              <a:buChar char="•"/>
              <a:tabLst>
                <a:tab pos="473075" algn="l"/>
              </a:tabLst>
            </a:pPr>
            <a:r>
              <a:rPr lang="en-US" sz="1400">
                <a:solidFill>
                  <a:srgbClr val="002060"/>
                </a:solidFill>
                <a:latin typeface="Arial"/>
                <a:cs typeface="Arial"/>
              </a:rPr>
              <a:t>$680</a:t>
            </a:r>
            <a:r>
              <a:rPr lang="en-US" sz="1400" spc="-35">
                <a:solidFill>
                  <a:srgbClr val="002060"/>
                </a:solidFill>
                <a:latin typeface="Arial"/>
                <a:cs typeface="Arial"/>
              </a:rPr>
              <a:t> </a:t>
            </a:r>
            <a:r>
              <a:rPr lang="en-US" sz="1400">
                <a:solidFill>
                  <a:srgbClr val="002060"/>
                </a:solidFill>
                <a:latin typeface="Arial"/>
                <a:cs typeface="Arial"/>
              </a:rPr>
              <a:t>for</a:t>
            </a:r>
            <a:r>
              <a:rPr lang="en-US" sz="1400" spc="35">
                <a:solidFill>
                  <a:srgbClr val="002060"/>
                </a:solidFill>
                <a:latin typeface="Arial"/>
                <a:cs typeface="Arial"/>
              </a:rPr>
              <a:t> </a:t>
            </a:r>
            <a:r>
              <a:rPr lang="en-US" sz="1400" spc="-10">
                <a:solidFill>
                  <a:srgbClr val="002060"/>
                </a:solidFill>
                <a:latin typeface="Arial"/>
                <a:cs typeface="Arial"/>
              </a:rPr>
              <a:t>carryover</a:t>
            </a:r>
            <a:r>
              <a:rPr lang="en-US" sz="1400" spc="-30">
                <a:solidFill>
                  <a:srgbClr val="002060"/>
                </a:solidFill>
                <a:latin typeface="Arial"/>
                <a:cs typeface="Arial"/>
              </a:rPr>
              <a:t> </a:t>
            </a:r>
            <a:r>
              <a:rPr lang="en-US" sz="1400">
                <a:solidFill>
                  <a:srgbClr val="002060"/>
                </a:solidFill>
                <a:latin typeface="Arial"/>
                <a:cs typeface="Arial"/>
              </a:rPr>
              <a:t>from</a:t>
            </a:r>
            <a:r>
              <a:rPr lang="en-US" sz="1400" spc="-30">
                <a:solidFill>
                  <a:srgbClr val="002060"/>
                </a:solidFill>
                <a:latin typeface="Arial"/>
                <a:cs typeface="Arial"/>
              </a:rPr>
              <a:t> </a:t>
            </a:r>
            <a:r>
              <a:rPr lang="en-US" sz="1400">
                <a:solidFill>
                  <a:srgbClr val="002060"/>
                </a:solidFill>
                <a:latin typeface="Arial"/>
                <a:cs typeface="Arial"/>
              </a:rPr>
              <a:t>2026</a:t>
            </a:r>
            <a:r>
              <a:rPr lang="en-US" sz="1400" spc="-35">
                <a:solidFill>
                  <a:srgbClr val="002060"/>
                </a:solidFill>
                <a:latin typeface="Arial"/>
                <a:cs typeface="Arial"/>
              </a:rPr>
              <a:t> </a:t>
            </a:r>
            <a:r>
              <a:rPr lang="en-US" sz="1400">
                <a:solidFill>
                  <a:srgbClr val="002060"/>
                </a:solidFill>
                <a:latin typeface="Arial"/>
                <a:cs typeface="Arial"/>
              </a:rPr>
              <a:t>to</a:t>
            </a:r>
            <a:r>
              <a:rPr lang="en-US" sz="1400" spc="-35">
                <a:solidFill>
                  <a:srgbClr val="002060"/>
                </a:solidFill>
                <a:latin typeface="Arial"/>
                <a:cs typeface="Arial"/>
              </a:rPr>
              <a:t> </a:t>
            </a:r>
            <a:r>
              <a:rPr lang="en-US" sz="1400">
                <a:solidFill>
                  <a:srgbClr val="002060"/>
                </a:solidFill>
                <a:latin typeface="Arial"/>
                <a:cs typeface="Arial"/>
              </a:rPr>
              <a:t>2027</a:t>
            </a:r>
            <a:r>
              <a:rPr lang="en-US" sz="1400" spc="-30">
                <a:solidFill>
                  <a:srgbClr val="002060"/>
                </a:solidFill>
                <a:latin typeface="Arial"/>
                <a:cs typeface="Arial"/>
              </a:rPr>
              <a:t> </a:t>
            </a:r>
            <a:r>
              <a:rPr lang="en-US" sz="1400">
                <a:solidFill>
                  <a:srgbClr val="002060"/>
                </a:solidFill>
                <a:latin typeface="Arial"/>
                <a:cs typeface="Arial"/>
              </a:rPr>
              <a:t>Plan</a:t>
            </a:r>
            <a:r>
              <a:rPr lang="en-US" sz="1400" spc="-35">
                <a:solidFill>
                  <a:srgbClr val="002060"/>
                </a:solidFill>
                <a:latin typeface="Arial"/>
                <a:cs typeface="Arial"/>
              </a:rPr>
              <a:t> </a:t>
            </a:r>
            <a:r>
              <a:rPr lang="en-US" sz="1400" spc="-20">
                <a:solidFill>
                  <a:srgbClr val="002060"/>
                </a:solidFill>
                <a:latin typeface="Arial"/>
                <a:cs typeface="Arial"/>
              </a:rPr>
              <a:t>Year </a:t>
            </a:r>
            <a:endParaRPr lang="en-US" sz="1400">
              <a:solidFill>
                <a:srgbClr val="002060"/>
              </a:solidFill>
              <a:latin typeface="Arial"/>
              <a:cs typeface="Arial"/>
            </a:endParaRPr>
          </a:p>
          <a:p>
            <a:pPr marL="473075" lvl="1" indent="-231140">
              <a:lnSpc>
                <a:spcPct val="100000"/>
              </a:lnSpc>
              <a:spcBef>
                <a:spcPts val="100"/>
              </a:spcBef>
              <a:buChar char="•"/>
              <a:tabLst>
                <a:tab pos="473075" algn="l"/>
              </a:tabLst>
            </a:pPr>
            <a:r>
              <a:rPr lang="en-US" sz="1400">
                <a:solidFill>
                  <a:srgbClr val="002060"/>
                </a:solidFill>
                <a:latin typeface="Arial"/>
                <a:cs typeface="Arial"/>
              </a:rPr>
              <a:t>$680*</a:t>
            </a:r>
            <a:r>
              <a:rPr lang="en-US" sz="1400" spc="-30">
                <a:solidFill>
                  <a:srgbClr val="002060"/>
                </a:solidFill>
                <a:latin typeface="Arial"/>
                <a:cs typeface="Arial"/>
              </a:rPr>
              <a:t> </a:t>
            </a:r>
            <a:r>
              <a:rPr lang="en-US" sz="1400">
                <a:solidFill>
                  <a:srgbClr val="002060"/>
                </a:solidFill>
                <a:latin typeface="Arial"/>
                <a:cs typeface="Arial"/>
              </a:rPr>
              <a:t>for</a:t>
            </a:r>
            <a:r>
              <a:rPr lang="en-US" sz="1400" spc="-30">
                <a:solidFill>
                  <a:srgbClr val="002060"/>
                </a:solidFill>
                <a:latin typeface="Arial"/>
                <a:cs typeface="Arial"/>
              </a:rPr>
              <a:t> </a:t>
            </a:r>
            <a:r>
              <a:rPr lang="en-US" sz="1400">
                <a:solidFill>
                  <a:srgbClr val="002060"/>
                </a:solidFill>
                <a:latin typeface="Arial"/>
                <a:cs typeface="Arial"/>
              </a:rPr>
              <a:t>carryover</a:t>
            </a:r>
            <a:r>
              <a:rPr lang="en-US" sz="1400" spc="-30">
                <a:solidFill>
                  <a:srgbClr val="002060"/>
                </a:solidFill>
                <a:latin typeface="Arial"/>
                <a:cs typeface="Arial"/>
              </a:rPr>
              <a:t> </a:t>
            </a:r>
            <a:r>
              <a:rPr lang="en-US" sz="1400">
                <a:solidFill>
                  <a:srgbClr val="002060"/>
                </a:solidFill>
                <a:latin typeface="Arial"/>
                <a:cs typeface="Arial"/>
              </a:rPr>
              <a:t>from</a:t>
            </a:r>
            <a:r>
              <a:rPr lang="en-US" sz="1400" spc="-30">
                <a:solidFill>
                  <a:srgbClr val="002060"/>
                </a:solidFill>
                <a:latin typeface="Arial"/>
                <a:cs typeface="Arial"/>
              </a:rPr>
              <a:t> </a:t>
            </a:r>
            <a:r>
              <a:rPr lang="en-US" sz="1400">
                <a:solidFill>
                  <a:srgbClr val="002060"/>
                </a:solidFill>
                <a:latin typeface="Arial"/>
                <a:cs typeface="Arial"/>
              </a:rPr>
              <a:t>2027</a:t>
            </a:r>
            <a:r>
              <a:rPr lang="en-US" sz="1400" spc="-30">
                <a:solidFill>
                  <a:srgbClr val="002060"/>
                </a:solidFill>
                <a:latin typeface="Arial"/>
                <a:cs typeface="Arial"/>
              </a:rPr>
              <a:t> </a:t>
            </a:r>
            <a:r>
              <a:rPr lang="en-US" sz="1400">
                <a:solidFill>
                  <a:srgbClr val="002060"/>
                </a:solidFill>
                <a:latin typeface="Arial"/>
                <a:cs typeface="Arial"/>
              </a:rPr>
              <a:t>to</a:t>
            </a:r>
            <a:r>
              <a:rPr lang="en-US" sz="1400" spc="-30">
                <a:solidFill>
                  <a:srgbClr val="002060"/>
                </a:solidFill>
                <a:latin typeface="Arial"/>
                <a:cs typeface="Arial"/>
              </a:rPr>
              <a:t> </a:t>
            </a:r>
            <a:r>
              <a:rPr lang="en-US" sz="1400">
                <a:solidFill>
                  <a:srgbClr val="002060"/>
                </a:solidFill>
                <a:latin typeface="Arial"/>
                <a:cs typeface="Arial"/>
              </a:rPr>
              <a:t>2028</a:t>
            </a:r>
            <a:r>
              <a:rPr lang="en-US" sz="1400" spc="-30">
                <a:solidFill>
                  <a:srgbClr val="002060"/>
                </a:solidFill>
                <a:latin typeface="Arial"/>
                <a:cs typeface="Arial"/>
              </a:rPr>
              <a:t> </a:t>
            </a:r>
            <a:r>
              <a:rPr lang="en-US" sz="1400">
                <a:solidFill>
                  <a:srgbClr val="002060"/>
                </a:solidFill>
                <a:latin typeface="Arial"/>
                <a:cs typeface="Arial"/>
              </a:rPr>
              <a:t>Plan</a:t>
            </a:r>
            <a:r>
              <a:rPr lang="en-US" sz="1400" spc="-30">
                <a:solidFill>
                  <a:srgbClr val="002060"/>
                </a:solidFill>
                <a:latin typeface="Arial"/>
                <a:cs typeface="Arial"/>
              </a:rPr>
              <a:t> </a:t>
            </a:r>
            <a:r>
              <a:rPr lang="en-US" sz="1400" spc="-20">
                <a:solidFill>
                  <a:srgbClr val="002060"/>
                </a:solidFill>
                <a:latin typeface="Arial"/>
                <a:cs typeface="Arial"/>
              </a:rPr>
              <a:t>Year</a:t>
            </a:r>
            <a:endParaRPr lang="en-US" sz="1400">
              <a:solidFill>
                <a:srgbClr val="002060"/>
              </a:solidFill>
              <a:latin typeface="Arial"/>
              <a:cs typeface="Arial"/>
            </a:endParaRPr>
          </a:p>
          <a:p>
            <a:pPr marL="542925">
              <a:lnSpc>
                <a:spcPct val="100000"/>
              </a:lnSpc>
              <a:spcBef>
                <a:spcPts val="200"/>
              </a:spcBef>
            </a:pPr>
            <a:r>
              <a:rPr lang="en-US" sz="1400" i="1">
                <a:solidFill>
                  <a:srgbClr val="002060"/>
                </a:solidFill>
                <a:latin typeface="Arial"/>
                <a:cs typeface="Arial"/>
              </a:rPr>
              <a:t>*The</a:t>
            </a:r>
            <a:r>
              <a:rPr lang="en-US" sz="1400" i="1" spc="-25">
                <a:solidFill>
                  <a:srgbClr val="002060"/>
                </a:solidFill>
                <a:latin typeface="Arial"/>
                <a:cs typeface="Arial"/>
              </a:rPr>
              <a:t> </a:t>
            </a:r>
            <a:r>
              <a:rPr lang="en-US" sz="1400" i="1">
                <a:solidFill>
                  <a:srgbClr val="002060"/>
                </a:solidFill>
                <a:latin typeface="Arial"/>
                <a:cs typeface="Arial"/>
              </a:rPr>
              <a:t>$680</a:t>
            </a:r>
            <a:r>
              <a:rPr lang="en-US" sz="1400" i="1" spc="-15">
                <a:solidFill>
                  <a:srgbClr val="002060"/>
                </a:solidFill>
                <a:latin typeface="Arial"/>
                <a:cs typeface="Arial"/>
              </a:rPr>
              <a:t> </a:t>
            </a:r>
            <a:r>
              <a:rPr lang="en-US" sz="1400" i="1">
                <a:solidFill>
                  <a:srgbClr val="002060"/>
                </a:solidFill>
                <a:latin typeface="Arial"/>
                <a:cs typeface="Arial"/>
              </a:rPr>
              <a:t>carryover</a:t>
            </a:r>
            <a:r>
              <a:rPr lang="en-US" sz="1400" i="1" spc="-30">
                <a:solidFill>
                  <a:srgbClr val="002060"/>
                </a:solidFill>
                <a:latin typeface="Arial"/>
                <a:cs typeface="Arial"/>
              </a:rPr>
              <a:t> </a:t>
            </a:r>
            <a:r>
              <a:rPr lang="en-US" sz="1400" i="1">
                <a:solidFill>
                  <a:srgbClr val="002060"/>
                </a:solidFill>
                <a:latin typeface="Arial"/>
                <a:cs typeface="Arial"/>
              </a:rPr>
              <a:t>limit</a:t>
            </a:r>
            <a:r>
              <a:rPr lang="en-US" sz="1400" i="1" spc="-40">
                <a:solidFill>
                  <a:srgbClr val="002060"/>
                </a:solidFill>
                <a:latin typeface="Arial"/>
                <a:cs typeface="Arial"/>
              </a:rPr>
              <a:t> </a:t>
            </a:r>
            <a:r>
              <a:rPr lang="en-US" sz="1400" i="1">
                <a:solidFill>
                  <a:srgbClr val="002060"/>
                </a:solidFill>
                <a:latin typeface="Arial"/>
                <a:cs typeface="Arial"/>
              </a:rPr>
              <a:t>from</a:t>
            </a:r>
            <a:r>
              <a:rPr lang="en-US" sz="1400" i="1" spc="-65">
                <a:solidFill>
                  <a:srgbClr val="002060"/>
                </a:solidFill>
                <a:latin typeface="Arial"/>
                <a:cs typeface="Arial"/>
              </a:rPr>
              <a:t> </a:t>
            </a:r>
            <a:r>
              <a:rPr lang="en-US" sz="1400" i="1">
                <a:solidFill>
                  <a:srgbClr val="002060"/>
                </a:solidFill>
                <a:latin typeface="Arial"/>
                <a:cs typeface="Arial"/>
              </a:rPr>
              <a:t>the</a:t>
            </a:r>
            <a:r>
              <a:rPr lang="en-US" sz="1400" i="1" spc="-15">
                <a:solidFill>
                  <a:srgbClr val="002060"/>
                </a:solidFill>
                <a:latin typeface="Arial"/>
                <a:cs typeface="Arial"/>
              </a:rPr>
              <a:t> </a:t>
            </a:r>
            <a:r>
              <a:rPr lang="en-US" sz="1400" i="1">
                <a:solidFill>
                  <a:srgbClr val="002060"/>
                </a:solidFill>
                <a:latin typeface="Arial"/>
                <a:cs typeface="Arial"/>
              </a:rPr>
              <a:t>2027</a:t>
            </a:r>
            <a:r>
              <a:rPr lang="en-US" sz="1400" i="1" spc="-15">
                <a:solidFill>
                  <a:srgbClr val="002060"/>
                </a:solidFill>
                <a:latin typeface="Arial"/>
                <a:cs typeface="Arial"/>
              </a:rPr>
              <a:t> </a:t>
            </a:r>
            <a:r>
              <a:rPr lang="en-US" sz="1400" i="1">
                <a:solidFill>
                  <a:srgbClr val="002060"/>
                </a:solidFill>
                <a:latin typeface="Arial"/>
                <a:cs typeface="Arial"/>
              </a:rPr>
              <a:t>and</a:t>
            </a:r>
            <a:r>
              <a:rPr lang="en-US" sz="1400" i="1" spc="-20">
                <a:solidFill>
                  <a:srgbClr val="002060"/>
                </a:solidFill>
                <a:latin typeface="Arial"/>
                <a:cs typeface="Arial"/>
              </a:rPr>
              <a:t> </a:t>
            </a:r>
            <a:r>
              <a:rPr lang="en-US" sz="1400" i="1">
                <a:solidFill>
                  <a:srgbClr val="002060"/>
                </a:solidFill>
                <a:latin typeface="Arial"/>
                <a:cs typeface="Arial"/>
              </a:rPr>
              <a:t>2028</a:t>
            </a:r>
            <a:r>
              <a:rPr lang="en-US" sz="1400" i="1" spc="-85">
                <a:solidFill>
                  <a:srgbClr val="002060"/>
                </a:solidFill>
                <a:latin typeface="Arial"/>
                <a:cs typeface="Arial"/>
              </a:rPr>
              <a:t> </a:t>
            </a:r>
            <a:r>
              <a:rPr lang="en-US" sz="1400" i="1">
                <a:solidFill>
                  <a:srgbClr val="002060"/>
                </a:solidFill>
                <a:latin typeface="Arial"/>
                <a:cs typeface="Arial"/>
              </a:rPr>
              <a:t>Plan</a:t>
            </a:r>
            <a:r>
              <a:rPr lang="en-US" sz="1400" i="1" spc="-15">
                <a:solidFill>
                  <a:srgbClr val="002060"/>
                </a:solidFill>
                <a:latin typeface="Arial"/>
                <a:cs typeface="Arial"/>
              </a:rPr>
              <a:t> </a:t>
            </a:r>
            <a:r>
              <a:rPr lang="en-US" sz="1400" i="1">
                <a:solidFill>
                  <a:srgbClr val="002060"/>
                </a:solidFill>
                <a:latin typeface="Arial"/>
                <a:cs typeface="Arial"/>
              </a:rPr>
              <a:t>Year</a:t>
            </a:r>
            <a:r>
              <a:rPr lang="en-US" sz="1400" i="1" spc="-30">
                <a:solidFill>
                  <a:srgbClr val="002060"/>
                </a:solidFill>
                <a:latin typeface="Arial"/>
                <a:cs typeface="Arial"/>
              </a:rPr>
              <a:t> </a:t>
            </a:r>
            <a:r>
              <a:rPr lang="en-US" sz="1400" i="1">
                <a:solidFill>
                  <a:srgbClr val="002060"/>
                </a:solidFill>
                <a:latin typeface="Arial"/>
                <a:cs typeface="Arial"/>
              </a:rPr>
              <a:t>is</a:t>
            </a:r>
            <a:r>
              <a:rPr lang="en-US" sz="1400" i="1" spc="-25">
                <a:solidFill>
                  <a:srgbClr val="002060"/>
                </a:solidFill>
                <a:latin typeface="Arial"/>
                <a:cs typeface="Arial"/>
              </a:rPr>
              <a:t> </a:t>
            </a:r>
            <a:r>
              <a:rPr lang="en-US" sz="1400" i="1">
                <a:solidFill>
                  <a:srgbClr val="002060"/>
                </a:solidFill>
                <a:latin typeface="Arial"/>
                <a:cs typeface="Arial"/>
              </a:rPr>
              <a:t>subject</a:t>
            </a:r>
            <a:r>
              <a:rPr lang="en-US" sz="1400" i="1" spc="35">
                <a:solidFill>
                  <a:srgbClr val="002060"/>
                </a:solidFill>
                <a:latin typeface="Arial"/>
                <a:cs typeface="Arial"/>
              </a:rPr>
              <a:t> </a:t>
            </a:r>
            <a:r>
              <a:rPr lang="en-US" sz="1400" i="1">
                <a:solidFill>
                  <a:srgbClr val="002060"/>
                </a:solidFill>
                <a:latin typeface="Arial"/>
                <a:cs typeface="Arial"/>
              </a:rPr>
              <a:t>to</a:t>
            </a:r>
            <a:r>
              <a:rPr lang="en-US" sz="1400" i="1" spc="-85">
                <a:solidFill>
                  <a:srgbClr val="002060"/>
                </a:solidFill>
                <a:latin typeface="Arial"/>
                <a:cs typeface="Arial"/>
              </a:rPr>
              <a:t> </a:t>
            </a:r>
            <a:r>
              <a:rPr lang="en-US" sz="1400" i="1">
                <a:solidFill>
                  <a:srgbClr val="002060"/>
                </a:solidFill>
                <a:latin typeface="Arial"/>
                <a:cs typeface="Arial"/>
              </a:rPr>
              <a:t>change</a:t>
            </a:r>
            <a:r>
              <a:rPr lang="en-US" sz="1400" i="1" spc="-85">
                <a:solidFill>
                  <a:srgbClr val="002060"/>
                </a:solidFill>
                <a:latin typeface="Arial"/>
                <a:cs typeface="Arial"/>
              </a:rPr>
              <a:t> </a:t>
            </a:r>
            <a:r>
              <a:rPr lang="en-US" sz="1400" i="1">
                <a:solidFill>
                  <a:srgbClr val="002060"/>
                </a:solidFill>
                <a:latin typeface="Arial"/>
                <a:cs typeface="Arial"/>
              </a:rPr>
              <a:t>based</a:t>
            </a:r>
            <a:r>
              <a:rPr lang="en-US" sz="1400" i="1" spc="-15">
                <a:solidFill>
                  <a:srgbClr val="002060"/>
                </a:solidFill>
                <a:latin typeface="Arial"/>
                <a:cs typeface="Arial"/>
              </a:rPr>
              <a:t> </a:t>
            </a:r>
            <a:r>
              <a:rPr lang="en-US" sz="1400" i="1">
                <a:solidFill>
                  <a:srgbClr val="002060"/>
                </a:solidFill>
                <a:latin typeface="Arial"/>
                <a:cs typeface="Arial"/>
              </a:rPr>
              <a:t>on</a:t>
            </a:r>
            <a:r>
              <a:rPr lang="en-US" sz="1400" i="1" spc="-20">
                <a:solidFill>
                  <a:srgbClr val="002060"/>
                </a:solidFill>
                <a:latin typeface="Arial"/>
                <a:cs typeface="Arial"/>
              </a:rPr>
              <a:t> </a:t>
            </a:r>
            <a:r>
              <a:rPr lang="en-US" sz="1400" i="1">
                <a:solidFill>
                  <a:srgbClr val="002060"/>
                </a:solidFill>
                <a:latin typeface="Arial"/>
                <a:cs typeface="Arial"/>
              </a:rPr>
              <a:t>future</a:t>
            </a:r>
            <a:r>
              <a:rPr lang="en-US" sz="1400" i="1" spc="-15">
                <a:solidFill>
                  <a:srgbClr val="002060"/>
                </a:solidFill>
                <a:latin typeface="Arial"/>
                <a:cs typeface="Arial"/>
              </a:rPr>
              <a:t> </a:t>
            </a:r>
            <a:r>
              <a:rPr lang="en-US" sz="1400" i="1">
                <a:solidFill>
                  <a:srgbClr val="002060"/>
                </a:solidFill>
                <a:latin typeface="Arial"/>
                <a:cs typeface="Arial"/>
              </a:rPr>
              <a:t>IRS</a:t>
            </a:r>
            <a:r>
              <a:rPr lang="en-US" sz="1400" i="1" spc="-10">
                <a:solidFill>
                  <a:srgbClr val="002060"/>
                </a:solidFill>
                <a:latin typeface="Arial"/>
                <a:cs typeface="Arial"/>
              </a:rPr>
              <a:t> guidance.</a:t>
            </a:r>
            <a:endParaRPr lang="en-US" sz="1400">
              <a:solidFill>
                <a:srgbClr val="002060"/>
              </a:solidFill>
              <a:latin typeface="Arial"/>
              <a:cs typeface="Arial"/>
            </a:endParaRPr>
          </a:p>
          <a:p>
            <a:pPr marL="242570" indent="-229870">
              <a:lnSpc>
                <a:spcPct val="150000"/>
              </a:lnSpc>
              <a:buChar char="•"/>
              <a:tabLst>
                <a:tab pos="242570" algn="l"/>
              </a:tabLst>
            </a:pPr>
            <a:r>
              <a:rPr lang="en-US" sz="1400">
                <a:solidFill>
                  <a:srgbClr val="002060"/>
                </a:solidFill>
              </a:rPr>
              <a:t>2027</a:t>
            </a:r>
            <a:r>
              <a:rPr lang="en-US" sz="1400" spc="-60">
                <a:solidFill>
                  <a:srgbClr val="002060"/>
                </a:solidFill>
              </a:rPr>
              <a:t> </a:t>
            </a:r>
            <a:r>
              <a:rPr lang="en-US" sz="1400">
                <a:solidFill>
                  <a:srgbClr val="002060"/>
                </a:solidFill>
              </a:rPr>
              <a:t>Dependent</a:t>
            </a:r>
            <a:r>
              <a:rPr lang="en-US" sz="1400" spc="-45">
                <a:solidFill>
                  <a:srgbClr val="002060"/>
                </a:solidFill>
              </a:rPr>
              <a:t> </a:t>
            </a:r>
            <a:r>
              <a:rPr lang="en-US" sz="1400">
                <a:solidFill>
                  <a:srgbClr val="002060"/>
                </a:solidFill>
              </a:rPr>
              <a:t>Care</a:t>
            </a:r>
            <a:r>
              <a:rPr lang="en-US" sz="1400" spc="-40">
                <a:solidFill>
                  <a:srgbClr val="002060"/>
                </a:solidFill>
              </a:rPr>
              <a:t> </a:t>
            </a:r>
            <a:r>
              <a:rPr lang="en-US" sz="1400">
                <a:solidFill>
                  <a:srgbClr val="002060"/>
                </a:solidFill>
              </a:rPr>
              <a:t>FSA</a:t>
            </a:r>
            <a:r>
              <a:rPr lang="en-US" sz="1400" spc="-90">
                <a:solidFill>
                  <a:srgbClr val="002060"/>
                </a:solidFill>
              </a:rPr>
              <a:t> </a:t>
            </a:r>
            <a:r>
              <a:rPr lang="en-US" sz="1400">
                <a:solidFill>
                  <a:srgbClr val="002060"/>
                </a:solidFill>
              </a:rPr>
              <a:t>Contribution</a:t>
            </a:r>
            <a:r>
              <a:rPr lang="en-US" sz="1400" spc="-45">
                <a:solidFill>
                  <a:srgbClr val="002060"/>
                </a:solidFill>
              </a:rPr>
              <a:t> </a:t>
            </a:r>
            <a:r>
              <a:rPr lang="en-US" sz="1400" spc="-10">
                <a:solidFill>
                  <a:srgbClr val="002060"/>
                </a:solidFill>
              </a:rPr>
              <a:t>Limit</a:t>
            </a:r>
          </a:p>
          <a:p>
            <a:pPr marL="473075" lvl="1" indent="-231140">
              <a:lnSpc>
                <a:spcPct val="100000"/>
              </a:lnSpc>
              <a:spcBef>
                <a:spcPts val="175"/>
              </a:spcBef>
              <a:buChar char="•"/>
              <a:tabLst>
                <a:tab pos="473075" algn="l"/>
              </a:tabLst>
            </a:pPr>
            <a:r>
              <a:rPr lang="en-US" sz="1400">
                <a:solidFill>
                  <a:srgbClr val="002060"/>
                </a:solidFill>
                <a:latin typeface="Arial"/>
                <a:cs typeface="Arial"/>
              </a:rPr>
              <a:t>$7,500</a:t>
            </a:r>
            <a:r>
              <a:rPr lang="en-US" sz="1400" spc="-45">
                <a:solidFill>
                  <a:srgbClr val="002060"/>
                </a:solidFill>
                <a:latin typeface="Arial"/>
                <a:cs typeface="Arial"/>
              </a:rPr>
              <a:t> </a:t>
            </a:r>
            <a:r>
              <a:rPr lang="en-US" sz="1400">
                <a:solidFill>
                  <a:srgbClr val="002060"/>
                </a:solidFill>
                <a:latin typeface="Arial"/>
                <a:cs typeface="Arial"/>
              </a:rPr>
              <a:t>for</a:t>
            </a:r>
            <a:r>
              <a:rPr lang="en-US" sz="1400" spc="-30">
                <a:solidFill>
                  <a:srgbClr val="002060"/>
                </a:solidFill>
                <a:latin typeface="Arial"/>
                <a:cs typeface="Arial"/>
              </a:rPr>
              <a:t> </a:t>
            </a:r>
            <a:r>
              <a:rPr lang="en-US" sz="1400" spc="-20">
                <a:solidFill>
                  <a:srgbClr val="002060"/>
                </a:solidFill>
                <a:latin typeface="Arial"/>
                <a:cs typeface="Arial"/>
              </a:rPr>
              <a:t>non-</a:t>
            </a:r>
            <a:r>
              <a:rPr lang="en-US" sz="1400">
                <a:solidFill>
                  <a:srgbClr val="002060"/>
                </a:solidFill>
                <a:latin typeface="Arial"/>
                <a:cs typeface="Arial"/>
              </a:rPr>
              <a:t>highly</a:t>
            </a:r>
            <a:r>
              <a:rPr lang="en-US" sz="1400" spc="-40">
                <a:solidFill>
                  <a:srgbClr val="002060"/>
                </a:solidFill>
                <a:latin typeface="Arial"/>
                <a:cs typeface="Arial"/>
              </a:rPr>
              <a:t> </a:t>
            </a:r>
            <a:r>
              <a:rPr lang="en-US" sz="1400">
                <a:solidFill>
                  <a:srgbClr val="002060"/>
                </a:solidFill>
                <a:latin typeface="Arial"/>
                <a:cs typeface="Arial"/>
              </a:rPr>
              <a:t>compensated</a:t>
            </a:r>
            <a:r>
              <a:rPr lang="en-US" sz="1400" spc="-35">
                <a:solidFill>
                  <a:srgbClr val="002060"/>
                </a:solidFill>
                <a:latin typeface="Arial"/>
                <a:cs typeface="Arial"/>
              </a:rPr>
              <a:t> </a:t>
            </a:r>
            <a:r>
              <a:rPr lang="en-US" sz="1400" spc="-10">
                <a:solidFill>
                  <a:srgbClr val="002060"/>
                </a:solidFill>
                <a:latin typeface="Arial"/>
                <a:cs typeface="Arial"/>
              </a:rPr>
              <a:t>employees</a:t>
            </a:r>
            <a:endParaRPr lang="en-US" sz="1400">
              <a:solidFill>
                <a:srgbClr val="002060"/>
              </a:solidFill>
              <a:latin typeface="Arial"/>
              <a:cs typeface="Arial"/>
            </a:endParaRPr>
          </a:p>
          <a:p>
            <a:pPr marL="473075" lvl="1" indent="-231140">
              <a:lnSpc>
                <a:spcPct val="100000"/>
              </a:lnSpc>
              <a:spcBef>
                <a:spcPts val="175"/>
              </a:spcBef>
              <a:buChar char="•"/>
              <a:tabLst>
                <a:tab pos="473075" algn="l"/>
              </a:tabLst>
            </a:pPr>
            <a:r>
              <a:rPr lang="en-US" sz="1400">
                <a:solidFill>
                  <a:srgbClr val="002060"/>
                </a:solidFill>
                <a:latin typeface="Arial"/>
                <a:cs typeface="Arial"/>
              </a:rPr>
              <a:t>$3,200</a:t>
            </a:r>
            <a:r>
              <a:rPr lang="en-US" sz="1400" spc="-40">
                <a:solidFill>
                  <a:srgbClr val="002060"/>
                </a:solidFill>
                <a:latin typeface="Arial"/>
                <a:cs typeface="Arial"/>
              </a:rPr>
              <a:t> </a:t>
            </a:r>
            <a:r>
              <a:rPr lang="en-US" sz="1400">
                <a:solidFill>
                  <a:srgbClr val="002060"/>
                </a:solidFill>
                <a:latin typeface="Arial"/>
                <a:cs typeface="Arial"/>
              </a:rPr>
              <a:t>for</a:t>
            </a:r>
            <a:r>
              <a:rPr lang="en-US" sz="1400" spc="-35">
                <a:solidFill>
                  <a:srgbClr val="002060"/>
                </a:solidFill>
                <a:latin typeface="Arial"/>
                <a:cs typeface="Arial"/>
              </a:rPr>
              <a:t> </a:t>
            </a:r>
            <a:r>
              <a:rPr lang="en-US" sz="1400" spc="-10">
                <a:solidFill>
                  <a:srgbClr val="002060"/>
                </a:solidFill>
                <a:latin typeface="Arial"/>
                <a:cs typeface="Arial"/>
              </a:rPr>
              <a:t>Highly-</a:t>
            </a:r>
            <a:r>
              <a:rPr lang="en-US" sz="1400">
                <a:solidFill>
                  <a:srgbClr val="002060"/>
                </a:solidFill>
                <a:latin typeface="Arial"/>
                <a:cs typeface="Arial"/>
              </a:rPr>
              <a:t>Compensated</a:t>
            </a:r>
            <a:r>
              <a:rPr lang="en-US" sz="1400" spc="-35">
                <a:solidFill>
                  <a:srgbClr val="002060"/>
                </a:solidFill>
                <a:latin typeface="Arial"/>
                <a:cs typeface="Arial"/>
              </a:rPr>
              <a:t> </a:t>
            </a:r>
            <a:r>
              <a:rPr lang="en-US" sz="1400" spc="-10">
                <a:solidFill>
                  <a:srgbClr val="002060"/>
                </a:solidFill>
                <a:latin typeface="Arial"/>
                <a:cs typeface="Arial"/>
              </a:rPr>
              <a:t>Employees</a:t>
            </a:r>
            <a:r>
              <a:rPr lang="en-US" sz="1400" spc="-35">
                <a:solidFill>
                  <a:srgbClr val="002060"/>
                </a:solidFill>
                <a:latin typeface="Arial"/>
                <a:cs typeface="Arial"/>
              </a:rPr>
              <a:t> </a:t>
            </a:r>
            <a:r>
              <a:rPr lang="en-US" sz="1400">
                <a:solidFill>
                  <a:srgbClr val="002060"/>
                </a:solidFill>
                <a:latin typeface="Arial"/>
                <a:cs typeface="Arial"/>
              </a:rPr>
              <a:t>(HCEs)</a:t>
            </a:r>
            <a:r>
              <a:rPr lang="en-US" sz="1400" spc="-35">
                <a:solidFill>
                  <a:srgbClr val="002060"/>
                </a:solidFill>
                <a:latin typeface="Arial"/>
                <a:cs typeface="Arial"/>
              </a:rPr>
              <a:t> </a:t>
            </a:r>
            <a:r>
              <a:rPr lang="en-US" sz="1400">
                <a:solidFill>
                  <a:srgbClr val="002060"/>
                </a:solidFill>
                <a:latin typeface="Arial"/>
                <a:cs typeface="Arial"/>
              </a:rPr>
              <a:t>as</a:t>
            </a:r>
            <a:r>
              <a:rPr lang="en-US" sz="1400" spc="30">
                <a:solidFill>
                  <a:srgbClr val="002060"/>
                </a:solidFill>
                <a:latin typeface="Arial"/>
                <a:cs typeface="Arial"/>
              </a:rPr>
              <a:t> </a:t>
            </a:r>
            <a:r>
              <a:rPr lang="en-US" sz="1400">
                <a:solidFill>
                  <a:srgbClr val="002060"/>
                </a:solidFill>
                <a:latin typeface="Arial"/>
                <a:cs typeface="Arial"/>
              </a:rPr>
              <a:t>defined</a:t>
            </a:r>
            <a:r>
              <a:rPr lang="en-US" sz="1400" spc="-35">
                <a:solidFill>
                  <a:srgbClr val="002060"/>
                </a:solidFill>
                <a:latin typeface="Arial"/>
                <a:cs typeface="Arial"/>
              </a:rPr>
              <a:t> </a:t>
            </a:r>
            <a:r>
              <a:rPr lang="en-US" sz="1400">
                <a:solidFill>
                  <a:srgbClr val="002060"/>
                </a:solidFill>
                <a:latin typeface="Arial"/>
                <a:cs typeface="Arial"/>
              </a:rPr>
              <a:t>by</a:t>
            </a:r>
            <a:r>
              <a:rPr lang="en-US" sz="1400" spc="-35">
                <a:solidFill>
                  <a:srgbClr val="002060"/>
                </a:solidFill>
                <a:latin typeface="Arial"/>
                <a:cs typeface="Arial"/>
              </a:rPr>
              <a:t> </a:t>
            </a:r>
            <a:r>
              <a:rPr lang="en-US" sz="1400">
                <a:solidFill>
                  <a:srgbClr val="002060"/>
                </a:solidFill>
                <a:latin typeface="Arial"/>
                <a:cs typeface="Arial"/>
              </a:rPr>
              <a:t>the</a:t>
            </a:r>
            <a:r>
              <a:rPr lang="en-US" sz="1400" spc="-35">
                <a:solidFill>
                  <a:srgbClr val="002060"/>
                </a:solidFill>
                <a:latin typeface="Arial"/>
                <a:cs typeface="Arial"/>
              </a:rPr>
              <a:t> </a:t>
            </a:r>
            <a:r>
              <a:rPr lang="en-US" sz="1400" spc="-25">
                <a:solidFill>
                  <a:srgbClr val="002060"/>
                </a:solidFill>
                <a:latin typeface="Arial"/>
                <a:cs typeface="Arial"/>
              </a:rPr>
              <a:t>IRS</a:t>
            </a:r>
            <a:endParaRPr lang="en-US" sz="1400">
              <a:solidFill>
                <a:srgbClr val="002060"/>
              </a:solidFill>
              <a:latin typeface="Arial"/>
              <a:cs typeface="Arial"/>
            </a:endParaRPr>
          </a:p>
          <a:p>
            <a:pPr marL="812165" lvl="2" indent="-231140">
              <a:lnSpc>
                <a:spcPct val="100000"/>
              </a:lnSpc>
              <a:spcBef>
                <a:spcPts val="170"/>
              </a:spcBef>
              <a:buChar char="•"/>
              <a:tabLst>
                <a:tab pos="812165" algn="l"/>
              </a:tabLst>
            </a:pPr>
            <a:r>
              <a:rPr lang="en-US" sz="1400">
                <a:solidFill>
                  <a:srgbClr val="002060"/>
                </a:solidFill>
                <a:latin typeface="Arial"/>
                <a:cs typeface="Arial"/>
              </a:rPr>
              <a:t>$160K</a:t>
            </a:r>
            <a:r>
              <a:rPr lang="en-US" sz="1400" spc="-40">
                <a:solidFill>
                  <a:srgbClr val="002060"/>
                </a:solidFill>
                <a:latin typeface="Arial"/>
                <a:cs typeface="Arial"/>
              </a:rPr>
              <a:t> </a:t>
            </a:r>
            <a:r>
              <a:rPr lang="en-US" sz="1400">
                <a:solidFill>
                  <a:srgbClr val="002060"/>
                </a:solidFill>
                <a:latin typeface="Arial"/>
                <a:cs typeface="Arial"/>
              </a:rPr>
              <a:t>or</a:t>
            </a:r>
            <a:r>
              <a:rPr lang="en-US" sz="1400" spc="-35">
                <a:solidFill>
                  <a:srgbClr val="002060"/>
                </a:solidFill>
                <a:latin typeface="Arial"/>
                <a:cs typeface="Arial"/>
              </a:rPr>
              <a:t> </a:t>
            </a:r>
            <a:r>
              <a:rPr lang="en-US" sz="1400">
                <a:solidFill>
                  <a:srgbClr val="002060"/>
                </a:solidFill>
                <a:latin typeface="Arial"/>
                <a:cs typeface="Arial"/>
              </a:rPr>
              <a:t>greater</a:t>
            </a:r>
            <a:r>
              <a:rPr lang="en-US" sz="1400" spc="-35">
                <a:solidFill>
                  <a:srgbClr val="002060"/>
                </a:solidFill>
                <a:latin typeface="Arial"/>
                <a:cs typeface="Arial"/>
              </a:rPr>
              <a:t> </a:t>
            </a:r>
            <a:r>
              <a:rPr lang="en-US" sz="1400">
                <a:solidFill>
                  <a:srgbClr val="002060"/>
                </a:solidFill>
                <a:latin typeface="Arial"/>
                <a:cs typeface="Arial"/>
              </a:rPr>
              <a:t>income</a:t>
            </a:r>
            <a:r>
              <a:rPr lang="en-US" sz="1400" spc="-35">
                <a:solidFill>
                  <a:srgbClr val="002060"/>
                </a:solidFill>
                <a:latin typeface="Arial"/>
                <a:cs typeface="Arial"/>
              </a:rPr>
              <a:t> </a:t>
            </a:r>
            <a:r>
              <a:rPr lang="en-US" sz="1400">
                <a:solidFill>
                  <a:srgbClr val="002060"/>
                </a:solidFill>
                <a:latin typeface="Arial"/>
                <a:cs typeface="Arial"/>
              </a:rPr>
              <a:t>in</a:t>
            </a:r>
            <a:r>
              <a:rPr lang="en-US" sz="1400" spc="-35">
                <a:solidFill>
                  <a:srgbClr val="002060"/>
                </a:solidFill>
                <a:latin typeface="Arial"/>
                <a:cs typeface="Arial"/>
              </a:rPr>
              <a:t> </a:t>
            </a:r>
            <a:r>
              <a:rPr lang="en-US" sz="1400" spc="-20">
                <a:solidFill>
                  <a:srgbClr val="002060"/>
                </a:solidFill>
                <a:latin typeface="Arial"/>
                <a:cs typeface="Arial"/>
              </a:rPr>
              <a:t>2026</a:t>
            </a:r>
            <a:endParaRPr lang="en-US" sz="1400">
              <a:solidFill>
                <a:srgbClr val="002060"/>
              </a:solidFill>
              <a:latin typeface="Arial"/>
              <a:cs typeface="Arial"/>
            </a:endParaRPr>
          </a:p>
        </p:txBody>
      </p:sp>
      <p:grpSp>
        <p:nvGrpSpPr>
          <p:cNvPr id="4" name="Group 3">
            <a:extLst>
              <a:ext uri="{FF2B5EF4-FFF2-40B4-BE49-F238E27FC236}">
                <a16:creationId xmlns:a16="http://schemas.microsoft.com/office/drawing/2014/main" id="{699E8CB0-A58A-5031-B30D-9701E92118B5}"/>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ADB6C361-CF39-9883-DF95-5358DFEBEBEE}"/>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5F7213D-B780-2396-79A0-E0AAEEF94D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42">
            <a:hlinkClick r:id="" action="ppaction://media"/>
            <a:extLst>
              <a:ext uri="{FF2B5EF4-FFF2-40B4-BE49-F238E27FC236}">
                <a16:creationId xmlns:a16="http://schemas.microsoft.com/office/drawing/2014/main" id="{0A93BB70-69A7-FECA-5263-7273A20AAA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49850"/>
            <a:ext cx="406400" cy="406400"/>
          </a:xfrm>
          <a:prstGeom prst="rect">
            <a:avLst/>
          </a:prstGeom>
        </p:spPr>
      </p:pic>
    </p:spTree>
    <p:extLst>
      <p:ext uri="{BB962C8B-B14F-4D97-AF65-F5344CB8AC3E}">
        <p14:creationId xmlns:p14="http://schemas.microsoft.com/office/powerpoint/2010/main" val="2209132417"/>
      </p:ext>
    </p:extLst>
  </p:cSld>
  <p:clrMapOvr>
    <a:masterClrMapping/>
  </p:clrMapOvr>
  <mc:AlternateContent xmlns:mc="http://schemas.openxmlformats.org/markup-compatibility/2006">
    <mc:Choice xmlns:p14="http://schemas.microsoft.com/office/powerpoint/2010/main" Requires="p14">
      <p:transition spd="slow" p14:dur="2000" advTm="44000"/>
    </mc:Choice>
    <mc:Fallback>
      <p:transition spd="slow" advTm="4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1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85F9F-AAD1-F8C2-E1E0-760E02D0123F}"/>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816D77E3-4567-1783-B2D5-B9B6367FFAE2}"/>
              </a:ext>
            </a:extLst>
          </p:cNvPr>
          <p:cNvSpPr txBox="1">
            <a:spLocks noGrp="1"/>
          </p:cNvSpPr>
          <p:nvPr>
            <p:ph type="title"/>
          </p:nvPr>
        </p:nvSpPr>
        <p:spPr>
          <a:xfrm>
            <a:off x="349633" y="359081"/>
            <a:ext cx="7346567" cy="478336"/>
          </a:xfrm>
          <a:prstGeom prst="rect">
            <a:avLst/>
          </a:prstGeom>
        </p:spPr>
        <p:txBody>
          <a:bodyPr vert="horz" wrap="square" lIns="0" tIns="16510" rIns="0" bIns="0" rtlCol="0">
            <a:spAutoFit/>
          </a:bodyPr>
          <a:lstStyle/>
          <a:p>
            <a:pPr marL="12700">
              <a:lnSpc>
                <a:spcPct val="100000"/>
              </a:lnSpc>
              <a:spcBef>
                <a:spcPts val="130"/>
              </a:spcBef>
            </a:pPr>
            <a:r>
              <a:rPr lang="en-US" b="1"/>
              <a:t>Flexible Spending Accounts</a:t>
            </a:r>
            <a:endParaRPr b="1" i="1" spc="-10"/>
          </a:p>
        </p:txBody>
      </p:sp>
      <p:sp>
        <p:nvSpPr>
          <p:cNvPr id="3" name="object 3">
            <a:extLst>
              <a:ext uri="{FF2B5EF4-FFF2-40B4-BE49-F238E27FC236}">
                <a16:creationId xmlns:a16="http://schemas.microsoft.com/office/drawing/2014/main" id="{B5FA64B6-5279-48B8-331B-AF0D401F6C0D}"/>
              </a:ext>
            </a:extLst>
          </p:cNvPr>
          <p:cNvSpPr txBox="1"/>
          <p:nvPr/>
        </p:nvSpPr>
        <p:spPr>
          <a:xfrm>
            <a:off x="381000" y="936751"/>
            <a:ext cx="7762824" cy="3477234"/>
          </a:xfrm>
          <a:prstGeom prst="rect">
            <a:avLst/>
          </a:prstGeom>
        </p:spPr>
        <p:txBody>
          <a:bodyPr vert="horz" wrap="square" lIns="0" tIns="17145" rIns="0" bIns="0" rtlCol="0">
            <a:spAutoFit/>
          </a:bodyPr>
          <a:lstStyle/>
          <a:p>
            <a:pPr marL="242570" indent="-229870">
              <a:lnSpc>
                <a:spcPct val="100000"/>
              </a:lnSpc>
              <a:spcBef>
                <a:spcPts val="204"/>
              </a:spcBef>
              <a:buChar char="•"/>
              <a:tabLst>
                <a:tab pos="242570" algn="l"/>
              </a:tabLst>
            </a:pPr>
            <a:r>
              <a:rPr lang="en-US" sz="1350">
                <a:solidFill>
                  <a:srgbClr val="002060"/>
                </a:solidFill>
                <a:latin typeface="Arial"/>
                <a:cs typeface="Arial"/>
              </a:rPr>
              <a:t>2026</a:t>
            </a:r>
            <a:r>
              <a:rPr lang="en-US" sz="1350" spc="110">
                <a:solidFill>
                  <a:srgbClr val="002060"/>
                </a:solidFill>
                <a:latin typeface="Arial"/>
                <a:cs typeface="Arial"/>
              </a:rPr>
              <a:t> </a:t>
            </a:r>
            <a:r>
              <a:rPr lang="en-US" sz="1350">
                <a:solidFill>
                  <a:srgbClr val="002060"/>
                </a:solidFill>
                <a:latin typeface="Arial"/>
                <a:cs typeface="Arial"/>
              </a:rPr>
              <a:t>Health</a:t>
            </a:r>
            <a:r>
              <a:rPr lang="en-US" sz="1350" spc="114">
                <a:solidFill>
                  <a:srgbClr val="002060"/>
                </a:solidFill>
                <a:latin typeface="Arial"/>
                <a:cs typeface="Arial"/>
              </a:rPr>
              <a:t> </a:t>
            </a:r>
            <a:r>
              <a:rPr lang="en-US" sz="1350" spc="-25">
                <a:solidFill>
                  <a:srgbClr val="002060"/>
                </a:solidFill>
                <a:latin typeface="Arial"/>
                <a:cs typeface="Arial"/>
              </a:rPr>
              <a:t>FSA</a:t>
            </a:r>
            <a:endParaRPr lang="en-US" sz="1350">
              <a:solidFill>
                <a:srgbClr val="002060"/>
              </a:solidFill>
              <a:latin typeface="Arial"/>
              <a:cs typeface="Arial"/>
            </a:endParaRPr>
          </a:p>
          <a:p>
            <a:pPr marL="473075" lvl="1" indent="-231140">
              <a:lnSpc>
                <a:spcPct val="100000"/>
              </a:lnSpc>
              <a:spcBef>
                <a:spcPts val="114"/>
              </a:spcBef>
              <a:buChar char="•"/>
              <a:tabLst>
                <a:tab pos="473075" algn="l"/>
              </a:tabLst>
            </a:pPr>
            <a:r>
              <a:rPr lang="en-US" sz="1350">
                <a:solidFill>
                  <a:srgbClr val="002060"/>
                </a:solidFill>
                <a:latin typeface="Arial"/>
                <a:cs typeface="Arial"/>
              </a:rPr>
              <a:t>Run-out</a:t>
            </a:r>
            <a:r>
              <a:rPr lang="en-US" sz="1350" spc="35">
                <a:solidFill>
                  <a:srgbClr val="002060"/>
                </a:solidFill>
                <a:latin typeface="Arial"/>
                <a:cs typeface="Arial"/>
              </a:rPr>
              <a:t> </a:t>
            </a:r>
            <a:r>
              <a:rPr lang="en-US" sz="1350">
                <a:solidFill>
                  <a:srgbClr val="002060"/>
                </a:solidFill>
                <a:latin typeface="Arial"/>
                <a:cs typeface="Arial"/>
              </a:rPr>
              <a:t>period</a:t>
            </a:r>
            <a:r>
              <a:rPr lang="en-US" sz="1350" spc="85">
                <a:solidFill>
                  <a:srgbClr val="002060"/>
                </a:solidFill>
                <a:latin typeface="Arial"/>
                <a:cs typeface="Arial"/>
              </a:rPr>
              <a:t> </a:t>
            </a:r>
            <a:r>
              <a:rPr lang="en-US" sz="1350">
                <a:solidFill>
                  <a:srgbClr val="002060"/>
                </a:solidFill>
                <a:latin typeface="Arial"/>
                <a:cs typeface="Arial"/>
              </a:rPr>
              <a:t>(filing</a:t>
            </a:r>
            <a:r>
              <a:rPr lang="en-US" sz="1350" spc="90">
                <a:solidFill>
                  <a:srgbClr val="002060"/>
                </a:solidFill>
                <a:latin typeface="Arial"/>
                <a:cs typeface="Arial"/>
              </a:rPr>
              <a:t> </a:t>
            </a:r>
            <a:r>
              <a:rPr lang="en-US" sz="1350">
                <a:solidFill>
                  <a:srgbClr val="002060"/>
                </a:solidFill>
                <a:latin typeface="Arial"/>
                <a:cs typeface="Arial"/>
              </a:rPr>
              <a:t>deadline):</a:t>
            </a:r>
            <a:r>
              <a:rPr lang="en-US" sz="1350" spc="35">
                <a:solidFill>
                  <a:srgbClr val="002060"/>
                </a:solidFill>
                <a:latin typeface="Arial"/>
                <a:cs typeface="Arial"/>
              </a:rPr>
              <a:t> </a:t>
            </a:r>
            <a:r>
              <a:rPr lang="en-US" sz="1350">
                <a:solidFill>
                  <a:srgbClr val="002060"/>
                </a:solidFill>
                <a:latin typeface="Arial"/>
                <a:cs typeface="Arial"/>
              </a:rPr>
              <a:t>April</a:t>
            </a:r>
            <a:r>
              <a:rPr lang="en-US" sz="1350" spc="125">
                <a:solidFill>
                  <a:srgbClr val="002060"/>
                </a:solidFill>
                <a:latin typeface="Arial"/>
                <a:cs typeface="Arial"/>
              </a:rPr>
              <a:t> </a:t>
            </a:r>
            <a:r>
              <a:rPr lang="en-US" sz="1350">
                <a:solidFill>
                  <a:srgbClr val="002060"/>
                </a:solidFill>
                <a:latin typeface="Arial"/>
                <a:cs typeface="Arial"/>
              </a:rPr>
              <a:t>15,</a:t>
            </a:r>
            <a:r>
              <a:rPr lang="en-US" sz="1350" spc="114">
                <a:solidFill>
                  <a:srgbClr val="002060"/>
                </a:solidFill>
                <a:latin typeface="Arial"/>
                <a:cs typeface="Arial"/>
              </a:rPr>
              <a:t> </a:t>
            </a:r>
            <a:r>
              <a:rPr lang="en-US" sz="1350" spc="-20">
                <a:solidFill>
                  <a:srgbClr val="002060"/>
                </a:solidFill>
                <a:latin typeface="Arial"/>
                <a:cs typeface="Arial"/>
              </a:rPr>
              <a:t>2027</a:t>
            </a:r>
            <a:endParaRPr lang="en-US" sz="1350">
              <a:solidFill>
                <a:srgbClr val="002060"/>
              </a:solidFill>
              <a:latin typeface="Arial"/>
              <a:cs typeface="Arial"/>
            </a:endParaRPr>
          </a:p>
          <a:p>
            <a:pPr marL="473075" lvl="1" indent="-231140">
              <a:lnSpc>
                <a:spcPct val="100000"/>
              </a:lnSpc>
              <a:spcBef>
                <a:spcPts val="40"/>
              </a:spcBef>
              <a:buChar char="•"/>
              <a:tabLst>
                <a:tab pos="473075" algn="l"/>
              </a:tabLst>
            </a:pPr>
            <a:r>
              <a:rPr lang="en-US" sz="1350">
                <a:solidFill>
                  <a:srgbClr val="002060"/>
                </a:solidFill>
                <a:latin typeface="Arial"/>
                <a:cs typeface="Arial"/>
              </a:rPr>
              <a:t>Carryover:</a:t>
            </a:r>
            <a:r>
              <a:rPr lang="en-US" sz="1350" spc="125">
                <a:solidFill>
                  <a:srgbClr val="002060"/>
                </a:solidFill>
                <a:latin typeface="Arial"/>
                <a:cs typeface="Arial"/>
              </a:rPr>
              <a:t> </a:t>
            </a:r>
            <a:r>
              <a:rPr lang="en-US" sz="1350">
                <a:solidFill>
                  <a:srgbClr val="002060"/>
                </a:solidFill>
                <a:latin typeface="Arial"/>
                <a:cs typeface="Arial"/>
              </a:rPr>
              <a:t>Funds</a:t>
            </a:r>
            <a:r>
              <a:rPr lang="en-US" sz="1350" spc="110">
                <a:solidFill>
                  <a:srgbClr val="002060"/>
                </a:solidFill>
                <a:latin typeface="Arial"/>
                <a:cs typeface="Arial"/>
              </a:rPr>
              <a:t> </a:t>
            </a:r>
            <a:r>
              <a:rPr lang="en-US" sz="1350">
                <a:solidFill>
                  <a:srgbClr val="002060"/>
                </a:solidFill>
                <a:latin typeface="Arial"/>
                <a:cs typeface="Arial"/>
              </a:rPr>
              <a:t>available</a:t>
            </a:r>
            <a:r>
              <a:rPr lang="en-US" sz="1350" spc="100">
                <a:solidFill>
                  <a:srgbClr val="002060"/>
                </a:solidFill>
                <a:latin typeface="Arial"/>
                <a:cs typeface="Arial"/>
              </a:rPr>
              <a:t> </a:t>
            </a:r>
            <a:r>
              <a:rPr lang="en-US" sz="1350">
                <a:solidFill>
                  <a:srgbClr val="002060"/>
                </a:solidFill>
                <a:latin typeface="Arial"/>
                <a:cs typeface="Arial"/>
              </a:rPr>
              <a:t>in</a:t>
            </a:r>
            <a:r>
              <a:rPr lang="en-US" sz="1350" spc="100">
                <a:solidFill>
                  <a:srgbClr val="002060"/>
                </a:solidFill>
                <a:latin typeface="Arial"/>
                <a:cs typeface="Arial"/>
              </a:rPr>
              <a:t> </a:t>
            </a:r>
            <a:r>
              <a:rPr lang="en-US" sz="1350">
                <a:solidFill>
                  <a:srgbClr val="002060"/>
                </a:solidFill>
                <a:latin typeface="Arial"/>
                <a:cs typeface="Arial"/>
              </a:rPr>
              <a:t>January</a:t>
            </a:r>
            <a:r>
              <a:rPr lang="en-US" sz="1350" spc="110">
                <a:solidFill>
                  <a:srgbClr val="002060"/>
                </a:solidFill>
                <a:latin typeface="Arial"/>
                <a:cs typeface="Arial"/>
              </a:rPr>
              <a:t> </a:t>
            </a:r>
            <a:r>
              <a:rPr lang="en-US" sz="1350" spc="-20">
                <a:solidFill>
                  <a:srgbClr val="002060"/>
                </a:solidFill>
                <a:latin typeface="Arial"/>
                <a:cs typeface="Arial"/>
              </a:rPr>
              <a:t>2027</a:t>
            </a:r>
            <a:endParaRPr lang="en-US" sz="1350">
              <a:solidFill>
                <a:srgbClr val="002060"/>
              </a:solidFill>
              <a:latin typeface="Arial"/>
              <a:cs typeface="Arial"/>
            </a:endParaRPr>
          </a:p>
          <a:p>
            <a:pPr lvl="1">
              <a:lnSpc>
                <a:spcPct val="100000"/>
              </a:lnSpc>
              <a:spcBef>
                <a:spcPts val="220"/>
              </a:spcBef>
              <a:buClr>
                <a:srgbClr val="676767"/>
              </a:buClr>
              <a:buFont typeface="Arial"/>
              <a:buChar char="•"/>
            </a:pPr>
            <a:endParaRPr lang="en-US" sz="1350">
              <a:solidFill>
                <a:srgbClr val="002060"/>
              </a:solidFill>
              <a:latin typeface="Arial"/>
              <a:cs typeface="Arial"/>
            </a:endParaRPr>
          </a:p>
          <a:p>
            <a:pPr marL="242570" indent="-229870">
              <a:lnSpc>
                <a:spcPct val="100000"/>
              </a:lnSpc>
              <a:buChar char="•"/>
              <a:tabLst>
                <a:tab pos="242570" algn="l"/>
              </a:tabLst>
            </a:pPr>
            <a:r>
              <a:rPr lang="en-US" sz="1350">
                <a:solidFill>
                  <a:srgbClr val="002060"/>
                </a:solidFill>
                <a:latin typeface="Arial"/>
                <a:cs typeface="Arial"/>
              </a:rPr>
              <a:t>2026</a:t>
            </a:r>
            <a:r>
              <a:rPr lang="en-US" sz="1350" spc="105">
                <a:solidFill>
                  <a:srgbClr val="002060"/>
                </a:solidFill>
                <a:latin typeface="Arial"/>
                <a:cs typeface="Arial"/>
              </a:rPr>
              <a:t> </a:t>
            </a:r>
            <a:r>
              <a:rPr lang="en-US" sz="1350">
                <a:solidFill>
                  <a:srgbClr val="002060"/>
                </a:solidFill>
                <a:latin typeface="Arial"/>
                <a:cs typeface="Arial"/>
              </a:rPr>
              <a:t>Dependent</a:t>
            </a:r>
            <a:r>
              <a:rPr lang="en-US" sz="1350" spc="140">
                <a:solidFill>
                  <a:srgbClr val="002060"/>
                </a:solidFill>
                <a:latin typeface="Arial"/>
                <a:cs typeface="Arial"/>
              </a:rPr>
              <a:t> </a:t>
            </a:r>
            <a:r>
              <a:rPr lang="en-US" sz="1350">
                <a:solidFill>
                  <a:srgbClr val="002060"/>
                </a:solidFill>
                <a:latin typeface="Arial"/>
                <a:cs typeface="Arial"/>
              </a:rPr>
              <a:t>Care</a:t>
            </a:r>
            <a:r>
              <a:rPr lang="en-US" sz="1350" spc="110">
                <a:solidFill>
                  <a:srgbClr val="002060"/>
                </a:solidFill>
                <a:latin typeface="Arial"/>
                <a:cs typeface="Arial"/>
              </a:rPr>
              <a:t> </a:t>
            </a:r>
            <a:r>
              <a:rPr lang="en-US" sz="1350" spc="-25">
                <a:solidFill>
                  <a:srgbClr val="002060"/>
                </a:solidFill>
                <a:latin typeface="Arial"/>
                <a:cs typeface="Arial"/>
              </a:rPr>
              <a:t>FSA</a:t>
            </a:r>
            <a:endParaRPr lang="en-US" sz="1350">
              <a:solidFill>
                <a:srgbClr val="002060"/>
              </a:solidFill>
              <a:latin typeface="Arial"/>
              <a:cs typeface="Arial"/>
            </a:endParaRPr>
          </a:p>
          <a:p>
            <a:pPr marL="473075" lvl="1" indent="-231140">
              <a:lnSpc>
                <a:spcPct val="100000"/>
              </a:lnSpc>
              <a:spcBef>
                <a:spcPts val="40"/>
              </a:spcBef>
              <a:buChar char="•"/>
              <a:tabLst>
                <a:tab pos="473075" algn="l"/>
              </a:tabLst>
            </a:pPr>
            <a:r>
              <a:rPr lang="en-US" sz="1350">
                <a:solidFill>
                  <a:srgbClr val="002060"/>
                </a:solidFill>
                <a:latin typeface="Arial"/>
                <a:cs typeface="Arial"/>
              </a:rPr>
              <a:t>Run-out</a:t>
            </a:r>
            <a:r>
              <a:rPr lang="en-US" sz="1350" spc="25">
                <a:solidFill>
                  <a:srgbClr val="002060"/>
                </a:solidFill>
                <a:latin typeface="Arial"/>
                <a:cs typeface="Arial"/>
              </a:rPr>
              <a:t> </a:t>
            </a:r>
            <a:r>
              <a:rPr lang="en-US" sz="1350">
                <a:solidFill>
                  <a:srgbClr val="002060"/>
                </a:solidFill>
                <a:latin typeface="Arial"/>
                <a:cs typeface="Arial"/>
              </a:rPr>
              <a:t>period</a:t>
            </a:r>
            <a:r>
              <a:rPr lang="en-US" sz="1350" spc="90">
                <a:solidFill>
                  <a:srgbClr val="002060"/>
                </a:solidFill>
                <a:latin typeface="Arial"/>
                <a:cs typeface="Arial"/>
              </a:rPr>
              <a:t> </a:t>
            </a:r>
            <a:r>
              <a:rPr lang="en-US" sz="1350">
                <a:solidFill>
                  <a:srgbClr val="002060"/>
                </a:solidFill>
                <a:latin typeface="Arial"/>
                <a:cs typeface="Arial"/>
              </a:rPr>
              <a:t>(filing</a:t>
            </a:r>
            <a:r>
              <a:rPr lang="en-US" sz="1350" spc="90">
                <a:solidFill>
                  <a:srgbClr val="002060"/>
                </a:solidFill>
                <a:latin typeface="Arial"/>
                <a:cs typeface="Arial"/>
              </a:rPr>
              <a:t> </a:t>
            </a:r>
            <a:r>
              <a:rPr lang="en-US" sz="1350">
                <a:solidFill>
                  <a:srgbClr val="002060"/>
                </a:solidFill>
                <a:latin typeface="Arial"/>
                <a:cs typeface="Arial"/>
              </a:rPr>
              <a:t>deadline):</a:t>
            </a:r>
            <a:r>
              <a:rPr lang="en-US" sz="1350" spc="30">
                <a:solidFill>
                  <a:srgbClr val="002060"/>
                </a:solidFill>
                <a:latin typeface="Arial"/>
                <a:cs typeface="Arial"/>
              </a:rPr>
              <a:t> </a:t>
            </a:r>
            <a:r>
              <a:rPr lang="en-US" sz="1350">
                <a:solidFill>
                  <a:srgbClr val="002060"/>
                </a:solidFill>
                <a:latin typeface="Arial"/>
                <a:cs typeface="Arial"/>
              </a:rPr>
              <a:t>April</a:t>
            </a:r>
            <a:r>
              <a:rPr lang="en-US" sz="1350" spc="114">
                <a:solidFill>
                  <a:srgbClr val="002060"/>
                </a:solidFill>
                <a:latin typeface="Arial"/>
                <a:cs typeface="Arial"/>
              </a:rPr>
              <a:t> </a:t>
            </a:r>
            <a:r>
              <a:rPr lang="en-US" sz="1350">
                <a:solidFill>
                  <a:srgbClr val="002060"/>
                </a:solidFill>
                <a:latin typeface="Arial"/>
                <a:cs typeface="Arial"/>
              </a:rPr>
              <a:t>15,</a:t>
            </a:r>
            <a:r>
              <a:rPr lang="en-US" sz="1350" spc="114">
                <a:solidFill>
                  <a:srgbClr val="002060"/>
                </a:solidFill>
                <a:latin typeface="Arial"/>
                <a:cs typeface="Arial"/>
              </a:rPr>
              <a:t> </a:t>
            </a:r>
            <a:r>
              <a:rPr lang="en-US" sz="1350" spc="-20">
                <a:solidFill>
                  <a:srgbClr val="002060"/>
                </a:solidFill>
                <a:latin typeface="Arial"/>
                <a:cs typeface="Arial"/>
              </a:rPr>
              <a:t>2027</a:t>
            </a:r>
            <a:endParaRPr lang="en-US" sz="1350">
              <a:solidFill>
                <a:srgbClr val="002060"/>
              </a:solidFill>
              <a:latin typeface="Arial"/>
              <a:cs typeface="Arial"/>
            </a:endParaRPr>
          </a:p>
          <a:p>
            <a:pPr marL="473075" lvl="1" indent="-231140">
              <a:lnSpc>
                <a:spcPct val="100000"/>
              </a:lnSpc>
              <a:spcBef>
                <a:spcPts val="40"/>
              </a:spcBef>
              <a:buChar char="•"/>
              <a:tabLst>
                <a:tab pos="473075" algn="l"/>
              </a:tabLst>
            </a:pPr>
            <a:r>
              <a:rPr lang="en-US" sz="1350">
                <a:solidFill>
                  <a:srgbClr val="002060"/>
                </a:solidFill>
                <a:latin typeface="Arial"/>
                <a:cs typeface="Arial"/>
              </a:rPr>
              <a:t>Grace</a:t>
            </a:r>
            <a:r>
              <a:rPr lang="en-US" sz="1350" spc="65">
                <a:solidFill>
                  <a:srgbClr val="002060"/>
                </a:solidFill>
                <a:latin typeface="Arial"/>
                <a:cs typeface="Arial"/>
              </a:rPr>
              <a:t> </a:t>
            </a:r>
            <a:r>
              <a:rPr lang="en-US" sz="1350">
                <a:solidFill>
                  <a:srgbClr val="002060"/>
                </a:solidFill>
                <a:latin typeface="Arial"/>
                <a:cs typeface="Arial"/>
              </a:rPr>
              <a:t>period:</a:t>
            </a:r>
            <a:r>
              <a:rPr lang="en-US" sz="1350" spc="95">
                <a:solidFill>
                  <a:srgbClr val="002060"/>
                </a:solidFill>
                <a:latin typeface="Arial"/>
                <a:cs typeface="Arial"/>
              </a:rPr>
              <a:t> </a:t>
            </a:r>
            <a:r>
              <a:rPr lang="en-US" sz="1350">
                <a:solidFill>
                  <a:srgbClr val="002060"/>
                </a:solidFill>
                <a:latin typeface="Arial"/>
                <a:cs typeface="Arial"/>
              </a:rPr>
              <a:t>January</a:t>
            </a:r>
            <a:r>
              <a:rPr lang="en-US" sz="1350" spc="75">
                <a:solidFill>
                  <a:srgbClr val="002060"/>
                </a:solidFill>
                <a:latin typeface="Arial"/>
                <a:cs typeface="Arial"/>
              </a:rPr>
              <a:t> </a:t>
            </a:r>
            <a:r>
              <a:rPr lang="en-US" sz="1350">
                <a:solidFill>
                  <a:srgbClr val="002060"/>
                </a:solidFill>
                <a:latin typeface="Arial"/>
                <a:cs typeface="Arial"/>
              </a:rPr>
              <a:t>1,</a:t>
            </a:r>
            <a:r>
              <a:rPr lang="en-US" sz="1350" spc="95">
                <a:solidFill>
                  <a:srgbClr val="002060"/>
                </a:solidFill>
                <a:latin typeface="Arial"/>
                <a:cs typeface="Arial"/>
              </a:rPr>
              <a:t> </a:t>
            </a:r>
            <a:r>
              <a:rPr lang="en-US" sz="1350">
                <a:solidFill>
                  <a:srgbClr val="002060"/>
                </a:solidFill>
                <a:latin typeface="Arial"/>
                <a:cs typeface="Arial"/>
              </a:rPr>
              <a:t>2027</a:t>
            </a:r>
            <a:r>
              <a:rPr lang="en-US" sz="1350" spc="120">
                <a:solidFill>
                  <a:srgbClr val="002060"/>
                </a:solidFill>
                <a:latin typeface="Arial"/>
                <a:cs typeface="Arial"/>
              </a:rPr>
              <a:t> </a:t>
            </a:r>
            <a:r>
              <a:rPr lang="en-US" sz="1350">
                <a:solidFill>
                  <a:srgbClr val="002060"/>
                </a:solidFill>
                <a:latin typeface="Arial"/>
                <a:cs typeface="Arial"/>
              </a:rPr>
              <a:t>–</a:t>
            </a:r>
            <a:r>
              <a:rPr lang="en-US" sz="1350" spc="85">
                <a:solidFill>
                  <a:srgbClr val="002060"/>
                </a:solidFill>
                <a:latin typeface="Arial"/>
                <a:cs typeface="Arial"/>
              </a:rPr>
              <a:t> </a:t>
            </a:r>
            <a:r>
              <a:rPr lang="en-US" sz="1350">
                <a:solidFill>
                  <a:srgbClr val="002060"/>
                </a:solidFill>
                <a:latin typeface="Arial"/>
                <a:cs typeface="Arial"/>
              </a:rPr>
              <a:t>March</a:t>
            </a:r>
            <a:r>
              <a:rPr lang="en-US" sz="1350" spc="70">
                <a:solidFill>
                  <a:srgbClr val="002060"/>
                </a:solidFill>
                <a:latin typeface="Arial"/>
                <a:cs typeface="Arial"/>
              </a:rPr>
              <a:t> </a:t>
            </a:r>
            <a:r>
              <a:rPr lang="en-US" sz="1350">
                <a:solidFill>
                  <a:srgbClr val="002060"/>
                </a:solidFill>
                <a:latin typeface="Arial"/>
                <a:cs typeface="Arial"/>
              </a:rPr>
              <a:t>15,</a:t>
            </a:r>
            <a:r>
              <a:rPr lang="en-US" sz="1350" spc="20">
                <a:solidFill>
                  <a:srgbClr val="002060"/>
                </a:solidFill>
                <a:latin typeface="Arial"/>
                <a:cs typeface="Arial"/>
              </a:rPr>
              <a:t> </a:t>
            </a:r>
            <a:r>
              <a:rPr lang="en-US" sz="1350" spc="-20">
                <a:solidFill>
                  <a:srgbClr val="002060"/>
                </a:solidFill>
                <a:latin typeface="Arial"/>
                <a:cs typeface="Arial"/>
              </a:rPr>
              <a:t>2027</a:t>
            </a:r>
            <a:endParaRPr lang="en-US" sz="1350">
              <a:solidFill>
                <a:srgbClr val="002060"/>
              </a:solidFill>
              <a:latin typeface="Arial"/>
              <a:cs typeface="Arial"/>
            </a:endParaRPr>
          </a:p>
          <a:p>
            <a:pPr lvl="1">
              <a:lnSpc>
                <a:spcPct val="100000"/>
              </a:lnSpc>
              <a:spcBef>
                <a:spcPts val="220"/>
              </a:spcBef>
              <a:buClr>
                <a:srgbClr val="676767"/>
              </a:buClr>
              <a:buFont typeface="Arial"/>
              <a:buChar char="•"/>
            </a:pPr>
            <a:endParaRPr lang="en-US" sz="1350">
              <a:solidFill>
                <a:srgbClr val="002060"/>
              </a:solidFill>
              <a:latin typeface="Arial"/>
              <a:cs typeface="Arial"/>
            </a:endParaRPr>
          </a:p>
          <a:p>
            <a:pPr marL="242570" indent="-229870">
              <a:lnSpc>
                <a:spcPct val="100000"/>
              </a:lnSpc>
              <a:buChar char="•"/>
              <a:tabLst>
                <a:tab pos="242570" algn="l"/>
              </a:tabLst>
            </a:pPr>
            <a:r>
              <a:rPr lang="en-US" sz="1350">
                <a:solidFill>
                  <a:srgbClr val="002060"/>
                </a:solidFill>
                <a:latin typeface="Arial"/>
                <a:cs typeface="Arial"/>
              </a:rPr>
              <a:t>2027</a:t>
            </a:r>
            <a:r>
              <a:rPr lang="en-US" sz="1350" spc="100">
                <a:solidFill>
                  <a:srgbClr val="002060"/>
                </a:solidFill>
                <a:latin typeface="Arial"/>
                <a:cs typeface="Arial"/>
              </a:rPr>
              <a:t> </a:t>
            </a:r>
            <a:r>
              <a:rPr lang="en-US" sz="1350">
                <a:solidFill>
                  <a:srgbClr val="002060"/>
                </a:solidFill>
                <a:latin typeface="Arial"/>
                <a:cs typeface="Arial"/>
              </a:rPr>
              <a:t>Health</a:t>
            </a:r>
            <a:r>
              <a:rPr lang="en-US" sz="1350" spc="100">
                <a:solidFill>
                  <a:srgbClr val="002060"/>
                </a:solidFill>
                <a:latin typeface="Arial"/>
                <a:cs typeface="Arial"/>
              </a:rPr>
              <a:t> </a:t>
            </a:r>
            <a:r>
              <a:rPr lang="en-US" sz="1350" spc="-25">
                <a:solidFill>
                  <a:srgbClr val="002060"/>
                </a:solidFill>
                <a:latin typeface="Arial"/>
                <a:cs typeface="Arial"/>
              </a:rPr>
              <a:t>FSA</a:t>
            </a:r>
            <a:endParaRPr lang="en-US" sz="1350">
              <a:solidFill>
                <a:srgbClr val="002060"/>
              </a:solidFill>
              <a:latin typeface="Arial"/>
              <a:cs typeface="Arial"/>
            </a:endParaRPr>
          </a:p>
          <a:p>
            <a:pPr marL="473075" lvl="1" indent="-231140">
              <a:lnSpc>
                <a:spcPct val="100000"/>
              </a:lnSpc>
              <a:spcBef>
                <a:spcPts val="40"/>
              </a:spcBef>
              <a:buChar char="•"/>
              <a:tabLst>
                <a:tab pos="473075" algn="l"/>
              </a:tabLst>
            </a:pPr>
            <a:r>
              <a:rPr lang="en-US" sz="1350">
                <a:solidFill>
                  <a:srgbClr val="002060"/>
                </a:solidFill>
                <a:latin typeface="Arial"/>
                <a:cs typeface="Arial"/>
              </a:rPr>
              <a:t>Run-out</a:t>
            </a:r>
            <a:r>
              <a:rPr lang="en-US" sz="1350" spc="25">
                <a:solidFill>
                  <a:srgbClr val="002060"/>
                </a:solidFill>
                <a:latin typeface="Arial"/>
                <a:cs typeface="Arial"/>
              </a:rPr>
              <a:t> </a:t>
            </a:r>
            <a:r>
              <a:rPr lang="en-US" sz="1350">
                <a:solidFill>
                  <a:srgbClr val="002060"/>
                </a:solidFill>
                <a:latin typeface="Arial"/>
                <a:cs typeface="Arial"/>
              </a:rPr>
              <a:t>period</a:t>
            </a:r>
            <a:r>
              <a:rPr lang="en-US" sz="1350" spc="90">
                <a:solidFill>
                  <a:srgbClr val="002060"/>
                </a:solidFill>
                <a:latin typeface="Arial"/>
                <a:cs typeface="Arial"/>
              </a:rPr>
              <a:t> </a:t>
            </a:r>
            <a:r>
              <a:rPr lang="en-US" sz="1350">
                <a:solidFill>
                  <a:srgbClr val="002060"/>
                </a:solidFill>
                <a:latin typeface="Arial"/>
                <a:cs typeface="Arial"/>
              </a:rPr>
              <a:t>(filing</a:t>
            </a:r>
            <a:r>
              <a:rPr lang="en-US" sz="1350" spc="90">
                <a:solidFill>
                  <a:srgbClr val="002060"/>
                </a:solidFill>
                <a:latin typeface="Arial"/>
                <a:cs typeface="Arial"/>
              </a:rPr>
              <a:t> </a:t>
            </a:r>
            <a:r>
              <a:rPr lang="en-US" sz="1350">
                <a:solidFill>
                  <a:srgbClr val="002060"/>
                </a:solidFill>
                <a:latin typeface="Arial"/>
                <a:cs typeface="Arial"/>
              </a:rPr>
              <a:t>deadline):</a:t>
            </a:r>
            <a:r>
              <a:rPr lang="en-US" sz="1350" spc="30">
                <a:solidFill>
                  <a:srgbClr val="002060"/>
                </a:solidFill>
                <a:latin typeface="Arial"/>
                <a:cs typeface="Arial"/>
              </a:rPr>
              <a:t> </a:t>
            </a:r>
            <a:r>
              <a:rPr lang="en-US" sz="1350">
                <a:solidFill>
                  <a:srgbClr val="002060"/>
                </a:solidFill>
                <a:latin typeface="Arial"/>
                <a:cs typeface="Arial"/>
              </a:rPr>
              <a:t>April</a:t>
            </a:r>
            <a:r>
              <a:rPr lang="en-US" sz="1350" spc="114">
                <a:solidFill>
                  <a:srgbClr val="002060"/>
                </a:solidFill>
                <a:latin typeface="Arial"/>
                <a:cs typeface="Arial"/>
              </a:rPr>
              <a:t> </a:t>
            </a:r>
            <a:r>
              <a:rPr lang="en-US" sz="1350">
                <a:solidFill>
                  <a:srgbClr val="002060"/>
                </a:solidFill>
                <a:latin typeface="Arial"/>
                <a:cs typeface="Arial"/>
              </a:rPr>
              <a:t>15,</a:t>
            </a:r>
            <a:r>
              <a:rPr lang="en-US" sz="1350" spc="114">
                <a:solidFill>
                  <a:srgbClr val="002060"/>
                </a:solidFill>
                <a:latin typeface="Arial"/>
                <a:cs typeface="Arial"/>
              </a:rPr>
              <a:t> </a:t>
            </a:r>
            <a:r>
              <a:rPr lang="en-US" sz="1350" spc="-20">
                <a:solidFill>
                  <a:srgbClr val="002060"/>
                </a:solidFill>
                <a:latin typeface="Arial"/>
                <a:cs typeface="Arial"/>
              </a:rPr>
              <a:t>2028</a:t>
            </a:r>
            <a:endParaRPr lang="en-US" sz="1350">
              <a:solidFill>
                <a:srgbClr val="002060"/>
              </a:solidFill>
              <a:latin typeface="Arial"/>
              <a:cs typeface="Arial"/>
            </a:endParaRPr>
          </a:p>
          <a:p>
            <a:pPr marL="473075" lvl="1" indent="-231140">
              <a:lnSpc>
                <a:spcPct val="100000"/>
              </a:lnSpc>
              <a:spcBef>
                <a:spcPts val="114"/>
              </a:spcBef>
              <a:buChar char="•"/>
              <a:tabLst>
                <a:tab pos="473075" algn="l"/>
              </a:tabLst>
            </a:pPr>
            <a:r>
              <a:rPr lang="en-US" sz="1350">
                <a:solidFill>
                  <a:srgbClr val="002060"/>
                </a:solidFill>
                <a:latin typeface="Arial"/>
                <a:cs typeface="Arial"/>
              </a:rPr>
              <a:t>Carryover:</a:t>
            </a:r>
            <a:r>
              <a:rPr lang="en-US" sz="1350" spc="125">
                <a:solidFill>
                  <a:srgbClr val="002060"/>
                </a:solidFill>
                <a:latin typeface="Arial"/>
                <a:cs typeface="Arial"/>
              </a:rPr>
              <a:t> </a:t>
            </a:r>
            <a:r>
              <a:rPr lang="en-US" sz="1350">
                <a:solidFill>
                  <a:srgbClr val="002060"/>
                </a:solidFill>
                <a:latin typeface="Arial"/>
                <a:cs typeface="Arial"/>
              </a:rPr>
              <a:t>Funds</a:t>
            </a:r>
            <a:r>
              <a:rPr lang="en-US" sz="1350" spc="110">
                <a:solidFill>
                  <a:srgbClr val="002060"/>
                </a:solidFill>
                <a:latin typeface="Arial"/>
                <a:cs typeface="Arial"/>
              </a:rPr>
              <a:t> </a:t>
            </a:r>
            <a:r>
              <a:rPr lang="en-US" sz="1350">
                <a:solidFill>
                  <a:srgbClr val="002060"/>
                </a:solidFill>
                <a:latin typeface="Arial"/>
                <a:cs typeface="Arial"/>
              </a:rPr>
              <a:t>available</a:t>
            </a:r>
            <a:r>
              <a:rPr lang="en-US" sz="1350" spc="100">
                <a:solidFill>
                  <a:srgbClr val="002060"/>
                </a:solidFill>
                <a:latin typeface="Arial"/>
                <a:cs typeface="Arial"/>
              </a:rPr>
              <a:t> </a:t>
            </a:r>
            <a:r>
              <a:rPr lang="en-US" sz="1350">
                <a:solidFill>
                  <a:srgbClr val="002060"/>
                </a:solidFill>
                <a:latin typeface="Arial"/>
                <a:cs typeface="Arial"/>
              </a:rPr>
              <a:t>in</a:t>
            </a:r>
            <a:r>
              <a:rPr lang="en-US" sz="1350" spc="100">
                <a:solidFill>
                  <a:srgbClr val="002060"/>
                </a:solidFill>
                <a:latin typeface="Arial"/>
                <a:cs typeface="Arial"/>
              </a:rPr>
              <a:t> </a:t>
            </a:r>
            <a:r>
              <a:rPr lang="en-US" sz="1350">
                <a:solidFill>
                  <a:srgbClr val="002060"/>
                </a:solidFill>
                <a:latin typeface="Arial"/>
                <a:cs typeface="Arial"/>
              </a:rPr>
              <a:t>January</a:t>
            </a:r>
            <a:r>
              <a:rPr lang="en-US" sz="1350" spc="110">
                <a:solidFill>
                  <a:srgbClr val="002060"/>
                </a:solidFill>
                <a:latin typeface="Arial"/>
                <a:cs typeface="Arial"/>
              </a:rPr>
              <a:t> </a:t>
            </a:r>
            <a:r>
              <a:rPr lang="en-US" sz="1350" spc="-20">
                <a:solidFill>
                  <a:srgbClr val="002060"/>
                </a:solidFill>
                <a:latin typeface="Arial"/>
                <a:cs typeface="Arial"/>
              </a:rPr>
              <a:t>2028</a:t>
            </a:r>
            <a:endParaRPr lang="en-US" sz="1350">
              <a:solidFill>
                <a:srgbClr val="002060"/>
              </a:solidFill>
              <a:latin typeface="Arial"/>
              <a:cs typeface="Arial"/>
            </a:endParaRPr>
          </a:p>
          <a:p>
            <a:pPr lvl="1">
              <a:lnSpc>
                <a:spcPct val="100000"/>
              </a:lnSpc>
              <a:spcBef>
                <a:spcPts val="150"/>
              </a:spcBef>
              <a:buClr>
                <a:srgbClr val="676767"/>
              </a:buClr>
              <a:buFont typeface="Arial"/>
              <a:buChar char="•"/>
            </a:pPr>
            <a:endParaRPr lang="en-US" sz="1350">
              <a:solidFill>
                <a:srgbClr val="002060"/>
              </a:solidFill>
              <a:latin typeface="Arial"/>
              <a:cs typeface="Arial"/>
            </a:endParaRPr>
          </a:p>
          <a:p>
            <a:pPr marL="242570" indent="-229870">
              <a:lnSpc>
                <a:spcPct val="100000"/>
              </a:lnSpc>
              <a:buChar char="•"/>
              <a:tabLst>
                <a:tab pos="242570" algn="l"/>
              </a:tabLst>
            </a:pPr>
            <a:r>
              <a:rPr lang="en-US" sz="1350">
                <a:solidFill>
                  <a:srgbClr val="002060"/>
                </a:solidFill>
                <a:latin typeface="Arial"/>
                <a:cs typeface="Arial"/>
              </a:rPr>
              <a:t>2027</a:t>
            </a:r>
            <a:r>
              <a:rPr lang="en-US" sz="1350" spc="120">
                <a:solidFill>
                  <a:srgbClr val="002060"/>
                </a:solidFill>
                <a:latin typeface="Arial"/>
                <a:cs typeface="Arial"/>
              </a:rPr>
              <a:t> </a:t>
            </a:r>
            <a:r>
              <a:rPr lang="en-US" sz="1350">
                <a:solidFill>
                  <a:srgbClr val="002060"/>
                </a:solidFill>
                <a:latin typeface="Arial"/>
                <a:cs typeface="Arial"/>
              </a:rPr>
              <a:t>Dependent</a:t>
            </a:r>
            <a:r>
              <a:rPr lang="en-US" sz="1350" spc="145">
                <a:solidFill>
                  <a:srgbClr val="002060"/>
                </a:solidFill>
                <a:latin typeface="Arial"/>
                <a:cs typeface="Arial"/>
              </a:rPr>
              <a:t> </a:t>
            </a:r>
            <a:r>
              <a:rPr lang="en-US" sz="1350">
                <a:solidFill>
                  <a:srgbClr val="002060"/>
                </a:solidFill>
                <a:latin typeface="Arial"/>
                <a:cs typeface="Arial"/>
              </a:rPr>
              <a:t>Care</a:t>
            </a:r>
            <a:r>
              <a:rPr lang="en-US" sz="1350" spc="125">
                <a:solidFill>
                  <a:srgbClr val="002060"/>
                </a:solidFill>
                <a:latin typeface="Arial"/>
                <a:cs typeface="Arial"/>
              </a:rPr>
              <a:t> </a:t>
            </a:r>
            <a:r>
              <a:rPr lang="en-US" sz="1350" spc="-25">
                <a:solidFill>
                  <a:srgbClr val="002060"/>
                </a:solidFill>
                <a:latin typeface="Arial"/>
                <a:cs typeface="Arial"/>
              </a:rPr>
              <a:t>FSA</a:t>
            </a:r>
            <a:endParaRPr lang="en-US" sz="1350">
              <a:solidFill>
                <a:srgbClr val="002060"/>
              </a:solidFill>
              <a:latin typeface="Arial"/>
              <a:cs typeface="Arial"/>
            </a:endParaRPr>
          </a:p>
          <a:p>
            <a:pPr marL="473075" lvl="1" indent="-231140">
              <a:lnSpc>
                <a:spcPct val="100000"/>
              </a:lnSpc>
              <a:spcBef>
                <a:spcPts val="110"/>
              </a:spcBef>
              <a:buChar char="•"/>
              <a:tabLst>
                <a:tab pos="473075" algn="l"/>
              </a:tabLst>
            </a:pPr>
            <a:r>
              <a:rPr lang="en-US" sz="1350">
                <a:solidFill>
                  <a:srgbClr val="002060"/>
                </a:solidFill>
                <a:latin typeface="Arial"/>
                <a:cs typeface="Arial"/>
              </a:rPr>
              <a:t>Run-out</a:t>
            </a:r>
            <a:r>
              <a:rPr lang="en-US" sz="1350" spc="25">
                <a:solidFill>
                  <a:srgbClr val="002060"/>
                </a:solidFill>
                <a:latin typeface="Arial"/>
                <a:cs typeface="Arial"/>
              </a:rPr>
              <a:t> </a:t>
            </a:r>
            <a:r>
              <a:rPr lang="en-US" sz="1350">
                <a:solidFill>
                  <a:srgbClr val="002060"/>
                </a:solidFill>
                <a:latin typeface="Arial"/>
                <a:cs typeface="Arial"/>
              </a:rPr>
              <a:t>period</a:t>
            </a:r>
            <a:r>
              <a:rPr lang="en-US" sz="1350" spc="90">
                <a:solidFill>
                  <a:srgbClr val="002060"/>
                </a:solidFill>
                <a:latin typeface="Arial"/>
                <a:cs typeface="Arial"/>
              </a:rPr>
              <a:t> </a:t>
            </a:r>
            <a:r>
              <a:rPr lang="en-US" sz="1350">
                <a:solidFill>
                  <a:srgbClr val="002060"/>
                </a:solidFill>
                <a:latin typeface="Arial"/>
                <a:cs typeface="Arial"/>
              </a:rPr>
              <a:t>(filing</a:t>
            </a:r>
            <a:r>
              <a:rPr lang="en-US" sz="1350" spc="90">
                <a:solidFill>
                  <a:srgbClr val="002060"/>
                </a:solidFill>
                <a:latin typeface="Arial"/>
                <a:cs typeface="Arial"/>
              </a:rPr>
              <a:t> </a:t>
            </a:r>
            <a:r>
              <a:rPr lang="en-US" sz="1350">
                <a:solidFill>
                  <a:srgbClr val="002060"/>
                </a:solidFill>
                <a:latin typeface="Arial"/>
                <a:cs typeface="Arial"/>
              </a:rPr>
              <a:t>deadline):</a:t>
            </a:r>
            <a:r>
              <a:rPr lang="en-US" sz="1350" spc="30">
                <a:solidFill>
                  <a:srgbClr val="002060"/>
                </a:solidFill>
                <a:latin typeface="Arial"/>
                <a:cs typeface="Arial"/>
              </a:rPr>
              <a:t> </a:t>
            </a:r>
            <a:r>
              <a:rPr lang="en-US" sz="1350">
                <a:solidFill>
                  <a:srgbClr val="002060"/>
                </a:solidFill>
                <a:latin typeface="Arial"/>
                <a:cs typeface="Arial"/>
              </a:rPr>
              <a:t>April</a:t>
            </a:r>
            <a:r>
              <a:rPr lang="en-US" sz="1350" spc="114">
                <a:solidFill>
                  <a:srgbClr val="002060"/>
                </a:solidFill>
                <a:latin typeface="Arial"/>
                <a:cs typeface="Arial"/>
              </a:rPr>
              <a:t> </a:t>
            </a:r>
            <a:r>
              <a:rPr lang="en-US" sz="1350">
                <a:solidFill>
                  <a:srgbClr val="002060"/>
                </a:solidFill>
                <a:latin typeface="Arial"/>
                <a:cs typeface="Arial"/>
              </a:rPr>
              <a:t>15,</a:t>
            </a:r>
            <a:r>
              <a:rPr lang="en-US" sz="1350" spc="114">
                <a:solidFill>
                  <a:srgbClr val="002060"/>
                </a:solidFill>
                <a:latin typeface="Arial"/>
                <a:cs typeface="Arial"/>
              </a:rPr>
              <a:t> </a:t>
            </a:r>
            <a:r>
              <a:rPr lang="en-US" sz="1350" spc="-20">
                <a:solidFill>
                  <a:srgbClr val="002060"/>
                </a:solidFill>
                <a:latin typeface="Arial"/>
                <a:cs typeface="Arial"/>
              </a:rPr>
              <a:t>2028</a:t>
            </a:r>
            <a:endParaRPr lang="en-US" sz="1350">
              <a:solidFill>
                <a:srgbClr val="002060"/>
              </a:solidFill>
              <a:latin typeface="Arial"/>
              <a:cs typeface="Arial"/>
            </a:endParaRPr>
          </a:p>
          <a:p>
            <a:pPr marL="473075" lvl="1" indent="-231140">
              <a:lnSpc>
                <a:spcPct val="100000"/>
              </a:lnSpc>
              <a:spcBef>
                <a:spcPts val="40"/>
              </a:spcBef>
              <a:buChar char="•"/>
              <a:tabLst>
                <a:tab pos="473075" algn="l"/>
              </a:tabLst>
            </a:pPr>
            <a:r>
              <a:rPr lang="en-US" sz="1350">
                <a:solidFill>
                  <a:srgbClr val="002060"/>
                </a:solidFill>
                <a:latin typeface="Arial"/>
                <a:cs typeface="Arial"/>
              </a:rPr>
              <a:t>Grace</a:t>
            </a:r>
            <a:r>
              <a:rPr lang="en-US" sz="1350" spc="65">
                <a:solidFill>
                  <a:srgbClr val="002060"/>
                </a:solidFill>
                <a:latin typeface="Arial"/>
                <a:cs typeface="Arial"/>
              </a:rPr>
              <a:t> </a:t>
            </a:r>
            <a:r>
              <a:rPr lang="en-US" sz="1350">
                <a:solidFill>
                  <a:srgbClr val="002060"/>
                </a:solidFill>
                <a:latin typeface="Arial"/>
                <a:cs typeface="Arial"/>
              </a:rPr>
              <a:t>period:</a:t>
            </a:r>
            <a:r>
              <a:rPr lang="en-US" sz="1350" spc="95">
                <a:solidFill>
                  <a:srgbClr val="002060"/>
                </a:solidFill>
                <a:latin typeface="Arial"/>
                <a:cs typeface="Arial"/>
              </a:rPr>
              <a:t> </a:t>
            </a:r>
            <a:r>
              <a:rPr lang="en-US" sz="1350">
                <a:solidFill>
                  <a:srgbClr val="002060"/>
                </a:solidFill>
                <a:latin typeface="Arial"/>
                <a:cs typeface="Arial"/>
              </a:rPr>
              <a:t>January</a:t>
            </a:r>
            <a:r>
              <a:rPr lang="en-US" sz="1350" spc="70">
                <a:solidFill>
                  <a:srgbClr val="002060"/>
                </a:solidFill>
                <a:latin typeface="Arial"/>
                <a:cs typeface="Arial"/>
              </a:rPr>
              <a:t> </a:t>
            </a:r>
            <a:r>
              <a:rPr lang="en-US" sz="1350">
                <a:solidFill>
                  <a:srgbClr val="002060"/>
                </a:solidFill>
                <a:latin typeface="Arial"/>
                <a:cs typeface="Arial"/>
              </a:rPr>
              <a:t>1,</a:t>
            </a:r>
            <a:r>
              <a:rPr lang="en-US" sz="1350" spc="95">
                <a:solidFill>
                  <a:srgbClr val="002060"/>
                </a:solidFill>
                <a:latin typeface="Arial"/>
                <a:cs typeface="Arial"/>
              </a:rPr>
              <a:t> </a:t>
            </a:r>
            <a:r>
              <a:rPr lang="en-US" sz="1350">
                <a:solidFill>
                  <a:srgbClr val="002060"/>
                </a:solidFill>
                <a:latin typeface="Arial"/>
                <a:cs typeface="Arial"/>
              </a:rPr>
              <a:t>2028</a:t>
            </a:r>
            <a:r>
              <a:rPr lang="en-US" sz="1350" spc="114">
                <a:solidFill>
                  <a:srgbClr val="002060"/>
                </a:solidFill>
                <a:latin typeface="Arial"/>
                <a:cs typeface="Arial"/>
              </a:rPr>
              <a:t> </a:t>
            </a:r>
            <a:r>
              <a:rPr lang="en-US" sz="1350">
                <a:solidFill>
                  <a:srgbClr val="002060"/>
                </a:solidFill>
                <a:latin typeface="Arial"/>
                <a:cs typeface="Arial"/>
              </a:rPr>
              <a:t>–</a:t>
            </a:r>
            <a:r>
              <a:rPr lang="en-US" sz="1350" spc="85">
                <a:solidFill>
                  <a:srgbClr val="002060"/>
                </a:solidFill>
                <a:latin typeface="Arial"/>
                <a:cs typeface="Arial"/>
              </a:rPr>
              <a:t> </a:t>
            </a:r>
            <a:r>
              <a:rPr lang="en-US" sz="1350">
                <a:solidFill>
                  <a:srgbClr val="002060"/>
                </a:solidFill>
                <a:latin typeface="Arial"/>
                <a:cs typeface="Arial"/>
              </a:rPr>
              <a:t>March</a:t>
            </a:r>
            <a:r>
              <a:rPr lang="en-US" sz="1350" spc="70">
                <a:solidFill>
                  <a:srgbClr val="002060"/>
                </a:solidFill>
                <a:latin typeface="Arial"/>
                <a:cs typeface="Arial"/>
              </a:rPr>
              <a:t> </a:t>
            </a:r>
            <a:r>
              <a:rPr lang="en-US" sz="1350">
                <a:solidFill>
                  <a:srgbClr val="002060"/>
                </a:solidFill>
                <a:latin typeface="Arial"/>
                <a:cs typeface="Arial"/>
              </a:rPr>
              <a:t>15,</a:t>
            </a:r>
            <a:r>
              <a:rPr lang="en-US" sz="1350" spc="10">
                <a:solidFill>
                  <a:srgbClr val="002060"/>
                </a:solidFill>
                <a:latin typeface="Arial"/>
                <a:cs typeface="Arial"/>
              </a:rPr>
              <a:t> </a:t>
            </a:r>
            <a:r>
              <a:rPr lang="en-US" sz="1350" spc="-20">
                <a:solidFill>
                  <a:srgbClr val="002060"/>
                </a:solidFill>
                <a:latin typeface="Arial"/>
                <a:cs typeface="Arial"/>
              </a:rPr>
              <a:t>2028</a:t>
            </a:r>
            <a:endParaRPr lang="en-US" sz="1350">
              <a:solidFill>
                <a:srgbClr val="002060"/>
              </a:solidFill>
              <a:latin typeface="Arial"/>
              <a:cs typeface="Arial"/>
            </a:endParaRPr>
          </a:p>
          <a:p>
            <a:pPr marL="242570" indent="-229870">
              <a:lnSpc>
                <a:spcPct val="100000"/>
              </a:lnSpc>
              <a:spcBef>
                <a:spcPts val="95"/>
              </a:spcBef>
              <a:buChar char="•"/>
              <a:tabLst>
                <a:tab pos="242570" algn="l"/>
              </a:tabLst>
            </a:pPr>
            <a:endParaRPr lang="en-US" sz="1400">
              <a:solidFill>
                <a:srgbClr val="002060"/>
              </a:solidFill>
              <a:latin typeface="Arial"/>
              <a:cs typeface="Arial"/>
            </a:endParaRPr>
          </a:p>
        </p:txBody>
      </p:sp>
      <p:grpSp>
        <p:nvGrpSpPr>
          <p:cNvPr id="4" name="Group 3">
            <a:extLst>
              <a:ext uri="{FF2B5EF4-FFF2-40B4-BE49-F238E27FC236}">
                <a16:creationId xmlns:a16="http://schemas.microsoft.com/office/drawing/2014/main" id="{1BADDE94-18ED-2FC3-238C-C38BDDE51E00}"/>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F0A95064-B8C7-BCAE-DC1A-8E434A926BA0}"/>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DCEEFB7-D729-60B8-CA5A-18F38BBE65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43">
            <a:hlinkClick r:id="" action="ppaction://media"/>
            <a:extLst>
              <a:ext uri="{FF2B5EF4-FFF2-40B4-BE49-F238E27FC236}">
                <a16:creationId xmlns:a16="http://schemas.microsoft.com/office/drawing/2014/main" id="{7275998E-FAC4-AF79-BAB2-8AECB56CC2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7600" y="5149850"/>
            <a:ext cx="406400" cy="406400"/>
          </a:xfrm>
          <a:prstGeom prst="rect">
            <a:avLst/>
          </a:prstGeom>
        </p:spPr>
      </p:pic>
    </p:spTree>
    <p:extLst>
      <p:ext uri="{BB962C8B-B14F-4D97-AF65-F5344CB8AC3E}">
        <p14:creationId xmlns:p14="http://schemas.microsoft.com/office/powerpoint/2010/main" val="4192307077"/>
      </p:ext>
    </p:extLst>
  </p:cSld>
  <p:clrMapOvr>
    <a:masterClrMapping/>
  </p:clrMapOvr>
  <mc:AlternateContent xmlns:mc="http://schemas.openxmlformats.org/markup-compatibility/2006">
    <mc:Choice xmlns:p14="http://schemas.microsoft.com/office/powerpoint/2010/main" Requires="p14">
      <p:transition spd="slow" p14:dur="2000" advTm="14780"/>
    </mc:Choice>
    <mc:Fallback>
      <p:transition spd="slow" advTm="14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8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AC550-98A8-D341-A16F-4666CF4E63B7}"/>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26BFCD52-EEF0-BD08-336F-63B898A6D83C}"/>
              </a:ext>
            </a:extLst>
          </p:cNvPr>
          <p:cNvSpPr txBox="1">
            <a:spLocks noGrp="1"/>
          </p:cNvSpPr>
          <p:nvPr>
            <p:ph type="title"/>
          </p:nvPr>
        </p:nvSpPr>
        <p:spPr>
          <a:xfrm>
            <a:off x="349633" y="359081"/>
            <a:ext cx="7346567" cy="478336"/>
          </a:xfrm>
          <a:prstGeom prst="rect">
            <a:avLst/>
          </a:prstGeom>
        </p:spPr>
        <p:txBody>
          <a:bodyPr vert="horz" wrap="square" lIns="0" tIns="16510" rIns="0" bIns="0" rtlCol="0">
            <a:spAutoFit/>
          </a:bodyPr>
          <a:lstStyle/>
          <a:p>
            <a:pPr marL="12700">
              <a:lnSpc>
                <a:spcPct val="100000"/>
              </a:lnSpc>
              <a:spcBef>
                <a:spcPts val="130"/>
              </a:spcBef>
            </a:pPr>
            <a:r>
              <a:rPr lang="en-US" b="1"/>
              <a:t>Limited Purpose FSA</a:t>
            </a:r>
            <a:endParaRPr b="1" i="1" spc="-10"/>
          </a:p>
        </p:txBody>
      </p:sp>
      <p:sp>
        <p:nvSpPr>
          <p:cNvPr id="3" name="object 3">
            <a:extLst>
              <a:ext uri="{FF2B5EF4-FFF2-40B4-BE49-F238E27FC236}">
                <a16:creationId xmlns:a16="http://schemas.microsoft.com/office/drawing/2014/main" id="{FF251041-E0E1-5CF2-3ED8-D9D2DABC3A15}"/>
              </a:ext>
            </a:extLst>
          </p:cNvPr>
          <p:cNvSpPr txBox="1"/>
          <p:nvPr/>
        </p:nvSpPr>
        <p:spPr>
          <a:xfrm>
            <a:off x="381000" y="936751"/>
            <a:ext cx="7762824" cy="3372077"/>
          </a:xfrm>
          <a:prstGeom prst="rect">
            <a:avLst/>
          </a:prstGeom>
        </p:spPr>
        <p:txBody>
          <a:bodyPr vert="horz" wrap="square" lIns="0" tIns="17145" rIns="0" bIns="0" rtlCol="0">
            <a:spAutoFit/>
          </a:bodyPr>
          <a:lstStyle/>
          <a:p>
            <a:pPr marL="242570" indent="-229870">
              <a:lnSpc>
                <a:spcPct val="100000"/>
              </a:lnSpc>
              <a:spcBef>
                <a:spcPts val="245"/>
              </a:spcBef>
              <a:buChar char="•"/>
              <a:tabLst>
                <a:tab pos="242570" algn="l"/>
              </a:tabLst>
            </a:pPr>
            <a:r>
              <a:rPr lang="en-US" sz="1400">
                <a:solidFill>
                  <a:srgbClr val="002060"/>
                </a:solidFill>
                <a:latin typeface="Arial"/>
                <a:cs typeface="Arial"/>
              </a:rPr>
              <a:t>Available</a:t>
            </a:r>
            <a:r>
              <a:rPr lang="en-US" sz="1400" spc="-60">
                <a:solidFill>
                  <a:srgbClr val="002060"/>
                </a:solidFill>
                <a:latin typeface="Arial"/>
                <a:cs typeface="Arial"/>
              </a:rPr>
              <a:t> </a:t>
            </a:r>
            <a:r>
              <a:rPr lang="en-US" sz="1400">
                <a:solidFill>
                  <a:srgbClr val="002060"/>
                </a:solidFill>
                <a:latin typeface="Arial"/>
                <a:cs typeface="Arial"/>
              </a:rPr>
              <a:t>only</a:t>
            </a:r>
            <a:r>
              <a:rPr lang="en-US" sz="1400" spc="-40">
                <a:solidFill>
                  <a:srgbClr val="002060"/>
                </a:solidFill>
                <a:latin typeface="Arial"/>
                <a:cs typeface="Arial"/>
              </a:rPr>
              <a:t> </a:t>
            </a:r>
            <a:r>
              <a:rPr lang="en-US" sz="1400">
                <a:solidFill>
                  <a:srgbClr val="002060"/>
                </a:solidFill>
                <a:latin typeface="Arial"/>
                <a:cs typeface="Arial"/>
              </a:rPr>
              <a:t>to</a:t>
            </a:r>
            <a:r>
              <a:rPr lang="en-US" sz="1400" spc="-60">
                <a:solidFill>
                  <a:srgbClr val="002060"/>
                </a:solidFill>
                <a:latin typeface="Arial"/>
                <a:cs typeface="Arial"/>
              </a:rPr>
              <a:t> </a:t>
            </a:r>
            <a:r>
              <a:rPr lang="en-US" sz="1400">
                <a:solidFill>
                  <a:srgbClr val="002060"/>
                </a:solidFill>
                <a:latin typeface="Arial"/>
                <a:cs typeface="Arial"/>
              </a:rPr>
              <a:t>employees</a:t>
            </a:r>
            <a:r>
              <a:rPr lang="en-US" sz="1400" spc="-40">
                <a:solidFill>
                  <a:srgbClr val="002060"/>
                </a:solidFill>
                <a:latin typeface="Arial"/>
                <a:cs typeface="Arial"/>
              </a:rPr>
              <a:t> </a:t>
            </a:r>
            <a:r>
              <a:rPr lang="en-US" sz="1400">
                <a:solidFill>
                  <a:srgbClr val="002060"/>
                </a:solidFill>
                <a:latin typeface="Arial"/>
                <a:cs typeface="Arial"/>
              </a:rPr>
              <a:t>meeting</a:t>
            </a:r>
            <a:r>
              <a:rPr lang="en-US" sz="1400" spc="-50">
                <a:solidFill>
                  <a:srgbClr val="002060"/>
                </a:solidFill>
                <a:latin typeface="Arial"/>
                <a:cs typeface="Arial"/>
              </a:rPr>
              <a:t> </a:t>
            </a:r>
            <a:r>
              <a:rPr lang="en-US" sz="1400" u="heavy">
                <a:solidFill>
                  <a:srgbClr val="002060"/>
                </a:solidFill>
                <a:uFill>
                  <a:solidFill>
                    <a:srgbClr val="676767"/>
                  </a:solidFill>
                </a:uFill>
                <a:latin typeface="Arial"/>
                <a:cs typeface="Arial"/>
              </a:rPr>
              <a:t>all</a:t>
            </a:r>
            <a:r>
              <a:rPr lang="en-US" sz="1400" u="none" spc="-5">
                <a:solidFill>
                  <a:srgbClr val="002060"/>
                </a:solidFill>
                <a:latin typeface="Arial"/>
                <a:cs typeface="Arial"/>
              </a:rPr>
              <a:t> </a:t>
            </a:r>
            <a:r>
              <a:rPr lang="en-US" sz="1400" u="none">
                <a:solidFill>
                  <a:srgbClr val="002060"/>
                </a:solidFill>
                <a:latin typeface="Arial"/>
                <a:cs typeface="Arial"/>
              </a:rPr>
              <a:t>of</a:t>
            </a:r>
            <a:r>
              <a:rPr lang="en-US" sz="1400" u="none" spc="-70">
                <a:solidFill>
                  <a:srgbClr val="002060"/>
                </a:solidFill>
                <a:latin typeface="Arial"/>
                <a:cs typeface="Arial"/>
              </a:rPr>
              <a:t> </a:t>
            </a:r>
            <a:r>
              <a:rPr lang="en-US" sz="1400" u="none">
                <a:solidFill>
                  <a:srgbClr val="002060"/>
                </a:solidFill>
                <a:latin typeface="Arial"/>
                <a:cs typeface="Arial"/>
              </a:rPr>
              <a:t>the</a:t>
            </a:r>
            <a:r>
              <a:rPr lang="en-US" sz="1400" u="none" spc="5">
                <a:solidFill>
                  <a:srgbClr val="002060"/>
                </a:solidFill>
                <a:latin typeface="Arial"/>
                <a:cs typeface="Arial"/>
              </a:rPr>
              <a:t> </a:t>
            </a:r>
            <a:r>
              <a:rPr lang="en-US" sz="1400" u="none">
                <a:solidFill>
                  <a:srgbClr val="002060"/>
                </a:solidFill>
                <a:latin typeface="Arial"/>
                <a:cs typeface="Arial"/>
              </a:rPr>
              <a:t>following</a:t>
            </a:r>
            <a:r>
              <a:rPr lang="en-US" sz="1400" u="none" spc="-65">
                <a:solidFill>
                  <a:srgbClr val="002060"/>
                </a:solidFill>
                <a:latin typeface="Arial"/>
                <a:cs typeface="Arial"/>
              </a:rPr>
              <a:t> </a:t>
            </a:r>
            <a:r>
              <a:rPr lang="en-US" sz="1400" u="none" spc="-10">
                <a:solidFill>
                  <a:srgbClr val="002060"/>
                </a:solidFill>
                <a:latin typeface="Arial"/>
                <a:cs typeface="Arial"/>
              </a:rPr>
              <a:t>criteria:</a:t>
            </a:r>
            <a:endParaRPr lang="en-US" sz="1400">
              <a:solidFill>
                <a:srgbClr val="002060"/>
              </a:solidFill>
              <a:latin typeface="Arial"/>
              <a:cs typeface="Arial"/>
            </a:endParaRPr>
          </a:p>
          <a:p>
            <a:pPr marL="473075" lvl="1" indent="-231140">
              <a:lnSpc>
                <a:spcPct val="100000"/>
              </a:lnSpc>
              <a:spcBef>
                <a:spcPts val="150"/>
              </a:spcBef>
              <a:buChar char="•"/>
              <a:tabLst>
                <a:tab pos="473075" algn="l"/>
              </a:tabLst>
            </a:pPr>
            <a:r>
              <a:rPr lang="en-US" sz="1400">
                <a:solidFill>
                  <a:srgbClr val="002060"/>
                </a:solidFill>
                <a:latin typeface="Arial"/>
                <a:cs typeface="Arial"/>
              </a:rPr>
              <a:t>Are</a:t>
            </a:r>
            <a:r>
              <a:rPr lang="en-US" sz="1400" spc="-60">
                <a:solidFill>
                  <a:srgbClr val="002060"/>
                </a:solidFill>
                <a:latin typeface="Arial"/>
                <a:cs typeface="Arial"/>
              </a:rPr>
              <a:t> </a:t>
            </a:r>
            <a:r>
              <a:rPr lang="en-US" sz="1400">
                <a:solidFill>
                  <a:srgbClr val="002060"/>
                </a:solidFill>
                <a:latin typeface="Arial"/>
                <a:cs typeface="Arial"/>
              </a:rPr>
              <a:t>eligible</a:t>
            </a:r>
            <a:r>
              <a:rPr lang="en-US" sz="1400" spc="-55">
                <a:solidFill>
                  <a:srgbClr val="002060"/>
                </a:solidFill>
                <a:latin typeface="Arial"/>
                <a:cs typeface="Arial"/>
              </a:rPr>
              <a:t> </a:t>
            </a:r>
            <a:r>
              <a:rPr lang="en-US" sz="1400">
                <a:solidFill>
                  <a:srgbClr val="002060"/>
                </a:solidFill>
                <a:latin typeface="Arial"/>
                <a:cs typeface="Arial"/>
              </a:rPr>
              <a:t>for</a:t>
            </a:r>
            <a:r>
              <a:rPr lang="en-US" sz="1400" spc="-70">
                <a:solidFill>
                  <a:srgbClr val="002060"/>
                </a:solidFill>
                <a:latin typeface="Arial"/>
                <a:cs typeface="Arial"/>
              </a:rPr>
              <a:t> </a:t>
            </a:r>
            <a:r>
              <a:rPr lang="en-US" sz="1400">
                <a:solidFill>
                  <a:srgbClr val="002060"/>
                </a:solidFill>
                <a:latin typeface="Arial"/>
                <a:cs typeface="Arial"/>
              </a:rPr>
              <a:t>the</a:t>
            </a:r>
            <a:r>
              <a:rPr lang="en-US" sz="1400" spc="-55">
                <a:solidFill>
                  <a:srgbClr val="002060"/>
                </a:solidFill>
                <a:latin typeface="Arial"/>
                <a:cs typeface="Arial"/>
              </a:rPr>
              <a:t> </a:t>
            </a:r>
            <a:r>
              <a:rPr lang="en-US" sz="1400" spc="-10">
                <a:solidFill>
                  <a:srgbClr val="002060"/>
                </a:solidFill>
                <a:latin typeface="Arial"/>
                <a:cs typeface="Arial"/>
              </a:rPr>
              <a:t>Faculty/Staff</a:t>
            </a:r>
            <a:r>
              <a:rPr lang="en-US" sz="1400">
                <a:solidFill>
                  <a:srgbClr val="002060"/>
                </a:solidFill>
                <a:latin typeface="Arial"/>
                <a:cs typeface="Arial"/>
              </a:rPr>
              <a:t> Benefits</a:t>
            </a:r>
            <a:r>
              <a:rPr lang="en-US" sz="1400" spc="-40">
                <a:solidFill>
                  <a:srgbClr val="002060"/>
                </a:solidFill>
                <a:latin typeface="Arial"/>
                <a:cs typeface="Arial"/>
              </a:rPr>
              <a:t> </a:t>
            </a:r>
            <a:r>
              <a:rPr lang="en-US" sz="1400">
                <a:solidFill>
                  <a:srgbClr val="002060"/>
                </a:solidFill>
                <a:latin typeface="Arial"/>
                <a:cs typeface="Arial"/>
              </a:rPr>
              <a:t>program,</a:t>
            </a:r>
            <a:r>
              <a:rPr lang="en-US" sz="1400" spc="-65">
                <a:solidFill>
                  <a:srgbClr val="002060"/>
                </a:solidFill>
                <a:latin typeface="Arial"/>
                <a:cs typeface="Arial"/>
              </a:rPr>
              <a:t> </a:t>
            </a:r>
            <a:r>
              <a:rPr lang="en-US" sz="1400" spc="-25">
                <a:solidFill>
                  <a:srgbClr val="002060"/>
                </a:solidFill>
                <a:latin typeface="Arial"/>
                <a:cs typeface="Arial"/>
              </a:rPr>
              <a:t>and</a:t>
            </a:r>
            <a:endParaRPr lang="en-US" sz="1400">
              <a:solidFill>
                <a:srgbClr val="002060"/>
              </a:solidFill>
              <a:latin typeface="Arial"/>
              <a:cs typeface="Arial"/>
            </a:endParaRPr>
          </a:p>
          <a:p>
            <a:pPr marL="473075" lvl="1" indent="-231140">
              <a:lnSpc>
                <a:spcPct val="100000"/>
              </a:lnSpc>
              <a:spcBef>
                <a:spcPts val="220"/>
              </a:spcBef>
              <a:buChar char="•"/>
              <a:tabLst>
                <a:tab pos="473075" algn="l"/>
              </a:tabLst>
            </a:pPr>
            <a:r>
              <a:rPr lang="en-US" sz="1400">
                <a:solidFill>
                  <a:srgbClr val="002060"/>
                </a:solidFill>
                <a:latin typeface="Arial"/>
                <a:cs typeface="Arial"/>
              </a:rPr>
              <a:t>Participated</a:t>
            </a:r>
            <a:r>
              <a:rPr lang="en-US" sz="1400" spc="-70">
                <a:solidFill>
                  <a:srgbClr val="002060"/>
                </a:solidFill>
                <a:latin typeface="Arial"/>
                <a:cs typeface="Arial"/>
              </a:rPr>
              <a:t> </a:t>
            </a:r>
            <a:r>
              <a:rPr lang="en-US" sz="1400">
                <a:solidFill>
                  <a:srgbClr val="002060"/>
                </a:solidFill>
                <a:latin typeface="Arial"/>
                <a:cs typeface="Arial"/>
              </a:rPr>
              <a:t>in</a:t>
            </a:r>
            <a:r>
              <a:rPr lang="en-US" sz="1400" spc="-65">
                <a:solidFill>
                  <a:srgbClr val="002060"/>
                </a:solidFill>
                <a:latin typeface="Arial"/>
                <a:cs typeface="Arial"/>
              </a:rPr>
              <a:t> </a:t>
            </a:r>
            <a:r>
              <a:rPr lang="en-US" sz="1400">
                <a:solidFill>
                  <a:srgbClr val="002060"/>
                </a:solidFill>
                <a:latin typeface="Arial"/>
                <a:cs typeface="Arial"/>
              </a:rPr>
              <a:t>the Health</a:t>
            </a:r>
            <a:r>
              <a:rPr lang="en-US" sz="1400" spc="-65">
                <a:solidFill>
                  <a:srgbClr val="002060"/>
                </a:solidFill>
                <a:latin typeface="Arial"/>
                <a:cs typeface="Arial"/>
              </a:rPr>
              <a:t> </a:t>
            </a:r>
            <a:r>
              <a:rPr lang="en-US" sz="1400" spc="-10">
                <a:solidFill>
                  <a:srgbClr val="002060"/>
                </a:solidFill>
                <a:latin typeface="Arial"/>
                <a:cs typeface="Arial"/>
              </a:rPr>
              <a:t>FSA</a:t>
            </a:r>
            <a:r>
              <a:rPr lang="en-US" sz="1400" spc="-90">
                <a:solidFill>
                  <a:srgbClr val="002060"/>
                </a:solidFill>
                <a:latin typeface="Arial"/>
                <a:cs typeface="Arial"/>
              </a:rPr>
              <a:t> </a:t>
            </a:r>
            <a:r>
              <a:rPr lang="en-US" sz="1400">
                <a:solidFill>
                  <a:srgbClr val="002060"/>
                </a:solidFill>
                <a:latin typeface="Arial"/>
                <a:cs typeface="Arial"/>
              </a:rPr>
              <a:t>during a</a:t>
            </a:r>
            <a:r>
              <a:rPr lang="en-US" sz="1400" spc="-70">
                <a:solidFill>
                  <a:srgbClr val="002060"/>
                </a:solidFill>
                <a:latin typeface="Arial"/>
                <a:cs typeface="Arial"/>
              </a:rPr>
              <a:t> </a:t>
            </a:r>
            <a:r>
              <a:rPr lang="en-US" sz="1400">
                <a:solidFill>
                  <a:srgbClr val="002060"/>
                </a:solidFill>
                <a:latin typeface="Arial"/>
                <a:cs typeface="Arial"/>
              </a:rPr>
              <a:t>plan</a:t>
            </a:r>
            <a:r>
              <a:rPr lang="en-US" sz="1400" spc="-65">
                <a:solidFill>
                  <a:srgbClr val="002060"/>
                </a:solidFill>
                <a:latin typeface="Arial"/>
                <a:cs typeface="Arial"/>
              </a:rPr>
              <a:t> </a:t>
            </a:r>
            <a:r>
              <a:rPr lang="en-US" sz="1400" spc="-10">
                <a:solidFill>
                  <a:srgbClr val="002060"/>
                </a:solidFill>
                <a:latin typeface="Arial"/>
                <a:cs typeface="Arial"/>
              </a:rPr>
              <a:t>year,</a:t>
            </a:r>
            <a:r>
              <a:rPr lang="en-US" sz="1400" spc="-75">
                <a:solidFill>
                  <a:srgbClr val="002060"/>
                </a:solidFill>
                <a:latin typeface="Arial"/>
                <a:cs typeface="Arial"/>
              </a:rPr>
              <a:t> </a:t>
            </a:r>
            <a:r>
              <a:rPr lang="en-US" sz="1400" spc="-25">
                <a:solidFill>
                  <a:srgbClr val="002060"/>
                </a:solidFill>
                <a:latin typeface="Arial"/>
                <a:cs typeface="Arial"/>
              </a:rPr>
              <a:t>and</a:t>
            </a:r>
            <a:endParaRPr lang="en-US" sz="1400">
              <a:solidFill>
                <a:srgbClr val="002060"/>
              </a:solidFill>
              <a:latin typeface="Arial"/>
              <a:cs typeface="Arial"/>
            </a:endParaRPr>
          </a:p>
          <a:p>
            <a:pPr marL="473075" lvl="1" indent="-231140">
              <a:lnSpc>
                <a:spcPct val="100000"/>
              </a:lnSpc>
              <a:spcBef>
                <a:spcPts val="150"/>
              </a:spcBef>
              <a:buChar char="•"/>
              <a:tabLst>
                <a:tab pos="473075" algn="l"/>
              </a:tabLst>
            </a:pPr>
            <a:r>
              <a:rPr lang="en-US" sz="1400">
                <a:solidFill>
                  <a:srgbClr val="002060"/>
                </a:solidFill>
                <a:latin typeface="Arial"/>
                <a:cs typeface="Arial"/>
              </a:rPr>
              <a:t>Have</a:t>
            </a:r>
            <a:r>
              <a:rPr lang="en-US" sz="1400" spc="15">
                <a:solidFill>
                  <a:srgbClr val="002060"/>
                </a:solidFill>
                <a:latin typeface="Arial"/>
                <a:cs typeface="Arial"/>
              </a:rPr>
              <a:t> </a:t>
            </a:r>
            <a:r>
              <a:rPr lang="en-US" sz="1400">
                <a:solidFill>
                  <a:srgbClr val="002060"/>
                </a:solidFill>
                <a:latin typeface="Arial"/>
                <a:cs typeface="Arial"/>
              </a:rPr>
              <a:t>a</a:t>
            </a:r>
            <a:r>
              <a:rPr lang="en-US" sz="1400" spc="-55">
                <a:solidFill>
                  <a:srgbClr val="002060"/>
                </a:solidFill>
                <a:latin typeface="Arial"/>
                <a:cs typeface="Arial"/>
              </a:rPr>
              <a:t> </a:t>
            </a:r>
            <a:r>
              <a:rPr lang="en-US" sz="1400" spc="-10">
                <a:solidFill>
                  <a:srgbClr val="002060"/>
                </a:solidFill>
                <a:latin typeface="Arial"/>
                <a:cs typeface="Arial"/>
              </a:rPr>
              <a:t>carry-</a:t>
            </a:r>
            <a:r>
              <a:rPr lang="en-US" sz="1400">
                <a:solidFill>
                  <a:srgbClr val="002060"/>
                </a:solidFill>
                <a:latin typeface="Arial"/>
                <a:cs typeface="Arial"/>
              </a:rPr>
              <a:t>over</a:t>
            </a:r>
            <a:r>
              <a:rPr lang="en-US" sz="1400" spc="-70">
                <a:solidFill>
                  <a:srgbClr val="002060"/>
                </a:solidFill>
                <a:latin typeface="Arial"/>
                <a:cs typeface="Arial"/>
              </a:rPr>
              <a:t> </a:t>
            </a:r>
            <a:r>
              <a:rPr lang="en-US" sz="1400">
                <a:solidFill>
                  <a:srgbClr val="002060"/>
                </a:solidFill>
                <a:latin typeface="Arial"/>
                <a:cs typeface="Arial"/>
              </a:rPr>
              <a:t>balance</a:t>
            </a:r>
            <a:r>
              <a:rPr lang="en-US" sz="1400" spc="-50">
                <a:solidFill>
                  <a:srgbClr val="002060"/>
                </a:solidFill>
                <a:latin typeface="Arial"/>
                <a:cs typeface="Arial"/>
              </a:rPr>
              <a:t> </a:t>
            </a:r>
            <a:r>
              <a:rPr lang="en-US" sz="1400">
                <a:solidFill>
                  <a:srgbClr val="002060"/>
                </a:solidFill>
                <a:latin typeface="Arial"/>
                <a:cs typeface="Arial"/>
              </a:rPr>
              <a:t>greater</a:t>
            </a:r>
            <a:r>
              <a:rPr lang="en-US" sz="1400" spc="-70">
                <a:solidFill>
                  <a:srgbClr val="002060"/>
                </a:solidFill>
                <a:latin typeface="Arial"/>
                <a:cs typeface="Arial"/>
              </a:rPr>
              <a:t> </a:t>
            </a:r>
            <a:r>
              <a:rPr lang="en-US" sz="1400">
                <a:solidFill>
                  <a:srgbClr val="002060"/>
                </a:solidFill>
                <a:latin typeface="Arial"/>
                <a:cs typeface="Arial"/>
              </a:rPr>
              <a:t>than</a:t>
            </a:r>
            <a:r>
              <a:rPr lang="en-US" sz="1400" spc="15">
                <a:solidFill>
                  <a:srgbClr val="002060"/>
                </a:solidFill>
                <a:latin typeface="Arial"/>
                <a:cs typeface="Arial"/>
              </a:rPr>
              <a:t> </a:t>
            </a:r>
            <a:r>
              <a:rPr lang="en-US" sz="1400">
                <a:solidFill>
                  <a:srgbClr val="002060"/>
                </a:solidFill>
                <a:latin typeface="Arial"/>
                <a:cs typeface="Arial"/>
              </a:rPr>
              <a:t>$25</a:t>
            </a:r>
            <a:r>
              <a:rPr lang="en-US" sz="1400" spc="-55">
                <a:solidFill>
                  <a:srgbClr val="002060"/>
                </a:solidFill>
                <a:latin typeface="Arial"/>
                <a:cs typeface="Arial"/>
              </a:rPr>
              <a:t> </a:t>
            </a:r>
            <a:r>
              <a:rPr lang="en-US" sz="1400">
                <a:solidFill>
                  <a:srgbClr val="002060"/>
                </a:solidFill>
                <a:latin typeface="Arial"/>
                <a:cs typeface="Arial"/>
              </a:rPr>
              <a:t>at</a:t>
            </a:r>
            <a:r>
              <a:rPr lang="en-US" sz="1400" spc="-60">
                <a:solidFill>
                  <a:srgbClr val="002060"/>
                </a:solidFill>
                <a:latin typeface="Arial"/>
                <a:cs typeface="Arial"/>
              </a:rPr>
              <a:t> </a:t>
            </a:r>
            <a:r>
              <a:rPr lang="en-US" sz="1400">
                <a:solidFill>
                  <a:srgbClr val="002060"/>
                </a:solidFill>
                <a:latin typeface="Arial"/>
                <a:cs typeface="Arial"/>
              </a:rPr>
              <a:t>the</a:t>
            </a:r>
            <a:r>
              <a:rPr lang="en-US" sz="1400" spc="-50">
                <a:solidFill>
                  <a:srgbClr val="002060"/>
                </a:solidFill>
                <a:latin typeface="Arial"/>
                <a:cs typeface="Arial"/>
              </a:rPr>
              <a:t> </a:t>
            </a:r>
            <a:r>
              <a:rPr lang="en-US" sz="1400">
                <a:solidFill>
                  <a:srgbClr val="002060"/>
                </a:solidFill>
                <a:latin typeface="Arial"/>
                <a:cs typeface="Arial"/>
              </a:rPr>
              <a:t>end</a:t>
            </a:r>
            <a:r>
              <a:rPr lang="en-US" sz="1400" spc="15">
                <a:solidFill>
                  <a:srgbClr val="002060"/>
                </a:solidFill>
                <a:latin typeface="Arial"/>
                <a:cs typeface="Arial"/>
              </a:rPr>
              <a:t> </a:t>
            </a:r>
            <a:r>
              <a:rPr lang="en-US" sz="1400">
                <a:solidFill>
                  <a:srgbClr val="002060"/>
                </a:solidFill>
                <a:latin typeface="Arial"/>
                <a:cs typeface="Arial"/>
              </a:rPr>
              <a:t>of</a:t>
            </a:r>
            <a:r>
              <a:rPr lang="en-US" sz="1400" spc="5">
                <a:solidFill>
                  <a:srgbClr val="002060"/>
                </a:solidFill>
                <a:latin typeface="Arial"/>
                <a:cs typeface="Arial"/>
              </a:rPr>
              <a:t> </a:t>
            </a:r>
            <a:r>
              <a:rPr lang="en-US" sz="1400">
                <a:solidFill>
                  <a:srgbClr val="002060"/>
                </a:solidFill>
                <a:latin typeface="Arial"/>
                <a:cs typeface="Arial"/>
              </a:rPr>
              <a:t>that</a:t>
            </a:r>
            <a:r>
              <a:rPr lang="en-US" sz="1400" spc="-60">
                <a:solidFill>
                  <a:srgbClr val="002060"/>
                </a:solidFill>
                <a:latin typeface="Arial"/>
                <a:cs typeface="Arial"/>
              </a:rPr>
              <a:t> </a:t>
            </a:r>
            <a:r>
              <a:rPr lang="en-US" sz="1400">
                <a:solidFill>
                  <a:srgbClr val="002060"/>
                </a:solidFill>
                <a:latin typeface="Arial"/>
                <a:cs typeface="Arial"/>
              </a:rPr>
              <a:t>plan</a:t>
            </a:r>
            <a:r>
              <a:rPr lang="en-US" sz="1400" spc="-50">
                <a:solidFill>
                  <a:srgbClr val="002060"/>
                </a:solidFill>
                <a:latin typeface="Arial"/>
                <a:cs typeface="Arial"/>
              </a:rPr>
              <a:t> </a:t>
            </a:r>
            <a:r>
              <a:rPr lang="en-US" sz="1400" spc="-10">
                <a:solidFill>
                  <a:srgbClr val="002060"/>
                </a:solidFill>
                <a:latin typeface="Arial"/>
                <a:cs typeface="Arial"/>
              </a:rPr>
              <a:t>year,</a:t>
            </a:r>
            <a:r>
              <a:rPr lang="en-US" sz="1400" spc="-65">
                <a:solidFill>
                  <a:srgbClr val="002060"/>
                </a:solidFill>
                <a:latin typeface="Arial"/>
                <a:cs typeface="Arial"/>
              </a:rPr>
              <a:t> </a:t>
            </a:r>
            <a:r>
              <a:rPr lang="en-US" sz="1400" spc="-25">
                <a:solidFill>
                  <a:srgbClr val="002060"/>
                </a:solidFill>
                <a:latin typeface="Arial"/>
                <a:cs typeface="Arial"/>
              </a:rPr>
              <a:t>and</a:t>
            </a:r>
            <a:endParaRPr lang="en-US" sz="1400">
              <a:solidFill>
                <a:srgbClr val="002060"/>
              </a:solidFill>
              <a:latin typeface="Arial"/>
              <a:cs typeface="Arial"/>
            </a:endParaRPr>
          </a:p>
          <a:p>
            <a:pPr marL="473075" lvl="1" indent="-231140">
              <a:lnSpc>
                <a:spcPct val="100000"/>
              </a:lnSpc>
              <a:spcBef>
                <a:spcPts val="220"/>
              </a:spcBef>
              <a:buChar char="•"/>
              <a:tabLst>
                <a:tab pos="473075" algn="l"/>
              </a:tabLst>
            </a:pPr>
            <a:r>
              <a:rPr lang="en-US" sz="1400">
                <a:solidFill>
                  <a:srgbClr val="002060"/>
                </a:solidFill>
                <a:latin typeface="Arial"/>
                <a:cs typeface="Arial"/>
              </a:rPr>
              <a:t>Enroll</a:t>
            </a:r>
            <a:r>
              <a:rPr lang="en-US" sz="1400" spc="-75">
                <a:solidFill>
                  <a:srgbClr val="002060"/>
                </a:solidFill>
                <a:latin typeface="Arial"/>
                <a:cs typeface="Arial"/>
              </a:rPr>
              <a:t> </a:t>
            </a:r>
            <a:r>
              <a:rPr lang="en-US" sz="1400">
                <a:solidFill>
                  <a:srgbClr val="002060"/>
                </a:solidFill>
                <a:latin typeface="Arial"/>
                <a:cs typeface="Arial"/>
              </a:rPr>
              <a:t>in</a:t>
            </a:r>
            <a:r>
              <a:rPr lang="en-US" sz="1400" spc="-70">
                <a:solidFill>
                  <a:srgbClr val="002060"/>
                </a:solidFill>
                <a:latin typeface="Arial"/>
                <a:cs typeface="Arial"/>
              </a:rPr>
              <a:t> </a:t>
            </a:r>
            <a:r>
              <a:rPr lang="en-US" sz="1400">
                <a:solidFill>
                  <a:srgbClr val="002060"/>
                </a:solidFill>
                <a:latin typeface="Arial"/>
                <a:cs typeface="Arial"/>
              </a:rPr>
              <a:t>the</a:t>
            </a:r>
            <a:r>
              <a:rPr lang="en-US" sz="1400" spc="-65">
                <a:solidFill>
                  <a:srgbClr val="002060"/>
                </a:solidFill>
                <a:latin typeface="Arial"/>
                <a:cs typeface="Arial"/>
              </a:rPr>
              <a:t> </a:t>
            </a:r>
            <a:r>
              <a:rPr lang="en-US" sz="1400">
                <a:solidFill>
                  <a:srgbClr val="002060"/>
                </a:solidFill>
                <a:latin typeface="Arial"/>
                <a:cs typeface="Arial"/>
              </a:rPr>
              <a:t>HealthSavings+</a:t>
            </a:r>
            <a:r>
              <a:rPr lang="en-US" sz="1400" spc="-45">
                <a:solidFill>
                  <a:srgbClr val="002060"/>
                </a:solidFill>
                <a:latin typeface="Arial"/>
                <a:cs typeface="Arial"/>
              </a:rPr>
              <a:t> </a:t>
            </a:r>
            <a:r>
              <a:rPr lang="en-US" sz="1400">
                <a:solidFill>
                  <a:srgbClr val="002060"/>
                </a:solidFill>
                <a:latin typeface="Arial"/>
                <a:cs typeface="Arial"/>
              </a:rPr>
              <a:t>for</a:t>
            </a:r>
            <a:r>
              <a:rPr lang="en-US" sz="1400" spc="-30">
                <a:solidFill>
                  <a:srgbClr val="002060"/>
                </a:solidFill>
                <a:latin typeface="Arial"/>
                <a:cs typeface="Arial"/>
              </a:rPr>
              <a:t> </a:t>
            </a:r>
            <a:r>
              <a:rPr lang="en-US" sz="1400">
                <a:solidFill>
                  <a:srgbClr val="002060"/>
                </a:solidFill>
                <a:latin typeface="Arial"/>
                <a:cs typeface="Arial"/>
              </a:rPr>
              <a:t>the</a:t>
            </a:r>
            <a:r>
              <a:rPr lang="en-US" sz="1400" spc="-10">
                <a:solidFill>
                  <a:srgbClr val="002060"/>
                </a:solidFill>
                <a:latin typeface="Arial"/>
                <a:cs typeface="Arial"/>
              </a:rPr>
              <a:t> </a:t>
            </a:r>
            <a:r>
              <a:rPr lang="en-US" sz="1400">
                <a:solidFill>
                  <a:srgbClr val="002060"/>
                </a:solidFill>
                <a:latin typeface="Arial"/>
                <a:cs typeface="Arial"/>
              </a:rPr>
              <a:t>following</a:t>
            </a:r>
            <a:r>
              <a:rPr lang="en-US" sz="1400" spc="-15">
                <a:solidFill>
                  <a:srgbClr val="002060"/>
                </a:solidFill>
                <a:latin typeface="Arial"/>
                <a:cs typeface="Arial"/>
              </a:rPr>
              <a:t> </a:t>
            </a:r>
            <a:r>
              <a:rPr lang="en-US" sz="1400">
                <a:solidFill>
                  <a:srgbClr val="002060"/>
                </a:solidFill>
                <a:latin typeface="Arial"/>
                <a:cs typeface="Arial"/>
              </a:rPr>
              <a:t>plan</a:t>
            </a:r>
            <a:r>
              <a:rPr lang="en-US" sz="1400" spc="-75">
                <a:solidFill>
                  <a:srgbClr val="002060"/>
                </a:solidFill>
                <a:latin typeface="Arial"/>
                <a:cs typeface="Arial"/>
              </a:rPr>
              <a:t> </a:t>
            </a:r>
            <a:r>
              <a:rPr lang="en-US" sz="1400" spc="-20">
                <a:solidFill>
                  <a:srgbClr val="002060"/>
                </a:solidFill>
                <a:latin typeface="Arial"/>
                <a:cs typeface="Arial"/>
              </a:rPr>
              <a:t>year</a:t>
            </a:r>
            <a:endParaRPr lang="en-US" sz="1400">
              <a:solidFill>
                <a:srgbClr val="002060"/>
              </a:solidFill>
              <a:latin typeface="Arial"/>
              <a:cs typeface="Arial"/>
            </a:endParaRPr>
          </a:p>
          <a:p>
            <a:pPr lvl="1">
              <a:lnSpc>
                <a:spcPct val="100000"/>
              </a:lnSpc>
              <a:spcBef>
                <a:spcPts val="445"/>
              </a:spcBef>
              <a:buClr>
                <a:srgbClr val="676767"/>
              </a:buClr>
              <a:buFont typeface="Arial"/>
              <a:buChar char="•"/>
            </a:pPr>
            <a:endParaRPr lang="en-US" sz="1400">
              <a:solidFill>
                <a:srgbClr val="002060"/>
              </a:solidFill>
              <a:latin typeface="Arial"/>
              <a:cs typeface="Arial"/>
            </a:endParaRPr>
          </a:p>
          <a:p>
            <a:pPr marL="242570" indent="-229870">
              <a:lnSpc>
                <a:spcPct val="100000"/>
              </a:lnSpc>
              <a:buChar char="•"/>
              <a:tabLst>
                <a:tab pos="242570" algn="l"/>
              </a:tabLst>
            </a:pPr>
            <a:r>
              <a:rPr lang="en-US" sz="1400">
                <a:solidFill>
                  <a:srgbClr val="002060"/>
                </a:solidFill>
                <a:latin typeface="Arial"/>
                <a:cs typeface="Arial"/>
              </a:rPr>
              <a:t>Balance</a:t>
            </a:r>
            <a:r>
              <a:rPr lang="en-US" sz="1400" spc="-65">
                <a:solidFill>
                  <a:srgbClr val="002060"/>
                </a:solidFill>
                <a:latin typeface="Arial"/>
                <a:cs typeface="Arial"/>
              </a:rPr>
              <a:t> </a:t>
            </a:r>
            <a:r>
              <a:rPr lang="en-US" sz="1400">
                <a:solidFill>
                  <a:srgbClr val="002060"/>
                </a:solidFill>
                <a:latin typeface="Arial"/>
                <a:cs typeface="Arial"/>
              </a:rPr>
              <a:t>of</a:t>
            </a:r>
            <a:r>
              <a:rPr lang="en-US" sz="1400" spc="-55">
                <a:solidFill>
                  <a:srgbClr val="002060"/>
                </a:solidFill>
                <a:latin typeface="Arial"/>
                <a:cs typeface="Arial"/>
              </a:rPr>
              <a:t> </a:t>
            </a:r>
            <a:r>
              <a:rPr lang="en-US" sz="1400">
                <a:solidFill>
                  <a:srgbClr val="002060"/>
                </a:solidFill>
                <a:latin typeface="Arial"/>
                <a:cs typeface="Arial"/>
              </a:rPr>
              <a:t>the</a:t>
            </a:r>
            <a:r>
              <a:rPr lang="en-US" sz="1400" spc="-45">
                <a:solidFill>
                  <a:srgbClr val="002060"/>
                </a:solidFill>
                <a:latin typeface="Arial"/>
                <a:cs typeface="Arial"/>
              </a:rPr>
              <a:t> </a:t>
            </a:r>
            <a:r>
              <a:rPr lang="en-US" sz="1400">
                <a:solidFill>
                  <a:srgbClr val="002060"/>
                </a:solidFill>
                <a:latin typeface="Arial"/>
                <a:cs typeface="Arial"/>
              </a:rPr>
              <a:t>Health</a:t>
            </a:r>
            <a:r>
              <a:rPr lang="en-US" sz="1400" spc="-50">
                <a:solidFill>
                  <a:srgbClr val="002060"/>
                </a:solidFill>
                <a:latin typeface="Arial"/>
                <a:cs typeface="Arial"/>
              </a:rPr>
              <a:t> </a:t>
            </a:r>
            <a:r>
              <a:rPr lang="en-US" sz="1400">
                <a:solidFill>
                  <a:srgbClr val="002060"/>
                </a:solidFill>
                <a:latin typeface="Arial"/>
                <a:cs typeface="Arial"/>
              </a:rPr>
              <a:t>FSA</a:t>
            </a:r>
            <a:r>
              <a:rPr lang="en-US" sz="1400" spc="-130">
                <a:solidFill>
                  <a:srgbClr val="002060"/>
                </a:solidFill>
                <a:latin typeface="Arial"/>
                <a:cs typeface="Arial"/>
              </a:rPr>
              <a:t> </a:t>
            </a:r>
            <a:r>
              <a:rPr lang="en-US" sz="1400">
                <a:solidFill>
                  <a:srgbClr val="002060"/>
                </a:solidFill>
                <a:latin typeface="Arial"/>
                <a:cs typeface="Arial"/>
              </a:rPr>
              <a:t>up</a:t>
            </a:r>
            <a:r>
              <a:rPr lang="en-US" sz="1400" spc="-45">
                <a:solidFill>
                  <a:srgbClr val="002060"/>
                </a:solidFill>
                <a:latin typeface="Arial"/>
                <a:cs typeface="Arial"/>
              </a:rPr>
              <a:t> </a:t>
            </a:r>
            <a:r>
              <a:rPr lang="en-US" sz="1400">
                <a:solidFill>
                  <a:srgbClr val="002060"/>
                </a:solidFill>
                <a:latin typeface="Arial"/>
                <a:cs typeface="Arial"/>
              </a:rPr>
              <a:t>to</a:t>
            </a:r>
            <a:r>
              <a:rPr lang="en-US" sz="1400" spc="-45">
                <a:solidFill>
                  <a:srgbClr val="002060"/>
                </a:solidFill>
                <a:latin typeface="Arial"/>
                <a:cs typeface="Arial"/>
              </a:rPr>
              <a:t> </a:t>
            </a:r>
            <a:r>
              <a:rPr lang="en-US" sz="1400">
                <a:solidFill>
                  <a:srgbClr val="002060"/>
                </a:solidFill>
                <a:latin typeface="Arial"/>
                <a:cs typeface="Arial"/>
              </a:rPr>
              <a:t>$680</a:t>
            </a:r>
            <a:r>
              <a:rPr lang="en-US" sz="1400" spc="20">
                <a:solidFill>
                  <a:srgbClr val="002060"/>
                </a:solidFill>
                <a:latin typeface="Arial"/>
                <a:cs typeface="Arial"/>
              </a:rPr>
              <a:t> </a:t>
            </a:r>
            <a:r>
              <a:rPr lang="en-US" sz="1400">
                <a:solidFill>
                  <a:srgbClr val="002060"/>
                </a:solidFill>
                <a:latin typeface="Arial"/>
                <a:cs typeface="Arial"/>
              </a:rPr>
              <a:t>is</a:t>
            </a:r>
            <a:r>
              <a:rPr lang="en-US" sz="1400" spc="-30">
                <a:solidFill>
                  <a:srgbClr val="002060"/>
                </a:solidFill>
                <a:latin typeface="Arial"/>
                <a:cs typeface="Arial"/>
              </a:rPr>
              <a:t> </a:t>
            </a:r>
            <a:r>
              <a:rPr lang="en-US" sz="1400">
                <a:solidFill>
                  <a:srgbClr val="002060"/>
                </a:solidFill>
                <a:latin typeface="Arial"/>
                <a:cs typeface="Arial"/>
              </a:rPr>
              <a:t>placed</a:t>
            </a:r>
            <a:r>
              <a:rPr lang="en-US" sz="1400" spc="20">
                <a:solidFill>
                  <a:srgbClr val="002060"/>
                </a:solidFill>
                <a:latin typeface="Arial"/>
                <a:cs typeface="Arial"/>
              </a:rPr>
              <a:t> </a:t>
            </a:r>
            <a:r>
              <a:rPr lang="en-US" sz="1400">
                <a:solidFill>
                  <a:srgbClr val="002060"/>
                </a:solidFill>
                <a:latin typeface="Arial"/>
                <a:cs typeface="Arial"/>
              </a:rPr>
              <a:t>in</a:t>
            </a:r>
            <a:r>
              <a:rPr lang="en-US" sz="1400" spc="25">
                <a:solidFill>
                  <a:srgbClr val="002060"/>
                </a:solidFill>
                <a:latin typeface="Arial"/>
                <a:cs typeface="Arial"/>
              </a:rPr>
              <a:t> </a:t>
            </a:r>
            <a:r>
              <a:rPr lang="en-US" sz="1400">
                <a:solidFill>
                  <a:srgbClr val="002060"/>
                </a:solidFill>
                <a:latin typeface="Arial"/>
                <a:cs typeface="Arial"/>
              </a:rPr>
              <a:t>the</a:t>
            </a:r>
            <a:r>
              <a:rPr lang="en-US" sz="1400" spc="20">
                <a:solidFill>
                  <a:srgbClr val="002060"/>
                </a:solidFill>
                <a:latin typeface="Arial"/>
                <a:cs typeface="Arial"/>
              </a:rPr>
              <a:t> </a:t>
            </a:r>
            <a:r>
              <a:rPr lang="en-US" sz="1400">
                <a:solidFill>
                  <a:srgbClr val="002060"/>
                </a:solidFill>
                <a:latin typeface="Arial"/>
                <a:cs typeface="Arial"/>
              </a:rPr>
              <a:t>Limited</a:t>
            </a:r>
            <a:r>
              <a:rPr lang="en-US" sz="1400" spc="25">
                <a:solidFill>
                  <a:srgbClr val="002060"/>
                </a:solidFill>
                <a:latin typeface="Arial"/>
                <a:cs typeface="Arial"/>
              </a:rPr>
              <a:t> </a:t>
            </a:r>
            <a:r>
              <a:rPr lang="en-US" sz="1400">
                <a:solidFill>
                  <a:srgbClr val="002060"/>
                </a:solidFill>
                <a:latin typeface="Arial"/>
                <a:cs typeface="Arial"/>
              </a:rPr>
              <a:t>Purpose</a:t>
            </a:r>
            <a:r>
              <a:rPr lang="en-US" sz="1400" spc="-50">
                <a:solidFill>
                  <a:srgbClr val="002060"/>
                </a:solidFill>
                <a:latin typeface="Arial"/>
                <a:cs typeface="Arial"/>
              </a:rPr>
              <a:t> </a:t>
            </a:r>
            <a:r>
              <a:rPr lang="en-US" sz="1400">
                <a:solidFill>
                  <a:srgbClr val="002060"/>
                </a:solidFill>
                <a:latin typeface="Arial"/>
                <a:cs typeface="Arial"/>
              </a:rPr>
              <a:t>FSA</a:t>
            </a:r>
            <a:r>
              <a:rPr lang="en-US" sz="1400" spc="-130">
                <a:solidFill>
                  <a:srgbClr val="002060"/>
                </a:solidFill>
                <a:latin typeface="Arial"/>
                <a:cs typeface="Arial"/>
              </a:rPr>
              <a:t> </a:t>
            </a:r>
            <a:r>
              <a:rPr lang="en-US" sz="1400" spc="-10">
                <a:solidFill>
                  <a:srgbClr val="002060"/>
                </a:solidFill>
                <a:latin typeface="Arial"/>
                <a:cs typeface="Arial"/>
              </a:rPr>
              <a:t>(LPFSA)</a:t>
            </a:r>
            <a:endParaRPr lang="en-US" sz="1400">
              <a:solidFill>
                <a:srgbClr val="002060"/>
              </a:solidFill>
              <a:latin typeface="Arial"/>
              <a:cs typeface="Arial"/>
            </a:endParaRPr>
          </a:p>
          <a:p>
            <a:pPr marL="242570" indent="-229870">
              <a:lnSpc>
                <a:spcPct val="100000"/>
              </a:lnSpc>
              <a:spcBef>
                <a:spcPts val="445"/>
              </a:spcBef>
              <a:buClr>
                <a:srgbClr val="676767"/>
              </a:buClr>
              <a:buFont typeface="Arial"/>
              <a:buChar char="•"/>
            </a:pPr>
            <a:endParaRPr lang="en-US" sz="1400">
              <a:solidFill>
                <a:srgbClr val="002060"/>
              </a:solidFill>
              <a:latin typeface="Arial"/>
              <a:cs typeface="Arial"/>
            </a:endParaRPr>
          </a:p>
          <a:p>
            <a:pPr marL="242570" indent="-229870">
              <a:lnSpc>
                <a:spcPct val="100000"/>
              </a:lnSpc>
              <a:buChar char="•"/>
              <a:tabLst>
                <a:tab pos="242570" algn="l"/>
              </a:tabLst>
            </a:pPr>
            <a:r>
              <a:rPr lang="en-US" sz="1400">
                <a:solidFill>
                  <a:srgbClr val="002060"/>
                </a:solidFill>
                <a:latin typeface="Arial"/>
                <a:cs typeface="Arial"/>
              </a:rPr>
              <a:t>Participant</a:t>
            </a:r>
            <a:r>
              <a:rPr lang="en-US" sz="1400" spc="-80">
                <a:solidFill>
                  <a:srgbClr val="002060"/>
                </a:solidFill>
                <a:latin typeface="Arial"/>
                <a:cs typeface="Arial"/>
              </a:rPr>
              <a:t> </a:t>
            </a:r>
            <a:r>
              <a:rPr lang="en-US" sz="1400">
                <a:solidFill>
                  <a:srgbClr val="002060"/>
                </a:solidFill>
                <a:latin typeface="Arial"/>
                <a:cs typeface="Arial"/>
              </a:rPr>
              <a:t>may</a:t>
            </a:r>
            <a:r>
              <a:rPr lang="en-US" sz="1400" spc="-50">
                <a:solidFill>
                  <a:srgbClr val="002060"/>
                </a:solidFill>
                <a:latin typeface="Arial"/>
                <a:cs typeface="Arial"/>
              </a:rPr>
              <a:t> </a:t>
            </a:r>
            <a:r>
              <a:rPr lang="en-US" sz="1400">
                <a:solidFill>
                  <a:srgbClr val="002060"/>
                </a:solidFill>
                <a:latin typeface="Arial"/>
                <a:cs typeface="Arial"/>
              </a:rPr>
              <a:t>not</a:t>
            </a:r>
            <a:r>
              <a:rPr lang="en-US" sz="1400" spc="-80">
                <a:solidFill>
                  <a:srgbClr val="002060"/>
                </a:solidFill>
                <a:latin typeface="Arial"/>
                <a:cs typeface="Arial"/>
              </a:rPr>
              <a:t> </a:t>
            </a:r>
            <a:r>
              <a:rPr lang="en-US" sz="1400">
                <a:solidFill>
                  <a:srgbClr val="002060"/>
                </a:solidFill>
                <a:latin typeface="Arial"/>
                <a:cs typeface="Arial"/>
              </a:rPr>
              <a:t>contribute additional</a:t>
            </a:r>
            <a:r>
              <a:rPr lang="en-US" sz="1400" spc="-5">
                <a:solidFill>
                  <a:srgbClr val="002060"/>
                </a:solidFill>
                <a:latin typeface="Arial"/>
                <a:cs typeface="Arial"/>
              </a:rPr>
              <a:t> </a:t>
            </a:r>
            <a:r>
              <a:rPr lang="en-US" sz="1400" spc="-10">
                <a:solidFill>
                  <a:srgbClr val="002060"/>
                </a:solidFill>
                <a:latin typeface="Arial"/>
                <a:cs typeface="Arial"/>
              </a:rPr>
              <a:t>funds</a:t>
            </a:r>
            <a:endParaRPr lang="en-US" sz="1400">
              <a:solidFill>
                <a:srgbClr val="002060"/>
              </a:solidFill>
              <a:latin typeface="Arial"/>
              <a:cs typeface="Arial"/>
            </a:endParaRPr>
          </a:p>
          <a:p>
            <a:pPr marL="242570" indent="-229870">
              <a:lnSpc>
                <a:spcPct val="100000"/>
              </a:lnSpc>
              <a:spcBef>
                <a:spcPts val="445"/>
              </a:spcBef>
              <a:buClr>
                <a:srgbClr val="676767"/>
              </a:buClr>
              <a:buFont typeface="Arial"/>
              <a:buChar char="•"/>
            </a:pPr>
            <a:endParaRPr lang="en-US" sz="1400">
              <a:solidFill>
                <a:srgbClr val="002060"/>
              </a:solidFill>
              <a:latin typeface="Arial"/>
              <a:cs typeface="Arial"/>
            </a:endParaRPr>
          </a:p>
          <a:p>
            <a:pPr marL="242570" indent="-229870">
              <a:lnSpc>
                <a:spcPct val="100000"/>
              </a:lnSpc>
              <a:buChar char="•"/>
              <a:tabLst>
                <a:tab pos="242570" algn="l"/>
              </a:tabLst>
            </a:pPr>
            <a:r>
              <a:rPr lang="en-US" sz="1400">
                <a:solidFill>
                  <a:srgbClr val="002060"/>
                </a:solidFill>
                <a:latin typeface="Arial"/>
                <a:cs typeface="Arial"/>
              </a:rPr>
              <a:t>Eligible</a:t>
            </a:r>
            <a:r>
              <a:rPr lang="en-US" sz="1400" spc="-50">
                <a:solidFill>
                  <a:srgbClr val="002060"/>
                </a:solidFill>
                <a:latin typeface="Arial"/>
                <a:cs typeface="Arial"/>
              </a:rPr>
              <a:t> </a:t>
            </a:r>
            <a:r>
              <a:rPr lang="en-US" sz="1400">
                <a:solidFill>
                  <a:srgbClr val="002060"/>
                </a:solidFill>
                <a:latin typeface="Arial"/>
                <a:cs typeface="Arial"/>
              </a:rPr>
              <a:t>expenses</a:t>
            </a:r>
            <a:r>
              <a:rPr lang="en-US" sz="1400" spc="-40">
                <a:solidFill>
                  <a:srgbClr val="002060"/>
                </a:solidFill>
                <a:latin typeface="Arial"/>
                <a:cs typeface="Arial"/>
              </a:rPr>
              <a:t> </a:t>
            </a:r>
            <a:r>
              <a:rPr lang="en-US" sz="1400">
                <a:solidFill>
                  <a:srgbClr val="002060"/>
                </a:solidFill>
                <a:latin typeface="Arial"/>
                <a:cs typeface="Arial"/>
              </a:rPr>
              <a:t>are</a:t>
            </a:r>
            <a:r>
              <a:rPr lang="en-US" sz="1400" spc="-45">
                <a:solidFill>
                  <a:srgbClr val="002060"/>
                </a:solidFill>
                <a:latin typeface="Arial"/>
                <a:cs typeface="Arial"/>
              </a:rPr>
              <a:t> </a:t>
            </a:r>
            <a:r>
              <a:rPr lang="en-US" sz="1400">
                <a:solidFill>
                  <a:srgbClr val="002060"/>
                </a:solidFill>
                <a:latin typeface="Arial"/>
                <a:cs typeface="Arial"/>
              </a:rPr>
              <a:t>restricted</a:t>
            </a:r>
            <a:r>
              <a:rPr lang="en-US" sz="1400" spc="25">
                <a:solidFill>
                  <a:srgbClr val="002060"/>
                </a:solidFill>
                <a:latin typeface="Arial"/>
                <a:cs typeface="Arial"/>
              </a:rPr>
              <a:t> </a:t>
            </a:r>
            <a:r>
              <a:rPr lang="en-US" sz="1400">
                <a:solidFill>
                  <a:srgbClr val="002060"/>
                </a:solidFill>
                <a:latin typeface="Arial"/>
                <a:cs typeface="Arial"/>
              </a:rPr>
              <a:t>to</a:t>
            </a:r>
            <a:r>
              <a:rPr lang="en-US" sz="1400" spc="-45">
                <a:solidFill>
                  <a:srgbClr val="002060"/>
                </a:solidFill>
                <a:latin typeface="Arial"/>
                <a:cs typeface="Arial"/>
              </a:rPr>
              <a:t> </a:t>
            </a:r>
            <a:r>
              <a:rPr lang="en-US" sz="1400">
                <a:solidFill>
                  <a:srgbClr val="002060"/>
                </a:solidFill>
                <a:latin typeface="Arial"/>
                <a:cs typeface="Arial"/>
              </a:rPr>
              <a:t>dental,</a:t>
            </a:r>
            <a:r>
              <a:rPr lang="en-US" sz="1400" spc="-60">
                <a:solidFill>
                  <a:srgbClr val="002060"/>
                </a:solidFill>
                <a:latin typeface="Arial"/>
                <a:cs typeface="Arial"/>
              </a:rPr>
              <a:t> </a:t>
            </a:r>
            <a:r>
              <a:rPr lang="en-US" sz="1400">
                <a:solidFill>
                  <a:srgbClr val="002060"/>
                </a:solidFill>
                <a:latin typeface="Arial"/>
                <a:cs typeface="Arial"/>
              </a:rPr>
              <a:t>vision,</a:t>
            </a:r>
            <a:r>
              <a:rPr lang="en-US" sz="1400" spc="-60">
                <a:solidFill>
                  <a:srgbClr val="002060"/>
                </a:solidFill>
                <a:latin typeface="Arial"/>
                <a:cs typeface="Arial"/>
              </a:rPr>
              <a:t> </a:t>
            </a:r>
            <a:r>
              <a:rPr lang="en-US" sz="1400">
                <a:solidFill>
                  <a:srgbClr val="002060"/>
                </a:solidFill>
                <a:latin typeface="Arial"/>
                <a:cs typeface="Arial"/>
              </a:rPr>
              <a:t>and</a:t>
            </a:r>
            <a:r>
              <a:rPr lang="en-US" sz="1400" spc="-45">
                <a:solidFill>
                  <a:srgbClr val="002060"/>
                </a:solidFill>
                <a:latin typeface="Arial"/>
                <a:cs typeface="Arial"/>
              </a:rPr>
              <a:t> </a:t>
            </a:r>
            <a:r>
              <a:rPr lang="en-US" sz="1400">
                <a:solidFill>
                  <a:srgbClr val="002060"/>
                </a:solidFill>
                <a:latin typeface="Arial"/>
                <a:cs typeface="Arial"/>
              </a:rPr>
              <a:t>certain</a:t>
            </a:r>
            <a:r>
              <a:rPr lang="en-US" sz="1400" spc="-50">
                <a:solidFill>
                  <a:srgbClr val="002060"/>
                </a:solidFill>
                <a:latin typeface="Arial"/>
                <a:cs typeface="Arial"/>
              </a:rPr>
              <a:t> </a:t>
            </a:r>
            <a:r>
              <a:rPr lang="en-US" sz="1400">
                <a:solidFill>
                  <a:srgbClr val="002060"/>
                </a:solidFill>
                <a:latin typeface="Arial"/>
                <a:cs typeface="Arial"/>
              </a:rPr>
              <a:t>preventive</a:t>
            </a:r>
            <a:r>
              <a:rPr lang="en-US" sz="1400" spc="-50">
                <a:solidFill>
                  <a:srgbClr val="002060"/>
                </a:solidFill>
                <a:latin typeface="Arial"/>
                <a:cs typeface="Arial"/>
              </a:rPr>
              <a:t> </a:t>
            </a:r>
            <a:r>
              <a:rPr lang="en-US" sz="1400">
                <a:solidFill>
                  <a:srgbClr val="002060"/>
                </a:solidFill>
                <a:latin typeface="Arial"/>
                <a:cs typeface="Arial"/>
              </a:rPr>
              <a:t>care</a:t>
            </a:r>
            <a:r>
              <a:rPr lang="en-US" sz="1400" spc="25">
                <a:solidFill>
                  <a:srgbClr val="002060"/>
                </a:solidFill>
                <a:latin typeface="Arial"/>
                <a:cs typeface="Arial"/>
              </a:rPr>
              <a:t> </a:t>
            </a:r>
            <a:r>
              <a:rPr lang="en-US" sz="1400" spc="-10">
                <a:solidFill>
                  <a:srgbClr val="002060"/>
                </a:solidFill>
                <a:latin typeface="Arial"/>
                <a:cs typeface="Arial"/>
              </a:rPr>
              <a:t>services</a:t>
            </a:r>
            <a:endParaRPr lang="en-US" sz="1400">
              <a:solidFill>
                <a:srgbClr val="002060"/>
              </a:solidFill>
              <a:latin typeface="Arial"/>
              <a:cs typeface="Arial"/>
            </a:endParaRPr>
          </a:p>
          <a:p>
            <a:pPr marL="242570" indent="-229870">
              <a:lnSpc>
                <a:spcPct val="100000"/>
              </a:lnSpc>
              <a:spcBef>
                <a:spcPts val="445"/>
              </a:spcBef>
              <a:buClr>
                <a:srgbClr val="676767"/>
              </a:buClr>
              <a:buFont typeface="Arial"/>
              <a:buChar char="•"/>
            </a:pPr>
            <a:endParaRPr lang="en-US" sz="1400">
              <a:solidFill>
                <a:srgbClr val="002060"/>
              </a:solidFill>
              <a:latin typeface="Arial"/>
              <a:cs typeface="Arial"/>
            </a:endParaRPr>
          </a:p>
          <a:p>
            <a:pPr marL="242570" indent="-229870">
              <a:lnSpc>
                <a:spcPct val="100000"/>
              </a:lnSpc>
              <a:buChar char="•"/>
              <a:tabLst>
                <a:tab pos="242570" algn="l"/>
              </a:tabLst>
            </a:pPr>
            <a:r>
              <a:rPr lang="en-US" sz="1400">
                <a:solidFill>
                  <a:srgbClr val="002060"/>
                </a:solidFill>
                <a:latin typeface="Arial"/>
                <a:cs typeface="Arial"/>
              </a:rPr>
              <a:t>Participation </a:t>
            </a:r>
            <a:r>
              <a:rPr lang="en-US" sz="1500">
                <a:solidFill>
                  <a:srgbClr val="002060"/>
                </a:solidFill>
                <a:latin typeface="Arial"/>
                <a:cs typeface="Arial"/>
              </a:rPr>
              <a:t>limited to</a:t>
            </a:r>
            <a:r>
              <a:rPr lang="en-US" sz="1500" spc="-60">
                <a:solidFill>
                  <a:srgbClr val="002060"/>
                </a:solidFill>
                <a:latin typeface="Arial"/>
                <a:cs typeface="Arial"/>
              </a:rPr>
              <a:t> </a:t>
            </a:r>
            <a:r>
              <a:rPr lang="en-US" sz="1500">
                <a:solidFill>
                  <a:srgbClr val="002060"/>
                </a:solidFill>
                <a:latin typeface="Arial"/>
                <a:cs typeface="Arial"/>
              </a:rPr>
              <a:t>one year;</a:t>
            </a:r>
            <a:r>
              <a:rPr lang="en-US" sz="1500" spc="-10">
                <a:solidFill>
                  <a:srgbClr val="002060"/>
                </a:solidFill>
                <a:latin typeface="Arial"/>
                <a:cs typeface="Arial"/>
              </a:rPr>
              <a:t> </a:t>
            </a:r>
            <a:r>
              <a:rPr lang="en-US" sz="1500">
                <a:solidFill>
                  <a:srgbClr val="002060"/>
                </a:solidFill>
                <a:latin typeface="Arial"/>
                <a:cs typeface="Arial"/>
              </a:rPr>
              <a:t>any</a:t>
            </a:r>
            <a:r>
              <a:rPr lang="en-US" sz="1500" spc="-50">
                <a:solidFill>
                  <a:srgbClr val="002060"/>
                </a:solidFill>
                <a:latin typeface="Arial"/>
                <a:cs typeface="Arial"/>
              </a:rPr>
              <a:t> </a:t>
            </a:r>
            <a:r>
              <a:rPr lang="en-US" sz="1500">
                <a:solidFill>
                  <a:srgbClr val="002060"/>
                </a:solidFill>
                <a:latin typeface="Arial"/>
                <a:cs typeface="Arial"/>
              </a:rPr>
              <a:t>balance</a:t>
            </a:r>
            <a:r>
              <a:rPr lang="en-US" sz="1500" spc="-65">
                <a:solidFill>
                  <a:srgbClr val="002060"/>
                </a:solidFill>
                <a:latin typeface="Arial"/>
                <a:cs typeface="Arial"/>
              </a:rPr>
              <a:t> </a:t>
            </a:r>
            <a:r>
              <a:rPr lang="en-US" sz="1500">
                <a:solidFill>
                  <a:srgbClr val="002060"/>
                </a:solidFill>
                <a:latin typeface="Arial"/>
                <a:cs typeface="Arial"/>
              </a:rPr>
              <a:t>remaining at</a:t>
            </a:r>
            <a:r>
              <a:rPr lang="en-US" sz="1500" spc="-5">
                <a:solidFill>
                  <a:srgbClr val="002060"/>
                </a:solidFill>
                <a:latin typeface="Arial"/>
                <a:cs typeface="Arial"/>
              </a:rPr>
              <a:t> </a:t>
            </a:r>
            <a:r>
              <a:rPr lang="en-US" sz="1500">
                <a:solidFill>
                  <a:srgbClr val="002060"/>
                </a:solidFill>
                <a:latin typeface="Arial"/>
                <a:cs typeface="Arial"/>
              </a:rPr>
              <a:t>the</a:t>
            </a:r>
            <a:r>
              <a:rPr lang="en-US" sz="1500" spc="-70">
                <a:solidFill>
                  <a:srgbClr val="002060"/>
                </a:solidFill>
                <a:latin typeface="Arial"/>
                <a:cs typeface="Arial"/>
              </a:rPr>
              <a:t> </a:t>
            </a:r>
            <a:r>
              <a:rPr lang="en-US" sz="1500">
                <a:solidFill>
                  <a:srgbClr val="002060"/>
                </a:solidFill>
                <a:latin typeface="Arial"/>
                <a:cs typeface="Arial"/>
              </a:rPr>
              <a:t>end</a:t>
            </a:r>
            <a:r>
              <a:rPr lang="en-US" sz="1500" spc="-60">
                <a:solidFill>
                  <a:srgbClr val="002060"/>
                </a:solidFill>
                <a:latin typeface="Arial"/>
                <a:cs typeface="Arial"/>
              </a:rPr>
              <a:t> </a:t>
            </a:r>
            <a:r>
              <a:rPr lang="en-US" sz="1500">
                <a:solidFill>
                  <a:srgbClr val="002060"/>
                </a:solidFill>
                <a:latin typeface="Arial"/>
                <a:cs typeface="Arial"/>
              </a:rPr>
              <a:t>of</a:t>
            </a:r>
            <a:r>
              <a:rPr lang="en-US" sz="1500" spc="-80">
                <a:solidFill>
                  <a:srgbClr val="002060"/>
                </a:solidFill>
                <a:latin typeface="Arial"/>
                <a:cs typeface="Arial"/>
              </a:rPr>
              <a:t> </a:t>
            </a:r>
            <a:r>
              <a:rPr lang="en-US" sz="1500">
                <a:solidFill>
                  <a:srgbClr val="002060"/>
                </a:solidFill>
                <a:latin typeface="Arial"/>
                <a:cs typeface="Arial"/>
              </a:rPr>
              <a:t>the</a:t>
            </a:r>
            <a:r>
              <a:rPr lang="en-US" sz="1500" spc="5">
                <a:solidFill>
                  <a:srgbClr val="002060"/>
                </a:solidFill>
                <a:latin typeface="Arial"/>
                <a:cs typeface="Arial"/>
              </a:rPr>
              <a:t> </a:t>
            </a:r>
            <a:r>
              <a:rPr lang="en-US" sz="1500" spc="-20">
                <a:solidFill>
                  <a:srgbClr val="002060"/>
                </a:solidFill>
                <a:latin typeface="Arial"/>
                <a:cs typeface="Arial"/>
              </a:rPr>
              <a:t>run-</a:t>
            </a:r>
            <a:r>
              <a:rPr lang="en-US" sz="1500">
                <a:solidFill>
                  <a:srgbClr val="002060"/>
                </a:solidFill>
                <a:latin typeface="Arial"/>
                <a:cs typeface="Arial"/>
              </a:rPr>
              <a:t>out</a:t>
            </a:r>
            <a:r>
              <a:rPr lang="en-US" sz="1500" spc="-15">
                <a:solidFill>
                  <a:srgbClr val="002060"/>
                </a:solidFill>
                <a:latin typeface="Arial"/>
                <a:cs typeface="Arial"/>
              </a:rPr>
              <a:t> </a:t>
            </a:r>
            <a:r>
              <a:rPr lang="en-US" sz="1500">
                <a:solidFill>
                  <a:srgbClr val="002060"/>
                </a:solidFill>
                <a:latin typeface="Arial"/>
                <a:cs typeface="Arial"/>
              </a:rPr>
              <a:t>period is</a:t>
            </a:r>
            <a:r>
              <a:rPr lang="en-US" sz="1500" spc="-60">
                <a:solidFill>
                  <a:srgbClr val="002060"/>
                </a:solidFill>
                <a:latin typeface="Arial"/>
                <a:cs typeface="Arial"/>
              </a:rPr>
              <a:t> </a:t>
            </a:r>
            <a:r>
              <a:rPr lang="en-US" sz="1500" spc="-10">
                <a:solidFill>
                  <a:srgbClr val="002060"/>
                </a:solidFill>
                <a:latin typeface="Arial"/>
                <a:cs typeface="Arial"/>
              </a:rPr>
              <a:t>forfeited</a:t>
            </a:r>
            <a:endParaRPr lang="en-US" sz="1500">
              <a:solidFill>
                <a:srgbClr val="002060"/>
              </a:solidFill>
              <a:latin typeface="Arial"/>
              <a:cs typeface="Arial"/>
            </a:endParaRPr>
          </a:p>
        </p:txBody>
      </p:sp>
      <p:grpSp>
        <p:nvGrpSpPr>
          <p:cNvPr id="4" name="Group 3">
            <a:extLst>
              <a:ext uri="{FF2B5EF4-FFF2-40B4-BE49-F238E27FC236}">
                <a16:creationId xmlns:a16="http://schemas.microsoft.com/office/drawing/2014/main" id="{0C249D98-721C-1EFB-1460-4DEFE3698C4C}"/>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5" name="Rectangle 4">
              <a:extLst>
                <a:ext uri="{FF2B5EF4-FFF2-40B4-BE49-F238E27FC236}">
                  <a16:creationId xmlns:a16="http://schemas.microsoft.com/office/drawing/2014/main" id="{1204A169-3ED8-D173-63D0-602F73D221CD}"/>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965681-6C62-DB01-FF24-F2D29F2DA4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44">
            <a:hlinkClick r:id="" action="ppaction://media"/>
            <a:extLst>
              <a:ext uri="{FF2B5EF4-FFF2-40B4-BE49-F238E27FC236}">
                <a16:creationId xmlns:a16="http://schemas.microsoft.com/office/drawing/2014/main" id="{F47D1751-B0E5-E352-78A8-8F8FCB84BC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77705" y="5170070"/>
            <a:ext cx="406400" cy="406400"/>
          </a:xfrm>
          <a:prstGeom prst="rect">
            <a:avLst/>
          </a:prstGeom>
        </p:spPr>
      </p:pic>
    </p:spTree>
    <p:extLst>
      <p:ext uri="{BB962C8B-B14F-4D97-AF65-F5344CB8AC3E}">
        <p14:creationId xmlns:p14="http://schemas.microsoft.com/office/powerpoint/2010/main" val="1405478247"/>
      </p:ext>
    </p:extLst>
  </p:cSld>
  <p:clrMapOvr>
    <a:masterClrMapping/>
  </p:clrMapOvr>
  <mc:AlternateContent xmlns:mc="http://schemas.openxmlformats.org/markup-compatibility/2006">
    <mc:Choice xmlns:p14="http://schemas.microsoft.com/office/powerpoint/2010/main" Requires="p14">
      <p:transition spd="slow" p14:dur="2000" advTm="32000"/>
    </mc:Choice>
    <mc:Fallback>
      <p:transition spd="slow" advTm="3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5891" y="1028712"/>
            <a:ext cx="5381168" cy="3263457"/>
          </a:xfrm>
          <a:prstGeom prst="rect">
            <a:avLst/>
          </a:prstGeom>
        </p:spPr>
        <p:txBody>
          <a:bodyPr vert="horz" wrap="square" lIns="0" tIns="142240" rIns="0" bIns="0" rtlCol="0">
            <a:spAutoFit/>
          </a:bodyPr>
          <a:lstStyle/>
          <a:p>
            <a:pPr marL="298450" indent="-285750">
              <a:spcBef>
                <a:spcPts val="1120"/>
              </a:spcBef>
              <a:buClr>
                <a:srgbClr val="1F487C"/>
              </a:buClr>
              <a:buFont typeface="Arial"/>
              <a:buChar char="•"/>
              <a:tabLst>
                <a:tab pos="298450" algn="l"/>
              </a:tabLst>
            </a:pPr>
            <a:r>
              <a:rPr lang="en-US" sz="1400" b="1" u="sng">
                <a:hlinkClick r:id="rId4"/>
              </a:rPr>
              <a:t>ALEX — your virtual benefits guide</a:t>
            </a:r>
            <a:r>
              <a:rPr lang="en-US" sz="1400" b="1" u="sng"/>
              <a:t> </a:t>
            </a:r>
            <a:r>
              <a:rPr lang="en-US" sz="1400">
                <a:solidFill>
                  <a:srgbClr val="1F487C"/>
                </a:solidFill>
                <a:latin typeface="Arial"/>
                <a:cs typeface="Arial"/>
              </a:rPr>
              <a:t>offers p</a:t>
            </a:r>
            <a:r>
              <a:rPr sz="1400">
                <a:solidFill>
                  <a:srgbClr val="1F487C"/>
                </a:solidFill>
                <a:latin typeface="Arial"/>
                <a:cs typeface="Arial"/>
              </a:rPr>
              <a:t>ersonalized cost</a:t>
            </a:r>
            <a:r>
              <a:rPr sz="1400" spc="95">
                <a:solidFill>
                  <a:srgbClr val="1F487C"/>
                </a:solidFill>
                <a:latin typeface="Arial"/>
                <a:cs typeface="Arial"/>
              </a:rPr>
              <a:t> </a:t>
            </a:r>
            <a:r>
              <a:rPr sz="1400">
                <a:solidFill>
                  <a:srgbClr val="1F487C"/>
                </a:solidFill>
                <a:latin typeface="Arial"/>
                <a:cs typeface="Arial"/>
              </a:rPr>
              <a:t>guidance</a:t>
            </a:r>
            <a:r>
              <a:rPr sz="1400" spc="175">
                <a:solidFill>
                  <a:srgbClr val="1F487C"/>
                </a:solidFill>
                <a:latin typeface="Arial"/>
                <a:cs typeface="Arial"/>
              </a:rPr>
              <a:t> </a:t>
            </a:r>
            <a:r>
              <a:rPr sz="1400">
                <a:solidFill>
                  <a:srgbClr val="1F487C"/>
                </a:solidFill>
                <a:latin typeface="Arial"/>
                <a:cs typeface="Arial"/>
              </a:rPr>
              <a:t>based</a:t>
            </a:r>
            <a:r>
              <a:rPr sz="1400" spc="90">
                <a:solidFill>
                  <a:srgbClr val="1F487C"/>
                </a:solidFill>
                <a:latin typeface="Arial"/>
                <a:cs typeface="Arial"/>
              </a:rPr>
              <a:t> </a:t>
            </a:r>
            <a:r>
              <a:rPr sz="1400">
                <a:solidFill>
                  <a:srgbClr val="1F487C"/>
                </a:solidFill>
                <a:latin typeface="Arial"/>
                <a:cs typeface="Arial"/>
              </a:rPr>
              <a:t>on</a:t>
            </a:r>
            <a:r>
              <a:rPr sz="1400" spc="90">
                <a:solidFill>
                  <a:srgbClr val="1F487C"/>
                </a:solidFill>
                <a:latin typeface="Arial"/>
                <a:cs typeface="Arial"/>
              </a:rPr>
              <a:t> </a:t>
            </a:r>
            <a:r>
              <a:rPr sz="1400">
                <a:solidFill>
                  <a:srgbClr val="1F487C"/>
                </a:solidFill>
                <a:latin typeface="Arial"/>
                <a:cs typeface="Arial"/>
              </a:rPr>
              <a:t>projected</a:t>
            </a:r>
            <a:r>
              <a:rPr sz="1400" spc="185">
                <a:solidFill>
                  <a:srgbClr val="1F487C"/>
                </a:solidFill>
                <a:latin typeface="Arial"/>
                <a:cs typeface="Arial"/>
              </a:rPr>
              <a:t> </a:t>
            </a:r>
            <a:r>
              <a:rPr sz="1400">
                <a:solidFill>
                  <a:srgbClr val="1F487C"/>
                </a:solidFill>
                <a:latin typeface="Arial"/>
                <a:cs typeface="Arial"/>
              </a:rPr>
              <a:t>medical</a:t>
            </a:r>
            <a:r>
              <a:rPr sz="1400" spc="120">
                <a:solidFill>
                  <a:srgbClr val="1F487C"/>
                </a:solidFill>
                <a:latin typeface="Arial"/>
                <a:cs typeface="Arial"/>
              </a:rPr>
              <a:t> </a:t>
            </a:r>
            <a:r>
              <a:rPr sz="1400" spc="-25">
                <a:solidFill>
                  <a:srgbClr val="1F487C"/>
                </a:solidFill>
                <a:latin typeface="Arial"/>
                <a:cs typeface="Arial"/>
              </a:rPr>
              <a:t>use</a:t>
            </a:r>
            <a:endParaRPr sz="1400">
              <a:latin typeface="Arial"/>
              <a:cs typeface="Arial"/>
            </a:endParaRPr>
          </a:p>
          <a:p>
            <a:pPr marL="298450" indent="-285750">
              <a:lnSpc>
                <a:spcPct val="100000"/>
              </a:lnSpc>
              <a:spcBef>
                <a:spcPts val="1025"/>
              </a:spcBef>
              <a:buChar char="•"/>
              <a:tabLst>
                <a:tab pos="298450" algn="l"/>
              </a:tabLst>
            </a:pPr>
            <a:r>
              <a:rPr sz="1400">
                <a:solidFill>
                  <a:srgbClr val="1F487C"/>
                </a:solidFill>
                <a:latin typeface="Arial"/>
                <a:cs typeface="Arial"/>
              </a:rPr>
              <a:t>Current</a:t>
            </a:r>
            <a:r>
              <a:rPr sz="1400" spc="125">
                <a:solidFill>
                  <a:srgbClr val="1F487C"/>
                </a:solidFill>
                <a:latin typeface="Arial"/>
                <a:cs typeface="Arial"/>
              </a:rPr>
              <a:t> </a:t>
            </a:r>
            <a:r>
              <a:rPr sz="1400">
                <a:solidFill>
                  <a:srgbClr val="1F487C"/>
                </a:solidFill>
                <a:latin typeface="Arial"/>
                <a:cs typeface="Arial"/>
              </a:rPr>
              <a:t>medical</a:t>
            </a:r>
            <a:r>
              <a:rPr sz="1400" spc="145">
                <a:solidFill>
                  <a:srgbClr val="1F487C"/>
                </a:solidFill>
                <a:latin typeface="Arial"/>
                <a:cs typeface="Arial"/>
              </a:rPr>
              <a:t> </a:t>
            </a:r>
            <a:r>
              <a:rPr sz="1400" spc="-10">
                <a:solidFill>
                  <a:srgbClr val="1F487C"/>
                </a:solidFill>
                <a:latin typeface="Arial"/>
                <a:cs typeface="Arial"/>
              </a:rPr>
              <a:t>spending</a:t>
            </a:r>
            <a:endParaRPr sz="1400">
              <a:latin typeface="Arial"/>
              <a:cs typeface="Arial"/>
            </a:endParaRPr>
          </a:p>
          <a:p>
            <a:pPr marL="298450" indent="-285750">
              <a:lnSpc>
                <a:spcPct val="100000"/>
              </a:lnSpc>
              <a:spcBef>
                <a:spcPts val="1025"/>
              </a:spcBef>
              <a:buChar char="•"/>
              <a:tabLst>
                <a:tab pos="298450" algn="l"/>
              </a:tabLst>
            </a:pPr>
            <a:r>
              <a:rPr sz="1400">
                <a:solidFill>
                  <a:srgbClr val="1F487C"/>
                </a:solidFill>
                <a:latin typeface="Arial"/>
                <a:cs typeface="Arial"/>
              </a:rPr>
              <a:t>Shows</a:t>
            </a:r>
            <a:r>
              <a:rPr sz="1400" spc="155">
                <a:solidFill>
                  <a:srgbClr val="1F487C"/>
                </a:solidFill>
                <a:latin typeface="Arial"/>
                <a:cs typeface="Arial"/>
              </a:rPr>
              <a:t> </a:t>
            </a:r>
            <a:r>
              <a:rPr sz="1400">
                <a:solidFill>
                  <a:srgbClr val="1F487C"/>
                </a:solidFill>
                <a:latin typeface="Arial"/>
                <a:cs typeface="Arial"/>
              </a:rPr>
              <a:t>plans</a:t>
            </a:r>
            <a:r>
              <a:rPr sz="1400" spc="70">
                <a:solidFill>
                  <a:srgbClr val="1F487C"/>
                </a:solidFill>
                <a:latin typeface="Arial"/>
                <a:cs typeface="Arial"/>
              </a:rPr>
              <a:t> </a:t>
            </a:r>
            <a:r>
              <a:rPr sz="1400">
                <a:solidFill>
                  <a:srgbClr val="1F487C"/>
                </a:solidFill>
                <a:latin typeface="Arial"/>
                <a:cs typeface="Arial"/>
              </a:rPr>
              <a:t>available</a:t>
            </a:r>
            <a:r>
              <a:rPr sz="1400" spc="135">
                <a:solidFill>
                  <a:srgbClr val="1F487C"/>
                </a:solidFill>
                <a:latin typeface="Arial"/>
                <a:cs typeface="Arial"/>
              </a:rPr>
              <a:t> </a:t>
            </a:r>
            <a:r>
              <a:rPr sz="1400">
                <a:solidFill>
                  <a:srgbClr val="1F487C"/>
                </a:solidFill>
                <a:latin typeface="Arial"/>
                <a:cs typeface="Arial"/>
              </a:rPr>
              <a:t>based</a:t>
            </a:r>
            <a:r>
              <a:rPr sz="1400" spc="55">
                <a:solidFill>
                  <a:srgbClr val="1F487C"/>
                </a:solidFill>
                <a:latin typeface="Arial"/>
                <a:cs typeface="Arial"/>
              </a:rPr>
              <a:t> </a:t>
            </a:r>
            <a:r>
              <a:rPr sz="1400">
                <a:solidFill>
                  <a:srgbClr val="1F487C"/>
                </a:solidFill>
                <a:latin typeface="Arial"/>
                <a:cs typeface="Arial"/>
              </a:rPr>
              <a:t>on</a:t>
            </a:r>
            <a:r>
              <a:rPr sz="1400" spc="50">
                <a:solidFill>
                  <a:srgbClr val="1F487C"/>
                </a:solidFill>
                <a:latin typeface="Arial"/>
                <a:cs typeface="Arial"/>
              </a:rPr>
              <a:t> </a:t>
            </a:r>
            <a:r>
              <a:rPr sz="1400">
                <a:solidFill>
                  <a:srgbClr val="1F487C"/>
                </a:solidFill>
                <a:latin typeface="Arial"/>
                <a:cs typeface="Arial"/>
              </a:rPr>
              <a:t>ZIP</a:t>
            </a:r>
            <a:r>
              <a:rPr sz="1400" spc="15">
                <a:solidFill>
                  <a:srgbClr val="1F487C"/>
                </a:solidFill>
                <a:latin typeface="Arial"/>
                <a:cs typeface="Arial"/>
              </a:rPr>
              <a:t> </a:t>
            </a:r>
            <a:r>
              <a:rPr sz="1400">
                <a:solidFill>
                  <a:srgbClr val="1F487C"/>
                </a:solidFill>
                <a:latin typeface="Arial"/>
                <a:cs typeface="Arial"/>
              </a:rPr>
              <a:t>code</a:t>
            </a:r>
            <a:r>
              <a:rPr sz="1400" spc="135">
                <a:solidFill>
                  <a:srgbClr val="1F487C"/>
                </a:solidFill>
                <a:latin typeface="Arial"/>
                <a:cs typeface="Arial"/>
              </a:rPr>
              <a:t> </a:t>
            </a:r>
            <a:r>
              <a:rPr sz="1400">
                <a:solidFill>
                  <a:srgbClr val="1F487C"/>
                </a:solidFill>
                <a:latin typeface="Arial"/>
                <a:cs typeface="Arial"/>
              </a:rPr>
              <a:t>and</a:t>
            </a:r>
            <a:r>
              <a:rPr sz="1400" spc="135">
                <a:solidFill>
                  <a:srgbClr val="1F487C"/>
                </a:solidFill>
                <a:latin typeface="Arial"/>
                <a:cs typeface="Arial"/>
              </a:rPr>
              <a:t> </a:t>
            </a:r>
            <a:r>
              <a:rPr sz="1400">
                <a:solidFill>
                  <a:srgbClr val="1F487C"/>
                </a:solidFill>
                <a:latin typeface="Arial"/>
                <a:cs typeface="Arial"/>
              </a:rPr>
              <a:t>enrollment</a:t>
            </a:r>
            <a:r>
              <a:rPr sz="1400" spc="145">
                <a:solidFill>
                  <a:srgbClr val="1F487C"/>
                </a:solidFill>
                <a:latin typeface="Arial"/>
                <a:cs typeface="Arial"/>
              </a:rPr>
              <a:t> </a:t>
            </a:r>
            <a:r>
              <a:rPr sz="1400" spc="-10">
                <a:solidFill>
                  <a:srgbClr val="1F487C"/>
                </a:solidFill>
                <a:latin typeface="Arial"/>
                <a:cs typeface="Arial"/>
              </a:rPr>
              <a:t>information</a:t>
            </a:r>
            <a:endParaRPr sz="1400">
              <a:latin typeface="Arial"/>
              <a:cs typeface="Arial"/>
            </a:endParaRPr>
          </a:p>
          <a:p>
            <a:pPr marL="298450" marR="315595" indent="-286385">
              <a:lnSpc>
                <a:spcPct val="155200"/>
              </a:lnSpc>
              <a:spcBef>
                <a:spcPts val="5"/>
              </a:spcBef>
              <a:buChar char="•"/>
              <a:tabLst>
                <a:tab pos="298450" algn="l"/>
              </a:tabLst>
            </a:pPr>
            <a:r>
              <a:rPr sz="1400">
                <a:solidFill>
                  <a:srgbClr val="1F487C"/>
                </a:solidFill>
                <a:latin typeface="Arial"/>
                <a:cs typeface="Arial"/>
              </a:rPr>
              <a:t>Employees</a:t>
            </a:r>
            <a:r>
              <a:rPr sz="1400" spc="80">
                <a:solidFill>
                  <a:srgbClr val="1F487C"/>
                </a:solidFill>
                <a:latin typeface="Arial"/>
                <a:cs typeface="Arial"/>
              </a:rPr>
              <a:t> </a:t>
            </a:r>
            <a:r>
              <a:rPr sz="1400">
                <a:solidFill>
                  <a:srgbClr val="1F487C"/>
                </a:solidFill>
                <a:latin typeface="Arial"/>
                <a:cs typeface="Arial"/>
              </a:rPr>
              <a:t>can</a:t>
            </a:r>
            <a:r>
              <a:rPr sz="1400" spc="155">
                <a:solidFill>
                  <a:srgbClr val="1F487C"/>
                </a:solidFill>
                <a:latin typeface="Arial"/>
                <a:cs typeface="Arial"/>
              </a:rPr>
              <a:t> </a:t>
            </a:r>
            <a:r>
              <a:rPr sz="1400">
                <a:solidFill>
                  <a:srgbClr val="1F487C"/>
                </a:solidFill>
                <a:latin typeface="Arial"/>
                <a:cs typeface="Arial"/>
              </a:rPr>
              <a:t>add</a:t>
            </a:r>
            <a:r>
              <a:rPr sz="1400" spc="65">
                <a:solidFill>
                  <a:srgbClr val="1F487C"/>
                </a:solidFill>
                <a:latin typeface="Arial"/>
                <a:cs typeface="Arial"/>
              </a:rPr>
              <a:t> </a:t>
            </a:r>
            <a:r>
              <a:rPr sz="1400">
                <a:solidFill>
                  <a:srgbClr val="1F487C"/>
                </a:solidFill>
                <a:latin typeface="Arial"/>
                <a:cs typeface="Arial"/>
              </a:rPr>
              <a:t>doctors</a:t>
            </a:r>
            <a:r>
              <a:rPr sz="1400" spc="85">
                <a:solidFill>
                  <a:srgbClr val="1F487C"/>
                </a:solidFill>
                <a:latin typeface="Arial"/>
                <a:cs typeface="Arial"/>
              </a:rPr>
              <a:t> </a:t>
            </a:r>
            <a:r>
              <a:rPr sz="1400">
                <a:solidFill>
                  <a:srgbClr val="1F487C"/>
                </a:solidFill>
                <a:latin typeface="Arial"/>
                <a:cs typeface="Arial"/>
              </a:rPr>
              <a:t>and</a:t>
            </a:r>
            <a:r>
              <a:rPr sz="1400" spc="150">
                <a:solidFill>
                  <a:srgbClr val="1F487C"/>
                </a:solidFill>
                <a:latin typeface="Arial"/>
                <a:cs typeface="Arial"/>
              </a:rPr>
              <a:t> </a:t>
            </a:r>
            <a:r>
              <a:rPr sz="1400">
                <a:solidFill>
                  <a:srgbClr val="1F487C"/>
                </a:solidFill>
                <a:latin typeface="Arial"/>
                <a:cs typeface="Arial"/>
              </a:rPr>
              <a:t>other</a:t>
            </a:r>
            <a:r>
              <a:rPr sz="1400" spc="145">
                <a:solidFill>
                  <a:srgbClr val="1F487C"/>
                </a:solidFill>
                <a:latin typeface="Arial"/>
                <a:cs typeface="Arial"/>
              </a:rPr>
              <a:t> </a:t>
            </a:r>
            <a:r>
              <a:rPr sz="1400">
                <a:solidFill>
                  <a:srgbClr val="1F487C"/>
                </a:solidFill>
                <a:latin typeface="Arial"/>
                <a:cs typeface="Arial"/>
              </a:rPr>
              <a:t>health</a:t>
            </a:r>
            <a:r>
              <a:rPr sz="1400" spc="65">
                <a:solidFill>
                  <a:srgbClr val="1F487C"/>
                </a:solidFill>
                <a:latin typeface="Arial"/>
                <a:cs typeface="Arial"/>
              </a:rPr>
              <a:t> </a:t>
            </a:r>
            <a:r>
              <a:rPr sz="1400">
                <a:solidFill>
                  <a:srgbClr val="1F487C"/>
                </a:solidFill>
                <a:latin typeface="Arial"/>
                <a:cs typeface="Arial"/>
              </a:rPr>
              <a:t>care</a:t>
            </a:r>
            <a:r>
              <a:rPr sz="1400" spc="150">
                <a:solidFill>
                  <a:srgbClr val="1F487C"/>
                </a:solidFill>
                <a:latin typeface="Arial"/>
                <a:cs typeface="Arial"/>
              </a:rPr>
              <a:t> </a:t>
            </a:r>
            <a:r>
              <a:rPr sz="1400">
                <a:solidFill>
                  <a:srgbClr val="1F487C"/>
                </a:solidFill>
                <a:latin typeface="Arial"/>
                <a:cs typeface="Arial"/>
              </a:rPr>
              <a:t>providers</a:t>
            </a:r>
            <a:r>
              <a:rPr sz="1400" spc="85">
                <a:solidFill>
                  <a:srgbClr val="1F487C"/>
                </a:solidFill>
                <a:latin typeface="Arial"/>
                <a:cs typeface="Arial"/>
              </a:rPr>
              <a:t> </a:t>
            </a:r>
            <a:r>
              <a:rPr sz="1400">
                <a:solidFill>
                  <a:srgbClr val="1F487C"/>
                </a:solidFill>
                <a:latin typeface="Arial"/>
                <a:cs typeface="Arial"/>
              </a:rPr>
              <a:t>to</a:t>
            </a:r>
            <a:r>
              <a:rPr sz="1400" spc="65">
                <a:solidFill>
                  <a:srgbClr val="1F487C"/>
                </a:solidFill>
                <a:latin typeface="Arial"/>
                <a:cs typeface="Arial"/>
              </a:rPr>
              <a:t> </a:t>
            </a:r>
            <a:r>
              <a:rPr sz="1400">
                <a:solidFill>
                  <a:srgbClr val="1F487C"/>
                </a:solidFill>
                <a:latin typeface="Arial"/>
                <a:cs typeface="Arial"/>
              </a:rPr>
              <a:t>see</a:t>
            </a:r>
            <a:r>
              <a:rPr sz="1400" spc="65">
                <a:solidFill>
                  <a:srgbClr val="1F487C"/>
                </a:solidFill>
                <a:latin typeface="Arial"/>
                <a:cs typeface="Arial"/>
              </a:rPr>
              <a:t> </a:t>
            </a:r>
            <a:r>
              <a:rPr sz="1400">
                <a:solidFill>
                  <a:srgbClr val="1F487C"/>
                </a:solidFill>
                <a:latin typeface="Arial"/>
                <a:cs typeface="Arial"/>
              </a:rPr>
              <a:t>which</a:t>
            </a:r>
            <a:r>
              <a:rPr sz="1400" spc="145">
                <a:solidFill>
                  <a:srgbClr val="1F487C"/>
                </a:solidFill>
                <a:latin typeface="Arial"/>
                <a:cs typeface="Arial"/>
              </a:rPr>
              <a:t> </a:t>
            </a:r>
            <a:r>
              <a:rPr sz="1400" spc="-10">
                <a:solidFill>
                  <a:srgbClr val="1F487C"/>
                </a:solidFill>
                <a:latin typeface="Arial"/>
                <a:cs typeface="Arial"/>
              </a:rPr>
              <a:t>plans </a:t>
            </a:r>
            <a:r>
              <a:rPr sz="1400">
                <a:solidFill>
                  <a:srgbClr val="1F487C"/>
                </a:solidFill>
                <a:latin typeface="Arial"/>
                <a:cs typeface="Arial"/>
              </a:rPr>
              <a:t>include</a:t>
            </a:r>
            <a:r>
              <a:rPr sz="1400" spc="95">
                <a:solidFill>
                  <a:srgbClr val="1F487C"/>
                </a:solidFill>
                <a:latin typeface="Arial"/>
                <a:cs typeface="Arial"/>
              </a:rPr>
              <a:t> </a:t>
            </a:r>
            <a:r>
              <a:rPr sz="1400">
                <a:solidFill>
                  <a:srgbClr val="1F487C"/>
                </a:solidFill>
                <a:latin typeface="Arial"/>
                <a:cs typeface="Arial"/>
              </a:rPr>
              <a:t>them</a:t>
            </a:r>
            <a:r>
              <a:rPr sz="1400" spc="175">
                <a:solidFill>
                  <a:srgbClr val="1F487C"/>
                </a:solidFill>
                <a:latin typeface="Arial"/>
                <a:cs typeface="Arial"/>
              </a:rPr>
              <a:t> </a:t>
            </a:r>
            <a:r>
              <a:rPr sz="1400">
                <a:solidFill>
                  <a:srgbClr val="1F487C"/>
                </a:solidFill>
                <a:latin typeface="Arial"/>
                <a:cs typeface="Arial"/>
              </a:rPr>
              <a:t>in-</a:t>
            </a:r>
            <a:r>
              <a:rPr sz="1400" spc="-10">
                <a:solidFill>
                  <a:srgbClr val="1F487C"/>
                </a:solidFill>
                <a:latin typeface="Arial"/>
                <a:cs typeface="Arial"/>
              </a:rPr>
              <a:t>network.</a:t>
            </a:r>
            <a:endParaRPr sz="1400">
              <a:latin typeface="Arial"/>
              <a:cs typeface="Arial"/>
            </a:endParaRPr>
          </a:p>
          <a:p>
            <a:pPr marL="298450" indent="-285750">
              <a:lnSpc>
                <a:spcPct val="100000"/>
              </a:lnSpc>
              <a:spcBef>
                <a:spcPts val="1025"/>
              </a:spcBef>
              <a:buChar char="•"/>
              <a:tabLst>
                <a:tab pos="298450" algn="l"/>
              </a:tabLst>
            </a:pPr>
            <a:r>
              <a:rPr sz="1400">
                <a:solidFill>
                  <a:srgbClr val="1F487C"/>
                </a:solidFill>
                <a:latin typeface="Arial"/>
                <a:cs typeface="Arial"/>
              </a:rPr>
              <a:t>Information</a:t>
            </a:r>
            <a:r>
              <a:rPr sz="1400" spc="120">
                <a:solidFill>
                  <a:srgbClr val="1F487C"/>
                </a:solidFill>
                <a:latin typeface="Arial"/>
                <a:cs typeface="Arial"/>
              </a:rPr>
              <a:t> </a:t>
            </a:r>
            <a:r>
              <a:rPr sz="1400">
                <a:solidFill>
                  <a:srgbClr val="1F487C"/>
                </a:solidFill>
                <a:latin typeface="Arial"/>
                <a:cs typeface="Arial"/>
              </a:rPr>
              <a:t>on</a:t>
            </a:r>
            <a:r>
              <a:rPr sz="1400" spc="40">
                <a:solidFill>
                  <a:srgbClr val="1F487C"/>
                </a:solidFill>
                <a:latin typeface="Arial"/>
                <a:cs typeface="Arial"/>
              </a:rPr>
              <a:t> </a:t>
            </a:r>
            <a:r>
              <a:rPr sz="1400">
                <a:solidFill>
                  <a:srgbClr val="1F487C"/>
                </a:solidFill>
                <a:latin typeface="Arial"/>
                <a:cs typeface="Arial"/>
              </a:rPr>
              <a:t>all</a:t>
            </a:r>
            <a:r>
              <a:rPr sz="1400" spc="70">
                <a:solidFill>
                  <a:srgbClr val="1F487C"/>
                </a:solidFill>
                <a:latin typeface="Arial"/>
                <a:cs typeface="Arial"/>
              </a:rPr>
              <a:t> </a:t>
            </a:r>
            <a:r>
              <a:rPr sz="1400">
                <a:solidFill>
                  <a:srgbClr val="1F487C"/>
                </a:solidFill>
                <a:latin typeface="Arial"/>
                <a:cs typeface="Arial"/>
              </a:rPr>
              <a:t>UC</a:t>
            </a:r>
            <a:r>
              <a:rPr sz="1400" spc="65">
                <a:solidFill>
                  <a:srgbClr val="1F487C"/>
                </a:solidFill>
                <a:latin typeface="Arial"/>
                <a:cs typeface="Arial"/>
              </a:rPr>
              <a:t> </a:t>
            </a:r>
            <a:r>
              <a:rPr sz="1400">
                <a:solidFill>
                  <a:srgbClr val="1F487C"/>
                </a:solidFill>
                <a:latin typeface="Arial"/>
                <a:cs typeface="Arial"/>
              </a:rPr>
              <a:t>health</a:t>
            </a:r>
            <a:r>
              <a:rPr sz="1400" spc="125">
                <a:solidFill>
                  <a:srgbClr val="1F487C"/>
                </a:solidFill>
                <a:latin typeface="Arial"/>
                <a:cs typeface="Arial"/>
              </a:rPr>
              <a:t> </a:t>
            </a:r>
            <a:r>
              <a:rPr sz="1400">
                <a:solidFill>
                  <a:srgbClr val="1F487C"/>
                </a:solidFill>
                <a:latin typeface="Arial"/>
                <a:cs typeface="Arial"/>
              </a:rPr>
              <a:t>and</a:t>
            </a:r>
            <a:r>
              <a:rPr sz="1400" spc="120">
                <a:solidFill>
                  <a:srgbClr val="1F487C"/>
                </a:solidFill>
                <a:latin typeface="Arial"/>
                <a:cs typeface="Arial"/>
              </a:rPr>
              <a:t> </a:t>
            </a:r>
            <a:r>
              <a:rPr sz="1400">
                <a:solidFill>
                  <a:srgbClr val="1F487C"/>
                </a:solidFill>
                <a:latin typeface="Arial"/>
                <a:cs typeface="Arial"/>
              </a:rPr>
              <a:t>welfare</a:t>
            </a:r>
            <a:r>
              <a:rPr sz="1400" spc="120">
                <a:solidFill>
                  <a:srgbClr val="1F487C"/>
                </a:solidFill>
                <a:latin typeface="Arial"/>
                <a:cs typeface="Arial"/>
              </a:rPr>
              <a:t> </a:t>
            </a:r>
            <a:r>
              <a:rPr sz="1400">
                <a:solidFill>
                  <a:srgbClr val="1F487C"/>
                </a:solidFill>
                <a:latin typeface="Arial"/>
                <a:cs typeface="Arial"/>
              </a:rPr>
              <a:t>benefits</a:t>
            </a:r>
            <a:r>
              <a:rPr sz="1400" spc="175">
                <a:solidFill>
                  <a:srgbClr val="1F487C"/>
                </a:solidFill>
                <a:latin typeface="Arial"/>
                <a:cs typeface="Arial"/>
              </a:rPr>
              <a:t> </a:t>
            </a:r>
            <a:r>
              <a:rPr sz="1400">
                <a:solidFill>
                  <a:srgbClr val="1F487C"/>
                </a:solidFill>
                <a:latin typeface="Arial"/>
                <a:cs typeface="Arial"/>
              </a:rPr>
              <a:t>—</a:t>
            </a:r>
            <a:r>
              <a:rPr sz="1400" spc="95">
                <a:solidFill>
                  <a:srgbClr val="1F487C"/>
                </a:solidFill>
                <a:latin typeface="Arial"/>
                <a:cs typeface="Arial"/>
              </a:rPr>
              <a:t> </a:t>
            </a:r>
            <a:r>
              <a:rPr sz="1400">
                <a:solidFill>
                  <a:srgbClr val="1F487C"/>
                </a:solidFill>
                <a:latin typeface="Arial"/>
                <a:cs typeface="Arial"/>
              </a:rPr>
              <a:t>not</a:t>
            </a:r>
            <a:r>
              <a:rPr sz="1400" spc="55">
                <a:solidFill>
                  <a:srgbClr val="1F487C"/>
                </a:solidFill>
                <a:latin typeface="Arial"/>
                <a:cs typeface="Arial"/>
              </a:rPr>
              <a:t> </a:t>
            </a:r>
            <a:r>
              <a:rPr sz="1400">
                <a:solidFill>
                  <a:srgbClr val="1F487C"/>
                </a:solidFill>
                <a:latin typeface="Arial"/>
                <a:cs typeface="Arial"/>
              </a:rPr>
              <a:t>just</a:t>
            </a:r>
            <a:r>
              <a:rPr sz="1400" spc="130">
                <a:solidFill>
                  <a:srgbClr val="1F487C"/>
                </a:solidFill>
                <a:latin typeface="Arial"/>
                <a:cs typeface="Arial"/>
              </a:rPr>
              <a:t> </a:t>
            </a:r>
            <a:r>
              <a:rPr sz="1400" spc="-10">
                <a:solidFill>
                  <a:srgbClr val="1F487C"/>
                </a:solidFill>
                <a:latin typeface="Arial"/>
                <a:cs typeface="Arial"/>
              </a:rPr>
              <a:t>medical</a:t>
            </a:r>
            <a:endParaRPr sz="1400">
              <a:latin typeface="Arial"/>
              <a:cs typeface="Arial"/>
            </a:endParaRPr>
          </a:p>
          <a:p>
            <a:pPr marL="298450" indent="-285750">
              <a:lnSpc>
                <a:spcPct val="100000"/>
              </a:lnSpc>
              <a:spcBef>
                <a:spcPts val="1030"/>
              </a:spcBef>
              <a:buChar char="•"/>
              <a:tabLst>
                <a:tab pos="298450" algn="l"/>
              </a:tabLst>
            </a:pPr>
            <a:r>
              <a:rPr sz="1400">
                <a:solidFill>
                  <a:srgbClr val="1F487C"/>
                </a:solidFill>
                <a:latin typeface="Arial"/>
                <a:cs typeface="Arial"/>
              </a:rPr>
              <a:t>Audio</a:t>
            </a:r>
            <a:r>
              <a:rPr sz="1400" spc="125">
                <a:solidFill>
                  <a:srgbClr val="1F487C"/>
                </a:solidFill>
                <a:latin typeface="Arial"/>
                <a:cs typeface="Arial"/>
              </a:rPr>
              <a:t> </a:t>
            </a:r>
            <a:r>
              <a:rPr sz="1400">
                <a:solidFill>
                  <a:srgbClr val="1F487C"/>
                </a:solidFill>
                <a:latin typeface="Arial"/>
                <a:cs typeface="Arial"/>
              </a:rPr>
              <a:t>and</a:t>
            </a:r>
            <a:r>
              <a:rPr sz="1400" spc="50">
                <a:solidFill>
                  <a:srgbClr val="1F487C"/>
                </a:solidFill>
                <a:latin typeface="Arial"/>
                <a:cs typeface="Arial"/>
              </a:rPr>
              <a:t> </a:t>
            </a:r>
            <a:r>
              <a:rPr sz="1400">
                <a:solidFill>
                  <a:srgbClr val="1F487C"/>
                </a:solidFill>
                <a:latin typeface="Arial"/>
                <a:cs typeface="Arial"/>
              </a:rPr>
              <a:t>text-based</a:t>
            </a:r>
            <a:r>
              <a:rPr sz="1400" spc="130">
                <a:solidFill>
                  <a:srgbClr val="1F487C"/>
                </a:solidFill>
                <a:latin typeface="Arial"/>
                <a:cs typeface="Arial"/>
              </a:rPr>
              <a:t> </a:t>
            </a:r>
            <a:r>
              <a:rPr sz="1400">
                <a:solidFill>
                  <a:srgbClr val="1F487C"/>
                </a:solidFill>
                <a:latin typeface="Arial"/>
                <a:cs typeface="Arial"/>
              </a:rPr>
              <a:t>experiences,</a:t>
            </a:r>
            <a:r>
              <a:rPr sz="1400" spc="140">
                <a:solidFill>
                  <a:srgbClr val="1F487C"/>
                </a:solidFill>
                <a:latin typeface="Arial"/>
                <a:cs typeface="Arial"/>
              </a:rPr>
              <a:t> </a:t>
            </a:r>
            <a:r>
              <a:rPr sz="1400">
                <a:solidFill>
                  <a:srgbClr val="1F487C"/>
                </a:solidFill>
                <a:latin typeface="Arial"/>
                <a:cs typeface="Arial"/>
              </a:rPr>
              <a:t>with</a:t>
            </a:r>
            <a:r>
              <a:rPr sz="1400" spc="45">
                <a:solidFill>
                  <a:srgbClr val="1F487C"/>
                </a:solidFill>
                <a:latin typeface="Arial"/>
                <a:cs typeface="Arial"/>
              </a:rPr>
              <a:t> </a:t>
            </a:r>
            <a:r>
              <a:rPr sz="1400">
                <a:solidFill>
                  <a:srgbClr val="1F487C"/>
                </a:solidFill>
                <a:latin typeface="Arial"/>
                <a:cs typeface="Arial"/>
              </a:rPr>
              <a:t>text</a:t>
            </a:r>
            <a:r>
              <a:rPr sz="1400" spc="135">
                <a:solidFill>
                  <a:srgbClr val="1F487C"/>
                </a:solidFill>
                <a:latin typeface="Arial"/>
                <a:cs typeface="Arial"/>
              </a:rPr>
              <a:t> </a:t>
            </a:r>
            <a:r>
              <a:rPr sz="1400">
                <a:solidFill>
                  <a:srgbClr val="1F487C"/>
                </a:solidFill>
                <a:latin typeface="Arial"/>
                <a:cs typeface="Arial"/>
              </a:rPr>
              <a:t>also</a:t>
            </a:r>
            <a:r>
              <a:rPr sz="1400" spc="125">
                <a:solidFill>
                  <a:srgbClr val="1F487C"/>
                </a:solidFill>
                <a:latin typeface="Arial"/>
                <a:cs typeface="Arial"/>
              </a:rPr>
              <a:t> </a:t>
            </a:r>
            <a:r>
              <a:rPr sz="1400">
                <a:solidFill>
                  <a:srgbClr val="1F487C"/>
                </a:solidFill>
                <a:latin typeface="Arial"/>
                <a:cs typeface="Arial"/>
              </a:rPr>
              <a:t>available</a:t>
            </a:r>
            <a:r>
              <a:rPr sz="1400" spc="50">
                <a:solidFill>
                  <a:srgbClr val="1F487C"/>
                </a:solidFill>
                <a:latin typeface="Arial"/>
                <a:cs typeface="Arial"/>
              </a:rPr>
              <a:t> </a:t>
            </a:r>
            <a:r>
              <a:rPr sz="1400">
                <a:solidFill>
                  <a:srgbClr val="1F487C"/>
                </a:solidFill>
                <a:latin typeface="Arial"/>
                <a:cs typeface="Arial"/>
              </a:rPr>
              <a:t>in</a:t>
            </a:r>
            <a:r>
              <a:rPr sz="1400" spc="125">
                <a:solidFill>
                  <a:srgbClr val="1F487C"/>
                </a:solidFill>
                <a:latin typeface="Arial"/>
                <a:cs typeface="Arial"/>
              </a:rPr>
              <a:t> </a:t>
            </a:r>
            <a:r>
              <a:rPr sz="1400">
                <a:solidFill>
                  <a:srgbClr val="1F487C"/>
                </a:solidFill>
                <a:latin typeface="Arial"/>
                <a:cs typeface="Arial"/>
              </a:rPr>
              <a:t>Spanish</a:t>
            </a:r>
            <a:r>
              <a:rPr sz="1400" spc="125">
                <a:solidFill>
                  <a:srgbClr val="1F487C"/>
                </a:solidFill>
                <a:latin typeface="Arial"/>
                <a:cs typeface="Arial"/>
              </a:rPr>
              <a:t> </a:t>
            </a:r>
            <a:r>
              <a:rPr sz="1400">
                <a:solidFill>
                  <a:srgbClr val="1F487C"/>
                </a:solidFill>
                <a:latin typeface="Arial"/>
                <a:cs typeface="Arial"/>
              </a:rPr>
              <a:t>and</a:t>
            </a:r>
            <a:r>
              <a:rPr sz="1400" spc="130">
                <a:solidFill>
                  <a:srgbClr val="1F487C"/>
                </a:solidFill>
                <a:latin typeface="Arial"/>
                <a:cs typeface="Arial"/>
              </a:rPr>
              <a:t> </a:t>
            </a:r>
            <a:r>
              <a:rPr sz="1400" spc="-10">
                <a:solidFill>
                  <a:srgbClr val="1F487C"/>
                </a:solidFill>
                <a:latin typeface="Arial"/>
                <a:cs typeface="Arial"/>
              </a:rPr>
              <a:t>Chinese</a:t>
            </a:r>
            <a:endParaRPr sz="1400">
              <a:latin typeface="Arial"/>
              <a:cs typeface="Arial"/>
            </a:endParaRPr>
          </a:p>
        </p:txBody>
      </p:sp>
      <p:sp>
        <p:nvSpPr>
          <p:cNvPr id="3" name="object 3" descr="$PPTXTitle"/>
          <p:cNvSpPr txBox="1">
            <a:spLocks noGrp="1"/>
          </p:cNvSpPr>
          <p:nvPr>
            <p:ph type="title"/>
          </p:nvPr>
        </p:nvSpPr>
        <p:spPr>
          <a:xfrm>
            <a:off x="562433" y="257441"/>
            <a:ext cx="8124368" cy="867545"/>
          </a:xfrm>
          <a:prstGeom prst="rect">
            <a:avLst/>
          </a:prstGeom>
        </p:spPr>
        <p:txBody>
          <a:bodyPr vert="horz" wrap="square" lIns="0" tIns="97155" rIns="0" bIns="0" rtlCol="0">
            <a:spAutoFit/>
          </a:bodyPr>
          <a:lstStyle/>
          <a:p>
            <a:pPr marL="12700" marR="5080">
              <a:lnSpc>
                <a:spcPts val="2960"/>
              </a:lnSpc>
              <a:spcBef>
                <a:spcPts val="765"/>
              </a:spcBef>
            </a:pPr>
            <a:r>
              <a:rPr sz="2400">
                <a:solidFill>
                  <a:schemeClr val="tx1"/>
                </a:solidFill>
                <a:latin typeface="Arial"/>
                <a:cs typeface="Arial"/>
              </a:rPr>
              <a:t>ALEX</a:t>
            </a:r>
            <a:r>
              <a:rPr sz="2400" spc="-70">
                <a:solidFill>
                  <a:schemeClr val="tx1"/>
                </a:solidFill>
                <a:latin typeface="Arial"/>
                <a:cs typeface="Arial"/>
              </a:rPr>
              <a:t> </a:t>
            </a:r>
            <a:r>
              <a:rPr sz="2400">
                <a:solidFill>
                  <a:schemeClr val="tx1"/>
                </a:solidFill>
                <a:latin typeface="Arial"/>
                <a:cs typeface="Arial"/>
              </a:rPr>
              <a:t>personalizes</a:t>
            </a:r>
            <a:r>
              <a:rPr sz="2400" spc="-55">
                <a:solidFill>
                  <a:schemeClr val="tx1"/>
                </a:solidFill>
                <a:latin typeface="Arial"/>
                <a:cs typeface="Arial"/>
              </a:rPr>
              <a:t> </a:t>
            </a:r>
            <a:r>
              <a:rPr sz="2400">
                <a:solidFill>
                  <a:schemeClr val="tx1"/>
                </a:solidFill>
                <a:latin typeface="Arial"/>
                <a:cs typeface="Arial"/>
              </a:rPr>
              <a:t>recommendations</a:t>
            </a:r>
            <a:r>
              <a:rPr sz="2400" spc="-60">
                <a:solidFill>
                  <a:schemeClr val="tx1"/>
                </a:solidFill>
                <a:latin typeface="Arial"/>
                <a:cs typeface="Arial"/>
              </a:rPr>
              <a:t> </a:t>
            </a:r>
            <a:r>
              <a:rPr sz="2400" spc="-10">
                <a:solidFill>
                  <a:schemeClr val="tx1"/>
                </a:solidFill>
                <a:latin typeface="Arial"/>
                <a:cs typeface="Arial"/>
              </a:rPr>
              <a:t>using real-</a:t>
            </a:r>
            <a:r>
              <a:rPr sz="2400">
                <a:solidFill>
                  <a:schemeClr val="tx1"/>
                </a:solidFill>
                <a:latin typeface="Arial"/>
                <a:cs typeface="Arial"/>
              </a:rPr>
              <a:t>time</a:t>
            </a:r>
            <a:r>
              <a:rPr sz="2400" spc="-65">
                <a:solidFill>
                  <a:schemeClr val="tx1"/>
                </a:solidFill>
                <a:latin typeface="Arial"/>
                <a:cs typeface="Arial"/>
              </a:rPr>
              <a:t> </a:t>
            </a:r>
            <a:r>
              <a:rPr sz="2400">
                <a:solidFill>
                  <a:schemeClr val="tx1"/>
                </a:solidFill>
                <a:latin typeface="Arial"/>
                <a:cs typeface="Arial"/>
              </a:rPr>
              <a:t>data</a:t>
            </a:r>
            <a:r>
              <a:rPr sz="2400" spc="10">
                <a:solidFill>
                  <a:schemeClr val="tx1"/>
                </a:solidFill>
                <a:latin typeface="Arial"/>
                <a:cs typeface="Arial"/>
              </a:rPr>
              <a:t> </a:t>
            </a:r>
            <a:r>
              <a:rPr sz="2400">
                <a:solidFill>
                  <a:schemeClr val="tx1"/>
                </a:solidFill>
                <a:latin typeface="Arial"/>
                <a:cs typeface="Arial"/>
              </a:rPr>
              <a:t>and</a:t>
            </a:r>
            <a:r>
              <a:rPr sz="2400" spc="10">
                <a:solidFill>
                  <a:schemeClr val="tx1"/>
                </a:solidFill>
                <a:latin typeface="Arial"/>
                <a:cs typeface="Arial"/>
              </a:rPr>
              <a:t> </a:t>
            </a:r>
            <a:r>
              <a:rPr sz="2400">
                <a:solidFill>
                  <a:schemeClr val="tx1"/>
                </a:solidFill>
                <a:latin typeface="Arial"/>
                <a:cs typeface="Arial"/>
              </a:rPr>
              <a:t>user</a:t>
            </a:r>
            <a:r>
              <a:rPr sz="2400" spc="-30">
                <a:solidFill>
                  <a:schemeClr val="tx1"/>
                </a:solidFill>
                <a:latin typeface="Arial"/>
                <a:cs typeface="Arial"/>
              </a:rPr>
              <a:t> </a:t>
            </a:r>
            <a:r>
              <a:rPr sz="2400" spc="-10">
                <a:solidFill>
                  <a:schemeClr val="tx1"/>
                </a:solidFill>
                <a:latin typeface="Arial"/>
                <a:cs typeface="Arial"/>
              </a:rPr>
              <a:t>preferences</a:t>
            </a:r>
            <a:endParaRPr sz="2400">
              <a:solidFill>
                <a:schemeClr val="tx1"/>
              </a:solidFill>
              <a:latin typeface="Arial"/>
              <a:cs typeface="Arial"/>
            </a:endParaRPr>
          </a:p>
        </p:txBody>
      </p:sp>
      <p:grpSp>
        <p:nvGrpSpPr>
          <p:cNvPr id="4" name="Group 3">
            <a:extLst>
              <a:ext uri="{FF2B5EF4-FFF2-40B4-BE49-F238E27FC236}">
                <a16:creationId xmlns:a16="http://schemas.microsoft.com/office/drawing/2014/main" id="{1D408999-AA19-D21F-C6FE-0740049EAC3C}"/>
              </a:ext>
              <a:ext uri="{C183D7F6-B498-43B3-948B-1728B52AA6E4}">
                <adec:decorative xmlns:adec="http://schemas.microsoft.com/office/drawing/2017/decorative" val="1"/>
              </a:ext>
            </a:extLst>
          </p:cNvPr>
          <p:cNvGrpSpPr/>
          <p:nvPr/>
        </p:nvGrpSpPr>
        <p:grpSpPr>
          <a:xfrm>
            <a:off x="235878" y="4288576"/>
            <a:ext cx="1211921" cy="533400"/>
            <a:chOff x="228600" y="4297795"/>
            <a:chExt cx="1219200" cy="533400"/>
          </a:xfrm>
        </p:grpSpPr>
        <p:sp>
          <p:nvSpPr>
            <p:cNvPr id="5" name="Rectangle 4">
              <a:extLst>
                <a:ext uri="{FF2B5EF4-FFF2-40B4-BE49-F238E27FC236}">
                  <a16:creationId xmlns:a16="http://schemas.microsoft.com/office/drawing/2014/main" id="{64681F4B-6F9B-D1DE-9FA5-54387F003A5F}"/>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D5D71D3-D09E-B260-4BCE-C348CDF353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2"/>
              <a:ext cx="1098167" cy="334732"/>
            </a:xfrm>
            <a:prstGeom prst="rect">
              <a:avLst/>
            </a:prstGeom>
          </p:spPr>
        </p:pic>
      </p:grpSp>
      <p:grpSp>
        <p:nvGrpSpPr>
          <p:cNvPr id="7" name="object 3">
            <a:extLst>
              <a:ext uri="{FF2B5EF4-FFF2-40B4-BE49-F238E27FC236}">
                <a16:creationId xmlns:a16="http://schemas.microsoft.com/office/drawing/2014/main" id="{0576405B-AE2A-17E3-B478-10D0A564E7D6}"/>
              </a:ext>
              <a:ext uri="{C183D7F6-B498-43B3-948B-1728B52AA6E4}">
                <adec:decorative xmlns:adec="http://schemas.microsoft.com/office/drawing/2017/decorative" val="1"/>
              </a:ext>
            </a:extLst>
          </p:cNvPr>
          <p:cNvGrpSpPr/>
          <p:nvPr/>
        </p:nvGrpSpPr>
        <p:grpSpPr>
          <a:xfrm>
            <a:off x="5937254" y="2402031"/>
            <a:ext cx="2970867" cy="1886545"/>
            <a:chOff x="1412239" y="1267053"/>
            <a:chExt cx="5826125" cy="2921001"/>
          </a:xfrm>
        </p:grpSpPr>
        <p:pic>
          <p:nvPicPr>
            <p:cNvPr id="8" name="object 4">
              <a:extLst>
                <a:ext uri="{FF2B5EF4-FFF2-40B4-BE49-F238E27FC236}">
                  <a16:creationId xmlns:a16="http://schemas.microsoft.com/office/drawing/2014/main" id="{7CA41E31-F97A-C8E4-2B63-D90F098C966A}"/>
                </a:ext>
              </a:extLst>
            </p:cNvPr>
            <p:cNvPicPr/>
            <p:nvPr/>
          </p:nvPicPr>
          <p:blipFill>
            <a:blip r:embed="rId6" cstate="email">
              <a:extLst>
                <a:ext uri="{28A0092B-C50C-407E-A947-70E740481C1C}">
                  <a14:useLocalDpi xmlns:a14="http://schemas.microsoft.com/office/drawing/2010/main" val="0"/>
                </a:ext>
              </a:extLst>
            </a:blip>
            <a:stretch>
              <a:fillRect/>
            </a:stretch>
          </p:blipFill>
          <p:spPr>
            <a:xfrm>
              <a:off x="1426463" y="1281328"/>
              <a:ext cx="5797295" cy="2892044"/>
            </a:xfrm>
            <a:prstGeom prst="rect">
              <a:avLst/>
            </a:prstGeom>
          </p:spPr>
        </p:pic>
        <p:sp>
          <p:nvSpPr>
            <p:cNvPr id="9" name="object 5">
              <a:extLst>
                <a:ext uri="{FF2B5EF4-FFF2-40B4-BE49-F238E27FC236}">
                  <a16:creationId xmlns:a16="http://schemas.microsoft.com/office/drawing/2014/main" id="{12144488-1647-61E9-42F5-1349C49CE99D}"/>
                </a:ext>
              </a:extLst>
            </p:cNvPr>
            <p:cNvSpPr/>
            <p:nvPr/>
          </p:nvSpPr>
          <p:spPr>
            <a:xfrm>
              <a:off x="1412239" y="1267053"/>
              <a:ext cx="5826125" cy="2921000"/>
            </a:xfrm>
            <a:custGeom>
              <a:avLst/>
              <a:gdLst/>
              <a:ahLst/>
              <a:cxnLst/>
              <a:rect l="l" t="t" r="r" b="b"/>
              <a:pathLst>
                <a:path w="5826125" h="2921000">
                  <a:moveTo>
                    <a:pt x="0" y="2920618"/>
                  </a:moveTo>
                  <a:lnTo>
                    <a:pt x="5825871" y="2920618"/>
                  </a:lnTo>
                  <a:lnTo>
                    <a:pt x="5825871" y="0"/>
                  </a:lnTo>
                  <a:lnTo>
                    <a:pt x="0" y="0"/>
                  </a:lnTo>
                  <a:lnTo>
                    <a:pt x="0" y="2920618"/>
                  </a:lnTo>
                  <a:close/>
                </a:path>
              </a:pathLst>
            </a:custGeom>
            <a:ln w="28600">
              <a:solidFill>
                <a:srgbClr val="4F81BC"/>
              </a:solidFill>
            </a:ln>
          </p:spPr>
          <p:txBody>
            <a:bodyPr wrap="square" lIns="0" tIns="0" rIns="0" bIns="0" rtlCol="0"/>
            <a:lstStyle/>
            <a:p>
              <a:endParaRPr/>
            </a:p>
          </p:txBody>
        </p:sp>
      </p:grpSp>
      <p:pic>
        <p:nvPicPr>
          <p:cNvPr id="11" name="Picture 10">
            <a:extLst>
              <a:ext uri="{FF2B5EF4-FFF2-40B4-BE49-F238E27FC236}">
                <a16:creationId xmlns:a16="http://schemas.microsoft.com/office/drawing/2014/main" id="{20960EAA-594B-5FAF-3A7E-ACACA0AC2F6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308165" y="775484"/>
            <a:ext cx="2228850" cy="1495425"/>
          </a:xfrm>
          <a:prstGeom prst="rect">
            <a:avLst/>
          </a:prstGeom>
        </p:spPr>
      </p:pic>
      <p:pic>
        <p:nvPicPr>
          <p:cNvPr id="10" name="new slide 42">
            <a:hlinkClick r:id="" action="ppaction://media"/>
            <a:extLst>
              <a:ext uri="{FF2B5EF4-FFF2-40B4-BE49-F238E27FC236}">
                <a16:creationId xmlns:a16="http://schemas.microsoft.com/office/drawing/2014/main" id="{EFEBCCAA-E51F-4710-13D9-75C6323813E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737600" y="5191437"/>
            <a:ext cx="406400" cy="406400"/>
          </a:xfrm>
          <a:prstGeom prst="rect">
            <a:avLst/>
          </a:prstGeom>
        </p:spPr>
      </p:pic>
    </p:spTree>
    <p:extLst>
      <p:ext uri="{BB962C8B-B14F-4D97-AF65-F5344CB8AC3E}">
        <p14:creationId xmlns:p14="http://schemas.microsoft.com/office/powerpoint/2010/main" val="113126389"/>
      </p:ext>
    </p:extLst>
  </p:cSld>
  <p:clrMapOvr>
    <a:masterClrMapping/>
  </p:clrMapOvr>
  <mc:AlternateContent xmlns:mc="http://schemas.openxmlformats.org/markup-compatibility/2006">
    <mc:Choice xmlns:p14="http://schemas.microsoft.com/office/powerpoint/2010/main" Requires="p14">
      <p:transition spd="slow" p14:dur="2000" advTm="31200"/>
    </mc:Choice>
    <mc:Fallback>
      <p:transition spd="slow" advTm="3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1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42607" y="298780"/>
            <a:ext cx="8318500" cy="764567"/>
          </a:xfrm>
          <a:prstGeom prst="rect">
            <a:avLst/>
          </a:prstGeom>
        </p:spPr>
        <p:txBody>
          <a:bodyPr vert="horz" wrap="square" lIns="0" tIns="299973" rIns="0" bIns="0" rtlCol="0">
            <a:spAutoFit/>
          </a:bodyPr>
          <a:lstStyle/>
          <a:p>
            <a:pPr marL="12700">
              <a:lnSpc>
                <a:spcPct val="100000"/>
              </a:lnSpc>
              <a:spcBef>
                <a:spcPts val="130"/>
              </a:spcBef>
            </a:pPr>
            <a:r>
              <a:rPr sz="3000">
                <a:solidFill>
                  <a:schemeClr val="tx1"/>
                </a:solidFill>
                <a:latin typeface="Arial"/>
                <a:cs typeface="Arial"/>
              </a:rPr>
              <a:t>The</a:t>
            </a:r>
            <a:r>
              <a:rPr sz="3000" spc="-85">
                <a:solidFill>
                  <a:schemeClr val="tx1"/>
                </a:solidFill>
                <a:latin typeface="Arial"/>
                <a:cs typeface="Arial"/>
              </a:rPr>
              <a:t> </a:t>
            </a:r>
            <a:r>
              <a:rPr sz="3000">
                <a:solidFill>
                  <a:schemeClr val="tx1"/>
                </a:solidFill>
                <a:latin typeface="Arial"/>
                <a:cs typeface="Arial"/>
              </a:rPr>
              <a:t>final</a:t>
            </a:r>
            <a:r>
              <a:rPr sz="3000" spc="-10">
                <a:solidFill>
                  <a:schemeClr val="tx1"/>
                </a:solidFill>
                <a:latin typeface="Arial"/>
                <a:cs typeface="Arial"/>
              </a:rPr>
              <a:t> </a:t>
            </a:r>
            <a:r>
              <a:rPr sz="3000">
                <a:solidFill>
                  <a:schemeClr val="tx1"/>
                </a:solidFill>
                <a:latin typeface="Arial"/>
                <a:cs typeface="Arial"/>
              </a:rPr>
              <a:t>review</a:t>
            </a:r>
            <a:r>
              <a:rPr sz="3000" spc="-15">
                <a:solidFill>
                  <a:schemeClr val="tx1"/>
                </a:solidFill>
                <a:latin typeface="Arial"/>
                <a:cs typeface="Arial"/>
              </a:rPr>
              <a:t> </a:t>
            </a:r>
            <a:r>
              <a:rPr sz="3000">
                <a:solidFill>
                  <a:schemeClr val="tx1"/>
                </a:solidFill>
                <a:latin typeface="Arial"/>
                <a:cs typeface="Arial"/>
              </a:rPr>
              <a:t>keeps</a:t>
            </a:r>
            <a:r>
              <a:rPr sz="3000" spc="10">
                <a:solidFill>
                  <a:schemeClr val="tx1"/>
                </a:solidFill>
                <a:latin typeface="Arial"/>
                <a:cs typeface="Arial"/>
              </a:rPr>
              <a:t> </a:t>
            </a:r>
            <a:r>
              <a:rPr sz="3000">
                <a:solidFill>
                  <a:schemeClr val="tx1"/>
                </a:solidFill>
                <a:latin typeface="Arial"/>
                <a:cs typeface="Arial"/>
              </a:rPr>
              <a:t>the</a:t>
            </a:r>
            <a:r>
              <a:rPr sz="3000" spc="-10">
                <a:solidFill>
                  <a:schemeClr val="tx1"/>
                </a:solidFill>
                <a:latin typeface="Arial"/>
                <a:cs typeface="Arial"/>
              </a:rPr>
              <a:t> </a:t>
            </a:r>
            <a:r>
              <a:rPr sz="3000">
                <a:solidFill>
                  <a:schemeClr val="tx1"/>
                </a:solidFill>
                <a:latin typeface="Arial"/>
                <a:cs typeface="Arial"/>
              </a:rPr>
              <a:t>next</a:t>
            </a:r>
            <a:r>
              <a:rPr sz="3000" spc="-40">
                <a:solidFill>
                  <a:schemeClr val="tx1"/>
                </a:solidFill>
                <a:latin typeface="Arial"/>
                <a:cs typeface="Arial"/>
              </a:rPr>
              <a:t> </a:t>
            </a:r>
            <a:r>
              <a:rPr sz="3000">
                <a:solidFill>
                  <a:schemeClr val="tx1"/>
                </a:solidFill>
                <a:latin typeface="Arial"/>
                <a:cs typeface="Arial"/>
              </a:rPr>
              <a:t>step</a:t>
            </a:r>
            <a:r>
              <a:rPr sz="3000" spc="-10">
                <a:solidFill>
                  <a:schemeClr val="tx1"/>
                </a:solidFill>
                <a:latin typeface="Arial"/>
                <a:cs typeface="Arial"/>
              </a:rPr>
              <a:t> clear</a:t>
            </a:r>
            <a:endParaRPr sz="3000">
              <a:solidFill>
                <a:schemeClr val="tx1"/>
              </a:solidFill>
              <a:latin typeface="Arial"/>
              <a:cs typeface="Arial"/>
            </a:endParaRPr>
          </a:p>
        </p:txBody>
      </p:sp>
      <p:grpSp>
        <p:nvGrpSpPr>
          <p:cNvPr id="3" name="object 3" descr="a screenshot of the various selections on Alex"/>
          <p:cNvGrpSpPr/>
          <p:nvPr/>
        </p:nvGrpSpPr>
        <p:grpSpPr>
          <a:xfrm>
            <a:off x="463389" y="1345881"/>
            <a:ext cx="4510405" cy="2400300"/>
            <a:chOff x="520052" y="1719402"/>
            <a:chExt cx="4510405" cy="2400300"/>
          </a:xfrm>
        </p:grpSpPr>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571804" y="1760677"/>
              <a:ext cx="4429963" cy="2330323"/>
            </a:xfrm>
            <a:prstGeom prst="rect">
              <a:avLst/>
            </a:prstGeom>
          </p:spPr>
        </p:pic>
        <p:sp>
          <p:nvSpPr>
            <p:cNvPr id="5" name="object 5"/>
            <p:cNvSpPr/>
            <p:nvPr/>
          </p:nvSpPr>
          <p:spPr>
            <a:xfrm>
              <a:off x="534352" y="1733702"/>
              <a:ext cx="4481830" cy="2371725"/>
            </a:xfrm>
            <a:custGeom>
              <a:avLst/>
              <a:gdLst/>
              <a:ahLst/>
              <a:cxnLst/>
              <a:rect l="l" t="t" r="r" b="b"/>
              <a:pathLst>
                <a:path w="4481830" h="2371725">
                  <a:moveTo>
                    <a:pt x="0" y="2371598"/>
                  </a:moveTo>
                  <a:lnTo>
                    <a:pt x="4481703" y="2371598"/>
                  </a:lnTo>
                  <a:lnTo>
                    <a:pt x="4481703" y="0"/>
                  </a:lnTo>
                  <a:lnTo>
                    <a:pt x="0" y="0"/>
                  </a:lnTo>
                  <a:lnTo>
                    <a:pt x="0" y="2371598"/>
                  </a:lnTo>
                  <a:close/>
                </a:path>
              </a:pathLst>
            </a:custGeom>
            <a:ln w="28600">
              <a:solidFill>
                <a:srgbClr val="1F487C"/>
              </a:solidFill>
            </a:ln>
          </p:spPr>
          <p:txBody>
            <a:bodyPr wrap="square" lIns="0" tIns="0" rIns="0" bIns="0" rtlCol="0"/>
            <a:lstStyle/>
            <a:p>
              <a:endParaRPr/>
            </a:p>
          </p:txBody>
        </p:sp>
      </p:grpSp>
      <p:sp>
        <p:nvSpPr>
          <p:cNvPr id="6" name="object 6"/>
          <p:cNvSpPr txBox="1"/>
          <p:nvPr/>
        </p:nvSpPr>
        <p:spPr>
          <a:xfrm>
            <a:off x="5301869" y="1853564"/>
            <a:ext cx="3435350" cy="1384935"/>
          </a:xfrm>
          <a:prstGeom prst="rect">
            <a:avLst/>
          </a:prstGeom>
        </p:spPr>
        <p:txBody>
          <a:bodyPr vert="horz" wrap="square" lIns="0" tIns="13970" rIns="0" bIns="0" rtlCol="0">
            <a:spAutoFit/>
          </a:bodyPr>
          <a:lstStyle/>
          <a:p>
            <a:pPr marL="85725">
              <a:lnSpc>
                <a:spcPct val="100000"/>
              </a:lnSpc>
              <a:spcBef>
                <a:spcPts val="110"/>
              </a:spcBef>
            </a:pPr>
            <a:r>
              <a:rPr sz="1650" b="1">
                <a:solidFill>
                  <a:srgbClr val="172B48"/>
                </a:solidFill>
                <a:latin typeface="Arial"/>
                <a:cs typeface="Arial"/>
              </a:rPr>
              <a:t>ALEX</a:t>
            </a:r>
            <a:r>
              <a:rPr sz="1650" b="1" spc="-25">
                <a:solidFill>
                  <a:srgbClr val="172B48"/>
                </a:solidFill>
                <a:latin typeface="Arial"/>
                <a:cs typeface="Arial"/>
              </a:rPr>
              <a:t> </a:t>
            </a:r>
            <a:r>
              <a:rPr sz="1650" b="1">
                <a:solidFill>
                  <a:srgbClr val="172B48"/>
                </a:solidFill>
                <a:latin typeface="Arial"/>
                <a:cs typeface="Arial"/>
              </a:rPr>
              <a:t>helps</a:t>
            </a:r>
            <a:r>
              <a:rPr sz="1650" b="1" spc="-55">
                <a:solidFill>
                  <a:srgbClr val="172B48"/>
                </a:solidFill>
                <a:latin typeface="Arial"/>
                <a:cs typeface="Arial"/>
              </a:rPr>
              <a:t> </a:t>
            </a:r>
            <a:r>
              <a:rPr sz="1650" b="1">
                <a:solidFill>
                  <a:srgbClr val="172B48"/>
                </a:solidFill>
                <a:latin typeface="Arial"/>
                <a:cs typeface="Arial"/>
              </a:rPr>
              <a:t>employees</a:t>
            </a:r>
            <a:r>
              <a:rPr sz="1650" b="1" spc="10">
                <a:solidFill>
                  <a:srgbClr val="172B48"/>
                </a:solidFill>
                <a:latin typeface="Arial"/>
                <a:cs typeface="Arial"/>
              </a:rPr>
              <a:t> </a:t>
            </a:r>
            <a:r>
              <a:rPr sz="1650" b="1" spc="-10">
                <a:solidFill>
                  <a:srgbClr val="172B48"/>
                </a:solidFill>
                <a:latin typeface="Arial"/>
                <a:cs typeface="Arial"/>
              </a:rPr>
              <a:t>decide</a:t>
            </a:r>
            <a:endParaRPr sz="1650">
              <a:latin typeface="Arial"/>
              <a:cs typeface="Arial"/>
            </a:endParaRPr>
          </a:p>
          <a:p>
            <a:pPr>
              <a:lnSpc>
                <a:spcPct val="100000"/>
              </a:lnSpc>
              <a:spcBef>
                <a:spcPts val="275"/>
              </a:spcBef>
            </a:pPr>
            <a:endParaRPr sz="1650">
              <a:latin typeface="Arial"/>
              <a:cs typeface="Arial"/>
            </a:endParaRPr>
          </a:p>
          <a:p>
            <a:pPr marL="12700">
              <a:lnSpc>
                <a:spcPct val="100000"/>
              </a:lnSpc>
              <a:spcBef>
                <a:spcPts val="5"/>
              </a:spcBef>
            </a:pPr>
            <a:r>
              <a:rPr sz="1350">
                <a:solidFill>
                  <a:srgbClr val="172B48"/>
                </a:solidFill>
                <a:latin typeface="Arial"/>
                <a:cs typeface="Arial"/>
              </a:rPr>
              <a:t>It</a:t>
            </a:r>
            <a:r>
              <a:rPr sz="1350" spc="-5">
                <a:solidFill>
                  <a:srgbClr val="172B48"/>
                </a:solidFill>
                <a:latin typeface="Arial"/>
                <a:cs typeface="Arial"/>
              </a:rPr>
              <a:t> </a:t>
            </a:r>
            <a:r>
              <a:rPr sz="1350">
                <a:solidFill>
                  <a:srgbClr val="172B48"/>
                </a:solidFill>
                <a:latin typeface="Arial"/>
                <a:cs typeface="Arial"/>
              </a:rPr>
              <a:t>does</a:t>
            </a:r>
            <a:r>
              <a:rPr sz="1350" spc="-75">
                <a:solidFill>
                  <a:srgbClr val="172B48"/>
                </a:solidFill>
                <a:latin typeface="Arial"/>
                <a:cs typeface="Arial"/>
              </a:rPr>
              <a:t> </a:t>
            </a:r>
            <a:r>
              <a:rPr sz="1350">
                <a:solidFill>
                  <a:srgbClr val="172B48"/>
                </a:solidFill>
                <a:latin typeface="Arial"/>
                <a:cs typeface="Arial"/>
              </a:rPr>
              <a:t>not</a:t>
            </a:r>
            <a:r>
              <a:rPr sz="1350" spc="-5">
                <a:solidFill>
                  <a:srgbClr val="172B48"/>
                </a:solidFill>
                <a:latin typeface="Arial"/>
                <a:cs typeface="Arial"/>
              </a:rPr>
              <a:t> </a:t>
            </a:r>
            <a:r>
              <a:rPr sz="1350">
                <a:solidFill>
                  <a:srgbClr val="172B48"/>
                </a:solidFill>
                <a:latin typeface="Arial"/>
                <a:cs typeface="Arial"/>
              </a:rPr>
              <a:t>enroll</a:t>
            </a:r>
            <a:r>
              <a:rPr sz="1350" spc="5">
                <a:solidFill>
                  <a:srgbClr val="172B48"/>
                </a:solidFill>
                <a:latin typeface="Arial"/>
                <a:cs typeface="Arial"/>
              </a:rPr>
              <a:t> </a:t>
            </a:r>
            <a:r>
              <a:rPr sz="1350" spc="-10">
                <a:solidFill>
                  <a:srgbClr val="172B48"/>
                </a:solidFill>
                <a:latin typeface="Arial"/>
                <a:cs typeface="Arial"/>
              </a:rPr>
              <a:t>them.</a:t>
            </a:r>
            <a:endParaRPr sz="1350">
              <a:latin typeface="Arial"/>
              <a:cs typeface="Arial"/>
            </a:endParaRPr>
          </a:p>
          <a:p>
            <a:pPr>
              <a:lnSpc>
                <a:spcPct val="100000"/>
              </a:lnSpc>
              <a:spcBef>
                <a:spcPts val="35"/>
              </a:spcBef>
            </a:pPr>
            <a:endParaRPr sz="1350">
              <a:latin typeface="Arial"/>
              <a:cs typeface="Arial"/>
            </a:endParaRPr>
          </a:p>
          <a:p>
            <a:pPr marL="12700" marR="5080">
              <a:lnSpc>
                <a:spcPct val="102499"/>
              </a:lnSpc>
            </a:pPr>
            <a:r>
              <a:rPr sz="1350">
                <a:solidFill>
                  <a:srgbClr val="172B48"/>
                </a:solidFill>
                <a:latin typeface="Arial"/>
                <a:cs typeface="Arial"/>
              </a:rPr>
              <a:t>Employees</a:t>
            </a:r>
            <a:r>
              <a:rPr sz="1350" spc="20">
                <a:solidFill>
                  <a:srgbClr val="172B48"/>
                </a:solidFill>
                <a:latin typeface="Arial"/>
                <a:cs typeface="Arial"/>
              </a:rPr>
              <a:t> </a:t>
            </a:r>
            <a:r>
              <a:rPr sz="1350">
                <a:solidFill>
                  <a:srgbClr val="172B48"/>
                </a:solidFill>
                <a:latin typeface="Arial"/>
                <a:cs typeface="Arial"/>
              </a:rPr>
              <a:t>can</a:t>
            </a:r>
            <a:r>
              <a:rPr sz="1350" spc="-55">
                <a:solidFill>
                  <a:srgbClr val="172B48"/>
                </a:solidFill>
                <a:latin typeface="Arial"/>
                <a:cs typeface="Arial"/>
              </a:rPr>
              <a:t> </a:t>
            </a:r>
            <a:r>
              <a:rPr sz="1350">
                <a:solidFill>
                  <a:srgbClr val="172B48"/>
                </a:solidFill>
                <a:latin typeface="Arial"/>
                <a:cs typeface="Arial"/>
              </a:rPr>
              <a:t>save</a:t>
            </a:r>
            <a:r>
              <a:rPr sz="1350" spc="-55">
                <a:solidFill>
                  <a:srgbClr val="172B48"/>
                </a:solidFill>
                <a:latin typeface="Arial"/>
                <a:cs typeface="Arial"/>
              </a:rPr>
              <a:t> </a:t>
            </a:r>
            <a:r>
              <a:rPr sz="1350">
                <a:solidFill>
                  <a:srgbClr val="172B48"/>
                </a:solidFill>
                <a:latin typeface="Arial"/>
                <a:cs typeface="Arial"/>
              </a:rPr>
              <a:t>or</a:t>
            </a:r>
            <a:r>
              <a:rPr sz="1350" spc="-40">
                <a:solidFill>
                  <a:srgbClr val="172B48"/>
                </a:solidFill>
                <a:latin typeface="Arial"/>
                <a:cs typeface="Arial"/>
              </a:rPr>
              <a:t> </a:t>
            </a:r>
            <a:r>
              <a:rPr sz="1350">
                <a:solidFill>
                  <a:srgbClr val="172B48"/>
                </a:solidFill>
                <a:latin typeface="Arial"/>
                <a:cs typeface="Arial"/>
              </a:rPr>
              <a:t>print</a:t>
            </a:r>
            <a:r>
              <a:rPr sz="1350" spc="35">
                <a:solidFill>
                  <a:srgbClr val="172B48"/>
                </a:solidFill>
                <a:latin typeface="Arial"/>
                <a:cs typeface="Arial"/>
              </a:rPr>
              <a:t> </a:t>
            </a:r>
            <a:r>
              <a:rPr sz="1350">
                <a:solidFill>
                  <a:srgbClr val="172B48"/>
                </a:solidFill>
                <a:latin typeface="Arial"/>
                <a:cs typeface="Arial"/>
              </a:rPr>
              <a:t>their</a:t>
            </a:r>
            <a:r>
              <a:rPr sz="1350" spc="-40">
                <a:solidFill>
                  <a:srgbClr val="172B48"/>
                </a:solidFill>
                <a:latin typeface="Arial"/>
                <a:cs typeface="Arial"/>
              </a:rPr>
              <a:t> </a:t>
            </a:r>
            <a:r>
              <a:rPr sz="1350" spc="-10">
                <a:solidFill>
                  <a:srgbClr val="172B48"/>
                </a:solidFill>
                <a:latin typeface="Arial"/>
                <a:cs typeface="Arial"/>
              </a:rPr>
              <a:t>selections, </a:t>
            </a:r>
            <a:r>
              <a:rPr sz="1350">
                <a:solidFill>
                  <a:srgbClr val="172B48"/>
                </a:solidFill>
                <a:latin typeface="Arial"/>
                <a:cs typeface="Arial"/>
              </a:rPr>
              <a:t>then</a:t>
            </a:r>
            <a:r>
              <a:rPr sz="1350" spc="-5">
                <a:solidFill>
                  <a:srgbClr val="172B48"/>
                </a:solidFill>
                <a:latin typeface="Arial"/>
                <a:cs typeface="Arial"/>
              </a:rPr>
              <a:t> </a:t>
            </a:r>
            <a:r>
              <a:rPr sz="1350">
                <a:solidFill>
                  <a:srgbClr val="172B48"/>
                </a:solidFill>
                <a:latin typeface="Arial"/>
                <a:cs typeface="Arial"/>
              </a:rPr>
              <a:t>visit</a:t>
            </a:r>
            <a:r>
              <a:rPr sz="1350" spc="-45">
                <a:solidFill>
                  <a:srgbClr val="172B48"/>
                </a:solidFill>
                <a:latin typeface="Arial"/>
                <a:cs typeface="Arial"/>
              </a:rPr>
              <a:t> </a:t>
            </a:r>
            <a:r>
              <a:rPr sz="1350">
                <a:solidFill>
                  <a:srgbClr val="172B48"/>
                </a:solidFill>
                <a:latin typeface="Arial"/>
                <a:cs typeface="Arial"/>
              </a:rPr>
              <a:t>UCPath</a:t>
            </a:r>
            <a:r>
              <a:rPr sz="1350" spc="-20">
                <a:solidFill>
                  <a:srgbClr val="172B48"/>
                </a:solidFill>
                <a:latin typeface="Arial"/>
                <a:cs typeface="Arial"/>
              </a:rPr>
              <a:t> </a:t>
            </a:r>
            <a:r>
              <a:rPr sz="1350">
                <a:solidFill>
                  <a:srgbClr val="172B48"/>
                </a:solidFill>
                <a:latin typeface="Arial"/>
                <a:cs typeface="Arial"/>
              </a:rPr>
              <a:t>to</a:t>
            </a:r>
            <a:r>
              <a:rPr sz="1350" spc="-10">
                <a:solidFill>
                  <a:srgbClr val="172B48"/>
                </a:solidFill>
                <a:latin typeface="Arial"/>
                <a:cs typeface="Arial"/>
              </a:rPr>
              <a:t> enroll.</a:t>
            </a:r>
            <a:endParaRPr sz="1350">
              <a:latin typeface="Arial"/>
              <a:cs typeface="Arial"/>
            </a:endParaRPr>
          </a:p>
        </p:txBody>
      </p:sp>
      <p:grpSp>
        <p:nvGrpSpPr>
          <p:cNvPr id="9" name="Group 8">
            <a:extLst>
              <a:ext uri="{FF2B5EF4-FFF2-40B4-BE49-F238E27FC236}">
                <a16:creationId xmlns:a16="http://schemas.microsoft.com/office/drawing/2014/main" id="{E8744117-09AF-EA7F-65D5-E5E2DF932A18}"/>
              </a:ext>
              <a:ext uri="{C183D7F6-B498-43B3-948B-1728B52AA6E4}">
                <adec:decorative xmlns:adec="http://schemas.microsoft.com/office/drawing/2017/decorative" val="1"/>
              </a:ext>
            </a:extLst>
          </p:cNvPr>
          <p:cNvGrpSpPr/>
          <p:nvPr/>
        </p:nvGrpSpPr>
        <p:grpSpPr>
          <a:xfrm>
            <a:off x="228600" y="4297795"/>
            <a:ext cx="1219200" cy="533400"/>
            <a:chOff x="228600" y="4297795"/>
            <a:chExt cx="1219200" cy="533400"/>
          </a:xfrm>
        </p:grpSpPr>
        <p:sp>
          <p:nvSpPr>
            <p:cNvPr id="10" name="Rectangle 9">
              <a:extLst>
                <a:ext uri="{FF2B5EF4-FFF2-40B4-BE49-F238E27FC236}">
                  <a16:creationId xmlns:a16="http://schemas.microsoft.com/office/drawing/2014/main" id="{DC2C87F7-70E7-7CBE-C4FE-61B127AE8CA0}"/>
                </a:ext>
              </a:extLst>
            </p:cNvPr>
            <p:cNvSpPr/>
            <p:nvPr/>
          </p:nvSpPr>
          <p:spPr>
            <a:xfrm>
              <a:off x="228600" y="4297795"/>
              <a:ext cx="12192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7953498-5D1A-A14E-D7F9-318BF33C531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633" y="4496463"/>
              <a:ext cx="1098167" cy="334732"/>
            </a:xfrm>
            <a:prstGeom prst="rect">
              <a:avLst/>
            </a:prstGeom>
          </p:spPr>
        </p:pic>
      </p:grpSp>
      <p:pic>
        <p:nvPicPr>
          <p:cNvPr id="8" name="slide 47">
            <a:hlinkClick r:id="" action="ppaction://media"/>
            <a:extLst>
              <a:ext uri="{FF2B5EF4-FFF2-40B4-BE49-F238E27FC236}">
                <a16:creationId xmlns:a16="http://schemas.microsoft.com/office/drawing/2014/main" id="{EA277F72-0BAB-5A43-29A9-2AC7570FD5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01212" y="5190122"/>
            <a:ext cx="406400" cy="406400"/>
          </a:xfrm>
          <a:prstGeom prst="rect">
            <a:avLst/>
          </a:prstGeom>
        </p:spPr>
      </p:pic>
    </p:spTree>
    <p:extLst>
      <p:ext uri="{BB962C8B-B14F-4D97-AF65-F5344CB8AC3E}">
        <p14:creationId xmlns:p14="http://schemas.microsoft.com/office/powerpoint/2010/main" val="367710886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3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8C254-DFFE-A5B1-E8AB-3006D8566DE5}"/>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8E33B513-2558-AC5E-B14C-3C0181DDDEB5}"/>
              </a:ext>
              <a:ext uri="{C183D7F6-B498-43B3-948B-1728B52AA6E4}">
                <adec:decorative xmlns:adec="http://schemas.microsoft.com/office/drawing/2017/decorative" val="1"/>
              </a:ext>
            </a:extLst>
          </p:cNvPr>
          <p:cNvPicPr/>
          <p:nvPr/>
        </p:nvPicPr>
        <p:blipFill>
          <a:blip r:embed="rId4" cstate="email">
            <a:extLst>
              <a:ext uri="{28A0092B-C50C-407E-A947-70E740481C1C}">
                <a14:useLocalDpi xmlns:a14="http://schemas.microsoft.com/office/drawing/2010/main"/>
              </a:ext>
            </a:extLst>
          </a:blip>
          <a:stretch>
            <a:fillRect/>
          </a:stretch>
        </p:blipFill>
        <p:spPr>
          <a:xfrm>
            <a:off x="26213" y="1774"/>
            <a:ext cx="9144000" cy="5148076"/>
          </a:xfrm>
          <a:prstGeom prst="rect">
            <a:avLst/>
          </a:prstGeom>
        </p:spPr>
      </p:pic>
      <p:sp>
        <p:nvSpPr>
          <p:cNvPr id="3" name="object 3">
            <a:extLst>
              <a:ext uri="{FF2B5EF4-FFF2-40B4-BE49-F238E27FC236}">
                <a16:creationId xmlns:a16="http://schemas.microsoft.com/office/drawing/2014/main" id="{A88F8448-EC9F-4E55-12C7-4B73F7891792}"/>
              </a:ext>
            </a:extLst>
          </p:cNvPr>
          <p:cNvSpPr txBox="1">
            <a:spLocks noGrp="1"/>
          </p:cNvSpPr>
          <p:nvPr>
            <p:ph type="title" idx="4294967295"/>
          </p:nvPr>
        </p:nvSpPr>
        <p:spPr>
          <a:xfrm>
            <a:off x="609600" y="365125"/>
            <a:ext cx="7543800" cy="4558940"/>
          </a:xfrm>
          <a:prstGeom prst="rect">
            <a:avLst/>
          </a:prstGeom>
          <a:noFill/>
          <a:ln>
            <a:noFill/>
            <a:prstDash/>
          </a:ln>
          <a:effectLst/>
        </p:spPr>
        <p:txBody>
          <a:bodyPr rot="0" spcFirstLastPara="0" vertOverflow="overflow" horzOverflow="overflow" vert="horz" wrap="square" lIns="0" tIns="11430" rIns="0" bIns="0" numCol="1" spcCol="0" rtlCol="0" fromWordArt="0" anchor="t" anchorCtr="0" forceAA="0" compatLnSpc="1">
            <a:prstTxWarp prst="textNoShape">
              <a:avLst/>
            </a:prstTxWarp>
            <a:spAutoFit/>
          </a:bodyPr>
          <a:lstStyle/>
          <a:p>
            <a:r>
              <a:rPr lang="en-US" sz="2400">
                <a:solidFill>
                  <a:schemeClr val="bg1"/>
                </a:solidFill>
              </a:rPr>
              <a:t>Please contact us if you need assistance or have questions about your benefits:</a:t>
            </a:r>
            <a:br>
              <a:rPr lang="en-US" sz="2400">
                <a:solidFill>
                  <a:schemeClr val="bg1"/>
                </a:solidFill>
              </a:rPr>
            </a:br>
            <a:br>
              <a:rPr lang="en-US" sz="2400">
                <a:solidFill>
                  <a:schemeClr val="bg1"/>
                </a:solidFill>
              </a:rPr>
            </a:br>
            <a:r>
              <a:rPr lang="en-US" sz="2400">
                <a:solidFill>
                  <a:schemeClr val="bg1"/>
                </a:solidFill>
              </a:rPr>
              <a:t>Ranada Palmer, Health Care Facilitator/Benefits Lead </a:t>
            </a:r>
            <a:br>
              <a:rPr lang="en-US" sz="2400">
                <a:solidFill>
                  <a:schemeClr val="bg1"/>
                </a:solidFill>
              </a:rPr>
            </a:br>
            <a:r>
              <a:rPr lang="en-US" sz="2400">
                <a:solidFill>
                  <a:schemeClr val="bg1"/>
                </a:solidFill>
              </a:rPr>
              <a:t>Kimberly Grossmann, Benefits Consultant</a:t>
            </a:r>
            <a:br>
              <a:rPr lang="en-US" sz="2400">
                <a:solidFill>
                  <a:schemeClr val="bg1"/>
                </a:solidFill>
              </a:rPr>
            </a:br>
            <a:r>
              <a:rPr lang="en-US" sz="2400">
                <a:solidFill>
                  <a:schemeClr val="bg1"/>
                </a:solidFill>
              </a:rPr>
              <a:t>Tina Rodriguez, Benefits Manager</a:t>
            </a:r>
            <a:br>
              <a:rPr lang="en-US" sz="2400">
                <a:solidFill>
                  <a:schemeClr val="bg1"/>
                </a:solidFill>
              </a:rPr>
            </a:br>
            <a:r>
              <a:rPr lang="en-US" sz="2400">
                <a:solidFill>
                  <a:schemeClr val="bg1"/>
                </a:solidFill>
              </a:rPr>
              <a:t> </a:t>
            </a:r>
            <a:br>
              <a:rPr lang="en-US" sz="2400">
                <a:solidFill>
                  <a:schemeClr val="bg1"/>
                </a:solidFill>
              </a:rPr>
            </a:br>
            <a:r>
              <a:rPr lang="en-US" sz="2400">
                <a:solidFill>
                  <a:schemeClr val="bg1"/>
                </a:solidFill>
              </a:rPr>
              <a:t>Contact us via email at</a:t>
            </a:r>
            <a:r>
              <a:rPr lang="en-US" sz="2400"/>
              <a:t> </a:t>
            </a:r>
            <a:r>
              <a:rPr lang="en-US" sz="2400">
                <a:hlinkClick r:id="rId5"/>
              </a:rPr>
              <a:t>benefits@ucr.edu</a:t>
            </a:r>
            <a:br>
              <a:rPr lang="en-US" sz="2400"/>
            </a:br>
            <a:br>
              <a:rPr lang="en-US" sz="2400"/>
            </a:br>
            <a:r>
              <a:rPr lang="en-US" sz="2400"/>
              <a:t>		</a:t>
            </a:r>
            <a:r>
              <a:rPr lang="en-US" sz="2400">
                <a:solidFill>
                  <a:schemeClr val="bg1"/>
                </a:solidFill>
              </a:rPr>
              <a:t>THANK YOU!</a:t>
            </a:r>
            <a:br>
              <a:rPr lang="en-US"/>
            </a:br>
            <a:br>
              <a:rPr lang="en-US" sz="2000">
                <a:solidFill>
                  <a:schemeClr val="bg1"/>
                </a:solidFill>
              </a:rPr>
            </a:br>
            <a:endParaRPr kumimoji="0" lang="en-US" sz="2750" b="0" i="0" u="none" strike="noStrike" kern="0" cap="none" spc="0" normalizeH="0" baseline="0" noProof="0">
              <a:ln>
                <a:noFill/>
              </a:ln>
              <a:solidFill>
                <a:sysClr val="windowText" lastClr="000000"/>
              </a:solidFill>
              <a:effectLst/>
              <a:uLnTx/>
              <a:uFillTx/>
              <a:latin typeface="Arial"/>
              <a:cs typeface="Arial"/>
            </a:endParaRPr>
          </a:p>
        </p:txBody>
      </p:sp>
      <p:pic>
        <p:nvPicPr>
          <p:cNvPr id="5" name="Picture 4" descr="Logo graphic for UC Riverside Human Resources, featuring large blue “UC” letters and white “RIVERSIDE” text. An orange swoosh underlines branding, with “Human Resources” in white below on a gray checkerboard background.">
            <a:extLst>
              <a:ext uri="{FF2B5EF4-FFF2-40B4-BE49-F238E27FC236}">
                <a16:creationId xmlns:a16="http://schemas.microsoft.com/office/drawing/2014/main" id="{B2F4AD6B-9805-9C3C-5ED9-706C43C894B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4800" y="4556125"/>
            <a:ext cx="1072546" cy="326963"/>
          </a:xfrm>
          <a:prstGeom prst="rect">
            <a:avLst/>
          </a:prstGeom>
        </p:spPr>
      </p:pic>
      <p:pic>
        <p:nvPicPr>
          <p:cNvPr id="7" name="new slide 44">
            <a:hlinkClick r:id="" action="ppaction://media"/>
            <a:extLst>
              <a:ext uri="{FF2B5EF4-FFF2-40B4-BE49-F238E27FC236}">
                <a16:creationId xmlns:a16="http://schemas.microsoft.com/office/drawing/2014/main" id="{27565FB5-3E58-ABD2-1AE6-E24BEA07E3F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2570" y="5149850"/>
            <a:ext cx="406400" cy="406400"/>
          </a:xfrm>
          <a:prstGeom prst="rect">
            <a:avLst/>
          </a:prstGeom>
        </p:spPr>
      </p:pic>
    </p:spTree>
    <p:extLst>
      <p:ext uri="{BB962C8B-B14F-4D97-AF65-F5344CB8AC3E}">
        <p14:creationId xmlns:p14="http://schemas.microsoft.com/office/powerpoint/2010/main" val="1148290704"/>
      </p:ext>
    </p:extLst>
  </p:cSld>
  <p:clrMapOvr>
    <a:masterClrMapping/>
  </p:clrMapOvr>
  <mc:AlternateContent xmlns:mc="http://schemas.openxmlformats.org/markup-compatibility/2006">
    <mc:Choice xmlns:p14="http://schemas.microsoft.com/office/powerpoint/2010/main" Requires="p14">
      <p:transition spd="slow" p14:dur="2000" advTm="30600"/>
    </mc:Choice>
    <mc:Fallback>
      <p:transition spd="slow" advTm="30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1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ffa3566-1075-495e-8456-41f2d7e29f80" xsi:nil="true"/>
    <lcf76f155ced4ddcb4097134ff3c332f xmlns="8e114423-617b-4931-9a62-741b33915ddb">
      <Terms xmlns="http://schemas.microsoft.com/office/infopath/2007/PartnerControls"/>
    </lcf76f155ced4ddcb4097134ff3c332f>
    <Note xmlns="8e114423-617b-4931-9a62-741b33915dd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7A7640BA4240E46B3DF80EEA6CCC330" ma:contentTypeVersion="20" ma:contentTypeDescription="Create a new document." ma:contentTypeScope="" ma:versionID="50f96b8ed72430f2867544c2d6600dee">
  <xsd:schema xmlns:xsd="http://www.w3.org/2001/XMLSchema" xmlns:xs="http://www.w3.org/2001/XMLSchema" xmlns:p="http://schemas.microsoft.com/office/2006/metadata/properties" xmlns:ns2="8e114423-617b-4931-9a62-741b33915ddb" xmlns:ns3="dffa3566-1075-495e-8456-41f2d7e29f80" targetNamespace="http://schemas.microsoft.com/office/2006/metadata/properties" ma:root="true" ma:fieldsID="3e06ce82c68e28a7e9c698a77a914776" ns2:_="" ns3:_="">
    <xsd:import namespace="8e114423-617b-4931-9a62-741b33915ddb"/>
    <xsd:import namespace="dffa3566-1075-495e-8456-41f2d7e29f8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lcf76f155ced4ddcb4097134ff3c332f" minOccurs="0"/>
                <xsd:element ref="ns3:TaxCatchAll" minOccurs="0"/>
                <xsd:element ref="ns2:Not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114423-617b-4931-9a62-741b33915d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a369a8e-3b54-4403-844c-e867f8c992a5" ma:termSetId="09814cd3-568e-fe90-9814-8d621ff8fb84" ma:anchorId="fba54fb3-c3e1-fe81-a776-ca4b69148c4d" ma:open="true" ma:isKeyword="false">
      <xsd:complexType>
        <xsd:sequence>
          <xsd:element ref="pc:Terms" minOccurs="0" maxOccurs="1"/>
        </xsd:sequence>
      </xsd:complexType>
    </xsd:element>
    <xsd:element name="Note" ma:index="24" nillable="true" ma:displayName="Note" ma:format="Dropdown" ma:internalName="Note">
      <xsd:simpleType>
        <xsd:restriction base="dms:Text">
          <xsd:maxLength value="255"/>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fa3566-1075-495e-8456-41f2d7e29f8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a623f-3c29-4c46-b11c-b908c0b21c86}" ma:internalName="TaxCatchAll" ma:showField="CatchAllData" ma:web="dffa3566-1075-495e-8456-41f2d7e29f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8DE0EA-2137-4EDE-B688-6CD57B4D814A}">
  <ds:schemaRefs>
    <ds:schemaRef ds:uri="8e114423-617b-4931-9a62-741b33915ddb"/>
    <ds:schemaRef ds:uri="dffa3566-1075-495e-8456-41f2d7e29f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84000EE-D931-4AC1-9E2F-554B7FDCF8A2}">
  <ds:schemaRefs>
    <ds:schemaRef ds:uri="8e114423-617b-4931-9a62-741b33915ddb"/>
    <ds:schemaRef ds:uri="dffa3566-1075-495e-8456-41f2d7e29f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5574652-1C21-43B8-8D59-C1AEFF80F8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3547</Words>
  <Application>Microsoft Office PowerPoint</Application>
  <PresentationFormat>Custom</PresentationFormat>
  <Paragraphs>681</Paragraphs>
  <Slides>43</Slides>
  <Notes>3</Notes>
  <HiddenSlides>0</HiddenSlides>
  <MMClips>43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Aptos</vt:lpstr>
      <vt:lpstr>Arial</vt:lpstr>
      <vt:lpstr>Calibri</vt:lpstr>
      <vt:lpstr>Century Gothic</vt:lpstr>
      <vt:lpstr>Times New Roman</vt:lpstr>
      <vt:lpstr>Wingdings</vt:lpstr>
      <vt:lpstr>Office Theme</vt:lpstr>
      <vt:lpstr>PowerPoint Presentation</vt:lpstr>
      <vt:lpstr>PowerPoint Presentation</vt:lpstr>
      <vt:lpstr>2027 Medical Plans</vt:lpstr>
      <vt:lpstr>Federal Legislative Mandate – Applies to all active plans</vt:lpstr>
      <vt:lpstr>CA State Legislative Changes</vt:lpstr>
      <vt:lpstr>UC Blue &amp; Gold HMO Plan Changes</vt:lpstr>
      <vt:lpstr>Kaiser CA HMO Plan Changes</vt:lpstr>
      <vt:lpstr>Optum Behavioral Health Plan Changes</vt:lpstr>
      <vt:lpstr>Kaiser Mid-Atlantic HMO plan MD/DC/VA Region</vt:lpstr>
      <vt:lpstr>UC Care Plan Changes</vt:lpstr>
      <vt:lpstr>UC Care Plan Changes</vt:lpstr>
      <vt:lpstr>Health Savings Account (HSA)</vt:lpstr>
      <vt:lpstr>HealthSavings+ and HSA Eligibility</vt:lpstr>
      <vt:lpstr>HealthSavings+ and HSA Eligibility</vt:lpstr>
      <vt:lpstr>HealthSavings+ and HSA Eligibility</vt:lpstr>
      <vt:lpstr>HealthSavings+ Plan Changes</vt:lpstr>
      <vt:lpstr>What’s changing – Accolade is becoming Transcarent</vt:lpstr>
      <vt:lpstr>Transcarent experience 2027</vt:lpstr>
      <vt:lpstr>Virtual Primary Care: Chat with a Provider</vt:lpstr>
      <vt:lpstr>AI Care Assistant (WayFinding)</vt:lpstr>
      <vt:lpstr>Important Dates &amp; Information</vt:lpstr>
      <vt:lpstr>2027 Member ID Cards</vt:lpstr>
      <vt:lpstr>2027 Pay Bands, Active Rates and Contributions</vt:lpstr>
      <vt:lpstr>2027 Employee Pay Bands</vt:lpstr>
      <vt:lpstr>Change in Employee Nets ($) - 2026 vs. 2027</vt:lpstr>
      <vt:lpstr>Change in Employee Nets ($) - 2026 vs. 2027</vt:lpstr>
      <vt:lpstr>2027 Employee Contributions</vt:lpstr>
      <vt:lpstr>2027 Employee Premium Cost Share Systemwide Bargaining Units</vt:lpstr>
      <vt:lpstr>2027 Employee Premium Cost Share Systemwide Bargaining Units (cont’d)</vt:lpstr>
      <vt:lpstr>Non–Medical Benefits Update </vt:lpstr>
      <vt:lpstr>Dental – Delta Dental</vt:lpstr>
      <vt:lpstr>Vision – VSP</vt:lpstr>
      <vt:lpstr>Auto, Home &amp; Renters – California Casualty</vt:lpstr>
      <vt:lpstr>Supplemental Health Plans - Prudential</vt:lpstr>
      <vt:lpstr>Life / AD&amp;D - Prudential</vt:lpstr>
      <vt:lpstr>Other Plans</vt:lpstr>
      <vt:lpstr>Other Plans - Continued</vt:lpstr>
      <vt:lpstr>Flexible Spending Accounts</vt:lpstr>
      <vt:lpstr>Flexible Spending Accounts</vt:lpstr>
      <vt:lpstr>Limited Purpose FSA</vt:lpstr>
      <vt:lpstr>ALEX personalizes recommendations using real-time data and user preferences</vt:lpstr>
      <vt:lpstr>The final review keeps the next step clear</vt:lpstr>
      <vt:lpstr>Please contact us if you need assistance or have questions about your benefits:  Ranada Palmer, Health Care Facilitator/Benefits Lead  Kimberly Grossmann, Benefits Consultant Tina Rodriguez, Benefits Manager   Contact us via email at benefits@ucr.edu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Wendy Welsh</dc:creator>
  <cp:lastModifiedBy>Ranada A Palmer</cp:lastModifiedBy>
  <cp:revision>1</cp:revision>
  <dcterms:created xsi:type="dcterms:W3CDTF">2026-10-07T21:34:43Z</dcterms:created>
  <dcterms:modified xsi:type="dcterms:W3CDTF">2026-10-28T21:59:49Z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2026-10-06T00:00:00Z</vt:filetime>
  </property>
  <property fmtid="{D5CDD505-2E9C-101B-9397-08002B2CF9AE}" pid="3" name="LastSaved">
    <vt:filetime>2026-10-07T00:00:00Z</vt:filetime>
  </property>
  <property fmtid="{D5CDD505-2E9C-101B-9397-08002B2CF9AE}" pid="4" name="ContentTypeId">
    <vt:lpwstr>0x01010047A7640BA4240E46B3DF80EEA6CCC330</vt:lpwstr>
  </property>
  <property fmtid="{D5CDD505-2E9C-101B-9397-08002B2CF9AE}" pid="5" name="MediaServiceImageTags">
    <vt:lpwstr/>
  </property>
</Properties>
</file>