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51"/>
  </p:notesMasterIdLst>
  <p:handoutMasterIdLst>
    <p:handoutMasterId r:id="rId52"/>
  </p:handoutMasterIdLst>
  <p:sldIdLst>
    <p:sldId id="490" r:id="rId5"/>
    <p:sldId id="259" r:id="rId6"/>
    <p:sldId id="267" r:id="rId7"/>
    <p:sldId id="275" r:id="rId8"/>
    <p:sldId id="499" r:id="rId9"/>
    <p:sldId id="376" r:id="rId10"/>
    <p:sldId id="470" r:id="rId11"/>
    <p:sldId id="393" r:id="rId12"/>
    <p:sldId id="468" r:id="rId13"/>
    <p:sldId id="469" r:id="rId14"/>
    <p:sldId id="394" r:id="rId15"/>
    <p:sldId id="395" r:id="rId16"/>
    <p:sldId id="488" r:id="rId17"/>
    <p:sldId id="471" r:id="rId18"/>
    <p:sldId id="366" r:id="rId19"/>
    <p:sldId id="426" r:id="rId20"/>
    <p:sldId id="427" r:id="rId21"/>
    <p:sldId id="428" r:id="rId22"/>
    <p:sldId id="429" r:id="rId23"/>
    <p:sldId id="430" r:id="rId24"/>
    <p:sldId id="431" r:id="rId25"/>
    <p:sldId id="432" r:id="rId26"/>
    <p:sldId id="368" r:id="rId27"/>
    <p:sldId id="439" r:id="rId28"/>
    <p:sldId id="440" r:id="rId29"/>
    <p:sldId id="442" r:id="rId30"/>
    <p:sldId id="487" r:id="rId31"/>
    <p:sldId id="443" r:id="rId32"/>
    <p:sldId id="371" r:id="rId33"/>
    <p:sldId id="420" r:id="rId34"/>
    <p:sldId id="441" r:id="rId35"/>
    <p:sldId id="413" r:id="rId36"/>
    <p:sldId id="414" r:id="rId37"/>
    <p:sldId id="415" r:id="rId38"/>
    <p:sldId id="435" r:id="rId39"/>
    <p:sldId id="357" r:id="rId40"/>
    <p:sldId id="491" r:id="rId41"/>
    <p:sldId id="390" r:id="rId42"/>
    <p:sldId id="391" r:id="rId43"/>
    <p:sldId id="392" r:id="rId44"/>
    <p:sldId id="498" r:id="rId45"/>
    <p:sldId id="495" r:id="rId46"/>
    <p:sldId id="273" r:id="rId47"/>
    <p:sldId id="268" r:id="rId48"/>
    <p:sldId id="497" r:id="rId49"/>
    <p:sldId id="337" r:id="rId5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547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C5278B0-05B7-AE7D-999B-55A0A243098D}" name="Albert Yam" initials="AY" userId="YyzwPf2gINJLTfeNrRTm+WycPlSbi5cpTun/reMw1I4=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93D7"/>
    <a:srgbClr val="003DA5"/>
    <a:srgbClr val="FFB81D"/>
    <a:srgbClr val="9BCFEA"/>
    <a:srgbClr val="000000"/>
    <a:srgbClr val="2E2D2D"/>
    <a:srgbClr val="F47735"/>
    <a:srgbClr val="E07735"/>
    <a:srgbClr val="676767"/>
    <a:srgbClr val="009D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75A901-D2A6-4446-9356-21BD23BCB333}" v="3" dt="2025-10-28T21:54:58.823"/>
  </p1510:revLst>
</p1510:revInfo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417" autoAdjust="0"/>
  </p:normalViewPr>
  <p:slideViewPr>
    <p:cSldViewPr snapToGrid="0">
      <p:cViewPr varScale="1">
        <p:scale>
          <a:sx n="101" d="100"/>
          <a:sy n="101" d="100"/>
        </p:scale>
        <p:origin x="1488" y="108"/>
      </p:cViewPr>
      <p:guideLst>
        <p:guide orient="horz" pos="1620"/>
        <p:guide pos="54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8/10/relationships/authors" Target="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6/11/relationships/changesInfo" Target="changesInfos/changesInfo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nada A Palmer" userId="4d7edc41-f69b-4364-9ca9-5f1436d883d2" providerId="ADAL" clId="{F6FC7082-76A1-4D25-883F-1709F40606FC}"/>
    <pc:docChg chg="modSld">
      <pc:chgData name="Ranada A Palmer" userId="4d7edc41-f69b-4364-9ca9-5f1436d883d2" providerId="ADAL" clId="{F6FC7082-76A1-4D25-883F-1709F40606FC}" dt="2025-10-28T21:56:20.684" v="29" actId="6549"/>
      <pc:docMkLst>
        <pc:docMk/>
      </pc:docMkLst>
      <pc:sldChg chg="modSp mod">
        <pc:chgData name="Ranada A Palmer" userId="4d7edc41-f69b-4364-9ca9-5f1436d883d2" providerId="ADAL" clId="{F6FC7082-76A1-4D25-883F-1709F40606FC}" dt="2025-10-28T21:56:20.684" v="29" actId="6549"/>
        <pc:sldMkLst>
          <pc:docMk/>
          <pc:sldMk cId="757806978" sldId="268"/>
        </pc:sldMkLst>
        <pc:spChg chg="mod">
          <ac:chgData name="Ranada A Palmer" userId="4d7edc41-f69b-4364-9ca9-5f1436d883d2" providerId="ADAL" clId="{F6FC7082-76A1-4D25-883F-1709F40606FC}" dt="2025-10-28T21:56:20.684" v="29" actId="6549"/>
          <ac:spMkLst>
            <pc:docMk/>
            <pc:sldMk cId="757806978" sldId="268"/>
            <ac:spMk id="4" creationId="{F33D0730-CA5F-A953-0E53-D84FCA5F6CCB}"/>
          </ac:spMkLst>
        </pc:spChg>
      </pc:sldChg>
      <pc:sldChg chg="modSp mod">
        <pc:chgData name="Ranada A Palmer" userId="4d7edc41-f69b-4364-9ca9-5f1436d883d2" providerId="ADAL" clId="{F6FC7082-76A1-4D25-883F-1709F40606FC}" dt="2025-10-28T21:56:11.632" v="27" actId="6549"/>
        <pc:sldMkLst>
          <pc:docMk/>
          <pc:sldMk cId="3034743159" sldId="273"/>
        </pc:sldMkLst>
        <pc:spChg chg="mod">
          <ac:chgData name="Ranada A Palmer" userId="4d7edc41-f69b-4364-9ca9-5f1436d883d2" providerId="ADAL" clId="{F6FC7082-76A1-4D25-883F-1709F40606FC}" dt="2025-10-28T21:56:11.632" v="27" actId="6549"/>
          <ac:spMkLst>
            <pc:docMk/>
            <pc:sldMk cId="3034743159" sldId="273"/>
            <ac:spMk id="4" creationId="{92A75530-E80B-D1FA-8ACA-47470D6A1054}"/>
          </ac:spMkLst>
        </pc:spChg>
      </pc:sldChg>
      <pc:sldChg chg="modSp mod">
        <pc:chgData name="Ranada A Palmer" userId="4d7edc41-f69b-4364-9ca9-5f1436d883d2" providerId="ADAL" clId="{F6FC7082-76A1-4D25-883F-1709F40606FC}" dt="2025-10-28T21:52:08.610" v="7" actId="6549"/>
        <pc:sldMkLst>
          <pc:docMk/>
          <pc:sldMk cId="1661111561" sldId="368"/>
        </pc:sldMkLst>
        <pc:spChg chg="mod">
          <ac:chgData name="Ranada A Palmer" userId="4d7edc41-f69b-4364-9ca9-5f1436d883d2" providerId="ADAL" clId="{F6FC7082-76A1-4D25-883F-1709F40606FC}" dt="2025-10-28T21:52:08.610" v="7" actId="6549"/>
          <ac:spMkLst>
            <pc:docMk/>
            <pc:sldMk cId="1661111561" sldId="368"/>
            <ac:spMk id="7" creationId="{7D90EBDF-1526-3689-E4C8-34D1D65C123D}"/>
          </ac:spMkLst>
        </pc:spChg>
      </pc:sldChg>
      <pc:sldChg chg="modSp mod">
        <pc:chgData name="Ranada A Palmer" userId="4d7edc41-f69b-4364-9ca9-5f1436d883d2" providerId="ADAL" clId="{F6FC7082-76A1-4D25-883F-1709F40606FC}" dt="2025-10-28T21:53:04.643" v="12" actId="6549"/>
        <pc:sldMkLst>
          <pc:docMk/>
          <pc:sldMk cId="2129876862" sldId="371"/>
        </pc:sldMkLst>
        <pc:spChg chg="mod">
          <ac:chgData name="Ranada A Palmer" userId="4d7edc41-f69b-4364-9ca9-5f1436d883d2" providerId="ADAL" clId="{F6FC7082-76A1-4D25-883F-1709F40606FC}" dt="2025-10-28T21:53:04.643" v="12" actId="6549"/>
          <ac:spMkLst>
            <pc:docMk/>
            <pc:sldMk cId="2129876862" sldId="371"/>
            <ac:spMk id="5" creationId="{5B1D6C98-F53F-9A11-6F22-8F29BC003F22}"/>
          </ac:spMkLst>
        </pc:spChg>
      </pc:sldChg>
      <pc:sldChg chg="modSp mod">
        <pc:chgData name="Ranada A Palmer" userId="4d7edc41-f69b-4364-9ca9-5f1436d883d2" providerId="ADAL" clId="{F6FC7082-76A1-4D25-883F-1709F40606FC}" dt="2025-10-28T21:51:20.001" v="2" actId="6549"/>
        <pc:sldMkLst>
          <pc:docMk/>
          <pc:sldMk cId="2540269852" sldId="393"/>
        </pc:sldMkLst>
        <pc:spChg chg="mod">
          <ac:chgData name="Ranada A Palmer" userId="4d7edc41-f69b-4364-9ca9-5f1436d883d2" providerId="ADAL" clId="{F6FC7082-76A1-4D25-883F-1709F40606FC}" dt="2025-10-28T21:51:20.001" v="2" actId="6549"/>
          <ac:spMkLst>
            <pc:docMk/>
            <pc:sldMk cId="2540269852" sldId="393"/>
            <ac:spMk id="2" creationId="{5167EAB5-C0CF-70F4-0209-4D007C692C14}"/>
          </ac:spMkLst>
        </pc:spChg>
      </pc:sldChg>
      <pc:sldChg chg="modSp mod">
        <pc:chgData name="Ranada A Palmer" userId="4d7edc41-f69b-4364-9ca9-5f1436d883d2" providerId="ADAL" clId="{F6FC7082-76A1-4D25-883F-1709F40606FC}" dt="2025-10-28T21:53:44.699" v="13" actId="6549"/>
        <pc:sldMkLst>
          <pc:docMk/>
          <pc:sldMk cId="2039070012" sldId="415"/>
        </pc:sldMkLst>
        <pc:graphicFrameChg chg="modGraphic">
          <ac:chgData name="Ranada A Palmer" userId="4d7edc41-f69b-4364-9ca9-5f1436d883d2" providerId="ADAL" clId="{F6FC7082-76A1-4D25-883F-1709F40606FC}" dt="2025-10-28T21:53:44.699" v="13" actId="6549"/>
          <ac:graphicFrameMkLst>
            <pc:docMk/>
            <pc:sldMk cId="2039070012" sldId="415"/>
            <ac:graphicFrameMk id="2" creationId="{F4A877A1-CA50-5826-B336-5205CE754EE5}"/>
          </ac:graphicFrameMkLst>
        </pc:graphicFrameChg>
      </pc:sldChg>
      <pc:sldChg chg="modSp mod">
        <pc:chgData name="Ranada A Palmer" userId="4d7edc41-f69b-4364-9ca9-5f1436d883d2" providerId="ADAL" clId="{F6FC7082-76A1-4D25-883F-1709F40606FC}" dt="2025-10-28T21:52:14.514" v="8" actId="6549"/>
        <pc:sldMkLst>
          <pc:docMk/>
          <pc:sldMk cId="368469663" sldId="439"/>
        </pc:sldMkLst>
        <pc:spChg chg="mod">
          <ac:chgData name="Ranada A Palmer" userId="4d7edc41-f69b-4364-9ca9-5f1436d883d2" providerId="ADAL" clId="{F6FC7082-76A1-4D25-883F-1709F40606FC}" dt="2025-10-28T21:52:14.514" v="8" actId="6549"/>
          <ac:spMkLst>
            <pc:docMk/>
            <pc:sldMk cId="368469663" sldId="439"/>
            <ac:spMk id="7" creationId="{2D8E6218-9234-23E0-3EFC-30A786D44BDC}"/>
          </ac:spMkLst>
        </pc:spChg>
      </pc:sldChg>
      <pc:sldChg chg="modSp mod">
        <pc:chgData name="Ranada A Palmer" userId="4d7edc41-f69b-4364-9ca9-5f1436d883d2" providerId="ADAL" clId="{F6FC7082-76A1-4D25-883F-1709F40606FC}" dt="2025-10-28T21:51:32.497" v="5" actId="20577"/>
        <pc:sldMkLst>
          <pc:docMk/>
          <pc:sldMk cId="1987005813" sldId="469"/>
        </pc:sldMkLst>
        <pc:spChg chg="mod">
          <ac:chgData name="Ranada A Palmer" userId="4d7edc41-f69b-4364-9ca9-5f1436d883d2" providerId="ADAL" clId="{F6FC7082-76A1-4D25-883F-1709F40606FC}" dt="2025-10-28T21:51:32.497" v="5" actId="20577"/>
          <ac:spMkLst>
            <pc:docMk/>
            <pc:sldMk cId="1987005813" sldId="469"/>
            <ac:spMk id="2" creationId="{B7C3515B-E8BA-FA96-372F-014FB8BE0178}"/>
          </ac:spMkLst>
        </pc:spChg>
      </pc:sldChg>
      <pc:sldChg chg="modSp mod">
        <pc:chgData name="Ranada A Palmer" userId="4d7edc41-f69b-4364-9ca9-5f1436d883d2" providerId="ADAL" clId="{F6FC7082-76A1-4D25-883F-1709F40606FC}" dt="2025-10-28T21:52:55.043" v="11" actId="6549"/>
        <pc:sldMkLst>
          <pc:docMk/>
          <pc:sldMk cId="1210470587" sldId="487"/>
        </pc:sldMkLst>
        <pc:spChg chg="mod">
          <ac:chgData name="Ranada A Palmer" userId="4d7edc41-f69b-4364-9ca9-5f1436d883d2" providerId="ADAL" clId="{F6FC7082-76A1-4D25-883F-1709F40606FC}" dt="2025-10-28T21:52:55.043" v="11" actId="6549"/>
          <ac:spMkLst>
            <pc:docMk/>
            <pc:sldMk cId="1210470587" sldId="487"/>
            <ac:spMk id="7" creationId="{BDB0BA75-D58C-CFE3-AD45-293841767C68}"/>
          </ac:spMkLst>
        </pc:spChg>
      </pc:sldChg>
      <pc:sldChg chg="modSp mod">
        <pc:chgData name="Ranada A Palmer" userId="4d7edc41-f69b-4364-9ca9-5f1436d883d2" providerId="ADAL" clId="{F6FC7082-76A1-4D25-883F-1709F40606FC}" dt="2025-10-28T21:51:45.913" v="6" actId="6549"/>
        <pc:sldMkLst>
          <pc:docMk/>
          <pc:sldMk cId="2940460577" sldId="488"/>
        </pc:sldMkLst>
        <pc:spChg chg="mod">
          <ac:chgData name="Ranada A Palmer" userId="4d7edc41-f69b-4364-9ca9-5f1436d883d2" providerId="ADAL" clId="{F6FC7082-76A1-4D25-883F-1709F40606FC}" dt="2025-10-28T21:51:45.913" v="6" actId="6549"/>
          <ac:spMkLst>
            <pc:docMk/>
            <pc:sldMk cId="2940460577" sldId="488"/>
            <ac:spMk id="5" creationId="{B7E04D51-9D20-7E82-8375-3F5FEE2493A4}"/>
          </ac:spMkLst>
        </pc:spChg>
      </pc:sldChg>
      <pc:sldChg chg="modSp mod">
        <pc:chgData name="Ranada A Palmer" userId="4d7edc41-f69b-4364-9ca9-5f1436d883d2" providerId="ADAL" clId="{F6FC7082-76A1-4D25-883F-1709F40606FC}" dt="2025-10-28T21:55:18.033" v="26" actId="6549"/>
        <pc:sldMkLst>
          <pc:docMk/>
          <pc:sldMk cId="1683009531" sldId="491"/>
        </pc:sldMkLst>
        <pc:spChg chg="mod">
          <ac:chgData name="Ranada A Palmer" userId="4d7edc41-f69b-4364-9ca9-5f1436d883d2" providerId="ADAL" clId="{F6FC7082-76A1-4D25-883F-1709F40606FC}" dt="2025-10-28T21:55:18.033" v="26" actId="6549"/>
          <ac:spMkLst>
            <pc:docMk/>
            <pc:sldMk cId="1683009531" sldId="491"/>
            <ac:spMk id="2" creationId="{4439439C-B7F0-7FFB-E3A2-5CE6FCF2163C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BBD65-146B-EC4C-83B5-8EBFCB408712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9DDE9-F6B5-BA4A-B655-C30707047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970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06CC86-58EB-5F4B-A4A2-39B6E15C8016}" type="datetimeFigureOut">
              <a:rPr lang="en-US"/>
              <a:pPr/>
              <a:t>10/28/2025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2D5646-A00B-3942-B201-4EB41B9B77BE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7186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795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B6A0C-76C1-736A-8FAD-FCB774F57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B694AD-1783-3F49-6F08-5F88E5D6AB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16095D-3164-08F0-176E-E8524FE82F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D6146E-390E-3F65-5B4B-59C8A71C8D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7404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901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8ED84-F50F-8473-C79E-71DB5CDD2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AF18DF-0EFE-3CA1-E2B2-EEBA647D79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E12027-E7F5-1D43-5CD7-D6ACF6FB9C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24F96A-E612-FDE0-FC58-9FB9A5F869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5022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716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D5646-A00B-3942-B201-4EB41B9B7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1094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D5646-A00B-3942-B201-4EB41B9B7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7396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D5646-A00B-3942-B201-4EB41B9B7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4597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D5646-A00B-3942-B201-4EB41B9B7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4995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D5646-A00B-3942-B201-4EB41B9B7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3482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8C38A-19F2-E5D9-1F1B-ABCA904AD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CCF147-A0F1-7B98-4A98-546FE8B12F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0EF39B-1EDC-96B1-F1B5-528EFD7A39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400" b="1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EB6492-A835-8615-5E22-DDB0470C7E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D5646-A00B-3942-B201-4EB41B9B7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473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5646-A00B-3942-B201-4EB41B9B77B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7121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99A4C-A17E-53A4-19CD-E30A0C26E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FDFB94-60F4-7008-B2D8-53ACDAD8E4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84BDB7-B7A7-6133-A83B-0604D3DEF3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FE3A14-508F-14E4-378D-BE5DAD0ECC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D5646-A00B-3942-B201-4EB41B9B7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8881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D5646-A00B-3942-B201-4EB41B9B7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1593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3D700-E379-8236-D972-F960182A2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D257C9-E0A8-CFCF-7409-6D4F744F57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A22807-8315-DD63-09D8-6C1E09F30E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4D9F7E-F6BE-747F-2F85-A16CF7DA9D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D5646-A00B-3942-B201-4EB41B9B7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1458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40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D5646-A00B-3942-B201-4EB41B9B7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5035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/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D5646-A00B-3942-B201-4EB41B9B7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303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D5646-A00B-3942-B201-4EB41B9B77B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0371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None/>
            </a:pPr>
            <a:endParaRPr lang="en-US" sz="140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D5646-A00B-3942-B201-4EB41B9B7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9003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926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4315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945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972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09AE8-A0AB-D1E8-B5A5-F29861A09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8CE585-D09A-29F5-ABE0-EF5D0DD639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5E1A44-6C29-72C5-F372-61BD198227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B10FF8-C680-3BC6-3D24-74AB379CAC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5646-A00B-3942-B201-4EB41B9B77BE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071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4375" y="1160463"/>
            <a:ext cx="5575300" cy="31369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521">
              <a:defRPr/>
            </a:pPr>
            <a:fld id="{3C2D5646-A00B-3942-B201-4EB41B9B77BE}" type="slidenum">
              <a:rPr lang="en-US">
                <a:solidFill>
                  <a:prstClr val="black"/>
                </a:solidFill>
                <a:latin typeface="Calibri"/>
              </a:rPr>
              <a:pPr defTabSz="465521">
                <a:defRPr/>
              </a:pPr>
              <a:t>36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68179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37879-8077-4E6A-9620-FCD7EE1C7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BC1102-B895-0F0A-11BD-B3B35F9953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3FB2AC-24E1-D61E-CBEE-16E3AF3262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826540-BA3D-7957-B86F-C4A93DDB35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5646-A00B-3942-B201-4EB41B9B77BE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8777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4375" y="1160463"/>
            <a:ext cx="5575300" cy="31369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465521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521">
              <a:defRPr/>
            </a:pPr>
            <a:fld id="{3C2D5646-A00B-3942-B201-4EB41B9B77BE}" type="slidenum">
              <a:rPr lang="en-US">
                <a:solidFill>
                  <a:prstClr val="black"/>
                </a:solidFill>
                <a:latin typeface="Calibri"/>
              </a:rPr>
              <a:pPr defTabSz="465521">
                <a:defRPr/>
              </a:pPr>
              <a:t>38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25876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4375" y="1160463"/>
            <a:ext cx="5575300" cy="31369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521">
              <a:defRPr/>
            </a:pPr>
            <a:fld id="{3C2D5646-A00B-3942-B201-4EB41B9B77BE}" type="slidenum">
              <a:rPr lang="en-US">
                <a:solidFill>
                  <a:prstClr val="black"/>
                </a:solidFill>
                <a:latin typeface="Calibri"/>
              </a:rPr>
              <a:pPr defTabSz="465521">
                <a:defRPr/>
              </a:pPr>
              <a:t>39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91400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4375" y="1160463"/>
            <a:ext cx="5575300" cy="31369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465521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521">
              <a:defRPr/>
            </a:pPr>
            <a:fld id="{3C2D5646-A00B-3942-B201-4EB41B9B77BE}" type="slidenum">
              <a:rPr lang="en-US">
                <a:solidFill>
                  <a:prstClr val="black"/>
                </a:solidFill>
                <a:latin typeface="Calibri"/>
              </a:rPr>
              <a:pPr defTabSz="465521">
                <a:defRPr/>
              </a:pPr>
              <a:t>40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2700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26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81240" indent="-181240" defTabSz="483306">
              <a:buFont typeface="Arial" panose="020B0604020202020204" pitchFamily="34" charset="0"/>
              <a:buChar char="•"/>
              <a:defRPr/>
            </a:pPr>
            <a:endParaRPr lang="en-US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645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023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515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6724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1755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761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E3B7A-1DF6-F80A-E82A-2FE5A7A49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B6F13C-7800-2E92-292A-D89DE2202E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4B39FC-8216-98DD-6303-FED09CAD76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140E6-F6AD-224E-50FF-6C8882E16F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54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521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308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5B74D-1ED3-82E9-E720-BD67A4F52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D0C092-0E1B-69FE-5F0E-9C09F72B5F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9323BD-FFD1-3B37-16A1-C76F57D79D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521"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0564C-D634-ADEF-FCB0-FA5191B761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1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3CF85-9935-9532-38A6-BC0725718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991D92-3E11-5E04-4053-5E038E1B8B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89DAFA-207A-CCBF-ECB8-849FC34B0A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465521"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82D6DE-9826-1D01-2667-33A42E99CE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97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971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956301" y="3631590"/>
            <a:ext cx="2847863" cy="207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350">
                <a:solidFill>
                  <a:schemeClr val="bg1"/>
                </a:solidFill>
              </a:rPr>
              <a:t>Fall Benefits</a:t>
            </a:r>
            <a:r>
              <a:rPr lang="en-US" sz="1350" baseline="0">
                <a:solidFill>
                  <a:schemeClr val="bg1"/>
                </a:solidFill>
              </a:rPr>
              <a:t> Training</a:t>
            </a:r>
            <a:endParaRPr lang="en-US" sz="135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660419"/>
            <a:ext cx="2651760" cy="28084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100" baseline="0">
                <a:solidFill>
                  <a:srgbClr val="666666"/>
                </a:solidFill>
                <a:latin typeface="Arial"/>
                <a:cs typeface="Arial"/>
              </a:defRPr>
            </a:lvl1pPr>
            <a:lvl2pPr>
              <a:defRPr sz="1500">
                <a:solidFill>
                  <a:srgbClr val="0F7FC5"/>
                </a:solidFill>
              </a:defRPr>
            </a:lvl2pPr>
            <a:lvl3pPr>
              <a:defRPr sz="1350">
                <a:solidFill>
                  <a:srgbClr val="0F7FC5"/>
                </a:solidFill>
              </a:defRPr>
            </a:lvl3pPr>
            <a:lvl4pPr>
              <a:defRPr sz="1200">
                <a:solidFill>
                  <a:srgbClr val="0F7FC5"/>
                </a:solidFill>
              </a:defRPr>
            </a:lvl4pPr>
            <a:lvl5pPr>
              <a:defRPr sz="1200">
                <a:solidFill>
                  <a:srgbClr val="0F7FC5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Add your copy</a:t>
            </a:r>
          </a:p>
        </p:txBody>
      </p:sp>
      <p:sp>
        <p:nvSpPr>
          <p:cNvPr id="28" name="Content Placeholder 5"/>
          <p:cNvSpPr>
            <a:spLocks noGrp="1"/>
          </p:cNvSpPr>
          <p:nvPr>
            <p:ph sz="quarter" idx="19" hasCustomPrompt="1"/>
          </p:nvPr>
        </p:nvSpPr>
        <p:spPr>
          <a:xfrm>
            <a:off x="3245372" y="660419"/>
            <a:ext cx="2651760" cy="28084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100">
                <a:solidFill>
                  <a:srgbClr val="666666"/>
                </a:solidFill>
                <a:latin typeface="Arial"/>
                <a:cs typeface="Arial"/>
              </a:defRPr>
            </a:lvl1pPr>
            <a:lvl2pPr>
              <a:defRPr sz="1500">
                <a:solidFill>
                  <a:srgbClr val="0F7FC5"/>
                </a:solidFill>
              </a:defRPr>
            </a:lvl2pPr>
            <a:lvl3pPr>
              <a:defRPr sz="1350">
                <a:solidFill>
                  <a:srgbClr val="0F7FC5"/>
                </a:solidFill>
              </a:defRPr>
            </a:lvl3pPr>
            <a:lvl4pPr>
              <a:defRPr sz="1200">
                <a:solidFill>
                  <a:srgbClr val="0F7FC5"/>
                </a:solidFill>
              </a:defRPr>
            </a:lvl4pPr>
            <a:lvl5pPr>
              <a:defRPr sz="1200">
                <a:solidFill>
                  <a:srgbClr val="0F7FC5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Add your copy</a:t>
            </a:r>
          </a:p>
        </p:txBody>
      </p:sp>
      <p:sp>
        <p:nvSpPr>
          <p:cNvPr id="29" name="Content Placeholder 5"/>
          <p:cNvSpPr>
            <a:spLocks noGrp="1"/>
          </p:cNvSpPr>
          <p:nvPr>
            <p:ph sz="quarter" idx="20" hasCustomPrompt="1"/>
          </p:nvPr>
        </p:nvSpPr>
        <p:spPr>
          <a:xfrm>
            <a:off x="6035863" y="660419"/>
            <a:ext cx="2651760" cy="28084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100" b="0" i="0">
                <a:solidFill>
                  <a:srgbClr val="666666"/>
                </a:solidFill>
                <a:latin typeface="Arial"/>
                <a:cs typeface="Arial"/>
              </a:defRPr>
            </a:lvl1pPr>
            <a:lvl2pPr>
              <a:defRPr sz="1500">
                <a:solidFill>
                  <a:srgbClr val="0F7FC5"/>
                </a:solidFill>
              </a:defRPr>
            </a:lvl2pPr>
            <a:lvl3pPr>
              <a:defRPr sz="1350">
                <a:solidFill>
                  <a:srgbClr val="0F7FC5"/>
                </a:solidFill>
              </a:defRPr>
            </a:lvl3pPr>
            <a:lvl4pPr>
              <a:defRPr sz="1200">
                <a:solidFill>
                  <a:srgbClr val="0F7FC5"/>
                </a:solidFill>
              </a:defRPr>
            </a:lvl4pPr>
            <a:lvl5pPr>
              <a:defRPr sz="1200">
                <a:solidFill>
                  <a:srgbClr val="0F7FC5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Add your copy</a:t>
            </a:r>
          </a:p>
        </p:txBody>
      </p:sp>
    </p:spTree>
    <p:extLst>
      <p:ext uri="{BB962C8B-B14F-4D97-AF65-F5344CB8AC3E}">
        <p14:creationId xmlns:p14="http://schemas.microsoft.com/office/powerpoint/2010/main" val="582935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A20F325-8189-375E-4FF1-BBCC0A17C2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5853C-B1D0-A6FF-B9E5-7072A4441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6D4C0-B67C-63D7-2293-9EE13F317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25347"/>
            <a:ext cx="8229600" cy="25561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5823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9674E-341E-D1D3-46C8-E09A67132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410FA-2554-27EF-A9FC-7ED2B8222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25347"/>
            <a:ext cx="8229600" cy="25561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4849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Do not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907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25" y="1716"/>
            <a:ext cx="9140949" cy="5141784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401701"/>
            <a:ext cx="5031519" cy="6814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2700" b="1" i="0" baseline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1500">
                <a:solidFill>
                  <a:srgbClr val="0F7FC5"/>
                </a:solidFill>
              </a:defRPr>
            </a:lvl2pPr>
            <a:lvl3pPr>
              <a:defRPr sz="1350">
                <a:solidFill>
                  <a:srgbClr val="0F7FC5"/>
                </a:solidFill>
              </a:defRPr>
            </a:lvl3pPr>
            <a:lvl4pPr>
              <a:defRPr sz="1200">
                <a:solidFill>
                  <a:srgbClr val="0F7FC5"/>
                </a:solidFill>
              </a:defRPr>
            </a:lvl4pPr>
            <a:lvl5pPr>
              <a:defRPr sz="1200">
                <a:solidFill>
                  <a:srgbClr val="0F7FC5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Divider Title Goes Here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672180"/>
            <a:ext cx="5448080" cy="113569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3000" b="0" i="0" baseline="0" smtClean="0">
                <a:solidFill>
                  <a:srgbClr val="666666"/>
                </a:solidFill>
                <a:latin typeface="Arial"/>
                <a:cs typeface="Arial"/>
              </a:defRPr>
            </a:lvl1pPr>
            <a:lvl2pPr>
              <a:defRPr sz="1500">
                <a:solidFill>
                  <a:srgbClr val="0F7FC5"/>
                </a:solidFill>
              </a:defRPr>
            </a:lvl2pPr>
            <a:lvl3pPr>
              <a:defRPr sz="1350">
                <a:solidFill>
                  <a:srgbClr val="0F7FC5"/>
                </a:solidFill>
              </a:defRPr>
            </a:lvl3pPr>
            <a:lvl4pPr>
              <a:defRPr sz="1200">
                <a:solidFill>
                  <a:srgbClr val="0F7FC5"/>
                </a:solidFill>
              </a:defRPr>
            </a:lvl4pPr>
            <a:lvl5pPr>
              <a:defRPr sz="1200">
                <a:solidFill>
                  <a:srgbClr val="0F7FC5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Type your highly motivational phrase here and impress </a:t>
            </a:r>
            <a:br>
              <a:rPr lang="en-US"/>
            </a:br>
            <a:r>
              <a:rPr lang="en-US"/>
              <a:t>all who see your presentation.</a:t>
            </a:r>
          </a:p>
        </p:txBody>
      </p:sp>
    </p:spTree>
    <p:extLst>
      <p:ext uri="{BB962C8B-B14F-4D97-AF65-F5344CB8AC3E}">
        <p14:creationId xmlns:p14="http://schemas.microsoft.com/office/powerpoint/2010/main" val="1679102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672181"/>
            <a:ext cx="5448080" cy="77098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3000" b="0" i="0" baseline="0" smtClean="0">
                <a:solidFill>
                  <a:srgbClr val="666666"/>
                </a:solidFill>
                <a:latin typeface="Arial"/>
                <a:cs typeface="Arial"/>
              </a:defRPr>
            </a:lvl1pPr>
            <a:lvl2pPr>
              <a:defRPr sz="1500">
                <a:solidFill>
                  <a:srgbClr val="0F7FC5"/>
                </a:solidFill>
              </a:defRPr>
            </a:lvl2pPr>
            <a:lvl3pPr>
              <a:defRPr sz="1350">
                <a:solidFill>
                  <a:srgbClr val="0F7FC5"/>
                </a:solidFill>
              </a:defRPr>
            </a:lvl3pPr>
            <a:lvl4pPr>
              <a:defRPr sz="1200">
                <a:solidFill>
                  <a:srgbClr val="0F7FC5"/>
                </a:solidFill>
              </a:defRPr>
            </a:lvl4pPr>
            <a:lvl5pPr>
              <a:defRPr sz="1200">
                <a:solidFill>
                  <a:srgbClr val="0F7FC5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This slide has an important chart.</a:t>
            </a:r>
          </a:p>
        </p:txBody>
      </p:sp>
      <p:sp>
        <p:nvSpPr>
          <p:cNvPr id="10" name="Chart Placeholder 12"/>
          <p:cNvSpPr>
            <a:spLocks noGrp="1"/>
          </p:cNvSpPr>
          <p:nvPr>
            <p:ph type="chart" sz="quarter" idx="18"/>
          </p:nvPr>
        </p:nvSpPr>
        <p:spPr>
          <a:xfrm>
            <a:off x="463824" y="1661035"/>
            <a:ext cx="5439486" cy="219034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rgbClr val="999999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474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683938"/>
            <a:ext cx="5448080" cy="7709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3000" b="0" i="0" baseline="0" smtClean="0">
                <a:solidFill>
                  <a:srgbClr val="666666"/>
                </a:solidFill>
                <a:latin typeface="Arial"/>
                <a:cs typeface="Arial"/>
              </a:defRPr>
            </a:lvl1pPr>
            <a:lvl2pPr>
              <a:defRPr sz="1500">
                <a:solidFill>
                  <a:srgbClr val="0F7FC5"/>
                </a:solidFill>
              </a:defRPr>
            </a:lvl2pPr>
            <a:lvl3pPr>
              <a:defRPr sz="1350">
                <a:solidFill>
                  <a:srgbClr val="0F7FC5"/>
                </a:solidFill>
              </a:defRPr>
            </a:lvl3pPr>
            <a:lvl4pPr>
              <a:defRPr sz="1200">
                <a:solidFill>
                  <a:srgbClr val="0F7FC5"/>
                </a:solidFill>
              </a:defRPr>
            </a:lvl4pPr>
            <a:lvl5pPr>
              <a:defRPr sz="1200">
                <a:solidFill>
                  <a:srgbClr val="0F7FC5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Here are some charts </a:t>
            </a:r>
            <a:br>
              <a:rPr lang="en-US"/>
            </a:br>
            <a:r>
              <a:rPr lang="en-US"/>
              <a:t>for comparison.</a:t>
            </a:r>
          </a:p>
        </p:txBody>
      </p:sp>
      <p:sp>
        <p:nvSpPr>
          <p:cNvPr id="10" name="Chart Placeholder 12"/>
          <p:cNvSpPr>
            <a:spLocks noGrp="1"/>
          </p:cNvSpPr>
          <p:nvPr>
            <p:ph type="chart" sz="quarter" idx="18"/>
          </p:nvPr>
        </p:nvSpPr>
        <p:spPr>
          <a:xfrm>
            <a:off x="463824" y="1713952"/>
            <a:ext cx="4043989" cy="240202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rgbClr val="999999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Chart Placeholder 12"/>
          <p:cNvSpPr>
            <a:spLocks noGrp="1"/>
          </p:cNvSpPr>
          <p:nvPr>
            <p:ph type="chart" sz="quarter" idx="19"/>
          </p:nvPr>
        </p:nvSpPr>
        <p:spPr>
          <a:xfrm>
            <a:off x="4624552" y="1713952"/>
            <a:ext cx="4043438" cy="240202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rgbClr val="999999"/>
                </a:solidFill>
              </a:defRPr>
            </a:lvl1pPr>
          </a:lstStyle>
          <a:p>
            <a:endParaRPr lang="en-US"/>
          </a:p>
        </p:txBody>
      </p:sp>
      <p:cxnSp>
        <p:nvCxnSpPr>
          <p:cNvPr id="33" name="Straight Connector 32"/>
          <p:cNvCxnSpPr/>
          <p:nvPr userDrawn="1"/>
        </p:nvCxnSpPr>
        <p:spPr>
          <a:xfrm rot="5400000" flipH="1" flipV="1">
            <a:off x="8435199" y="4850628"/>
            <a:ext cx="102394" cy="1588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2821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/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678058"/>
            <a:ext cx="5448080" cy="77098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3000" b="0" i="0" baseline="0" smtClean="0">
                <a:solidFill>
                  <a:srgbClr val="666666"/>
                </a:solidFill>
                <a:latin typeface="Arial"/>
                <a:cs typeface="Arial"/>
              </a:defRPr>
            </a:lvl1pPr>
            <a:lvl2pPr>
              <a:defRPr sz="1500">
                <a:solidFill>
                  <a:srgbClr val="0F7FC5"/>
                </a:solidFill>
              </a:defRPr>
            </a:lvl2pPr>
            <a:lvl3pPr>
              <a:defRPr sz="1350">
                <a:solidFill>
                  <a:srgbClr val="0F7FC5"/>
                </a:solidFill>
              </a:defRPr>
            </a:lvl3pPr>
            <a:lvl4pPr>
              <a:defRPr sz="1200">
                <a:solidFill>
                  <a:srgbClr val="0F7FC5"/>
                </a:solidFill>
              </a:defRPr>
            </a:lvl4pPr>
            <a:lvl5pPr>
              <a:defRPr sz="1200">
                <a:solidFill>
                  <a:srgbClr val="0F7FC5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This chart has </a:t>
            </a:r>
            <a:br>
              <a:rPr lang="en-US"/>
            </a:br>
            <a:r>
              <a:rPr lang="en-US"/>
              <a:t>additional notes.</a:t>
            </a:r>
          </a:p>
        </p:txBody>
      </p:sp>
      <p:sp>
        <p:nvSpPr>
          <p:cNvPr id="10" name="Chart Placeholder 12"/>
          <p:cNvSpPr>
            <a:spLocks noGrp="1"/>
          </p:cNvSpPr>
          <p:nvPr>
            <p:ph type="chart" sz="quarter" idx="18"/>
          </p:nvPr>
        </p:nvSpPr>
        <p:spPr>
          <a:xfrm>
            <a:off x="463825" y="1708072"/>
            <a:ext cx="5448080" cy="240790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rgbClr val="999999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Content Placeholder 5"/>
          <p:cNvSpPr>
            <a:spLocks noGrp="1"/>
          </p:cNvSpPr>
          <p:nvPr>
            <p:ph sz="quarter" idx="20" hasCustomPrompt="1"/>
          </p:nvPr>
        </p:nvSpPr>
        <p:spPr>
          <a:xfrm>
            <a:off x="6035863" y="1708072"/>
            <a:ext cx="2651760" cy="24079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500" b="0" i="0" baseline="0">
                <a:solidFill>
                  <a:srgbClr val="666666"/>
                </a:solidFill>
                <a:latin typeface="Arial"/>
                <a:cs typeface="Arial"/>
              </a:defRPr>
            </a:lvl1pPr>
            <a:lvl2pPr>
              <a:defRPr sz="1500">
                <a:solidFill>
                  <a:srgbClr val="0F7FC5"/>
                </a:solidFill>
              </a:defRPr>
            </a:lvl2pPr>
            <a:lvl3pPr>
              <a:defRPr sz="1350">
                <a:solidFill>
                  <a:srgbClr val="0F7FC5"/>
                </a:solidFill>
              </a:defRPr>
            </a:lvl3pPr>
            <a:lvl4pPr>
              <a:defRPr sz="1200">
                <a:solidFill>
                  <a:srgbClr val="0F7FC5"/>
                </a:solidFill>
              </a:defRPr>
            </a:lvl4pPr>
            <a:lvl5pPr>
              <a:defRPr sz="1200">
                <a:solidFill>
                  <a:srgbClr val="0F7FC5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Go ahead and mention some details.</a:t>
            </a:r>
          </a:p>
        </p:txBody>
      </p:sp>
    </p:spTree>
    <p:extLst>
      <p:ext uri="{BB962C8B-B14F-4D97-AF65-F5344CB8AC3E}">
        <p14:creationId xmlns:p14="http://schemas.microsoft.com/office/powerpoint/2010/main" val="1215912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678059"/>
            <a:ext cx="5448080" cy="77098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3000" b="0" i="0" baseline="0" smtClean="0">
                <a:solidFill>
                  <a:srgbClr val="666666"/>
                </a:solidFill>
                <a:latin typeface="Arial"/>
                <a:cs typeface="Arial"/>
              </a:defRPr>
            </a:lvl1pPr>
            <a:lvl2pPr>
              <a:defRPr sz="1500">
                <a:solidFill>
                  <a:srgbClr val="0F7FC5"/>
                </a:solidFill>
              </a:defRPr>
            </a:lvl2pPr>
            <a:lvl3pPr>
              <a:defRPr sz="1350">
                <a:solidFill>
                  <a:srgbClr val="0F7FC5"/>
                </a:solidFill>
              </a:defRPr>
            </a:lvl3pPr>
            <a:lvl4pPr>
              <a:defRPr sz="1200">
                <a:solidFill>
                  <a:srgbClr val="0F7FC5"/>
                </a:solidFill>
              </a:defRPr>
            </a:lvl4pPr>
            <a:lvl5pPr>
              <a:defRPr sz="1200">
                <a:solidFill>
                  <a:srgbClr val="0F7FC5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This slide has an interesting photo.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463125" y="1701503"/>
            <a:ext cx="5439836" cy="24791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500" b="0" i="0" baseline="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632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199" y="672180"/>
            <a:ext cx="5489903" cy="36548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1650"/>
              </a:spcBef>
              <a:spcAft>
                <a:spcPts val="0"/>
              </a:spcAft>
              <a:buNone/>
              <a:defRPr sz="2100" b="0" i="0">
                <a:solidFill>
                  <a:srgbClr val="666666"/>
                </a:solidFill>
                <a:latin typeface="Arial"/>
                <a:cs typeface="Arial"/>
              </a:defRPr>
            </a:lvl1pPr>
            <a:lvl2pPr marL="215504" marR="0" indent="-214313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100">
                <a:solidFill>
                  <a:srgbClr val="666666"/>
                </a:solidFill>
              </a:defRPr>
            </a:lvl2pPr>
            <a:lvl3pPr>
              <a:defRPr sz="1500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>
              <a:defRPr sz="1500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>
              <a:defRPr sz="1500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Item 1</a:t>
            </a:r>
          </a:p>
          <a:p>
            <a:pPr lvl="1"/>
            <a:r>
              <a:rPr lang="en-US"/>
              <a:t>Bullet</a:t>
            </a:r>
          </a:p>
          <a:p>
            <a:pPr lvl="1"/>
            <a:r>
              <a:rPr lang="en-US"/>
              <a:t>Bullet</a:t>
            </a:r>
          </a:p>
          <a:p>
            <a:pPr lvl="0"/>
            <a:r>
              <a:rPr lang="en-US"/>
              <a:t>Item 2</a:t>
            </a:r>
          </a:p>
          <a:p>
            <a:pPr lvl="1"/>
            <a:r>
              <a:rPr lang="en-US"/>
              <a:t>Bullet</a:t>
            </a:r>
          </a:p>
          <a:p>
            <a:pPr lvl="1"/>
            <a:r>
              <a:rPr lang="en-US"/>
              <a:t>Bullet</a:t>
            </a:r>
          </a:p>
          <a:p>
            <a:pPr lvl="0"/>
            <a:r>
              <a:rPr lang="en-US"/>
              <a:t>Item 3</a:t>
            </a:r>
          </a:p>
          <a:p>
            <a:pPr lvl="1"/>
            <a:r>
              <a:rPr lang="en-US"/>
              <a:t>Bullet</a:t>
            </a:r>
          </a:p>
          <a:p>
            <a:pPr lvl="1"/>
            <a:r>
              <a:rPr lang="en-US"/>
              <a:t>Bullet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693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672178"/>
            <a:ext cx="2651760" cy="28117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750"/>
              </a:spcBef>
              <a:buNone/>
              <a:defRPr sz="2100" b="0" i="0">
                <a:solidFill>
                  <a:srgbClr val="666666"/>
                </a:solidFill>
                <a:latin typeface="Arial"/>
                <a:cs typeface="Arial"/>
              </a:defRPr>
            </a:lvl1pPr>
            <a:lvl2pPr marL="215504" marR="0" indent="-214313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100">
                <a:solidFill>
                  <a:srgbClr val="666666"/>
                </a:solidFill>
              </a:defRPr>
            </a:lvl2pPr>
            <a:lvl3pPr>
              <a:defRPr sz="1500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>
              <a:defRPr sz="1500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>
              <a:defRPr sz="1500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Item 1</a:t>
            </a:r>
          </a:p>
          <a:p>
            <a:pPr lvl="1"/>
            <a:r>
              <a:rPr lang="en-US"/>
              <a:t>Bullet</a:t>
            </a:r>
          </a:p>
          <a:p>
            <a:pPr lvl="1"/>
            <a:r>
              <a:rPr lang="en-US"/>
              <a:t>Bullet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21" hasCustomPrompt="1"/>
          </p:nvPr>
        </p:nvSpPr>
        <p:spPr>
          <a:xfrm>
            <a:off x="3246532" y="672178"/>
            <a:ext cx="2651760" cy="28117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750"/>
              </a:spcBef>
              <a:buNone/>
              <a:defRPr sz="2100" b="0" i="0">
                <a:solidFill>
                  <a:srgbClr val="666666"/>
                </a:solidFill>
                <a:latin typeface="Arial"/>
                <a:cs typeface="Arial"/>
              </a:defRPr>
            </a:lvl1pPr>
            <a:lvl2pPr marL="215504" marR="0" indent="-214313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100">
                <a:solidFill>
                  <a:srgbClr val="666666"/>
                </a:solidFill>
              </a:defRPr>
            </a:lvl2pPr>
            <a:lvl3pPr>
              <a:defRPr sz="1500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>
              <a:defRPr sz="1500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>
              <a:defRPr sz="1500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Item 2</a:t>
            </a:r>
          </a:p>
          <a:p>
            <a:pPr lvl="1"/>
            <a:r>
              <a:rPr lang="en-US"/>
              <a:t>Bullet</a:t>
            </a:r>
          </a:p>
          <a:p>
            <a:pPr lvl="1"/>
            <a:r>
              <a:rPr lang="en-US"/>
              <a:t>Bullet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22" hasCustomPrompt="1"/>
          </p:nvPr>
        </p:nvSpPr>
        <p:spPr>
          <a:xfrm>
            <a:off x="6035863" y="672178"/>
            <a:ext cx="2651760" cy="28117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750"/>
              </a:spcBef>
              <a:buNone/>
              <a:defRPr sz="2100" b="0" i="0">
                <a:solidFill>
                  <a:srgbClr val="666666"/>
                </a:solidFill>
                <a:latin typeface="Arial"/>
                <a:cs typeface="Arial"/>
              </a:defRPr>
            </a:lvl1pPr>
            <a:lvl2pPr marL="215504" marR="0" indent="-214313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100">
                <a:solidFill>
                  <a:srgbClr val="666666"/>
                </a:solidFill>
              </a:defRPr>
            </a:lvl2pPr>
            <a:lvl3pPr>
              <a:defRPr sz="1500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>
              <a:defRPr sz="1500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>
              <a:defRPr sz="1500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Item 3</a:t>
            </a:r>
          </a:p>
          <a:p>
            <a:pPr lvl="1"/>
            <a:r>
              <a:rPr lang="en-US"/>
              <a:t>Bullet</a:t>
            </a:r>
          </a:p>
          <a:p>
            <a:pPr lvl="1"/>
            <a:r>
              <a:rPr lang="en-US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1886580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654303"/>
            <a:ext cx="8229600" cy="507831"/>
          </a:xfrm>
          <a:prstGeom prst="rect">
            <a:avLst/>
          </a:prstGeom>
        </p:spPr>
        <p:txBody>
          <a:bodyPr vert="horz" lIns="0" tIns="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25347"/>
            <a:ext cx="8229600" cy="2556129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78" r:id="rId2"/>
    <p:sldLayoutId id="2147483669" r:id="rId3"/>
    <p:sldLayoutId id="2147483670" r:id="rId4"/>
    <p:sldLayoutId id="2147483677" r:id="rId5"/>
    <p:sldLayoutId id="2147483675" r:id="rId6"/>
    <p:sldLayoutId id="2147483674" r:id="rId7"/>
    <p:sldLayoutId id="2147483673" r:id="rId8"/>
    <p:sldLayoutId id="2147483672" r:id="rId9"/>
    <p:sldLayoutId id="2147483671" r:id="rId10"/>
    <p:sldLayoutId id="2147483679" r:id="rId11"/>
    <p:sldLayoutId id="2147483682" r:id="rId12"/>
    <p:sldLayoutId id="2147483681" r:id="rId13"/>
    <p:sldLayoutId id="2147483680" r:id="rId14"/>
  </p:sldLayoutIdLst>
  <p:hf hdr="0" ftr="0"/>
  <p:txStyles>
    <p:titleStyle>
      <a:lvl1pPr algn="l" defTabSz="342900" rtl="0" eaLnBrk="1" latinLnBrk="0" hangingPunct="1">
        <a:spcBef>
          <a:spcPct val="0"/>
        </a:spcBef>
        <a:buNone/>
        <a:defRPr sz="3000" b="0" i="0" kern="1200">
          <a:solidFill>
            <a:srgbClr val="676767"/>
          </a:solidFill>
          <a:latin typeface="Arial"/>
          <a:ea typeface="+mj-ea"/>
          <a:cs typeface="Kievit Offc Pro Medium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1500" b="0" i="0" kern="1200">
          <a:solidFill>
            <a:srgbClr val="676767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1500" b="0" i="0" kern="1200">
          <a:solidFill>
            <a:srgbClr val="666666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500" b="0" i="0" kern="1200">
          <a:solidFill>
            <a:srgbClr val="666666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b="0" i="0" kern="1200">
          <a:solidFill>
            <a:srgbClr val="666666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b="0" i="0" kern="1200">
          <a:solidFill>
            <a:srgbClr val="666666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sv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sv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sv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sv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sv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sv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sv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sv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sv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sv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sv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sv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svg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sv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svg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8.svg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hyperlink" Target="https://ucnet.universityofcalifornia.edu/employee-news/big-changes-new-choices-oe-2026/#faq" TargetMode="External"/><Relationship Id="rId5" Type="http://schemas.openxmlformats.org/officeDocument/2006/relationships/hyperlink" Target="https://ucnet.universityofcalifornia.edu/wp-content/uploads/2025/10/2026-Benefits-Changes-Fact-Sheet.pdf" TargetMode="External"/><Relationship Id="rId4" Type="http://schemas.openxmlformats.org/officeDocument/2006/relationships/hyperlink" Target="https://ucnet.universityofcalifornia.edu/employee-news/letter-from-systemwide-hr-vp-cheryl-lloyd/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sv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svg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svg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svg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svg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0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6" Type="http://schemas.openxmlformats.org/officeDocument/2006/relationships/image" Target="../media/image5.png"/><Relationship Id="rId5" Type="http://schemas.openxmlformats.org/officeDocument/2006/relationships/hyperlink" Target="https://uc.jellyvisioncustom.com/retiree-graduated-eligibility-premium" TargetMode="External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6" Type="http://schemas.openxmlformats.org/officeDocument/2006/relationships/image" Target="../media/image6.png"/><Relationship Id="rId5" Type="http://schemas.openxmlformats.org/officeDocument/2006/relationships/hyperlink" Target="https://uc.jellyvisioncustom.com/retiree-graduated-eligibility-premium" TargetMode="External"/><Relationship Id="rId4" Type="http://schemas.openxmlformats.org/officeDocument/2006/relationships/notesSlide" Target="../notesSlides/notesSlide3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8.svg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8.svg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8.svg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37.xml"/><Relationship Id="rId9" Type="http://schemas.openxmlformats.org/officeDocument/2006/relationships/hyperlink" Target="https://www1.deltadentalins.com/group-sites/uc.html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8.xml"/><Relationship Id="rId9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9.xml"/><Relationship Id="rId9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0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sv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sv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sv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sv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>
            <a:extLst>
              <a:ext uri="{FF2B5EF4-FFF2-40B4-BE49-F238E27FC236}">
                <a16:creationId xmlns:a16="http://schemas.microsoft.com/office/drawing/2014/main" id="{6818B2DA-8BCE-3057-00D1-8DB27992E373}"/>
              </a:ext>
            </a:extLst>
          </p:cNvPr>
          <p:cNvSpPr/>
          <p:nvPr/>
        </p:nvSpPr>
        <p:spPr>
          <a:xfrm rot="5400000">
            <a:off x="27708" y="-27707"/>
            <a:ext cx="2708566" cy="2763982"/>
          </a:xfrm>
          <a:prstGeom prst="rtTriangle">
            <a:avLst/>
          </a:prstGeom>
          <a:gradFill flip="none" rotWithShape="1">
            <a:gsLst>
              <a:gs pos="0">
                <a:srgbClr val="6ABCE8"/>
              </a:gs>
              <a:gs pos="50000">
                <a:srgbClr val="7DBCDB"/>
              </a:gs>
              <a:gs pos="100000">
                <a:srgbClr val="B1CFDD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346C72B1-5721-A3BC-3C5F-BC602C6E46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671" y="384624"/>
            <a:ext cx="1692600" cy="515921"/>
          </a:xfrm>
          <a:prstGeom prst="rect">
            <a:avLst/>
          </a:prstGeom>
        </p:spPr>
      </p:pic>
      <p:pic>
        <p:nvPicPr>
          <p:cNvPr id="2" name="slide1">
            <a:hlinkClick r:id="" action="ppaction://media"/>
            <a:extLst>
              <a:ext uri="{FF2B5EF4-FFF2-40B4-BE49-F238E27FC236}">
                <a16:creationId xmlns:a16="http://schemas.microsoft.com/office/drawing/2014/main" id="{2448A169-EC08-E20C-8AB8-A044199471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37600" y="47371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8960">
        <p:fade/>
      </p:transition>
    </mc:Choice>
    <mc:Fallback xmlns="">
      <p:transition spd="med" advTm="489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AD8A9-F013-9F1A-489E-993F70C35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B7C3515B-E8BA-FA96-372F-014FB8BE0178}"/>
              </a:ext>
            </a:extLst>
          </p:cNvPr>
          <p:cNvSpPr txBox="1"/>
          <p:nvPr/>
        </p:nvSpPr>
        <p:spPr>
          <a:xfrm>
            <a:off x="358381" y="1489296"/>
            <a:ext cx="8429123" cy="304698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AB 2843: Health Care Coverage: Rape and Sexual Assault</a:t>
            </a:r>
          </a:p>
          <a:p>
            <a:endParaRPr lang="en-US" sz="1600" dirty="0">
              <a:solidFill>
                <a:srgbClr val="444444"/>
              </a:solidFill>
              <a:latin typeface="Arial"/>
              <a:ea typeface="Calibri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Requires health plans/insurers to include/provide coverage for a nine-month period without cost sharing for urgent, emergent and follow-up medical, acupuncture/chiro care, DME, prosthetics &amp; orthotics, prescriptions, mental health, and substance use disorder treatment for individuals who receive care following a rape or sexual assault</a:t>
            </a:r>
            <a:endParaRPr lang="en-US" sz="1600" dirty="0">
              <a:solidFill>
                <a:srgbClr val="444444"/>
              </a:solidFill>
              <a:latin typeface="Arial"/>
              <a:ea typeface="Calibri"/>
              <a:cs typeface="Arial"/>
            </a:endParaRPr>
          </a:p>
          <a:p>
            <a:endParaRPr lang="en-US" sz="1600" dirty="0">
              <a:solidFill>
                <a:srgbClr val="000000"/>
              </a:solidFill>
              <a:latin typeface="Arial"/>
              <a:ea typeface="Calibri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Prohibits a health plan from requiring, as a condition of providing coverage: (1) an enrollee or insured to file a police report, (2) charges to be brought against an assailant, (3) or an assailant to be convicted of rape or sexual assault </a:t>
            </a:r>
            <a:endParaRPr lang="en-US" sz="1600" dirty="0">
              <a:solidFill>
                <a:srgbClr val="444444"/>
              </a:solidFill>
              <a:latin typeface="Arial"/>
              <a:ea typeface="Calibri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1600" dirty="0">
              <a:solidFill>
                <a:srgbClr val="444444"/>
              </a:solidFill>
              <a:latin typeface="Arial"/>
              <a:ea typeface="Calibri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1600" b="1" dirty="0">
              <a:solidFill>
                <a:srgbClr val="000000"/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1905C94D-171C-1AAE-3AEB-4223BDD1D988}"/>
              </a:ext>
            </a:extLst>
          </p:cNvPr>
          <p:cNvSpPr txBox="1">
            <a:spLocks/>
          </p:cNvSpPr>
          <p:nvPr/>
        </p:nvSpPr>
        <p:spPr>
          <a:xfrm>
            <a:off x="412296" y="461150"/>
            <a:ext cx="5489575" cy="73866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l" defTabSz="342900" rtl="0" eaLnBrk="1" latinLnBrk="0" hangingPunct="1">
              <a:spcBef>
                <a:spcPts val="1650"/>
              </a:spcBef>
              <a:spcAft>
                <a:spcPts val="0"/>
              </a:spcAft>
              <a:buFont typeface="Arial"/>
              <a:buNone/>
              <a:defRPr sz="21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1pPr>
            <a:lvl2pPr marL="215504" marR="0" indent="-214313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1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003DA5"/>
                </a:solidFill>
              </a:rPr>
              <a:t>UC Blue &amp; Gold HMO</a:t>
            </a:r>
            <a:br>
              <a:rPr lang="en-US" sz="2800" b="1" dirty="0">
                <a:solidFill>
                  <a:srgbClr val="003DA5"/>
                </a:solidFill>
              </a:rPr>
            </a:br>
            <a:r>
              <a:rPr lang="en-US" sz="2000" b="1" i="1" dirty="0">
                <a:solidFill>
                  <a:srgbClr val="003DA5"/>
                </a:solidFill>
              </a:rPr>
              <a:t>Legislative Mandate</a:t>
            </a:r>
            <a:endParaRPr lang="en-US" sz="2800" b="1" dirty="0">
              <a:solidFill>
                <a:srgbClr val="003DA5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7C554D-52F6-70C1-EA61-170ED2DAF740}"/>
              </a:ext>
            </a:extLst>
          </p:cNvPr>
          <p:cNvSpPr/>
          <p:nvPr/>
        </p:nvSpPr>
        <p:spPr>
          <a:xfrm>
            <a:off x="256309" y="4156364"/>
            <a:ext cx="1323109" cy="8659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8923E992-EF8E-358C-213A-20525F657E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CC0F24D-BD90-E5A8-0126-358DEC8920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3407" y="309390"/>
            <a:ext cx="280946" cy="128525"/>
          </a:xfrm>
          <a:prstGeom prst="rect">
            <a:avLst/>
          </a:prstGeom>
        </p:spPr>
      </p:pic>
      <p:pic>
        <p:nvPicPr>
          <p:cNvPr id="7" name="slide10">
            <a:hlinkClick r:id="" action="ppaction://media"/>
            <a:extLst>
              <a:ext uri="{FF2B5EF4-FFF2-40B4-BE49-F238E27FC236}">
                <a16:creationId xmlns:a16="http://schemas.microsoft.com/office/drawing/2014/main" id="{1C74E967-0E94-F286-A5EB-919FACD213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30593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00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160">
        <p:fade/>
      </p:transition>
    </mc:Choice>
    <mc:Fallback xmlns="">
      <p:transition spd="med" advTm="411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768D0B2-0A5E-123A-42A9-59A320E522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4682606"/>
              </p:ext>
            </p:extLst>
          </p:nvPr>
        </p:nvGraphicFramePr>
        <p:xfrm>
          <a:off x="412229" y="1283532"/>
          <a:ext cx="8413856" cy="164591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60269">
                  <a:extLst>
                    <a:ext uri="{9D8B030D-6E8A-4147-A177-3AD203B41FA5}">
                      <a16:colId xmlns:a16="http://schemas.microsoft.com/office/drawing/2014/main" val="775656244"/>
                    </a:ext>
                  </a:extLst>
                </a:gridCol>
                <a:gridCol w="3969634">
                  <a:extLst>
                    <a:ext uri="{9D8B030D-6E8A-4147-A177-3AD203B41FA5}">
                      <a16:colId xmlns:a16="http://schemas.microsoft.com/office/drawing/2014/main" val="270163768"/>
                    </a:ext>
                  </a:extLst>
                </a:gridCol>
                <a:gridCol w="2283953">
                  <a:extLst>
                    <a:ext uri="{9D8B030D-6E8A-4147-A177-3AD203B41FA5}">
                      <a16:colId xmlns:a16="http://schemas.microsoft.com/office/drawing/2014/main" val="437772983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40A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1"/>
                          </a:solidFill>
                          <a:effectLst/>
                        </a:rPr>
                        <a:t>2025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solidFill>
                            <a:schemeClr val="bg1"/>
                          </a:solidFill>
                          <a:effectLst/>
                        </a:rPr>
                        <a:t>2026</a:t>
                      </a:r>
                      <a:endParaRPr lang="en-US" sz="1400" b="1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5486294"/>
                  </a:ext>
                </a:extLst>
              </a:tr>
              <a:tr h="527208">
                <a:tc rowSpan="2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kern="1200" noProof="0">
                          <a:solidFill>
                            <a:srgbClr val="2E2D2D"/>
                          </a:solidFill>
                          <a:effectLst/>
                          <a:latin typeface="Arial"/>
                        </a:rPr>
                        <a:t>BMI Criteria for Weight Loss and Appetite Suppressants for New Utilizers</a:t>
                      </a:r>
                    </a:p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1" kern="1200">
                        <a:solidFill>
                          <a:srgbClr val="2E2D2D"/>
                        </a:solidFill>
                        <a:effectLst/>
                      </a:endParaRPr>
                    </a:p>
                  </a:txBody>
                  <a:tcPr marR="0" marT="0" marB="0" anchor="ctr"/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kern="1200">
                          <a:solidFill>
                            <a:srgbClr val="2E2D2D"/>
                          </a:solidFill>
                          <a:effectLst/>
                        </a:rPr>
                        <a:t>BMI 30+  (Obesity)</a:t>
                      </a:r>
                      <a:endParaRPr lang="en-US">
                        <a:solidFill>
                          <a:srgbClr val="2E2D2D"/>
                        </a:solidFill>
                      </a:endParaRPr>
                    </a:p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kern="1200">
                        <a:solidFill>
                          <a:srgbClr val="2E2D2D"/>
                        </a:solidFill>
                        <a:effectLst/>
                      </a:endParaRPr>
                    </a:p>
                  </a:txBody>
                  <a:tcPr marR="0" marT="0" marB="0"/>
                </a:tc>
                <a:tc rowSpan="2">
                  <a:txBody>
                    <a:bodyPr/>
                    <a:lstStyle/>
                    <a:p>
                      <a:pPr marL="0" indent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kern="1200" noProof="0">
                          <a:solidFill>
                            <a:srgbClr val="2E2D2D"/>
                          </a:solidFill>
                          <a:effectLst/>
                          <a:latin typeface="Arial"/>
                        </a:rPr>
                        <a:t>BMI 40+ (Morbid Obesity)</a:t>
                      </a:r>
                      <a:endParaRPr lang="en-US" sz="1400" b="1" kern="1200">
                        <a:solidFill>
                          <a:srgbClr val="2E2D2D"/>
                        </a:solidFill>
                        <a:effectLst/>
                      </a:endParaRPr>
                    </a:p>
                  </a:txBody>
                  <a:tcPr marR="0" marT="0" marB="0"/>
                </a:tc>
                <a:extLst>
                  <a:ext uri="{0D108BD9-81ED-4DB2-BD59-A6C34878D82A}">
                    <a16:rowId xmlns:a16="http://schemas.microsoft.com/office/drawing/2014/main" val="486406381"/>
                  </a:ext>
                </a:extLst>
              </a:tr>
              <a:tr h="7072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kern="1200" noProof="0" dirty="0">
                          <a:solidFill>
                            <a:srgbClr val="2E2D2D"/>
                          </a:solidFill>
                          <a:effectLst/>
                          <a:latin typeface="Arial"/>
                        </a:rPr>
                        <a:t>BMI 27+ with cardiovascular comorbidity or obesity-related condition</a:t>
                      </a: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Ø"/>
                      </a:pPr>
                      <a:endParaRPr lang="en-US" sz="1400" b="0" i="0" u="none" strike="noStrike" kern="1200" noProof="0" dirty="0">
                        <a:solidFill>
                          <a:srgbClr val="2E2D2D"/>
                        </a:solidFill>
                        <a:effectLst/>
                        <a:latin typeface="Arial"/>
                      </a:endParaRPr>
                    </a:p>
                  </a:txBody>
                  <a:tcPr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77895627"/>
                  </a:ext>
                </a:extLst>
              </a:tr>
            </a:tbl>
          </a:graphicData>
        </a:graphic>
      </p:graphicFrame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BC338D37-2509-3663-40E1-A78E850BE07D}"/>
              </a:ext>
            </a:extLst>
          </p:cNvPr>
          <p:cNvSpPr txBox="1">
            <a:spLocks/>
          </p:cNvSpPr>
          <p:nvPr/>
        </p:nvSpPr>
        <p:spPr>
          <a:xfrm>
            <a:off x="412229" y="437915"/>
            <a:ext cx="5489575" cy="73866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l" defTabSz="342900" rtl="0" eaLnBrk="1" latinLnBrk="0" hangingPunct="1">
              <a:spcBef>
                <a:spcPts val="1650"/>
              </a:spcBef>
              <a:spcAft>
                <a:spcPts val="0"/>
              </a:spcAft>
              <a:buFont typeface="Arial"/>
              <a:buNone/>
              <a:defRPr sz="21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1pPr>
            <a:lvl2pPr marL="215504" marR="0" indent="-214313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1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003DA5"/>
                </a:solidFill>
              </a:rPr>
              <a:t>UC Blue &amp; Gold HMO</a:t>
            </a:r>
            <a:br>
              <a:rPr lang="en-US" sz="2800" b="1" dirty="0">
                <a:solidFill>
                  <a:srgbClr val="003DA5"/>
                </a:solidFill>
              </a:rPr>
            </a:br>
            <a:r>
              <a:rPr lang="en-US" sz="2000" b="1" i="1" dirty="0">
                <a:solidFill>
                  <a:srgbClr val="003DA5"/>
                </a:solidFill>
              </a:rPr>
              <a:t>Plan Changes</a:t>
            </a:r>
            <a:endParaRPr lang="en-US" sz="2800" b="1" dirty="0">
              <a:solidFill>
                <a:srgbClr val="003DA5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CE54A7-EFE0-EB19-1ACB-EC74F4E62C11}"/>
              </a:ext>
            </a:extLst>
          </p:cNvPr>
          <p:cNvSpPr txBox="1"/>
          <p:nvPr/>
        </p:nvSpPr>
        <p:spPr>
          <a:xfrm>
            <a:off x="413489" y="3047878"/>
            <a:ext cx="841037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2E2D2D"/>
                </a:solidFill>
                <a:cs typeface="Arial"/>
              </a:rPr>
              <a:t>Existing members using these medications may continue if the prescribing physician certifies medical necessity and meets the Health Net PA criteria for </a:t>
            </a:r>
            <a:r>
              <a:rPr lang="en-US" i="1">
                <a:solidFill>
                  <a:srgbClr val="2E2D2D"/>
                </a:solidFill>
                <a:cs typeface="Arial"/>
              </a:rPr>
              <a:t>Continuation of Therapy</a:t>
            </a:r>
            <a:r>
              <a:rPr lang="en-US">
                <a:solidFill>
                  <a:srgbClr val="2E2D2D"/>
                </a:solidFill>
                <a:cs typeface="Arial"/>
              </a:rPr>
              <a:t>.  Existing members will not be required to have BMI 40+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CB911A-0056-EA50-D609-484CEE15F461}"/>
              </a:ext>
            </a:extLst>
          </p:cNvPr>
          <p:cNvSpPr/>
          <p:nvPr/>
        </p:nvSpPr>
        <p:spPr>
          <a:xfrm>
            <a:off x="256309" y="4252286"/>
            <a:ext cx="1323109" cy="7699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30301714-85E6-255A-5F73-C3233118F3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D6FAE67-6693-306C-CEDB-DDF375F90C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3407" y="309390"/>
            <a:ext cx="280946" cy="128525"/>
          </a:xfrm>
          <a:prstGeom prst="rect">
            <a:avLst/>
          </a:prstGeom>
        </p:spPr>
      </p:pic>
      <p:pic>
        <p:nvPicPr>
          <p:cNvPr id="8" name="slide11">
            <a:hlinkClick r:id="" action="ppaction://media"/>
            <a:extLst>
              <a:ext uri="{FF2B5EF4-FFF2-40B4-BE49-F238E27FC236}">
                <a16:creationId xmlns:a16="http://schemas.microsoft.com/office/drawing/2014/main" id="{E3C86EB6-F9DE-785C-AB0D-8F50BAE2D8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37600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60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420">
        <p:fade/>
      </p:transition>
    </mc:Choice>
    <mc:Fallback xmlns="">
      <p:transition spd="med" advTm="284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27A88-D291-F990-BA96-20525FAFC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FEDF55C-924E-62EA-F7A4-3286D6E328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9671303"/>
              </p:ext>
            </p:extLst>
          </p:nvPr>
        </p:nvGraphicFramePr>
        <p:xfrm>
          <a:off x="365385" y="1349114"/>
          <a:ext cx="8498133" cy="290317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45528">
                  <a:extLst>
                    <a:ext uri="{9D8B030D-6E8A-4147-A177-3AD203B41FA5}">
                      <a16:colId xmlns:a16="http://schemas.microsoft.com/office/drawing/2014/main" val="775656244"/>
                    </a:ext>
                  </a:extLst>
                </a:gridCol>
                <a:gridCol w="2877408">
                  <a:extLst>
                    <a:ext uri="{9D8B030D-6E8A-4147-A177-3AD203B41FA5}">
                      <a16:colId xmlns:a16="http://schemas.microsoft.com/office/drawing/2014/main" val="270163768"/>
                    </a:ext>
                  </a:extLst>
                </a:gridCol>
                <a:gridCol w="2975197">
                  <a:extLst>
                    <a:ext uri="{9D8B030D-6E8A-4147-A177-3AD203B41FA5}">
                      <a16:colId xmlns:a16="http://schemas.microsoft.com/office/drawing/2014/main" val="437772983"/>
                    </a:ext>
                  </a:extLst>
                </a:gridCol>
              </a:tblGrid>
              <a:tr h="541003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40A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1"/>
                          </a:solidFill>
                          <a:effectLst/>
                        </a:rPr>
                        <a:t>2025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solidFill>
                            <a:schemeClr val="bg1"/>
                          </a:solidFill>
                          <a:effectLst/>
                        </a:rPr>
                        <a:t>2026</a:t>
                      </a:r>
                      <a:endParaRPr lang="en-US" sz="1400" b="1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5486294"/>
                  </a:ext>
                </a:extLst>
              </a:tr>
              <a:tr h="1151815">
                <a:tc>
                  <a:txBody>
                    <a:bodyPr/>
                    <a:lstStyle/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kern="1200" noProof="0">
                          <a:solidFill>
                            <a:srgbClr val="2E2D2D"/>
                          </a:solidFill>
                          <a:effectLst/>
                          <a:latin typeface="Arial"/>
                        </a:rPr>
                        <a:t>Musculoskeletal Care (MSK) Management &amp; Interventional Pain Management (IPM) Programs </a:t>
                      </a:r>
                      <a:endParaRPr lang="en-US" b="1">
                        <a:solidFill>
                          <a:srgbClr val="2E2D2D"/>
                        </a:solidFill>
                      </a:endParaRPr>
                    </a:p>
                  </a:txBody>
                  <a:tcPr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kern="1200">
                        <a:solidFill>
                          <a:srgbClr val="2E2D2D"/>
                        </a:solidFill>
                        <a:effectLst/>
                      </a:endParaRPr>
                    </a:p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kern="1200">
                        <a:solidFill>
                          <a:srgbClr val="2E2D2D"/>
                        </a:solidFill>
                        <a:effectLst/>
                      </a:endParaRPr>
                    </a:p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kern="1200">
                          <a:solidFill>
                            <a:srgbClr val="2E2D2D"/>
                          </a:solidFill>
                          <a:effectLst/>
                        </a:rPr>
                        <a:t>Turning Point manages Prior Authorizations for MSK and IPM</a:t>
                      </a:r>
                      <a:endParaRPr lang="en-US">
                        <a:solidFill>
                          <a:srgbClr val="2E2D2D"/>
                        </a:solidFill>
                      </a:endParaRPr>
                    </a:p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kern="1200">
                          <a:solidFill>
                            <a:srgbClr val="2E2D2D"/>
                          </a:solidFill>
                          <a:effectLst/>
                        </a:rPr>
                        <a:t> </a:t>
                      </a:r>
                    </a:p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kern="1200">
                        <a:solidFill>
                          <a:srgbClr val="2E2D2D"/>
                        </a:solidFill>
                        <a:effectLst/>
                      </a:endParaRPr>
                    </a:p>
                  </a:txBody>
                  <a:tcPr marR="0" marT="0" marB="0" anchor="ctr"/>
                </a:tc>
                <a:tc>
                  <a:txBody>
                    <a:bodyPr/>
                    <a:lstStyle/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kern="1200">
                          <a:solidFill>
                            <a:srgbClr val="2E2D2D"/>
                          </a:solidFill>
                          <a:effectLst/>
                        </a:rPr>
                        <a:t>Evolent manages Prior Authorizations for MSK and IPM</a:t>
                      </a:r>
                      <a:endParaRPr lang="en-US" b="1">
                        <a:solidFill>
                          <a:srgbClr val="2E2D2D"/>
                        </a:solidFill>
                      </a:endParaRPr>
                    </a:p>
                  </a:txBody>
                  <a:tcPr marR="0" marT="0" marB="0" anchor="ctr"/>
                </a:tc>
                <a:extLst>
                  <a:ext uri="{0D108BD9-81ED-4DB2-BD59-A6C34878D82A}">
                    <a16:rowId xmlns:a16="http://schemas.microsoft.com/office/drawing/2014/main" val="486406381"/>
                  </a:ext>
                </a:extLst>
              </a:tr>
              <a:tr h="1082009">
                <a:tc>
                  <a:txBody>
                    <a:bodyPr/>
                    <a:lstStyle/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kern="1200">
                          <a:solidFill>
                            <a:srgbClr val="2E2D2D"/>
                          </a:solidFill>
                          <a:effectLst/>
                        </a:rPr>
                        <a:t>Sharecare Virtual Cooking Classes</a:t>
                      </a:r>
                    </a:p>
                  </a:txBody>
                  <a:tcPr marR="0" marT="0" marB="0" anchor="ctr"/>
                </a:tc>
                <a:tc>
                  <a:txBody>
                    <a:bodyPr/>
                    <a:lstStyle/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kern="1200">
                          <a:solidFill>
                            <a:srgbClr val="2E2D2D"/>
                          </a:solidFill>
                          <a:effectLst/>
                        </a:rPr>
                        <a:t>N/A</a:t>
                      </a:r>
                      <a:endParaRPr lang="en-US">
                        <a:solidFill>
                          <a:srgbClr val="2E2D2D"/>
                        </a:solidFill>
                      </a:endParaRPr>
                    </a:p>
                  </a:txBody>
                  <a:tcPr marR="0" marT="0" marB="0" anchor="ctr"/>
                </a:tc>
                <a:tc>
                  <a:txBody>
                    <a:bodyPr/>
                    <a:lstStyle/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kern="1200" dirty="0">
                          <a:solidFill>
                            <a:srgbClr val="2E2D2D"/>
                          </a:solidFill>
                          <a:effectLst/>
                        </a:rPr>
                        <a:t>Up to five (5) virtual cooking classes to UC locations at no cost </a:t>
                      </a:r>
                      <a:endParaRPr lang="en-US" sz="1400" b="1" i="0" u="none" strike="noStrike" kern="1200" noProof="0" dirty="0">
                        <a:solidFill>
                          <a:srgbClr val="2E2D2D"/>
                        </a:solidFill>
                        <a:effectLst/>
                        <a:latin typeface="Arial"/>
                      </a:endParaRPr>
                    </a:p>
                  </a:txBody>
                  <a:tcPr marR="0" marT="0" marB="0" anchor="ctr"/>
                </a:tc>
                <a:extLst>
                  <a:ext uri="{0D108BD9-81ED-4DB2-BD59-A6C34878D82A}">
                    <a16:rowId xmlns:a16="http://schemas.microsoft.com/office/drawing/2014/main" val="2677895627"/>
                  </a:ext>
                </a:extLst>
              </a:tr>
            </a:tbl>
          </a:graphicData>
        </a:graphic>
      </p:graphicFrame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4808D05B-B86C-572A-78DA-B87022A5EBC6}"/>
              </a:ext>
            </a:extLst>
          </p:cNvPr>
          <p:cNvSpPr txBox="1">
            <a:spLocks/>
          </p:cNvSpPr>
          <p:nvPr/>
        </p:nvSpPr>
        <p:spPr>
          <a:xfrm>
            <a:off x="413407" y="448387"/>
            <a:ext cx="5489575" cy="73866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l" defTabSz="342900" rtl="0" eaLnBrk="1" latinLnBrk="0" hangingPunct="1">
              <a:spcBef>
                <a:spcPts val="1650"/>
              </a:spcBef>
              <a:spcAft>
                <a:spcPts val="0"/>
              </a:spcAft>
              <a:buFont typeface="Arial"/>
              <a:buNone/>
              <a:defRPr sz="21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1pPr>
            <a:lvl2pPr marL="215504" marR="0" indent="-214313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1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003DA5"/>
                </a:solidFill>
              </a:rPr>
              <a:t>UC Blue &amp; Gold HMO</a:t>
            </a:r>
            <a:br>
              <a:rPr lang="en-US" sz="2800" b="1" dirty="0">
                <a:solidFill>
                  <a:srgbClr val="003DA5"/>
                </a:solidFill>
              </a:rPr>
            </a:br>
            <a:r>
              <a:rPr lang="en-US" sz="2000" b="1" i="1" dirty="0">
                <a:solidFill>
                  <a:srgbClr val="003DA5"/>
                </a:solidFill>
              </a:rPr>
              <a:t>Plan Changes</a:t>
            </a:r>
            <a:endParaRPr lang="en-US" sz="2800" b="1" dirty="0">
              <a:solidFill>
                <a:srgbClr val="003DA5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376AF3-7F30-8CB5-6A0C-F64506395E8E}"/>
              </a:ext>
            </a:extLst>
          </p:cNvPr>
          <p:cNvSpPr/>
          <p:nvPr/>
        </p:nvSpPr>
        <p:spPr>
          <a:xfrm>
            <a:off x="256309" y="4252286"/>
            <a:ext cx="1323109" cy="7699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8FCD2894-4CD1-1CC0-08D1-1BC922C0D0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C84A8244-43BA-BC54-D40E-5E48B07ACA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3407" y="309390"/>
            <a:ext cx="280946" cy="128525"/>
          </a:xfrm>
          <a:prstGeom prst="rect">
            <a:avLst/>
          </a:prstGeom>
        </p:spPr>
      </p:pic>
      <p:pic>
        <p:nvPicPr>
          <p:cNvPr id="2" name="slide12">
            <a:hlinkClick r:id="" action="ppaction://media"/>
            <a:extLst>
              <a:ext uri="{FF2B5EF4-FFF2-40B4-BE49-F238E27FC236}">
                <a16:creationId xmlns:a16="http://schemas.microsoft.com/office/drawing/2014/main" id="{ED086E00-C288-2C22-1616-81AF9DECFA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56650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9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580">
        <p:fade/>
      </p:transition>
    </mc:Choice>
    <mc:Fallback xmlns="">
      <p:transition spd="med" advTm="185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CE42437F-443A-EC5C-A105-F500768103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6403304"/>
              </p:ext>
            </p:extLst>
          </p:nvPr>
        </p:nvGraphicFramePr>
        <p:xfrm>
          <a:off x="414337" y="1193007"/>
          <a:ext cx="7950219" cy="234917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50073">
                  <a:extLst>
                    <a:ext uri="{9D8B030D-6E8A-4147-A177-3AD203B41FA5}">
                      <a16:colId xmlns:a16="http://schemas.microsoft.com/office/drawing/2014/main" val="428087145"/>
                    </a:ext>
                  </a:extLst>
                </a:gridCol>
                <a:gridCol w="2650073">
                  <a:extLst>
                    <a:ext uri="{9D8B030D-6E8A-4147-A177-3AD203B41FA5}">
                      <a16:colId xmlns:a16="http://schemas.microsoft.com/office/drawing/2014/main" val="3768406344"/>
                    </a:ext>
                  </a:extLst>
                </a:gridCol>
                <a:gridCol w="2650073">
                  <a:extLst>
                    <a:ext uri="{9D8B030D-6E8A-4147-A177-3AD203B41FA5}">
                      <a16:colId xmlns:a16="http://schemas.microsoft.com/office/drawing/2014/main" val="2241412866"/>
                    </a:ext>
                  </a:extLst>
                </a:gridCol>
              </a:tblGrid>
              <a:tr h="3225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103672"/>
                  </a:ext>
                </a:extLst>
              </a:tr>
              <a:tr h="322598">
                <a:tc rowSpan="4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1" i="0" u="none" strike="noStrike" noProof="0">
                          <a:solidFill>
                            <a:srgbClr val="2E2D2D"/>
                          </a:solidFill>
                          <a:latin typeface="Arial"/>
                        </a:rPr>
                        <a:t>BMI Criteria for Weight Loss and Anti-Obesity Drugs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>
                          <a:solidFill>
                            <a:srgbClr val="2E2D2D"/>
                          </a:solidFill>
                        </a:rPr>
                        <a:t>BMI 40+</a:t>
                      </a:r>
                    </a:p>
                  </a:txBody>
                  <a:tcPr marR="0" marT="0" marB="0"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b="1">
                          <a:solidFill>
                            <a:srgbClr val="2E2D2D"/>
                          </a:solidFill>
                        </a:rPr>
                        <a:t>BMI 40+</a:t>
                      </a:r>
                      <a:endParaRPr lang="en-US" b="1"/>
                    </a:p>
                  </a:txBody>
                  <a:tcPr marR="0" marT="0" marB="0" anchor="ctr"/>
                </a:tc>
                <a:extLst>
                  <a:ext uri="{0D108BD9-81ED-4DB2-BD59-A6C34878D82A}">
                    <a16:rowId xmlns:a16="http://schemas.microsoft.com/office/drawing/2014/main" val="1965910161"/>
                  </a:ext>
                </a:extLst>
              </a:tr>
              <a:tr h="3225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>
                          <a:solidFill>
                            <a:srgbClr val="2E2D2D"/>
                          </a:solidFill>
                        </a:rPr>
                        <a:t>BMI &lt; 40</a:t>
                      </a:r>
                    </a:p>
                  </a:txBody>
                  <a:tcPr marR="0" marT="0" marB="0"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b="1" dirty="0">
                          <a:solidFill>
                            <a:srgbClr val="2E2D2D"/>
                          </a:solidFill>
                        </a:rPr>
                        <a:t>N/A</a:t>
                      </a:r>
                      <a:endParaRPr lang="en-US" b="1" dirty="0"/>
                    </a:p>
                  </a:txBody>
                  <a:tcPr marR="0" marT="0" marB="0" anchor="ctr"/>
                </a:tc>
                <a:extLst>
                  <a:ext uri="{0D108BD9-81ED-4DB2-BD59-A6C34878D82A}">
                    <a16:rowId xmlns:a16="http://schemas.microsoft.com/office/drawing/2014/main" val="1873716300"/>
                  </a:ext>
                </a:extLst>
              </a:tr>
              <a:tr h="5293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>
                          <a:solidFill>
                            <a:srgbClr val="2E2D2D"/>
                          </a:solidFill>
                        </a:rPr>
                        <a:t>BMI 30+ with moderate/severe obstructive sleep apnea</a:t>
                      </a:r>
                    </a:p>
                  </a:txBody>
                  <a:tcPr marR="0" marT="0" marB="0"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b="1">
                          <a:solidFill>
                            <a:srgbClr val="2E2D2D"/>
                          </a:solidFill>
                        </a:rPr>
                        <a:t>BMI 30+ with moderate/severe obstructive sleep apnea</a:t>
                      </a:r>
                      <a:endParaRPr lang="en-US" b="1"/>
                    </a:p>
                  </a:txBody>
                  <a:tcPr marR="0" marT="0" marB="0" anchor="ctr"/>
                </a:tc>
                <a:extLst>
                  <a:ext uri="{0D108BD9-81ED-4DB2-BD59-A6C34878D82A}">
                    <a16:rowId xmlns:a16="http://schemas.microsoft.com/office/drawing/2014/main" val="2689184178"/>
                  </a:ext>
                </a:extLst>
              </a:tr>
              <a:tr h="8519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300" b="0" i="0" u="none" strike="noStrike" noProof="0">
                          <a:solidFill>
                            <a:srgbClr val="2E2D2D"/>
                          </a:solidFill>
                          <a:latin typeface="Arial"/>
                        </a:rPr>
                        <a:t>BMI 27+ with one of these comorbidities: peripheral artery disease, history of stroke or heart attack</a:t>
                      </a:r>
                      <a:endParaRPr lang="en-US">
                        <a:solidFill>
                          <a:srgbClr val="2E2D2D"/>
                        </a:solidFill>
                      </a:endParaRPr>
                    </a:p>
                  </a:txBody>
                  <a:tcPr marR="0" marT="0" marB="0"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300" b="1" i="0" u="none" strike="noStrike" noProof="0" dirty="0">
                          <a:solidFill>
                            <a:srgbClr val="2E2D2D"/>
                          </a:solidFill>
                          <a:latin typeface="Arial"/>
                        </a:rPr>
                        <a:t>BMI 27+ with one of these comorbidities: peripheral artery disease, history of stroke or heart attack</a:t>
                      </a:r>
                      <a:endParaRPr lang="en-US" b="1" dirty="0">
                        <a:solidFill>
                          <a:srgbClr val="2E2D2D"/>
                        </a:solidFill>
                      </a:endParaRPr>
                    </a:p>
                  </a:txBody>
                  <a:tcPr marR="0" marT="0" marB="0" anchor="ctr"/>
                </a:tc>
                <a:extLst>
                  <a:ext uri="{0D108BD9-81ED-4DB2-BD59-A6C34878D82A}">
                    <a16:rowId xmlns:a16="http://schemas.microsoft.com/office/drawing/2014/main" val="231253633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7E04D51-9D20-7E82-8375-3F5FEE2493A4}"/>
              </a:ext>
            </a:extLst>
          </p:cNvPr>
          <p:cNvSpPr txBox="1"/>
          <p:nvPr/>
        </p:nvSpPr>
        <p:spPr>
          <a:xfrm>
            <a:off x="343428" y="3538738"/>
            <a:ext cx="8447617" cy="7617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50" dirty="0">
                <a:solidFill>
                  <a:srgbClr val="2E2D2D"/>
                </a:solidFill>
                <a:cs typeface="Arial"/>
              </a:rPr>
              <a:t>Members who started treatment with BMI 40+ may access the medications for up to 24 </a:t>
            </a:r>
            <a:r>
              <a:rPr lang="en-US" sz="1450" dirty="0" err="1">
                <a:solidFill>
                  <a:srgbClr val="2E2D2D"/>
                </a:solidFill>
                <a:cs typeface="Arial"/>
              </a:rPr>
              <a:t>mos</a:t>
            </a:r>
            <a:r>
              <a:rPr lang="en-US" sz="1450" dirty="0">
                <a:solidFill>
                  <a:srgbClr val="2E2D2D"/>
                </a:solidFill>
                <a:cs typeface="Arial"/>
              </a:rPr>
              <a:t> (if medically necessary); those who started with BMI below 40 will no longer have access to the medications if they do not have a comorbidity as outlined by KP plan rules</a:t>
            </a:r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FBD2AAB7-2575-D429-3A26-4E8597AB447D}"/>
              </a:ext>
            </a:extLst>
          </p:cNvPr>
          <p:cNvSpPr txBox="1">
            <a:spLocks/>
          </p:cNvSpPr>
          <p:nvPr/>
        </p:nvSpPr>
        <p:spPr>
          <a:xfrm>
            <a:off x="413407" y="454343"/>
            <a:ext cx="5489575" cy="73866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l" defTabSz="342900" rtl="0" eaLnBrk="1" latinLnBrk="0" hangingPunct="1">
              <a:spcBef>
                <a:spcPts val="1650"/>
              </a:spcBef>
              <a:spcAft>
                <a:spcPts val="0"/>
              </a:spcAft>
              <a:buFont typeface="Arial"/>
              <a:buNone/>
              <a:defRPr sz="21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1pPr>
            <a:lvl2pPr marL="215504" marR="0" indent="-214313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1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003DA5"/>
                </a:solidFill>
              </a:rPr>
              <a:t>Kaiser CA HMO</a:t>
            </a:r>
            <a:br>
              <a:rPr lang="en-US" sz="2800" b="1" dirty="0">
                <a:solidFill>
                  <a:srgbClr val="003DA5"/>
                </a:solidFill>
              </a:rPr>
            </a:br>
            <a:r>
              <a:rPr lang="en-US" sz="2000" b="1" i="1" dirty="0">
                <a:solidFill>
                  <a:srgbClr val="003DA5"/>
                </a:solidFill>
              </a:rPr>
              <a:t>Plan Changes</a:t>
            </a:r>
            <a:endParaRPr lang="en-US" sz="2800" b="1" dirty="0">
              <a:solidFill>
                <a:srgbClr val="003DA5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60A826-3CF7-24A4-C185-B7B761271551}"/>
              </a:ext>
            </a:extLst>
          </p:cNvPr>
          <p:cNvSpPr/>
          <p:nvPr/>
        </p:nvSpPr>
        <p:spPr>
          <a:xfrm>
            <a:off x="256309" y="4252286"/>
            <a:ext cx="1323109" cy="7699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7CA1CCC5-D3AD-433D-CD9A-464EE84213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5F12001-13DC-BE41-6A9E-3621D20447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3407" y="309390"/>
            <a:ext cx="280946" cy="128525"/>
          </a:xfrm>
          <a:prstGeom prst="rect">
            <a:avLst/>
          </a:prstGeom>
        </p:spPr>
      </p:pic>
      <p:pic>
        <p:nvPicPr>
          <p:cNvPr id="8" name="slide13">
            <a:hlinkClick r:id="" action="ppaction://media"/>
            <a:extLst>
              <a:ext uri="{FF2B5EF4-FFF2-40B4-BE49-F238E27FC236}">
                <a16:creationId xmlns:a16="http://schemas.microsoft.com/office/drawing/2014/main" id="{C936175E-3670-D6DA-886F-B058D71470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30593" y="47466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46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970">
        <p:fade/>
      </p:transition>
    </mc:Choice>
    <mc:Fallback xmlns="">
      <p:transition spd="med" advTm="229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14804-A510-5B29-0E40-10E308889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CB3DEE7-4567-7AA6-C181-EA3E8AC614D1}"/>
              </a:ext>
            </a:extLst>
          </p:cNvPr>
          <p:cNvSpPr txBox="1">
            <a:spLocks/>
          </p:cNvSpPr>
          <p:nvPr/>
        </p:nvSpPr>
        <p:spPr>
          <a:xfrm>
            <a:off x="413407" y="446339"/>
            <a:ext cx="8550484" cy="231601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l" defTabSz="342900" rtl="0" eaLnBrk="1" latinLnBrk="0" hangingPunct="1">
              <a:spcBef>
                <a:spcPts val="1650"/>
              </a:spcBef>
              <a:spcAft>
                <a:spcPts val="0"/>
              </a:spcAft>
              <a:buFont typeface="Arial"/>
              <a:buNone/>
              <a:defRPr sz="21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1pPr>
            <a:lvl2pPr marL="215504" marR="0" indent="-214313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1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003DA5"/>
                </a:solidFill>
              </a:rPr>
              <a:t>Kaiser Senior Advantage CA</a:t>
            </a:r>
            <a:br>
              <a:rPr lang="en-US" sz="2800" b="1" dirty="0">
                <a:solidFill>
                  <a:srgbClr val="003DA5"/>
                </a:solidFill>
              </a:rPr>
            </a:br>
            <a:r>
              <a:rPr lang="en-US" sz="2000" b="1" i="1" dirty="0">
                <a:solidFill>
                  <a:srgbClr val="003DA5"/>
                </a:solidFill>
              </a:rPr>
              <a:t>Plan Changes</a:t>
            </a:r>
          </a:p>
          <a:p>
            <a:r>
              <a:rPr lang="en-US" sz="1600" b="1" dirty="0">
                <a:solidFill>
                  <a:srgbClr val="000000"/>
                </a:solidFill>
                <a:ea typeface="Calibri"/>
              </a:rPr>
              <a:t>Medicare Part D Catastrophic Threshold – True-out-of-Pocket max (</a:t>
            </a:r>
            <a:r>
              <a:rPr lang="en-US" sz="1600" b="1" dirty="0" err="1">
                <a:solidFill>
                  <a:srgbClr val="000000"/>
                </a:solidFill>
                <a:ea typeface="Calibri"/>
              </a:rPr>
              <a:t>TrOOP</a:t>
            </a:r>
            <a:r>
              <a:rPr lang="en-US" sz="1600" b="1" dirty="0">
                <a:solidFill>
                  <a:srgbClr val="000000"/>
                </a:solidFill>
                <a:ea typeface="Calibri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ea typeface="Calibri"/>
              </a:rPr>
              <a:t>Increase from $2,000 to $2,100</a:t>
            </a:r>
          </a:p>
          <a:p>
            <a:endParaRPr lang="en-US" sz="2800" b="1" dirty="0">
              <a:solidFill>
                <a:srgbClr val="003DA5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9067376-17D5-5E56-DDAD-6D448A4DC2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4813563"/>
              </p:ext>
            </p:extLst>
          </p:nvPr>
        </p:nvGraphicFramePr>
        <p:xfrm>
          <a:off x="316734" y="2171016"/>
          <a:ext cx="8413859" cy="2073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00867">
                  <a:extLst>
                    <a:ext uri="{9D8B030D-6E8A-4147-A177-3AD203B41FA5}">
                      <a16:colId xmlns:a16="http://schemas.microsoft.com/office/drawing/2014/main" val="775656244"/>
                    </a:ext>
                  </a:extLst>
                </a:gridCol>
                <a:gridCol w="2944130">
                  <a:extLst>
                    <a:ext uri="{9D8B030D-6E8A-4147-A177-3AD203B41FA5}">
                      <a16:colId xmlns:a16="http://schemas.microsoft.com/office/drawing/2014/main" val="270163768"/>
                    </a:ext>
                  </a:extLst>
                </a:gridCol>
                <a:gridCol w="3068862">
                  <a:extLst>
                    <a:ext uri="{9D8B030D-6E8A-4147-A177-3AD203B41FA5}">
                      <a16:colId xmlns:a16="http://schemas.microsoft.com/office/drawing/2014/main" val="437772983"/>
                    </a:ext>
                  </a:extLst>
                </a:gridCol>
              </a:tblGrid>
              <a:tr h="393376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40A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bg1"/>
                          </a:solidFill>
                          <a:effectLst/>
                        </a:rPr>
                        <a:t>2025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solidFill>
                            <a:schemeClr val="bg1"/>
                          </a:solidFill>
                          <a:effectLst/>
                        </a:rPr>
                        <a:t>2026</a:t>
                      </a:r>
                      <a:endParaRPr lang="en-US" sz="1400" b="1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5486294"/>
                  </a:ext>
                </a:extLst>
              </a:tr>
              <a:tr h="865414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kern="1200" noProof="0">
                          <a:solidFill>
                            <a:srgbClr val="2E2D2D"/>
                          </a:solidFill>
                          <a:effectLst/>
                          <a:latin typeface="Arial"/>
                        </a:rPr>
                        <a:t>Emergency Room Copay</a:t>
                      </a:r>
                      <a:endParaRPr lang="en-US" sz="1400">
                        <a:solidFill>
                          <a:srgbClr val="2E2D2D"/>
                        </a:solidFill>
                      </a:endParaRPr>
                    </a:p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1" kern="1200">
                        <a:solidFill>
                          <a:srgbClr val="2E2D2D"/>
                        </a:solidFill>
                        <a:effectLst/>
                      </a:endParaRPr>
                    </a:p>
                  </a:txBody>
                  <a:tcPr marR="0" marT="0" marB="0" anchor="ctr"/>
                </a:tc>
                <a:tc>
                  <a:txBody>
                    <a:bodyPr/>
                    <a:lstStyle/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kern="1200">
                          <a:solidFill>
                            <a:srgbClr val="2E2D2D"/>
                          </a:solidFill>
                          <a:effectLst/>
                        </a:rPr>
                        <a:t> </a:t>
                      </a:r>
                      <a:endParaRPr lang="en-US" sz="1400">
                        <a:solidFill>
                          <a:srgbClr val="2E2D2D"/>
                        </a:solidFill>
                      </a:endParaRPr>
                    </a:p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kern="1200" noProof="0">
                          <a:solidFill>
                            <a:srgbClr val="2E2D2D"/>
                          </a:solidFill>
                          <a:effectLst/>
                          <a:latin typeface="Arial"/>
                        </a:rPr>
                        <a:t> $65, waived if admitted</a:t>
                      </a:r>
                      <a:endParaRPr lang="en-US" sz="1400">
                        <a:solidFill>
                          <a:srgbClr val="2E2D2D"/>
                        </a:solidFill>
                      </a:endParaRPr>
                    </a:p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kern="1200">
                        <a:solidFill>
                          <a:srgbClr val="2E2D2D"/>
                        </a:solidFill>
                        <a:effectLst/>
                      </a:endParaRPr>
                    </a:p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kern="1200">
                        <a:solidFill>
                          <a:srgbClr val="2E2D2D"/>
                        </a:solidFill>
                        <a:effectLst/>
                      </a:endParaRPr>
                    </a:p>
                  </a:txBody>
                  <a:tcPr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solidFill>
                            <a:srgbClr val="2E2D2D"/>
                          </a:solidFill>
                          <a:effectLst/>
                        </a:rPr>
                        <a:t> </a:t>
                      </a:r>
                      <a:r>
                        <a:rPr lang="en-US" sz="1400" b="1" i="0" u="none" strike="noStrike" kern="1200" noProof="0">
                          <a:solidFill>
                            <a:srgbClr val="2E2D2D"/>
                          </a:solidFill>
                          <a:effectLst/>
                          <a:latin typeface="Arial"/>
                        </a:rPr>
                        <a:t>$100, waived if admitted</a:t>
                      </a:r>
                      <a:endParaRPr lang="en-US" sz="1400" b="1">
                        <a:solidFill>
                          <a:srgbClr val="2E2D2D"/>
                        </a:solidFill>
                      </a:endParaRPr>
                    </a:p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1" kern="1200">
                        <a:solidFill>
                          <a:srgbClr val="2E2D2D"/>
                        </a:solidFill>
                        <a:effectLst/>
                      </a:endParaRPr>
                    </a:p>
                  </a:txBody>
                  <a:tcPr marR="0" marT="0" marB="0" anchor="ctr"/>
                </a:tc>
                <a:extLst>
                  <a:ext uri="{0D108BD9-81ED-4DB2-BD59-A6C34878D82A}">
                    <a16:rowId xmlns:a16="http://schemas.microsoft.com/office/drawing/2014/main" val="486406381"/>
                  </a:ext>
                </a:extLst>
              </a:tr>
              <a:tr h="815090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1" i="0" u="none" strike="noStrike" kern="1200" noProof="0" dirty="0">
                        <a:solidFill>
                          <a:srgbClr val="2E2D2D"/>
                        </a:solidFill>
                        <a:effectLst/>
                        <a:latin typeface="Arial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kern="1200" noProof="0" dirty="0">
                          <a:solidFill>
                            <a:srgbClr val="2E2D2D"/>
                          </a:solidFill>
                          <a:effectLst/>
                          <a:latin typeface="Arial"/>
                        </a:rPr>
                        <a:t>Inpatient Hospital Copay</a:t>
                      </a:r>
                      <a:endParaRPr lang="en-US" sz="1400" dirty="0">
                        <a:solidFill>
                          <a:srgbClr val="2E2D2D"/>
                        </a:solidFill>
                      </a:endParaRPr>
                    </a:p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1" kern="1200" dirty="0">
                        <a:solidFill>
                          <a:srgbClr val="2E2D2D"/>
                        </a:solidFill>
                        <a:effectLst/>
                      </a:endParaRPr>
                    </a:p>
                  </a:txBody>
                  <a:tcPr marR="0" marT="0" marB="0" anchor="ctr"/>
                </a:tc>
                <a:tc>
                  <a:txBody>
                    <a:bodyPr/>
                    <a:lstStyle/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kern="1200">
                          <a:solidFill>
                            <a:srgbClr val="2E2D2D"/>
                          </a:solidFill>
                          <a:effectLst/>
                        </a:rPr>
                        <a:t> </a:t>
                      </a:r>
                      <a:r>
                        <a:rPr lang="en-US" sz="1400" b="0" i="0" u="none" strike="noStrike" kern="1200" noProof="0">
                          <a:solidFill>
                            <a:srgbClr val="2E2D2D"/>
                          </a:solidFill>
                          <a:effectLst/>
                          <a:latin typeface="Arial"/>
                        </a:rPr>
                        <a:t>$250</a:t>
                      </a:r>
                      <a:endParaRPr lang="en-US" sz="1400" kern="1200">
                        <a:solidFill>
                          <a:srgbClr val="2E2D2D"/>
                        </a:solidFill>
                        <a:effectLst/>
                      </a:endParaRPr>
                    </a:p>
                  </a:txBody>
                  <a:tcPr marR="0" marT="0" marB="0" anchor="ctr"/>
                </a:tc>
                <a:tc>
                  <a:txBody>
                    <a:bodyPr/>
                    <a:lstStyle/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kern="1200" dirty="0">
                          <a:solidFill>
                            <a:srgbClr val="2E2D2D"/>
                          </a:solidFill>
                          <a:effectLst/>
                        </a:rPr>
                        <a:t> </a:t>
                      </a:r>
                      <a:endParaRPr lang="en-US" sz="1400" b="1" dirty="0">
                        <a:solidFill>
                          <a:srgbClr val="2E2D2D"/>
                        </a:solidFill>
                      </a:endParaRPr>
                    </a:p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kern="1200" noProof="0" dirty="0">
                          <a:solidFill>
                            <a:srgbClr val="2E2D2D"/>
                          </a:solidFill>
                          <a:effectLst/>
                          <a:latin typeface="Arial"/>
                        </a:rPr>
                        <a:t> $350</a:t>
                      </a:r>
                      <a:endParaRPr lang="en-US" sz="1400" b="1" dirty="0">
                        <a:solidFill>
                          <a:srgbClr val="2E2D2D"/>
                        </a:solidFill>
                      </a:endParaRPr>
                    </a:p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1" kern="1200" dirty="0">
                        <a:solidFill>
                          <a:srgbClr val="2E2D2D"/>
                        </a:solidFill>
                        <a:effectLst/>
                      </a:endParaRPr>
                    </a:p>
                  </a:txBody>
                  <a:tcPr marR="0" marT="0" marB="0" anchor="ctr"/>
                </a:tc>
                <a:extLst>
                  <a:ext uri="{0D108BD9-81ED-4DB2-BD59-A6C34878D82A}">
                    <a16:rowId xmlns:a16="http://schemas.microsoft.com/office/drawing/2014/main" val="2677895627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6C4157C3-DB61-E162-4B3C-589B6E83985E}"/>
              </a:ext>
            </a:extLst>
          </p:cNvPr>
          <p:cNvSpPr/>
          <p:nvPr/>
        </p:nvSpPr>
        <p:spPr>
          <a:xfrm>
            <a:off x="256309" y="4252286"/>
            <a:ext cx="1323109" cy="7699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DFF436C2-ADE8-1AB2-DB8A-6DB56DA6EF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90265E8-848B-B4ED-4B1E-3AE6998F7C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3407" y="309390"/>
            <a:ext cx="280946" cy="128525"/>
          </a:xfrm>
          <a:prstGeom prst="rect">
            <a:avLst/>
          </a:prstGeom>
        </p:spPr>
      </p:pic>
      <p:pic>
        <p:nvPicPr>
          <p:cNvPr id="7" name="slide14">
            <a:hlinkClick r:id="" action="ppaction://media"/>
            <a:extLst>
              <a:ext uri="{FF2B5EF4-FFF2-40B4-BE49-F238E27FC236}">
                <a16:creationId xmlns:a16="http://schemas.microsoft.com/office/drawing/2014/main" id="{292200D4-6256-C8DC-9897-B4D2C2E014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4491" y="46971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2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840">
        <p:fade/>
      </p:transition>
    </mc:Choice>
    <mc:Fallback xmlns="">
      <p:transition spd="med" advTm="188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2026 PPO Medical Plans for Retirees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1FA39B-B4B2-F951-3AC0-8494D05CF1BA}"/>
              </a:ext>
            </a:extLst>
          </p:cNvPr>
          <p:cNvSpPr txBox="1"/>
          <p:nvPr/>
        </p:nvSpPr>
        <p:spPr>
          <a:xfrm>
            <a:off x="2286000" y="1554356"/>
            <a:ext cx="4572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UC Care</a:t>
            </a:r>
            <a:endParaRPr lang="en-US" sz="1800" dirty="0">
              <a:solidFill>
                <a:schemeClr val="bg1"/>
              </a:solidFill>
              <a:cs typeface="Arial"/>
            </a:endParaRP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HealthSavings+</a:t>
            </a:r>
            <a:endParaRPr lang="en-US" sz="1400" dirty="0">
              <a:solidFill>
                <a:schemeClr val="bg1"/>
              </a:solidFill>
              <a:cs typeface="Arial"/>
            </a:endParaRPr>
          </a:p>
          <a:p>
            <a:pPr algn="ctr"/>
            <a:endParaRPr lang="en-US" sz="1800" dirty="0">
              <a:solidFill>
                <a:schemeClr val="bg1"/>
              </a:solidFill>
              <a:cs typeface="Arial"/>
            </a:endParaRPr>
          </a:p>
          <a:p>
            <a:pPr algn="ctr"/>
            <a:r>
              <a:rPr lang="en-US" sz="1800" dirty="0">
                <a:solidFill>
                  <a:schemeClr val="bg1"/>
                </a:solidFill>
                <a:cs typeface="Arial"/>
              </a:rPr>
              <a:t>Medicare PPO Plans 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High Option Supplement Plan</a:t>
            </a:r>
            <a:endParaRPr lang="en-US" sz="1800" dirty="0">
              <a:solidFill>
                <a:schemeClr val="bg1"/>
              </a:solidFill>
              <a:cs typeface="Arial"/>
            </a:endParaRPr>
          </a:p>
          <a:p>
            <a:pPr algn="ctr"/>
            <a:endParaRPr lang="en-US" sz="1800" dirty="0">
              <a:solidFill>
                <a:schemeClr val="bg1"/>
              </a:solidFill>
              <a:cs typeface="Arial"/>
            </a:endParaRP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UC Medicare Choice</a:t>
            </a:r>
            <a:endParaRPr lang="en-US" sz="1400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3" name="slide15">
            <a:hlinkClick r:id="" action="ppaction://media"/>
            <a:extLst>
              <a:ext uri="{FF2B5EF4-FFF2-40B4-BE49-F238E27FC236}">
                <a16:creationId xmlns:a16="http://schemas.microsoft.com/office/drawing/2014/main" id="{462BE32C-06A1-AB7E-D883-08A0B7E298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37600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6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9150">
        <p:fade/>
      </p:transition>
    </mc:Choice>
    <mc:Fallback xmlns="">
      <p:transition spd="med" advTm="391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13820-4375-BE30-A327-BCD80E0C9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407" y="457519"/>
            <a:ext cx="8229600" cy="477054"/>
          </a:xfrm>
        </p:spPr>
        <p:txBody>
          <a:bodyPr/>
          <a:lstStyle/>
          <a:p>
            <a:r>
              <a:rPr lang="en-US" sz="2800" b="1" dirty="0">
                <a:solidFill>
                  <a:srgbClr val="003DA5"/>
                </a:solidFill>
              </a:rPr>
              <a:t>How PPO Plans Compare: 2025 vs 2026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8E98A66C-4E28-ED11-5157-D958414863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3507619"/>
              </p:ext>
            </p:extLst>
          </p:nvPr>
        </p:nvGraphicFramePr>
        <p:xfrm>
          <a:off x="457200" y="1282814"/>
          <a:ext cx="8229599" cy="2733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5943">
                  <a:extLst>
                    <a:ext uri="{9D8B030D-6E8A-4147-A177-3AD203B41FA5}">
                      <a16:colId xmlns:a16="http://schemas.microsoft.com/office/drawing/2014/main" val="1266488318"/>
                    </a:ext>
                  </a:extLst>
                </a:gridCol>
                <a:gridCol w="1858856">
                  <a:extLst>
                    <a:ext uri="{9D8B030D-6E8A-4147-A177-3AD203B41FA5}">
                      <a16:colId xmlns:a16="http://schemas.microsoft.com/office/drawing/2014/main" val="2992406174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362382778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415816458"/>
                    </a:ext>
                  </a:extLst>
                </a:gridCol>
              </a:tblGrid>
              <a:tr h="325163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2025 - UC HSP</a:t>
                      </a:r>
                    </a:p>
                  </a:txBody>
                  <a:tcPr anchor="ctr"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2025 - CORE</a:t>
                      </a:r>
                    </a:p>
                  </a:txBody>
                  <a:tcPr anchor="ctr"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2026 –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HealthSavings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+</a:t>
                      </a:r>
                    </a:p>
                  </a:txBody>
                  <a:tcPr anchor="ctr">
                    <a:solidFill>
                      <a:srgbClr val="003D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276185"/>
                  </a:ext>
                </a:extLst>
              </a:tr>
              <a:tr h="620124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Provider Network &amp; Plan Administrator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Anthem Blue Cross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Anthem Blue Cross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Blue Shield of California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1469605"/>
                  </a:ext>
                </a:extLst>
              </a:tr>
              <a:tr h="457264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000000"/>
                        </a:solidFill>
                      </a:endParaRPr>
                    </a:p>
                    <a:p>
                      <a:pPr lvl="0">
                        <a:buNone/>
                      </a:pPr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Member Services</a:t>
                      </a:r>
                      <a:endParaRPr lang="en-US" dirty="0"/>
                    </a:p>
                    <a:p>
                      <a:pPr lvl="0">
                        <a:buNone/>
                      </a:pPr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&amp; Health Care Advocacy</a:t>
                      </a:r>
                    </a:p>
                    <a:p>
                      <a:pPr lvl="0">
                        <a:buNone/>
                      </a:pPr>
                      <a:endParaRPr lang="en-US" b="1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Accolade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7210831"/>
                  </a:ext>
                </a:extLst>
              </a:tr>
              <a:tr h="873811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Pharmacy Benefit Manager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 Navitus</a:t>
                      </a:r>
                    </a:p>
                    <a:p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3263554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648C27AD-FDC8-674E-A093-BD1BD61DFC18}"/>
              </a:ext>
            </a:extLst>
          </p:cNvPr>
          <p:cNvSpPr/>
          <p:nvPr/>
        </p:nvSpPr>
        <p:spPr>
          <a:xfrm>
            <a:off x="256309" y="4252286"/>
            <a:ext cx="1323109" cy="7699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913515E2-B3AA-C144-6D4D-536295656F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9B3EB7A-E67D-4A35-DDE6-D8BFDE796C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3407" y="309390"/>
            <a:ext cx="280946" cy="128525"/>
          </a:xfrm>
          <a:prstGeom prst="rect">
            <a:avLst/>
          </a:prstGeom>
        </p:spPr>
      </p:pic>
      <p:pic>
        <p:nvPicPr>
          <p:cNvPr id="6" name="slide16">
            <a:hlinkClick r:id="" action="ppaction://media"/>
            <a:extLst>
              <a:ext uri="{FF2B5EF4-FFF2-40B4-BE49-F238E27FC236}">
                <a16:creationId xmlns:a16="http://schemas.microsoft.com/office/drawing/2014/main" id="{EC516939-F5CE-0FAF-5483-75FF5EAA19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30593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49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730">
        <p:fade/>
      </p:transition>
    </mc:Choice>
    <mc:Fallback xmlns="">
      <p:transition spd="med" advTm="167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11823-D768-33AE-1501-CC061D5E6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C6095-9BCA-3F31-076D-50CB5854C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9182"/>
            <a:ext cx="8229600" cy="477054"/>
          </a:xfrm>
        </p:spPr>
        <p:txBody>
          <a:bodyPr/>
          <a:lstStyle/>
          <a:p>
            <a:r>
              <a:rPr lang="en-US" sz="2800" b="1" dirty="0">
                <a:solidFill>
                  <a:srgbClr val="003DA5"/>
                </a:solidFill>
              </a:rPr>
              <a:t>How PPO Plans Compare: 2025 vs 2026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8354A959-BC05-9EF9-8FFD-FE020A54CF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8534419"/>
              </p:ext>
            </p:extLst>
          </p:nvPr>
        </p:nvGraphicFramePr>
        <p:xfrm>
          <a:off x="465364" y="1094014"/>
          <a:ext cx="8221436" cy="26608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2765">
                  <a:extLst>
                    <a:ext uri="{9D8B030D-6E8A-4147-A177-3AD203B41FA5}">
                      <a16:colId xmlns:a16="http://schemas.microsoft.com/office/drawing/2014/main" val="1266488318"/>
                    </a:ext>
                  </a:extLst>
                </a:gridCol>
                <a:gridCol w="2032907">
                  <a:extLst>
                    <a:ext uri="{9D8B030D-6E8A-4147-A177-3AD203B41FA5}">
                      <a16:colId xmlns:a16="http://schemas.microsoft.com/office/drawing/2014/main" val="2992406174"/>
                    </a:ext>
                  </a:extLst>
                </a:gridCol>
                <a:gridCol w="1608364">
                  <a:extLst>
                    <a:ext uri="{9D8B030D-6E8A-4147-A177-3AD203B41FA5}">
                      <a16:colId xmlns:a16="http://schemas.microsoft.com/office/drawing/2014/main" val="2362382778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415816458"/>
                    </a:ext>
                  </a:extLst>
                </a:gridCol>
              </a:tblGrid>
              <a:tr h="325163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2025 - UC HSP</a:t>
                      </a:r>
                    </a:p>
                  </a:txBody>
                  <a:tcPr anchor="ctr"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2025 - CORE</a:t>
                      </a:r>
                    </a:p>
                  </a:txBody>
                  <a:tcPr anchor="ctr"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2026 –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HealthSavings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+</a:t>
                      </a:r>
                    </a:p>
                  </a:txBody>
                  <a:tcPr anchor="ctr">
                    <a:solidFill>
                      <a:srgbClr val="003D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276185"/>
                  </a:ext>
                </a:extLst>
              </a:tr>
              <a:tr h="1167858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Calendar Year Deductibles</a:t>
                      </a:r>
                    </a:p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Medical + Behavioral Health  </a:t>
                      </a:r>
                    </a:p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+ Prescription Drugs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$1,650 IN Single </a:t>
                      </a:r>
                    </a:p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$3,300 IN Family</a:t>
                      </a:r>
                    </a:p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$2,600 OON Single</a:t>
                      </a:r>
                    </a:p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$5,200 OON Family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$3,000 per covered person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$2,500 IN Single </a:t>
                      </a:r>
                    </a:p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$5,000 IN Family</a:t>
                      </a:r>
                    </a:p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$4,000 OON Single</a:t>
                      </a:r>
                    </a:p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$8,000 OON Family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1469605"/>
                  </a:ext>
                </a:extLst>
              </a:tr>
              <a:tr h="1167858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Out-of-Pocket Maximums</a:t>
                      </a:r>
                    </a:p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Medical + Behavioral Health </a:t>
                      </a:r>
                    </a:p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+ Prescription Drugs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$4,000 IN Single </a:t>
                      </a:r>
                    </a:p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$6,400 IN Family</a:t>
                      </a:r>
                    </a:p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$8,000 OON Single</a:t>
                      </a:r>
                    </a:p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$16,000 OON Family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$6,300 Single</a:t>
                      </a:r>
                    </a:p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$12,700 Family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$6,700 IN Single </a:t>
                      </a:r>
                    </a:p>
                    <a:p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$13,400 IN Family</a:t>
                      </a:r>
                    </a:p>
                    <a:p>
                      <a:r>
                        <a:rPr lang="en-US" b="0" dirty="0">
                          <a:solidFill>
                            <a:srgbClr val="000000"/>
                          </a:solidFill>
                        </a:rPr>
                        <a:t>$8,000 OON Single</a:t>
                      </a:r>
                    </a:p>
                    <a:p>
                      <a:r>
                        <a:rPr lang="en-US" b="0" dirty="0">
                          <a:solidFill>
                            <a:srgbClr val="000000"/>
                          </a:solidFill>
                        </a:rPr>
                        <a:t>$16,000 OON Family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721083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64AD21D2-0839-87C0-0A8E-3B58392B0D67}"/>
              </a:ext>
            </a:extLst>
          </p:cNvPr>
          <p:cNvSpPr/>
          <p:nvPr/>
        </p:nvSpPr>
        <p:spPr>
          <a:xfrm>
            <a:off x="256309" y="4252286"/>
            <a:ext cx="1323109" cy="7699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659B48B6-E077-1C11-99AA-A28CE9FF2C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8627DBE-B9F4-99E1-BA4A-205057C3FA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3407" y="309390"/>
            <a:ext cx="280946" cy="128525"/>
          </a:xfrm>
          <a:prstGeom prst="rect">
            <a:avLst/>
          </a:prstGeom>
        </p:spPr>
      </p:pic>
      <p:pic>
        <p:nvPicPr>
          <p:cNvPr id="6" name="slide17">
            <a:hlinkClick r:id="" action="ppaction://media"/>
            <a:extLst>
              <a:ext uri="{FF2B5EF4-FFF2-40B4-BE49-F238E27FC236}">
                <a16:creationId xmlns:a16="http://schemas.microsoft.com/office/drawing/2014/main" id="{2FD7BF52-BC37-1069-F6ED-5D664ABFD0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6800" y="4727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85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360">
        <p:fade/>
      </p:transition>
    </mc:Choice>
    <mc:Fallback xmlns="">
      <p:transition spd="med" advTm="263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FBA90-6853-0EFE-302A-9EA4A20DF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47302-E464-41A2-390B-B56AC359D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407" y="488083"/>
            <a:ext cx="8229600" cy="477054"/>
          </a:xfrm>
        </p:spPr>
        <p:txBody>
          <a:bodyPr/>
          <a:lstStyle/>
          <a:p>
            <a:r>
              <a:rPr lang="en-US" sz="2800" b="1" dirty="0">
                <a:solidFill>
                  <a:srgbClr val="003DA5"/>
                </a:solidFill>
              </a:rPr>
              <a:t>How PPO Plans: Compare 2025 vs 2026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C1206EB7-DD81-AC91-93B9-D5341CA28A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1185714"/>
              </p:ext>
            </p:extLst>
          </p:nvPr>
        </p:nvGraphicFramePr>
        <p:xfrm>
          <a:off x="457200" y="1191956"/>
          <a:ext cx="8229600" cy="27146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1266488318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992406174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362382778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415816458"/>
                    </a:ext>
                  </a:extLst>
                </a:gridCol>
              </a:tblGrid>
              <a:tr h="354724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2025 - UC HSP</a:t>
                      </a:r>
                    </a:p>
                  </a:txBody>
                  <a:tcPr anchor="ctr"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2025 - CORE</a:t>
                      </a:r>
                    </a:p>
                  </a:txBody>
                  <a:tcPr anchor="ctr"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2026 –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HealthSavings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+</a:t>
                      </a:r>
                    </a:p>
                  </a:txBody>
                  <a:tcPr anchor="ctr">
                    <a:solidFill>
                      <a:srgbClr val="003D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276185"/>
                  </a:ext>
                </a:extLst>
              </a:tr>
              <a:tr h="1060663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Preventive Care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IN $0 no deductible</a:t>
                      </a:r>
                    </a:p>
                    <a:p>
                      <a:endParaRPr lang="en-US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OON </a:t>
                      </a:r>
                    </a:p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40% after deductible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IN $0 no deductible</a:t>
                      </a:r>
                    </a:p>
                    <a:p>
                      <a:endParaRPr lang="en-US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OON </a:t>
                      </a:r>
                    </a:p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20% after deductible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IN $0 no deductible</a:t>
                      </a:r>
                    </a:p>
                    <a:p>
                      <a:endParaRPr lang="en-US" b="1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OON </a:t>
                      </a:r>
                    </a:p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50% after deductible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1469605"/>
                  </a:ext>
                </a:extLst>
              </a:tr>
              <a:tr h="1299312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Co-Insurance</a:t>
                      </a:r>
                    </a:p>
                    <a:p>
                      <a:r>
                        <a:rPr lang="en-US" b="0">
                          <a:solidFill>
                            <a:srgbClr val="000000"/>
                          </a:solidFill>
                        </a:rPr>
                        <a:t>Doctors, Specialists, Labs, Imaging, Mental Health, Maternity Care, Hospitalization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IN 20% after deductible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OON 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40% after deductible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IN &amp; OON 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20% after deductible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IN 30% after deductible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OON 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50% after deductible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721083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A3255CA5-6E8E-05A2-6121-0CEB053B00FC}"/>
              </a:ext>
            </a:extLst>
          </p:cNvPr>
          <p:cNvSpPr/>
          <p:nvPr/>
        </p:nvSpPr>
        <p:spPr>
          <a:xfrm>
            <a:off x="256309" y="4252286"/>
            <a:ext cx="1323109" cy="7699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7A10554D-9CEE-2281-8482-341BD4357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7A47A9E-E64A-9CF3-F4E2-8747350762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3407" y="309390"/>
            <a:ext cx="280946" cy="128525"/>
          </a:xfrm>
          <a:prstGeom prst="rect">
            <a:avLst/>
          </a:prstGeom>
        </p:spPr>
      </p:pic>
      <p:pic>
        <p:nvPicPr>
          <p:cNvPr id="6" name="slide18">
            <a:hlinkClick r:id="" action="ppaction://media"/>
            <a:extLst>
              <a:ext uri="{FF2B5EF4-FFF2-40B4-BE49-F238E27FC236}">
                <a16:creationId xmlns:a16="http://schemas.microsoft.com/office/drawing/2014/main" id="{4126CC7D-6AB5-BEB0-E077-56EA531314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30593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12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760">
        <p:fade/>
      </p:transition>
    </mc:Choice>
    <mc:Fallback xmlns="">
      <p:transition spd="med" advTm="137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13624-8A53-49D2-23A1-1AEBB8374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0CC95-42B2-4E33-338E-B9FAF7D60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407" y="424582"/>
            <a:ext cx="8229600" cy="477054"/>
          </a:xfrm>
        </p:spPr>
        <p:txBody>
          <a:bodyPr/>
          <a:lstStyle/>
          <a:p>
            <a:r>
              <a:rPr lang="en-US" sz="2800" b="1" dirty="0">
                <a:solidFill>
                  <a:srgbClr val="003DA5"/>
                </a:solidFill>
              </a:rPr>
              <a:t>How PPO Plans Compare: 2025 vs 2026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B0F88F8D-D76F-E773-1C21-FA39D80918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7101162"/>
              </p:ext>
            </p:extLst>
          </p:nvPr>
        </p:nvGraphicFramePr>
        <p:xfrm>
          <a:off x="457200" y="888302"/>
          <a:ext cx="8299094" cy="3411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4774">
                  <a:extLst>
                    <a:ext uri="{9D8B030D-6E8A-4147-A177-3AD203B41FA5}">
                      <a16:colId xmlns:a16="http://schemas.microsoft.com/office/drawing/2014/main" val="1266488318"/>
                    </a:ext>
                  </a:extLst>
                </a:gridCol>
                <a:gridCol w="2074774">
                  <a:extLst>
                    <a:ext uri="{9D8B030D-6E8A-4147-A177-3AD203B41FA5}">
                      <a16:colId xmlns:a16="http://schemas.microsoft.com/office/drawing/2014/main" val="2992406174"/>
                    </a:ext>
                  </a:extLst>
                </a:gridCol>
                <a:gridCol w="1881127">
                  <a:extLst>
                    <a:ext uri="{9D8B030D-6E8A-4147-A177-3AD203B41FA5}">
                      <a16:colId xmlns:a16="http://schemas.microsoft.com/office/drawing/2014/main" val="2362382778"/>
                    </a:ext>
                  </a:extLst>
                </a:gridCol>
                <a:gridCol w="2268419">
                  <a:extLst>
                    <a:ext uri="{9D8B030D-6E8A-4147-A177-3AD203B41FA5}">
                      <a16:colId xmlns:a16="http://schemas.microsoft.com/office/drawing/2014/main" val="3415816458"/>
                    </a:ext>
                  </a:extLst>
                </a:gridCol>
              </a:tblGrid>
              <a:tr h="260363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2025 - UC HSP</a:t>
                      </a:r>
                    </a:p>
                  </a:txBody>
                  <a:tcPr anchor="ctr"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2025 - CORE</a:t>
                      </a:r>
                    </a:p>
                  </a:txBody>
                  <a:tcPr anchor="ctr"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2026 –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HealthSavings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+</a:t>
                      </a:r>
                    </a:p>
                  </a:txBody>
                  <a:tcPr anchor="ctr">
                    <a:solidFill>
                      <a:srgbClr val="003D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276185"/>
                  </a:ext>
                </a:extLst>
              </a:tr>
              <a:tr h="881228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Accolade Care:</a:t>
                      </a:r>
                    </a:p>
                    <a:p>
                      <a:r>
                        <a:rPr lang="en-US" b="0">
                          <a:solidFill>
                            <a:srgbClr val="000000"/>
                          </a:solidFill>
                        </a:rPr>
                        <a:t>Virtual Primary Care</a:t>
                      </a:r>
                    </a:p>
                    <a:p>
                      <a:r>
                        <a:rPr lang="en-US" b="0">
                          <a:solidFill>
                            <a:srgbClr val="000000"/>
                          </a:solidFill>
                        </a:rPr>
                        <a:t>or</a:t>
                      </a:r>
                    </a:p>
                    <a:p>
                      <a:r>
                        <a:rPr lang="en-US" b="0">
                          <a:solidFill>
                            <a:srgbClr val="000000"/>
                          </a:solidFill>
                        </a:rPr>
                        <a:t>Virtual Behavioral Health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$30 per visit before  deductible is met</a:t>
                      </a:r>
                    </a:p>
                    <a:p>
                      <a:endParaRPr lang="en-US" sz="600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20% of $30 after  deductible is met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No cost for first </a:t>
                      </a:r>
                    </a:p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12 visits each year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$30 per visit before deductible is met</a:t>
                      </a:r>
                    </a:p>
                    <a:p>
                      <a:endParaRPr lang="en-US" sz="600" b="1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30% of $30 after deductible is met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1469605"/>
                  </a:ext>
                </a:extLst>
              </a:tr>
              <a:tr h="599784"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rgbClr val="000000"/>
                          </a:solidFill>
                        </a:rPr>
                        <a:t>Virtual Second Opinion services through </a:t>
                      </a:r>
                      <a:r>
                        <a:rPr lang="en-US" b="1">
                          <a:solidFill>
                            <a:srgbClr val="000000"/>
                          </a:solidFill>
                        </a:rPr>
                        <a:t>2</a:t>
                      </a:r>
                      <a:r>
                        <a:rPr lang="en-US" b="1" baseline="30000">
                          <a:solidFill>
                            <a:srgbClr val="000000"/>
                          </a:solidFill>
                        </a:rPr>
                        <a:t>nd</a:t>
                      </a:r>
                      <a:r>
                        <a:rPr lang="en-US" b="1">
                          <a:solidFill>
                            <a:srgbClr val="000000"/>
                          </a:solidFill>
                        </a:rPr>
                        <a:t> MD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No cost for a virtual second opinion from a leading specialist about a new diagnosis, surgery, treatment plan and/or medication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536936"/>
                  </a:ext>
                </a:extLst>
              </a:tr>
              <a:tr h="1061479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Co-Insurance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>
                          <a:solidFill>
                            <a:srgbClr val="000000"/>
                          </a:solidFill>
                        </a:rPr>
                        <a:t>Acupuncture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>
                          <a:solidFill>
                            <a:srgbClr val="000000"/>
                          </a:solidFill>
                        </a:rPr>
                        <a:t>or</a:t>
                      </a:r>
                    </a:p>
                    <a:p>
                      <a:r>
                        <a:rPr lang="en-US" b="0">
                          <a:solidFill>
                            <a:srgbClr val="000000"/>
                          </a:solidFill>
                        </a:rPr>
                        <a:t>Chiropractic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IN 20% after deductible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OON – Acupuncture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20% after deductible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OON - Chiropractic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40% after deductible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IN &amp; OON 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20% after deductible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IN 30% after deductible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OON - Acupuncture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30% after deductible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OON - Chiropractic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50% after deductible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7210831"/>
                  </a:ext>
                </a:extLst>
              </a:tr>
              <a:tr h="260363">
                <a:tc>
                  <a:txBody>
                    <a:bodyPr/>
                    <a:lstStyle/>
                    <a:p>
                      <a:endParaRPr lang="en-US" b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NOTE: Acupuncture / Chiropractic: Limited to 24 combined visits annually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b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8746012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86A5270A-72A6-1576-71EE-6CA6FCF5EC57}"/>
              </a:ext>
            </a:extLst>
          </p:cNvPr>
          <p:cNvSpPr/>
          <p:nvPr/>
        </p:nvSpPr>
        <p:spPr>
          <a:xfrm>
            <a:off x="256309" y="4299866"/>
            <a:ext cx="1323109" cy="72240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C9607120-A7A6-02FF-03A3-9074FB3DC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60644EC-24CB-93C7-5E9D-22418CBE1D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3407" y="309390"/>
            <a:ext cx="280946" cy="128525"/>
          </a:xfrm>
          <a:prstGeom prst="rect">
            <a:avLst/>
          </a:prstGeom>
        </p:spPr>
      </p:pic>
      <p:pic>
        <p:nvPicPr>
          <p:cNvPr id="6" name="slide19">
            <a:hlinkClick r:id="" action="ppaction://media"/>
            <a:extLst>
              <a:ext uri="{FF2B5EF4-FFF2-40B4-BE49-F238E27FC236}">
                <a16:creationId xmlns:a16="http://schemas.microsoft.com/office/drawing/2014/main" id="{DB64EB47-69C2-7009-BF06-B4DB32110C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30593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37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580">
        <p:fade/>
      </p:transition>
    </mc:Choice>
    <mc:Fallback xmlns="">
      <p:transition spd="med" advTm="275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C8AE13E4-9243-A011-CBA9-4389A2236C60}"/>
              </a:ext>
            </a:extLst>
          </p:cNvPr>
          <p:cNvSpPr txBox="1">
            <a:spLocks/>
          </p:cNvSpPr>
          <p:nvPr/>
        </p:nvSpPr>
        <p:spPr>
          <a:xfrm>
            <a:off x="413407" y="446339"/>
            <a:ext cx="8314522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b="0" i="0" kern="1200">
                <a:solidFill>
                  <a:srgbClr val="676767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solidFill>
                  <a:srgbClr val="003DA5"/>
                </a:solidFill>
              </a:rPr>
              <a:t>Medical Program Portfolio and Plan Changes</a:t>
            </a:r>
            <a:endParaRPr lang="en-US" b="1" dirty="0">
              <a:solidFill>
                <a:srgbClr val="003DA5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10C907-B1D8-FB50-E030-9D79030BD39D}"/>
              </a:ext>
            </a:extLst>
          </p:cNvPr>
          <p:cNvSpPr txBox="1"/>
          <p:nvPr/>
        </p:nvSpPr>
        <p:spPr>
          <a:xfrm>
            <a:off x="416071" y="1197154"/>
            <a:ext cx="7232522" cy="1454244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en-US" dirty="0">
                <a:solidFill>
                  <a:srgbClr val="2E2D2D"/>
                </a:solidFill>
              </a:rPr>
              <a:t>HMO and PPO Plans - Non-Medicare and Medicare Plan Changes </a:t>
            </a:r>
            <a:endParaRPr lang="en-US" dirty="0">
              <a:solidFill>
                <a:srgbClr val="2E2D2D"/>
              </a:solidFill>
              <a:cs typeface="Arial"/>
            </a:endParaRPr>
          </a:p>
          <a:p>
            <a:endParaRPr lang="en-US" dirty="0">
              <a:solidFill>
                <a:srgbClr val="2E2D2D"/>
              </a:solidFill>
              <a:cs typeface="Arial"/>
            </a:endParaRPr>
          </a:p>
          <a:p>
            <a:pPr marL="285750" indent="-285750">
              <a:buFont typeface="Wingdings"/>
              <a:buChar char="Ø"/>
            </a:pPr>
            <a:r>
              <a:rPr lang="en-US" dirty="0">
                <a:solidFill>
                  <a:srgbClr val="2E2D2D"/>
                </a:solidFill>
                <a:cs typeface="Arial"/>
              </a:rPr>
              <a:t>Medicare Coordinator Program by Via Benefits</a:t>
            </a:r>
          </a:p>
          <a:p>
            <a:endParaRPr lang="en-US" dirty="0">
              <a:solidFill>
                <a:srgbClr val="2E2D2D"/>
              </a:solidFill>
              <a:cs typeface="Arial"/>
            </a:endParaRPr>
          </a:p>
          <a:p>
            <a:pPr marL="285750" indent="-285750">
              <a:buFont typeface="Wingdings"/>
              <a:buChar char="Ø"/>
            </a:pPr>
            <a:r>
              <a:rPr lang="en-US" dirty="0">
                <a:solidFill>
                  <a:srgbClr val="2E2D2D"/>
                </a:solidFill>
              </a:rPr>
              <a:t>Rates and Contributions</a:t>
            </a:r>
            <a:endParaRPr lang="en-US" dirty="0">
              <a:solidFill>
                <a:srgbClr val="2E2D2D"/>
              </a:solidFill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ECD65D-FFDE-F925-7515-253FC18064C7}"/>
              </a:ext>
            </a:extLst>
          </p:cNvPr>
          <p:cNvSpPr/>
          <p:nvPr/>
        </p:nvSpPr>
        <p:spPr>
          <a:xfrm>
            <a:off x="256309" y="4156364"/>
            <a:ext cx="1323109" cy="8659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ED3D16A1-1126-0A01-0848-C9D30CDE49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67763AB-8E43-263F-D23C-3D6550E5A6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3407" y="309390"/>
            <a:ext cx="280946" cy="128525"/>
          </a:xfrm>
          <a:prstGeom prst="rect">
            <a:avLst/>
          </a:prstGeom>
        </p:spPr>
      </p:pic>
      <p:pic>
        <p:nvPicPr>
          <p:cNvPr id="2" name="slide2">
            <a:hlinkClick r:id="" action="ppaction://media"/>
            <a:extLst>
              <a:ext uri="{FF2B5EF4-FFF2-40B4-BE49-F238E27FC236}">
                <a16:creationId xmlns:a16="http://schemas.microsoft.com/office/drawing/2014/main" id="{1C4B1209-1749-E011-1400-BD5D0A9F02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7929" y="47371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250">
        <p:fade/>
      </p:transition>
    </mc:Choice>
    <mc:Fallback xmlns="">
      <p:transition spd="med" advTm="552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1EA78-2DC9-40AC-056C-C9AD4B7C1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4A835-7021-BA46-048F-3612A5D98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334" y="418817"/>
            <a:ext cx="8229600" cy="477054"/>
          </a:xfrm>
        </p:spPr>
        <p:txBody>
          <a:bodyPr/>
          <a:lstStyle/>
          <a:p>
            <a:r>
              <a:rPr lang="en-US" sz="2800" b="1" dirty="0">
                <a:solidFill>
                  <a:srgbClr val="003DA5"/>
                </a:solidFill>
              </a:rPr>
              <a:t>How PPO Plans Compare: 2025 vs 2026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A1FD8281-4C92-6F24-45DD-37B0E6D340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6123843"/>
              </p:ext>
            </p:extLst>
          </p:nvPr>
        </p:nvGraphicFramePr>
        <p:xfrm>
          <a:off x="457200" y="936954"/>
          <a:ext cx="8394192" cy="310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8548">
                  <a:extLst>
                    <a:ext uri="{9D8B030D-6E8A-4147-A177-3AD203B41FA5}">
                      <a16:colId xmlns:a16="http://schemas.microsoft.com/office/drawing/2014/main" val="1266488318"/>
                    </a:ext>
                  </a:extLst>
                </a:gridCol>
                <a:gridCol w="2104034">
                  <a:extLst>
                    <a:ext uri="{9D8B030D-6E8A-4147-A177-3AD203B41FA5}">
                      <a16:colId xmlns:a16="http://schemas.microsoft.com/office/drawing/2014/main" val="2992406174"/>
                    </a:ext>
                  </a:extLst>
                </a:gridCol>
                <a:gridCol w="2093062">
                  <a:extLst>
                    <a:ext uri="{9D8B030D-6E8A-4147-A177-3AD203B41FA5}">
                      <a16:colId xmlns:a16="http://schemas.microsoft.com/office/drawing/2014/main" val="2362382778"/>
                    </a:ext>
                  </a:extLst>
                </a:gridCol>
                <a:gridCol w="2098548">
                  <a:extLst>
                    <a:ext uri="{9D8B030D-6E8A-4147-A177-3AD203B41FA5}">
                      <a16:colId xmlns:a16="http://schemas.microsoft.com/office/drawing/2014/main" val="3415816458"/>
                    </a:ext>
                  </a:extLst>
                </a:gridCol>
              </a:tblGrid>
              <a:tr h="394137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2025 - UC HSP</a:t>
                      </a:r>
                    </a:p>
                  </a:txBody>
                  <a:tcPr anchor="ctr"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2025 - CORE</a:t>
                      </a:r>
                    </a:p>
                  </a:txBody>
                  <a:tcPr anchor="ctr"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2026 –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HealthSavings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+</a:t>
                      </a:r>
                    </a:p>
                  </a:txBody>
                  <a:tcPr anchor="ctr">
                    <a:solidFill>
                      <a:srgbClr val="003D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276185"/>
                  </a:ext>
                </a:extLst>
              </a:tr>
              <a:tr h="973726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Urgent Care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IN 20% after deductible</a:t>
                      </a:r>
                    </a:p>
                    <a:p>
                      <a:endParaRPr lang="en-US" sz="800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OON </a:t>
                      </a:r>
                    </a:p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40% after deductible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 &amp; OON 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20% after deductible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IN 30% after deductible</a:t>
                      </a:r>
                    </a:p>
                    <a:p>
                      <a:endParaRPr lang="en-US" sz="800" b="1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OON </a:t>
                      </a:r>
                    </a:p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50% after deductible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1469605"/>
                  </a:ext>
                </a:extLst>
              </a:tr>
              <a:tr h="417119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Emergency</a:t>
                      </a:r>
                      <a:endParaRPr lang="en-US" b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20% after deductible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20% after deductible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30% after deductible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7210831"/>
                  </a:ext>
                </a:extLst>
              </a:tr>
              <a:tr h="570166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Ambulance Emergency Transport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20% after deductible</a:t>
                      </a:r>
                      <a:endParaRPr kumimoji="0" lang="en-US" sz="13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20% deductible waived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30% deductible waived</a:t>
                      </a:r>
                      <a:endParaRPr kumimoji="0" lang="en-US" sz="135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1090053"/>
                  </a:ext>
                </a:extLst>
              </a:tr>
              <a:tr h="751583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Retail Clinic</a:t>
                      </a:r>
                    </a:p>
                    <a:p>
                      <a:r>
                        <a:rPr lang="en-US" sz="1200" b="0" i="1">
                          <a:solidFill>
                            <a:srgbClr val="000000"/>
                          </a:solidFill>
                        </a:rPr>
                        <a:t>onsite clinics located within retail stores and pharmacies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20% after deductible</a:t>
                      </a:r>
                      <a:endParaRPr kumimoji="0" lang="en-US" sz="13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20% after deductible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30% after deductible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176828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3580EC83-5A07-1040-4466-3CE921CBB9AA}"/>
              </a:ext>
            </a:extLst>
          </p:cNvPr>
          <p:cNvSpPr/>
          <p:nvPr/>
        </p:nvSpPr>
        <p:spPr>
          <a:xfrm>
            <a:off x="256309" y="4252286"/>
            <a:ext cx="1323109" cy="7699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CB16DE40-D7F5-ADB4-F397-557F2B681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AAC0F92-BDB9-2869-1761-6F70DD8FCB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3407" y="309390"/>
            <a:ext cx="280946" cy="128525"/>
          </a:xfrm>
          <a:prstGeom prst="rect">
            <a:avLst/>
          </a:prstGeom>
        </p:spPr>
      </p:pic>
      <p:pic>
        <p:nvPicPr>
          <p:cNvPr id="6" name="slide20">
            <a:hlinkClick r:id="" action="ppaction://media"/>
            <a:extLst>
              <a:ext uri="{FF2B5EF4-FFF2-40B4-BE49-F238E27FC236}">
                <a16:creationId xmlns:a16="http://schemas.microsoft.com/office/drawing/2014/main" id="{B62CFE3E-B213-EC02-3259-8B43FB34AC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4491" y="469073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50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550">
        <p:fade/>
      </p:transition>
    </mc:Choice>
    <mc:Fallback xmlns="">
      <p:transition spd="med" advTm="145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55BAF-9315-B3FB-7EBD-AB9595191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5D443-78B3-D118-A872-7241D5AAE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407" y="419974"/>
            <a:ext cx="8229600" cy="477054"/>
          </a:xfrm>
        </p:spPr>
        <p:txBody>
          <a:bodyPr/>
          <a:lstStyle/>
          <a:p>
            <a:r>
              <a:rPr lang="en-US" sz="2800" b="1" dirty="0">
                <a:solidFill>
                  <a:srgbClr val="003DA5"/>
                </a:solidFill>
              </a:rPr>
              <a:t>How PPO Plans Compare: 2025 vs 2026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ECCF1B58-DAFE-0CA0-2203-1613190A6D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901448"/>
              </p:ext>
            </p:extLst>
          </p:nvPr>
        </p:nvGraphicFramePr>
        <p:xfrm>
          <a:off x="481694" y="980742"/>
          <a:ext cx="8229599" cy="31539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5187">
                  <a:extLst>
                    <a:ext uri="{9D8B030D-6E8A-4147-A177-3AD203B41FA5}">
                      <a16:colId xmlns:a16="http://schemas.microsoft.com/office/drawing/2014/main" val="1266488318"/>
                    </a:ext>
                  </a:extLst>
                </a:gridCol>
                <a:gridCol w="2246917">
                  <a:extLst>
                    <a:ext uri="{9D8B030D-6E8A-4147-A177-3AD203B41FA5}">
                      <a16:colId xmlns:a16="http://schemas.microsoft.com/office/drawing/2014/main" val="2992406174"/>
                    </a:ext>
                  </a:extLst>
                </a:gridCol>
                <a:gridCol w="2072748">
                  <a:extLst>
                    <a:ext uri="{9D8B030D-6E8A-4147-A177-3AD203B41FA5}">
                      <a16:colId xmlns:a16="http://schemas.microsoft.com/office/drawing/2014/main" val="2362382778"/>
                    </a:ext>
                  </a:extLst>
                </a:gridCol>
                <a:gridCol w="2224747">
                  <a:extLst>
                    <a:ext uri="{9D8B030D-6E8A-4147-A177-3AD203B41FA5}">
                      <a16:colId xmlns:a16="http://schemas.microsoft.com/office/drawing/2014/main" val="3415816458"/>
                    </a:ext>
                  </a:extLst>
                </a:gridCol>
              </a:tblGrid>
              <a:tr h="354724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2025 - UC HSP</a:t>
                      </a:r>
                    </a:p>
                  </a:txBody>
                  <a:tcPr anchor="ctr"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2025 - CORE</a:t>
                      </a:r>
                    </a:p>
                  </a:txBody>
                  <a:tcPr anchor="ctr"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2026 –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HealthSavings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+</a:t>
                      </a:r>
                    </a:p>
                  </a:txBody>
                  <a:tcPr anchor="ctr">
                    <a:solidFill>
                      <a:srgbClr val="003D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276185"/>
                  </a:ext>
                </a:extLst>
              </a:tr>
              <a:tr h="678669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Outpatient Surgery</a:t>
                      </a:r>
                    </a:p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or</a:t>
                      </a:r>
                    </a:p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Maternity Care</a:t>
                      </a:r>
                    </a:p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or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rgbClr val="000000"/>
                          </a:solidFill>
                        </a:rPr>
                        <a:t>Hospitalization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IN </a:t>
                      </a:r>
                    </a:p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20% after deductible</a:t>
                      </a:r>
                    </a:p>
                    <a:p>
                      <a:endParaRPr lang="en-US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OON </a:t>
                      </a:r>
                    </a:p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40% after deductible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 &amp; OON 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20% after deductible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IN 30% after deductible</a:t>
                      </a:r>
                    </a:p>
                    <a:p>
                      <a:endParaRPr lang="en-US" b="1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OON </a:t>
                      </a:r>
                    </a:p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50% after deductible</a:t>
                      </a:r>
                    </a:p>
                    <a:p>
                      <a:r>
                        <a:rPr lang="en-US" b="1" i="1">
                          <a:solidFill>
                            <a:srgbClr val="000000"/>
                          </a:solidFill>
                        </a:rPr>
                        <a:t>Hospitalization up to $360/day benefit max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1469605"/>
                  </a:ext>
                </a:extLst>
              </a:tr>
              <a:tr h="558975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Pregnancy Termination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$0 after deductible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$0 after deductible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$0 after deductible 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7210831"/>
                  </a:ext>
                </a:extLst>
              </a:tr>
              <a:tr h="659703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Coverage Outside the USA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Urgent and Emergency services only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20% of the cost after deductible</a:t>
                      </a:r>
                      <a:endParaRPr kumimoji="0" lang="en-US" sz="13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20% of the cost after the deductible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30% of the cost after deductible 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BCBS Global Core</a:t>
                      </a:r>
                      <a:endParaRPr kumimoji="0" lang="en-US" sz="13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1090053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B4761023-1EA5-E759-FE0C-DCF33E293374}"/>
              </a:ext>
            </a:extLst>
          </p:cNvPr>
          <p:cNvSpPr/>
          <p:nvPr/>
        </p:nvSpPr>
        <p:spPr>
          <a:xfrm>
            <a:off x="256309" y="4252286"/>
            <a:ext cx="1323109" cy="7699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6195C7FF-4E6E-A0CC-7CFA-FF39F5A95D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59D094E-7779-44ED-F0F3-05AF9852B4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3407" y="309390"/>
            <a:ext cx="280946" cy="128525"/>
          </a:xfrm>
          <a:prstGeom prst="rect">
            <a:avLst/>
          </a:prstGeom>
        </p:spPr>
      </p:pic>
      <p:pic>
        <p:nvPicPr>
          <p:cNvPr id="7" name="slide21updated">
            <a:hlinkClick r:id="" action="ppaction://media"/>
            <a:extLst>
              <a:ext uri="{FF2B5EF4-FFF2-40B4-BE49-F238E27FC236}">
                <a16:creationId xmlns:a16="http://schemas.microsoft.com/office/drawing/2014/main" id="{3D896B32-8CAF-EE82-D840-DC50818E3A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4491" y="47235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2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470">
        <p:fade/>
      </p:transition>
    </mc:Choice>
    <mc:Fallback xmlns="">
      <p:transition spd="med" advTm="134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F58A4-724A-B04E-8FF0-FAFD235E8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93699-3204-6979-2AD2-282418683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407" y="422852"/>
            <a:ext cx="8229600" cy="477054"/>
          </a:xfrm>
        </p:spPr>
        <p:txBody>
          <a:bodyPr/>
          <a:lstStyle/>
          <a:p>
            <a:r>
              <a:rPr lang="en-US" sz="2800" b="1" dirty="0">
                <a:solidFill>
                  <a:srgbClr val="003DA5"/>
                </a:solidFill>
              </a:rPr>
              <a:t>How PPO Plans Compare: 2025 vs 2026 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994788BB-A57C-4DF6-3C63-0210925E4E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7512015"/>
              </p:ext>
            </p:extLst>
          </p:nvPr>
        </p:nvGraphicFramePr>
        <p:xfrm>
          <a:off x="457200" y="1000352"/>
          <a:ext cx="8394192" cy="30304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8566">
                  <a:extLst>
                    <a:ext uri="{9D8B030D-6E8A-4147-A177-3AD203B41FA5}">
                      <a16:colId xmlns:a16="http://schemas.microsoft.com/office/drawing/2014/main" val="1266488318"/>
                    </a:ext>
                  </a:extLst>
                </a:gridCol>
                <a:gridCol w="2414016">
                  <a:extLst>
                    <a:ext uri="{9D8B030D-6E8A-4147-A177-3AD203B41FA5}">
                      <a16:colId xmlns:a16="http://schemas.microsoft.com/office/drawing/2014/main" val="2992406174"/>
                    </a:ext>
                  </a:extLst>
                </a:gridCol>
                <a:gridCol w="1689812">
                  <a:extLst>
                    <a:ext uri="{9D8B030D-6E8A-4147-A177-3AD203B41FA5}">
                      <a16:colId xmlns:a16="http://schemas.microsoft.com/office/drawing/2014/main" val="2362382778"/>
                    </a:ext>
                  </a:extLst>
                </a:gridCol>
                <a:gridCol w="2501798">
                  <a:extLst>
                    <a:ext uri="{9D8B030D-6E8A-4147-A177-3AD203B41FA5}">
                      <a16:colId xmlns:a16="http://schemas.microsoft.com/office/drawing/2014/main" val="3415816458"/>
                    </a:ext>
                  </a:extLst>
                </a:gridCol>
              </a:tblGrid>
              <a:tr h="354724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2025 - UC HSP</a:t>
                      </a:r>
                    </a:p>
                  </a:txBody>
                  <a:tcPr anchor="ctr"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2025 - CORE</a:t>
                      </a:r>
                    </a:p>
                  </a:txBody>
                  <a:tcPr anchor="ctr"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2026 –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HealthSavings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+</a:t>
                      </a:r>
                    </a:p>
                  </a:txBody>
                  <a:tcPr anchor="ctr">
                    <a:solidFill>
                      <a:srgbClr val="003D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276185"/>
                  </a:ext>
                </a:extLst>
              </a:tr>
              <a:tr h="2207455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Prescription Drugs</a:t>
                      </a:r>
                    </a:p>
                    <a:p>
                      <a:r>
                        <a:rPr lang="en-US" b="0">
                          <a:solidFill>
                            <a:srgbClr val="000000"/>
                          </a:solidFill>
                        </a:rPr>
                        <a:t>provided through Navitus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IN – Participating Pharmacies</a:t>
                      </a:r>
                    </a:p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Full cost of Rx until deductible is reached, then 20% for most covered drugs</a:t>
                      </a:r>
                    </a:p>
                    <a:p>
                      <a:endParaRPr lang="en-US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OON </a:t>
                      </a:r>
                    </a:p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Full cost of Rx until deductible is reached, then 40% for most covered drugs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 &amp; OON </a:t>
                      </a:r>
                    </a:p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Full cost of Rx until deductible is reached, then 20% for most covered drugs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IN – Participating Pharmacies</a:t>
                      </a:r>
                    </a:p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Full cost of Rx until deductible is reached, then 30% for most covered drugs</a:t>
                      </a:r>
                    </a:p>
                    <a:p>
                      <a:endParaRPr lang="en-US" b="1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OON </a:t>
                      </a:r>
                    </a:p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Full cost of Rx until deductible is reached, then 50% for most covered drugs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1469605"/>
                  </a:ext>
                </a:extLst>
              </a:tr>
              <a:tr h="468282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000000"/>
                          </a:solidFill>
                        </a:rPr>
                        <a:t>90-day Rx Supply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Costco Mail Order, UC Pharmacy or a Retail 90 pharmacy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54399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54399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721083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A07D57BD-A680-ABF4-0AED-89A416BCC2EB}"/>
              </a:ext>
            </a:extLst>
          </p:cNvPr>
          <p:cNvSpPr/>
          <p:nvPr/>
        </p:nvSpPr>
        <p:spPr>
          <a:xfrm>
            <a:off x="256309" y="4252286"/>
            <a:ext cx="1323109" cy="7699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72ADC93F-2F57-6C31-8686-DCA6B1738B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F06FECC-E50C-6930-CA01-1B201BE3C6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3407" y="309390"/>
            <a:ext cx="280946" cy="128525"/>
          </a:xfrm>
          <a:prstGeom prst="rect">
            <a:avLst/>
          </a:prstGeom>
        </p:spPr>
      </p:pic>
      <p:pic>
        <p:nvPicPr>
          <p:cNvPr id="6" name="slide22">
            <a:hlinkClick r:id="" action="ppaction://media"/>
            <a:extLst>
              <a:ext uri="{FF2B5EF4-FFF2-40B4-BE49-F238E27FC236}">
                <a16:creationId xmlns:a16="http://schemas.microsoft.com/office/drawing/2014/main" id="{BC153DA5-3782-0906-6DDE-7CD2D5E118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30593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5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640">
        <p:fade/>
      </p:transition>
    </mc:Choice>
    <mc:Fallback xmlns="">
      <p:transition spd="med" advTm="19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325F023-6D9B-1322-4908-7FBA8C3D9680}"/>
              </a:ext>
            </a:extLst>
          </p:cNvPr>
          <p:cNvSpPr txBox="1">
            <a:spLocks/>
          </p:cNvSpPr>
          <p:nvPr/>
        </p:nvSpPr>
        <p:spPr>
          <a:xfrm>
            <a:off x="345714" y="400805"/>
            <a:ext cx="6172200" cy="49629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676767"/>
                </a:solidFill>
                <a:latin typeface="Arial"/>
                <a:ea typeface="+mj-ea"/>
                <a:cs typeface="Kievit Offc Pro Medium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DA5"/>
                </a:solidFill>
                <a:effectLst/>
                <a:uLnTx/>
                <a:uFillTx/>
                <a:latin typeface="Arial"/>
                <a:ea typeface="+mj-ea"/>
              </a:rPr>
              <a:t>Health Savings Account (HSA)</a:t>
            </a:r>
            <a:endParaRPr lang="en-US" sz="2800" b="1" i="0" u="none" strike="noStrike" kern="1200" cap="none" spc="0" normalizeH="0" baseline="0" noProof="0" dirty="0">
              <a:ln>
                <a:noFill/>
              </a:ln>
              <a:solidFill>
                <a:srgbClr val="003DA5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90EBDF-1526-3689-E4C8-34D1D65C123D}"/>
              </a:ext>
            </a:extLst>
          </p:cNvPr>
          <p:cNvSpPr txBox="1"/>
          <p:nvPr/>
        </p:nvSpPr>
        <p:spPr>
          <a:xfrm>
            <a:off x="507153" y="1123914"/>
            <a:ext cx="7603879" cy="235756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HSA contribution limits (IRS limits)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2E2D2D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742950" marR="0" lvl="1" indent="-2857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$4,400 for single coverage 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(up from $4,300)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2E2D2D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742950" marR="0" lvl="1" indent="-2857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$8,750 for family coverage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(up from $8,550)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2E2D2D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2900" marR="0" lvl="1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b="0" i="0" u="none" strike="noStrike" kern="1200" cap="none" spc="0" normalizeH="0" baseline="0" noProof="0" dirty="0">
              <a:ln>
                <a:noFill/>
              </a:ln>
              <a:solidFill>
                <a:srgbClr val="2E2D2D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cs typeface="Arial"/>
              </a:rPr>
              <a:t>Retiree contributions to the HSA plan is </a:t>
            </a:r>
            <a:r>
              <a:rPr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cs typeface="Arial"/>
              </a:rPr>
              <a:t>coordinated directly via the Health Equity account and deposits are from post-tax dollars</a:t>
            </a: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Same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Catch-up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contributio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for members 55 and over: $1,000 for the year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2E2D2D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b="0" i="0" u="none" strike="noStrike" kern="1200" cap="none" spc="0" normalizeH="0" baseline="0" noProof="0" dirty="0">
              <a:ln>
                <a:noFill/>
              </a:ln>
              <a:solidFill>
                <a:srgbClr val="2E2D2D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Same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HSA custodian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 HealthEquity 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2E2D2D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3A4973-B38C-D426-86D4-9E46D006C8D1}"/>
              </a:ext>
            </a:extLst>
          </p:cNvPr>
          <p:cNvSpPr/>
          <p:nvPr/>
        </p:nvSpPr>
        <p:spPr>
          <a:xfrm>
            <a:off x="256309" y="4252286"/>
            <a:ext cx="1323109" cy="7699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38E7F4FC-B0D6-B2E0-9AC1-8945F90125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340AAAB-1FC6-E30B-4959-0291A1BC76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3407" y="309390"/>
            <a:ext cx="280946" cy="128525"/>
          </a:xfrm>
          <a:prstGeom prst="rect">
            <a:avLst/>
          </a:prstGeom>
        </p:spPr>
      </p:pic>
      <p:pic>
        <p:nvPicPr>
          <p:cNvPr id="6" name="slide23">
            <a:hlinkClick r:id="" action="ppaction://media"/>
            <a:extLst>
              <a:ext uri="{FF2B5EF4-FFF2-40B4-BE49-F238E27FC236}">
                <a16:creationId xmlns:a16="http://schemas.microsoft.com/office/drawing/2014/main" id="{E784B08D-9AFD-91B8-5E54-0417416B7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30593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1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210">
        <p:fade/>
      </p:transition>
    </mc:Choice>
    <mc:Fallback xmlns="">
      <p:transition spd="med" advTm="322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2EC5D-B7B3-E7F7-DAF9-EA54146E6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72F478E-8CC9-7FFC-230E-DDC310E01313}"/>
              </a:ext>
            </a:extLst>
          </p:cNvPr>
          <p:cNvSpPr txBox="1">
            <a:spLocks/>
          </p:cNvSpPr>
          <p:nvPr/>
        </p:nvSpPr>
        <p:spPr>
          <a:xfrm>
            <a:off x="318005" y="400270"/>
            <a:ext cx="6172200" cy="49629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676767"/>
                </a:solidFill>
                <a:latin typeface="Arial"/>
                <a:ea typeface="+mj-ea"/>
                <a:cs typeface="Kievit Offc Pro Medium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DA5"/>
                </a:solidFill>
                <a:effectLst/>
                <a:uLnTx/>
                <a:uFillTx/>
                <a:latin typeface="Arial"/>
                <a:ea typeface="+mj-ea"/>
              </a:rPr>
              <a:t>HealthSavings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DA5"/>
                </a:solidFill>
                <a:effectLst/>
                <a:uLnTx/>
                <a:uFillTx/>
                <a:latin typeface="Arial"/>
                <a:ea typeface="+mj-ea"/>
              </a:rPr>
              <a:t>+ Eligibility &amp; HSA</a:t>
            </a:r>
            <a:endParaRPr lang="en-US" sz="2800" b="1" i="0" u="none" strike="noStrike" kern="1200" cap="none" spc="0" normalizeH="0" baseline="0" noProof="0" dirty="0">
              <a:ln>
                <a:noFill/>
              </a:ln>
              <a:solidFill>
                <a:srgbClr val="003DA5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8E6218-9234-23E0-3EFC-30A786D44BDC}"/>
              </a:ext>
            </a:extLst>
          </p:cNvPr>
          <p:cNvSpPr txBox="1"/>
          <p:nvPr/>
        </p:nvSpPr>
        <p:spPr>
          <a:xfrm>
            <a:off x="542123" y="1160353"/>
            <a:ext cx="7783407" cy="228370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57175" marR="0" lvl="0" indent="-257175" algn="l" defTabSz="3429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 are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 eligible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enroll in </a:t>
            </a:r>
            <a:r>
              <a:rPr lang="en-US" sz="1600" dirty="0">
                <a:solidFill>
                  <a:srgbClr val="2E2D2D"/>
                </a:solidFill>
                <a:latin typeface="Arial"/>
                <a:cs typeface="Arial"/>
              </a:rPr>
              <a:t>HealthSavings+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if you: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2E2D2D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742950" marR="0" lvl="1" indent="-285750" algn="l" defTabSz="3429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 already enrolled in Medicare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2E2D2D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742950" lvl="1" indent="-285750" defTabSz="3429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 in a split family </a:t>
            </a:r>
            <a:r>
              <a:rPr lang="en-US" sz="1600" dirty="0">
                <a:solidFill>
                  <a:srgbClr val="2E2D2D"/>
                </a:solidFill>
                <a:latin typeface="Arial"/>
                <a:cs typeface="Arial"/>
              </a:rPr>
              <a:t>enrollment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(at least one member is in a Medicare plan)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2E2D2D"/>
              </a:solidFill>
              <a:effectLst/>
              <a:uLnTx/>
              <a:uFillTx/>
              <a:latin typeface="Arial"/>
              <a:cs typeface="Arial"/>
            </a:endParaRPr>
          </a:p>
          <a:p>
            <a:pPr marR="0" lvl="1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800" b="0" i="0" u="none" strike="noStrike" kern="1200" cap="none" spc="0" normalizeH="0" baseline="0" noProof="0" dirty="0">
              <a:ln>
                <a:noFill/>
              </a:ln>
              <a:solidFill>
                <a:srgbClr val="2E2D2D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marR="0" lvl="0" indent="-2857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NEW: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2E2D2D"/>
              </a:solidFill>
              <a:effectLst/>
              <a:uLnTx/>
              <a:uFillTx/>
              <a:latin typeface="Arial"/>
              <a:cs typeface="Arial"/>
            </a:endParaRPr>
          </a:p>
          <a:p>
            <a:pPr lvl="1" defTabSz="342900">
              <a:spcBef>
                <a:spcPct val="20000"/>
              </a:spcBef>
              <a:defRPr/>
            </a:pPr>
            <a:r>
              <a:rPr lang="en-US" sz="1600" b="1" dirty="0">
                <a:solidFill>
                  <a:srgbClr val="2E2D2D"/>
                </a:solidFill>
                <a:latin typeface="Arial"/>
                <a:cs typeface="Arial"/>
              </a:rPr>
              <a:t>Non-Medicare retirees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E2D2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who were not enrolled in UC HSP while employed by UC are now eligible for HS+ during OE only</a:t>
            </a:r>
            <a:endParaRPr lang="en-US" sz="1600" b="1" i="0" u="none" strike="noStrike" kern="1200" cap="none" spc="0" normalizeH="0" baseline="0" noProof="0" dirty="0">
              <a:ln>
                <a:noFill/>
              </a:ln>
              <a:solidFill>
                <a:srgbClr val="2E2D2D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B4046E-6510-7177-BD33-E7D64A18ECA3}"/>
              </a:ext>
            </a:extLst>
          </p:cNvPr>
          <p:cNvSpPr/>
          <p:nvPr/>
        </p:nvSpPr>
        <p:spPr>
          <a:xfrm>
            <a:off x="256309" y="4252286"/>
            <a:ext cx="1323109" cy="7699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4CDF132D-9DD7-775A-0BBD-A220183E33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FF371B5-7260-4FA4-3829-31800A2165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3407" y="309390"/>
            <a:ext cx="280946" cy="128525"/>
          </a:xfrm>
          <a:prstGeom prst="rect">
            <a:avLst/>
          </a:prstGeom>
        </p:spPr>
      </p:pic>
      <p:pic>
        <p:nvPicPr>
          <p:cNvPr id="6" name="slide24">
            <a:hlinkClick r:id="" action="ppaction://media"/>
            <a:extLst>
              <a:ext uri="{FF2B5EF4-FFF2-40B4-BE49-F238E27FC236}">
                <a16:creationId xmlns:a16="http://schemas.microsoft.com/office/drawing/2014/main" id="{303D041D-208F-7076-387D-43C8EB6CA3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4491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6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840">
        <p:fade/>
      </p:transition>
    </mc:Choice>
    <mc:Fallback xmlns="">
      <p:transition spd="med" advTm="248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AFF6D-D45D-DDD9-227C-BE0F91C33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87E1E73-5445-A00C-65CF-40EF1874B029}"/>
              </a:ext>
            </a:extLst>
          </p:cNvPr>
          <p:cNvSpPr txBox="1">
            <a:spLocks/>
          </p:cNvSpPr>
          <p:nvPr/>
        </p:nvSpPr>
        <p:spPr>
          <a:xfrm>
            <a:off x="318006" y="378505"/>
            <a:ext cx="7921740" cy="49629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676767"/>
                </a:solidFill>
                <a:latin typeface="Arial"/>
                <a:ea typeface="+mj-ea"/>
                <a:cs typeface="Kievit Offc Pro Medium"/>
              </a:defRPr>
            </a:lvl1pPr>
          </a:lstStyle>
          <a:p>
            <a:pPr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DA5"/>
                </a:solidFill>
                <a:effectLst/>
                <a:uLnTx/>
                <a:uFillTx/>
                <a:latin typeface="Arial"/>
                <a:ea typeface="+mj-ea"/>
              </a:rPr>
              <a:t>Default Medical Plans for </a:t>
            </a:r>
            <a:r>
              <a:rPr lang="en-US" sz="2800" b="1" dirty="0">
                <a:solidFill>
                  <a:srgbClr val="003DA5"/>
                </a:solidFill>
              </a:rPr>
              <a:t>Open Enrollment</a:t>
            </a:r>
            <a:endParaRPr lang="en-US" sz="2800" b="1" i="0" u="none" strike="noStrike" kern="1200" cap="none" spc="0" normalizeH="0" baseline="0" noProof="0" dirty="0">
              <a:ln>
                <a:noFill/>
              </a:ln>
              <a:solidFill>
                <a:srgbClr val="003DA5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1" i="0" u="none" strike="noStrike" kern="1200" cap="none" spc="0" normalizeH="0" baseline="0" noProof="0" dirty="0">
              <a:ln>
                <a:noFill/>
              </a:ln>
              <a:solidFill>
                <a:srgbClr val="003DA5"/>
              </a:solidFill>
              <a:effectLst/>
              <a:uLnTx/>
              <a:uFillTx/>
              <a:latin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AC0BD4D-CCBD-9CEF-A5E0-53C7DF4F35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476394"/>
              </p:ext>
            </p:extLst>
          </p:nvPr>
        </p:nvGraphicFramePr>
        <p:xfrm>
          <a:off x="611130" y="1311675"/>
          <a:ext cx="7746379" cy="2257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8735">
                  <a:extLst>
                    <a:ext uri="{9D8B030D-6E8A-4147-A177-3AD203B41FA5}">
                      <a16:colId xmlns:a16="http://schemas.microsoft.com/office/drawing/2014/main" val="2601376431"/>
                    </a:ext>
                  </a:extLst>
                </a:gridCol>
                <a:gridCol w="4027644">
                  <a:extLst>
                    <a:ext uri="{9D8B030D-6E8A-4147-A177-3AD203B41FA5}">
                      <a16:colId xmlns:a16="http://schemas.microsoft.com/office/drawing/2014/main" val="3270364036"/>
                    </a:ext>
                  </a:extLst>
                </a:gridCol>
              </a:tblGrid>
              <a:tr h="57331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2025 Medical Plan</a:t>
                      </a:r>
                    </a:p>
                  </a:txBody>
                  <a:tcPr anchor="ctr"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2026 Medical Plan Default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Passive Enrollment</a:t>
                      </a:r>
                    </a:p>
                  </a:txBody>
                  <a:tcPr>
                    <a:solidFill>
                      <a:srgbClr val="003D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761605"/>
                  </a:ext>
                </a:extLst>
              </a:tr>
              <a:tr h="434885"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CORE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HealthSavings+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2064583"/>
                  </a:ext>
                </a:extLst>
              </a:tr>
              <a:tr h="420915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Health Savings Plan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HealthSavings+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8380061"/>
                  </a:ext>
                </a:extLst>
              </a:tr>
              <a:tr h="573314"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CORE / Medicare PPO</a:t>
                      </a:r>
                    </a:p>
                    <a:p>
                      <a:endParaRPr lang="en-US" sz="800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Medicare PPO / CORE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UC Care / Medicare PPO</a:t>
                      </a:r>
                    </a:p>
                    <a:p>
                      <a:endParaRPr lang="en-US" sz="800" dirty="0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Medicare PPO / UC Care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596446"/>
                  </a:ext>
                </a:extLst>
              </a:tr>
            </a:tbl>
          </a:graphicData>
        </a:graphic>
      </p:graphicFrame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643168F2-DD5A-24FC-3843-8BB9E19223F5}"/>
              </a:ext>
            </a:extLst>
          </p:cNvPr>
          <p:cNvSpPr/>
          <p:nvPr/>
        </p:nvSpPr>
        <p:spPr>
          <a:xfrm>
            <a:off x="2350125" y="3746200"/>
            <a:ext cx="4093028" cy="818131"/>
          </a:xfrm>
          <a:prstGeom prst="round2DiagRect">
            <a:avLst/>
          </a:prstGeom>
          <a:solidFill>
            <a:srgbClr val="003DA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Health FSA balance of $25 or more = Limited Health FSA (WEX)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1D56E1-0D37-8B43-6B66-D7EF1BDC25A3}"/>
              </a:ext>
            </a:extLst>
          </p:cNvPr>
          <p:cNvSpPr/>
          <p:nvPr/>
        </p:nvSpPr>
        <p:spPr>
          <a:xfrm>
            <a:off x="256309" y="4252286"/>
            <a:ext cx="1323109" cy="7699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B5A9ACEC-80CA-B91E-B8BB-D9BBEC3F22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B3B90AD-9EFF-0E8E-94F0-145E00FB41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3407" y="309390"/>
            <a:ext cx="280946" cy="128525"/>
          </a:xfrm>
          <a:prstGeom prst="rect">
            <a:avLst/>
          </a:prstGeom>
        </p:spPr>
      </p:pic>
      <p:pic>
        <p:nvPicPr>
          <p:cNvPr id="9" name="slide25updated">
            <a:hlinkClick r:id="" action="ppaction://media"/>
            <a:extLst>
              <a:ext uri="{FF2B5EF4-FFF2-40B4-BE49-F238E27FC236}">
                <a16:creationId xmlns:a16="http://schemas.microsoft.com/office/drawing/2014/main" id="{F9EB587C-FC89-BFA8-60A9-D5A4FEDA77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4491" y="46408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3110">
        <p:fade/>
      </p:transition>
    </mc:Choice>
    <mc:Fallback xmlns="">
      <p:transition spd="med" advTm="431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52C6B-E2B1-ABF3-38BD-87407203A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407" y="488048"/>
            <a:ext cx="8229600" cy="784830"/>
          </a:xfrm>
        </p:spPr>
        <p:txBody>
          <a:bodyPr/>
          <a:lstStyle/>
          <a:p>
            <a:r>
              <a:rPr lang="en-US" sz="2800" b="1" dirty="0">
                <a:solidFill>
                  <a:srgbClr val="003DA5"/>
                </a:solidFill>
              </a:rPr>
              <a:t>UC Care &amp; </a:t>
            </a:r>
            <a:r>
              <a:rPr lang="en-US" sz="2800" b="1" dirty="0" err="1">
                <a:solidFill>
                  <a:srgbClr val="003DA5"/>
                </a:solidFill>
              </a:rPr>
              <a:t>HealthSavings</a:t>
            </a:r>
            <a:r>
              <a:rPr lang="en-US" sz="2800" b="1" dirty="0">
                <a:solidFill>
                  <a:srgbClr val="003DA5"/>
                </a:solidFill>
              </a:rPr>
              <a:t>+</a:t>
            </a:r>
            <a:br>
              <a:rPr lang="en-US" sz="2800" b="1" dirty="0">
                <a:solidFill>
                  <a:srgbClr val="003DA5"/>
                </a:solidFill>
              </a:rPr>
            </a:br>
            <a:r>
              <a:rPr lang="en-US" sz="2000" b="1" i="1" dirty="0">
                <a:solidFill>
                  <a:srgbClr val="003DA5"/>
                </a:solidFill>
              </a:rPr>
              <a:t>Infertility Benefits </a:t>
            </a:r>
            <a:endParaRPr lang="en-US" sz="2800" b="1" dirty="0">
              <a:solidFill>
                <a:srgbClr val="003DA5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A04D480-383C-7CD4-C3A4-E743E45E55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7611278"/>
              </p:ext>
            </p:extLst>
          </p:nvPr>
        </p:nvGraphicFramePr>
        <p:xfrm>
          <a:off x="457200" y="1797148"/>
          <a:ext cx="3331029" cy="2275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1029">
                  <a:extLst>
                    <a:ext uri="{9D8B030D-6E8A-4147-A177-3AD203B41FA5}">
                      <a16:colId xmlns:a16="http://schemas.microsoft.com/office/drawing/2014/main" val="2643260105"/>
                    </a:ext>
                  </a:extLst>
                </a:gridCol>
              </a:tblGrid>
              <a:tr h="56693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Administration / Operations</a:t>
                      </a:r>
                    </a:p>
                  </a:txBody>
                  <a:tcPr anchor="ctr">
                    <a:solidFill>
                      <a:srgbClr val="003D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0852924"/>
                  </a:ext>
                </a:extLst>
              </a:tr>
              <a:tr h="569395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Claims Administrator</a:t>
                      </a:r>
                    </a:p>
                    <a:p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Anthem to Blue Shield of 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3814577"/>
                  </a:ext>
                </a:extLst>
              </a:tr>
              <a:tr h="569395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Network of Providers </a:t>
                      </a:r>
                    </a:p>
                    <a:p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Anthem to WINFertility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4642283"/>
                  </a:ext>
                </a:extLst>
              </a:tr>
              <a:tr h="569395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Pharmacy / Fertility Drugs</a:t>
                      </a:r>
                    </a:p>
                    <a:p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Navitus to WINFertility Pharmacies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5959378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B705464E-CB0B-DF9C-B78E-DD0A95CEF404}"/>
              </a:ext>
            </a:extLst>
          </p:cNvPr>
          <p:cNvSpPr/>
          <p:nvPr/>
        </p:nvSpPr>
        <p:spPr>
          <a:xfrm>
            <a:off x="5584371" y="1273629"/>
            <a:ext cx="2862943" cy="350170"/>
          </a:xfrm>
          <a:prstGeom prst="rect">
            <a:avLst/>
          </a:prstGeom>
          <a:solidFill>
            <a:srgbClr val="003DA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WINFertility Rx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7F8E5890-52A1-75BF-E263-1C06387A2E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7258461"/>
              </p:ext>
            </p:extLst>
          </p:nvPr>
        </p:nvGraphicFramePr>
        <p:xfrm>
          <a:off x="4128594" y="1803181"/>
          <a:ext cx="4703697" cy="2266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0482">
                  <a:extLst>
                    <a:ext uri="{9D8B030D-6E8A-4147-A177-3AD203B41FA5}">
                      <a16:colId xmlns:a16="http://schemas.microsoft.com/office/drawing/2014/main" val="2331119741"/>
                    </a:ext>
                  </a:extLst>
                </a:gridCol>
                <a:gridCol w="2473215">
                  <a:extLst>
                    <a:ext uri="{9D8B030D-6E8A-4147-A177-3AD203B41FA5}">
                      <a16:colId xmlns:a16="http://schemas.microsoft.com/office/drawing/2014/main" val="1427702508"/>
                    </a:ext>
                  </a:extLst>
                </a:gridCol>
              </a:tblGrid>
              <a:tr h="54668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Description of Services</a:t>
                      </a:r>
                    </a:p>
                  </a:txBody>
                  <a:tcPr anchor="ctr"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HealthSavings+ &amp; </a:t>
                      </a:r>
                    </a:p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UC Care</a:t>
                      </a:r>
                    </a:p>
                  </a:txBody>
                  <a:tcPr anchor="ctr">
                    <a:solidFill>
                      <a:srgbClr val="003D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685786"/>
                  </a:ext>
                </a:extLst>
              </a:tr>
              <a:tr h="964156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Mail Order only Pharmacy Benefit, administered by WINFertility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IN &amp; OON</a:t>
                      </a:r>
                    </a:p>
                    <a:p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Deductible then 50% co-insurance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3886133"/>
                  </a:ext>
                </a:extLst>
              </a:tr>
              <a:tr h="75542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Network of Providers administered by WINFertility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IN &amp; OON</a:t>
                      </a:r>
                    </a:p>
                    <a:p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Deductible then 50% co-insurance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3088750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3A297B10-9D71-05EC-97C8-23CA55FF2731}"/>
              </a:ext>
            </a:extLst>
          </p:cNvPr>
          <p:cNvSpPr/>
          <p:nvPr/>
        </p:nvSpPr>
        <p:spPr>
          <a:xfrm>
            <a:off x="256309" y="4252286"/>
            <a:ext cx="1323109" cy="7699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9954669E-6999-4818-BE10-4B6CC0696D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1B1887D-ED3A-00E2-5EDA-738F91CAC7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3407" y="309390"/>
            <a:ext cx="280946" cy="128525"/>
          </a:xfrm>
          <a:prstGeom prst="rect">
            <a:avLst/>
          </a:prstGeom>
        </p:spPr>
      </p:pic>
      <p:pic>
        <p:nvPicPr>
          <p:cNvPr id="10" name="slide26updated">
            <a:hlinkClick r:id="" action="ppaction://media"/>
            <a:extLst>
              <a:ext uri="{FF2B5EF4-FFF2-40B4-BE49-F238E27FC236}">
                <a16:creationId xmlns:a16="http://schemas.microsoft.com/office/drawing/2014/main" id="{6D10A4CD-45D7-3E7D-784F-1270369756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4491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2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880">
        <p:fade/>
      </p:transition>
    </mc:Choice>
    <mc:Fallback xmlns="">
      <p:transition spd="med" advTm="238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2AE14-0D4C-A1D8-27F4-37CFDE04C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DCB9BC2-6E67-C567-917B-5BD0655FD2E6}"/>
              </a:ext>
            </a:extLst>
          </p:cNvPr>
          <p:cNvSpPr txBox="1">
            <a:spLocks/>
          </p:cNvSpPr>
          <p:nvPr/>
        </p:nvSpPr>
        <p:spPr>
          <a:xfrm>
            <a:off x="338786" y="373652"/>
            <a:ext cx="8177609" cy="864998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676767"/>
                </a:solidFill>
                <a:latin typeface="Arial"/>
                <a:ea typeface="+mj-ea"/>
                <a:cs typeface="Kievit Offc Pro Medium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DA5"/>
                </a:solidFill>
                <a:effectLst/>
                <a:uLnTx/>
                <a:uFillTx/>
                <a:latin typeface="Arial"/>
                <a:ea typeface="+mj-ea"/>
              </a:rPr>
              <a:t>UC Care &amp;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DA5"/>
                </a:solidFill>
                <a:effectLst/>
                <a:uLnTx/>
                <a:uFillTx/>
                <a:latin typeface="Arial"/>
                <a:ea typeface="+mj-ea"/>
              </a:rPr>
              <a:t>HealthSavings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DA5"/>
                </a:solidFill>
                <a:effectLst/>
                <a:uLnTx/>
                <a:uFillTx/>
                <a:latin typeface="Arial"/>
                <a:ea typeface="+mj-ea"/>
              </a:rPr>
              <a:t>+</a:t>
            </a:r>
            <a:endParaRPr lang="en-US" sz="2800" b="1" i="0" u="none" strike="noStrike" kern="1200" cap="none" spc="0" normalizeH="0" baseline="0" noProof="0" dirty="0">
              <a:ln>
                <a:noFill/>
              </a:ln>
              <a:solidFill>
                <a:srgbClr val="003DA5"/>
              </a:solidFill>
              <a:effectLst/>
              <a:uLnTx/>
              <a:uFillTx/>
              <a:latin typeface="Arial"/>
            </a:endParaRPr>
          </a:p>
          <a:p>
            <a:pPr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3DA5"/>
                </a:solidFill>
                <a:effectLst/>
                <a:uLnTx/>
                <a:uFillTx/>
                <a:latin typeface="Arial"/>
                <a:ea typeface="+mj-ea"/>
              </a:rPr>
              <a:t>Pharmacy Benefits </a:t>
            </a:r>
            <a:r>
              <a:rPr lang="en-US" sz="2000" b="1" i="1" dirty="0">
                <a:solidFill>
                  <a:srgbClr val="003DA5"/>
                </a:solidFill>
              </a:rPr>
              <a:t>Changes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3DA5"/>
                </a:solidFill>
                <a:effectLst/>
                <a:uLnTx/>
                <a:uFillTx/>
                <a:latin typeface="Arial"/>
                <a:ea typeface="+mj-ea"/>
              </a:rPr>
              <a:t> </a:t>
            </a:r>
            <a:endParaRPr lang="en-US" sz="2000" b="1" i="1" u="none" strike="noStrike" kern="1200" cap="none" spc="0" normalizeH="0" baseline="0" noProof="0" dirty="0">
              <a:ln>
                <a:noFill/>
              </a:ln>
              <a:solidFill>
                <a:srgbClr val="003DA5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B0BA75-D58C-CFE3-AD45-293841767C68}"/>
              </a:ext>
            </a:extLst>
          </p:cNvPr>
          <p:cNvSpPr txBox="1"/>
          <p:nvPr/>
        </p:nvSpPr>
        <p:spPr>
          <a:xfrm>
            <a:off x="435768" y="1559378"/>
            <a:ext cx="7870031" cy="23637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57175" indent="-257175" defTabSz="34290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Navitus: </a:t>
            </a:r>
            <a:r>
              <a:rPr lang="en-US" sz="1600" b="1" i="1" dirty="0">
                <a:solidFill>
                  <a:srgbClr val="000000"/>
                </a:solidFill>
                <a:latin typeface="Arial"/>
                <a:cs typeface="Arial"/>
              </a:rPr>
              <a:t>Access Guidance Services</a:t>
            </a:r>
            <a:endParaRPr lang="en-US" sz="1200" b="0" i="1" u="none" strike="noStrike" kern="1200" cap="none" spc="0" normalizeH="0" baseline="0" noProof="0" dirty="0">
              <a:ln>
                <a:noFill/>
              </a:ln>
              <a:solidFill>
                <a:srgbClr val="A54399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2025: Copay card savings for members with Copay Cards accrue to OOPM.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2026:  Copay card savings will no longer accrue to OOPM </a:t>
            </a:r>
            <a:endParaRPr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 criteria for all weight-loss medication coverage for weight management: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742950" marR="0" lvl="1" indent="-2857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BMI of 40 or higher, regardless of co-morbid conditions  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742950" marR="0" lvl="1" indent="-2857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Members currently on these drugs who started with at least 40 BMI could continue with recertification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396A57E-F2D9-F3DC-3657-9F215569C876}"/>
              </a:ext>
            </a:extLst>
          </p:cNvPr>
          <p:cNvSpPr/>
          <p:nvPr/>
        </p:nvSpPr>
        <p:spPr>
          <a:xfrm>
            <a:off x="256309" y="4252286"/>
            <a:ext cx="1323109" cy="7699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0E078FE5-B0A5-0216-732A-635FDBD833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E4CDD3D-E765-9EA0-6493-CE8E3EE28D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3407" y="309390"/>
            <a:ext cx="280946" cy="128525"/>
          </a:xfrm>
          <a:prstGeom prst="rect">
            <a:avLst/>
          </a:prstGeom>
        </p:spPr>
      </p:pic>
      <p:pic>
        <p:nvPicPr>
          <p:cNvPr id="6" name="slide27">
            <a:hlinkClick r:id="" action="ppaction://media"/>
            <a:extLst>
              <a:ext uri="{FF2B5EF4-FFF2-40B4-BE49-F238E27FC236}">
                <a16:creationId xmlns:a16="http://schemas.microsoft.com/office/drawing/2014/main" id="{1F6E624D-6EDE-6EF6-5F9B-4C50145EF2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4491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47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080">
        <p:fade/>
      </p:transition>
    </mc:Choice>
    <mc:Fallback xmlns="">
      <p:transition spd="med" advTm="240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CBD42-AD85-A28D-DB8E-6792BFF01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7CC68-1987-DCEE-40C0-A20F4DFD7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407" y="459812"/>
            <a:ext cx="8229600" cy="784830"/>
          </a:xfrm>
        </p:spPr>
        <p:txBody>
          <a:bodyPr/>
          <a:lstStyle/>
          <a:p>
            <a:r>
              <a:rPr lang="en-US" sz="2800" b="1" dirty="0">
                <a:solidFill>
                  <a:srgbClr val="003DA5"/>
                </a:solidFill>
              </a:rPr>
              <a:t>UC Care &amp; </a:t>
            </a:r>
            <a:r>
              <a:rPr lang="en-US" sz="2800" b="1" dirty="0" err="1">
                <a:solidFill>
                  <a:srgbClr val="003DA5"/>
                </a:solidFill>
              </a:rPr>
              <a:t>HealthSavings</a:t>
            </a:r>
            <a:r>
              <a:rPr lang="en-US" sz="2800" b="1" dirty="0">
                <a:solidFill>
                  <a:srgbClr val="003DA5"/>
                </a:solidFill>
              </a:rPr>
              <a:t>+</a:t>
            </a:r>
            <a:br>
              <a:rPr lang="en-US" sz="2800" b="1" dirty="0">
                <a:solidFill>
                  <a:srgbClr val="003DA5"/>
                </a:solidFill>
              </a:rPr>
            </a:br>
            <a:r>
              <a:rPr lang="en-US" sz="2000" b="1" i="1" dirty="0">
                <a:solidFill>
                  <a:srgbClr val="003DA5"/>
                </a:solidFill>
              </a:rPr>
              <a:t>Travel Expense Benefits for Surgeries </a:t>
            </a:r>
            <a:endParaRPr lang="en-US" sz="2800" b="1" i="1" dirty="0">
              <a:solidFill>
                <a:srgbClr val="003DA5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015EB00-9640-5DE6-3FA7-6521ED8A3E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1887997"/>
              </p:ext>
            </p:extLst>
          </p:nvPr>
        </p:nvGraphicFramePr>
        <p:xfrm>
          <a:off x="457200" y="1266539"/>
          <a:ext cx="8229600" cy="27989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360">
                  <a:extLst>
                    <a:ext uri="{9D8B030D-6E8A-4147-A177-3AD203B41FA5}">
                      <a16:colId xmlns:a16="http://schemas.microsoft.com/office/drawing/2014/main" val="2643260105"/>
                    </a:ext>
                  </a:extLst>
                </a:gridCol>
                <a:gridCol w="2613660">
                  <a:extLst>
                    <a:ext uri="{9D8B030D-6E8A-4147-A177-3AD203B41FA5}">
                      <a16:colId xmlns:a16="http://schemas.microsoft.com/office/drawing/2014/main" val="3449191873"/>
                    </a:ext>
                  </a:extLst>
                </a:gridCol>
                <a:gridCol w="2735580">
                  <a:extLst>
                    <a:ext uri="{9D8B030D-6E8A-4147-A177-3AD203B41FA5}">
                      <a16:colId xmlns:a16="http://schemas.microsoft.com/office/drawing/2014/main" val="818257947"/>
                    </a:ext>
                  </a:extLst>
                </a:gridCol>
              </a:tblGrid>
              <a:tr h="352967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2025</a:t>
                      </a:r>
                    </a:p>
                  </a:txBody>
                  <a:tcPr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2026</a:t>
                      </a:r>
                    </a:p>
                  </a:txBody>
                  <a:tcPr>
                    <a:solidFill>
                      <a:srgbClr val="003D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0852924"/>
                  </a:ext>
                </a:extLst>
              </a:tr>
              <a:tr h="54343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Transplant</a:t>
                      </a:r>
                    </a:p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$10,000 max per transplant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0000"/>
                          </a:solidFill>
                        </a:rPr>
                        <a:t>LODGING</a:t>
                      </a:r>
                    </a:p>
                    <a:p>
                      <a:pPr algn="ctr"/>
                      <a:endParaRPr lang="en-US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en-US">
                          <a:solidFill>
                            <a:srgbClr val="000000"/>
                          </a:solidFill>
                        </a:rPr>
                        <a:t>up to $50/night/person</a:t>
                      </a:r>
                    </a:p>
                    <a:p>
                      <a:pPr algn="ctr"/>
                      <a:endParaRPr lang="en-US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en-US">
                          <a:solidFill>
                            <a:srgbClr val="000000"/>
                          </a:solidFill>
                        </a:rPr>
                        <a:t>1 caregiver per adult patient</a:t>
                      </a:r>
                    </a:p>
                    <a:p>
                      <a:pPr algn="ctr"/>
                      <a:r>
                        <a:rPr lang="en-US">
                          <a:solidFill>
                            <a:srgbClr val="000000"/>
                          </a:solidFill>
                        </a:rPr>
                        <a:t>Up to 2 caregivers for a minor</a:t>
                      </a:r>
                    </a:p>
                    <a:p>
                      <a:pPr algn="ctr"/>
                      <a:endParaRPr lang="en-US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en-US">
                          <a:solidFill>
                            <a:srgbClr val="000000"/>
                          </a:solidFill>
                        </a:rPr>
                        <a:t>FOOD</a:t>
                      </a:r>
                    </a:p>
                    <a:p>
                      <a:pPr algn="ctr"/>
                      <a:r>
                        <a:rPr lang="en-US">
                          <a:solidFill>
                            <a:srgbClr val="000000"/>
                          </a:solidFill>
                        </a:rPr>
                        <a:t>No allowance</a:t>
                      </a: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0000"/>
                          </a:solidFill>
                        </a:rPr>
                        <a:t>LODGING</a:t>
                      </a:r>
                    </a:p>
                    <a:p>
                      <a:pPr algn="ctr"/>
                      <a:endParaRPr lang="en-US" b="1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en-US" b="1">
                          <a:solidFill>
                            <a:srgbClr val="000000"/>
                          </a:solidFill>
                        </a:rPr>
                        <a:t>up to $250/night/person</a:t>
                      </a:r>
                    </a:p>
                    <a:p>
                      <a:pPr algn="ctr"/>
                      <a:r>
                        <a:rPr lang="en-US" b="1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b="1">
                          <a:solidFill>
                            <a:srgbClr val="000000"/>
                          </a:solidFill>
                        </a:rPr>
                        <a:t>1 caregiver per adult patient</a:t>
                      </a:r>
                    </a:p>
                    <a:p>
                      <a:pPr algn="ctr"/>
                      <a:r>
                        <a:rPr lang="en-US" b="1">
                          <a:solidFill>
                            <a:srgbClr val="000000"/>
                          </a:solidFill>
                        </a:rPr>
                        <a:t>Up to 2 caregivers for a minor</a:t>
                      </a:r>
                    </a:p>
                    <a:p>
                      <a:pPr algn="ctr"/>
                      <a:endParaRPr lang="en-US" sz="1350" b="1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en-US" b="1">
                          <a:solidFill>
                            <a:srgbClr val="000000"/>
                          </a:solidFill>
                        </a:rPr>
                        <a:t>FOOD</a:t>
                      </a:r>
                    </a:p>
                    <a:p>
                      <a:pPr algn="ctr"/>
                      <a:r>
                        <a:rPr lang="en-US" b="1">
                          <a:solidFill>
                            <a:srgbClr val="000000"/>
                          </a:solidFill>
                        </a:rPr>
                        <a:t>$150/day/person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3814577"/>
                  </a:ext>
                </a:extLst>
              </a:tr>
              <a:tr h="54343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Bariatric Surgery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$5,000 max per surgery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4642283"/>
                  </a:ext>
                </a:extLst>
              </a:tr>
              <a:tr h="727403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Gender Affirmation Surgery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$10,000 max per surgery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5959378"/>
                  </a:ext>
                </a:extLst>
              </a:tr>
              <a:tr h="40071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</a:rPr>
                        <a:t>Gene Therapy for Ocular Disorder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$10,000 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Not covered for travel benefit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3433097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E3D09875-D029-3BE3-A3A0-B33EB00A39FE}"/>
              </a:ext>
            </a:extLst>
          </p:cNvPr>
          <p:cNvSpPr/>
          <p:nvPr/>
        </p:nvSpPr>
        <p:spPr>
          <a:xfrm>
            <a:off x="256309" y="4252286"/>
            <a:ext cx="1323109" cy="7699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794E49C9-AF5B-EDFB-078F-335EF81D54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DB64F80-6AA0-3802-7C0B-7FA4BD2DB0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3407" y="309390"/>
            <a:ext cx="280946" cy="128525"/>
          </a:xfrm>
          <a:prstGeom prst="rect">
            <a:avLst/>
          </a:prstGeom>
        </p:spPr>
      </p:pic>
      <p:pic>
        <p:nvPicPr>
          <p:cNvPr id="7" name="slide28">
            <a:hlinkClick r:id="" action="ppaction://media"/>
            <a:extLst>
              <a:ext uri="{FF2B5EF4-FFF2-40B4-BE49-F238E27FC236}">
                <a16:creationId xmlns:a16="http://schemas.microsoft.com/office/drawing/2014/main" id="{4145B53E-CD87-B5E3-47A7-FCBAAD32F4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4491" y="46716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24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660">
        <p:fade/>
      </p:transition>
    </mc:Choice>
    <mc:Fallback xmlns="">
      <p:transition spd="med" advTm="106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B1D6C98-F53F-9A11-6F22-8F29BC003F22}"/>
              </a:ext>
            </a:extLst>
          </p:cNvPr>
          <p:cNvSpPr txBox="1"/>
          <p:nvPr/>
        </p:nvSpPr>
        <p:spPr>
          <a:xfrm>
            <a:off x="446350" y="1507599"/>
            <a:ext cx="8251300" cy="22590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57175" lvl="0" indent="-257175">
              <a:spcBef>
                <a:spcPct val="20000"/>
              </a:spcBef>
              <a:buFont typeface="Wingdings,Sans-Serif"/>
              <a:buChar char="Ø"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</a:t>
            </a:r>
            <a:r>
              <a:rPr lang="en-US" sz="1600" b="1" dirty="0">
                <a:solidFill>
                  <a:srgbClr val="000000"/>
                </a:solidFill>
                <a:ea typeface="Calibri"/>
                <a:cs typeface="Arial"/>
              </a:rPr>
              <a:t>International Coverage through BCBS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Global Core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Arial"/>
            </a:endParaRPr>
          </a:p>
          <a:p>
            <a:pPr marL="342900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Arial"/>
            </a:endParaRPr>
          </a:p>
          <a:p>
            <a:pPr marL="1714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Plan Change  </a:t>
            </a:r>
          </a:p>
          <a:p>
            <a:pPr marL="6286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2025</a:t>
            </a:r>
          </a:p>
          <a:p>
            <a:pPr marL="800100" lvl="2">
              <a:spcBef>
                <a:spcPct val="20000"/>
              </a:spcBef>
              <a:defRPr/>
            </a:pPr>
            <a:r>
              <a:rPr lang="en-US" sz="1600" u="sng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UC Care: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20% of the cost after deductible  </a:t>
            </a:r>
          </a:p>
          <a:p>
            <a:pPr marL="800100" lvl="2">
              <a:spcBef>
                <a:spcPct val="20000"/>
              </a:spcBef>
              <a:defRPr/>
            </a:pP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HSP: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Only urgent and emergency services covered </a:t>
            </a:r>
          </a:p>
          <a:p>
            <a:pPr marL="800100" lvl="2">
              <a:spcBef>
                <a:spcPct val="20000"/>
              </a:spcBef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		20% of the cost after deductible</a:t>
            </a:r>
          </a:p>
          <a:p>
            <a:pPr marL="6286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2026: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Member Co-insurance remains at 20% of cost after deductible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03729B3-807F-D58F-A1E1-5C80EDCC1229}"/>
              </a:ext>
            </a:extLst>
          </p:cNvPr>
          <p:cNvSpPr txBox="1">
            <a:spLocks/>
          </p:cNvSpPr>
          <p:nvPr/>
        </p:nvSpPr>
        <p:spPr>
          <a:xfrm>
            <a:off x="413407" y="503340"/>
            <a:ext cx="8229600" cy="784830"/>
          </a:xfrm>
          <a:prstGeom prst="rect">
            <a:avLst/>
          </a:prstGeom>
        </p:spPr>
        <p:txBody>
          <a:bodyPr vert="horz" lIns="0" tIns="0" rIns="91440" bIns="45720" rtlCol="0" anchor="t" anchorCtr="0">
            <a:sp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000" b="0" i="0" kern="1200">
                <a:solidFill>
                  <a:srgbClr val="676767"/>
                </a:solidFill>
                <a:latin typeface="Arial"/>
                <a:ea typeface="+mj-ea"/>
                <a:cs typeface="Kievit Offc Pro Medium"/>
              </a:defRPr>
            </a:lvl1pPr>
          </a:lstStyle>
          <a:p>
            <a:r>
              <a:rPr lang="en-US" sz="2800" b="1" dirty="0">
                <a:solidFill>
                  <a:srgbClr val="003DA5"/>
                </a:solidFill>
              </a:rPr>
              <a:t>UC Care &amp; </a:t>
            </a:r>
            <a:r>
              <a:rPr lang="en-US" sz="2800" b="1" dirty="0" err="1">
                <a:solidFill>
                  <a:srgbClr val="003DA5"/>
                </a:solidFill>
              </a:rPr>
              <a:t>HealthSavings</a:t>
            </a:r>
            <a:r>
              <a:rPr lang="en-US" sz="2800" b="1" dirty="0">
                <a:solidFill>
                  <a:srgbClr val="003DA5"/>
                </a:solidFill>
              </a:rPr>
              <a:t>+</a:t>
            </a:r>
            <a:br>
              <a:rPr lang="en-US" sz="2800" b="1" dirty="0">
                <a:solidFill>
                  <a:srgbClr val="003DA5"/>
                </a:solidFill>
              </a:rPr>
            </a:br>
            <a:r>
              <a:rPr lang="en-US" sz="2000" b="1" i="1" dirty="0">
                <a:solidFill>
                  <a:srgbClr val="003DA5"/>
                </a:solidFill>
              </a:rPr>
              <a:t>Global Benefits</a:t>
            </a:r>
            <a:endParaRPr lang="en-US" sz="2800" b="1" i="1" dirty="0">
              <a:solidFill>
                <a:srgbClr val="003DA5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5010D1-5315-C07D-E862-ECB035EFA8FB}"/>
              </a:ext>
            </a:extLst>
          </p:cNvPr>
          <p:cNvSpPr/>
          <p:nvPr/>
        </p:nvSpPr>
        <p:spPr>
          <a:xfrm>
            <a:off x="256309" y="4252286"/>
            <a:ext cx="1323109" cy="7699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FFA7F6DE-6402-66CD-F46C-5EC12F0E21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A87607FF-D8BD-0104-DDF9-B67E28DF11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3407" y="309390"/>
            <a:ext cx="280946" cy="128525"/>
          </a:xfrm>
          <a:prstGeom prst="rect">
            <a:avLst/>
          </a:prstGeom>
        </p:spPr>
      </p:pic>
      <p:pic>
        <p:nvPicPr>
          <p:cNvPr id="8" name="slide29updated">
            <a:hlinkClick r:id="" action="ppaction://media"/>
            <a:extLst>
              <a:ext uri="{FF2B5EF4-FFF2-40B4-BE49-F238E27FC236}">
                <a16:creationId xmlns:a16="http://schemas.microsoft.com/office/drawing/2014/main" id="{E013F427-61A7-2469-3039-55EE00006C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18671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87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760">
        <p:fade/>
      </p:transition>
    </mc:Choice>
    <mc:Fallback xmlns="">
      <p:transition spd="med" advTm="147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240134" y="396938"/>
            <a:ext cx="8282719" cy="2785378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2026 Emeriti and Retiree </a:t>
            </a:r>
            <a:r>
              <a:rPr lang="en-US" sz="2800" dirty="0">
                <a:latin typeface="Arial"/>
                <a:cs typeface="Arial"/>
              </a:rPr>
              <a:t>Medical</a:t>
            </a:r>
            <a:r>
              <a:rPr lang="en-US" dirty="0">
                <a:latin typeface="Arial"/>
                <a:cs typeface="Arial"/>
              </a:rPr>
              <a:t> Plans</a:t>
            </a:r>
          </a:p>
          <a:p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sz="1800" dirty="0"/>
              <a:t>Review the UCOP Medical Plan Changes Communication – </a:t>
            </a:r>
            <a:r>
              <a:rPr lang="en-US" sz="1800" u="sng" dirty="0">
                <a:hlinkClick r:id="rId4"/>
              </a:rPr>
              <a:t>Vice President Cheryl Lloyd Systemwide letter about medical plan changes for 2026.</a:t>
            </a:r>
            <a:r>
              <a:rPr lang="en-US" sz="1800" dirty="0"/>
              <a:t>|  </a:t>
            </a:r>
            <a:r>
              <a:rPr lang="en-US" sz="1800" u="sng" dirty="0">
                <a:hlinkClick r:id="rId5"/>
              </a:rPr>
              <a:t>2026 Benefits Changes Fact Sheet,</a:t>
            </a:r>
            <a:r>
              <a:rPr lang="en-US" sz="1800" dirty="0"/>
              <a:t> </a:t>
            </a:r>
            <a:r>
              <a:rPr lang="en-US" sz="1800" u="sng" dirty="0">
                <a:hlinkClick r:id="rId6"/>
              </a:rPr>
              <a:t>Frequently Asked Questions</a:t>
            </a:r>
            <a:r>
              <a:rPr lang="en-US" sz="1800" dirty="0"/>
              <a:t>.</a:t>
            </a:r>
          </a:p>
          <a:p>
            <a:endParaRPr lang="en-US" dirty="0">
              <a:latin typeface="Arial"/>
              <a:cs typeface="Arial"/>
            </a:endParaRPr>
          </a:p>
        </p:txBody>
      </p:sp>
      <p:pic>
        <p:nvPicPr>
          <p:cNvPr id="4" name="slide3updated">
            <a:hlinkClick r:id="" action="ppaction://media"/>
            <a:extLst>
              <a:ext uri="{FF2B5EF4-FFF2-40B4-BE49-F238E27FC236}">
                <a16:creationId xmlns:a16="http://schemas.microsoft.com/office/drawing/2014/main" id="{8DB68D74-31B6-1988-D998-1D2C9CDCF4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37600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0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440">
        <p:fade/>
      </p:transition>
    </mc:Choice>
    <mc:Fallback xmlns="">
      <p:transition spd="med" advTm="284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C11E765-C956-43EA-BFDC-550F298687B0}"/>
              </a:ext>
            </a:extLst>
          </p:cNvPr>
          <p:cNvSpPr txBox="1">
            <a:spLocks/>
          </p:cNvSpPr>
          <p:nvPr/>
        </p:nvSpPr>
        <p:spPr>
          <a:xfrm>
            <a:off x="413407" y="462137"/>
            <a:ext cx="8480716" cy="86177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l" defTabSz="342900" rtl="0" eaLnBrk="1" latinLnBrk="0" hangingPunct="1">
              <a:spcBef>
                <a:spcPts val="1650"/>
              </a:spcBef>
              <a:spcAft>
                <a:spcPts val="0"/>
              </a:spcAft>
              <a:buFont typeface="Arial"/>
              <a:buNone/>
              <a:defRPr sz="21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1pPr>
            <a:lvl2pPr marL="215504" marR="0" indent="-214313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1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16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B81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Additional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DA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Travel Vaccines for UC Care, HS+, Medicare PPO / High Option Supplement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6081A-FD44-C07D-84E6-FF7CE6864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568" y="1587704"/>
            <a:ext cx="5497286" cy="161215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0000"/>
                </a:solidFill>
              </a:rPr>
              <a:t>Dengue Vaccine</a:t>
            </a:r>
            <a:endParaRPr lang="en-US" sz="180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0000"/>
                </a:solidFill>
              </a:rPr>
              <a:t>Cholera Vaccine Live Oral</a:t>
            </a:r>
            <a:endParaRPr lang="en-US" sz="180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0000"/>
                </a:solidFill>
              </a:rPr>
              <a:t>Tick-borne encephalitis virus vaccine, inactivated; 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</a:rPr>
              <a:t>	0.24 ML or 0.5 dosage, for intramuscular use</a:t>
            </a:r>
            <a:endParaRPr lang="en-US" sz="180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0000"/>
                </a:solidFill>
              </a:rPr>
              <a:t>Zaite Ebolavirus vaccine, live, for intramuscular use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AE5792-24D5-DDBA-C8F1-FA53C8EF1114}"/>
              </a:ext>
            </a:extLst>
          </p:cNvPr>
          <p:cNvSpPr/>
          <p:nvPr/>
        </p:nvSpPr>
        <p:spPr>
          <a:xfrm>
            <a:off x="6553200" y="1522935"/>
            <a:ext cx="2133600" cy="1300972"/>
          </a:xfrm>
          <a:prstGeom prst="roundRect">
            <a:avLst/>
          </a:prstGeom>
          <a:solidFill>
            <a:srgbClr val="003DA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B81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UC Care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Tier 1: $0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Tier 2: $0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Tier 3: 50%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7CCA259-F0AE-5C51-3261-D5BE2DFE8B50}"/>
              </a:ext>
            </a:extLst>
          </p:cNvPr>
          <p:cNvSpPr/>
          <p:nvPr/>
        </p:nvSpPr>
        <p:spPr>
          <a:xfrm>
            <a:off x="6553200" y="3046975"/>
            <a:ext cx="2133600" cy="963282"/>
          </a:xfrm>
          <a:prstGeom prst="roundRect">
            <a:avLst/>
          </a:prstGeom>
          <a:solidFill>
            <a:srgbClr val="003DA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B81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HS+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IN:  30%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OON:  50%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6CEB38B-C9CB-A8DC-7FA9-07E5BABB0F3D}"/>
              </a:ext>
            </a:extLst>
          </p:cNvPr>
          <p:cNvSpPr/>
          <p:nvPr/>
        </p:nvSpPr>
        <p:spPr>
          <a:xfrm>
            <a:off x="1880508" y="3316292"/>
            <a:ext cx="4031346" cy="1253980"/>
          </a:xfrm>
          <a:prstGeom prst="roundRect">
            <a:avLst/>
          </a:prstGeom>
          <a:solidFill>
            <a:srgbClr val="003DA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B81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Medicare PPO/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B81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</a:t>
            </a:r>
            <a:r>
              <a:rPr lang="en-US" sz="1600" b="1" dirty="0">
                <a:solidFill>
                  <a:srgbClr val="FFB81D"/>
                </a:solidFill>
                <a:latin typeface="Arial"/>
              </a:rPr>
              <a:t>h Option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B81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After deductible is met: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IN/Preferred 20% allowed amount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white"/>
                </a:solidFill>
                <a:latin typeface="Arial"/>
              </a:rPr>
              <a:t>OON/Non-Preferred 20% billed amount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253B2E-15BE-971B-797F-6704EC2649F3}"/>
              </a:ext>
            </a:extLst>
          </p:cNvPr>
          <p:cNvSpPr/>
          <p:nvPr/>
        </p:nvSpPr>
        <p:spPr>
          <a:xfrm>
            <a:off x="256309" y="4252286"/>
            <a:ext cx="1323109" cy="7699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635FD3FC-1F7F-E322-9794-A7CFF2AF5E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4CBD1B9-9E47-0EE6-F680-F4BB196286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3407" y="309390"/>
            <a:ext cx="280946" cy="128525"/>
          </a:xfrm>
          <a:prstGeom prst="rect">
            <a:avLst/>
          </a:prstGeom>
        </p:spPr>
      </p:pic>
      <p:pic>
        <p:nvPicPr>
          <p:cNvPr id="10" name="slide30">
            <a:hlinkClick r:id="" action="ppaction://media"/>
            <a:extLst>
              <a:ext uri="{FF2B5EF4-FFF2-40B4-BE49-F238E27FC236}">
                <a16:creationId xmlns:a16="http://schemas.microsoft.com/office/drawing/2014/main" id="{71F86136-9346-9C69-910A-0EB2075B72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4491" y="4709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50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560">
        <p:fade/>
      </p:transition>
    </mc:Choice>
    <mc:Fallback xmlns="">
      <p:transition spd="med" advTm="125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184E1-C683-D4BC-AD07-17519992C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407" y="437915"/>
            <a:ext cx="8229600" cy="477054"/>
          </a:xfrm>
        </p:spPr>
        <p:txBody>
          <a:bodyPr/>
          <a:lstStyle/>
          <a:p>
            <a:r>
              <a:rPr lang="en-US" sz="2800" b="1" dirty="0">
                <a:solidFill>
                  <a:srgbClr val="003DA5"/>
                </a:solidFill>
              </a:rPr>
              <a:t>UC Medicare Choice - </a:t>
            </a:r>
            <a:r>
              <a:rPr lang="en-US" sz="2800" b="1" i="1" dirty="0">
                <a:solidFill>
                  <a:srgbClr val="003DA5"/>
                </a:solidFill>
              </a:rPr>
              <a:t>Plan Changes</a:t>
            </a:r>
            <a:endParaRPr lang="en-US" sz="2800" b="1" dirty="0">
              <a:solidFill>
                <a:srgbClr val="003DA5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C5099AF-C9F4-AF3C-B2F3-92DDB2D478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998451"/>
              </p:ext>
            </p:extLst>
          </p:nvPr>
        </p:nvGraphicFramePr>
        <p:xfrm>
          <a:off x="413407" y="872046"/>
          <a:ext cx="8369257" cy="3399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26760">
                  <a:extLst>
                    <a:ext uri="{9D8B030D-6E8A-4147-A177-3AD203B41FA5}">
                      <a16:colId xmlns:a16="http://schemas.microsoft.com/office/drawing/2014/main" val="781486725"/>
                    </a:ext>
                  </a:extLst>
                </a:gridCol>
                <a:gridCol w="1656579">
                  <a:extLst>
                    <a:ext uri="{9D8B030D-6E8A-4147-A177-3AD203B41FA5}">
                      <a16:colId xmlns:a16="http://schemas.microsoft.com/office/drawing/2014/main" val="3000424696"/>
                    </a:ext>
                  </a:extLst>
                </a:gridCol>
                <a:gridCol w="1585918">
                  <a:extLst>
                    <a:ext uri="{9D8B030D-6E8A-4147-A177-3AD203B41FA5}">
                      <a16:colId xmlns:a16="http://schemas.microsoft.com/office/drawing/2014/main" val="1842559801"/>
                    </a:ext>
                  </a:extLst>
                </a:gridCol>
              </a:tblGrid>
              <a:tr h="36015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2025</a:t>
                      </a:r>
                    </a:p>
                  </a:txBody>
                  <a:tcPr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2026</a:t>
                      </a:r>
                    </a:p>
                  </a:txBody>
                  <a:tcPr>
                    <a:solidFill>
                      <a:srgbClr val="003D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65893"/>
                  </a:ext>
                </a:extLst>
              </a:tr>
              <a:tr h="360156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Emergency Room Copay (waived if admitted)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$65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0000"/>
                          </a:solidFill>
                        </a:rPr>
                        <a:t>$100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9375295"/>
                  </a:ext>
                </a:extLst>
              </a:tr>
              <a:tr h="360156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Inpatient Hospital Copay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$250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0000"/>
                          </a:solidFill>
                        </a:rPr>
                        <a:t>$350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8276667"/>
                  </a:ext>
                </a:extLst>
              </a:tr>
              <a:tr h="360156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Part B Drugs Copay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$0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0000"/>
                          </a:solidFill>
                        </a:rPr>
                        <a:t>$30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6187405"/>
                  </a:ext>
                </a:extLst>
              </a:tr>
              <a:tr h="360156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Part D Deductible – Tiers 3 (Non-Preferred) &amp; 4 (Specialty)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$0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0000"/>
                          </a:solidFill>
                        </a:rPr>
                        <a:t>$100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097498"/>
                  </a:ext>
                </a:extLst>
              </a:tr>
              <a:tr h="503231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Part D Copay – Tier 4 (Specialty Rx)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$30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0000"/>
                          </a:solidFill>
                        </a:rPr>
                        <a:t>30% up to $150 per prescription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54151620"/>
                  </a:ext>
                </a:extLst>
              </a:tr>
              <a:tr h="360156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Fitness 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SilverSneakers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0000"/>
                          </a:solidFill>
                        </a:rPr>
                        <a:t>Renew Active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7579205"/>
                  </a:ext>
                </a:extLst>
              </a:tr>
              <a:tr h="360156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Personal Emergency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Covered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0000"/>
                          </a:solidFill>
                        </a:rPr>
                        <a:t>Not covered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4814257"/>
                  </a:ext>
                </a:extLst>
              </a:tr>
              <a:tr h="360156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CALM App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0000"/>
                          </a:solidFill>
                        </a:rPr>
                        <a:t>Not Covered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0000"/>
                          </a:solidFill>
                        </a:rPr>
                        <a:t>Covered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0155258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7F2B350E-5EE4-0022-D409-28C1D0280758}"/>
              </a:ext>
            </a:extLst>
          </p:cNvPr>
          <p:cNvSpPr/>
          <p:nvPr/>
        </p:nvSpPr>
        <p:spPr>
          <a:xfrm>
            <a:off x="256309" y="4314376"/>
            <a:ext cx="1323109" cy="70789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F50A2D3A-4C9F-A302-3D1E-6A11609D2E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EEC813FD-948B-9684-F8CC-0029D47E36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3407" y="309390"/>
            <a:ext cx="280946" cy="128525"/>
          </a:xfrm>
          <a:prstGeom prst="rect">
            <a:avLst/>
          </a:prstGeom>
        </p:spPr>
      </p:pic>
      <p:pic>
        <p:nvPicPr>
          <p:cNvPr id="7" name="slide31">
            <a:hlinkClick r:id="" action="ppaction://media"/>
            <a:extLst>
              <a:ext uri="{FF2B5EF4-FFF2-40B4-BE49-F238E27FC236}">
                <a16:creationId xmlns:a16="http://schemas.microsoft.com/office/drawing/2014/main" id="{28EFEB43-D4DB-95AF-E3FB-C5411BE5FA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4491" y="47341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85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5560">
        <p:fade/>
      </p:transition>
    </mc:Choice>
    <mc:Fallback xmlns="">
      <p:transition spd="med" advTm="455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840F068-FD27-0102-3B74-F1F0CA2D3642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274819142"/>
              </p:ext>
            </p:extLst>
          </p:nvPr>
        </p:nvGraphicFramePr>
        <p:xfrm>
          <a:off x="361375" y="975735"/>
          <a:ext cx="7705653" cy="267395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166308">
                  <a:extLst>
                    <a:ext uri="{9D8B030D-6E8A-4147-A177-3AD203B41FA5}">
                      <a16:colId xmlns:a16="http://schemas.microsoft.com/office/drawing/2014/main" val="1086116725"/>
                    </a:ext>
                  </a:extLst>
                </a:gridCol>
                <a:gridCol w="3539345">
                  <a:extLst>
                    <a:ext uri="{9D8B030D-6E8A-4147-A177-3AD203B41FA5}">
                      <a16:colId xmlns:a16="http://schemas.microsoft.com/office/drawing/2014/main" val="551264571"/>
                    </a:ext>
                  </a:extLst>
                </a:gridCol>
              </a:tblGrid>
              <a:tr h="384284">
                <a:tc gridSpan="2">
                  <a:txBody>
                    <a:bodyPr/>
                    <a:lstStyle/>
                    <a:p>
                      <a:r>
                        <a:rPr lang="en-US" sz="1400"/>
                        <a:t>Non-Medicare HMO Plans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3824423614"/>
                  </a:ext>
                </a:extLst>
              </a:tr>
              <a:tr h="682030"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2E2D2D"/>
                          </a:solidFill>
                        </a:rPr>
                        <a:t>Kaiser Permanente HMO (CA and Mid-Atlantic)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2E2D2D"/>
                          </a:solidFill>
                        </a:rPr>
                        <a:t>New Members Only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446931"/>
                  </a:ext>
                </a:extLst>
              </a:tr>
              <a:tr h="682030">
                <a:tc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rgbClr val="2E2D2D"/>
                          </a:solidFill>
                        </a:rPr>
                        <a:t> Kaiser Senior Advantage (CA)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804507184"/>
                  </a:ext>
                </a:extLst>
              </a:tr>
              <a:tr h="925613">
                <a:tc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rgbClr val="2E2D2D"/>
                          </a:solidFill>
                        </a:rPr>
                        <a:t> UC Blue &amp; Gold HMO (Health Net)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E2D2D"/>
                          </a:solidFill>
                        </a:rPr>
                        <a:t>All Members: New ID Cards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245019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CA7BF5E-5BDF-BAC8-3AB8-646E1B956F38}"/>
              </a:ext>
            </a:extLst>
          </p:cNvPr>
          <p:cNvSpPr txBox="1"/>
          <p:nvPr/>
        </p:nvSpPr>
        <p:spPr>
          <a:xfrm>
            <a:off x="361375" y="412828"/>
            <a:ext cx="635997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003DA5"/>
                </a:solidFill>
                <a:cs typeface="Arial"/>
              </a:rPr>
              <a:t>2026 Member ID Cards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C3963A5-0391-081F-9886-9DB5D611EE81}"/>
              </a:ext>
            </a:extLst>
          </p:cNvPr>
          <p:cNvSpPr/>
          <p:nvPr/>
        </p:nvSpPr>
        <p:spPr>
          <a:xfrm>
            <a:off x="256309" y="4252286"/>
            <a:ext cx="1323109" cy="7699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8CFD921F-C0D6-D769-630E-2204FF8ECF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8C855337-D9CF-4075-4B6C-C0D37681F4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3407" y="309390"/>
            <a:ext cx="280946" cy="128525"/>
          </a:xfrm>
          <a:prstGeom prst="rect">
            <a:avLst/>
          </a:prstGeom>
        </p:spPr>
      </p:pic>
      <p:pic>
        <p:nvPicPr>
          <p:cNvPr id="7" name="slide32">
            <a:hlinkClick r:id="" action="ppaction://media"/>
            <a:extLst>
              <a:ext uri="{FF2B5EF4-FFF2-40B4-BE49-F238E27FC236}">
                <a16:creationId xmlns:a16="http://schemas.microsoft.com/office/drawing/2014/main" id="{D5A1C35C-D8EA-19FB-BFCA-864174E882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30593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36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190">
        <p:fade/>
      </p:transition>
    </mc:Choice>
    <mc:Fallback xmlns="">
      <p:transition spd="med" advTm="111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840F068-FD27-0102-3B74-F1F0CA2D3642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013506606"/>
              </p:ext>
            </p:extLst>
          </p:nvPr>
        </p:nvGraphicFramePr>
        <p:xfrm>
          <a:off x="344870" y="945931"/>
          <a:ext cx="8174833" cy="303459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32336">
                  <a:extLst>
                    <a:ext uri="{9D8B030D-6E8A-4147-A177-3AD203B41FA5}">
                      <a16:colId xmlns:a16="http://schemas.microsoft.com/office/drawing/2014/main" val="1086116725"/>
                    </a:ext>
                  </a:extLst>
                </a:gridCol>
                <a:gridCol w="5642497">
                  <a:extLst>
                    <a:ext uri="{9D8B030D-6E8A-4147-A177-3AD203B41FA5}">
                      <a16:colId xmlns:a16="http://schemas.microsoft.com/office/drawing/2014/main" val="551264571"/>
                    </a:ext>
                  </a:extLst>
                </a:gridCol>
              </a:tblGrid>
              <a:tr h="413844">
                <a:tc gridSpan="2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u="none" strike="noStrike" noProof="0">
                          <a:solidFill>
                            <a:srgbClr val="FFFFFF"/>
                          </a:solidFill>
                        </a:rPr>
                        <a:t>Non-Medicare PPO Plans administered by Blue Shield of CA &amp; Navitus</a:t>
                      </a:r>
                      <a:endParaRPr lang="en-US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3824423614"/>
                  </a:ext>
                </a:extLst>
              </a:tr>
              <a:tr h="1803704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2E2D2D"/>
                          </a:solidFill>
                        </a:rPr>
                        <a:t>HealthSavings+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2E2D2D"/>
                          </a:solidFill>
                          <a:latin typeface="Arial"/>
                        </a:rPr>
                        <a:t>One plan ID Card: All members for both medical and pharmacy</a:t>
                      </a:r>
                      <a:endParaRPr lang="en-US">
                        <a:solidFill>
                          <a:srgbClr val="2E2D2D"/>
                        </a:solidFill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i="0" u="none" strike="noStrike" noProof="0">
                        <a:solidFill>
                          <a:srgbClr val="2E2D2D"/>
                        </a:solidFill>
                        <a:latin typeface="Arial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2E2D2D"/>
                          </a:solidFill>
                          <a:latin typeface="Arial"/>
                        </a:rPr>
                        <a:t>HSA Card from HealthEquity: New members; UC Health Savings members transitioning to this plan should continue to use their current cards </a:t>
                      </a:r>
                      <a:endParaRPr lang="en-US">
                        <a:solidFill>
                          <a:srgbClr val="2E2D2D"/>
                        </a:solidFill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noProof="0">
                          <a:solidFill>
                            <a:srgbClr val="2E2D2D"/>
                          </a:solidFill>
                        </a:rPr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2450194"/>
                  </a:ext>
                </a:extLst>
              </a:tr>
              <a:tr h="817043">
                <a:tc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rgbClr val="2E2D2D"/>
                          </a:solidFill>
                        </a:rPr>
                        <a:t>UC Care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2E2D2D"/>
                          </a:solidFill>
                          <a:latin typeface="Arial"/>
                        </a:rPr>
                        <a:t>All members will receive one card for both medical and pharmacy</a:t>
                      </a:r>
                      <a:endParaRPr lang="en-US" dirty="0">
                        <a:solidFill>
                          <a:srgbClr val="2E2D2D"/>
                        </a:solidFill>
                      </a:endParaRPr>
                    </a:p>
                    <a:p>
                      <a:pPr lvl="0">
                        <a:buNone/>
                      </a:pPr>
                      <a:endParaRPr lang="en-US" sz="1400" u="none" strike="noStrike" noProof="0" dirty="0">
                        <a:solidFill>
                          <a:srgbClr val="2E2D2D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534559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CA7BF5E-5BDF-BAC8-3AB8-646E1B956F38}"/>
              </a:ext>
            </a:extLst>
          </p:cNvPr>
          <p:cNvSpPr txBox="1"/>
          <p:nvPr/>
        </p:nvSpPr>
        <p:spPr>
          <a:xfrm>
            <a:off x="296381" y="395734"/>
            <a:ext cx="635997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003DA5"/>
                </a:solidFill>
                <a:cs typeface="Arial"/>
              </a:rPr>
              <a:t>2026 Member ID Cards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CC8D53-2060-CF1D-8022-E05CB088AEBB}"/>
              </a:ext>
            </a:extLst>
          </p:cNvPr>
          <p:cNvSpPr/>
          <p:nvPr/>
        </p:nvSpPr>
        <p:spPr>
          <a:xfrm>
            <a:off x="256309" y="4252286"/>
            <a:ext cx="1323109" cy="7699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3A93BC48-1A2E-2873-5715-3B536F32D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721A1C8-6DB2-72FE-DEE4-603BA53353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3407" y="309390"/>
            <a:ext cx="280946" cy="128525"/>
          </a:xfrm>
          <a:prstGeom prst="rect">
            <a:avLst/>
          </a:prstGeom>
        </p:spPr>
      </p:pic>
      <p:pic>
        <p:nvPicPr>
          <p:cNvPr id="8" name="slide33updated">
            <a:hlinkClick r:id="" action="ppaction://media"/>
            <a:extLst>
              <a:ext uri="{FF2B5EF4-FFF2-40B4-BE49-F238E27FC236}">
                <a16:creationId xmlns:a16="http://schemas.microsoft.com/office/drawing/2014/main" id="{766FE9A9-0205-A4F8-720D-F9B734E652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37600" y="46618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43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320">
        <p:fade/>
      </p:transition>
    </mc:Choice>
    <mc:Fallback xmlns="">
      <p:transition spd="med" advTm="193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CA7BF5E-5BDF-BAC8-3AB8-646E1B956F38}"/>
              </a:ext>
            </a:extLst>
          </p:cNvPr>
          <p:cNvSpPr txBox="1"/>
          <p:nvPr/>
        </p:nvSpPr>
        <p:spPr>
          <a:xfrm>
            <a:off x="318654" y="402909"/>
            <a:ext cx="635997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003DA5"/>
                </a:solidFill>
                <a:cs typeface="Arial"/>
              </a:rPr>
              <a:t>2026 Member ID Cards</a:t>
            </a:r>
            <a:endParaRPr lang="en-US" sz="2800" b="1" dirty="0">
              <a:solidFill>
                <a:srgbClr val="003DA5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4A877A1-CA50-5826-B336-5205CE754E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254783"/>
              </p:ext>
            </p:extLst>
          </p:nvPr>
        </p:nvGraphicFramePr>
        <p:xfrm>
          <a:off x="385761" y="1035843"/>
          <a:ext cx="8528421" cy="280219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78482">
                  <a:extLst>
                    <a:ext uri="{9D8B030D-6E8A-4147-A177-3AD203B41FA5}">
                      <a16:colId xmlns:a16="http://schemas.microsoft.com/office/drawing/2014/main" val="769903379"/>
                    </a:ext>
                  </a:extLst>
                </a:gridCol>
                <a:gridCol w="5549939">
                  <a:extLst>
                    <a:ext uri="{9D8B030D-6E8A-4147-A177-3AD203B41FA5}">
                      <a16:colId xmlns:a16="http://schemas.microsoft.com/office/drawing/2014/main" val="374390464"/>
                    </a:ext>
                  </a:extLst>
                </a:gridCol>
              </a:tblGrid>
              <a:tr h="370839">
                <a:tc gridSpan="2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u="none" strike="noStrike" noProof="0">
                          <a:solidFill>
                            <a:srgbClr val="FFFFFF"/>
                          </a:solidFill>
                        </a:rPr>
                        <a:t>Medicare PPO Plans administered by Anthem Blue Cross and Navitus</a:t>
                      </a:r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565123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u="none" strike="noStrike" noProof="0">
                          <a:solidFill>
                            <a:srgbClr val="2E2D2D"/>
                          </a:solidFill>
                        </a:rPr>
                        <a:t>UC Medicare PPO</a:t>
                      </a:r>
                      <a:endParaRPr lang="en-US" b="1">
                        <a:solidFill>
                          <a:srgbClr val="2E2D2D"/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None/>
                      </a:pPr>
                      <a:r>
                        <a:rPr lang="en-US" sz="1400" u="none" strike="noStrike" noProof="0">
                          <a:solidFill>
                            <a:srgbClr val="2E2D2D"/>
                          </a:solidFill>
                        </a:rPr>
                        <a:t>All Members: 2 ID cards: Medical card from Anthem and pharmacy card from Navitus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None/>
                      </a:pPr>
                      <a:endParaRPr lang="en-US" sz="1400" u="none" strike="noStrike" noProof="0">
                        <a:solidFill>
                          <a:srgbClr val="2E2D2D"/>
                        </a:solidFill>
                      </a:endParaRPr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noProof="0">
                          <a:solidFill>
                            <a:srgbClr val="2E2D2D"/>
                          </a:solidFill>
                        </a:rPr>
                        <a:t>Anthem Health Guide will continue to provide customer service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6001521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noProof="0">
                          <a:solidFill>
                            <a:srgbClr val="2E2D2D"/>
                          </a:solidFill>
                        </a:rPr>
                        <a:t>UC High Option Supplement </a:t>
                      </a:r>
                    </a:p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noProof="0">
                          <a:solidFill>
                            <a:srgbClr val="2E2D2D"/>
                          </a:solidFill>
                        </a:rPr>
                        <a:t>to Medicare</a:t>
                      </a:r>
                      <a:endParaRPr lang="en-US" b="1">
                        <a:solidFill>
                          <a:srgbClr val="2E2D2D"/>
                        </a:solidFill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241139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u="none" strike="noStrike" noProof="0">
                          <a:solidFill>
                            <a:srgbClr val="2E2D2D"/>
                          </a:solidFill>
                        </a:rPr>
                        <a:t>UC Medicare PPO w/o Rx</a:t>
                      </a:r>
                      <a:endParaRPr lang="en-US" b="1">
                        <a:solidFill>
                          <a:srgbClr val="2E2D2D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None/>
                      </a:pPr>
                      <a:r>
                        <a:rPr lang="en-US" sz="1400" u="none" strike="noStrike" noProof="0" dirty="0">
                          <a:solidFill>
                            <a:srgbClr val="2E2D2D"/>
                          </a:solidFill>
                        </a:rPr>
                        <a:t>All Members: Medical ID card from Anthem</a:t>
                      </a:r>
                    </a:p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None/>
                      </a:pPr>
                      <a:endParaRPr lang="en-US" sz="1400" u="none" strike="noStrike" noProof="0" dirty="0">
                        <a:solidFill>
                          <a:srgbClr val="2E2D2D"/>
                        </a:solidFill>
                      </a:endParaRPr>
                    </a:p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noProof="0" dirty="0">
                          <a:solidFill>
                            <a:srgbClr val="2E2D2D"/>
                          </a:solidFill>
                        </a:rPr>
                        <a:t>Anthem Health Guide will continue to provide customer service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175253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u="none" strike="noStrike" noProof="0">
                          <a:solidFill>
                            <a:srgbClr val="FFFFFF"/>
                          </a:solidFill>
                        </a:rPr>
                        <a:t>Medicare PPO Plan insured by UnitedHealthcare</a:t>
                      </a:r>
                      <a:endParaRPr lang="en-US" b="1"/>
                    </a:p>
                  </a:txBody>
                  <a:tcPr>
                    <a:solidFill>
                      <a:srgbClr val="ED7D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37188138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u="none" strike="noStrike" noProof="0">
                          <a:solidFill>
                            <a:srgbClr val="2E2D2D"/>
                          </a:solidFill>
                        </a:rPr>
                        <a:t>UC Medicare Choice</a:t>
                      </a:r>
                      <a:endParaRPr lang="en-US" b="1">
                        <a:solidFill>
                          <a:srgbClr val="2E2D2D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u="none" strike="noStrike" noProof="0" dirty="0">
                          <a:solidFill>
                            <a:srgbClr val="2E2D2D"/>
                          </a:solidFill>
                        </a:rPr>
                        <a:t>All Members: new ID card with new copay info</a:t>
                      </a:r>
                      <a:endParaRPr lang="en-US" dirty="0">
                        <a:solidFill>
                          <a:srgbClr val="2E2D2D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1902694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648A9DCE-AE43-9A84-AE4C-B6D963D79EEC}"/>
              </a:ext>
            </a:extLst>
          </p:cNvPr>
          <p:cNvSpPr/>
          <p:nvPr/>
        </p:nvSpPr>
        <p:spPr>
          <a:xfrm>
            <a:off x="256309" y="4252286"/>
            <a:ext cx="1323109" cy="7699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61148E46-7590-EAD3-D30F-D290FE809F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64D05ACB-D423-EB18-E77B-481167155E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3407" y="309390"/>
            <a:ext cx="280946" cy="128525"/>
          </a:xfrm>
          <a:prstGeom prst="rect">
            <a:avLst/>
          </a:prstGeom>
        </p:spPr>
      </p:pic>
      <p:pic>
        <p:nvPicPr>
          <p:cNvPr id="7" name="slide34">
            <a:hlinkClick r:id="" action="ppaction://media"/>
            <a:extLst>
              <a:ext uri="{FF2B5EF4-FFF2-40B4-BE49-F238E27FC236}">
                <a16:creationId xmlns:a16="http://schemas.microsoft.com/office/drawing/2014/main" id="{EC39410B-8311-E867-C3B9-6290A6BFC6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30593" y="466215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7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320">
        <p:fade/>
      </p:transition>
    </mc:Choice>
    <mc:Fallback xmlns="">
      <p:transition spd="med" advTm="303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22548-4BD0-6A5F-5D7F-BE96F4CA7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4E03411-B8B2-3B25-01D2-49D703DB729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4881" y="751745"/>
            <a:ext cx="6315374" cy="792781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z="2800">
                <a:latin typeface="Arial"/>
                <a:cs typeface="Arial"/>
              </a:rPr>
              <a:t>Medicare Coordinator Program</a:t>
            </a:r>
          </a:p>
          <a:p>
            <a:endParaRPr lang="en-US" sz="2800"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8192DF-0761-D43B-B21D-024E54BB6038}"/>
              </a:ext>
            </a:extLst>
          </p:cNvPr>
          <p:cNvSpPr txBox="1"/>
          <p:nvPr/>
        </p:nvSpPr>
        <p:spPr>
          <a:xfrm>
            <a:off x="3370980" y="2496232"/>
            <a:ext cx="3728478" cy="7617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500" b="1">
              <a:solidFill>
                <a:schemeClr val="bg1"/>
              </a:solidFill>
              <a:cs typeface="Arial"/>
            </a:endParaRPr>
          </a:p>
          <a:p>
            <a:endParaRPr lang="en-US" sz="1500">
              <a:solidFill>
                <a:schemeClr val="bg1"/>
              </a:solidFill>
              <a:cs typeface="Arial"/>
            </a:endParaRPr>
          </a:p>
          <a:p>
            <a:endParaRPr lang="en-US" sz="1500" i="1">
              <a:solidFill>
                <a:schemeClr val="bg1"/>
              </a:solidFill>
              <a:cs typeface="Arial"/>
            </a:endParaRPr>
          </a:p>
        </p:txBody>
      </p:sp>
      <p:pic>
        <p:nvPicPr>
          <p:cNvPr id="4" name="slide35">
            <a:hlinkClick r:id="" action="ppaction://media"/>
            <a:extLst>
              <a:ext uri="{FF2B5EF4-FFF2-40B4-BE49-F238E27FC236}">
                <a16:creationId xmlns:a16="http://schemas.microsoft.com/office/drawing/2014/main" id="{D13BCE60-5922-582F-F991-CC02A432BE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37600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0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600">
        <p:fade/>
      </p:transition>
    </mc:Choice>
    <mc:Fallback xmlns="">
      <p:transition spd="med" advTm="336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13407" y="518411"/>
            <a:ext cx="8035059" cy="730008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z="2800" b="1" dirty="0">
                <a:solidFill>
                  <a:srgbClr val="003DA5"/>
                </a:solidFill>
              </a:rPr>
              <a:t>2026 Retiree Medical Contributions</a:t>
            </a:r>
          </a:p>
          <a:p>
            <a:endParaRPr lang="en-US" sz="2400" b="1" i="1" dirty="0">
              <a:solidFill>
                <a:srgbClr val="003DA5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0798" y="1047729"/>
            <a:ext cx="8274924" cy="3854901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marL="257175" indent="-257175" defTabSz="257175">
              <a:buFont typeface="Wingdings" panose="05000000000000000000" pitchFamily="2" charset="2"/>
              <a:buChar char="Ø"/>
            </a:pPr>
            <a:r>
              <a:rPr lang="en-US" sz="1500" b="1" dirty="0">
                <a:solidFill>
                  <a:srgbClr val="2E2D2D"/>
                </a:solidFill>
              </a:rPr>
              <a:t>Medicare Coordinator Program for Medicare-eligible retirees outside of California</a:t>
            </a:r>
          </a:p>
          <a:p>
            <a:pPr defTabSz="257175"/>
            <a:endParaRPr lang="en-US" sz="1500" b="1" dirty="0">
              <a:solidFill>
                <a:srgbClr val="2E2D2D"/>
              </a:solidFill>
              <a:cs typeface="Arial"/>
            </a:endParaRPr>
          </a:p>
          <a:p>
            <a:pPr marL="742950" lvl="1" indent="-285750" defTabSz="257175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E2D2D"/>
                </a:solidFill>
                <a:cs typeface="Arial"/>
              </a:rPr>
              <a:t>UC contribution increase up to $1,000 of </a:t>
            </a:r>
            <a:r>
              <a:rPr lang="en-US" sz="1500" dirty="0">
                <a:solidFill>
                  <a:srgbClr val="2E2D2D"/>
                </a:solidFill>
              </a:rPr>
              <a:t>additional HRA funding per individual to a Health Reimbursement Arrangement (HRA) to help pay for eligible health expenses, including Medicare Part B (subject to graduated eligibility)</a:t>
            </a:r>
            <a:endParaRPr lang="en-US" sz="1500" dirty="0">
              <a:solidFill>
                <a:srgbClr val="2E2D2D"/>
              </a:solidFill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ea typeface="Calibri"/>
                <a:cs typeface="Arial"/>
              </a:rPr>
              <a:t>Maximum from $3,000 to $4,000 for retiree  </a:t>
            </a:r>
            <a:endParaRPr lang="en-US" sz="1600" dirty="0"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ea typeface="Calibri"/>
                <a:cs typeface="Arial"/>
              </a:rPr>
              <a:t>Maximum from $6,000 to $8,000 for retiree and spouse or domestic partner</a:t>
            </a:r>
            <a:endParaRPr lang="en-US" dirty="0"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ea typeface="Calibri"/>
                <a:cs typeface="Arial"/>
              </a:rPr>
              <a:t>Medicare Open Enrollment (OE) runs from October 15 through December 7</a:t>
            </a:r>
            <a:endParaRPr lang="en-US" dirty="0"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ea typeface="Calibri"/>
                <a:cs typeface="Arial"/>
              </a:rPr>
              <a:t>Members will see 2026 HRA funding in accounts during Medicare OE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ea typeface="Calibri"/>
                <a:cs typeface="Arial"/>
              </a:rPr>
              <a:t>2026 HRA amount available on Jan 2, 2026</a:t>
            </a:r>
            <a:endParaRPr lang="en-US" dirty="0">
              <a:cs typeface="Arial"/>
            </a:endParaRPr>
          </a:p>
          <a:p>
            <a:endParaRPr lang="en-US" sz="1600" b="1" dirty="0">
              <a:solidFill>
                <a:srgbClr val="000000"/>
              </a:solidFill>
              <a:ea typeface="Calibri"/>
              <a:cs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000000"/>
                </a:solidFill>
                <a:ea typeface="Calibri"/>
                <a:cs typeface="Arial"/>
              </a:rPr>
              <a:t>HRA Estimator tool available on UCnet to view new premiums (</a:t>
            </a:r>
            <a:r>
              <a:rPr lang="en-US" b="1" u="sng" dirty="0">
                <a:hlinkClick r:id="rId5"/>
              </a:rPr>
              <a:t>Retiree Health Plan Premium Estimator for 2025</a:t>
            </a:r>
            <a:r>
              <a:rPr lang="en-US" sz="1600" b="1" dirty="0">
                <a:solidFill>
                  <a:srgbClr val="000000"/>
                </a:solidFill>
                <a:ea typeface="Calibri"/>
                <a:cs typeface="Arial"/>
              </a:rPr>
              <a:t>add updated link for 2026)</a:t>
            </a:r>
          </a:p>
          <a:p>
            <a:pPr lvl="1" indent="-314325" defTabSz="257175"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2E2D2D"/>
              </a:solidFill>
              <a:cs typeface="Arial"/>
            </a:endParaRPr>
          </a:p>
          <a:p>
            <a:pPr marL="257175" indent="-257175" defTabSz="257175">
              <a:buFont typeface="Wingdings" panose="05000000000000000000" pitchFamily="2" charset="2"/>
              <a:buChar char="Ø"/>
            </a:pPr>
            <a:endParaRPr lang="en-US" sz="1275" dirty="0">
              <a:solidFill>
                <a:srgbClr val="000000"/>
              </a:solidFill>
            </a:endParaRPr>
          </a:p>
          <a:p>
            <a:pPr defTabSz="257175"/>
            <a:endParaRPr lang="en-US" sz="1125" dirty="0">
              <a:solidFill>
                <a:srgbClr val="A54399"/>
              </a:solidFill>
              <a:latin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782574-4D05-53E4-096A-8DC6F8E35102}"/>
              </a:ext>
            </a:extLst>
          </p:cNvPr>
          <p:cNvSpPr/>
          <p:nvPr/>
        </p:nvSpPr>
        <p:spPr>
          <a:xfrm>
            <a:off x="256309" y="4252286"/>
            <a:ext cx="1323109" cy="7699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1663C573-4D06-7B13-39A0-AB473B36DC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1C3AF86-68F8-787F-4164-F60BBE6627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3407" y="309390"/>
            <a:ext cx="280946" cy="128525"/>
          </a:xfrm>
          <a:prstGeom prst="rect">
            <a:avLst/>
          </a:prstGeom>
        </p:spPr>
      </p:pic>
      <p:pic>
        <p:nvPicPr>
          <p:cNvPr id="7" name="slide36">
            <a:hlinkClick r:id="" action="ppaction://media"/>
            <a:extLst>
              <a:ext uri="{FF2B5EF4-FFF2-40B4-BE49-F238E27FC236}">
                <a16:creationId xmlns:a16="http://schemas.microsoft.com/office/drawing/2014/main" id="{F35AF706-67D4-F778-3DA1-038DD33D0A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84491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32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3180">
        <p:fade/>
      </p:transition>
    </mc:Choice>
    <mc:Fallback xmlns="">
      <p:transition spd="med" advTm="431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EA3D4A-DB90-83E1-C9DE-592F47048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39439C-B7F0-7FFB-E3A2-5CE6FCF2163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4881" y="751745"/>
            <a:ext cx="8204210" cy="2095574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z="2800" dirty="0">
                <a:latin typeface="Arial"/>
                <a:cs typeface="Arial"/>
              </a:rPr>
              <a:t>Monthly Premiums</a:t>
            </a:r>
          </a:p>
          <a:p>
            <a:endParaRPr lang="en-US" sz="2800" dirty="0">
              <a:latin typeface="Arial"/>
              <a:cs typeface="Arial"/>
            </a:endParaRPr>
          </a:p>
          <a:p>
            <a:endParaRPr lang="en-US" sz="2800" dirty="0">
              <a:latin typeface="Arial"/>
              <a:cs typeface="Arial"/>
            </a:endParaRPr>
          </a:p>
          <a:p>
            <a:r>
              <a:rPr lang="en-US" u="sng" dirty="0">
                <a:hlinkClick r:id="rId5"/>
              </a:rPr>
              <a:t>Retiree Health Plan Premium Estimator for 2026</a:t>
            </a:r>
            <a:endParaRPr lang="en-US" sz="2800" dirty="0">
              <a:latin typeface="Arial"/>
              <a:cs typeface="Arial"/>
            </a:endParaRPr>
          </a:p>
          <a:p>
            <a:endParaRPr lang="en-US" sz="2800" dirty="0"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311E73-4E4D-E504-B74A-DBEFE97DC152}"/>
              </a:ext>
            </a:extLst>
          </p:cNvPr>
          <p:cNvSpPr txBox="1"/>
          <p:nvPr/>
        </p:nvSpPr>
        <p:spPr>
          <a:xfrm>
            <a:off x="3370980" y="2496232"/>
            <a:ext cx="3728478" cy="7617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500" b="1">
              <a:solidFill>
                <a:schemeClr val="bg1"/>
              </a:solidFill>
              <a:cs typeface="Arial"/>
            </a:endParaRPr>
          </a:p>
          <a:p>
            <a:endParaRPr lang="en-US" sz="1500">
              <a:solidFill>
                <a:schemeClr val="bg1"/>
              </a:solidFill>
              <a:cs typeface="Arial"/>
            </a:endParaRPr>
          </a:p>
          <a:p>
            <a:endParaRPr lang="en-US" sz="1500" i="1">
              <a:solidFill>
                <a:schemeClr val="bg1"/>
              </a:solidFill>
              <a:cs typeface="Arial"/>
            </a:endParaRPr>
          </a:p>
        </p:txBody>
      </p:sp>
      <p:pic>
        <p:nvPicPr>
          <p:cNvPr id="4" name="slide37">
            <a:hlinkClick r:id="" action="ppaction://media"/>
            <a:extLst>
              <a:ext uri="{FF2B5EF4-FFF2-40B4-BE49-F238E27FC236}">
                <a16:creationId xmlns:a16="http://schemas.microsoft.com/office/drawing/2014/main" id="{CEE64CD2-535C-C617-3C75-A4EE54E886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06716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0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430">
        <p:fade/>
      </p:transition>
    </mc:Choice>
    <mc:Fallback xmlns="">
      <p:transition spd="med" advTm="174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47867" y="419333"/>
            <a:ext cx="7773110" cy="718466"/>
          </a:xfrm>
          <a:prstGeom prst="rect">
            <a:avLst/>
          </a:prstGeom>
        </p:spPr>
        <p:txBody>
          <a:bodyPr lIns="68580" tIns="34290" rIns="68580" bIns="34290" anchor="t"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676767"/>
                </a:solidFill>
                <a:latin typeface="Arial"/>
                <a:ea typeface="+mj-ea"/>
                <a:cs typeface="Kievit Offc Pro Medium"/>
              </a:defRPr>
            </a:lvl1pPr>
          </a:lstStyle>
          <a:p>
            <a:r>
              <a:rPr lang="en-US" sz="2800" b="1" dirty="0">
                <a:solidFill>
                  <a:srgbClr val="003DA5"/>
                </a:solidFill>
              </a:rPr>
              <a:t>2026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F47735"/>
                </a:solidFill>
              </a:rPr>
              <a:t>Non-Medicare (pre-65)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 </a:t>
            </a:r>
            <a:r>
              <a:rPr lang="en-US" sz="2800" b="1" dirty="0">
                <a:solidFill>
                  <a:srgbClr val="003DA5"/>
                </a:solidFill>
              </a:rPr>
              <a:t>Retiree Share 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31735" y="3884137"/>
            <a:ext cx="5015105" cy="300082"/>
          </a:xfrm>
          <a:prstGeom prst="rect">
            <a:avLst/>
          </a:prstGeom>
          <a:solidFill>
            <a:srgbClr val="003DA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>
                <a:solidFill>
                  <a:srgbClr val="FFFFFF"/>
                </a:solidFill>
              </a:rPr>
              <a:t>Rates based on full UC contribution (no graduated eligibility)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8287E01-77BF-473C-5F96-18D6193001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1282701"/>
              </p:ext>
            </p:extLst>
          </p:nvPr>
        </p:nvGraphicFramePr>
        <p:xfrm>
          <a:off x="542925" y="1035843"/>
          <a:ext cx="7899764" cy="2701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1096">
                  <a:extLst>
                    <a:ext uri="{9D8B030D-6E8A-4147-A177-3AD203B41FA5}">
                      <a16:colId xmlns:a16="http://schemas.microsoft.com/office/drawing/2014/main" val="177285245"/>
                    </a:ext>
                  </a:extLst>
                </a:gridCol>
                <a:gridCol w="1518557">
                  <a:extLst>
                    <a:ext uri="{9D8B030D-6E8A-4147-A177-3AD203B41FA5}">
                      <a16:colId xmlns:a16="http://schemas.microsoft.com/office/drawing/2014/main" val="468994705"/>
                    </a:ext>
                  </a:extLst>
                </a:gridCol>
                <a:gridCol w="1396092">
                  <a:extLst>
                    <a:ext uri="{9D8B030D-6E8A-4147-A177-3AD203B41FA5}">
                      <a16:colId xmlns:a16="http://schemas.microsoft.com/office/drawing/2014/main" val="2395584978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736822230"/>
                    </a:ext>
                  </a:extLst>
                </a:gridCol>
                <a:gridCol w="1372419">
                  <a:extLst>
                    <a:ext uri="{9D8B030D-6E8A-4147-A177-3AD203B41FA5}">
                      <a16:colId xmlns:a16="http://schemas.microsoft.com/office/drawing/2014/main" val="3789543240"/>
                    </a:ext>
                  </a:extLst>
                </a:gridCol>
              </a:tblGrid>
              <a:tr h="880392">
                <a:tc>
                  <a:txBody>
                    <a:bodyPr/>
                    <a:lstStyle/>
                    <a:p>
                      <a:r>
                        <a:rPr lang="en-US" dirty="0"/>
                        <a:t>Plans</a:t>
                      </a:r>
                    </a:p>
                  </a:txBody>
                  <a:tcPr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Single (U)</a:t>
                      </a:r>
                    </a:p>
                  </a:txBody>
                  <a:tcPr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Adult + Child(ren) (UC)</a:t>
                      </a:r>
                    </a:p>
                  </a:txBody>
                  <a:tcPr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Two Adults (UA)</a:t>
                      </a:r>
                    </a:p>
                  </a:txBody>
                  <a:tcPr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Family (UAC)</a:t>
                      </a:r>
                    </a:p>
                  </a:txBody>
                  <a:tcPr>
                    <a:solidFill>
                      <a:srgbClr val="003D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7206489"/>
                  </a:ext>
                </a:extLst>
              </a:tr>
              <a:tr h="455374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UC B&amp;G HMO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$363.53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$654.35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$827.49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$1,118.31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7662628"/>
                  </a:ext>
                </a:extLst>
              </a:tr>
              <a:tr h="455374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Kaiser CA HMO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$240.99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$433.78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$570.15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$762.94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720767"/>
                  </a:ext>
                </a:extLst>
              </a:tr>
              <a:tr h="455374">
                <a:tc>
                  <a:txBody>
                    <a:bodyPr/>
                    <a:lstStyle/>
                    <a:p>
                      <a:r>
                        <a:rPr lang="en-US" b="1" err="1">
                          <a:solidFill>
                            <a:srgbClr val="2E2D2D"/>
                          </a:solidFill>
                        </a:rPr>
                        <a:t>HealthSavings</a:t>
                      </a:r>
                      <a:r>
                        <a:rPr lang="en-US" b="1">
                          <a:solidFill>
                            <a:srgbClr val="2E2D2D"/>
                          </a:solidFill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$292.86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$527.15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$679.08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$913.37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495243"/>
                  </a:ext>
                </a:extLst>
              </a:tr>
              <a:tr h="455374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UC Care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$394.70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$710.46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$892.94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2E2D2D"/>
                          </a:solidFill>
                        </a:rPr>
                        <a:t>$1,208.70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673172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944CF394-480D-B150-3097-0C0DD2428CC3}"/>
              </a:ext>
            </a:extLst>
          </p:cNvPr>
          <p:cNvSpPr/>
          <p:nvPr/>
        </p:nvSpPr>
        <p:spPr>
          <a:xfrm>
            <a:off x="256309" y="4252286"/>
            <a:ext cx="1323109" cy="7699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3EB8C0BF-8636-1D4E-1E29-B43856E3D3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472B528-B24A-4914-15B3-F933E7B40E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3407" y="309390"/>
            <a:ext cx="280946" cy="128525"/>
          </a:xfrm>
          <a:prstGeom prst="rect">
            <a:avLst/>
          </a:prstGeom>
        </p:spPr>
      </p:pic>
      <p:pic>
        <p:nvPicPr>
          <p:cNvPr id="8" name="slide38">
            <a:hlinkClick r:id="" action="ppaction://media"/>
            <a:extLst>
              <a:ext uri="{FF2B5EF4-FFF2-40B4-BE49-F238E27FC236}">
                <a16:creationId xmlns:a16="http://schemas.microsoft.com/office/drawing/2014/main" id="{E28E734D-98CC-AE94-D031-D94DC8DF95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4491" y="47180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20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040">
        <p:fade/>
      </p:transition>
    </mc:Choice>
    <mc:Fallback xmlns="">
      <p:transition spd="med" advTm="260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52201" y="401252"/>
            <a:ext cx="6004967" cy="674776"/>
          </a:xfrm>
          <a:prstGeom prst="rect">
            <a:avLst/>
          </a:prstGeom>
        </p:spPr>
        <p:txBody>
          <a:bodyPr lIns="51435" tIns="25718" rIns="51435" bIns="25718" anchor="t"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676767"/>
                </a:solidFill>
                <a:latin typeface="Arial"/>
                <a:ea typeface="+mj-ea"/>
                <a:cs typeface="Kievit Offc Pro Medium"/>
              </a:defRPr>
            </a:lvl1pPr>
          </a:lstStyle>
          <a:p>
            <a:r>
              <a:rPr lang="en-US" sz="2800" b="1" dirty="0">
                <a:solidFill>
                  <a:srgbClr val="003DA5"/>
                </a:solidFill>
              </a:rPr>
              <a:t>2026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F47735"/>
                </a:solidFill>
              </a:rPr>
              <a:t>Medicare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003DA5"/>
                </a:solidFill>
              </a:rPr>
              <a:t>Retiree Share</a:t>
            </a:r>
            <a:endParaRPr lang="en-US" sz="2000" b="1" dirty="0">
              <a:solidFill>
                <a:srgbClr val="003DA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99235" y="4030611"/>
            <a:ext cx="4745530" cy="276999"/>
          </a:xfrm>
          <a:prstGeom prst="rect">
            <a:avLst/>
          </a:prstGeom>
          <a:solidFill>
            <a:srgbClr val="003DA5"/>
          </a:solidFill>
        </p:spPr>
        <p:txBody>
          <a:bodyPr wrap="none" lIns="68580" tIns="34290" rIns="68580" bIns="34290" rtlCol="0" anchor="t">
            <a:spAutoFit/>
          </a:bodyPr>
          <a:lstStyle/>
          <a:p>
            <a:r>
              <a:rPr lang="en-US" sz="1350">
                <a:solidFill>
                  <a:schemeClr val="bg1"/>
                </a:solidFill>
              </a:rPr>
              <a:t>Rates based on full UC contribution (no graduated eligibility)</a:t>
            </a:r>
            <a:endParaRPr lang="en-US" sz="1350">
              <a:solidFill>
                <a:schemeClr val="bg1"/>
              </a:solidFill>
              <a:cs typeface="Arial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A76BA62-0988-B8A9-8A1C-5A73CCFDAE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095528"/>
              </p:ext>
            </p:extLst>
          </p:nvPr>
        </p:nvGraphicFramePr>
        <p:xfrm>
          <a:off x="393222" y="1020704"/>
          <a:ext cx="8403611" cy="28268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0692">
                  <a:extLst>
                    <a:ext uri="{9D8B030D-6E8A-4147-A177-3AD203B41FA5}">
                      <a16:colId xmlns:a16="http://schemas.microsoft.com/office/drawing/2014/main" val="2300629248"/>
                    </a:ext>
                  </a:extLst>
                </a:gridCol>
                <a:gridCol w="1618487">
                  <a:extLst>
                    <a:ext uri="{9D8B030D-6E8A-4147-A177-3AD203B41FA5}">
                      <a16:colId xmlns:a16="http://schemas.microsoft.com/office/drawing/2014/main" val="2749788028"/>
                    </a:ext>
                  </a:extLst>
                </a:gridCol>
                <a:gridCol w="1588982">
                  <a:extLst>
                    <a:ext uri="{9D8B030D-6E8A-4147-A177-3AD203B41FA5}">
                      <a16:colId xmlns:a16="http://schemas.microsoft.com/office/drawing/2014/main" val="1583784573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4290787761"/>
                    </a:ext>
                  </a:extLst>
                </a:gridCol>
                <a:gridCol w="1398110">
                  <a:extLst>
                    <a:ext uri="{9D8B030D-6E8A-4147-A177-3AD203B41FA5}">
                      <a16:colId xmlns:a16="http://schemas.microsoft.com/office/drawing/2014/main" val="671075149"/>
                    </a:ext>
                  </a:extLst>
                </a:gridCol>
              </a:tblGrid>
              <a:tr h="296505">
                <a:tc rowSpan="2">
                  <a:txBody>
                    <a:bodyPr/>
                    <a:lstStyle/>
                    <a:p>
                      <a:r>
                        <a:rPr lang="en-US" dirty="0"/>
                        <a:t>Plans</a:t>
                      </a:r>
                    </a:p>
                  </a:txBody>
                  <a:tcPr>
                    <a:solidFill>
                      <a:srgbClr val="003DA5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dirty="0"/>
                        <a:t>Medical – Member Share</a:t>
                      </a:r>
                    </a:p>
                  </a:txBody>
                  <a:tcPr>
                    <a:solidFill>
                      <a:srgbClr val="003DA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gridSpan="2">
                  <a:txBody>
                    <a:bodyPr/>
                    <a:lstStyle/>
                    <a:p>
                      <a:r>
                        <a:rPr lang="en-US" dirty="0"/>
                        <a:t>Part B UC Reimbursement</a:t>
                      </a:r>
                    </a:p>
                  </a:txBody>
                  <a:tcPr>
                    <a:solidFill>
                      <a:srgbClr val="003DA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565953482"/>
                  </a:ext>
                </a:extLst>
              </a:tr>
              <a:tr h="4076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Single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Two Party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Single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Two Party (MM)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1812827"/>
                  </a:ext>
                </a:extLst>
              </a:tr>
              <a:tr h="407694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2E2D2D"/>
                          </a:solidFill>
                        </a:rPr>
                        <a:t>UC Medicare Choice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$101.69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$203.38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$0.00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$0.00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1448405"/>
                  </a:ext>
                </a:extLst>
              </a:tr>
              <a:tr h="45711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>
                          <a:solidFill>
                            <a:srgbClr val="2E2D2D"/>
                          </a:solidFill>
                        </a:rPr>
                        <a:t>Kaiser Senior Advantage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$0.00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$0.00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$185.00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$370.00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0004944"/>
                  </a:ext>
                </a:extLst>
              </a:tr>
              <a:tr h="407694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UC High Option PPO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$363.74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$727.48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$0.00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$0.00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4386093"/>
                  </a:ext>
                </a:extLst>
              </a:tr>
              <a:tr h="296505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UC Medicare PPO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$60.44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$120.88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$0.00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$0.00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4420645"/>
                  </a:ext>
                </a:extLst>
              </a:tr>
              <a:tr h="457113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UC Medicare PPO No Rx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$0.00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$0.00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$185.00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2E2D2D"/>
                          </a:solidFill>
                        </a:rPr>
                        <a:t>$370.00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2529706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A773F2C6-BD6D-E91B-EBFE-154406D9A9C9}"/>
              </a:ext>
            </a:extLst>
          </p:cNvPr>
          <p:cNvSpPr/>
          <p:nvPr/>
        </p:nvSpPr>
        <p:spPr>
          <a:xfrm>
            <a:off x="256309" y="4252286"/>
            <a:ext cx="1323109" cy="7699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EAD753FE-60CC-2077-F41D-8DCC68A6FD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6DB432C4-EDB7-1ADA-28E6-61E562779B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3407" y="309390"/>
            <a:ext cx="280946" cy="128525"/>
          </a:xfrm>
          <a:prstGeom prst="rect">
            <a:avLst/>
          </a:prstGeom>
        </p:spPr>
      </p:pic>
      <p:pic>
        <p:nvPicPr>
          <p:cNvPr id="7" name="slide39">
            <a:hlinkClick r:id="" action="ppaction://media"/>
            <a:extLst>
              <a:ext uri="{FF2B5EF4-FFF2-40B4-BE49-F238E27FC236}">
                <a16:creationId xmlns:a16="http://schemas.microsoft.com/office/drawing/2014/main" id="{9CA4B646-DF6F-02D9-6D39-55BDE07270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30593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63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70">
        <p:fade/>
      </p:transition>
    </mc:Choice>
    <mc:Fallback xmlns="">
      <p:transition spd="med" advTm="175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2026 HMO Medical Plans for Retirees</a:t>
            </a:r>
          </a:p>
        </p:txBody>
      </p:sp>
      <p:pic>
        <p:nvPicPr>
          <p:cNvPr id="3" name="slide4">
            <a:hlinkClick r:id="" action="ppaction://media"/>
            <a:extLst>
              <a:ext uri="{FF2B5EF4-FFF2-40B4-BE49-F238E27FC236}">
                <a16:creationId xmlns:a16="http://schemas.microsoft.com/office/drawing/2014/main" id="{40C28464-6188-9663-6141-DC9DE99F80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37600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61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20">
        <p:fade/>
      </p:transition>
    </mc:Choice>
    <mc:Fallback xmlns="">
      <p:transition spd="med" advTm="55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5B025DD-C8D8-4FB4-8AB9-AF0C4D691FAE}"/>
              </a:ext>
            </a:extLst>
          </p:cNvPr>
          <p:cNvSpPr txBox="1">
            <a:spLocks/>
          </p:cNvSpPr>
          <p:nvPr/>
        </p:nvSpPr>
        <p:spPr>
          <a:xfrm>
            <a:off x="311318" y="399365"/>
            <a:ext cx="7176258" cy="718466"/>
          </a:xfrm>
          <a:prstGeom prst="rect">
            <a:avLst/>
          </a:prstGeom>
        </p:spPr>
        <p:txBody>
          <a:bodyPr lIns="68580" tIns="34290" rIns="68580" bIns="34290" anchor="t"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676767"/>
                </a:solidFill>
                <a:latin typeface="Arial"/>
                <a:ea typeface="+mj-ea"/>
                <a:cs typeface="Kievit Offc Pro Medium"/>
              </a:defRPr>
            </a:lvl1pPr>
          </a:lstStyle>
          <a:p>
            <a:r>
              <a:rPr lang="en-US" sz="2800" b="1" dirty="0">
                <a:solidFill>
                  <a:srgbClr val="003DA5"/>
                </a:solidFill>
                <a:cs typeface="Arial"/>
              </a:rPr>
              <a:t>2026</a:t>
            </a:r>
            <a:r>
              <a:rPr lang="en-US" sz="2800" b="1" dirty="0">
                <a:solidFill>
                  <a:srgbClr val="F79646"/>
                </a:solidFill>
                <a:cs typeface="Arial"/>
              </a:rPr>
              <a:t> </a:t>
            </a:r>
            <a:r>
              <a:rPr lang="en-US" sz="2800" b="1" dirty="0">
                <a:solidFill>
                  <a:srgbClr val="F47735"/>
                </a:solidFill>
                <a:cs typeface="Arial"/>
              </a:rPr>
              <a:t>Non-Medicare 65+</a:t>
            </a:r>
            <a:r>
              <a:rPr lang="en-US" sz="2800" b="1" dirty="0">
                <a:solidFill>
                  <a:srgbClr val="C74D97"/>
                </a:solidFill>
                <a:cs typeface="Arial"/>
              </a:rPr>
              <a:t> </a:t>
            </a:r>
            <a:r>
              <a:rPr lang="en-US" sz="2800" b="1" dirty="0">
                <a:solidFill>
                  <a:srgbClr val="003DA5"/>
                </a:solidFill>
                <a:cs typeface="Arial"/>
              </a:rPr>
              <a:t>Retiree Share</a:t>
            </a:r>
            <a:endParaRPr lang="en-US" sz="2800" b="1" dirty="0">
              <a:solidFill>
                <a:srgbClr val="003DA5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79464" y="3762482"/>
            <a:ext cx="4864143" cy="300082"/>
          </a:xfrm>
          <a:prstGeom prst="rect">
            <a:avLst/>
          </a:prstGeom>
          <a:solidFill>
            <a:srgbClr val="003DA5"/>
          </a:solidFill>
        </p:spPr>
        <p:txBody>
          <a:bodyPr wrap="square" rtlCol="0">
            <a:spAutoFit/>
          </a:bodyPr>
          <a:lstStyle/>
          <a:p>
            <a:r>
              <a:rPr lang="en-US" sz="1350">
                <a:solidFill>
                  <a:srgbClr val="FFFFFF"/>
                </a:solidFill>
              </a:rPr>
              <a:t>Rates based on full UC contribution (no graduated eligibility)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8BC2681-211C-2E67-F733-242DA1D645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115527"/>
              </p:ext>
            </p:extLst>
          </p:nvPr>
        </p:nvGraphicFramePr>
        <p:xfrm>
          <a:off x="459240" y="1143000"/>
          <a:ext cx="8230070" cy="24447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6014">
                  <a:extLst>
                    <a:ext uri="{9D8B030D-6E8A-4147-A177-3AD203B41FA5}">
                      <a16:colId xmlns:a16="http://schemas.microsoft.com/office/drawing/2014/main" val="220935387"/>
                    </a:ext>
                  </a:extLst>
                </a:gridCol>
                <a:gridCol w="1646014">
                  <a:extLst>
                    <a:ext uri="{9D8B030D-6E8A-4147-A177-3AD203B41FA5}">
                      <a16:colId xmlns:a16="http://schemas.microsoft.com/office/drawing/2014/main" val="1977810328"/>
                    </a:ext>
                  </a:extLst>
                </a:gridCol>
                <a:gridCol w="1646014">
                  <a:extLst>
                    <a:ext uri="{9D8B030D-6E8A-4147-A177-3AD203B41FA5}">
                      <a16:colId xmlns:a16="http://schemas.microsoft.com/office/drawing/2014/main" val="2546921896"/>
                    </a:ext>
                  </a:extLst>
                </a:gridCol>
                <a:gridCol w="1646014">
                  <a:extLst>
                    <a:ext uri="{9D8B030D-6E8A-4147-A177-3AD203B41FA5}">
                      <a16:colId xmlns:a16="http://schemas.microsoft.com/office/drawing/2014/main" val="461321464"/>
                    </a:ext>
                  </a:extLst>
                </a:gridCol>
                <a:gridCol w="1646014">
                  <a:extLst>
                    <a:ext uri="{9D8B030D-6E8A-4147-A177-3AD203B41FA5}">
                      <a16:colId xmlns:a16="http://schemas.microsoft.com/office/drawing/2014/main" val="3268265846"/>
                    </a:ext>
                  </a:extLst>
                </a:gridCol>
              </a:tblGrid>
              <a:tr h="622569">
                <a:tc>
                  <a:txBody>
                    <a:bodyPr/>
                    <a:lstStyle/>
                    <a:p>
                      <a:r>
                        <a:rPr lang="en-US" dirty="0"/>
                        <a:t>Plans</a:t>
                      </a:r>
                    </a:p>
                  </a:txBody>
                  <a:tcPr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Single (U)</a:t>
                      </a:r>
                    </a:p>
                  </a:txBody>
                  <a:tcPr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Adult + Child(ren) (UC)</a:t>
                      </a:r>
                    </a:p>
                  </a:txBody>
                  <a:tcPr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Two Adults (UA)</a:t>
                      </a:r>
                    </a:p>
                  </a:txBody>
                  <a:tcPr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Family (UAC)</a:t>
                      </a:r>
                    </a:p>
                  </a:txBody>
                  <a:tcPr>
                    <a:solidFill>
                      <a:srgbClr val="003D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3675981"/>
                  </a:ext>
                </a:extLst>
              </a:tr>
              <a:tr h="455538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UC B&amp;G HMO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$146.64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$263.94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$403.84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$521.14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6781487"/>
                  </a:ext>
                </a:extLst>
              </a:tr>
              <a:tr h="455538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Kaiser CA HMO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$108.62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$195.51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$315.54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$402.43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7592840"/>
                  </a:ext>
                </a:extLst>
              </a:tr>
              <a:tr h="455538">
                <a:tc>
                  <a:txBody>
                    <a:bodyPr/>
                    <a:lstStyle/>
                    <a:p>
                      <a:r>
                        <a:rPr lang="en-US" b="1" err="1">
                          <a:solidFill>
                            <a:srgbClr val="2E2D2D"/>
                          </a:solidFill>
                        </a:rPr>
                        <a:t>HealthSavings</a:t>
                      </a:r>
                      <a:r>
                        <a:rPr lang="en-US" b="1">
                          <a:solidFill>
                            <a:srgbClr val="2E2D2D"/>
                          </a:solidFill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$81.73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$147.11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$266.95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$332.33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0584026"/>
                  </a:ext>
                </a:extLst>
              </a:tr>
              <a:tr h="455538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UC Care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$362.01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$651.61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2E2D2D"/>
                          </a:solidFill>
                        </a:rPr>
                        <a:t>$837.69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2E2D2D"/>
                          </a:solidFill>
                        </a:rPr>
                        <a:t>$1,127.29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4852560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CDD02B22-9FB4-2482-F0BD-9E6669B7EC0B}"/>
              </a:ext>
            </a:extLst>
          </p:cNvPr>
          <p:cNvSpPr/>
          <p:nvPr/>
        </p:nvSpPr>
        <p:spPr>
          <a:xfrm>
            <a:off x="256309" y="4252286"/>
            <a:ext cx="1323109" cy="7699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98A7B928-768A-4939-9A98-B4BDF6990B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488FBF2-F548-0DFD-EB6F-A2A38FFB3A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3407" y="309390"/>
            <a:ext cx="280946" cy="128525"/>
          </a:xfrm>
          <a:prstGeom prst="rect">
            <a:avLst/>
          </a:prstGeom>
        </p:spPr>
      </p:pic>
      <p:pic>
        <p:nvPicPr>
          <p:cNvPr id="8" name="slide40">
            <a:hlinkClick r:id="" action="ppaction://media"/>
            <a:extLst>
              <a:ext uri="{FF2B5EF4-FFF2-40B4-BE49-F238E27FC236}">
                <a16:creationId xmlns:a16="http://schemas.microsoft.com/office/drawing/2014/main" id="{FBBFEB60-F9B4-7233-E83B-FFC0FEDC3C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30593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60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640">
        <p:fade/>
      </p:transition>
    </mc:Choice>
    <mc:Fallback xmlns="">
      <p:transition spd="med" advTm="17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634112-54CA-7411-210F-B4B7E6F92600}"/>
              </a:ext>
            </a:extLst>
          </p:cNvPr>
          <p:cNvSpPr txBox="1"/>
          <p:nvPr/>
        </p:nvSpPr>
        <p:spPr>
          <a:xfrm>
            <a:off x="0" y="1636659"/>
            <a:ext cx="9144000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Non-Medical Benefits Update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006FB3B-5F27-A92E-C42A-BACCCB699F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93771" y="1288233"/>
            <a:ext cx="280946" cy="128525"/>
          </a:xfrm>
          <a:prstGeom prst="rect">
            <a:avLst/>
          </a:prstGeom>
        </p:spPr>
      </p:pic>
      <p:pic>
        <p:nvPicPr>
          <p:cNvPr id="2" name="slide41">
            <a:hlinkClick r:id="" action="ppaction://media"/>
            <a:extLst>
              <a:ext uri="{FF2B5EF4-FFF2-40B4-BE49-F238E27FC236}">
                <a16:creationId xmlns:a16="http://schemas.microsoft.com/office/drawing/2014/main" id="{114AA2EF-5E09-0401-3EBB-2BE449D85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35567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91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740">
        <p:fade/>
      </p:transition>
    </mc:Choice>
    <mc:Fallback xmlns="">
      <p:transition spd="med" advTm="57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12999" y="535110"/>
            <a:ext cx="5448080" cy="353302"/>
          </a:xfrm>
        </p:spPr>
        <p:txBody>
          <a:bodyPr/>
          <a:lstStyle/>
          <a:p>
            <a:r>
              <a:rPr lang="en-US" sz="2800" b="1" dirty="0">
                <a:solidFill>
                  <a:srgbClr val="003DA5"/>
                </a:solidFill>
              </a:rPr>
              <a:t>Dental – Delta Dental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2992933-732D-E742-84CA-AB42BECEBB10}"/>
              </a:ext>
            </a:extLst>
          </p:cNvPr>
          <p:cNvGraphicFramePr>
            <a:graphicFrameLocks noGrp="1"/>
          </p:cNvGraphicFramePr>
          <p:nvPr/>
        </p:nvGraphicFramePr>
        <p:xfrm>
          <a:off x="412999" y="1245461"/>
          <a:ext cx="6616104" cy="22229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1410">
                  <a:extLst>
                    <a:ext uri="{9D8B030D-6E8A-4147-A177-3AD203B41FA5}">
                      <a16:colId xmlns:a16="http://schemas.microsoft.com/office/drawing/2014/main" val="3047921080"/>
                    </a:ext>
                  </a:extLst>
                </a:gridCol>
                <a:gridCol w="1667527">
                  <a:extLst>
                    <a:ext uri="{9D8B030D-6E8A-4147-A177-3AD203B41FA5}">
                      <a16:colId xmlns:a16="http://schemas.microsoft.com/office/drawing/2014/main" val="2070213065"/>
                    </a:ext>
                  </a:extLst>
                </a:gridCol>
                <a:gridCol w="1713141">
                  <a:extLst>
                    <a:ext uri="{9D8B030D-6E8A-4147-A177-3AD203B41FA5}">
                      <a16:colId xmlns:a16="http://schemas.microsoft.com/office/drawing/2014/main" val="2504550984"/>
                    </a:ext>
                  </a:extLst>
                </a:gridCol>
                <a:gridCol w="1654026">
                  <a:extLst>
                    <a:ext uri="{9D8B030D-6E8A-4147-A177-3AD203B41FA5}">
                      <a16:colId xmlns:a16="http://schemas.microsoft.com/office/drawing/2014/main" val="32705622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Delta Dental </a:t>
                      </a:r>
                    </a:p>
                    <a:p>
                      <a:pPr lvl="0" algn="ctr">
                        <a:buNone/>
                      </a:pPr>
                      <a:r>
                        <a:rPr lang="en-US" dirty="0"/>
                        <a:t>PPO Providers</a:t>
                      </a:r>
                    </a:p>
                  </a:txBody>
                  <a:tcPr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Delta Dental Premier Providers</a:t>
                      </a:r>
                    </a:p>
                  </a:txBody>
                  <a:tcPr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Out-of-Network Providers</a:t>
                      </a:r>
                    </a:p>
                  </a:txBody>
                  <a:tcPr>
                    <a:solidFill>
                      <a:srgbClr val="003D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1277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2C2C2C"/>
                          </a:solidFill>
                        </a:rPr>
                        <a:t>Sealant Benefits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2C2C2C"/>
                          </a:solidFill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2C2C2C"/>
                          </a:solidFill>
                        </a:rPr>
                        <a:t>80%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2C2C2C"/>
                          </a:solidFill>
                        </a:rPr>
                        <a:t>80%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59577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2C2C2C"/>
                          </a:solidFill>
                        </a:rPr>
                        <a:t>Endodontics</a:t>
                      </a:r>
                    </a:p>
                    <a:p>
                      <a:r>
                        <a:rPr lang="en-US" dirty="0">
                          <a:solidFill>
                            <a:srgbClr val="2C2C2C"/>
                          </a:solidFill>
                        </a:rPr>
                        <a:t>(Root Canals)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2C2C2C"/>
                          </a:solidFill>
                        </a:rPr>
                        <a:t>80%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2C2C2C"/>
                          </a:solidFill>
                        </a:rPr>
                        <a:t>80%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2C2C2C"/>
                          </a:solidFill>
                        </a:rPr>
                        <a:t>80%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823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2C2C2C"/>
                          </a:solidFill>
                        </a:rPr>
                        <a:t>Periodontics</a:t>
                      </a:r>
                    </a:p>
                    <a:p>
                      <a:r>
                        <a:rPr lang="en-US" dirty="0">
                          <a:solidFill>
                            <a:srgbClr val="2C2C2C"/>
                          </a:solidFill>
                        </a:rPr>
                        <a:t>(Gum Disease)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2C2C2C"/>
                          </a:solidFill>
                        </a:rPr>
                        <a:t>80%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2C2C2C"/>
                          </a:solidFill>
                        </a:rPr>
                        <a:t>80%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2C2C2C"/>
                          </a:solidFill>
                        </a:rPr>
                        <a:t>80%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71569"/>
                  </a:ext>
                </a:extLst>
              </a:tr>
              <a:tr h="343339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2C2C2C"/>
                          </a:solidFill>
                        </a:rPr>
                        <a:t>Oral Surgery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2C2C2C"/>
                          </a:solidFill>
                        </a:rPr>
                        <a:t>80%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2C2C2C"/>
                          </a:solidFill>
                        </a:rPr>
                        <a:t>80%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2C2C2C"/>
                          </a:solidFill>
                        </a:rPr>
                        <a:t>80%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1901666"/>
                  </a:ext>
                </a:extLst>
              </a:tr>
            </a:tbl>
          </a:graphicData>
        </a:graphic>
      </p:graphicFrame>
      <p:sp>
        <p:nvSpPr>
          <p:cNvPr id="13" name="Explosion: 14 Points 12">
            <a:extLst>
              <a:ext uri="{FF2B5EF4-FFF2-40B4-BE49-F238E27FC236}">
                <a16:creationId xmlns:a16="http://schemas.microsoft.com/office/drawing/2014/main" id="{26E2EF7F-BBCB-028B-9806-8A9D037E7DE0}"/>
              </a:ext>
            </a:extLst>
          </p:cNvPr>
          <p:cNvSpPr/>
          <p:nvPr/>
        </p:nvSpPr>
        <p:spPr>
          <a:xfrm>
            <a:off x="4355616" y="324310"/>
            <a:ext cx="1861453" cy="1040306"/>
          </a:xfrm>
          <a:prstGeom prst="irregularSeal2">
            <a:avLst/>
          </a:prstGeom>
          <a:ln>
            <a:solidFill>
              <a:srgbClr val="CE2D75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2C2C2C"/>
                </a:solidFill>
              </a:rPr>
              <a:t>New for 2026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948185-D6AF-CC19-2851-C303A864B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5368" y="3119697"/>
            <a:ext cx="1960254" cy="111344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497519-33A3-0060-F45F-4527E88FC0D1}"/>
              </a:ext>
            </a:extLst>
          </p:cNvPr>
          <p:cNvSpPr/>
          <p:nvPr/>
        </p:nvSpPr>
        <p:spPr>
          <a:xfrm>
            <a:off x="256309" y="4156364"/>
            <a:ext cx="1323109" cy="8659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60D17260-F543-2B88-5386-CEDF334F13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7CAEDF9-4FF3-DF2D-047C-24DB717792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2999" y="363578"/>
            <a:ext cx="280946" cy="1285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5B3517-D721-3892-5697-5AC987C1181F}"/>
              </a:ext>
            </a:extLst>
          </p:cNvPr>
          <p:cNvSpPr txBox="1"/>
          <p:nvPr/>
        </p:nvSpPr>
        <p:spPr>
          <a:xfrm>
            <a:off x="311514" y="890133"/>
            <a:ext cx="6819074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solidFill>
                  <a:srgbClr val="2C2C2C"/>
                </a:solidFill>
              </a:rPr>
              <a:t>Benefits Enhancements: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sz="1200" dirty="0">
                <a:solidFill>
                  <a:srgbClr val="2C2C2C"/>
                </a:solidFill>
              </a:rPr>
              <a:t>Coverage for Delta Dental Premier and OON for certain services are increasing from 75% to 80%, based on the plan allowance. There are no benefit changes for the DHMO. Premium Changes: </a:t>
            </a:r>
            <a:endParaRPr lang="en-US" sz="1200" dirty="0">
              <a:solidFill>
                <a:srgbClr val="2C2C2C"/>
              </a:solidFill>
              <a:cs typeface="Arial"/>
            </a:endParaRPr>
          </a:p>
          <a:p>
            <a:r>
              <a:rPr lang="en-US" sz="1200" dirty="0">
                <a:solidFill>
                  <a:srgbClr val="2C2C2C"/>
                </a:solidFill>
              </a:rPr>
              <a:t>DPPO: 2.13% increase, DHMO increasing by 2.48%</a:t>
            </a:r>
            <a:endParaRPr lang="en-US" sz="1200" dirty="0">
              <a:solidFill>
                <a:srgbClr val="2C2C2C"/>
              </a:solidFill>
              <a:cs typeface="Arial"/>
            </a:endParaRPr>
          </a:p>
          <a:p>
            <a:r>
              <a:rPr lang="en-US" sz="1200" dirty="0">
                <a:solidFill>
                  <a:srgbClr val="2C2C2C"/>
                </a:solidFill>
              </a:rPr>
              <a:t>Visit</a:t>
            </a:r>
            <a:r>
              <a:rPr lang="en-US" sz="1200" dirty="0"/>
              <a:t> </a:t>
            </a:r>
            <a:r>
              <a:rPr lang="en-US" sz="1200" dirty="0">
                <a:solidFill>
                  <a:srgbClr val="0070C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https://www1.deltadentalins.com/group-sites/uc.html</a:t>
            </a:r>
            <a:r>
              <a:rPr lang="en-US" sz="1200" dirty="0">
                <a:solidFill>
                  <a:srgbClr val="0070C0"/>
                </a:solidFill>
              </a:rPr>
              <a:t> </a:t>
            </a:r>
            <a:r>
              <a:rPr lang="en-US" sz="1200" dirty="0">
                <a:solidFill>
                  <a:srgbClr val="2C2C2C"/>
                </a:solidFill>
              </a:rPr>
              <a:t>to find an in-network provider</a:t>
            </a:r>
            <a:endParaRPr lang="en-US" sz="1200" dirty="0">
              <a:solidFill>
                <a:srgbClr val="2C2C2C"/>
              </a:solidFill>
              <a:cs typeface="Arial"/>
            </a:endParaRPr>
          </a:p>
          <a:p>
            <a:endParaRPr lang="en-US" sz="1400" dirty="0">
              <a:solidFill>
                <a:srgbClr val="2C2C2C"/>
              </a:solidFill>
              <a:cs typeface="Arial"/>
            </a:endParaRPr>
          </a:p>
        </p:txBody>
      </p:sp>
      <p:pic>
        <p:nvPicPr>
          <p:cNvPr id="8" name="slide42">
            <a:hlinkClick r:id="" action="ppaction://media"/>
            <a:extLst>
              <a:ext uri="{FF2B5EF4-FFF2-40B4-BE49-F238E27FC236}">
                <a16:creationId xmlns:a16="http://schemas.microsoft.com/office/drawing/2014/main" id="{9DEB2604-0EC7-A941-1022-3463D55217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84491" y="4694835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010">
        <p:fade/>
      </p:transition>
    </mc:Choice>
    <mc:Fallback xmlns="">
      <p:transition spd="med" advTm="340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30F9D-7264-95CA-018C-6E6A3F193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819147-1FB0-D742-3596-5A6E9151EE0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3407" y="580743"/>
            <a:ext cx="7229288" cy="353302"/>
          </a:xfrm>
        </p:spPr>
        <p:txBody>
          <a:bodyPr/>
          <a:lstStyle/>
          <a:p>
            <a:r>
              <a:rPr lang="en-US" sz="2800" b="1" dirty="0">
                <a:solidFill>
                  <a:srgbClr val="003DA5"/>
                </a:solidFill>
              </a:rPr>
              <a:t>Vision - VSP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A75530-E80B-D1FA-8ACA-47470D6A1054}"/>
              </a:ext>
            </a:extLst>
          </p:cNvPr>
          <p:cNvSpPr txBox="1"/>
          <p:nvPr/>
        </p:nvSpPr>
        <p:spPr>
          <a:xfrm>
            <a:off x="364916" y="972102"/>
            <a:ext cx="64684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dirty="0">
              <a:solidFill>
                <a:srgbClr val="2C2C2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C2C2C"/>
                </a:solidFill>
              </a:rPr>
              <a:t>Plan designs will remain unchanged</a:t>
            </a:r>
          </a:p>
          <a:p>
            <a:endParaRPr lang="en-US" dirty="0">
              <a:solidFill>
                <a:srgbClr val="2C2C2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C2C2C"/>
                </a:solidFill>
              </a:rPr>
              <a:t>There will be a 5% premium increase for services</a:t>
            </a:r>
          </a:p>
          <a:p>
            <a:endParaRPr lang="en-US" dirty="0">
              <a:solidFill>
                <a:srgbClr val="2C2C2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C2C2C"/>
                </a:solidFill>
              </a:rPr>
              <a:t>Open for enrollment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087622-C143-4D52-1088-68CADEBB0A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8113" y="2571750"/>
            <a:ext cx="2572109" cy="16290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18B44F1-2341-8640-D4BD-0AB964D27583}"/>
              </a:ext>
            </a:extLst>
          </p:cNvPr>
          <p:cNvSpPr/>
          <p:nvPr/>
        </p:nvSpPr>
        <p:spPr>
          <a:xfrm>
            <a:off x="256309" y="4156364"/>
            <a:ext cx="1323109" cy="8659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89FAA78E-0C17-45E7-BA46-89FE2CEF96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C41D0C77-38B0-433D-DAE5-065B9665E0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3407" y="414161"/>
            <a:ext cx="280946" cy="128525"/>
          </a:xfrm>
          <a:prstGeom prst="rect">
            <a:avLst/>
          </a:prstGeom>
        </p:spPr>
      </p:pic>
      <p:pic>
        <p:nvPicPr>
          <p:cNvPr id="8" name="slide43">
            <a:hlinkClick r:id="" action="ppaction://media"/>
            <a:extLst>
              <a:ext uri="{FF2B5EF4-FFF2-40B4-BE49-F238E27FC236}">
                <a16:creationId xmlns:a16="http://schemas.microsoft.com/office/drawing/2014/main" id="{6B5170D0-86E2-4F6C-58A4-3B563591BF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84491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4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640">
        <p:fade/>
      </p:transition>
    </mc:Choice>
    <mc:Fallback xmlns="">
      <p:transition spd="med" advTm="14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163A7-A5EA-3C6B-A0D2-0AE797A35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C7AC8B-6228-DA05-3A5B-0CD1BD43CAC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72934" y="544879"/>
            <a:ext cx="5448080" cy="353302"/>
          </a:xfrm>
        </p:spPr>
        <p:txBody>
          <a:bodyPr/>
          <a:lstStyle/>
          <a:p>
            <a:r>
              <a:rPr lang="en-US" sz="2800" b="1" dirty="0">
                <a:solidFill>
                  <a:srgbClr val="003DA5"/>
                </a:solidFill>
              </a:rPr>
              <a:t>Other Plans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3D0730-CA5F-A953-0E53-D84FCA5F6CCB}"/>
              </a:ext>
            </a:extLst>
          </p:cNvPr>
          <p:cNvSpPr txBox="1"/>
          <p:nvPr/>
        </p:nvSpPr>
        <p:spPr>
          <a:xfrm>
            <a:off x="272934" y="898181"/>
            <a:ext cx="7624248" cy="36625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300" b="1" i="1" dirty="0">
                <a:solidFill>
                  <a:srgbClr val="2C2C2C"/>
                </a:solidFill>
              </a:rPr>
              <a:t>Legal – ARAG</a:t>
            </a:r>
            <a:endParaRPr lang="en-US" sz="1300" b="1" i="1" dirty="0">
              <a:solidFill>
                <a:srgbClr val="2C2C2C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2C2C2C"/>
                </a:solidFill>
              </a:rPr>
              <a:t>No benefit or rate changes for 2026</a:t>
            </a:r>
            <a:endParaRPr lang="en-US" sz="1300" dirty="0">
              <a:solidFill>
                <a:srgbClr val="2C2C2C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2C2C2C"/>
                </a:solidFill>
              </a:rPr>
              <a:t>Open for enrollment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2C2C2C"/>
                </a:solidFill>
              </a:rPr>
              <a:t>Creating a living trust at no cost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2C2C2C"/>
                </a:solidFill>
              </a:rPr>
              <a:t>Offers a wide network of available attorneys to assist with a variety of legal issues like consumer fraud, personal property disputes and family law events</a:t>
            </a:r>
          </a:p>
          <a:p>
            <a:endParaRPr lang="en-US" sz="1300" dirty="0">
              <a:solidFill>
                <a:srgbClr val="2C2C2C"/>
              </a:solidFill>
              <a:cs typeface="Arial"/>
            </a:endParaRPr>
          </a:p>
          <a:p>
            <a:r>
              <a:rPr lang="en-US" sz="1300" b="1" i="1" dirty="0">
                <a:solidFill>
                  <a:srgbClr val="2C2C2C"/>
                </a:solidFill>
                <a:cs typeface="Arial"/>
              </a:rPr>
              <a:t>Identity Theft Protection - Experian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2C2C2C"/>
                </a:solidFill>
              </a:rPr>
              <a:t>Credit College Program launch and no changes to monitoring and restoration services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2C2C2C"/>
                </a:solidFill>
              </a:rPr>
              <a:t>UC continues to pay the full premium for Faculty, Staff, and dependent children up to age 18</a:t>
            </a:r>
            <a:r>
              <a:rPr lang="en-US" sz="1300" dirty="0">
                <a:solidFill>
                  <a:srgbClr val="2C2C2C"/>
                </a:solidFill>
                <a:cs typeface="Arial"/>
              </a:rPr>
              <a:t> </a:t>
            </a:r>
            <a:r>
              <a:rPr lang="en-US" sz="1300" dirty="0">
                <a:solidFill>
                  <a:srgbClr val="2C2C2C"/>
                </a:solidFill>
              </a:rPr>
              <a:t>Enrollment is automatic, and once activated, individuals can choose which  data elements they want monitored</a:t>
            </a:r>
            <a:endParaRPr lang="en-US" sz="1300" dirty="0">
              <a:solidFill>
                <a:srgbClr val="2C2C2C"/>
              </a:solidFill>
              <a:cs typeface="Arial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300" dirty="0">
              <a:solidFill>
                <a:srgbClr val="2C2C2C"/>
              </a:solidFill>
              <a:cs typeface="Arial"/>
            </a:endParaRPr>
          </a:p>
          <a:p>
            <a:pPr lvl="0"/>
            <a:r>
              <a:rPr lang="en-US" sz="1300" b="1" i="1" dirty="0">
                <a:solidFill>
                  <a:srgbClr val="2C2C2C"/>
                </a:solidFill>
              </a:rPr>
              <a:t>Pet Insurance – Nationwide</a:t>
            </a:r>
            <a:endParaRPr lang="en-US" sz="1300" b="1" i="1" dirty="0">
              <a:solidFill>
                <a:srgbClr val="2C2C2C"/>
              </a:solidFill>
              <a:cs typeface="Arial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2C2C2C"/>
                </a:solidFill>
              </a:rPr>
              <a:t>Nationwide continues to offer discounted rates</a:t>
            </a:r>
            <a:endParaRPr lang="en-US" sz="1300" dirty="0">
              <a:solidFill>
                <a:srgbClr val="2C2C2C"/>
              </a:solidFill>
              <a:cs typeface="Arial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2C2C2C"/>
                </a:solidFill>
              </a:rPr>
              <a:t>Always open for enrollment; employees purchase policies directly with Nationwide</a:t>
            </a:r>
            <a:endParaRPr lang="en-US" sz="1300" dirty="0"/>
          </a:p>
          <a:p>
            <a:endParaRPr lang="en-US" sz="1600" dirty="0">
              <a:solidFill>
                <a:srgbClr val="2C2C2C"/>
              </a:solidFill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E745B0-0529-D4CE-B0D6-76CBFC4E0A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4598" y="2820820"/>
            <a:ext cx="1363279" cy="152826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B3A199F-C4D2-23B8-BB8C-BA9FDCDCB6C7}"/>
              </a:ext>
            </a:extLst>
          </p:cNvPr>
          <p:cNvSpPr/>
          <p:nvPr/>
        </p:nvSpPr>
        <p:spPr>
          <a:xfrm>
            <a:off x="256309" y="4156364"/>
            <a:ext cx="1323109" cy="8659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90E9EAC5-3714-3BBE-90C0-331CAAD18E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C79903C-6892-CE45-8AA2-E705384489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2934" y="359979"/>
            <a:ext cx="280946" cy="128525"/>
          </a:xfrm>
          <a:prstGeom prst="rect">
            <a:avLst/>
          </a:prstGeom>
        </p:spPr>
      </p:pic>
      <p:pic>
        <p:nvPicPr>
          <p:cNvPr id="8" name="slide44updated">
            <a:hlinkClick r:id="" action="ppaction://media"/>
            <a:extLst>
              <a:ext uri="{FF2B5EF4-FFF2-40B4-BE49-F238E27FC236}">
                <a16:creationId xmlns:a16="http://schemas.microsoft.com/office/drawing/2014/main" id="{88E0DDCF-26F1-9948-0111-A10A5E8E87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30593" y="471240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0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330">
        <p:fade/>
      </p:transition>
    </mc:Choice>
    <mc:Fallback xmlns="">
      <p:transition spd="med" advTm="413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799D3E-94FE-296D-53E1-B7F2959CA1A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901" r="17131" b="2"/>
          <a:stretch>
            <a:fillRect/>
          </a:stretch>
        </p:blipFill>
        <p:spPr>
          <a:xfrm>
            <a:off x="1827048" y="501517"/>
            <a:ext cx="5489903" cy="3654847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4DD0611-4D22-6B22-10BA-F315E4C5E442}"/>
              </a:ext>
            </a:extLst>
          </p:cNvPr>
          <p:cNvSpPr/>
          <p:nvPr/>
        </p:nvSpPr>
        <p:spPr>
          <a:xfrm>
            <a:off x="256309" y="4156364"/>
            <a:ext cx="1323109" cy="8659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AA853A60-0307-3C6A-11BD-3389B7BE90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6" name="slide45updated">
            <a:hlinkClick r:id="" action="ppaction://media"/>
            <a:extLst>
              <a:ext uri="{FF2B5EF4-FFF2-40B4-BE49-F238E27FC236}">
                <a16:creationId xmlns:a16="http://schemas.microsoft.com/office/drawing/2014/main" id="{7698DFD0-AB24-F912-9D4A-B8CA748629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4491" y="47371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400">
        <p:fade/>
      </p:transition>
    </mc:Choice>
    <mc:Fallback xmlns="">
      <p:transition spd="med" advTm="16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757DF2F-79AD-7DD0-A82A-F417E003DD9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54203" y="1917886"/>
            <a:ext cx="5031519" cy="504754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z="4000" dirty="0">
                <a:latin typeface="Arial"/>
                <a:cs typeface="Arial"/>
              </a:rPr>
              <a:t>THANK YOU</a:t>
            </a:r>
            <a:endParaRPr lang="en-US" sz="4000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5910119-DAF6-AF4D-EC2C-F5D149761A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79916" y="1599961"/>
            <a:ext cx="280946" cy="128525"/>
          </a:xfrm>
          <a:prstGeom prst="rect">
            <a:avLst/>
          </a:prstGeom>
        </p:spPr>
      </p:pic>
      <p:pic>
        <p:nvPicPr>
          <p:cNvPr id="3" name="Picture 2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35D18713-5B1A-F074-FE71-1BB598B59C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424" y="315351"/>
            <a:ext cx="1919867" cy="585194"/>
          </a:xfrm>
          <a:prstGeom prst="rect">
            <a:avLst/>
          </a:prstGeom>
        </p:spPr>
      </p:pic>
      <p:pic>
        <p:nvPicPr>
          <p:cNvPr id="4" name="slide46">
            <a:hlinkClick r:id="" action="ppaction://media"/>
            <a:extLst>
              <a:ext uri="{FF2B5EF4-FFF2-40B4-BE49-F238E27FC236}">
                <a16:creationId xmlns:a16="http://schemas.microsoft.com/office/drawing/2014/main" id="{824E0D44-6884-945F-7BD6-EA5CC0CA87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31237" y="47561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04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840">
        <p:fade/>
      </p:transition>
    </mc:Choice>
    <mc:Fallback xmlns="">
      <p:transition spd="med" advTm="148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13407" y="482981"/>
            <a:ext cx="5448080" cy="353302"/>
          </a:xfrm>
        </p:spPr>
        <p:txBody>
          <a:bodyPr/>
          <a:lstStyle/>
          <a:p>
            <a:r>
              <a:rPr lang="en-US" sz="2800" b="1" dirty="0">
                <a:solidFill>
                  <a:srgbClr val="003DA5"/>
                </a:solidFill>
              </a:rPr>
              <a:t>2026 Medical Plans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42BB6E-C12C-EDED-FC24-747113C15D5A}"/>
              </a:ext>
            </a:extLst>
          </p:cNvPr>
          <p:cNvSpPr/>
          <p:nvPr/>
        </p:nvSpPr>
        <p:spPr>
          <a:xfrm>
            <a:off x="902807" y="1092652"/>
            <a:ext cx="3162617" cy="387322"/>
          </a:xfrm>
          <a:prstGeom prst="rect">
            <a:avLst/>
          </a:prstGeom>
          <a:solidFill>
            <a:srgbClr val="003DA5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Non-Medicare Plans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CD307C-F2BE-0AD8-0518-F150580261EB}"/>
              </a:ext>
            </a:extLst>
          </p:cNvPr>
          <p:cNvSpPr/>
          <p:nvPr/>
        </p:nvSpPr>
        <p:spPr>
          <a:xfrm>
            <a:off x="4736389" y="1092652"/>
            <a:ext cx="3162616" cy="387322"/>
          </a:xfrm>
          <a:prstGeom prst="rect">
            <a:avLst/>
          </a:prstGeom>
          <a:solidFill>
            <a:srgbClr val="003DA5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Medicare Plans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AC7AC3-D089-1351-602F-5199AD90F9A8}"/>
              </a:ext>
            </a:extLst>
          </p:cNvPr>
          <p:cNvSpPr txBox="1"/>
          <p:nvPr/>
        </p:nvSpPr>
        <p:spPr>
          <a:xfrm>
            <a:off x="898375" y="1681844"/>
            <a:ext cx="3358382" cy="1361911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marL="285750" indent="-285750">
              <a:spcBef>
                <a:spcPct val="20000"/>
              </a:spcBef>
              <a:buFont typeface="Arial" panose="05000000000000000000" pitchFamily="2" charset="2"/>
              <a:buChar char="•"/>
              <a:defRPr/>
            </a:pPr>
            <a:r>
              <a:rPr lang="en-US" sz="1500" dirty="0">
                <a:solidFill>
                  <a:srgbClr val="3F3F3F"/>
                </a:solidFill>
              </a:rPr>
              <a:t>UC </a:t>
            </a:r>
            <a:r>
              <a:rPr lang="en-US" sz="1500" dirty="0">
                <a:solidFill>
                  <a:srgbClr val="3F3F3F"/>
                </a:solidFill>
                <a:cs typeface="Arial"/>
              </a:rPr>
              <a:t>Blue &amp; Gold HMO</a:t>
            </a:r>
            <a:endParaRPr lang="en-US" dirty="0"/>
          </a:p>
          <a:p>
            <a:pPr marL="285750" indent="-285750">
              <a:spcBef>
                <a:spcPct val="20000"/>
              </a:spcBef>
              <a:buFont typeface="Arial" panose="05000000000000000000" pitchFamily="2" charset="2"/>
              <a:buChar char="•"/>
              <a:defRPr/>
            </a:pPr>
            <a:r>
              <a:rPr lang="en-US" sz="1500" dirty="0">
                <a:solidFill>
                  <a:srgbClr val="3F3F3F"/>
                </a:solidFill>
                <a:cs typeface="Arial"/>
              </a:rPr>
              <a:t>Kaiser Permanente CA HMO*</a:t>
            </a:r>
          </a:p>
          <a:p>
            <a:pPr marL="285750" indent="-285750">
              <a:spcBef>
                <a:spcPct val="20000"/>
              </a:spcBef>
              <a:buFont typeface="Arial" panose="05000000000000000000" pitchFamily="2" charset="2"/>
              <a:buChar char="•"/>
              <a:defRPr/>
            </a:pPr>
            <a:r>
              <a:rPr lang="en-US" sz="1500" dirty="0">
                <a:solidFill>
                  <a:srgbClr val="3F3F3F"/>
                </a:solidFill>
                <a:cs typeface="Arial"/>
              </a:rPr>
              <a:t>UC Care </a:t>
            </a:r>
          </a:p>
          <a:p>
            <a:pPr marL="285750" indent="-285750">
              <a:spcBef>
                <a:spcPct val="20000"/>
              </a:spcBef>
              <a:buFont typeface="Arial" panose="05000000000000000000" pitchFamily="2" charset="2"/>
              <a:buChar char="•"/>
              <a:defRPr/>
            </a:pPr>
            <a:r>
              <a:rPr lang="en-US" sz="1500" dirty="0">
                <a:solidFill>
                  <a:srgbClr val="3F3F3F"/>
                </a:solidFill>
                <a:cs typeface="Arial"/>
              </a:rPr>
              <a:t>HealthSavings+ with Health Savings Account (HSA) 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1D7599-2420-BA32-E08C-DC656BCDA06D}"/>
              </a:ext>
            </a:extLst>
          </p:cNvPr>
          <p:cNvSpPr/>
          <p:nvPr/>
        </p:nvSpPr>
        <p:spPr>
          <a:xfrm>
            <a:off x="898375" y="3442123"/>
            <a:ext cx="3174614" cy="69249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68580" tIns="34290" rIns="68580" bIns="34290" anchor="t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1350">
                <a:solidFill>
                  <a:srgbClr val="2E2D2D"/>
                </a:solidFill>
                <a:cs typeface="Arial"/>
              </a:rPr>
              <a:t>*Optum provides behavioral </a:t>
            </a:r>
            <a:r>
              <a:rPr lang="en-US" sz="1350">
                <a:solidFill>
                  <a:srgbClr val="2E2D2D"/>
                </a:solidFill>
              </a:rPr>
              <a:t>h</a:t>
            </a:r>
            <a:r>
              <a:rPr lang="en-US" sz="1350">
                <a:solidFill>
                  <a:srgbClr val="2E2D2D"/>
                </a:solidFill>
                <a:cs typeface="Arial"/>
              </a:rPr>
              <a:t>ealth</a:t>
            </a:r>
            <a:r>
              <a:rPr lang="en-US" sz="1350">
                <a:solidFill>
                  <a:srgbClr val="2E2D2D"/>
                </a:solidFill>
              </a:rPr>
              <a:t> </a:t>
            </a:r>
            <a:r>
              <a:rPr lang="en-US" sz="1350">
                <a:solidFill>
                  <a:srgbClr val="2E2D2D"/>
                </a:solidFill>
                <a:cs typeface="Arial"/>
              </a:rPr>
              <a:t>benefits </a:t>
            </a:r>
            <a:r>
              <a:rPr lang="en-US" sz="1350">
                <a:solidFill>
                  <a:srgbClr val="2E2D2D"/>
                </a:solidFill>
              </a:rPr>
              <a:t>as </a:t>
            </a:r>
            <a:r>
              <a:rPr lang="en-US" sz="1350">
                <a:solidFill>
                  <a:srgbClr val="2E2D2D"/>
                </a:solidFill>
                <a:cs typeface="Arial"/>
              </a:rPr>
              <a:t>an overlay for Kaiser CA members only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CF314F-7948-D0FE-6C87-F4D608FC3203}"/>
              </a:ext>
            </a:extLst>
          </p:cNvPr>
          <p:cNvSpPr txBox="1"/>
          <p:nvPr/>
        </p:nvSpPr>
        <p:spPr>
          <a:xfrm>
            <a:off x="4737053" y="1685241"/>
            <a:ext cx="3017367" cy="2608406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en-US" sz="1500">
                <a:solidFill>
                  <a:srgbClr val="2E2D2D"/>
                </a:solidFill>
                <a:cs typeface="Arial"/>
              </a:rPr>
              <a:t>UC Medicare Choice PPO</a:t>
            </a:r>
            <a:endParaRPr lang="en-US">
              <a:solidFill>
                <a:srgbClr val="2E2D2D"/>
              </a:solidFill>
              <a:cs typeface="Arial"/>
            </a:endParaRPr>
          </a:p>
          <a:p>
            <a:pPr marL="285750" indent="-285750">
              <a:spcBef>
                <a:spcPct val="20000"/>
              </a:spcBef>
              <a:buFont typeface="Arial" panose="05000000000000000000" pitchFamily="2" charset="2"/>
              <a:buChar char="•"/>
            </a:pPr>
            <a:r>
              <a:rPr lang="en-US" sz="1500">
                <a:solidFill>
                  <a:srgbClr val="2E2D2D"/>
                </a:solidFill>
                <a:cs typeface="Arial"/>
              </a:rPr>
              <a:t>Kaiser Senior Advantage CA</a:t>
            </a:r>
            <a:endParaRPr lang="en-US">
              <a:solidFill>
                <a:srgbClr val="2E2D2D"/>
              </a:solidFill>
              <a:cs typeface="Arial"/>
            </a:endParaRPr>
          </a:p>
          <a:p>
            <a:pPr marL="285750" indent="-285750" defTabSz="342900">
              <a:spcBef>
                <a:spcPct val="20000"/>
              </a:spcBef>
              <a:buFont typeface="Arial" panose="05000000000000000000" pitchFamily="2" charset="2"/>
              <a:buChar char="•"/>
            </a:pPr>
            <a:r>
              <a:rPr lang="en-US" sz="1500">
                <a:solidFill>
                  <a:srgbClr val="2E2D2D"/>
                </a:solidFill>
                <a:cs typeface="Arial"/>
              </a:rPr>
              <a:t>UC Medicare PPO</a:t>
            </a:r>
          </a:p>
          <a:p>
            <a:pPr marL="285750" indent="-285750">
              <a:spcBef>
                <a:spcPct val="20000"/>
              </a:spcBef>
              <a:buFont typeface="Arial" panose="05000000000000000000" pitchFamily="2" charset="2"/>
              <a:buChar char="•"/>
            </a:pPr>
            <a:r>
              <a:rPr lang="en-US" sz="1500">
                <a:solidFill>
                  <a:srgbClr val="2E2D2D"/>
                </a:solidFill>
                <a:cs typeface="Arial"/>
              </a:rPr>
              <a:t>UC Medicare PPO without Prescription Drugs </a:t>
            </a:r>
          </a:p>
          <a:p>
            <a:pPr marL="285750" indent="-285750" defTabSz="342900">
              <a:spcBef>
                <a:spcPct val="20000"/>
              </a:spcBef>
              <a:buFont typeface="Arial" panose="05000000000000000000" pitchFamily="2" charset="2"/>
              <a:buChar char="•"/>
            </a:pPr>
            <a:r>
              <a:rPr lang="en-US" sz="1500">
                <a:solidFill>
                  <a:srgbClr val="2E2D2D"/>
                </a:solidFill>
                <a:cs typeface="Arial"/>
              </a:rPr>
              <a:t>UC High Option Supplement to Medicare</a:t>
            </a:r>
          </a:p>
          <a:p>
            <a:pPr marL="285750" indent="-285750">
              <a:spcBef>
                <a:spcPct val="20000"/>
              </a:spcBef>
              <a:buFont typeface="Arial" panose="05000000000000000000" pitchFamily="2" charset="2"/>
              <a:buChar char="•"/>
            </a:pPr>
            <a:r>
              <a:rPr lang="en-US" sz="1500">
                <a:solidFill>
                  <a:srgbClr val="2E2D2D"/>
                </a:solidFill>
                <a:cs typeface="Arial"/>
              </a:rPr>
              <a:t>Medicare Coordinator Program, administered by Via Benefits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8E2C638-AD25-C76D-1F6F-3890BA19EE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3407" y="309390"/>
            <a:ext cx="280946" cy="1285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A81E07A-C026-D3CF-FAAF-4CAD59013CE8}"/>
              </a:ext>
            </a:extLst>
          </p:cNvPr>
          <p:cNvSpPr/>
          <p:nvPr/>
        </p:nvSpPr>
        <p:spPr>
          <a:xfrm>
            <a:off x="256309" y="4156364"/>
            <a:ext cx="1323109" cy="8659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6C3C9F0E-CF5D-6741-C435-F644CF4B91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842849A-6573-45F3-7CAD-542B0B850063}"/>
              </a:ext>
            </a:extLst>
          </p:cNvPr>
          <p:cNvSpPr/>
          <p:nvPr/>
        </p:nvSpPr>
        <p:spPr>
          <a:xfrm>
            <a:off x="8402782" y="4809308"/>
            <a:ext cx="422563" cy="1575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slide5updated">
            <a:hlinkClick r:id="" action="ppaction://media"/>
            <a:extLst>
              <a:ext uri="{FF2B5EF4-FFF2-40B4-BE49-F238E27FC236}">
                <a16:creationId xmlns:a16="http://schemas.microsoft.com/office/drawing/2014/main" id="{F7E8CC6C-CBDE-0CA9-646E-4DC2F1C910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77125" y="465132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7880">
        <p:fade/>
      </p:transition>
    </mc:Choice>
    <mc:Fallback xmlns="">
      <p:transition spd="med" advTm="478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8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976501" y="1066799"/>
            <a:ext cx="5448080" cy="732551"/>
          </a:xfrm>
        </p:spPr>
        <p:txBody>
          <a:bodyPr/>
          <a:lstStyle/>
          <a:p>
            <a:pPr algn="ctr"/>
            <a:r>
              <a:rPr lang="en-US" sz="3375" b="1" dirty="0">
                <a:solidFill>
                  <a:srgbClr val="003DA5"/>
                </a:solidFill>
              </a:rPr>
              <a:t>Medical HMO Plans</a:t>
            </a:r>
          </a:p>
          <a:p>
            <a:pPr algn="ctr"/>
            <a:endParaRPr lang="en-US" b="1" dirty="0">
              <a:solidFill>
                <a:srgbClr val="003DA5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E4FF30-FEC2-798F-C9D3-90D19E5BEDF5}"/>
              </a:ext>
            </a:extLst>
          </p:cNvPr>
          <p:cNvSpPr txBox="1"/>
          <p:nvPr/>
        </p:nvSpPr>
        <p:spPr>
          <a:xfrm>
            <a:off x="2857500" y="1775378"/>
            <a:ext cx="3429000" cy="1592744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algn="ctr"/>
            <a:r>
              <a:rPr lang="en-US" sz="1650" dirty="0">
                <a:solidFill>
                  <a:srgbClr val="3F3F3F"/>
                </a:solidFill>
              </a:rPr>
              <a:t>UC Blue &amp; Gold HMO</a:t>
            </a:r>
            <a:endParaRPr lang="en-US" sz="1650" dirty="0">
              <a:solidFill>
                <a:srgbClr val="3F3F3F"/>
              </a:solidFill>
              <a:cs typeface="Arial"/>
            </a:endParaRPr>
          </a:p>
          <a:p>
            <a:pPr algn="ctr"/>
            <a:endParaRPr lang="en-US" sz="1650" dirty="0">
              <a:solidFill>
                <a:srgbClr val="3F3F3F"/>
              </a:solidFill>
              <a:cs typeface="Arial"/>
            </a:endParaRPr>
          </a:p>
          <a:p>
            <a:pPr algn="ctr"/>
            <a:r>
              <a:rPr lang="en-US" sz="1650" dirty="0">
                <a:solidFill>
                  <a:srgbClr val="3F3F3F"/>
                </a:solidFill>
              </a:rPr>
              <a:t>Kaiser Permanente CA HMO</a:t>
            </a:r>
            <a:endParaRPr lang="en-US" sz="1650" dirty="0">
              <a:solidFill>
                <a:srgbClr val="3F3F3F"/>
              </a:solidFill>
              <a:cs typeface="Arial"/>
            </a:endParaRPr>
          </a:p>
          <a:p>
            <a:pPr algn="ctr"/>
            <a:r>
              <a:rPr lang="en-US" sz="1650" dirty="0">
                <a:solidFill>
                  <a:srgbClr val="3F3F3F"/>
                </a:solidFill>
                <a:cs typeface="Arial"/>
              </a:rPr>
              <a:t>Optum Behavioral Health</a:t>
            </a:r>
          </a:p>
          <a:p>
            <a:pPr algn="ctr"/>
            <a:endParaRPr lang="en-US" sz="1650" dirty="0">
              <a:solidFill>
                <a:srgbClr val="3F3F3F"/>
              </a:solidFill>
              <a:cs typeface="Arial"/>
            </a:endParaRPr>
          </a:p>
          <a:p>
            <a:pPr algn="ctr"/>
            <a:r>
              <a:rPr lang="en-US" sz="1650" dirty="0">
                <a:solidFill>
                  <a:srgbClr val="3F3F3F"/>
                </a:solidFill>
              </a:rPr>
              <a:t>Kaiser Senior Advantage CA</a:t>
            </a:r>
            <a:endParaRPr lang="en-US" sz="1650" dirty="0">
              <a:solidFill>
                <a:srgbClr val="3F3F3F"/>
              </a:solidFill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5AC556-39EE-F728-7B75-32372799CE2B}"/>
              </a:ext>
            </a:extLst>
          </p:cNvPr>
          <p:cNvSpPr/>
          <p:nvPr/>
        </p:nvSpPr>
        <p:spPr>
          <a:xfrm>
            <a:off x="256309" y="4156364"/>
            <a:ext cx="1323109" cy="8659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11FC8AD3-FBAC-8113-7814-90896F44DC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E656300-E575-7C85-56D4-A4CFE8D1F9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86945" y="780445"/>
            <a:ext cx="280946" cy="128525"/>
          </a:xfrm>
          <a:prstGeom prst="rect">
            <a:avLst/>
          </a:prstGeom>
        </p:spPr>
      </p:pic>
      <p:pic>
        <p:nvPicPr>
          <p:cNvPr id="7" name="slide6">
            <a:hlinkClick r:id="" action="ppaction://media"/>
            <a:extLst>
              <a:ext uri="{FF2B5EF4-FFF2-40B4-BE49-F238E27FC236}">
                <a16:creationId xmlns:a16="http://schemas.microsoft.com/office/drawing/2014/main" id="{0F04702D-D0D0-0ABC-45B0-2310CB8FB8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4491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6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330">
        <p:fade/>
      </p:transition>
    </mc:Choice>
    <mc:Fallback xmlns="">
      <p:transition spd="med" advTm="53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C4307-26F6-AC90-7F32-EA74A9882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FD7B609F-6968-FD42-AA76-5E0D1E650D13}"/>
              </a:ext>
            </a:extLst>
          </p:cNvPr>
          <p:cNvSpPr txBox="1">
            <a:spLocks/>
          </p:cNvSpPr>
          <p:nvPr/>
        </p:nvSpPr>
        <p:spPr>
          <a:xfrm>
            <a:off x="413407" y="491962"/>
            <a:ext cx="5489575" cy="73866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l" defTabSz="342900" rtl="0" eaLnBrk="1" latinLnBrk="0" hangingPunct="1">
              <a:spcBef>
                <a:spcPts val="1650"/>
              </a:spcBef>
              <a:spcAft>
                <a:spcPts val="0"/>
              </a:spcAft>
              <a:buFont typeface="Arial"/>
              <a:buNone/>
              <a:defRPr sz="21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1pPr>
            <a:lvl2pPr marL="215504" marR="0" indent="-214313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1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003DA5"/>
                </a:solidFill>
              </a:rPr>
              <a:t>UC Blue &amp; Gold HMO</a:t>
            </a:r>
            <a:br>
              <a:rPr lang="en-US" sz="2800" b="1" dirty="0">
                <a:solidFill>
                  <a:srgbClr val="003DA5"/>
                </a:solidFill>
              </a:rPr>
            </a:br>
            <a:r>
              <a:rPr lang="en-US" sz="2000" b="1" i="1" dirty="0">
                <a:solidFill>
                  <a:srgbClr val="003DA5"/>
                </a:solidFill>
              </a:rPr>
              <a:t>Legislative Mandates</a:t>
            </a:r>
            <a:endParaRPr lang="en-US" sz="2800" b="1" dirty="0">
              <a:solidFill>
                <a:srgbClr val="003DA5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09B7631-0051-D238-D8D0-9DBC6468D6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469523"/>
              </p:ext>
            </p:extLst>
          </p:nvPr>
        </p:nvGraphicFramePr>
        <p:xfrm>
          <a:off x="503634" y="1752811"/>
          <a:ext cx="8237938" cy="231361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033526">
                  <a:extLst>
                    <a:ext uri="{9D8B030D-6E8A-4147-A177-3AD203B41FA5}">
                      <a16:colId xmlns:a16="http://schemas.microsoft.com/office/drawing/2014/main" val="270163768"/>
                    </a:ext>
                  </a:extLst>
                </a:gridCol>
                <a:gridCol w="4204412">
                  <a:extLst>
                    <a:ext uri="{9D8B030D-6E8A-4147-A177-3AD203B41FA5}">
                      <a16:colId xmlns:a16="http://schemas.microsoft.com/office/drawing/2014/main" val="437772983"/>
                    </a:ext>
                  </a:extLst>
                </a:gridCol>
              </a:tblGrid>
              <a:tr h="393376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FFFFFF"/>
                          </a:solidFill>
                          <a:effectLst/>
                        </a:rPr>
                        <a:t>2025</a:t>
                      </a:r>
                      <a:endParaRPr lang="en-US" sz="140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rgbClr val="FFFFFF"/>
                          </a:solidFill>
                          <a:effectLst/>
                        </a:rPr>
                        <a:t>2026</a:t>
                      </a:r>
                      <a:endParaRPr lang="en-US" sz="140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5486294"/>
                  </a:ext>
                </a:extLst>
              </a:tr>
              <a:tr h="815090"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400" u="none" strike="noStrike" kern="1200" noProof="0">
                          <a:solidFill>
                            <a:srgbClr val="2E2D2D"/>
                          </a:solidFill>
                          <a:effectLst/>
                        </a:rPr>
                        <a:t>IUI, IVF, GIFT and ZIFT covered at 50% coinsurance</a:t>
                      </a:r>
                      <a:endParaRPr lang="en-US">
                        <a:solidFill>
                          <a:srgbClr val="2E2D2D"/>
                        </a:solidFill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400" u="none" strike="noStrike" kern="1200" noProof="0">
                          <a:solidFill>
                            <a:srgbClr val="2E2D2D"/>
                          </a:solidFill>
                          <a:effectLst/>
                        </a:rPr>
                        <a:t>Up to 2 cycle lifetime limit per member (IVF, GIFT, ZIFT)</a:t>
                      </a:r>
                      <a:endParaRPr lang="en-US">
                        <a:solidFill>
                          <a:srgbClr val="2E2D2D"/>
                        </a:solidFill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400" u="none" strike="noStrike" kern="1200" noProof="0">
                          <a:solidFill>
                            <a:srgbClr val="2E2D2D"/>
                          </a:solidFill>
                          <a:effectLst/>
                        </a:rPr>
                        <a:t>Prescriptions covered at 50% coinsurance</a:t>
                      </a: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400" u="none" strike="noStrike" kern="1200" noProof="0">
                          <a:solidFill>
                            <a:srgbClr val="2E2D2D"/>
                          </a:solidFill>
                          <a:effectLst/>
                        </a:rPr>
                        <a:t>Does not apply to annual OOP max</a:t>
                      </a: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endParaRPr lang="en-US" sz="1400" u="none" strike="noStrike" kern="1200" noProof="0">
                        <a:solidFill>
                          <a:srgbClr val="2E2D2D"/>
                        </a:solidFill>
                        <a:effectLst/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endParaRPr lang="en-US" sz="1400" u="none" strike="noStrike" kern="1200" noProof="0">
                        <a:solidFill>
                          <a:srgbClr val="2E2D2D"/>
                        </a:solidFill>
                        <a:effectLst/>
                      </a:endParaRPr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kern="1200">
                        <a:solidFill>
                          <a:srgbClr val="2E2D2D"/>
                        </a:solidFill>
                        <a:effectLst/>
                      </a:endParaRPr>
                    </a:p>
                  </a:txBody>
                  <a:tcPr marR="0" marT="0" marB="0" anchor="ctr"/>
                </a:tc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400" b="1" u="none" strike="noStrike" kern="1200" noProof="0" dirty="0">
                          <a:solidFill>
                            <a:srgbClr val="2E2D2D"/>
                          </a:solidFill>
                          <a:effectLst/>
                        </a:rPr>
                        <a:t>IUI, IVF, GIFT and ZIFT covered at plan-specific cost share</a:t>
                      </a:r>
                      <a:endParaRPr lang="en-US" b="1" dirty="0">
                        <a:solidFill>
                          <a:srgbClr val="2E2D2D"/>
                        </a:solidFill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400" b="1" u="none" strike="noStrike" kern="1200" noProof="0" dirty="0">
                          <a:solidFill>
                            <a:srgbClr val="2E2D2D"/>
                          </a:solidFill>
                          <a:effectLst/>
                        </a:rPr>
                        <a:t>Up to 3 completed oocyte (egg) retrievals per lifetime and unlimited embryo transfers per member (IVF, GIFT, ZIFT) </a:t>
                      </a:r>
                      <a:endParaRPr lang="en-US" b="1" dirty="0">
                        <a:solidFill>
                          <a:srgbClr val="2E2D2D"/>
                        </a:solidFill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400" b="1" i="0" u="none" strike="noStrike" kern="1200" noProof="0" dirty="0">
                          <a:solidFill>
                            <a:srgbClr val="2E2D2D"/>
                          </a:solidFill>
                          <a:effectLst/>
                          <a:latin typeface="Arial"/>
                        </a:rPr>
                        <a:t>Allowance restarts</a:t>
                      </a:r>
                      <a:endParaRPr lang="en-US" b="1" dirty="0">
                        <a:solidFill>
                          <a:srgbClr val="2E2D2D"/>
                        </a:solidFill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400" b="1" u="none" strike="noStrike" kern="1200" noProof="0" dirty="0">
                          <a:solidFill>
                            <a:srgbClr val="2E2D2D"/>
                          </a:solidFill>
                          <a:effectLst/>
                        </a:rPr>
                        <a:t>Prescriptions covered at respective tier level</a:t>
                      </a: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400" b="1" u="none" strike="noStrike" kern="1200" noProof="0" dirty="0">
                          <a:solidFill>
                            <a:srgbClr val="2E2D2D"/>
                          </a:solidFill>
                          <a:effectLst/>
                        </a:rPr>
                        <a:t>Applies to annual OOP max</a:t>
                      </a:r>
                      <a:endParaRPr lang="en-US" b="1" dirty="0">
                        <a:solidFill>
                          <a:srgbClr val="2E2D2D"/>
                        </a:solidFill>
                      </a:endParaRPr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kern="1200" dirty="0">
                        <a:solidFill>
                          <a:srgbClr val="2E2D2D"/>
                        </a:solidFill>
                        <a:effectLst/>
                      </a:endParaRPr>
                    </a:p>
                  </a:txBody>
                  <a:tcPr marR="0" marT="0" marB="0" anchor="ctr"/>
                </a:tc>
                <a:extLst>
                  <a:ext uri="{0D108BD9-81ED-4DB2-BD59-A6C34878D82A}">
                    <a16:rowId xmlns:a16="http://schemas.microsoft.com/office/drawing/2014/main" val="267789562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2A39975-0FD7-F309-5ED0-505AE486D1EA}"/>
              </a:ext>
            </a:extLst>
          </p:cNvPr>
          <p:cNvSpPr txBox="1"/>
          <p:nvPr/>
        </p:nvSpPr>
        <p:spPr>
          <a:xfrm>
            <a:off x="362600" y="1338511"/>
            <a:ext cx="826678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2E2D2D"/>
                </a:solidFill>
                <a:cs typeface="Arial"/>
              </a:rPr>
              <a:t>SB 729 – Coverage for diagnosis and treatment of infertility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1D5563-ECE0-5A59-A508-1A2E952C7E37}"/>
              </a:ext>
            </a:extLst>
          </p:cNvPr>
          <p:cNvSpPr/>
          <p:nvPr/>
        </p:nvSpPr>
        <p:spPr>
          <a:xfrm>
            <a:off x="256309" y="4156364"/>
            <a:ext cx="1323109" cy="8659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E127275C-FD77-C786-D095-377A15169A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07B60CC-4017-419E-2F75-B7CA9B87AF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3407" y="309390"/>
            <a:ext cx="280946" cy="128525"/>
          </a:xfrm>
          <a:prstGeom prst="rect">
            <a:avLst/>
          </a:prstGeom>
        </p:spPr>
      </p:pic>
      <p:pic>
        <p:nvPicPr>
          <p:cNvPr id="8" name="slide7">
            <a:hlinkClick r:id="" action="ppaction://media"/>
            <a:extLst>
              <a:ext uri="{FF2B5EF4-FFF2-40B4-BE49-F238E27FC236}">
                <a16:creationId xmlns:a16="http://schemas.microsoft.com/office/drawing/2014/main" id="{AB204DF2-BAC1-7E58-A7C1-C30E0A9964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30593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87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140">
        <p:fade/>
      </p:transition>
    </mc:Choice>
    <mc:Fallback xmlns="">
      <p:transition spd="med" advTm="411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B5A0E110-0A8F-56ED-779A-C7C21AF999AF}"/>
              </a:ext>
            </a:extLst>
          </p:cNvPr>
          <p:cNvSpPr txBox="1">
            <a:spLocks/>
          </p:cNvSpPr>
          <p:nvPr/>
        </p:nvSpPr>
        <p:spPr>
          <a:xfrm>
            <a:off x="412296" y="461150"/>
            <a:ext cx="5489575" cy="73866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l" defTabSz="342900" rtl="0" eaLnBrk="1" latinLnBrk="0" hangingPunct="1">
              <a:spcBef>
                <a:spcPts val="1650"/>
              </a:spcBef>
              <a:spcAft>
                <a:spcPts val="0"/>
              </a:spcAft>
              <a:buFont typeface="Arial"/>
              <a:buNone/>
              <a:defRPr sz="21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1pPr>
            <a:lvl2pPr marL="215504" marR="0" indent="-214313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1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003DA5"/>
                </a:solidFill>
              </a:rPr>
              <a:t>UC Blue &amp; Gold HMO</a:t>
            </a:r>
            <a:br>
              <a:rPr lang="en-US" sz="2800" b="1" dirty="0">
                <a:solidFill>
                  <a:srgbClr val="003DA5"/>
                </a:solidFill>
              </a:rPr>
            </a:br>
            <a:r>
              <a:rPr lang="en-US" sz="2000" b="1" i="1" dirty="0">
                <a:solidFill>
                  <a:srgbClr val="003DA5"/>
                </a:solidFill>
              </a:rPr>
              <a:t>Legislative Mandate</a:t>
            </a:r>
            <a:endParaRPr lang="en-US" sz="2800" b="1" dirty="0">
              <a:solidFill>
                <a:srgbClr val="003DA5"/>
              </a:solidFill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5167EAB5-C0CF-70F4-0209-4D007C692C14}"/>
              </a:ext>
            </a:extLst>
          </p:cNvPr>
          <p:cNvSpPr txBox="1"/>
          <p:nvPr/>
        </p:nvSpPr>
        <p:spPr>
          <a:xfrm>
            <a:off x="412296" y="1435381"/>
            <a:ext cx="8429123" cy="255454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AB 3059: Human Milk -</a:t>
            </a:r>
            <a:endParaRPr lang="en-US" sz="1600" dirty="0">
              <a:solidFill>
                <a:srgbClr val="444444"/>
              </a:solidFill>
              <a:latin typeface="Arial"/>
              <a:ea typeface="Calibri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Adds medically necessary pasteurized human donor milk obtained from a licensed tissue bank as a basic health care service</a:t>
            </a:r>
            <a:endParaRPr lang="en-US" sz="1600" dirty="0">
              <a:solidFill>
                <a:srgbClr val="A54399"/>
              </a:solidFill>
              <a:latin typeface="Arial"/>
              <a:ea typeface="Calibri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1600" dirty="0">
              <a:solidFill>
                <a:srgbClr val="000000"/>
              </a:solidFill>
              <a:latin typeface="Arial"/>
              <a:ea typeface="Calibri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Ensures that all families with commercial insurance in California have access to medically necessary donor milk, which was previously limited by insurance coverage barriers </a:t>
            </a:r>
            <a:endParaRPr lang="en-US" sz="1600" dirty="0">
              <a:solidFill>
                <a:srgbClr val="A54399"/>
              </a:solidFill>
              <a:latin typeface="Arial"/>
              <a:ea typeface="Calibri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1600" dirty="0">
              <a:solidFill>
                <a:srgbClr val="000000"/>
              </a:solidFill>
              <a:latin typeface="Arial"/>
              <a:ea typeface="Calibri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Simplifies the process for hospitals to distribute donor milk by removing certain regulatory hurdles</a:t>
            </a:r>
            <a:endParaRPr lang="en-US" sz="1600" dirty="0">
              <a:solidFill>
                <a:srgbClr val="A54399"/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2CD27F-6ED7-C8EE-0D96-4DC02F32F168}"/>
              </a:ext>
            </a:extLst>
          </p:cNvPr>
          <p:cNvSpPr/>
          <p:nvPr/>
        </p:nvSpPr>
        <p:spPr>
          <a:xfrm>
            <a:off x="256309" y="4156364"/>
            <a:ext cx="1323109" cy="8659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A18D60FE-F7B4-776A-FDE4-E05FAB2B4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B3F746C-C820-AA53-08AB-450579D263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3407" y="309390"/>
            <a:ext cx="280946" cy="128525"/>
          </a:xfrm>
          <a:prstGeom prst="rect">
            <a:avLst/>
          </a:prstGeom>
        </p:spPr>
      </p:pic>
      <p:pic>
        <p:nvPicPr>
          <p:cNvPr id="6" name="slide8">
            <a:hlinkClick r:id="" action="ppaction://media"/>
            <a:extLst>
              <a:ext uri="{FF2B5EF4-FFF2-40B4-BE49-F238E27FC236}">
                <a16:creationId xmlns:a16="http://schemas.microsoft.com/office/drawing/2014/main" id="{F58950AE-C83C-1480-5F2C-51FFBEDEBF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30593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6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660">
        <p:fade/>
      </p:transition>
    </mc:Choice>
    <mc:Fallback xmlns="">
      <p:transition spd="med" advTm="226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16401-0B4F-1E90-D7D9-8943FEA67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50558906-2AF1-5481-4BBA-0EB2592A0546}"/>
              </a:ext>
            </a:extLst>
          </p:cNvPr>
          <p:cNvSpPr txBox="1"/>
          <p:nvPr/>
        </p:nvSpPr>
        <p:spPr>
          <a:xfrm>
            <a:off x="412296" y="1435381"/>
            <a:ext cx="8429123" cy="255454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APL 23-026: Children and Youth Behavioral Health Initiative </a:t>
            </a:r>
            <a:endParaRPr lang="en-US" sz="1600" b="1" dirty="0">
              <a:solidFill>
                <a:srgbClr val="444444"/>
              </a:solidFill>
              <a:latin typeface="Arial"/>
              <a:ea typeface="Calibri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1600" dirty="0">
              <a:solidFill>
                <a:srgbClr val="444444"/>
              </a:solidFill>
              <a:latin typeface="Arial"/>
              <a:ea typeface="Calibri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Requires health plans to provide coverage for mental health and substance use disorder treatment services provided at a school site when the services are provided or arranged by a local educational agency or public institution of higher education</a:t>
            </a:r>
            <a:endParaRPr lang="en-US" sz="1600" dirty="0">
              <a:solidFill>
                <a:srgbClr val="A54399"/>
              </a:solidFill>
              <a:latin typeface="Arial"/>
              <a:ea typeface="Calibri"/>
              <a:cs typeface="Arial"/>
            </a:endParaRPr>
          </a:p>
          <a:p>
            <a:endParaRPr lang="en-US" sz="1600" dirty="0">
              <a:solidFill>
                <a:srgbClr val="000000"/>
              </a:solidFill>
              <a:latin typeface="Arial"/>
              <a:ea typeface="Calibri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Arial"/>
                <a:ea typeface="Calibri"/>
                <a:cs typeface="Arial"/>
              </a:rPr>
              <a:t>Services outlined in the fee-for-service reimbursement schedule (CYBHI Fee Schedule) published by the Department of Health Care Services (DHCS) Services</a:t>
            </a:r>
          </a:p>
          <a:p>
            <a:endParaRPr lang="en-US" sz="1600" dirty="0">
              <a:solidFill>
                <a:srgbClr val="000000"/>
              </a:solidFill>
              <a:latin typeface="Arial"/>
              <a:ea typeface="Calibri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Available to individuals 25 years of age or younger 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431F8993-E94D-97B7-F60F-12DE604E4C00}"/>
              </a:ext>
            </a:extLst>
          </p:cNvPr>
          <p:cNvSpPr txBox="1">
            <a:spLocks/>
          </p:cNvSpPr>
          <p:nvPr/>
        </p:nvSpPr>
        <p:spPr>
          <a:xfrm>
            <a:off x="412296" y="461150"/>
            <a:ext cx="5489575" cy="73866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l" defTabSz="342900" rtl="0" eaLnBrk="1" latinLnBrk="0" hangingPunct="1">
              <a:spcBef>
                <a:spcPts val="1650"/>
              </a:spcBef>
              <a:spcAft>
                <a:spcPts val="0"/>
              </a:spcAft>
              <a:buFont typeface="Arial"/>
              <a:buNone/>
              <a:defRPr sz="21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1pPr>
            <a:lvl2pPr marL="215504" marR="0" indent="-214313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100" b="0" i="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b="0" i="0" kern="1200">
                <a:solidFill>
                  <a:schemeClr val="bg2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003DA5"/>
                </a:solidFill>
              </a:rPr>
              <a:t>UC Blue &amp; Gold HMO</a:t>
            </a:r>
            <a:br>
              <a:rPr lang="en-US" sz="2800" b="1" dirty="0">
                <a:solidFill>
                  <a:srgbClr val="003DA5"/>
                </a:solidFill>
              </a:rPr>
            </a:br>
            <a:r>
              <a:rPr lang="en-US" sz="2000" b="1" i="1" dirty="0">
                <a:solidFill>
                  <a:srgbClr val="003DA5"/>
                </a:solidFill>
              </a:rPr>
              <a:t>Legislative Mandate</a:t>
            </a:r>
            <a:endParaRPr lang="en-US" sz="2800" b="1" dirty="0">
              <a:solidFill>
                <a:srgbClr val="003DA5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1CF98D-DE64-94A3-717F-4155F20A400B}"/>
              </a:ext>
            </a:extLst>
          </p:cNvPr>
          <p:cNvSpPr/>
          <p:nvPr/>
        </p:nvSpPr>
        <p:spPr>
          <a:xfrm>
            <a:off x="256309" y="4156364"/>
            <a:ext cx="1323109" cy="8659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415A4D6F-2249-7F85-6989-E180F866F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7" y="4471715"/>
            <a:ext cx="1062102" cy="32373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C59B918-5E58-E182-A733-9EE1AD1732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3407" y="309390"/>
            <a:ext cx="280946" cy="128525"/>
          </a:xfrm>
          <a:prstGeom prst="rect">
            <a:avLst/>
          </a:prstGeom>
        </p:spPr>
      </p:pic>
      <p:pic>
        <p:nvPicPr>
          <p:cNvPr id="7" name="slide9">
            <a:hlinkClick r:id="" action="ppaction://media"/>
            <a:extLst>
              <a:ext uri="{FF2B5EF4-FFF2-40B4-BE49-F238E27FC236}">
                <a16:creationId xmlns:a16="http://schemas.microsoft.com/office/drawing/2014/main" id="{56E0A8B0-295B-C16F-F9FA-A7247F4A4A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30593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46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770">
        <p:fade/>
      </p:transition>
    </mc:Choice>
    <mc:Fallback xmlns="">
      <p:transition spd="med" advTm="247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A54399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ffa3566-1075-495e-8456-41f2d7e29f80" xsi:nil="true"/>
    <lcf76f155ced4ddcb4097134ff3c332f xmlns="8e114423-617b-4931-9a62-741b33915ddb">
      <Terms xmlns="http://schemas.microsoft.com/office/infopath/2007/PartnerControls"/>
    </lcf76f155ced4ddcb4097134ff3c332f>
    <Note xmlns="8e114423-617b-4931-9a62-741b33915dd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A7640BA4240E46B3DF80EEA6CCC330" ma:contentTypeVersion="20" ma:contentTypeDescription="Create a new document." ma:contentTypeScope="" ma:versionID="80ff3c49d880d158bf8a594fbd48c2b4">
  <xsd:schema xmlns:xsd="http://www.w3.org/2001/XMLSchema" xmlns:xs="http://www.w3.org/2001/XMLSchema" xmlns:p="http://schemas.microsoft.com/office/2006/metadata/properties" xmlns:ns2="8e114423-617b-4931-9a62-741b33915ddb" xmlns:ns3="dffa3566-1075-495e-8456-41f2d7e29f80" targetNamespace="http://schemas.microsoft.com/office/2006/metadata/properties" ma:root="true" ma:fieldsID="d035562eccbbc5a78608ba0ed04e651c" ns2:_="" ns3:_="">
    <xsd:import namespace="8e114423-617b-4931-9a62-741b33915ddb"/>
    <xsd:import namespace="dffa3566-1075-495e-8456-41f2d7e29f8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Note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114423-617b-4931-9a62-741b33915d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a369a8e-3b54-4403-844c-e867f8c992a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Note" ma:index="24" nillable="true" ma:displayName="Note" ma:format="Dropdown" ma:internalName="Note">
      <xsd:simpleType>
        <xsd:restriction base="dms:Text">
          <xsd:maxLength value="255"/>
        </xsd:restriction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fa3566-1075-495e-8456-41f2d7e29f8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28a623f-3c29-4c46-b11c-b908c0b21c86}" ma:internalName="TaxCatchAll" ma:showField="CatchAllData" ma:web="dffa3566-1075-495e-8456-41f2d7e29f8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DC5902F-0205-46DF-ABF6-6119BD0C1A0B}">
  <ds:schemaRefs>
    <ds:schemaRef ds:uri="http://schemas.microsoft.com/office/2006/metadata/properties"/>
    <ds:schemaRef ds:uri="http://schemas.microsoft.com/office/infopath/2007/PartnerControls"/>
    <ds:schemaRef ds:uri="35c59baa-c26b-409f-9928-8bdd71ffc512"/>
    <ds:schemaRef ds:uri="5a3fdf32-bbad-410a-b2fd-ea139952918d"/>
    <ds:schemaRef ds:uri="57bb07a8-eb36-4925-9ab7-b00b38f8b25b"/>
    <ds:schemaRef ds:uri="43bf110a-23dd-486b-813f-fc75d984cdd9"/>
    <ds:schemaRef ds:uri="dffa3566-1075-495e-8456-41f2d7e29f80"/>
    <ds:schemaRef ds:uri="8e114423-617b-4931-9a62-741b33915ddb"/>
  </ds:schemaRefs>
</ds:datastoreItem>
</file>

<file path=customXml/itemProps2.xml><?xml version="1.0" encoding="utf-8"?>
<ds:datastoreItem xmlns:ds="http://schemas.openxmlformats.org/officeDocument/2006/customXml" ds:itemID="{3FA54110-7281-4B08-97AE-D406C3F87B4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EE079F7-5B92-4F9E-ABD2-87751407421D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8688</TotalTime>
  <Words>3280</Words>
  <Application>Microsoft Office PowerPoint</Application>
  <PresentationFormat>On-screen Show (16:9)</PresentationFormat>
  <Paragraphs>695</Paragraphs>
  <Slides>46</Slides>
  <Notes>41</Notes>
  <HiddenSlides>0</HiddenSlides>
  <MMClips>46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Calibri</vt:lpstr>
      <vt:lpstr>Wingdings</vt:lpstr>
      <vt:lpstr>Wingdings,Sans-Serif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PPO Plans Compare: 2025 vs 2026</vt:lpstr>
      <vt:lpstr>How PPO Plans Compare: 2025 vs 2026</vt:lpstr>
      <vt:lpstr>How PPO Plans: Compare 2025 vs 2026</vt:lpstr>
      <vt:lpstr>How PPO Plans Compare: 2025 vs 2026</vt:lpstr>
      <vt:lpstr>How PPO Plans Compare: 2025 vs 2026</vt:lpstr>
      <vt:lpstr>How PPO Plans Compare: 2025 vs 2026</vt:lpstr>
      <vt:lpstr>How PPO Plans Compare: 2025 vs 2026 </vt:lpstr>
      <vt:lpstr>PowerPoint Presentation</vt:lpstr>
      <vt:lpstr>PowerPoint Presentation</vt:lpstr>
      <vt:lpstr>PowerPoint Presentation</vt:lpstr>
      <vt:lpstr>UC Care &amp; HealthSavings+ Infertility Benefits </vt:lpstr>
      <vt:lpstr>PowerPoint Presentation</vt:lpstr>
      <vt:lpstr>UC Care &amp; HealthSavings+ Travel Expense Benefits for Surgeries </vt:lpstr>
      <vt:lpstr>PowerPoint Presentation</vt:lpstr>
      <vt:lpstr>PowerPoint Presentation</vt:lpstr>
      <vt:lpstr>UC Medicare Choice - Plan Changes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Elizabeth Craig</dc:creator>
  <cp:lastModifiedBy>Ranada A Palmer</cp:lastModifiedBy>
  <cp:revision>35</cp:revision>
  <cp:lastPrinted>2011-06-29T23:27:19Z</cp:lastPrinted>
  <dcterms:created xsi:type="dcterms:W3CDTF">2016-08-18T16:25:07Z</dcterms:created>
  <dcterms:modified xsi:type="dcterms:W3CDTF">2025-10-28T21:56:32Z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0x01010047A7640BA4240E46B3DF80EEA6CCC330</vt:lpwstr>
  </property>
</Properties>
</file>