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8" r:id="rId4"/>
  </p:sldMasterIdLst>
  <p:notesMasterIdLst>
    <p:notesMasterId r:id="rId18"/>
  </p:notesMasterIdLst>
  <p:sldIdLst>
    <p:sldId id="276" r:id="rId5"/>
    <p:sldId id="274" r:id="rId6"/>
    <p:sldId id="294" r:id="rId7"/>
    <p:sldId id="295" r:id="rId8"/>
    <p:sldId id="296" r:id="rId9"/>
    <p:sldId id="297" r:id="rId10"/>
    <p:sldId id="298" r:id="rId11"/>
    <p:sldId id="299" r:id="rId12"/>
    <p:sldId id="300" r:id="rId13"/>
    <p:sldId id="301" r:id="rId14"/>
    <p:sldId id="302" r:id="rId15"/>
    <p:sldId id="303" r:id="rId16"/>
    <p:sldId id="304" r:id="rId17"/>
  </p:sldIdLst>
  <p:sldSz cx="12192000" cy="6858000"/>
  <p:notesSz cx="6858000" cy="9144000"/>
  <p:embeddedFontLst>
    <p:embeddedFont>
      <p:font typeface="Fira Sans" panose="020B0503050000020004" pitchFamily="34" charset="0"/>
      <p:regular r:id="rId19"/>
      <p:bold r:id="rId20"/>
      <p:italic r:id="rId21"/>
      <p:boldItalic r:id="rId22"/>
    </p:embeddedFont>
    <p:embeddedFont>
      <p:font typeface="Fira Sans Book" panose="020B0503050000020004" charset="0"/>
      <p:regular r:id="rId23"/>
    </p:embeddedFont>
    <p:embeddedFont>
      <p:font typeface="Fira Sans Medium" panose="020F0502020204030204" pitchFamily="34" charset="0"/>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orient="horz" pos="240" userDrawn="1">
          <p15:clr>
            <a:srgbClr val="A4A3A4"/>
          </p15:clr>
        </p15:guide>
        <p15:guide id="4" orient="horz" pos="1512" userDrawn="1">
          <p15:clr>
            <a:srgbClr val="A4A3A4"/>
          </p15:clr>
        </p15:guide>
        <p15:guide id="5" pos="7296" userDrawn="1">
          <p15:clr>
            <a:srgbClr val="A4A3A4"/>
          </p15:clr>
        </p15:guide>
        <p15:guide id="6" orient="horz" pos="1368" userDrawn="1">
          <p15:clr>
            <a:srgbClr val="A4A3A4"/>
          </p15:clr>
        </p15:guide>
        <p15:guide id="9" orient="horz" pos="528" userDrawn="1">
          <p15:clr>
            <a:srgbClr val="A4A3A4"/>
          </p15:clr>
        </p15:guide>
        <p15:guide id="10" orient="horz" pos="744" userDrawn="1">
          <p15:clr>
            <a:srgbClr val="A4A3A4"/>
          </p15:clr>
        </p15:guide>
        <p15:guide id="11" orient="horz" pos="936" userDrawn="1">
          <p15:clr>
            <a:srgbClr val="A4A3A4"/>
          </p15:clr>
        </p15:guide>
        <p15:guide id="12" orient="horz" pos="40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D"/>
    <a:srgbClr val="D32A36"/>
    <a:srgbClr val="003DA5"/>
    <a:srgbClr val="F4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88"/>
    <p:restoredTop sz="94667"/>
  </p:normalViewPr>
  <p:slideViewPr>
    <p:cSldViewPr snapToGrid="0" snapToObjects="1">
      <p:cViewPr varScale="1">
        <p:scale>
          <a:sx n="110" d="100"/>
          <a:sy n="110" d="100"/>
        </p:scale>
        <p:origin x="1096" y="184"/>
      </p:cViewPr>
      <p:guideLst>
        <p:guide pos="384"/>
        <p:guide orient="horz" pos="240"/>
        <p:guide orient="horz" pos="1512"/>
        <p:guide pos="7296"/>
        <p:guide orient="horz" pos="1368"/>
        <p:guide orient="horz" pos="528"/>
        <p:guide orient="horz" pos="744"/>
        <p:guide orient="horz" pos="936"/>
        <p:guide orient="horz" pos="40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1DD2-8421-F74C-8DD7-90D709FC9F6E}" type="datetimeFigureOut">
              <a:rPr lang="en-US" smtClean="0"/>
              <a:t>4/29/24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DA39B-50AA-634B-8E2C-29BE284B4B70}" type="slidenum">
              <a:rPr lang="en-US" smtClean="0"/>
              <a:t>‹#›</a:t>
            </a:fld>
            <a:endParaRPr lang="en-US"/>
          </a:p>
        </p:txBody>
      </p:sp>
    </p:spTree>
    <p:extLst>
      <p:ext uri="{BB962C8B-B14F-4D97-AF65-F5344CB8AC3E}">
        <p14:creationId xmlns:p14="http://schemas.microsoft.com/office/powerpoint/2010/main" val="401618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a:t>
            </a:fld>
            <a:endParaRPr lang="en-US"/>
          </a:p>
        </p:txBody>
      </p:sp>
    </p:spTree>
    <p:extLst>
      <p:ext uri="{BB962C8B-B14F-4D97-AF65-F5344CB8AC3E}">
        <p14:creationId xmlns:p14="http://schemas.microsoft.com/office/powerpoint/2010/main" val="16380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8</a:t>
            </a:fld>
            <a:endParaRPr lang="en-US"/>
          </a:p>
        </p:txBody>
      </p:sp>
    </p:spTree>
    <p:extLst>
      <p:ext uri="{BB962C8B-B14F-4D97-AF65-F5344CB8AC3E}">
        <p14:creationId xmlns:p14="http://schemas.microsoft.com/office/powerpoint/2010/main" val="121476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11</a:t>
            </a:fld>
            <a:endParaRPr lang="en-US"/>
          </a:p>
        </p:txBody>
      </p:sp>
    </p:spTree>
    <p:extLst>
      <p:ext uri="{BB962C8B-B14F-4D97-AF65-F5344CB8AC3E}">
        <p14:creationId xmlns:p14="http://schemas.microsoft.com/office/powerpoint/2010/main" val="166858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12</a:t>
            </a:fld>
            <a:endParaRPr lang="en-US"/>
          </a:p>
        </p:txBody>
      </p:sp>
    </p:spTree>
    <p:extLst>
      <p:ext uri="{BB962C8B-B14F-4D97-AF65-F5344CB8AC3E}">
        <p14:creationId xmlns:p14="http://schemas.microsoft.com/office/powerpoint/2010/main" val="340451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13</a:t>
            </a:fld>
            <a:endParaRPr lang="en-US"/>
          </a:p>
        </p:txBody>
      </p:sp>
    </p:spTree>
    <p:extLst>
      <p:ext uri="{BB962C8B-B14F-4D97-AF65-F5344CB8AC3E}">
        <p14:creationId xmlns:p14="http://schemas.microsoft.com/office/powerpoint/2010/main" val="406704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74673"/>
      </p:ext>
    </p:extLst>
  </p:cSld>
  <p:clrMapOvr>
    <a:masterClrMapping/>
  </p:clrMapOvr>
  <p:transition spd="slow" advTm="27915">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50536"/>
      </p:ext>
    </p:extLst>
  </p:cSld>
  <p:clrMapOvr>
    <a:masterClrMapping/>
  </p:clrMapOvr>
  <p:transition spd="slow" advTm="27915">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12191"/>
      </p:ext>
    </p:extLst>
  </p:cSld>
  <p:clrMapOvr>
    <a:masterClrMapping/>
  </p:clrMapOvr>
  <p:transition spd="slow" advTm="27915">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539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9" r:id="rId3"/>
  </p:sldLayoutIdLst>
  <p:transition spd="slow" advTm="27915">
    <p:wipe/>
  </p:transition>
  <p:txStyles>
    <p:titleStyle>
      <a:lvl1pPr algn="l" defTabSz="914400" rtl="0" eaLnBrk="1" latinLnBrk="0" hangingPunct="1">
        <a:lnSpc>
          <a:spcPct val="90000"/>
        </a:lnSpc>
        <a:spcBef>
          <a:spcPct val="0"/>
        </a:spcBef>
        <a:buNone/>
        <a:defRPr sz="4400" kern="1200">
          <a:solidFill>
            <a:schemeClr val="tx1"/>
          </a:solidFill>
          <a:latin typeface="Fira Sans" panose="020B0503050000020004" pitchFamily="34" charset="0"/>
          <a:ea typeface="Fira Sans" panose="020B050305000002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0.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2.emf"/><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ucnet.universityofcalifornia.edu/forms/pdf/uben-109.pdfn"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ucnet.universityofcalifornia.edu/compensation-and-benefits/roadmaps/leaving-uc-employment.html" TargetMode="External"/><Relationship Id="rId3" Type="http://schemas.openxmlformats.org/officeDocument/2006/relationships/slideLayout" Target="../slideLayouts/slideLayout3.xml"/><Relationship Id="rId7" Type="http://schemas.openxmlformats.org/officeDocument/2006/relationships/hyperlink" Target="https://ucnet.universityofcalifornia.edu/forms/pdf/termination-of-employment.pdf" TargetMode="Externa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emf"/><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ucnet.universityofcalifornia.edu/forms/pdf/cobra-rates-tip-sheet.pdf" TargetMode="Externa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sv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obra.discoverybenefits.com/" TargetMode="Externa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5"/>
          <a:stretch>
            <a:fillRect/>
          </a:stretch>
        </p:blipFill>
        <p:spPr>
          <a:xfrm>
            <a:off x="0" y="0"/>
            <a:ext cx="12192000" cy="6858000"/>
          </a:xfrm>
          <a:prstGeom prst="rect">
            <a:avLst/>
          </a:prstGeom>
        </p:spPr>
      </p:pic>
      <p:sp>
        <p:nvSpPr>
          <p:cNvPr id="10" name="Freeform 9">
            <a:extLst>
              <a:ext uri="{FF2B5EF4-FFF2-40B4-BE49-F238E27FC236}">
                <a16:creationId xmlns:a16="http://schemas.microsoft.com/office/drawing/2014/main" id="{477FB2E0-C8C5-B54F-999D-475D5623CDDB}"/>
              </a:ext>
            </a:extLst>
          </p:cNvPr>
          <p:cNvSpPr/>
          <p:nvPr/>
        </p:nvSpPr>
        <p:spPr>
          <a:xfrm>
            <a:off x="0" y="3022430"/>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6D4067-D9C9-3A48-924A-461A6324C426}"/>
              </a:ext>
            </a:extLst>
          </p:cNvPr>
          <p:cNvPicPr>
            <a:picLocks noChangeAspect="1"/>
          </p:cNvPicPr>
          <p:nvPr/>
        </p:nvPicPr>
        <p:blipFill>
          <a:blip r:embed="rId6"/>
          <a:stretch>
            <a:fillRect/>
          </a:stretch>
        </p:blipFill>
        <p:spPr>
          <a:xfrm>
            <a:off x="10556411" y="6248521"/>
            <a:ext cx="1244601" cy="378682"/>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617551" y="1979584"/>
            <a:ext cx="6991771" cy="1520929"/>
          </a:xfrm>
          <a:prstGeom prst="rect">
            <a:avLst/>
          </a:prstGeom>
          <a:noFill/>
        </p:spPr>
        <p:txBody>
          <a:bodyPr wrap="square" lIns="0" tIns="91440" rIns="0" bIns="0" rtlCol="0">
            <a:spAutoFit/>
          </a:bodyPr>
          <a:lstStyle/>
          <a:p>
            <a:pPr>
              <a:lnSpc>
                <a:spcPct val="120000"/>
              </a:lnSpc>
            </a:pPr>
            <a:r>
              <a:rPr lang="en-US" sz="4000" spc="-150" dirty="0">
                <a:solidFill>
                  <a:schemeClr val="bg1"/>
                </a:solidFill>
                <a:latin typeface="Fira Sans Medium" panose="020B0503050000020004" pitchFamily="34" charset="0"/>
                <a:ea typeface="Fira Sans Medium" panose="020B0503050000020004" pitchFamily="34" charset="0"/>
              </a:rPr>
              <a:t>UCR Shared Service Centers</a:t>
            </a:r>
            <a:br>
              <a:rPr lang="en-US" sz="4000" spc="-150" dirty="0">
                <a:solidFill>
                  <a:schemeClr val="bg1"/>
                </a:solidFill>
                <a:latin typeface="Fira Sans Medium" panose="020B0503050000020004" pitchFamily="34" charset="0"/>
                <a:ea typeface="Fira Sans Medium" panose="020B0503050000020004" pitchFamily="34" charset="0"/>
              </a:rPr>
            </a:br>
            <a:r>
              <a:rPr lang="en-US" sz="4000" spc="-150" dirty="0">
                <a:solidFill>
                  <a:schemeClr val="bg1"/>
                </a:solidFill>
                <a:latin typeface="Fira Sans Medium" panose="020B0503050000020004" pitchFamily="34" charset="0"/>
                <a:ea typeface="Fira Sans Medium" panose="020B0503050000020004" pitchFamily="34" charset="0"/>
              </a:rPr>
              <a:t>COBRA Training</a:t>
            </a:r>
          </a:p>
        </p:txBody>
      </p:sp>
      <p:sp>
        <p:nvSpPr>
          <p:cNvPr id="15" name="TextBox 14">
            <a:extLst>
              <a:ext uri="{FF2B5EF4-FFF2-40B4-BE49-F238E27FC236}">
                <a16:creationId xmlns:a16="http://schemas.microsoft.com/office/drawing/2014/main" id="{7F77E2D3-7662-DB4D-8B96-A43834EBC2A4}"/>
              </a:ext>
            </a:extLst>
          </p:cNvPr>
          <p:cNvSpPr txBox="1"/>
          <p:nvPr/>
        </p:nvSpPr>
        <p:spPr>
          <a:xfrm>
            <a:off x="538895" y="3683325"/>
            <a:ext cx="4538133" cy="707886"/>
          </a:xfrm>
          <a:prstGeom prst="rect">
            <a:avLst/>
          </a:prstGeom>
          <a:noFill/>
        </p:spPr>
        <p:txBody>
          <a:bodyPr wrap="square" rtlCol="0">
            <a:spAutoFit/>
          </a:bodyPr>
          <a:lstStyle/>
          <a:p>
            <a:r>
              <a:rPr lang="en-US" sz="2000" dirty="0">
                <a:solidFill>
                  <a:srgbClr val="FFB81D"/>
                </a:solidFill>
              </a:rPr>
              <a:t>Employee Offboarding and </a:t>
            </a:r>
          </a:p>
          <a:p>
            <a:r>
              <a:rPr lang="en-US" sz="2000" dirty="0">
                <a:solidFill>
                  <a:srgbClr val="FFB81D"/>
                </a:solidFill>
              </a:rPr>
              <a:t>Qualifying Life Event Procedures</a:t>
            </a:r>
          </a:p>
        </p:txBody>
      </p:sp>
      <p:pic>
        <p:nvPicPr>
          <p:cNvPr id="12" name="Picture 11">
            <a:extLst>
              <a:ext uri="{FF2B5EF4-FFF2-40B4-BE49-F238E27FC236}">
                <a16:creationId xmlns:a16="http://schemas.microsoft.com/office/drawing/2014/main" id="{31354D2D-822F-41DB-80E6-85EB911EB6AF}"/>
              </a:ext>
            </a:extLst>
          </p:cNvPr>
          <p:cNvPicPr>
            <a:picLocks noChangeAspect="1"/>
          </p:cNvPicPr>
          <p:nvPr/>
        </p:nvPicPr>
        <p:blipFill>
          <a:blip r:embed="rId7"/>
          <a:stretch>
            <a:fillRect/>
          </a:stretch>
        </p:blipFill>
        <p:spPr>
          <a:xfrm>
            <a:off x="617551" y="6224237"/>
            <a:ext cx="1243584" cy="471083"/>
          </a:xfrm>
          <a:prstGeom prst="rect">
            <a:avLst/>
          </a:prstGeom>
        </p:spPr>
      </p:pic>
      <p:pic>
        <p:nvPicPr>
          <p:cNvPr id="6" name="Audio 5">
            <a:hlinkClick r:id="" action="ppaction://media"/>
            <a:extLst>
              <a:ext uri="{FF2B5EF4-FFF2-40B4-BE49-F238E27FC236}">
                <a16:creationId xmlns:a16="http://schemas.microsoft.com/office/drawing/2014/main" id="{F6647116-8FDD-422D-A483-834C9C7014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13086" y="5611324"/>
            <a:ext cx="406400" cy="406400"/>
          </a:xfrm>
          <a:prstGeom prst="rect">
            <a:avLst/>
          </a:prstGeom>
        </p:spPr>
      </p:pic>
    </p:spTree>
    <p:extLst>
      <p:ext uri="{BB962C8B-B14F-4D97-AF65-F5344CB8AC3E}">
        <p14:creationId xmlns:p14="http://schemas.microsoft.com/office/powerpoint/2010/main" val="3544926563"/>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8480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Notification Contents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17076"/>
            <a:ext cx="10922000" cy="4952125"/>
          </a:xfrm>
          <a:prstGeom prst="rect">
            <a:avLst/>
          </a:prstGeom>
          <a:noFill/>
        </p:spPr>
        <p:txBody>
          <a:bodyPr wrap="square" lIns="0" tIns="0" rIns="0" bIns="0" rtlCol="0">
            <a:spAutoFit/>
          </a:bodyPr>
          <a:lstStyle/>
          <a:p>
            <a:pPr>
              <a:lnSpc>
                <a:spcPct val="120000"/>
              </a:lnSpc>
              <a:spcAft>
                <a:spcPts val="600"/>
              </a:spcAft>
            </a:pPr>
            <a:r>
              <a:rPr lang="en-US" sz="1700" dirty="0">
                <a:latin typeface="Fira Sans" panose="020B0503050000020004" pitchFamily="34" charset="0"/>
                <a:ea typeface="Fira Sans" panose="020B0503050000020004" pitchFamily="34" charset="0"/>
              </a:rPr>
              <a:t>A notice of COBRA rights generally includes the following information:</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A written explanation of the procedures for electing COBRA.</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date by which the election must be made.</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How to notify the plan administrator of the election.</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date COBRA coverage will begin.</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maximum period of continuation coverage.</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monthly premium amount.</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due date for the monthly payments.</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Any applicable premium amount due for a retroactive period of coverage.</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address to which to send premium payments.</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A qualified beneficiary’s rights and obligations with respect to extensions of  COBRA coverage.</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bases for early termination of the period of  COBRA coverage.</a:t>
            </a:r>
          </a:p>
          <a:p>
            <a:endParaRPr lang="en-US" sz="1700"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7"/>
          <a:stretch>
            <a:fillRect/>
          </a:stretch>
        </p:blipFill>
        <p:spPr>
          <a:xfrm>
            <a:off x="609600" y="6243834"/>
            <a:ext cx="1243692" cy="469433"/>
          </a:xfrm>
          <a:prstGeom prst="rect">
            <a:avLst/>
          </a:prstGeom>
        </p:spPr>
      </p:pic>
      <p:pic>
        <p:nvPicPr>
          <p:cNvPr id="15" name="Audio 4">
            <a:hlinkClick r:id="" action="ppaction://media"/>
            <a:extLst>
              <a:ext uri="{FF2B5EF4-FFF2-40B4-BE49-F238E27FC236}">
                <a16:creationId xmlns:a16="http://schemas.microsoft.com/office/drawing/2014/main" id="{F934F1DF-A69B-4FEE-B3BA-BCEE2DC6B2C5}"/>
              </a:ext>
            </a:extLst>
          </p:cNvPr>
          <p:cNvPicPr>
            <a:picLocks noChangeAspect="1"/>
          </p:cNvPicPr>
          <p:nvPr>
            <a:audioFile r:link="rId1"/>
            <p:extLst>
              <p:ext uri="{DAA4B4D4-6D71-4841-9C94-3DE7FCFB9230}">
                <p14:media xmlns:p14="http://schemas.microsoft.com/office/powerpoint/2010/main" r:embed="rId2">
                  <p14:trim end="4252.6303"/>
                </p14:media>
              </p:ext>
            </p:extLst>
          </p:nvPr>
        </p:nvPicPr>
        <p:blipFill>
          <a:blip r:embed="rId8"/>
          <a:stretch>
            <a:fillRect/>
          </a:stretch>
        </p:blipFill>
        <p:spPr>
          <a:xfrm>
            <a:off x="11633200" y="6259872"/>
            <a:ext cx="406400" cy="406400"/>
          </a:xfrm>
          <a:prstGeom prst="rect">
            <a:avLst/>
          </a:prstGeom>
        </p:spPr>
      </p:pic>
    </p:spTree>
    <p:extLst>
      <p:ext uri="{BB962C8B-B14F-4D97-AF65-F5344CB8AC3E}">
        <p14:creationId xmlns:p14="http://schemas.microsoft.com/office/powerpoint/2010/main" val="4208998617"/>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5"/>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617551" y="209778"/>
            <a:ext cx="6991771" cy="713272"/>
          </a:xfrm>
          <a:prstGeom prst="rect">
            <a:avLst/>
          </a:prstGeom>
          <a:noFill/>
        </p:spPr>
        <p:txBody>
          <a:bodyPr wrap="square" lIns="0" tIns="91440" rIns="0" bIns="0" rtlCol="0">
            <a:spAutoFit/>
          </a:bodyPr>
          <a:lstStyle/>
          <a:p>
            <a:pPr>
              <a:lnSpc>
                <a:spcPct val="120000"/>
              </a:lnSpc>
            </a:pPr>
            <a:r>
              <a:rPr lang="en-US" sz="3600" spc="-150" dirty="0">
                <a:solidFill>
                  <a:schemeClr val="bg1"/>
                </a:solidFill>
                <a:latin typeface="Fira Sans Medium" panose="020B0503050000020004" pitchFamily="34" charset="0"/>
                <a:ea typeface="Fira Sans Medium" panose="020B0503050000020004" pitchFamily="34" charset="0"/>
              </a:rPr>
              <a:t>Contacts</a:t>
            </a:r>
          </a:p>
        </p:txBody>
      </p:sp>
      <p:sp>
        <p:nvSpPr>
          <p:cNvPr id="11" name="TextBox 10">
            <a:extLst>
              <a:ext uri="{FF2B5EF4-FFF2-40B4-BE49-F238E27FC236}">
                <a16:creationId xmlns:a16="http://schemas.microsoft.com/office/drawing/2014/main" id="{22CCA089-9052-4871-B93E-C014699D5985}"/>
              </a:ext>
            </a:extLst>
          </p:cNvPr>
          <p:cNvSpPr txBox="1"/>
          <p:nvPr/>
        </p:nvSpPr>
        <p:spPr>
          <a:xfrm>
            <a:off x="617551" y="1306075"/>
            <a:ext cx="10964849" cy="1378070"/>
          </a:xfrm>
          <a:prstGeom prst="rect">
            <a:avLst/>
          </a:prstGeom>
          <a:noFill/>
        </p:spPr>
        <p:txBody>
          <a:bodyPr wrap="square" lIns="0" tIns="91440" rIns="0" bIns="0" rtlCol="0">
            <a:spAutoFit/>
          </a:bodyPr>
          <a:lstStyle/>
          <a:p>
            <a:pPr marL="571500" indent="-571500">
              <a:lnSpc>
                <a:spcPct val="120000"/>
              </a:lnSpc>
              <a:buFont typeface="Arial" panose="020B0604020202020204" pitchFamily="34" charset="0"/>
              <a:buChar char="•"/>
            </a:pPr>
            <a:r>
              <a:rPr lang="en-US" sz="3600" spc="-150" dirty="0" err="1">
                <a:solidFill>
                  <a:schemeClr val="bg1"/>
                </a:solidFill>
                <a:latin typeface="Fira Sans Medium" panose="020B0503050000020004" pitchFamily="34" charset="0"/>
                <a:ea typeface="Fira Sans Medium" panose="020B0503050000020004" pitchFamily="34" charset="0"/>
              </a:rPr>
              <a:t>UCPath</a:t>
            </a:r>
            <a:r>
              <a:rPr lang="en-US" sz="3600" spc="-150" dirty="0">
                <a:solidFill>
                  <a:schemeClr val="bg1"/>
                </a:solidFill>
                <a:latin typeface="Fira Sans Medium" panose="020B0503050000020004" pitchFamily="34" charset="0"/>
                <a:ea typeface="Fira Sans Medium" panose="020B0503050000020004" pitchFamily="34" charset="0"/>
              </a:rPr>
              <a:t> Center – (855) 982-7284</a:t>
            </a:r>
          </a:p>
          <a:p>
            <a:pPr marL="571500" indent="-571500">
              <a:lnSpc>
                <a:spcPct val="120000"/>
              </a:lnSpc>
              <a:buFont typeface="Arial" panose="020B0604020202020204" pitchFamily="34" charset="0"/>
              <a:buChar char="•"/>
            </a:pPr>
            <a:r>
              <a:rPr lang="en-US" sz="3600" spc="-150" dirty="0">
                <a:solidFill>
                  <a:schemeClr val="bg1"/>
                </a:solidFill>
                <a:latin typeface="Fira Sans Medium" panose="020B0503050000020004" pitchFamily="34" charset="0"/>
                <a:ea typeface="Fira Sans Medium" panose="020B0503050000020004" pitchFamily="34" charset="0"/>
              </a:rPr>
              <a:t>WEX COBRA Administrator – (844) 561-1338</a:t>
            </a:r>
          </a:p>
        </p:txBody>
      </p:sp>
      <p:pic>
        <p:nvPicPr>
          <p:cNvPr id="18" name="Picture 17">
            <a:extLst>
              <a:ext uri="{FF2B5EF4-FFF2-40B4-BE49-F238E27FC236}">
                <a16:creationId xmlns:a16="http://schemas.microsoft.com/office/drawing/2014/main" id="{100330AF-A9E9-40FB-A03C-9BE82F74B726}"/>
              </a:ext>
            </a:extLst>
          </p:cNvPr>
          <p:cNvPicPr>
            <a:picLocks noChangeAspect="1"/>
          </p:cNvPicPr>
          <p:nvPr/>
        </p:nvPicPr>
        <p:blipFill>
          <a:blip r:embed="rId6"/>
          <a:stretch>
            <a:fillRect/>
          </a:stretch>
        </p:blipFill>
        <p:spPr>
          <a:xfrm>
            <a:off x="10133622" y="6297681"/>
            <a:ext cx="1244601" cy="378682"/>
          </a:xfrm>
          <a:prstGeom prst="rect">
            <a:avLst/>
          </a:prstGeom>
        </p:spPr>
      </p:pic>
      <p:pic>
        <p:nvPicPr>
          <p:cNvPr id="19" name="Picture 18">
            <a:extLst>
              <a:ext uri="{FF2B5EF4-FFF2-40B4-BE49-F238E27FC236}">
                <a16:creationId xmlns:a16="http://schemas.microsoft.com/office/drawing/2014/main" id="{22DD2693-755B-4E1A-9BA2-4BF17EDBF827}"/>
              </a:ext>
            </a:extLst>
          </p:cNvPr>
          <p:cNvPicPr>
            <a:picLocks noChangeAspect="1"/>
          </p:cNvPicPr>
          <p:nvPr/>
        </p:nvPicPr>
        <p:blipFill>
          <a:blip r:embed="rId7"/>
          <a:stretch>
            <a:fillRect/>
          </a:stretch>
        </p:blipFill>
        <p:spPr>
          <a:xfrm>
            <a:off x="621792" y="6235139"/>
            <a:ext cx="1243584" cy="470461"/>
          </a:xfrm>
          <a:prstGeom prst="rect">
            <a:avLst/>
          </a:prstGeom>
        </p:spPr>
      </p:pic>
      <p:pic>
        <p:nvPicPr>
          <p:cNvPr id="20" name="Audio 5">
            <a:hlinkClick r:id="" action="ppaction://media"/>
            <a:extLst>
              <a:ext uri="{FF2B5EF4-FFF2-40B4-BE49-F238E27FC236}">
                <a16:creationId xmlns:a16="http://schemas.microsoft.com/office/drawing/2014/main" id="{D801424E-A301-485B-A866-96092D3FE902}"/>
              </a:ext>
            </a:extLst>
          </p:cNvPr>
          <p:cNvPicPr>
            <a:picLocks noChangeAspect="1"/>
          </p:cNvPicPr>
          <p:nvPr>
            <a:audioFile r:link="rId1"/>
            <p:extLst>
              <p:ext uri="{DAA4B4D4-6D71-4841-9C94-3DE7FCFB9230}">
                <p14:media xmlns:p14="http://schemas.microsoft.com/office/powerpoint/2010/main" r:embed="rId2">
                  <p14:trim end="1736.5124"/>
                </p14:media>
              </p:ext>
            </p:extLst>
          </p:nvPr>
        </p:nvPicPr>
        <p:blipFill>
          <a:blip r:embed="rId8"/>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2990515132"/>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5"/>
          <a:stretch>
            <a:fillRect/>
          </a:stretch>
        </p:blipFill>
        <p:spPr>
          <a:xfrm>
            <a:off x="0" y="20894"/>
            <a:ext cx="12192000" cy="6858000"/>
          </a:xfrm>
          <a:prstGeom prst="rect">
            <a:avLst/>
          </a:prstGeom>
        </p:spPr>
      </p:pic>
      <p:sp>
        <p:nvSpPr>
          <p:cNvPr id="11" name="TextBox 10">
            <a:extLst>
              <a:ext uri="{FF2B5EF4-FFF2-40B4-BE49-F238E27FC236}">
                <a16:creationId xmlns:a16="http://schemas.microsoft.com/office/drawing/2014/main" id="{22CCA089-9052-4871-B93E-C014699D5985}"/>
              </a:ext>
            </a:extLst>
          </p:cNvPr>
          <p:cNvSpPr txBox="1"/>
          <p:nvPr/>
        </p:nvSpPr>
        <p:spPr>
          <a:xfrm>
            <a:off x="617551" y="2564604"/>
            <a:ext cx="10964849" cy="1023742"/>
          </a:xfrm>
          <a:prstGeom prst="rect">
            <a:avLst/>
          </a:prstGeom>
          <a:noFill/>
        </p:spPr>
        <p:txBody>
          <a:bodyPr wrap="square" lIns="0" tIns="91440" rIns="0" bIns="0" rtlCol="0">
            <a:spAutoFit/>
          </a:bodyPr>
          <a:lstStyle/>
          <a:p>
            <a:pPr algn="ctr">
              <a:lnSpc>
                <a:spcPct val="120000"/>
              </a:lnSpc>
            </a:pPr>
            <a:r>
              <a:rPr lang="en-US" sz="5400" spc="-150" dirty="0">
                <a:solidFill>
                  <a:schemeClr val="bg1"/>
                </a:solidFill>
                <a:latin typeface="Fira Sans Medium" panose="020B0503050000020004" pitchFamily="34" charset="0"/>
                <a:ea typeface="Fira Sans Medium" panose="020B0503050000020004" pitchFamily="34" charset="0"/>
              </a:rPr>
              <a:t>Questions?</a:t>
            </a:r>
          </a:p>
        </p:txBody>
      </p:sp>
      <p:pic>
        <p:nvPicPr>
          <p:cNvPr id="5" name="Audio 3">
            <a:hlinkClick r:id="" action="ppaction://media"/>
            <a:extLst>
              <a:ext uri="{FF2B5EF4-FFF2-40B4-BE49-F238E27FC236}">
                <a16:creationId xmlns:a16="http://schemas.microsoft.com/office/drawing/2014/main" id="{C4261FF3-558A-4298-8CE3-8E9B88287D4E}"/>
              </a:ext>
            </a:extLst>
          </p:cNvPr>
          <p:cNvPicPr>
            <a:picLocks noChangeAspect="1"/>
          </p:cNvPicPr>
          <p:nvPr>
            <a:audioFile r:link="rId1"/>
            <p:extLst>
              <p:ext uri="{DAA4B4D4-6D71-4841-9C94-3DE7FCFB9230}">
                <p14:media xmlns:p14="http://schemas.microsoft.com/office/powerpoint/2010/main" r:embed="rId2">
                  <p14:trim end="2188.8662"/>
                </p14:media>
              </p:ext>
            </p:extLst>
          </p:nvPr>
        </p:nvPicPr>
        <p:blipFill>
          <a:blip r:embed="rId6"/>
          <a:stretch>
            <a:fillRect/>
          </a:stretch>
        </p:blipFill>
        <p:spPr>
          <a:xfrm>
            <a:off x="11633200" y="6299200"/>
            <a:ext cx="406400" cy="406400"/>
          </a:xfrm>
          <a:prstGeom prst="rect">
            <a:avLst/>
          </a:prstGeom>
        </p:spPr>
      </p:pic>
      <p:pic>
        <p:nvPicPr>
          <p:cNvPr id="9" name="Picture 8">
            <a:extLst>
              <a:ext uri="{FF2B5EF4-FFF2-40B4-BE49-F238E27FC236}">
                <a16:creationId xmlns:a16="http://schemas.microsoft.com/office/drawing/2014/main" id="{115E560B-A8A7-42C6-8F95-E6E1513F7245}"/>
              </a:ext>
            </a:extLst>
          </p:cNvPr>
          <p:cNvPicPr>
            <a:picLocks noChangeAspect="1"/>
          </p:cNvPicPr>
          <p:nvPr/>
        </p:nvPicPr>
        <p:blipFill>
          <a:blip r:embed="rId7"/>
          <a:stretch>
            <a:fillRect/>
          </a:stretch>
        </p:blipFill>
        <p:spPr>
          <a:xfrm>
            <a:off x="10133622" y="6297681"/>
            <a:ext cx="1244601" cy="378682"/>
          </a:xfrm>
          <a:prstGeom prst="rect">
            <a:avLst/>
          </a:prstGeom>
        </p:spPr>
      </p:pic>
      <p:pic>
        <p:nvPicPr>
          <p:cNvPr id="3" name="Picture 2">
            <a:extLst>
              <a:ext uri="{FF2B5EF4-FFF2-40B4-BE49-F238E27FC236}">
                <a16:creationId xmlns:a16="http://schemas.microsoft.com/office/drawing/2014/main" id="{EDFECFC0-F016-413C-BAB8-1B880BC7A345}"/>
              </a:ext>
            </a:extLst>
          </p:cNvPr>
          <p:cNvPicPr>
            <a:picLocks noChangeAspect="1"/>
          </p:cNvPicPr>
          <p:nvPr/>
        </p:nvPicPr>
        <p:blipFill>
          <a:blip r:embed="rId8"/>
          <a:stretch>
            <a:fillRect/>
          </a:stretch>
        </p:blipFill>
        <p:spPr>
          <a:xfrm>
            <a:off x="621792" y="6235139"/>
            <a:ext cx="1243584" cy="470461"/>
          </a:xfrm>
          <a:prstGeom prst="rect">
            <a:avLst/>
          </a:prstGeom>
        </p:spPr>
      </p:pic>
    </p:spTree>
    <p:extLst>
      <p:ext uri="{BB962C8B-B14F-4D97-AF65-F5344CB8AC3E}">
        <p14:creationId xmlns:p14="http://schemas.microsoft.com/office/powerpoint/2010/main" val="2623746696"/>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3"/>
          <a:stretch>
            <a:fillRect/>
          </a:stretch>
        </p:blipFill>
        <p:spPr>
          <a:xfrm>
            <a:off x="0" y="20894"/>
            <a:ext cx="12192000" cy="6858000"/>
          </a:xfrm>
          <a:prstGeom prst="rect">
            <a:avLst/>
          </a:prstGeom>
        </p:spPr>
      </p:pic>
      <p:sp>
        <p:nvSpPr>
          <p:cNvPr id="11" name="TextBox 10">
            <a:extLst>
              <a:ext uri="{FF2B5EF4-FFF2-40B4-BE49-F238E27FC236}">
                <a16:creationId xmlns:a16="http://schemas.microsoft.com/office/drawing/2014/main" id="{22CCA089-9052-4871-B93E-C014699D5985}"/>
              </a:ext>
            </a:extLst>
          </p:cNvPr>
          <p:cNvSpPr txBox="1"/>
          <p:nvPr/>
        </p:nvSpPr>
        <p:spPr>
          <a:xfrm>
            <a:off x="617551" y="2564604"/>
            <a:ext cx="10964849" cy="1023742"/>
          </a:xfrm>
          <a:prstGeom prst="rect">
            <a:avLst/>
          </a:prstGeom>
          <a:noFill/>
        </p:spPr>
        <p:txBody>
          <a:bodyPr wrap="square" lIns="0" tIns="91440" rIns="0" bIns="0" rtlCol="0">
            <a:spAutoFit/>
          </a:bodyPr>
          <a:lstStyle/>
          <a:p>
            <a:pPr algn="ctr">
              <a:lnSpc>
                <a:spcPct val="120000"/>
              </a:lnSpc>
            </a:pPr>
            <a:r>
              <a:rPr lang="en-US" sz="5400" spc="-150" dirty="0">
                <a:solidFill>
                  <a:schemeClr val="bg1"/>
                </a:solidFill>
                <a:latin typeface="Fira Sans Medium" panose="020B0503050000020004" pitchFamily="34" charset="0"/>
                <a:ea typeface="Fira Sans Medium" panose="020B0503050000020004" pitchFamily="34" charset="0"/>
              </a:rPr>
              <a:t>Thank you!</a:t>
            </a:r>
          </a:p>
        </p:txBody>
      </p:sp>
      <p:pic>
        <p:nvPicPr>
          <p:cNvPr id="9" name="Picture 8">
            <a:extLst>
              <a:ext uri="{FF2B5EF4-FFF2-40B4-BE49-F238E27FC236}">
                <a16:creationId xmlns:a16="http://schemas.microsoft.com/office/drawing/2014/main" id="{115E560B-A8A7-42C6-8F95-E6E1513F7245}"/>
              </a:ext>
            </a:extLst>
          </p:cNvPr>
          <p:cNvPicPr>
            <a:picLocks noChangeAspect="1"/>
          </p:cNvPicPr>
          <p:nvPr/>
        </p:nvPicPr>
        <p:blipFill>
          <a:blip r:embed="rId4"/>
          <a:stretch>
            <a:fillRect/>
          </a:stretch>
        </p:blipFill>
        <p:spPr>
          <a:xfrm>
            <a:off x="10133622" y="6297681"/>
            <a:ext cx="1244601" cy="378682"/>
          </a:xfrm>
          <a:prstGeom prst="rect">
            <a:avLst/>
          </a:prstGeom>
        </p:spPr>
      </p:pic>
      <p:pic>
        <p:nvPicPr>
          <p:cNvPr id="3" name="Picture 2">
            <a:extLst>
              <a:ext uri="{FF2B5EF4-FFF2-40B4-BE49-F238E27FC236}">
                <a16:creationId xmlns:a16="http://schemas.microsoft.com/office/drawing/2014/main" id="{EDFECFC0-F016-413C-BAB8-1B880BC7A345}"/>
              </a:ext>
            </a:extLst>
          </p:cNvPr>
          <p:cNvPicPr>
            <a:picLocks noChangeAspect="1"/>
          </p:cNvPicPr>
          <p:nvPr/>
        </p:nvPicPr>
        <p:blipFill>
          <a:blip r:embed="rId5"/>
          <a:stretch>
            <a:fillRect/>
          </a:stretch>
        </p:blipFill>
        <p:spPr>
          <a:xfrm>
            <a:off x="621792" y="6235139"/>
            <a:ext cx="1243584" cy="470461"/>
          </a:xfrm>
          <a:prstGeom prst="rect">
            <a:avLst/>
          </a:prstGeom>
        </p:spPr>
      </p:pic>
    </p:spTree>
    <p:extLst>
      <p:ext uri="{BB962C8B-B14F-4D97-AF65-F5344CB8AC3E}">
        <p14:creationId xmlns:p14="http://schemas.microsoft.com/office/powerpoint/2010/main" val="2413610828"/>
      </p:ext>
    </p:extLst>
  </p:cSld>
  <p:clrMapOvr>
    <a:masterClrMapping/>
  </p:clrMapOvr>
  <p:transition spd="slow" advTm="27915">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984885"/>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The Consolidated Omnibus Budget Reconciliation Act of 1985 (COBRA)</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944494"/>
            <a:ext cx="9067136" cy="307777"/>
          </a:xfrm>
          <a:prstGeom prst="rect">
            <a:avLst/>
          </a:prstGeom>
          <a:noFill/>
        </p:spPr>
        <p:txBody>
          <a:bodyPr wrap="square" lIns="0" tIns="0" rIns="0" bIns="0" rtlCol="0">
            <a:spAutoFit/>
          </a:bodyPr>
          <a:lstStyle/>
          <a:p>
            <a:r>
              <a:rPr lang="en-US" sz="2000" dirty="0">
                <a:solidFill>
                  <a:srgbClr val="003DA5"/>
                </a:solidFill>
                <a:latin typeface="Fira Sans Medium" panose="020B0503050000020004" pitchFamily="34" charset="0"/>
                <a:ea typeface="Fira Sans Medium" panose="020B0503050000020004" pitchFamily="34" charset="0"/>
              </a:rPr>
              <a:t>COBRA – What is it?</a:t>
            </a:r>
          </a:p>
        </p:txBody>
      </p:sp>
      <p:sp>
        <p:nvSpPr>
          <p:cNvPr id="20" name="TextBox 19">
            <a:extLst>
              <a:ext uri="{FF2B5EF4-FFF2-40B4-BE49-F238E27FC236}">
                <a16:creationId xmlns:a16="http://schemas.microsoft.com/office/drawing/2014/main" id="{6FCD2B13-BF5A-3449-AFE2-36A3FF46FCA4}"/>
              </a:ext>
            </a:extLst>
          </p:cNvPr>
          <p:cNvSpPr txBox="1"/>
          <p:nvPr/>
        </p:nvSpPr>
        <p:spPr>
          <a:xfrm>
            <a:off x="660400" y="2364634"/>
            <a:ext cx="10922000" cy="3877985"/>
          </a:xfrm>
          <a:prstGeom prst="rect">
            <a:avLst/>
          </a:prstGeom>
          <a:noFill/>
        </p:spPr>
        <p:txBody>
          <a:bodyPr wrap="square" lIns="0" tIns="0" rIns="0" bIns="0" rtlCol="0">
            <a:spAutoFit/>
          </a:bodyPr>
          <a:lstStyle/>
          <a:p>
            <a:pPr>
              <a:lnSpc>
                <a:spcPct val="120000"/>
              </a:lnSpc>
              <a:spcAft>
                <a:spcPts val="600"/>
              </a:spcAft>
            </a:pPr>
            <a:r>
              <a:rPr lang="en-US" sz="1900" dirty="0">
                <a:latin typeface="Fira Sans" panose="020B0503050000020004" pitchFamily="34" charset="0"/>
                <a:ea typeface="Fira Sans" panose="020B0503050000020004" pitchFamily="34" charset="0"/>
              </a:rPr>
              <a:t>The Consolidated Omnibus Budget Reconciliation Act of 1985 (COBRA) is an amendment to the Health Public Service Act, the IRS Code and the Employee Retirement Income Security Act (ERISA). It is a Federal law enacted to provide employees the option to continue identical, existing coverage if the employee, spouse or domestic partner, or dependents lose group medical, dental, vision or Health FSA coverage due to:</a:t>
            </a:r>
          </a:p>
          <a:p>
            <a:pPr marL="285750" indent="-285750">
              <a:lnSpc>
                <a:spcPct val="150000"/>
              </a:lnSpc>
              <a:buClr>
                <a:srgbClr val="003DA5"/>
              </a:buClr>
              <a:buSzPct val="120000"/>
              <a:buFont typeface="Arial" panose="020B0604020202020204" pitchFamily="34" charset="0"/>
              <a:buChar char="•"/>
            </a:pPr>
            <a:r>
              <a:rPr lang="en-US" sz="1900" dirty="0">
                <a:latin typeface="Fira Sans" panose="020B0503050000020004" pitchFamily="34" charset="0"/>
                <a:ea typeface="Fira Sans" panose="020B0503050000020004" pitchFamily="34" charset="0"/>
              </a:rPr>
              <a:t>Termination of employment (for reasons other than gross misconduct);</a:t>
            </a:r>
          </a:p>
          <a:p>
            <a:pPr marL="285750" indent="-285750">
              <a:lnSpc>
                <a:spcPct val="150000"/>
              </a:lnSpc>
              <a:buClr>
                <a:srgbClr val="003DA5"/>
              </a:buClr>
              <a:buSzPct val="120000"/>
              <a:buFont typeface="Arial" panose="020B0604020202020204" pitchFamily="34" charset="0"/>
              <a:buChar char="•"/>
            </a:pPr>
            <a:r>
              <a:rPr lang="en-US" sz="1900" dirty="0">
                <a:latin typeface="Fira Sans" panose="020B0503050000020004" pitchFamily="34" charset="0"/>
                <a:ea typeface="Fira Sans" panose="020B0503050000020004" pitchFamily="34" charset="0"/>
              </a:rPr>
              <a:t>Reduction in work hours below the eligible status;</a:t>
            </a:r>
          </a:p>
          <a:p>
            <a:pPr marL="285750" indent="-285750">
              <a:lnSpc>
                <a:spcPct val="150000"/>
              </a:lnSpc>
              <a:buClr>
                <a:srgbClr val="003DA5"/>
              </a:buClr>
              <a:buSzPct val="120000"/>
              <a:buFont typeface="Arial" panose="020B0604020202020204" pitchFamily="34" charset="0"/>
              <a:buChar char="•"/>
            </a:pPr>
            <a:r>
              <a:rPr lang="en-US" sz="1900" dirty="0">
                <a:latin typeface="Fira Sans" panose="020B0503050000020004" pitchFamily="34" charset="0"/>
                <a:ea typeface="Fira Sans" panose="020B0503050000020004" pitchFamily="34" charset="0"/>
              </a:rPr>
              <a:t>Death, divorce, legal separation; or</a:t>
            </a:r>
          </a:p>
          <a:p>
            <a:pPr marL="285750" indent="-285750">
              <a:lnSpc>
                <a:spcPct val="150000"/>
              </a:lnSpc>
              <a:buClr>
                <a:srgbClr val="003DA5"/>
              </a:buClr>
              <a:buSzPct val="120000"/>
              <a:buFont typeface="Arial" panose="020B0604020202020204" pitchFamily="34" charset="0"/>
              <a:buChar char="•"/>
            </a:pPr>
            <a:r>
              <a:rPr lang="en-US" sz="1900" dirty="0">
                <a:latin typeface="Fira Sans" panose="020B0503050000020004" pitchFamily="34" charset="0"/>
                <a:ea typeface="Fira Sans" panose="020B0503050000020004" pitchFamily="34" charset="0"/>
              </a:rPr>
              <a:t>Child ceases to be an eligible dependent (reaches age 26 per ACA).</a:t>
            </a:r>
          </a:p>
          <a:p>
            <a:endParaRPr lang="en-US" sz="1900"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7"/>
          <a:stretch>
            <a:fillRect/>
          </a:stretch>
        </p:blipFill>
        <p:spPr>
          <a:xfrm>
            <a:off x="609600" y="6224170"/>
            <a:ext cx="1243692" cy="469433"/>
          </a:xfrm>
          <a:prstGeom prst="rect">
            <a:avLst/>
          </a:prstGeom>
        </p:spPr>
      </p:pic>
      <p:pic>
        <p:nvPicPr>
          <p:cNvPr id="9" name="Audio 9">
            <a:hlinkClick r:id="" action="ppaction://media"/>
            <a:extLst>
              <a:ext uri="{FF2B5EF4-FFF2-40B4-BE49-F238E27FC236}">
                <a16:creationId xmlns:a16="http://schemas.microsoft.com/office/drawing/2014/main" id="{3545FAE3-6AB9-4A33-BAAF-6D23704AD9FC}"/>
              </a:ext>
            </a:extLst>
          </p:cNvPr>
          <p:cNvPicPr>
            <a:picLocks noChangeAspect="1"/>
          </p:cNvPicPr>
          <p:nvPr>
            <a:audioFile r:link="rId1"/>
            <p:extLst>
              <p:ext uri="{DAA4B4D4-6D71-4841-9C94-3DE7FCFB9230}">
                <p14:media xmlns:p14="http://schemas.microsoft.com/office/powerpoint/2010/main" r:embed="rId2">
                  <p14:trim end="2562.585"/>
                </p14:media>
              </p:ext>
            </p:extLst>
          </p:nvPr>
        </p:nvPicPr>
        <p:blipFill>
          <a:blip r:embed="rId8"/>
          <a:stretch>
            <a:fillRect/>
          </a:stretch>
        </p:blipFill>
        <p:spPr>
          <a:xfrm>
            <a:off x="11633200" y="6230382"/>
            <a:ext cx="406400" cy="406400"/>
          </a:xfrm>
          <a:prstGeom prst="rect">
            <a:avLst/>
          </a:prstGeom>
        </p:spPr>
      </p:pic>
    </p:spTree>
    <p:extLst>
      <p:ext uri="{BB962C8B-B14F-4D97-AF65-F5344CB8AC3E}">
        <p14:creationId xmlns:p14="http://schemas.microsoft.com/office/powerpoint/2010/main" val="3834386724"/>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COBRA Coverage Continuation and Limits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85900"/>
            <a:ext cx="10922000" cy="4145750"/>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400">
                <a:latin typeface="Fira Sans" panose="020B0503050000020004" pitchFamily="34" charset="0"/>
                <a:ea typeface="Fira Sans" panose="020B0503050000020004" pitchFamily="34" charset="0"/>
              </a:rPr>
              <a:t>Medical, dental, </a:t>
            </a:r>
            <a:r>
              <a:rPr lang="en-US" sz="2400" dirty="0">
                <a:latin typeface="Fira Sans" panose="020B0503050000020004" pitchFamily="34" charset="0"/>
                <a:ea typeface="Fira Sans" panose="020B0503050000020004" pitchFamily="34" charset="0"/>
              </a:rPr>
              <a:t>vision and the Health FSA plans are the only eligible plans to be continued under COBRA.</a:t>
            </a:r>
          </a:p>
          <a:p>
            <a:pPr marL="342900" indent="-342900">
              <a:lnSpc>
                <a:spcPct val="120000"/>
              </a:lnSpc>
              <a:spcAft>
                <a:spcPts val="600"/>
              </a:spcAft>
              <a:buClr>
                <a:srgbClr val="003DA5"/>
              </a:buClr>
              <a:buSzPct val="120000"/>
              <a:buFont typeface="Arial" panose="020B0604020202020204" pitchFamily="34" charset="0"/>
              <a:buChar char="•"/>
            </a:pPr>
            <a:r>
              <a:rPr lang="en-US" sz="2400" dirty="0">
                <a:latin typeface="Fira Sans" panose="020B0503050000020004" pitchFamily="34" charset="0"/>
                <a:ea typeface="Fira Sans" panose="020B0503050000020004" pitchFamily="34" charset="0"/>
              </a:rPr>
              <a:t>COBRA allows continued coverage for up to 18 months if employment terminates or working hours are reduced to less than 43.75 percent (17.5 hours per week).</a:t>
            </a:r>
          </a:p>
          <a:p>
            <a:pPr marL="342900" indent="-342900">
              <a:lnSpc>
                <a:spcPct val="120000"/>
              </a:lnSpc>
              <a:spcAft>
                <a:spcPts val="600"/>
              </a:spcAft>
              <a:buClr>
                <a:srgbClr val="003DA5"/>
              </a:buClr>
              <a:buSzPct val="120000"/>
              <a:buFont typeface="Arial" panose="020B0604020202020204" pitchFamily="34" charset="0"/>
              <a:buChar char="•"/>
            </a:pPr>
            <a:r>
              <a:rPr lang="en-US" sz="2400" dirty="0">
                <a:latin typeface="Fira Sans" panose="020B0503050000020004" pitchFamily="34" charset="0"/>
                <a:ea typeface="Fira Sans" panose="020B0503050000020004" pitchFamily="34" charset="0"/>
              </a:rPr>
              <a:t>If dependent(s) lose coverage due </a:t>
            </a:r>
            <a:r>
              <a:rPr lang="en-US" sz="2400">
                <a:latin typeface="Fira Sans" panose="020B0503050000020004" pitchFamily="34" charset="0"/>
                <a:ea typeface="Fira Sans" panose="020B0503050000020004" pitchFamily="34" charset="0"/>
              </a:rPr>
              <a:t>to divorce, legal separation, annulment, </a:t>
            </a:r>
            <a:r>
              <a:rPr lang="en-US" sz="2400" dirty="0">
                <a:latin typeface="Fira Sans" panose="020B0503050000020004" pitchFamily="34" charset="0"/>
                <a:ea typeface="Fira Sans" panose="020B0503050000020004" pitchFamily="34" charset="0"/>
              </a:rPr>
              <a:t>end of </a:t>
            </a:r>
            <a:r>
              <a:rPr lang="en-US" sz="2400">
                <a:latin typeface="Fira Sans" panose="020B0503050000020004" pitchFamily="34" charset="0"/>
                <a:ea typeface="Fira Sans" panose="020B0503050000020004" pitchFamily="34" charset="0"/>
              </a:rPr>
              <a:t>domestic partnership, death, </a:t>
            </a:r>
            <a:r>
              <a:rPr lang="en-US" sz="2400" dirty="0">
                <a:latin typeface="Fira Sans" panose="020B0503050000020004" pitchFamily="34" charset="0"/>
                <a:ea typeface="Fira Sans" panose="020B0503050000020004" pitchFamily="34" charset="0"/>
              </a:rPr>
              <a:t>or reaching </a:t>
            </a:r>
            <a:r>
              <a:rPr lang="en-US" sz="2400">
                <a:latin typeface="Fira Sans" panose="020B0503050000020004" pitchFamily="34" charset="0"/>
                <a:ea typeface="Fira Sans" panose="020B0503050000020004" pitchFamily="34" charset="0"/>
              </a:rPr>
              <a:t>age 26, </a:t>
            </a:r>
            <a:r>
              <a:rPr lang="en-US" sz="2400" dirty="0">
                <a:latin typeface="Fira Sans" panose="020B0503050000020004" pitchFamily="34" charset="0"/>
                <a:ea typeface="Fira Sans" panose="020B0503050000020004" pitchFamily="34" charset="0"/>
              </a:rPr>
              <a:t>dependent generally may continue coverage for up to 36 months.</a:t>
            </a:r>
          </a:p>
          <a:p>
            <a:pPr marL="342900" indent="-342900">
              <a:buClr>
                <a:srgbClr val="003DA5"/>
              </a:buClr>
              <a:buSzPct val="120000"/>
              <a:buFont typeface="Arial" panose="020B0604020202020204" pitchFamily="34" charset="0"/>
              <a:buChar char="•"/>
            </a:pPr>
            <a:endParaRPr lang="en-US" sz="2400"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7"/>
          <a:stretch>
            <a:fillRect/>
          </a:stretch>
        </p:blipFill>
        <p:spPr>
          <a:xfrm>
            <a:off x="609600" y="6234002"/>
            <a:ext cx="1243692" cy="469433"/>
          </a:xfrm>
          <a:prstGeom prst="rect">
            <a:avLst/>
          </a:prstGeom>
        </p:spPr>
      </p:pic>
      <p:pic>
        <p:nvPicPr>
          <p:cNvPr id="13" name="Audio 4">
            <a:hlinkClick r:id="" action="ppaction://media"/>
            <a:extLst>
              <a:ext uri="{FF2B5EF4-FFF2-40B4-BE49-F238E27FC236}">
                <a16:creationId xmlns:a16="http://schemas.microsoft.com/office/drawing/2014/main" id="{906A708A-7F06-41E6-A021-BC56535492FA}"/>
              </a:ext>
            </a:extLst>
          </p:cNvPr>
          <p:cNvPicPr>
            <a:picLocks noChangeAspect="1"/>
          </p:cNvPicPr>
          <p:nvPr>
            <a:audioFile r:link="rId1"/>
            <p:extLst>
              <p:ext uri="{DAA4B4D4-6D71-4841-9C94-3DE7FCFB9230}">
                <p14:media xmlns:p14="http://schemas.microsoft.com/office/powerpoint/2010/main" r:embed="rId2">
                  <p14:trim end="1070.5895"/>
                </p14:media>
              </p:ext>
            </p:extLst>
          </p:nvPr>
        </p:nvPicPr>
        <p:blipFill>
          <a:blip r:embed="rId8"/>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549025892"/>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Notification and Enrollment Requirements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85900"/>
            <a:ext cx="10922000" cy="4145750"/>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400">
                <a:latin typeface="Fira Sans" panose="020B0503050000020004" pitchFamily="34" charset="0"/>
                <a:ea typeface="Fira Sans" panose="020B0503050000020004" pitchFamily="34" charset="0"/>
              </a:rPr>
              <a:t>Medical, dental, </a:t>
            </a:r>
            <a:r>
              <a:rPr lang="en-US" sz="2400" dirty="0">
                <a:latin typeface="Fira Sans" panose="020B0503050000020004" pitchFamily="34" charset="0"/>
                <a:ea typeface="Fira Sans" panose="020B0503050000020004" pitchFamily="34" charset="0"/>
              </a:rPr>
              <a:t>vision and the Health FSA plans are the only eligible plans to be continued under COBRA.</a:t>
            </a:r>
          </a:p>
          <a:p>
            <a:pPr marL="342900" indent="-342900">
              <a:lnSpc>
                <a:spcPct val="120000"/>
              </a:lnSpc>
              <a:spcAft>
                <a:spcPts val="600"/>
              </a:spcAft>
              <a:buClr>
                <a:srgbClr val="003DA5"/>
              </a:buClr>
              <a:buSzPct val="120000"/>
              <a:buFont typeface="Arial" panose="020B0604020202020204" pitchFamily="34" charset="0"/>
              <a:buChar char="•"/>
            </a:pPr>
            <a:r>
              <a:rPr lang="en-US" sz="2400" dirty="0">
                <a:latin typeface="Fira Sans" panose="020B0503050000020004" pitchFamily="34" charset="0"/>
                <a:ea typeface="Fira Sans" panose="020B0503050000020004" pitchFamily="34" charset="0"/>
              </a:rPr>
              <a:t>COBRA allows continued coverage for up to 18 months if employment terminates or working hours are reduced to less than 43.75 percent (17.5 hours per week).</a:t>
            </a:r>
          </a:p>
          <a:p>
            <a:pPr marL="342900" indent="-342900">
              <a:lnSpc>
                <a:spcPct val="120000"/>
              </a:lnSpc>
              <a:spcAft>
                <a:spcPts val="600"/>
              </a:spcAft>
              <a:buClr>
                <a:srgbClr val="003DA5"/>
              </a:buClr>
              <a:buSzPct val="120000"/>
              <a:buFont typeface="Arial" panose="020B0604020202020204" pitchFamily="34" charset="0"/>
              <a:buChar char="•"/>
            </a:pPr>
            <a:r>
              <a:rPr lang="en-US" sz="2400" dirty="0">
                <a:latin typeface="Fira Sans" panose="020B0503050000020004" pitchFamily="34" charset="0"/>
                <a:ea typeface="Fira Sans" panose="020B0503050000020004" pitchFamily="34" charset="0"/>
              </a:rPr>
              <a:t>If dependent(s) lose coverage due </a:t>
            </a:r>
            <a:r>
              <a:rPr lang="en-US" sz="2400">
                <a:latin typeface="Fira Sans" panose="020B0503050000020004" pitchFamily="34" charset="0"/>
                <a:ea typeface="Fira Sans" panose="020B0503050000020004" pitchFamily="34" charset="0"/>
              </a:rPr>
              <a:t>to divorce, legal separation, annulment, </a:t>
            </a:r>
            <a:r>
              <a:rPr lang="en-US" sz="2400" dirty="0">
                <a:latin typeface="Fira Sans" panose="020B0503050000020004" pitchFamily="34" charset="0"/>
                <a:ea typeface="Fira Sans" panose="020B0503050000020004" pitchFamily="34" charset="0"/>
              </a:rPr>
              <a:t>end of </a:t>
            </a:r>
            <a:r>
              <a:rPr lang="en-US" sz="2400">
                <a:latin typeface="Fira Sans" panose="020B0503050000020004" pitchFamily="34" charset="0"/>
                <a:ea typeface="Fira Sans" panose="020B0503050000020004" pitchFamily="34" charset="0"/>
              </a:rPr>
              <a:t>domestic partnership, death, </a:t>
            </a:r>
            <a:r>
              <a:rPr lang="en-US" sz="2400" dirty="0">
                <a:latin typeface="Fira Sans" panose="020B0503050000020004" pitchFamily="34" charset="0"/>
                <a:ea typeface="Fira Sans" panose="020B0503050000020004" pitchFamily="34" charset="0"/>
              </a:rPr>
              <a:t>or reaching </a:t>
            </a:r>
            <a:r>
              <a:rPr lang="en-US" sz="2400">
                <a:latin typeface="Fira Sans" panose="020B0503050000020004" pitchFamily="34" charset="0"/>
                <a:ea typeface="Fira Sans" panose="020B0503050000020004" pitchFamily="34" charset="0"/>
              </a:rPr>
              <a:t>age 26, </a:t>
            </a:r>
            <a:r>
              <a:rPr lang="en-US" sz="2400" dirty="0">
                <a:latin typeface="Fira Sans" panose="020B0503050000020004" pitchFamily="34" charset="0"/>
                <a:ea typeface="Fira Sans" panose="020B0503050000020004" pitchFamily="34" charset="0"/>
              </a:rPr>
              <a:t>dependent generally may continue coverage for up to 36 months.</a:t>
            </a:r>
          </a:p>
          <a:p>
            <a:pPr marL="342900" indent="-342900">
              <a:buClr>
                <a:srgbClr val="003DA5"/>
              </a:buClr>
              <a:buSzPct val="120000"/>
              <a:buFont typeface="Arial" panose="020B0604020202020204" pitchFamily="34" charset="0"/>
              <a:buChar char="•"/>
            </a:pPr>
            <a:endParaRPr lang="en-US" sz="2400"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7"/>
          <a:stretch>
            <a:fillRect/>
          </a:stretch>
        </p:blipFill>
        <p:spPr>
          <a:xfrm>
            <a:off x="609600" y="6243834"/>
            <a:ext cx="1243692" cy="469433"/>
          </a:xfrm>
          <a:prstGeom prst="rect">
            <a:avLst/>
          </a:prstGeom>
        </p:spPr>
      </p:pic>
      <p:pic>
        <p:nvPicPr>
          <p:cNvPr id="8" name="Audio 7">
            <a:hlinkClick r:id="" action="ppaction://media"/>
            <a:extLst>
              <a:ext uri="{FF2B5EF4-FFF2-40B4-BE49-F238E27FC236}">
                <a16:creationId xmlns:a16="http://schemas.microsoft.com/office/drawing/2014/main" id="{2FB1F9D3-0230-4C00-9A00-50F51B8BE13C}"/>
              </a:ext>
            </a:extLst>
          </p:cNvPr>
          <p:cNvPicPr>
            <a:picLocks noChangeAspect="1"/>
          </p:cNvPicPr>
          <p:nvPr>
            <a:audioFile r:link="rId1"/>
            <p:extLst>
              <p:ext uri="{DAA4B4D4-6D71-4841-9C94-3DE7FCFB9230}">
                <p14:media xmlns:p14="http://schemas.microsoft.com/office/powerpoint/2010/main" r:embed="rId2">
                  <p14:trim end="2529.5918"/>
                </p14:media>
              </p:ext>
            </p:extLst>
          </p:nvPr>
        </p:nvPicPr>
        <p:blipFill>
          <a:blip r:embed="rId8"/>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1097815888"/>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Qualifying Life Event Notice Requirement</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36740"/>
            <a:ext cx="10922000" cy="3377207"/>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Employees are required to advise the </a:t>
            </a:r>
            <a:r>
              <a:rPr lang="en-US" sz="2200" dirty="0" err="1">
                <a:latin typeface="Fira Sans" panose="020B0503050000020004" pitchFamily="34" charset="0"/>
                <a:ea typeface="Fira Sans" panose="020B0503050000020004" pitchFamily="34" charset="0"/>
              </a:rPr>
              <a:t>UCPath</a:t>
            </a:r>
            <a:r>
              <a:rPr lang="en-US" sz="2200" dirty="0">
                <a:latin typeface="Fira Sans" panose="020B0503050000020004" pitchFamily="34" charset="0"/>
                <a:ea typeface="Fira Sans" panose="020B0503050000020004" pitchFamily="34" charset="0"/>
              </a:rPr>
              <a:t> Center of qualifying events such as divorce or end of domestic partnership which require the dependent losing coverage to be extended the option of COBRA.  </a:t>
            </a:r>
          </a:p>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If parties have </a:t>
            </a:r>
            <a:r>
              <a:rPr lang="en-US" sz="2200">
                <a:latin typeface="Fira Sans" panose="020B0503050000020004" pitchFamily="34" charset="0"/>
                <a:ea typeface="Fira Sans" panose="020B0503050000020004" pitchFamily="34" charset="0"/>
              </a:rPr>
              <a:t>separate addresses, </a:t>
            </a:r>
            <a:r>
              <a:rPr lang="en-US" sz="2200" dirty="0">
                <a:latin typeface="Fira Sans" panose="020B0503050000020004" pitchFamily="34" charset="0"/>
                <a:ea typeface="Fira Sans" panose="020B0503050000020004" pitchFamily="34" charset="0"/>
              </a:rPr>
              <a:t>the affected non-employee dependent may submit the Notice of Qualifying Life event form directly to the </a:t>
            </a:r>
            <a:r>
              <a:rPr lang="en-US" sz="2200" dirty="0" err="1">
                <a:latin typeface="Fira Sans" panose="020B0503050000020004" pitchFamily="34" charset="0"/>
                <a:ea typeface="Fira Sans" panose="020B0503050000020004" pitchFamily="34" charset="0"/>
              </a:rPr>
              <a:t>UCPath</a:t>
            </a:r>
            <a:r>
              <a:rPr lang="en-US" sz="2200" dirty="0">
                <a:latin typeface="Fira Sans" panose="020B0503050000020004" pitchFamily="34" charset="0"/>
                <a:ea typeface="Fira Sans" panose="020B0503050000020004" pitchFamily="34" charset="0"/>
              </a:rPr>
              <a:t> Center to ensure the COBRA packet is received.</a:t>
            </a:r>
          </a:p>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The Qualifying Life Event Notification form is found on </a:t>
            </a:r>
            <a:r>
              <a:rPr lang="en-US" sz="2200" dirty="0" err="1">
                <a:latin typeface="Fira Sans" panose="020B0503050000020004" pitchFamily="34" charset="0"/>
                <a:ea typeface="Fira Sans" panose="020B0503050000020004" pitchFamily="34" charset="0"/>
              </a:rPr>
              <a:t>UCNet</a:t>
            </a:r>
            <a:r>
              <a:rPr lang="en-US" sz="2200" dirty="0">
                <a:latin typeface="Fira Sans" panose="020B0503050000020004" pitchFamily="34" charset="0"/>
                <a:ea typeface="Fira Sans" panose="020B0503050000020004" pitchFamily="34" charset="0"/>
              </a:rPr>
              <a:t> and available to be shared: </a:t>
            </a:r>
            <a:r>
              <a:rPr lang="en-US" sz="2200" dirty="0">
                <a:latin typeface="Fira Sans" panose="020B0503050000020004" pitchFamily="34" charset="0"/>
                <a:ea typeface="Fira Sans" panose="020B0503050000020004" pitchFamily="34" charset="0"/>
                <a:hlinkClick r:id="rId7"/>
              </a:rPr>
              <a:t>https://ucnet.universityofcalifornia.edu/forms/pdf/uben-109.pdfn</a:t>
            </a:r>
            <a:endParaRPr lang="en-US" sz="2200" dirty="0">
              <a:latin typeface="Fira Sans" panose="020B0503050000020004" pitchFamily="34" charset="0"/>
              <a:ea typeface="Fira Sans"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8"/>
          <a:stretch>
            <a:fillRect/>
          </a:stretch>
        </p:blipFill>
        <p:spPr>
          <a:xfrm>
            <a:off x="609600" y="6243834"/>
            <a:ext cx="1243692" cy="469433"/>
          </a:xfrm>
          <a:prstGeom prst="rect">
            <a:avLst/>
          </a:prstGeom>
        </p:spPr>
      </p:pic>
      <p:pic>
        <p:nvPicPr>
          <p:cNvPr id="9" name="Audio 5">
            <a:hlinkClick r:id="" action="ppaction://media"/>
            <a:extLst>
              <a:ext uri="{FF2B5EF4-FFF2-40B4-BE49-F238E27FC236}">
                <a16:creationId xmlns:a16="http://schemas.microsoft.com/office/drawing/2014/main" id="{BAB52AC6-F915-477F-932D-FF9CF1439B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59872"/>
            <a:ext cx="406400" cy="406400"/>
          </a:xfrm>
          <a:prstGeom prst="rect">
            <a:avLst/>
          </a:prstGeom>
        </p:spPr>
      </p:pic>
    </p:spTree>
    <p:extLst>
      <p:ext uri="{BB962C8B-B14F-4D97-AF65-F5344CB8AC3E}">
        <p14:creationId xmlns:p14="http://schemas.microsoft.com/office/powerpoint/2010/main" val="2276900321"/>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Information about other benefits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36740"/>
            <a:ext cx="10922000" cy="3706527"/>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Provide terminating employees with the Termination of Employment Benefits booklet containing information about what happens to benefits and UC Retirement plan funds upon separation.  </a:t>
            </a:r>
            <a:r>
              <a:rPr lang="en-US" sz="2200" dirty="0">
                <a:latin typeface="Fira Sans" panose="020B0503050000020004" pitchFamily="34" charset="0"/>
                <a:ea typeface="Fira Sans" panose="020B0503050000020004" pitchFamily="34" charset="0"/>
                <a:hlinkClick r:id="rId7"/>
              </a:rPr>
              <a:t>https://ucnet.universityofcalifornia.edu/forms/pdf/termination-of-employment.pdf</a:t>
            </a:r>
            <a:endParaRPr lang="en-US" sz="2200" dirty="0">
              <a:latin typeface="Fira Sans" panose="020B0503050000020004" pitchFamily="34" charset="0"/>
              <a:ea typeface="Fira Sans" panose="020B0503050000020004" pitchFamily="34" charset="0"/>
            </a:endParaRPr>
          </a:p>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The </a:t>
            </a:r>
            <a:r>
              <a:rPr lang="en-US" sz="2200" i="1" dirty="0">
                <a:latin typeface="Fira Sans" panose="020B0503050000020004" pitchFamily="34" charset="0"/>
                <a:ea typeface="Fira Sans" panose="020B0503050000020004" pitchFamily="34" charset="0"/>
              </a:rPr>
              <a:t>What to do if you’re Leaving UC Employment</a:t>
            </a:r>
            <a:r>
              <a:rPr lang="en-US" sz="2200" dirty="0">
                <a:latin typeface="Fira Sans" panose="020B0503050000020004" pitchFamily="34" charset="0"/>
                <a:ea typeface="Fira Sans" panose="020B0503050000020004" pitchFamily="34" charset="0"/>
              </a:rPr>
              <a:t> web page found on </a:t>
            </a:r>
            <a:r>
              <a:rPr lang="en-US" sz="2200" dirty="0" err="1">
                <a:latin typeface="Fira Sans" panose="020B0503050000020004" pitchFamily="34" charset="0"/>
                <a:ea typeface="Fira Sans" panose="020B0503050000020004" pitchFamily="34" charset="0"/>
              </a:rPr>
              <a:t>UCNet</a:t>
            </a:r>
            <a:r>
              <a:rPr lang="en-US" sz="2200" dirty="0">
                <a:latin typeface="Fira Sans" panose="020B0503050000020004" pitchFamily="34" charset="0"/>
                <a:ea typeface="Fira Sans" panose="020B0503050000020004" pitchFamily="34" charset="0"/>
              </a:rPr>
              <a:t> contains </a:t>
            </a:r>
            <a:r>
              <a:rPr lang="en-US" sz="2200">
                <a:latin typeface="Fira Sans" panose="020B0503050000020004" pitchFamily="34" charset="0"/>
                <a:ea typeface="Fira Sans" panose="020B0503050000020004" pitchFamily="34" charset="0"/>
              </a:rPr>
              <a:t>additional information, </a:t>
            </a:r>
            <a:r>
              <a:rPr lang="en-US" sz="2200" dirty="0">
                <a:latin typeface="Fira Sans" panose="020B0503050000020004" pitchFamily="34" charset="0"/>
                <a:ea typeface="Fira Sans" panose="020B0503050000020004" pitchFamily="34" charset="0"/>
              </a:rPr>
              <a:t>things </a:t>
            </a:r>
            <a:r>
              <a:rPr lang="en-US" sz="2200">
                <a:latin typeface="Fira Sans" panose="020B0503050000020004" pitchFamily="34" charset="0"/>
                <a:ea typeface="Fira Sans" panose="020B0503050000020004" pitchFamily="34" charset="0"/>
              </a:rPr>
              <a:t>to consider, </a:t>
            </a:r>
            <a:r>
              <a:rPr lang="en-US" sz="2200" dirty="0">
                <a:latin typeface="Fira Sans" panose="020B0503050000020004" pitchFamily="34" charset="0"/>
                <a:ea typeface="Fira Sans" panose="020B0503050000020004" pitchFamily="34" charset="0"/>
              </a:rPr>
              <a:t>and guidance. </a:t>
            </a:r>
            <a:r>
              <a:rPr lang="en-US" sz="2200" dirty="0">
                <a:latin typeface="Fira Sans" panose="020B0503050000020004" pitchFamily="34" charset="0"/>
                <a:ea typeface="Fira Sans" panose="020B0503050000020004" pitchFamily="34" charset="0"/>
                <a:hlinkClick r:id="rId8"/>
              </a:rPr>
              <a:t>https://ucnet.universityofcalifornia.edu/compensation-and-benefits/roadmaps/leaving-uc-employment.html</a:t>
            </a:r>
            <a:endParaRPr lang="en-US" sz="2200" dirty="0">
              <a:latin typeface="Fira Sans" panose="020B0503050000020004" pitchFamily="34" charset="0"/>
              <a:ea typeface="Fira Sans"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9"/>
          <a:stretch>
            <a:fillRect/>
          </a:stretch>
        </p:blipFill>
        <p:spPr>
          <a:xfrm>
            <a:off x="609600" y="6243834"/>
            <a:ext cx="1243692" cy="469433"/>
          </a:xfrm>
          <a:prstGeom prst="rect">
            <a:avLst/>
          </a:prstGeom>
        </p:spPr>
      </p:pic>
      <p:pic>
        <p:nvPicPr>
          <p:cNvPr id="8" name="Audio 4">
            <a:hlinkClick r:id="" action="ppaction://media"/>
            <a:extLst>
              <a:ext uri="{FF2B5EF4-FFF2-40B4-BE49-F238E27FC236}">
                <a16:creationId xmlns:a16="http://schemas.microsoft.com/office/drawing/2014/main" id="{9D4C75DA-6A37-4F71-B5EC-57E7D49269EE}"/>
              </a:ext>
            </a:extLst>
          </p:cNvPr>
          <p:cNvPicPr>
            <a:picLocks noChangeAspect="1"/>
          </p:cNvPicPr>
          <p:nvPr>
            <a:audioFile r:link="rId1"/>
            <p:extLst>
              <p:ext uri="{DAA4B4D4-6D71-4841-9C94-3DE7FCFB9230}">
                <p14:media xmlns:p14="http://schemas.microsoft.com/office/powerpoint/2010/main" r:embed="rId2">
                  <p14:trim end="874.0612"/>
                </p14:media>
              </p:ext>
            </p:extLst>
          </p:nvPr>
        </p:nvPicPr>
        <p:blipFill>
          <a:blip r:embed="rId10"/>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4054295374"/>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78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COBRA Costs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36740"/>
            <a:ext cx="10922000" cy="3860416"/>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Former employees pay the full cost of coverage (the employer and employee portion); there is no UC contribution.</a:t>
            </a:r>
          </a:p>
          <a:p>
            <a:pPr marL="800100" lvl="1"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In addition, the employer is allowed to charge an administrative fee to cover additional costs of managing the COBRA program. UC adds a 2% COBRA administration fee.</a:t>
            </a:r>
          </a:p>
          <a:p>
            <a:pPr marL="800100" lvl="1"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COBRA participants pay 102% of the cost for coverage. </a:t>
            </a:r>
          </a:p>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The COBRA rates for all plans (medical, dental, vision, Health FSA) are available on </a:t>
            </a:r>
            <a:r>
              <a:rPr lang="en-US" sz="2200" dirty="0" err="1">
                <a:latin typeface="Fira Sans" panose="020B0503050000020004" pitchFamily="34" charset="0"/>
                <a:ea typeface="Fira Sans" panose="020B0503050000020004" pitchFamily="34" charset="0"/>
              </a:rPr>
              <a:t>UCNet</a:t>
            </a:r>
            <a:r>
              <a:rPr lang="en-US" sz="2200" dirty="0">
                <a:latin typeface="Fira Sans" panose="020B0503050000020004" pitchFamily="34" charset="0"/>
                <a:ea typeface="Fira Sans" panose="020B0503050000020004" pitchFamily="34" charset="0"/>
              </a:rPr>
              <a:t>: </a:t>
            </a:r>
            <a:r>
              <a:rPr lang="en-US" sz="2200" dirty="0">
                <a:latin typeface="Fira Sans" panose="020B0503050000020004" pitchFamily="34" charset="0"/>
                <a:ea typeface="Fira Sans" panose="020B0503050000020004" pitchFamily="34" charset="0"/>
                <a:hlinkClick r:id="rId7"/>
              </a:rPr>
              <a:t>https://ucnet.universityofcalifornia.edu/forms/pdf/cobra-rates-tip-sheet.pdf</a:t>
            </a:r>
            <a:endParaRPr lang="en-US" sz="2200" dirty="0">
              <a:latin typeface="Fira Sans" panose="020B0503050000020004" pitchFamily="34" charset="0"/>
              <a:ea typeface="Fira Sans"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8"/>
          <a:stretch>
            <a:fillRect/>
          </a:stretch>
        </p:blipFill>
        <p:spPr>
          <a:xfrm>
            <a:off x="609600" y="6243834"/>
            <a:ext cx="1243692" cy="469433"/>
          </a:xfrm>
          <a:prstGeom prst="rect">
            <a:avLst/>
          </a:prstGeom>
        </p:spPr>
      </p:pic>
      <p:pic>
        <p:nvPicPr>
          <p:cNvPr id="9" name="Audio 6">
            <a:hlinkClick r:id="" action="ppaction://media"/>
            <a:extLst>
              <a:ext uri="{FF2B5EF4-FFF2-40B4-BE49-F238E27FC236}">
                <a16:creationId xmlns:a16="http://schemas.microsoft.com/office/drawing/2014/main" id="{6B2259E2-ECD5-4E65-8959-F78866412A83}"/>
              </a:ext>
            </a:extLst>
          </p:cNvPr>
          <p:cNvPicPr>
            <a:picLocks noChangeAspect="1"/>
          </p:cNvPicPr>
          <p:nvPr>
            <a:audioFile r:link="rId1"/>
            <p:extLst>
              <p:ext uri="{DAA4B4D4-6D71-4841-9C94-3DE7FCFB9230}">
                <p14:media xmlns:p14="http://schemas.microsoft.com/office/powerpoint/2010/main" r:embed="rId2">
                  <p14:trim end="1585.6757"/>
                </p14:media>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2853290"/>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5"/>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 y="228342"/>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292981"/>
            <a:ext cx="4513006"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2021 COBRA Premiums</a:t>
            </a:r>
            <a:endParaRPr lang="en-US" sz="3200" spc="-150" dirty="0">
              <a:solidFill>
                <a:srgbClr val="003DA5"/>
              </a:solidFill>
              <a:latin typeface="Fira Sans Medium" panose="020B0503050000020004" pitchFamily="34" charset="0"/>
              <a:ea typeface="Fira Sans Medium"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8"/>
          <a:stretch>
            <a:fillRect/>
          </a:stretch>
        </p:blipFill>
        <p:spPr>
          <a:xfrm>
            <a:off x="609600" y="6243834"/>
            <a:ext cx="1243692" cy="469433"/>
          </a:xfrm>
          <a:prstGeom prst="rect">
            <a:avLst/>
          </a:prstGeom>
        </p:spPr>
      </p:pic>
      <p:pic>
        <p:nvPicPr>
          <p:cNvPr id="3" name="Picture 2">
            <a:extLst>
              <a:ext uri="{FF2B5EF4-FFF2-40B4-BE49-F238E27FC236}">
                <a16:creationId xmlns:a16="http://schemas.microsoft.com/office/drawing/2014/main" id="{4288CE40-8366-439A-880C-B5A4B5206030}"/>
              </a:ext>
            </a:extLst>
          </p:cNvPr>
          <p:cNvPicPr>
            <a:picLocks noChangeAspect="1"/>
          </p:cNvPicPr>
          <p:nvPr/>
        </p:nvPicPr>
        <p:blipFill rotWithShape="1">
          <a:blip r:embed="rId9"/>
          <a:srcRect t="3305"/>
          <a:stretch/>
        </p:blipFill>
        <p:spPr>
          <a:xfrm>
            <a:off x="3367087" y="818980"/>
            <a:ext cx="5457825" cy="5424854"/>
          </a:xfrm>
          <a:prstGeom prst="rect">
            <a:avLst/>
          </a:prstGeom>
          <a:ln w="3175">
            <a:solidFill>
              <a:schemeClr val="accent1"/>
            </a:solidFill>
          </a:ln>
        </p:spPr>
      </p:pic>
      <p:pic>
        <p:nvPicPr>
          <p:cNvPr id="6" name="Audio 5">
            <a:hlinkClick r:id="" action="ppaction://media"/>
            <a:extLst>
              <a:ext uri="{FF2B5EF4-FFF2-40B4-BE49-F238E27FC236}">
                <a16:creationId xmlns:a16="http://schemas.microsoft.com/office/drawing/2014/main" id="{EAD4DBD3-171F-4A2B-8E77-5FF9E1C463BE}"/>
              </a:ext>
            </a:extLst>
          </p:cNvPr>
          <p:cNvPicPr>
            <a:picLocks noChangeAspect="1"/>
          </p:cNvPicPr>
          <p:nvPr>
            <a:audioFile r:link="rId1"/>
            <p:extLst>
              <p:ext uri="{DAA4B4D4-6D71-4841-9C94-3DE7FCFB9230}">
                <p14:media xmlns:p14="http://schemas.microsoft.com/office/powerpoint/2010/main" r:embed="rId2">
                  <p14:trim end="2742.1519"/>
                </p14:media>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3019726"/>
      </p:ext>
    </p:extLst>
  </p:cSld>
  <p:clrMapOvr>
    <a:masterClrMapping/>
  </p:clrMapOvr>
  <p:transition spd="slow" advTm="1167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8480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WEX COBRA Third Party Administrator</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60400" y="1532570"/>
            <a:ext cx="9067136" cy="307777"/>
          </a:xfrm>
          <a:prstGeom prst="rect">
            <a:avLst/>
          </a:prstGeom>
          <a:noFill/>
        </p:spPr>
        <p:txBody>
          <a:bodyPr wrap="square" lIns="0" tIns="0" rIns="0" bIns="0" rtlCol="0">
            <a:spAutoFit/>
          </a:bodyPr>
          <a:lstStyle/>
          <a:p>
            <a:r>
              <a:rPr lang="en-US" sz="2000" dirty="0">
                <a:solidFill>
                  <a:srgbClr val="003DA5"/>
                </a:solidFill>
                <a:latin typeface="Fira Sans Medium" panose="020B0503050000020004" pitchFamily="34" charset="0"/>
                <a:ea typeface="Fira Sans Medium" panose="020B0503050000020004" pitchFamily="34" charset="0"/>
              </a:rPr>
              <a:t>How to enroll for COBRA coverage</a:t>
            </a: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2111454"/>
            <a:ext cx="10922000" cy="3871829"/>
          </a:xfrm>
          <a:prstGeom prst="rect">
            <a:avLst/>
          </a:prstGeom>
          <a:noFill/>
        </p:spPr>
        <p:txBody>
          <a:bodyPr wrap="square" lIns="0" tIns="0" rIns="0" bIns="0" rtlCol="0">
            <a:spAutoFit/>
          </a:bodyPr>
          <a:lstStyle/>
          <a:p>
            <a:pPr>
              <a:lnSpc>
                <a:spcPct val="120000"/>
              </a:lnSpc>
              <a:spcAft>
                <a:spcPts val="600"/>
              </a:spcAft>
            </a:pPr>
            <a:r>
              <a:rPr lang="en-US" sz="2000" dirty="0">
                <a:latin typeface="Fira Sans" panose="020B0503050000020004" pitchFamily="34" charset="0"/>
                <a:ea typeface="Fira Sans" panose="020B0503050000020004" pitchFamily="34" charset="0"/>
                <a:hlinkClick r:id="rId7"/>
              </a:rPr>
              <a:t>WEX Health</a:t>
            </a:r>
            <a:r>
              <a:rPr lang="en-US" sz="2000" dirty="0">
                <a:latin typeface="Fira Sans" panose="020B0503050000020004" pitchFamily="34" charset="0"/>
                <a:ea typeface="Fira Sans" panose="020B0503050000020004" pitchFamily="34" charset="0"/>
              </a:rPr>
              <a:t> is UC’s COBRA plan administrator. </a:t>
            </a:r>
          </a:p>
          <a:p>
            <a:pPr marL="342900" indent="-342900">
              <a:lnSpc>
                <a:spcPct val="120000"/>
              </a:lnSpc>
              <a:spcAft>
                <a:spcPts val="600"/>
              </a:spcAft>
              <a:buClr>
                <a:srgbClr val="003DA5"/>
              </a:buClr>
              <a:buSzPct val="120000"/>
              <a:buFont typeface="Arial" panose="020B0604020202020204" pitchFamily="34" charset="0"/>
              <a:buChar char="•"/>
            </a:pPr>
            <a:r>
              <a:rPr lang="en-US" sz="2000" dirty="0">
                <a:latin typeface="Fira Sans" panose="020B0503050000020004" pitchFamily="34" charset="0"/>
              </a:rPr>
              <a:t>Once notified by the </a:t>
            </a:r>
            <a:r>
              <a:rPr lang="en-US" sz="2000" dirty="0" err="1">
                <a:latin typeface="Fira Sans" panose="020B0503050000020004" pitchFamily="34" charset="0"/>
              </a:rPr>
              <a:t>UCPath</a:t>
            </a:r>
            <a:r>
              <a:rPr lang="en-US" sz="2000" dirty="0">
                <a:latin typeface="Fira Sans" panose="020B0503050000020004" pitchFamily="34" charset="0"/>
              </a:rPr>
              <a:t> Center of the employee qualifying event, WEX Health will send a COBRA election packet to eligible beneficiaries. </a:t>
            </a:r>
          </a:p>
          <a:p>
            <a:pPr marL="342900" indent="-342900">
              <a:lnSpc>
                <a:spcPct val="120000"/>
              </a:lnSpc>
              <a:spcAft>
                <a:spcPts val="600"/>
              </a:spcAft>
              <a:buClr>
                <a:srgbClr val="003DA5"/>
              </a:buClr>
              <a:buSzPct val="120000"/>
              <a:buFont typeface="Arial" panose="020B0604020202020204" pitchFamily="34" charset="0"/>
              <a:buChar char="•"/>
            </a:pPr>
            <a:r>
              <a:rPr lang="en-US" sz="2000" dirty="0">
                <a:latin typeface="Fira Sans" panose="020B0503050000020004" pitchFamily="34" charset="0"/>
              </a:rPr>
              <a:t>Former employees must enroll online or send enrollment forms and premiums directly to WEX Health; WEX Health will then report eligibility and premiums to the individual health plans.</a:t>
            </a:r>
          </a:p>
          <a:p>
            <a:pPr marL="342900" indent="-342900">
              <a:lnSpc>
                <a:spcPct val="120000"/>
              </a:lnSpc>
              <a:spcAft>
                <a:spcPts val="600"/>
              </a:spcAft>
              <a:buClr>
                <a:srgbClr val="003DA5"/>
              </a:buClr>
              <a:buSzPct val="120000"/>
              <a:buFont typeface="Arial" panose="020B0604020202020204" pitchFamily="34" charset="0"/>
              <a:buChar char="•"/>
            </a:pPr>
            <a:r>
              <a:rPr lang="en-US" sz="2000" dirty="0">
                <a:latin typeface="Fira Sans" panose="020B0503050000020004" pitchFamily="34" charset="0"/>
              </a:rPr>
              <a:t>COBRA participants are eligible to participate in the Annual Open Enrollment event. All communications, Open Enrollment information, and options are submitted by WEX and plan changes are performed on the WEX system or via mail in election forms.</a:t>
            </a:r>
          </a:p>
          <a:p>
            <a:endParaRPr lang="en-US"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8"/>
          <a:stretch>
            <a:fillRect/>
          </a:stretch>
        </p:blipFill>
        <p:spPr>
          <a:xfrm>
            <a:off x="609600" y="6243834"/>
            <a:ext cx="1243692" cy="469433"/>
          </a:xfrm>
          <a:prstGeom prst="rect">
            <a:avLst/>
          </a:prstGeom>
        </p:spPr>
      </p:pic>
      <p:pic>
        <p:nvPicPr>
          <p:cNvPr id="13" name="Audio 8">
            <a:hlinkClick r:id="" action="ppaction://media"/>
            <a:extLst>
              <a:ext uri="{FF2B5EF4-FFF2-40B4-BE49-F238E27FC236}">
                <a16:creationId xmlns:a16="http://schemas.microsoft.com/office/drawing/2014/main" id="{1E0C94B9-A765-4666-8761-DC8B7B9A76C4}"/>
              </a:ext>
            </a:extLst>
          </p:cNvPr>
          <p:cNvPicPr>
            <a:picLocks noChangeAspect="1"/>
          </p:cNvPicPr>
          <p:nvPr>
            <a:audioFile r:link="rId1"/>
            <p:extLst>
              <p:ext uri="{DAA4B4D4-6D71-4841-9C94-3DE7FCFB9230}">
                <p14:media xmlns:p14="http://schemas.microsoft.com/office/powerpoint/2010/main" r:embed="rId2">
                  <p14:trim end="1323.2086"/>
                </p14:media>
              </p:ext>
            </p:extLst>
          </p:nvPr>
        </p:nvPicPr>
        <p:blipFill>
          <a:blip r:embed="rId9"/>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2511678936"/>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UCR-Bas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R-Basic" id="{B1EB9DCA-6722-2F4F-AE2C-40DF00F38B98}" vid="{AA0F1AD8-0441-FC4A-ACBC-EFC826AEB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A7640BA4240E46B3DF80EEA6CCC330" ma:contentTypeVersion="13" ma:contentTypeDescription="Create a new document." ma:contentTypeScope="" ma:versionID="aebe6ecca37b99bd7c24db236fe5fce9">
  <xsd:schema xmlns:xsd="http://www.w3.org/2001/XMLSchema" xmlns:xs="http://www.w3.org/2001/XMLSchema" xmlns:p="http://schemas.microsoft.com/office/2006/metadata/properties" xmlns:ns2="8e114423-617b-4931-9a62-741b33915ddb" xmlns:ns3="dffa3566-1075-495e-8456-41f2d7e29f80" targetNamespace="http://schemas.microsoft.com/office/2006/metadata/properties" ma:root="true" ma:fieldsID="051ffeec547908c819b48ef7fae68aef" ns2:_="" ns3:_="">
    <xsd:import namespace="8e114423-617b-4931-9a62-741b33915ddb"/>
    <xsd:import namespace="dffa3566-1075-495e-8456-41f2d7e29f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14423-617b-4931-9a62-741b33915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fa3566-1075-495e-8456-41f2d7e29f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7A9731-7AE6-4A5E-981F-C793221D2B2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A0B0497-6064-49E7-B6DA-89EE3401E17A}">
  <ds:schemaRefs>
    <ds:schemaRef ds:uri="http://schemas.microsoft.com/sharepoint/v3/contenttype/forms"/>
  </ds:schemaRefs>
</ds:datastoreItem>
</file>

<file path=customXml/itemProps3.xml><?xml version="1.0" encoding="utf-8"?>
<ds:datastoreItem xmlns:ds="http://schemas.openxmlformats.org/officeDocument/2006/customXml" ds:itemID="{5CC43245-05B2-44AB-A6A3-31F5970FD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14423-617b-4931-9a62-741b33915ddb"/>
    <ds:schemaRef ds:uri="dffa3566-1075-495e-8456-41f2d7e29f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556</TotalTime>
  <Words>881</Words>
  <Application>Microsoft Macintosh PowerPoint</Application>
  <PresentationFormat>Widescreen</PresentationFormat>
  <Paragraphs>60</Paragraphs>
  <Slides>13</Slides>
  <Notes>5</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Fira Sans Book</vt:lpstr>
      <vt:lpstr>Arial</vt:lpstr>
      <vt:lpstr>Fira Sans Medium</vt:lpstr>
      <vt:lpstr>Calibri</vt:lpstr>
      <vt:lpstr>Fira Sans</vt:lpstr>
      <vt:lpstr>UCR-Basic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Fabia Sanz</dc:creator>
  <cp:keywords/>
  <dc:description/>
  <cp:lastModifiedBy>Jorge Sanchez</cp:lastModifiedBy>
  <cp:revision>64</cp:revision>
  <dcterms:created xsi:type="dcterms:W3CDTF">2020-04-15T23:29:48Z</dcterms:created>
  <dcterms:modified xsi:type="dcterms:W3CDTF">2024-04-29T22:23:56Z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6008700.00000000</vt:lpwstr>
  </property>
  <property fmtid="{D5CDD505-2E9C-101B-9397-08002B2CF9AE}" pid="3" name="ContentTypeId">
    <vt:lpwstr>0x01010047A7640BA4240E46B3DF80EEA6CCC330</vt:lpwstr>
  </property>
</Properties>
</file>