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267" r:id="rId6"/>
    <p:sldId id="259" r:id="rId7"/>
    <p:sldId id="275" r:id="rId8"/>
    <p:sldId id="499" r:id="rId9"/>
    <p:sldId id="376" r:id="rId10"/>
    <p:sldId id="470" r:id="rId11"/>
    <p:sldId id="393" r:id="rId12"/>
    <p:sldId id="468" r:id="rId13"/>
    <p:sldId id="469" r:id="rId14"/>
    <p:sldId id="394" r:id="rId15"/>
    <p:sldId id="395" r:id="rId16"/>
    <p:sldId id="488" r:id="rId17"/>
    <p:sldId id="366" r:id="rId18"/>
    <p:sldId id="367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368" r:id="rId27"/>
    <p:sldId id="439" r:id="rId28"/>
    <p:sldId id="440" r:id="rId29"/>
    <p:sldId id="442" r:id="rId30"/>
    <p:sldId id="487" r:id="rId31"/>
    <p:sldId id="443" r:id="rId32"/>
    <p:sldId id="371" r:id="rId33"/>
    <p:sldId id="420" r:id="rId34"/>
    <p:sldId id="413" r:id="rId35"/>
    <p:sldId id="414" r:id="rId36"/>
    <p:sldId id="284" r:id="rId37"/>
    <p:sldId id="411" r:id="rId38"/>
    <p:sldId id="425" r:id="rId39"/>
    <p:sldId id="484" r:id="rId40"/>
    <p:sldId id="482" r:id="rId41"/>
    <p:sldId id="483" r:id="rId42"/>
    <p:sldId id="389" r:id="rId43"/>
    <p:sldId id="412" r:id="rId44"/>
    <p:sldId id="489" r:id="rId45"/>
    <p:sldId id="262" r:id="rId46"/>
    <p:sldId id="494" r:id="rId47"/>
    <p:sldId id="490" r:id="rId48"/>
    <p:sldId id="273" r:id="rId49"/>
    <p:sldId id="272" r:id="rId50"/>
    <p:sldId id="491" r:id="rId51"/>
    <p:sldId id="269" r:id="rId52"/>
    <p:sldId id="492" r:id="rId53"/>
    <p:sldId id="493" r:id="rId54"/>
    <p:sldId id="268" r:id="rId55"/>
    <p:sldId id="274" r:id="rId56"/>
    <p:sldId id="266" r:id="rId57"/>
    <p:sldId id="337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547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5278B0-05B7-AE7D-999B-55A0A243098D}" name="Albert Yam" initials="AY" userId="YyzwPf2gINJLTfeNrRTm+WycPlSbi5cpTun/reMw1I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FDD"/>
    <a:srgbClr val="7DBCDB"/>
    <a:srgbClr val="6ABCE8"/>
    <a:srgbClr val="6DB9E1"/>
    <a:srgbClr val="003DA5"/>
    <a:srgbClr val="000000"/>
    <a:srgbClr val="FFB81D"/>
    <a:srgbClr val="2E2D2D"/>
    <a:srgbClr val="F47735"/>
    <a:srgbClr val="E07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80" autoAdjust="0"/>
  </p:normalViewPr>
  <p:slideViewPr>
    <p:cSldViewPr snapToGrid="0">
      <p:cViewPr varScale="1">
        <p:scale>
          <a:sx n="97" d="100"/>
          <a:sy n="97" d="100"/>
        </p:scale>
        <p:origin x="1578" y="60"/>
      </p:cViewPr>
      <p:guideLst>
        <p:guide orient="horz" pos="1620"/>
        <p:guide pos="547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ada A Palmer" userId="4d7edc41-f69b-4364-9ca9-5f1436d883d2" providerId="ADAL" clId="{F6FC7082-76A1-4D25-883F-1709F40606FC}"/>
    <pc:docChg chg="custSel modSld">
      <pc:chgData name="Ranada A Palmer" userId="4d7edc41-f69b-4364-9ca9-5f1436d883d2" providerId="ADAL" clId="{F6FC7082-76A1-4D25-883F-1709F40606FC}" dt="2025-10-28T22:28:19.011" v="83" actId="255"/>
      <pc:docMkLst>
        <pc:docMk/>
      </pc:docMkLst>
      <pc:sldChg chg="modSp mod">
        <pc:chgData name="Ranada A Palmer" userId="4d7edc41-f69b-4364-9ca9-5f1436d883d2" providerId="ADAL" clId="{F6FC7082-76A1-4D25-883F-1709F40606FC}" dt="2025-10-28T21:50:02.351" v="15" actId="404"/>
        <pc:sldMkLst>
          <pc:docMk/>
          <pc:sldMk cId="757806978" sldId="268"/>
        </pc:sldMkLst>
        <pc:spChg chg="mod">
          <ac:chgData name="Ranada A Palmer" userId="4d7edc41-f69b-4364-9ca9-5f1436d883d2" providerId="ADAL" clId="{F6FC7082-76A1-4D25-883F-1709F40606FC}" dt="2025-10-28T21:50:02.351" v="15" actId="404"/>
          <ac:spMkLst>
            <pc:docMk/>
            <pc:sldMk cId="757806978" sldId="268"/>
            <ac:spMk id="4" creationId="{F33D0730-CA5F-A953-0E53-D84FCA5F6CCB}"/>
          </ac:spMkLst>
        </pc:spChg>
      </pc:sldChg>
      <pc:sldChg chg="modSp mod">
        <pc:chgData name="Ranada A Palmer" userId="4d7edc41-f69b-4364-9ca9-5f1436d883d2" providerId="ADAL" clId="{F6FC7082-76A1-4D25-883F-1709F40606FC}" dt="2025-10-28T22:28:19.011" v="83" actId="255"/>
        <pc:sldMkLst>
          <pc:docMk/>
          <pc:sldMk cId="2523605677" sldId="274"/>
        </pc:sldMkLst>
        <pc:spChg chg="mod">
          <ac:chgData name="Ranada A Palmer" userId="4d7edc41-f69b-4364-9ca9-5f1436d883d2" providerId="ADAL" clId="{F6FC7082-76A1-4D25-883F-1709F40606FC}" dt="2025-10-28T22:28:19.011" v="83" actId="255"/>
          <ac:spMkLst>
            <pc:docMk/>
            <pc:sldMk cId="2523605677" sldId="274"/>
            <ac:spMk id="4" creationId="{DF7E4EBD-2605-25E3-FC9E-D04A7A8BA9AE}"/>
          </ac:spMkLst>
        </pc:spChg>
      </pc:sldChg>
      <pc:sldChg chg="modSp mod">
        <pc:chgData name="Ranada A Palmer" userId="4d7edc41-f69b-4364-9ca9-5f1436d883d2" providerId="ADAL" clId="{F6FC7082-76A1-4D25-883F-1709F40606FC}" dt="2025-10-28T21:47:56.803" v="9" actId="6549"/>
        <pc:sldMkLst>
          <pc:docMk/>
          <pc:sldMk cId="2129876862" sldId="371"/>
        </pc:sldMkLst>
        <pc:spChg chg="mod">
          <ac:chgData name="Ranada A Palmer" userId="4d7edc41-f69b-4364-9ca9-5f1436d883d2" providerId="ADAL" clId="{F6FC7082-76A1-4D25-883F-1709F40606FC}" dt="2025-10-28T21:47:56.803" v="9" actId="6549"/>
          <ac:spMkLst>
            <pc:docMk/>
            <pc:sldMk cId="2129876862" sldId="371"/>
            <ac:spMk id="5" creationId="{5B1D6C98-F53F-9A11-6F22-8F29BC003F22}"/>
          </ac:spMkLst>
        </pc:spChg>
      </pc:sldChg>
      <pc:sldChg chg="modSp mod">
        <pc:chgData name="Ranada A Palmer" userId="4d7edc41-f69b-4364-9ca9-5f1436d883d2" providerId="ADAL" clId="{F6FC7082-76A1-4D25-883F-1709F40606FC}" dt="2025-10-28T21:46:04.327" v="1" actId="6549"/>
        <pc:sldMkLst>
          <pc:docMk/>
          <pc:sldMk cId="2540269852" sldId="393"/>
        </pc:sldMkLst>
        <pc:spChg chg="mod">
          <ac:chgData name="Ranada A Palmer" userId="4d7edc41-f69b-4364-9ca9-5f1436d883d2" providerId="ADAL" clId="{F6FC7082-76A1-4D25-883F-1709F40606FC}" dt="2025-10-28T21:46:04.327" v="1" actId="6549"/>
          <ac:spMkLst>
            <pc:docMk/>
            <pc:sldMk cId="2540269852" sldId="393"/>
            <ac:spMk id="2" creationId="{5167EAB5-C0CF-70F4-0209-4D007C692C14}"/>
          </ac:spMkLst>
        </pc:spChg>
      </pc:sldChg>
      <pc:sldChg chg="delSp modSp mod">
        <pc:chgData name="Ranada A Palmer" userId="4d7edc41-f69b-4364-9ca9-5f1436d883d2" providerId="ADAL" clId="{F6FC7082-76A1-4D25-883F-1709F40606FC}" dt="2025-10-28T21:48:49.781" v="12" actId="478"/>
        <pc:sldMkLst>
          <pc:docMk/>
          <pc:sldMk cId="631582826" sldId="412"/>
        </pc:sldMkLst>
        <pc:spChg chg="del mod">
          <ac:chgData name="Ranada A Palmer" userId="4d7edc41-f69b-4364-9ca9-5f1436d883d2" providerId="ADAL" clId="{F6FC7082-76A1-4D25-883F-1709F40606FC}" dt="2025-10-28T21:48:49.781" v="12" actId="478"/>
          <ac:spMkLst>
            <pc:docMk/>
            <pc:sldMk cId="631582826" sldId="412"/>
            <ac:spMk id="2" creationId="{D8196168-7C01-E346-A21E-05ADA4719F25}"/>
          </ac:spMkLst>
        </pc:spChg>
        <pc:spChg chg="mod">
          <ac:chgData name="Ranada A Palmer" userId="4d7edc41-f69b-4364-9ca9-5f1436d883d2" providerId="ADAL" clId="{F6FC7082-76A1-4D25-883F-1709F40606FC}" dt="2025-10-28T21:48:40.522" v="10" actId="6549"/>
          <ac:spMkLst>
            <pc:docMk/>
            <pc:sldMk cId="631582826" sldId="412"/>
            <ac:spMk id="4" creationId="{00000000-0000-0000-0000-000000000000}"/>
          </ac:spMkLst>
        </pc:spChg>
      </pc:sldChg>
      <pc:sldChg chg="modSp mod">
        <pc:chgData name="Ranada A Palmer" userId="4d7edc41-f69b-4364-9ca9-5f1436d883d2" providerId="ADAL" clId="{F6FC7082-76A1-4D25-883F-1709F40606FC}" dt="2025-10-28T21:46:54.083" v="4" actId="6549"/>
        <pc:sldMkLst>
          <pc:docMk/>
          <pc:sldMk cId="368469663" sldId="439"/>
        </pc:sldMkLst>
        <pc:spChg chg="mod">
          <ac:chgData name="Ranada A Palmer" userId="4d7edc41-f69b-4364-9ca9-5f1436d883d2" providerId="ADAL" clId="{F6FC7082-76A1-4D25-883F-1709F40606FC}" dt="2025-10-28T21:46:54.083" v="4" actId="6549"/>
          <ac:spMkLst>
            <pc:docMk/>
            <pc:sldMk cId="368469663" sldId="439"/>
            <ac:spMk id="7" creationId="{2D8E6218-9234-23E0-3EFC-30A786D44BDC}"/>
          </ac:spMkLst>
        </pc:spChg>
      </pc:sldChg>
      <pc:sldChg chg="modSp mod">
        <pc:chgData name="Ranada A Palmer" userId="4d7edc41-f69b-4364-9ca9-5f1436d883d2" providerId="ADAL" clId="{F6FC7082-76A1-4D25-883F-1709F40606FC}" dt="2025-10-28T21:46:13.965" v="2" actId="6549"/>
        <pc:sldMkLst>
          <pc:docMk/>
          <pc:sldMk cId="1987005813" sldId="469"/>
        </pc:sldMkLst>
        <pc:spChg chg="mod">
          <ac:chgData name="Ranada A Palmer" userId="4d7edc41-f69b-4364-9ca9-5f1436d883d2" providerId="ADAL" clId="{F6FC7082-76A1-4D25-883F-1709F40606FC}" dt="2025-10-28T21:46:13.965" v="2" actId="6549"/>
          <ac:spMkLst>
            <pc:docMk/>
            <pc:sldMk cId="1987005813" sldId="469"/>
            <ac:spMk id="2" creationId="{B7C3515B-E8BA-FA96-372F-014FB8BE0178}"/>
          </ac:spMkLst>
        </pc:spChg>
      </pc:sldChg>
      <pc:sldChg chg="modSp mod">
        <pc:chgData name="Ranada A Palmer" userId="4d7edc41-f69b-4364-9ca9-5f1436d883d2" providerId="ADAL" clId="{F6FC7082-76A1-4D25-883F-1709F40606FC}" dt="2025-10-28T21:47:47.582" v="8" actId="6549"/>
        <pc:sldMkLst>
          <pc:docMk/>
          <pc:sldMk cId="1210470587" sldId="487"/>
        </pc:sldMkLst>
        <pc:spChg chg="mod">
          <ac:chgData name="Ranada A Palmer" userId="4d7edc41-f69b-4364-9ca9-5f1436d883d2" providerId="ADAL" clId="{F6FC7082-76A1-4D25-883F-1709F40606FC}" dt="2025-10-28T21:47:47.582" v="8" actId="6549"/>
          <ac:spMkLst>
            <pc:docMk/>
            <pc:sldMk cId="1210470587" sldId="487"/>
            <ac:spMk id="7" creationId="{BDB0BA75-D58C-CFE3-AD45-293841767C68}"/>
          </ac:spMkLst>
        </pc:spChg>
      </pc:sldChg>
      <pc:sldChg chg="modSp mod">
        <pc:chgData name="Ranada A Palmer" userId="4d7edc41-f69b-4364-9ca9-5f1436d883d2" providerId="ADAL" clId="{F6FC7082-76A1-4D25-883F-1709F40606FC}" dt="2025-10-28T22:25:45.009" v="16" actId="20577"/>
        <pc:sldMkLst>
          <pc:docMk/>
          <pc:sldMk cId="0" sldId="490"/>
        </pc:sldMkLst>
        <pc:spChg chg="mod">
          <ac:chgData name="Ranada A Palmer" userId="4d7edc41-f69b-4364-9ca9-5f1436d883d2" providerId="ADAL" clId="{F6FC7082-76A1-4D25-883F-1709F40606FC}" dt="2025-10-28T22:25:45.009" v="16" actId="20577"/>
          <ac:spMkLst>
            <pc:docMk/>
            <pc:sldMk cId="0" sldId="490"/>
            <ac:spMk id="4" creationId="{BF5B3517-D721-3892-5697-5AC987C1181F}"/>
          </ac:spMkLst>
        </pc:spChg>
      </pc:sldChg>
      <pc:sldChg chg="modSp mod">
        <pc:chgData name="Ranada A Palmer" userId="4d7edc41-f69b-4364-9ca9-5f1436d883d2" providerId="ADAL" clId="{F6FC7082-76A1-4D25-883F-1709F40606FC}" dt="2025-10-28T21:49:08.720" v="13" actId="6549"/>
        <pc:sldMkLst>
          <pc:docMk/>
          <pc:sldMk cId="1408453167" sldId="494"/>
        </pc:sldMkLst>
        <pc:spChg chg="mod">
          <ac:chgData name="Ranada A Palmer" userId="4d7edc41-f69b-4364-9ca9-5f1436d883d2" providerId="ADAL" clId="{F6FC7082-76A1-4D25-883F-1709F40606FC}" dt="2025-10-28T21:49:08.720" v="13" actId="6549"/>
          <ac:spMkLst>
            <pc:docMk/>
            <pc:sldMk cId="1408453167" sldId="494"/>
            <ac:spMk id="4" creationId="{8A3A2084-9B69-B362-F5A0-8E8AEE405CF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BD65-146B-EC4C-83B5-8EBFCB408712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9DDE9-F6B5-BA4A-B655-C30707047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9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7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6A0C-76C1-736A-8FAD-FCB774F57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694AD-1783-3F49-6F08-5F88E5D6A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6095D-3164-08F0-176E-E8524FE82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6146E-390E-3F65-5B4B-59C8A71C8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0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739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5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499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4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78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8C38A-19F2-E5D9-1F1B-ABCA904A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CF147-A0F1-7B98-4A98-546FE8B12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EF39B-1EDC-96B1-F1B5-528EFD7A3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6492-A835-8615-5E22-DDB0470C7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73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99A4C-A17E-53A4-19CD-E30A0C2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DFB94-60F4-7008-B2D8-53ACDAD8E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BDB7-B7A7-6133-A83B-0604D3DE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E3A14-508F-14E4-378D-BE5DAD0EC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88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59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3D700-E379-8236-D972-F960182A2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257C9-E0A8-CFCF-7409-6D4F744F5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22807-8315-DD63-09D8-6C1E09F3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9F7E-F6BE-747F-2F85-A16CF7DA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45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03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0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37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92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1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6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12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8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6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35A56-03E1-55C2-759E-17080F08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CB761-06DE-8805-3601-235FADAB6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29E0E7-795D-8427-3EA2-82E44B575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F81BE-7420-5352-96EA-3F9F1F658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0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1EB8-59EE-4720-80D8-B43F1278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42B48-7E43-7559-FE50-867F5ECD5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EB42C-F691-0E0B-69E2-DD676B6CA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61FD0-B4B6-F094-8C38-E7456EA4B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8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CC2FF-AE57-F217-837B-A772036E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6C84C-4C8D-92F9-DD9A-C0726348C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CF396-5A0B-9C08-7815-F37FA05DB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9CF30-7E05-3AC3-BBD1-37DEF1CE4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9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7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17805" indent="-217805">
              <a:spcAft>
                <a:spcPts val="458"/>
              </a:spcAft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13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5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1240" indent="-181240" defTabSz="483306">
              <a:buFont typeface="Arial" panose="020B0604020202020204" pitchFamily="34" charset="0"/>
              <a:buChar char="•"/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6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72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23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03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8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6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57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6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51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AEE9-A073-D187-F6C0-B61610B9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58BBB-B065-C250-7C6C-D46F65A93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F0BE7-A57A-F4F5-DC2E-47767445F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493262">
              <a:buFont typeface="Arial" panose="020B0604020202020204" pitchFamily="34" charset="0"/>
              <a:buNone/>
              <a:defRPr/>
            </a:pPr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61E93-DB76-913F-E27F-39272691E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118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55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6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7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E3B7A-1DF6-F80A-E82A-2FE5A7A4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6F13C-7800-2E92-292A-D89DE2202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B39FC-8216-98DD-6303-FED09CAD7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140E6-F6AD-224E-50FF-6C8882E16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B74D-1ED3-82E9-E720-BD67A4F5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0C092-0E1B-69FE-5F0E-9C09F72B5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323BD-FFD1-3B37-16A1-C76F57D79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0564C-D634-ADEF-FCB0-FA5191B76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3CF85-9935-9532-38A6-BC0725718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91D92-3E11-5E04-4053-5E038E1B8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9DAFA-207A-CCBF-ECB8-849FC34B0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D6DE-9826-1D01-2667-33A42E99C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956301" y="3631590"/>
            <a:ext cx="2847863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350">
                <a:solidFill>
                  <a:schemeClr val="bg1"/>
                </a:solidFill>
              </a:rPr>
              <a:t>Fall Benefits</a:t>
            </a:r>
            <a:r>
              <a:rPr lang="en-US" sz="1350" baseline="0">
                <a:solidFill>
                  <a:schemeClr val="bg1"/>
                </a:solidFill>
              </a:rPr>
              <a:t> Training</a:t>
            </a: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</p:spTree>
    <p:extLst>
      <p:ext uri="{BB962C8B-B14F-4D97-AF65-F5344CB8AC3E}">
        <p14:creationId xmlns:p14="http://schemas.microsoft.com/office/powerpoint/2010/main" val="58293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20F325-8189-375E-4FF1-BBCC0A17C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853C-B1D0-A6FF-B9E5-7072A44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D4C0-B67C-63D7-2293-9EE13F317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5347"/>
            <a:ext cx="8229600" cy="255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82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674E-341E-D1D3-46C8-E09A6713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10FA-2554-27EF-A9FC-7ED2B8222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5347"/>
            <a:ext cx="8229600" cy="255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849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5" y="1716"/>
            <a:ext cx="9140949" cy="514178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01701"/>
            <a:ext cx="5031519" cy="681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2700" b="1" i="0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Divider Title Goes Here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2180"/>
            <a:ext cx="5448080" cy="11356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Type your highly motivational phrase here and impress </a:t>
            </a:r>
            <a:br>
              <a:rPr lang="en-US"/>
            </a:br>
            <a:r>
              <a:rPr lang="en-US"/>
              <a:t>all who see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79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2181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661035"/>
            <a:ext cx="5439486" cy="21903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83938"/>
            <a:ext cx="5448080" cy="7709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Here are some charts </a:t>
            </a:r>
            <a:br>
              <a:rPr lang="en-US"/>
            </a:br>
            <a:r>
              <a:rPr lang="en-US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713952"/>
            <a:ext cx="4043989" cy="24020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713952"/>
            <a:ext cx="4043438" cy="24020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35199" y="4850628"/>
            <a:ext cx="102394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2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8058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chart has </a:t>
            </a:r>
            <a:br>
              <a:rPr lang="en-US"/>
            </a:br>
            <a:r>
              <a:rPr lang="en-US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708072"/>
            <a:ext cx="5448080" cy="24079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708072"/>
            <a:ext cx="2651760" cy="2407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5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Go ahead and mention some details.</a:t>
            </a:r>
          </a:p>
        </p:txBody>
      </p:sp>
    </p:spTree>
    <p:extLst>
      <p:ext uri="{BB962C8B-B14F-4D97-AF65-F5344CB8AC3E}">
        <p14:creationId xmlns:p14="http://schemas.microsoft.com/office/powerpoint/2010/main" val="121591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8059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1701503"/>
            <a:ext cx="5439836" cy="24791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672180"/>
            <a:ext cx="5489903" cy="36548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650"/>
              </a:spcBef>
              <a:spcAft>
                <a:spcPts val="0"/>
              </a:spcAft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88658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654303"/>
            <a:ext cx="8229600" cy="507831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7"/>
            <a:ext cx="8229600" cy="25561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  <p:sldLayoutId id="2147483669" r:id="rId3"/>
    <p:sldLayoutId id="2147483670" r:id="rId4"/>
    <p:sldLayoutId id="2147483677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9" r:id="rId11"/>
    <p:sldLayoutId id="2147483682" r:id="rId12"/>
    <p:sldLayoutId id="2147483681" r:id="rId13"/>
    <p:sldLayoutId id="2147483680" r:id="rId14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3000" b="0" i="0" kern="1200">
          <a:solidFill>
            <a:srgbClr val="676767"/>
          </a:solidFill>
          <a:latin typeface="Arial"/>
          <a:ea typeface="+mj-ea"/>
          <a:cs typeface="Kievit Offc Pr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676767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sv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sv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sv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ucnet.universityofcalifornia.edu/employee-news/big-changes-new-choices-oe-2026/#faq" TargetMode="External"/><Relationship Id="rId5" Type="http://schemas.openxmlformats.org/officeDocument/2006/relationships/hyperlink" Target="https://ucnet.universityofcalifornia.edu/wp-content/uploads/2025/10/2026-Benefits-Changes-Fact-Sheet.pdf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ucnet.universityofcalifornia.edu/employee-news/letter-from-systemwide-hr-vp-cheryl-lloyd/" TargetMode="External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9.xml"/><Relationship Id="rId9" Type="http://schemas.openxmlformats.org/officeDocument/2006/relationships/hyperlink" Target="https://www1.deltadentalins.com/group-sites/uc.html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sv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sv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sv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818B2DA-8BCE-3057-00D1-8DB27992E373}"/>
              </a:ext>
            </a:extLst>
          </p:cNvPr>
          <p:cNvSpPr/>
          <p:nvPr/>
        </p:nvSpPr>
        <p:spPr>
          <a:xfrm rot="5400000">
            <a:off x="27708" y="-27707"/>
            <a:ext cx="2708566" cy="2763982"/>
          </a:xfrm>
          <a:prstGeom prst="rtTriangle">
            <a:avLst/>
          </a:prstGeom>
          <a:gradFill flip="none" rotWithShape="1">
            <a:gsLst>
              <a:gs pos="0">
                <a:srgbClr val="6ABCE8"/>
              </a:gs>
              <a:gs pos="50000">
                <a:srgbClr val="7DBCDB"/>
              </a:gs>
              <a:gs pos="100000">
                <a:srgbClr val="B1CFDD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46C72B1-5721-A3BC-3C5F-BC602C6E4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1" y="384624"/>
            <a:ext cx="1692600" cy="515921"/>
          </a:xfrm>
          <a:prstGeom prst="rect">
            <a:avLst/>
          </a:prstGeom>
        </p:spPr>
      </p:pic>
      <p:pic>
        <p:nvPicPr>
          <p:cNvPr id="2" name="slide1">
            <a:hlinkClick r:id="" action="ppaction://media"/>
            <a:extLst>
              <a:ext uri="{FF2B5EF4-FFF2-40B4-BE49-F238E27FC236}">
                <a16:creationId xmlns:a16="http://schemas.microsoft.com/office/drawing/2014/main" id="{58C4E359-DEA7-9169-6403-ACDE482B8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420">
        <p:fade/>
      </p:transition>
    </mc:Choice>
    <mc:Fallback xmlns="">
      <p:transition spd="med" advTm="67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D8A9-F013-9F1A-489E-993F70C3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7C3515B-E8BA-FA96-372F-014FB8BE0178}"/>
              </a:ext>
            </a:extLst>
          </p:cNvPr>
          <p:cNvSpPr txBox="1"/>
          <p:nvPr/>
        </p:nvSpPr>
        <p:spPr>
          <a:xfrm>
            <a:off x="358381" y="1489296"/>
            <a:ext cx="8429123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AB 2843: Health Care Coverage: Rape and Sexual Assault</a:t>
            </a:r>
          </a:p>
          <a:p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Requires health plans/insurers to include/provide coverage for a nine-month period without cost sharing for urgent, emergent and follow-up medical, acupuncture/chiro care, DME, prosthetics &amp; orthotics, prescriptions, mental health, and substance use disorder treatment for individuals who receive care following a rape or sexual assault</a:t>
            </a: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Prohibits a health plan from requiring, as a condition of providing coverage: (1) an enrollee or insured to file a police report, (2) charges to be brought against an assailant, (3) or an assailant to be convicted of rape or sexual assault </a:t>
            </a: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C42A089-3DA8-8B11-A76A-B1A7AF92B699}"/>
              </a:ext>
            </a:extLst>
          </p:cNvPr>
          <p:cNvSpPr txBox="1">
            <a:spLocks/>
          </p:cNvSpPr>
          <p:nvPr/>
        </p:nvSpPr>
        <p:spPr>
          <a:xfrm>
            <a:off x="414567" y="450415"/>
            <a:ext cx="6568124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and Kaiser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BE2877-E70C-8D0C-A4B4-5FCC91CB00B6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6F97889-DA1F-3B63-6DD9-4CDBFDB4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C551AD3-F081-3720-4980-51D3B5289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7" name="slide10">
            <a:hlinkClick r:id="" action="ppaction://media"/>
            <a:extLst>
              <a:ext uri="{FF2B5EF4-FFF2-40B4-BE49-F238E27FC236}">
                <a16:creationId xmlns:a16="http://schemas.microsoft.com/office/drawing/2014/main" id="{D0434DD6-E525-DF90-592C-CF537846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7504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70">
        <p:fade/>
      </p:transition>
    </mc:Choice>
    <mc:Fallback xmlns="">
      <p:transition spd="med" advTm="41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68D0B2-0A5E-123A-42A9-59A320E52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51975"/>
              </p:ext>
            </p:extLst>
          </p:nvPr>
        </p:nvGraphicFramePr>
        <p:xfrm>
          <a:off x="412229" y="1468688"/>
          <a:ext cx="8413856" cy="1645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0269">
                  <a:extLst>
                    <a:ext uri="{9D8B030D-6E8A-4147-A177-3AD203B41FA5}">
                      <a16:colId xmlns:a16="http://schemas.microsoft.com/office/drawing/2014/main" val="775656244"/>
                    </a:ext>
                  </a:extLst>
                </a:gridCol>
                <a:gridCol w="3969634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2283953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527208"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Criteria for Weight Loss and Appetite Suppressants for New Utilizers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 dirty="0">
                          <a:solidFill>
                            <a:srgbClr val="2E2D2D"/>
                          </a:solidFill>
                          <a:effectLst/>
                        </a:rPr>
                        <a:t>BMI 30+  (Obesity)</a:t>
                      </a:r>
                      <a:endParaRPr lang="en-US" dirty="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 dirty="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/>
                </a:tc>
                <a:tc rowSpan="2"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40+ (Morbid Obesity)</a:t>
                      </a: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/>
                </a:tc>
                <a:extLst>
                  <a:ext uri="{0D108BD9-81ED-4DB2-BD59-A6C34878D82A}">
                    <a16:rowId xmlns:a16="http://schemas.microsoft.com/office/drawing/2014/main" val="486406381"/>
                  </a:ext>
                </a:extLst>
              </a:tr>
              <a:tr h="707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27+ with cardiovascular comorbidity or obesity-related condition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US" sz="1400" b="0" i="0" u="none" strike="noStrike" kern="1200" noProof="0" dirty="0">
                        <a:solidFill>
                          <a:srgbClr val="2E2D2D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C338D37-2509-3663-40E1-A78E850BE07D}"/>
              </a:ext>
            </a:extLst>
          </p:cNvPr>
          <p:cNvSpPr txBox="1">
            <a:spLocks/>
          </p:cNvSpPr>
          <p:nvPr/>
        </p:nvSpPr>
        <p:spPr>
          <a:xfrm>
            <a:off x="412229" y="485655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E54A7-EFE0-EB19-1ACB-EC74F4E62C11}"/>
              </a:ext>
            </a:extLst>
          </p:cNvPr>
          <p:cNvSpPr txBox="1"/>
          <p:nvPr/>
        </p:nvSpPr>
        <p:spPr>
          <a:xfrm>
            <a:off x="413489" y="3233034"/>
            <a:ext cx="84103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2D2D"/>
                </a:solidFill>
                <a:cs typeface="Arial"/>
              </a:rPr>
              <a:t>Existing members using these medications may continue if the prescribing physician certifies medical necessity and meets the Health Net PA criteria for </a:t>
            </a:r>
            <a:r>
              <a:rPr lang="en-US" i="1">
                <a:solidFill>
                  <a:srgbClr val="2E2D2D"/>
                </a:solidFill>
                <a:cs typeface="Arial"/>
              </a:rPr>
              <a:t>Continuation of Therapy</a:t>
            </a:r>
            <a:r>
              <a:rPr lang="en-US">
                <a:solidFill>
                  <a:srgbClr val="2E2D2D"/>
                </a:solidFill>
                <a:cs typeface="Arial"/>
              </a:rPr>
              <a:t>.  Existing members will not be required to have BMI 40+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B2D1F9-5E96-8903-F0ED-ED99EF424556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97E02FD-269B-D8A2-1451-B51A965A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3B5AFC-2EDA-E5EF-3231-3DDD749E5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2" name="slide11">
            <a:hlinkClick r:id="" action="ppaction://media"/>
            <a:extLst>
              <a:ext uri="{FF2B5EF4-FFF2-40B4-BE49-F238E27FC236}">
                <a16:creationId xmlns:a16="http://schemas.microsoft.com/office/drawing/2014/main" id="{41446C3E-9E2C-17AD-5934-A05C4FAF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40">
        <p:fade/>
      </p:transition>
    </mc:Choice>
    <mc:Fallback xmlns="">
      <p:transition spd="med" advTm="29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27A88-D291-F990-BA96-20525FAF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808D05B-B86C-572A-78DA-B87022A5EBC6}"/>
              </a:ext>
            </a:extLst>
          </p:cNvPr>
          <p:cNvSpPr txBox="1">
            <a:spLocks/>
          </p:cNvSpPr>
          <p:nvPr/>
        </p:nvSpPr>
        <p:spPr>
          <a:xfrm>
            <a:off x="365385" y="444031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8DC98-5F70-3CAA-CB76-CB285D7D3B09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D247E65-0690-EF18-0A17-06094E529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A407AA-FFEA-391B-E906-FB8566EE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283783"/>
            <a:ext cx="280946" cy="1285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EDF55C-924E-62EA-F7A4-3286D6E32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671303"/>
              </p:ext>
            </p:extLst>
          </p:nvPr>
        </p:nvGraphicFramePr>
        <p:xfrm>
          <a:off x="365385" y="1349114"/>
          <a:ext cx="8498133" cy="2903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5528">
                  <a:extLst>
                    <a:ext uri="{9D8B030D-6E8A-4147-A177-3AD203B41FA5}">
                      <a16:colId xmlns:a16="http://schemas.microsoft.com/office/drawing/2014/main" val="775656244"/>
                    </a:ext>
                  </a:extLst>
                </a:gridCol>
                <a:gridCol w="2877408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2975197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54100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1151815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Musculoskeletal Care (MSK) Management &amp; Interventional Pain Management (IPM) Programs 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kern="1200">
                          <a:solidFill>
                            <a:srgbClr val="2E2D2D"/>
                          </a:solidFill>
                          <a:effectLst/>
                        </a:rPr>
                        <a:t>Turning Point manages Prior Authorizations for MSK and IPM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kern="120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2E2D2D"/>
                          </a:solidFill>
                          <a:effectLst/>
                        </a:rPr>
                        <a:t>Evolent manages Prior Authorizations for MSK and IPM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486406381"/>
                  </a:ext>
                </a:extLst>
              </a:tr>
              <a:tr h="1082009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2E2D2D"/>
                          </a:solidFill>
                          <a:effectLst/>
                        </a:rPr>
                        <a:t>Sharecare Virtual Cooking Classes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 dirty="0">
                          <a:solidFill>
                            <a:srgbClr val="2E2D2D"/>
                          </a:solidFill>
                          <a:effectLst/>
                        </a:rPr>
                        <a:t>N/A</a:t>
                      </a:r>
                      <a:endParaRPr lang="en-US" dirty="0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 dirty="0">
                          <a:solidFill>
                            <a:srgbClr val="2E2D2D"/>
                          </a:solidFill>
                          <a:effectLst/>
                        </a:rPr>
                        <a:t>Up to five (5) virtual cooking classes to UC locations at no cost </a:t>
                      </a:r>
                      <a:endParaRPr lang="en-US" sz="1400" b="1" i="0" u="none" strike="noStrike" kern="1200" noProof="0" dirty="0">
                        <a:solidFill>
                          <a:srgbClr val="2E2D2D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pic>
        <p:nvPicPr>
          <p:cNvPr id="2" name="slide12">
            <a:hlinkClick r:id="" action="ppaction://media"/>
            <a:extLst>
              <a:ext uri="{FF2B5EF4-FFF2-40B4-BE49-F238E27FC236}">
                <a16:creationId xmlns:a16="http://schemas.microsoft.com/office/drawing/2014/main" id="{0EF57729-387F-DE1F-D0E4-E8C26E74A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80">
        <p:fade/>
      </p:transition>
    </mc:Choice>
    <mc:Fallback xmlns="">
      <p:transition spd="med" advTm="18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E42437F-443A-EC5C-A105-F50076810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403304"/>
              </p:ext>
            </p:extLst>
          </p:nvPr>
        </p:nvGraphicFramePr>
        <p:xfrm>
          <a:off x="414337" y="1193007"/>
          <a:ext cx="7950219" cy="2349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50073">
                  <a:extLst>
                    <a:ext uri="{9D8B030D-6E8A-4147-A177-3AD203B41FA5}">
                      <a16:colId xmlns:a16="http://schemas.microsoft.com/office/drawing/2014/main" val="428087145"/>
                    </a:ext>
                  </a:extLst>
                </a:gridCol>
                <a:gridCol w="2650073">
                  <a:extLst>
                    <a:ext uri="{9D8B030D-6E8A-4147-A177-3AD203B41FA5}">
                      <a16:colId xmlns:a16="http://schemas.microsoft.com/office/drawing/2014/main" val="3768406344"/>
                    </a:ext>
                  </a:extLst>
                </a:gridCol>
                <a:gridCol w="2650073">
                  <a:extLst>
                    <a:ext uri="{9D8B030D-6E8A-4147-A177-3AD203B41FA5}">
                      <a16:colId xmlns:a16="http://schemas.microsoft.com/office/drawing/2014/main" val="2241412866"/>
                    </a:ext>
                  </a:extLst>
                </a:gridCol>
              </a:tblGrid>
              <a:tr h="3225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3672"/>
                  </a:ext>
                </a:extLst>
              </a:tr>
              <a:tr h="322598">
                <a:tc row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BMI Criteria for Weight Loss and Anti-Obesity Drugs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40+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BMI 40+</a:t>
                      </a:r>
                      <a:endParaRPr lang="en-US" b="1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1965910161"/>
                  </a:ext>
                </a:extLst>
              </a:tr>
              <a:tr h="322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&lt; 40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N/A</a:t>
                      </a:r>
                      <a:endParaRPr lang="en-US" b="1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1873716300"/>
                  </a:ext>
                </a:extLst>
              </a:tr>
              <a:tr h="529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30+ with moderate/severe obstructive sleep apnea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BMI 30+ with moderate/severe obstructive sleep apnea</a:t>
                      </a:r>
                      <a:endParaRPr lang="en-US" b="1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89184178"/>
                  </a:ext>
                </a:extLst>
              </a:tr>
              <a:tr h="85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BMI 27+ with one of these comorbidities: peripheral artery disease, history of stroke or heart attack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1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BMI 27+ with one of these comorbidities: peripheral artery disease, history of stroke or heart attack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312536331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D2AAB7-2575-D429-3A26-4E8597AB447D}"/>
              </a:ext>
            </a:extLst>
          </p:cNvPr>
          <p:cNvSpPr txBox="1">
            <a:spLocks/>
          </p:cNvSpPr>
          <p:nvPr/>
        </p:nvSpPr>
        <p:spPr>
          <a:xfrm>
            <a:off x="365385" y="412544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Kaiser CA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0EDCBF-2592-CCFE-720F-E1B50A9FC9E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664100C-1464-A27B-428E-ACAF5A5A9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779B10-6AD7-C9BE-5F87-03BE5D203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283783"/>
            <a:ext cx="280946" cy="12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04D51-9D20-7E82-8375-3F5FEE2493A4}"/>
              </a:ext>
            </a:extLst>
          </p:cNvPr>
          <p:cNvSpPr txBox="1"/>
          <p:nvPr/>
        </p:nvSpPr>
        <p:spPr>
          <a:xfrm>
            <a:off x="343428" y="3538738"/>
            <a:ext cx="8447617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50" dirty="0">
                <a:solidFill>
                  <a:srgbClr val="2E2D2D"/>
                </a:solidFill>
                <a:cs typeface="Arial"/>
              </a:rPr>
              <a:t>Members who started treatment with BMI 40+ may access the medications for up to 24 </a:t>
            </a:r>
            <a:r>
              <a:rPr lang="en-US" sz="1450" dirty="0" err="1">
                <a:solidFill>
                  <a:srgbClr val="2E2D2D"/>
                </a:solidFill>
                <a:cs typeface="Arial"/>
              </a:rPr>
              <a:t>mos</a:t>
            </a:r>
            <a:r>
              <a:rPr lang="en-US" sz="1450" dirty="0">
                <a:solidFill>
                  <a:srgbClr val="2E2D2D"/>
                </a:solidFill>
                <a:cs typeface="Arial"/>
              </a:rPr>
              <a:t> (if medically necessary); those who started with BMI below 40 will no longer have access to the medications if they do not have a comorbidity as outlined by KP.</a:t>
            </a:r>
            <a:endParaRPr lang="en-US" dirty="0"/>
          </a:p>
        </p:txBody>
      </p:sp>
      <p:pic>
        <p:nvPicPr>
          <p:cNvPr id="8" name="slide13">
            <a:hlinkClick r:id="" action="ppaction://media"/>
            <a:extLst>
              <a:ext uri="{FF2B5EF4-FFF2-40B4-BE49-F238E27FC236}">
                <a16:creationId xmlns:a16="http://schemas.microsoft.com/office/drawing/2014/main" id="{B246340D-D7F8-771D-A104-B8ED61C04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70">
        <p:fade/>
      </p:transition>
    </mc:Choice>
    <mc:Fallback xmlns="">
      <p:transition spd="med" advTm="2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2026 PPO Medical Plans for Faculty &amp; Staff</a:t>
            </a:r>
          </a:p>
        </p:txBody>
      </p:sp>
      <p:pic>
        <p:nvPicPr>
          <p:cNvPr id="3" name="slide14">
            <a:hlinkClick r:id="" action="ppaction://media"/>
            <a:extLst>
              <a:ext uri="{FF2B5EF4-FFF2-40B4-BE49-F238E27FC236}">
                <a16:creationId xmlns:a16="http://schemas.microsoft.com/office/drawing/2014/main" id="{592759D1-57AC-9240-9D03-F8B408DDD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70">
        <p:fade/>
      </p:transition>
    </mc:Choice>
    <mc:Fallback xmlns="">
      <p:transition spd="med" advTm="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3974" y="1384212"/>
            <a:ext cx="6508070" cy="179792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3DA5"/>
                </a:solidFill>
              </a:rPr>
              <a:t>Medical PPO Plans</a:t>
            </a:r>
          </a:p>
          <a:p>
            <a:pPr algn="ctr"/>
            <a:r>
              <a:rPr lang="en-US" sz="3200" b="1" dirty="0">
                <a:solidFill>
                  <a:srgbClr val="003DA5"/>
                </a:solidFill>
              </a:rPr>
              <a:t>Blue Shield of California</a:t>
            </a:r>
          </a:p>
          <a:p>
            <a:pPr algn="ctr"/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4FF30-FEC2-798F-C9D3-90D19E5BEDF5}"/>
              </a:ext>
            </a:extLst>
          </p:cNvPr>
          <p:cNvSpPr txBox="1"/>
          <p:nvPr/>
        </p:nvSpPr>
        <p:spPr>
          <a:xfrm>
            <a:off x="1579418" y="2778184"/>
            <a:ext cx="5417183" cy="80791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2400" dirty="0">
                <a:solidFill>
                  <a:srgbClr val="3F3F3F"/>
                </a:solidFill>
              </a:rPr>
              <a:t>UC Care</a:t>
            </a:r>
            <a:endParaRPr lang="en-US" sz="240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2400" dirty="0">
                <a:solidFill>
                  <a:srgbClr val="3F3F3F"/>
                </a:solidFill>
              </a:rPr>
              <a:t>HealthSavings+</a:t>
            </a:r>
            <a:endParaRPr lang="en-US" dirty="0">
              <a:solidFill>
                <a:srgbClr val="3F3F3F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2D99C2-5745-C1DE-582F-7644AB2B2FC0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E9C36F4-495D-24B2-D2F3-B90E29716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1520442-C9E7-C002-443E-963BFFB9B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4939" y="1145088"/>
            <a:ext cx="280946" cy="128525"/>
          </a:xfrm>
          <a:prstGeom prst="rect">
            <a:avLst/>
          </a:prstGeom>
        </p:spPr>
      </p:pic>
      <p:pic>
        <p:nvPicPr>
          <p:cNvPr id="8" name="slide15updated">
            <a:hlinkClick r:id="" action="ppaction://media"/>
            <a:extLst>
              <a:ext uri="{FF2B5EF4-FFF2-40B4-BE49-F238E27FC236}">
                <a16:creationId xmlns:a16="http://schemas.microsoft.com/office/drawing/2014/main" id="{65F9143C-B0D9-73DE-7534-7BDDE56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6335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30">
        <p:fade/>
      </p:transition>
    </mc:Choice>
    <mc:Fallback xmlns="">
      <p:transition spd="med" advTm="28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3820-4375-BE30-A327-BCD80E0C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489132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E98A66C-4E28-ED11-5157-D958414863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813972"/>
              </p:ext>
            </p:extLst>
          </p:nvPr>
        </p:nvGraphicFramePr>
        <p:xfrm>
          <a:off x="457200" y="1282814"/>
          <a:ext cx="8229599" cy="273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943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1858856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2516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HealthSavings+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6201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Provider Network &amp; Plan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Anthem Blue Cross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Anthem Blue Cross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Blue Shield of California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457264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Member Services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&amp; Health Care Advocacy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Accolade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Pharmacy Benefit Manager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 Navitus</a:t>
                      </a:r>
                    </a:p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2635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895F06-1F47-F017-6F44-F9CBE9498BAF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52CC0E3-1C5A-D88D-4D49-D441451FB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370F2A-2166-DD9C-CCDE-DD40EF932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16">
            <a:hlinkClick r:id="" action="ppaction://media"/>
            <a:extLst>
              <a:ext uri="{FF2B5EF4-FFF2-40B4-BE49-F238E27FC236}">
                <a16:creationId xmlns:a16="http://schemas.microsoft.com/office/drawing/2014/main" id="{0636056C-623F-C8B7-12E7-69276D2C0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30">
        <p:fade/>
      </p:transition>
    </mc:Choice>
    <mc:Fallback xmlns="">
      <p:transition spd="med" advTm="16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1823-D768-33AE-1501-CC061D5E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6095-9BCA-3F31-076D-50CB5854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488505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54A959-BC05-9EF9-8FFD-FE020A54CF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475412"/>
              </p:ext>
            </p:extLst>
          </p:nvPr>
        </p:nvGraphicFramePr>
        <p:xfrm>
          <a:off x="465364" y="1094014"/>
          <a:ext cx="8221436" cy="2660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765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32907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2516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116785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Calendar Year Deductibles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Medical + Behavioral Health 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+ Prescription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$1,650 IN Single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$3,300 IN Family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$2,600 OON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$5,200 OON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$3,000 per covered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$2,500 IN Single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$5,000 IN Family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$4,000 OON Single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$8,000 OON Family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116785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Out-of-Pocket Maximums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Medical + Behavioral Health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+ Prescription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$4,000 IN Single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$6,400 IN Family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$8,000 OON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$16,000 OON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$6,300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$12,700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$6,700 IN Single </a:t>
                      </a:r>
                    </a:p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$13,400 IN Family</a:t>
                      </a:r>
                    </a:p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$8,000 OON Single</a:t>
                      </a:r>
                    </a:p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$16,000 OON Family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135D5D-D960-3CD1-E485-E6A432B7DFC0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DD49CA0-7857-5450-99D9-BC630052E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D210A0-A420-8B01-F91B-335F46690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7" name="slide17updated">
            <a:hlinkClick r:id="" action="ppaction://media"/>
            <a:extLst>
              <a:ext uri="{FF2B5EF4-FFF2-40B4-BE49-F238E27FC236}">
                <a16:creationId xmlns:a16="http://schemas.microsoft.com/office/drawing/2014/main" id="{8BE8CDD2-42FE-3F55-B560-05A260822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7127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30">
        <p:fade/>
      </p:transition>
    </mc:Choice>
    <mc:Fallback xmlns="">
      <p:transition spd="med" advTm="25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BA90-6853-0EFE-302A-9EA4A20D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7302-E464-41A2-390B-B56AC359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512883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Plans: Compare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1206EB7-DD81-AC91-93B9-D5341CA28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23136"/>
              </p:ext>
            </p:extLst>
          </p:nvPr>
        </p:nvGraphicFramePr>
        <p:xfrm>
          <a:off x="457200" y="1191956"/>
          <a:ext cx="8229600" cy="2714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106066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Preventive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129931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Co-Insurance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Doctors, Specialists, Labs, Imaging, Mental Health, Maternity Care, Hospitalization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B91EB93-6847-203F-D379-B5051DA9FA36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7C918A8-3931-37A6-0BF5-A482D34A7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F9A0A76-2D78-E803-6DF8-37150C3B7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18">
            <a:hlinkClick r:id="" action="ppaction://media"/>
            <a:extLst>
              <a:ext uri="{FF2B5EF4-FFF2-40B4-BE49-F238E27FC236}">
                <a16:creationId xmlns:a16="http://schemas.microsoft.com/office/drawing/2014/main" id="{DA7B6AFC-7731-89D8-194E-4E7491647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50">
        <p:fade/>
      </p:transition>
    </mc:Choice>
    <mc:Fallback xmlns="">
      <p:transition spd="med" advTm="15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3624-8A53-49D2-23A1-1AEBB837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CC95-42B2-4E33-338E-B9FAF7D6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10804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E10043-548C-4CC6-6378-58523BF63D7A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6C84E8C-0CFF-7207-16AA-E460B81DD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8A7F9F-DA74-198F-91C0-13BE7C467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282279"/>
            <a:ext cx="280946" cy="128525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0F88F8D-D76F-E773-1C21-FA39D80918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842424"/>
              </p:ext>
            </p:extLst>
          </p:nvPr>
        </p:nvGraphicFramePr>
        <p:xfrm>
          <a:off x="343913" y="884057"/>
          <a:ext cx="8299094" cy="3375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774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74774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881127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268419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27925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94516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Accolade Care: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Primary Care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Behavioral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$30 per visit before  deductible is met</a:t>
                      </a:r>
                    </a:p>
                    <a:p>
                      <a:endParaRPr lang="en-US" sz="60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20% of $30 after  deductible is 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No cost for first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12 visits each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$30 per visit before deductible is met</a:t>
                      </a:r>
                    </a:p>
                    <a:p>
                      <a:endParaRPr lang="en-US" sz="600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30% of $30 after deductible is met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563606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Second Opinion services through </a:t>
                      </a:r>
                      <a:r>
                        <a:rPr lang="en-US" b="1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b="1" baseline="30000">
                          <a:solidFill>
                            <a:srgbClr val="000000"/>
                          </a:solidFill>
                        </a:rPr>
                        <a:t>nd</a:t>
                      </a:r>
                      <a:r>
                        <a:rPr lang="en-US" b="1">
                          <a:solidFill>
                            <a:srgbClr val="000000"/>
                          </a:solidFill>
                        </a:rPr>
                        <a:t> MD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No cost for a virtual second opinion from a leading specialist about a new diagnosis, surgery, treatment plan and/or medication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36936"/>
                  </a:ext>
                </a:extLst>
              </a:tr>
              <a:tr h="113849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Co-Insurance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rgbClr val="000000"/>
                          </a:solidFill>
                        </a:rPr>
                        <a:t>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Chiropractic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OON – 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- Chiropractic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- 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OON - Chiropractic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279254"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NOTE: Acupuncture / Chiropractic: Limited to 24 combined visits annually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46012"/>
                  </a:ext>
                </a:extLst>
              </a:tr>
            </a:tbl>
          </a:graphicData>
        </a:graphic>
      </p:graphicFrame>
      <p:pic>
        <p:nvPicPr>
          <p:cNvPr id="6" name="slide19">
            <a:hlinkClick r:id="" action="ppaction://media"/>
            <a:extLst>
              <a:ext uri="{FF2B5EF4-FFF2-40B4-BE49-F238E27FC236}">
                <a16:creationId xmlns:a16="http://schemas.microsoft.com/office/drawing/2014/main" id="{0777580F-BEE5-F0AE-1026-B078C8DFE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0"/>
    </mc:Choice>
    <mc:Fallback xmlns="">
      <p:transition spd="slow" advTm="2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4881" y="701738"/>
            <a:ext cx="5869719" cy="353302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2026 Faculty &amp; Staff </a:t>
            </a:r>
            <a:r>
              <a:rPr lang="en-US" sz="2800" dirty="0">
                <a:latin typeface="Arial"/>
                <a:cs typeface="Arial"/>
              </a:rPr>
              <a:t>Medical</a:t>
            </a:r>
            <a:r>
              <a:rPr lang="en-US" dirty="0">
                <a:latin typeface="Arial"/>
                <a:cs typeface="Arial"/>
              </a:rPr>
              <a:t> Plans</a:t>
            </a:r>
          </a:p>
        </p:txBody>
      </p:sp>
      <p:pic>
        <p:nvPicPr>
          <p:cNvPr id="3" name="slide2">
            <a:hlinkClick r:id="" action="ppaction://media"/>
            <a:extLst>
              <a:ext uri="{FF2B5EF4-FFF2-40B4-BE49-F238E27FC236}">
                <a16:creationId xmlns:a16="http://schemas.microsoft.com/office/drawing/2014/main" id="{D0DA15F9-D7B3-2164-363A-59B7DA6C0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280">
        <p:fade/>
      </p:transition>
    </mc:Choice>
    <mc:Fallback xmlns="">
      <p:transition spd="med" advTm="46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EA78-2DC9-40AC-056C-C9AD4B7C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4A835-7021-BA46-048F-3612A5D9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481341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1FD8281-4C92-6F24-45DD-37B0E6D34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9317502"/>
              </p:ext>
            </p:extLst>
          </p:nvPr>
        </p:nvGraphicFramePr>
        <p:xfrm>
          <a:off x="374904" y="1006647"/>
          <a:ext cx="8394192" cy="296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48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104034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93062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98548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7590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928687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Urgent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20% after deductible</a:t>
                      </a:r>
                    </a:p>
                    <a:p>
                      <a:endParaRPr lang="en-US" sz="80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30% after deductible</a:t>
                      </a:r>
                    </a:p>
                    <a:p>
                      <a:endParaRPr lang="en-US" sz="800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Emergency</a:t>
                      </a: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54379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Ambulance Emergency 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deductible waived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 deductible waived</a:t>
                      </a:r>
                      <a:endParaRPr kumimoji="0" lang="en-US" sz="13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090053"/>
                  </a:ext>
                </a:extLst>
              </a:tr>
              <a:tr h="71681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Retail Clinic</a:t>
                      </a:r>
                    </a:p>
                    <a:p>
                      <a:r>
                        <a:rPr lang="en-US" sz="1200" b="0" i="1">
                          <a:solidFill>
                            <a:srgbClr val="000000"/>
                          </a:solidFill>
                        </a:rPr>
                        <a:t>onsite clinics located within retail stores and pharmacies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7682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BAF3639-DFDE-84CF-0456-E70E5DC9F6BE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2A16827-12B1-F8C0-4C99-022C92238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1B639F4-670F-9918-96DA-790AC3121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20">
            <a:hlinkClick r:id="" action="ppaction://media"/>
            <a:extLst>
              <a:ext uri="{FF2B5EF4-FFF2-40B4-BE49-F238E27FC236}">
                <a16:creationId xmlns:a16="http://schemas.microsoft.com/office/drawing/2014/main" id="{D4B5CFD4-2E52-D290-8B61-1BC9BEB56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0">
        <p:fade/>
      </p:transition>
    </mc:Choice>
    <mc:Fallback xmlns="">
      <p:transition spd="med" advTm="14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5BAF-9315-B3FB-7EBD-AB959519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D443-78B3-D118-A872-7241D5AA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567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CCF1B58-DAFE-0CA0-2203-1613190A6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709057"/>
              </p:ext>
            </p:extLst>
          </p:nvPr>
        </p:nvGraphicFramePr>
        <p:xfrm>
          <a:off x="457200" y="959621"/>
          <a:ext cx="8229599" cy="3153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187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246917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72748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224747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67866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Outpatient Surgery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Maternity Care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Hospitalization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IN </a:t>
                      </a:r>
                    </a:p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20% after deductible</a:t>
                      </a: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30% after deductible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  <a:p>
                      <a:r>
                        <a:rPr lang="en-US" b="1" i="1">
                          <a:solidFill>
                            <a:srgbClr val="000000"/>
                          </a:solidFill>
                        </a:rPr>
                        <a:t>Hospitalization up to $360/day benefit max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55897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Pregnancy Termination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65970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Coverage Outside the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Urgent and Emergency services only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of the cost after deductible</a:t>
                      </a: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of the cost after the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30% of the cost after deductible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BCBS Global Core</a:t>
                      </a:r>
                      <a:endParaRPr kumimoji="0" lang="en-US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09005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5DA9FB-411C-598E-B219-C9113BB56D35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ED6E7D9-618A-5B67-267E-95EECB7F5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46A4CE0-74AC-247C-6421-B8614F955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128" y="375540"/>
            <a:ext cx="280946" cy="128525"/>
          </a:xfrm>
          <a:prstGeom prst="rect">
            <a:avLst/>
          </a:prstGeom>
        </p:spPr>
      </p:pic>
      <p:pic>
        <p:nvPicPr>
          <p:cNvPr id="6" name="slide21">
            <a:hlinkClick r:id="" action="ppaction://media"/>
            <a:extLst>
              <a:ext uri="{FF2B5EF4-FFF2-40B4-BE49-F238E27FC236}">
                <a16:creationId xmlns:a16="http://schemas.microsoft.com/office/drawing/2014/main" id="{22115C60-4B9E-3E2A-5AD7-5BD6C4A59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9168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20">
        <p:fade/>
      </p:transition>
    </mc:Choice>
    <mc:Fallback xmlns="">
      <p:transition spd="med" advTm="13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F58A4-724A-B04E-8FF0-FAFD235E8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3699-3204-6979-2AD2-28241868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523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94788BB-A57C-4DF6-3C63-0210925E4E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431337"/>
              </p:ext>
            </p:extLst>
          </p:nvPr>
        </p:nvGraphicFramePr>
        <p:xfrm>
          <a:off x="457200" y="1000352"/>
          <a:ext cx="8394192" cy="303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566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689812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501798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220745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Prescription Drugs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provided through Navitus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– Participating Pharmacies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20% for most covered drugs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40% for most covered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20% for most covered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– Participating Pharmacies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Full cost of Rx until deductible is reached, then 30% for most covered drugs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Full cost of Rx until deductible is reached, then 50% for most covered drugs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46828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90-day Rx Supply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Costco Mail Order, UC Pharmacy or a Retail 90 pharmacy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4399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4399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18CD84C-45F6-390D-618A-14A0CE673686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4B9F0E8-3972-5F1D-FFBD-BD5B4D22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F6ABD74-CE16-63FA-2DCB-9BE39BB82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369882"/>
            <a:ext cx="280946" cy="128525"/>
          </a:xfrm>
          <a:prstGeom prst="rect">
            <a:avLst/>
          </a:prstGeom>
        </p:spPr>
      </p:pic>
      <p:pic>
        <p:nvPicPr>
          <p:cNvPr id="6" name="slide22">
            <a:hlinkClick r:id="" action="ppaction://media"/>
            <a:extLst>
              <a:ext uri="{FF2B5EF4-FFF2-40B4-BE49-F238E27FC236}">
                <a16:creationId xmlns:a16="http://schemas.microsoft.com/office/drawing/2014/main" id="{2E19B27E-A63A-A9CE-C170-FAD950D10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95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00">
        <p:fade/>
      </p:transition>
    </mc:Choice>
    <mc:Fallback xmlns="">
      <p:transition spd="med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25F023-6D9B-1322-4908-7FBA8C3D9680}"/>
              </a:ext>
            </a:extLst>
          </p:cNvPr>
          <p:cNvSpPr txBox="1">
            <a:spLocks/>
          </p:cNvSpPr>
          <p:nvPr/>
        </p:nvSpPr>
        <p:spPr>
          <a:xfrm>
            <a:off x="256309" y="434765"/>
            <a:ext cx="617220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 Savings Account (HSA)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0EBDF-1526-3689-E4C8-34D1D65C123D}"/>
              </a:ext>
            </a:extLst>
          </p:cNvPr>
          <p:cNvSpPr txBox="1"/>
          <p:nvPr/>
        </p:nvSpPr>
        <p:spPr>
          <a:xfrm>
            <a:off x="507153" y="1123914"/>
            <a:ext cx="7603879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HSA contribution limits (IRS limits)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$4,400 for single coverage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(up from $4,300)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$8,750 for family coverage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(up from $8,550)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1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Increasing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UC Contribution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the year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$750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(from $500) for single coverage 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$1,500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(from $1,000) for family coverage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800" b="1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Catch-up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contributio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members 55 and over: $1,000 for the year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HSA custodian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HealthEquity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6E22EF-D5F3-09D5-77C0-02942911F550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03EDDA0-0C3C-3010-1F17-32274E5A5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5AEABEF-9B34-CA4C-306A-0516682B0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23">
            <a:hlinkClick r:id="" action="ppaction://media"/>
            <a:extLst>
              <a:ext uri="{FF2B5EF4-FFF2-40B4-BE49-F238E27FC236}">
                <a16:creationId xmlns:a16="http://schemas.microsoft.com/office/drawing/2014/main" id="{B250A809-2E70-5EFF-ACC0-8506044A2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9025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280">
        <p:fade/>
      </p:transition>
    </mc:Choice>
    <mc:Fallback xmlns="">
      <p:transition spd="med" advTm="31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2EC5D-B7B3-E7F7-DAF9-EA54146E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2F478E-8CC9-7FFC-230E-DDC310E01313}"/>
              </a:ext>
            </a:extLst>
          </p:cNvPr>
          <p:cNvSpPr txBox="1">
            <a:spLocks/>
          </p:cNvSpPr>
          <p:nvPr/>
        </p:nvSpPr>
        <p:spPr>
          <a:xfrm>
            <a:off x="256309" y="437006"/>
            <a:ext cx="617220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HealthSavings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+ Eligibility &amp; HSA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E6218-9234-23E0-3EFC-30A786D44BDC}"/>
              </a:ext>
            </a:extLst>
          </p:cNvPr>
          <p:cNvSpPr txBox="1"/>
          <p:nvPr/>
        </p:nvSpPr>
        <p:spPr>
          <a:xfrm>
            <a:off x="365385" y="1179787"/>
            <a:ext cx="7783407" cy="18405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eligible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enroll in UC HSP / </a:t>
            </a:r>
            <a:r>
              <a:rPr lang="en-US" sz="1600" dirty="0" err="1">
                <a:solidFill>
                  <a:srgbClr val="2E2D2D"/>
                </a:solidFill>
                <a:latin typeface="Arial"/>
                <a:cs typeface="Arial"/>
              </a:rPr>
              <a:t>HealthSavings</a:t>
            </a:r>
            <a:r>
              <a:rPr lang="en-US" sz="1600" dirty="0">
                <a:solidFill>
                  <a:srgbClr val="2E2D2D"/>
                </a:solidFill>
                <a:latin typeface="Arial"/>
                <a:cs typeface="Arial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if you: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already enrolled in Medicare Part A and/or B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 defTabSz="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in a split family </a:t>
            </a:r>
            <a:r>
              <a:rPr lang="en-US" sz="1600" dirty="0">
                <a:solidFill>
                  <a:srgbClr val="2E2D2D"/>
                </a:solidFill>
                <a:latin typeface="Arial"/>
                <a:cs typeface="Arial"/>
              </a:rPr>
              <a:t>enrollment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(at least one member is in a Medicare plan)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 to enroll in UC’s general-purpose Health Flexible Spending Account (FSA)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29A044-787A-84FF-151D-48AFF73F028F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8FFC42E-86A1-D50B-2D0F-CAC5A5FAD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FDB5053-2A02-5592-52B3-D9EEBE704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24">
            <a:hlinkClick r:id="" action="ppaction://media"/>
            <a:extLst>
              <a:ext uri="{FF2B5EF4-FFF2-40B4-BE49-F238E27FC236}">
                <a16:creationId xmlns:a16="http://schemas.microsoft.com/office/drawing/2014/main" id="{77DF02A7-9FD8-BA3D-9F42-3B139AC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70">
        <p:fade/>
      </p:transition>
    </mc:Choice>
    <mc:Fallback xmlns="">
      <p:transition spd="med" advTm="21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AFF6D-D45D-DDD9-227C-BE0F91C3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7E1E73-5445-A00C-65CF-40EF1874B029}"/>
              </a:ext>
            </a:extLst>
          </p:cNvPr>
          <p:cNvSpPr txBox="1">
            <a:spLocks/>
          </p:cNvSpPr>
          <p:nvPr/>
        </p:nvSpPr>
        <p:spPr>
          <a:xfrm>
            <a:off x="256309" y="424242"/>
            <a:ext cx="792174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Default Medical Plans for </a:t>
            </a:r>
            <a:r>
              <a:rPr lang="en-US" sz="2800" b="1">
                <a:solidFill>
                  <a:srgbClr val="003DA5"/>
                </a:solidFill>
              </a:rPr>
              <a:t>Open Enrollment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0BD4D-CCBD-9CEF-A5E0-53C7DF4F3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22031"/>
              </p:ext>
            </p:extLst>
          </p:nvPr>
        </p:nvGraphicFramePr>
        <p:xfrm>
          <a:off x="611130" y="1311675"/>
          <a:ext cx="7746379" cy="14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735">
                  <a:extLst>
                    <a:ext uri="{9D8B030D-6E8A-4147-A177-3AD203B41FA5}">
                      <a16:colId xmlns:a16="http://schemas.microsoft.com/office/drawing/2014/main" val="2601376431"/>
                    </a:ext>
                  </a:extLst>
                </a:gridCol>
                <a:gridCol w="4027644">
                  <a:extLst>
                    <a:ext uri="{9D8B030D-6E8A-4147-A177-3AD203B41FA5}">
                      <a16:colId xmlns:a16="http://schemas.microsoft.com/office/drawing/2014/main" val="3270364036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2025 Medical Plan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2026 Medical Plan Default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Passive Enrollment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1605"/>
                  </a:ext>
                </a:extLst>
              </a:tr>
              <a:tr h="43488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HealthSavings+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064583"/>
                  </a:ext>
                </a:extLst>
              </a:tr>
              <a:tr h="42091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Health Savings Plan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HealthSavings+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380061"/>
                  </a:ext>
                </a:extLst>
              </a:tr>
            </a:tbl>
          </a:graphicData>
        </a:graphic>
      </p:graphicFrame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43168F2-DD5A-24FC-3843-8BB9E19223F5}"/>
              </a:ext>
            </a:extLst>
          </p:cNvPr>
          <p:cNvSpPr/>
          <p:nvPr/>
        </p:nvSpPr>
        <p:spPr>
          <a:xfrm>
            <a:off x="2437805" y="3105338"/>
            <a:ext cx="4093028" cy="818131"/>
          </a:xfrm>
          <a:prstGeom prst="round2Diag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FSA balance of $25 or more = Limited Health FSA (WEX)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A59D4-29F9-CDF4-619D-63BDF04F6B4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345B3B8-833D-EB80-7C47-0D8755AA4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466129-9538-863C-373A-4B944BC63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8" name="slide25">
            <a:hlinkClick r:id="" action="ppaction://media"/>
            <a:extLst>
              <a:ext uri="{FF2B5EF4-FFF2-40B4-BE49-F238E27FC236}">
                <a16:creationId xmlns:a16="http://schemas.microsoft.com/office/drawing/2014/main" id="{2ACA008D-DEE4-9732-1705-96F77CD3D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640">
        <p:fade/>
      </p:transition>
    </mc:Choice>
    <mc:Fallback xmlns="">
      <p:transition spd="med" advTm="34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2C6B-E2B1-ABF3-38BD-87407203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540773"/>
            <a:ext cx="8229600" cy="784830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Infertility Benefits 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04D480-383C-7CD4-C3A4-E743E45E55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699383"/>
              </p:ext>
            </p:extLst>
          </p:nvPr>
        </p:nvGraphicFramePr>
        <p:xfrm>
          <a:off x="457200" y="1797148"/>
          <a:ext cx="3331029" cy="2275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029">
                  <a:extLst>
                    <a:ext uri="{9D8B030D-6E8A-4147-A177-3AD203B41FA5}">
                      <a16:colId xmlns:a16="http://schemas.microsoft.com/office/drawing/2014/main" val="2643260105"/>
                    </a:ext>
                  </a:extLst>
                </a:gridCol>
              </a:tblGrid>
              <a:tr h="5669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Administration / Operations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52924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Claims Administrator</a:t>
                      </a:r>
                    </a:p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Anthem to Blue Shield of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14577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Network of Providers </a:t>
                      </a:r>
                    </a:p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Anthem to </a:t>
                      </a:r>
                      <a:r>
                        <a:rPr lang="en-US" sz="1400" err="1">
                          <a:solidFill>
                            <a:srgbClr val="000000"/>
                          </a:solidFill>
                        </a:rPr>
                        <a:t>WINFertility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42283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Pharmacy / Fertility Drugs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Navitus to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</a:rPr>
                        <a:t>WINFertility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 Pharmacies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9593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05464E-CB0B-DF9C-B78E-DD0A95CEF404}"/>
              </a:ext>
            </a:extLst>
          </p:cNvPr>
          <p:cNvSpPr/>
          <p:nvPr/>
        </p:nvSpPr>
        <p:spPr>
          <a:xfrm>
            <a:off x="5584371" y="1273629"/>
            <a:ext cx="2862943" cy="350170"/>
          </a:xfrm>
          <a:prstGeom prst="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WINFertility Rx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8E5890-52A1-75BF-E263-1C06387A2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099263"/>
              </p:ext>
            </p:extLst>
          </p:nvPr>
        </p:nvGraphicFramePr>
        <p:xfrm>
          <a:off x="4128594" y="1803181"/>
          <a:ext cx="4703697" cy="226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482">
                  <a:extLst>
                    <a:ext uri="{9D8B030D-6E8A-4147-A177-3AD203B41FA5}">
                      <a16:colId xmlns:a16="http://schemas.microsoft.com/office/drawing/2014/main" val="2331119741"/>
                    </a:ext>
                  </a:extLst>
                </a:gridCol>
                <a:gridCol w="2473215">
                  <a:extLst>
                    <a:ext uri="{9D8B030D-6E8A-4147-A177-3AD203B41FA5}">
                      <a16:colId xmlns:a16="http://schemas.microsoft.com/office/drawing/2014/main" val="1427702508"/>
                    </a:ext>
                  </a:extLst>
                </a:gridCol>
              </a:tblGrid>
              <a:tr h="54668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Description of Services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+ &amp; 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UC Care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685786"/>
                  </a:ext>
                </a:extLst>
              </a:tr>
              <a:tr h="964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Mail Order only Pharmacy Benefit, administered by </a:t>
                      </a:r>
                      <a:r>
                        <a:rPr lang="en-US" sz="1400" err="1">
                          <a:solidFill>
                            <a:srgbClr val="000000"/>
                          </a:solidFill>
                        </a:rPr>
                        <a:t>WINFertility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IN &amp; OON</a:t>
                      </a:r>
                    </a:p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Deductible then 50% co-insurance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86133"/>
                  </a:ext>
                </a:extLst>
              </a:tr>
              <a:tr h="75542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Network of Providers administered by </a:t>
                      </a:r>
                      <a:r>
                        <a:rPr lang="en-US" sz="1400" err="1">
                          <a:solidFill>
                            <a:srgbClr val="000000"/>
                          </a:solidFill>
                        </a:rPr>
                        <a:t>WINFertility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IN &amp; OON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Deductible then 50% co-insurance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08875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DF176F3-9708-3DED-B178-AC2BE8E75F8D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4AA22D2-DED9-62D9-2FA6-697B82C1F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23BCDE-AECE-101A-4907-CFFA41418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9" name="slide26">
            <a:hlinkClick r:id="" action="ppaction://media"/>
            <a:extLst>
              <a:ext uri="{FF2B5EF4-FFF2-40B4-BE49-F238E27FC236}">
                <a16:creationId xmlns:a16="http://schemas.microsoft.com/office/drawing/2014/main" id="{C368CC7E-6BA9-F2CD-D9FF-2E30DE42F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</p:transition>
    </mc:Choice>
    <mc:Fallback xmlns="">
      <p:transition spd="med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AE14-0D4C-A1D8-27F4-37CFDE04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CB9BC2-6E67-C567-917B-5BD0655FD2E6}"/>
              </a:ext>
            </a:extLst>
          </p:cNvPr>
          <p:cNvSpPr txBox="1">
            <a:spLocks/>
          </p:cNvSpPr>
          <p:nvPr/>
        </p:nvSpPr>
        <p:spPr>
          <a:xfrm>
            <a:off x="256309" y="424242"/>
            <a:ext cx="8177609" cy="864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UC Care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HealthSavings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+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  <a:p>
            <a:pPr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Pharmacy Benefits </a:t>
            </a:r>
            <a:r>
              <a:rPr lang="en-US" sz="2000" b="1" i="1" dirty="0">
                <a:solidFill>
                  <a:srgbClr val="003DA5"/>
                </a:solidFill>
              </a:rPr>
              <a:t>Changes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 </a:t>
            </a:r>
            <a:endParaRPr lang="en-US" sz="2000" b="1" i="1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BA75-D58C-CFE3-AD45-293841767C68}"/>
              </a:ext>
            </a:extLst>
          </p:cNvPr>
          <p:cNvSpPr txBox="1"/>
          <p:nvPr/>
        </p:nvSpPr>
        <p:spPr>
          <a:xfrm>
            <a:off x="365385" y="1353502"/>
            <a:ext cx="7870031" cy="2609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indent="-257175" defTabSz="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Navitus: </a:t>
            </a:r>
            <a:r>
              <a:rPr lang="en-US" sz="1600" b="1" i="1" dirty="0">
                <a:solidFill>
                  <a:srgbClr val="000000"/>
                </a:solidFill>
                <a:latin typeface="Arial"/>
                <a:cs typeface="Arial"/>
              </a:rPr>
              <a:t>Access Guidance Services</a:t>
            </a:r>
            <a:endParaRPr lang="en-US" sz="1200" b="0" i="1" u="none" strike="noStrike" kern="1200" cap="none" spc="0" normalizeH="0" baseline="0" noProof="0" dirty="0">
              <a:ln>
                <a:noFill/>
              </a:ln>
              <a:solidFill>
                <a:srgbClr val="A5439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2025: Copay card savings for members with Copay Cards accrue to Out Of Pocket Maximum (OOPM)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2026:  Copay card savings will no longer accrue to OOPM 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criteria for all weight-loss medication coverage for weight management: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BMI of 40 or higher, regardless of co-morbid conditions 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Members currently on these drugs who started with at least 40 BMI may continue with recertification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4F5941-927B-EE5E-C342-DB8F4E57F70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8DFB74D-D07D-D836-F0F2-F1DE14BE7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DB8BEB0-8BAC-AA05-BEB4-0452C7E7D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6" name="slide27">
            <a:hlinkClick r:id="" action="ppaction://media"/>
            <a:extLst>
              <a:ext uri="{FF2B5EF4-FFF2-40B4-BE49-F238E27FC236}">
                <a16:creationId xmlns:a16="http://schemas.microsoft.com/office/drawing/2014/main" id="{89F93029-8F5F-A63B-626D-DF4AF8C7A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7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00">
        <p:fade/>
      </p:transition>
    </mc:Choice>
    <mc:Fallback xmlns="">
      <p:transition spd="med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CBD42-AD85-A28D-DB8E-6792BFF01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CC68-1987-DCEE-40C0-A20F4DFD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85" y="488505"/>
            <a:ext cx="8229600" cy="784830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Travel Expense Benefits for Surgeries </a:t>
            </a:r>
            <a:endParaRPr lang="en-US" sz="2800" b="1" i="1" dirty="0">
              <a:solidFill>
                <a:srgbClr val="003DA5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15EB00-9640-5DE6-3FA7-6521ED8A3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627700"/>
              </p:ext>
            </p:extLst>
          </p:nvPr>
        </p:nvGraphicFramePr>
        <p:xfrm>
          <a:off x="365385" y="1351917"/>
          <a:ext cx="8413231" cy="2798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631">
                  <a:extLst>
                    <a:ext uri="{9D8B030D-6E8A-4147-A177-3AD203B41FA5}">
                      <a16:colId xmlns:a16="http://schemas.microsoft.com/office/drawing/2014/main" val="2643260105"/>
                    </a:ext>
                  </a:extLst>
                </a:gridCol>
                <a:gridCol w="2671980">
                  <a:extLst>
                    <a:ext uri="{9D8B030D-6E8A-4147-A177-3AD203B41FA5}">
                      <a16:colId xmlns:a16="http://schemas.microsoft.com/office/drawing/2014/main" val="3449191873"/>
                    </a:ext>
                  </a:extLst>
                </a:gridCol>
                <a:gridCol w="2796620">
                  <a:extLst>
                    <a:ext uri="{9D8B030D-6E8A-4147-A177-3AD203B41FA5}">
                      <a16:colId xmlns:a16="http://schemas.microsoft.com/office/drawing/2014/main" val="818257947"/>
                    </a:ext>
                  </a:extLst>
                </a:gridCol>
              </a:tblGrid>
              <a:tr h="35296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52924"/>
                  </a:ext>
                </a:extLst>
              </a:tr>
              <a:tr h="54343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Transplant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 per transplant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LODGING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up to $50/night/person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1 caregiver per adult patient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Up to 2 caregivers for a minor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FOOD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No allowance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LODGING</a:t>
                      </a:r>
                    </a:p>
                    <a:p>
                      <a:pPr algn="ctr"/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up to $250/night/person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1 caregiver per adult patient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Up to 2 caregivers for a minor</a:t>
                      </a:r>
                    </a:p>
                    <a:p>
                      <a:pPr algn="ctr"/>
                      <a:endParaRPr lang="en-US" sz="1350" b="1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FOOD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$150/day/person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14577"/>
                  </a:ext>
                </a:extLst>
              </a:tr>
              <a:tr h="54343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Bariatric Surgery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$5,000 max per surgery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42283"/>
                  </a:ext>
                </a:extLst>
              </a:tr>
              <a:tr h="72740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Gender Affirmation Surgery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 per surgery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959378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Gene Therapy for Ocular Disorder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Not covered for travel benefit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43309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7CF54A1-2EB1-27A3-F706-0FCE46EBF671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EB13569-B042-69BE-027A-9DBF66C20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09DA70-7102-F440-8AA9-7EA2A9B3C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7" name="slide28">
            <a:hlinkClick r:id="" action="ppaction://media"/>
            <a:extLst>
              <a:ext uri="{FF2B5EF4-FFF2-40B4-BE49-F238E27FC236}">
                <a16:creationId xmlns:a16="http://schemas.microsoft.com/office/drawing/2014/main" id="{F2D4858B-D967-EC83-3A76-C317AADC2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1D6C98-F53F-9A11-6F22-8F29BC003F22}"/>
              </a:ext>
            </a:extLst>
          </p:cNvPr>
          <p:cNvSpPr txBox="1"/>
          <p:nvPr/>
        </p:nvSpPr>
        <p:spPr>
          <a:xfrm>
            <a:off x="343685" y="1401860"/>
            <a:ext cx="8251300" cy="2259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lvl="0" indent="-257175">
              <a:spcBef>
                <a:spcPct val="20000"/>
              </a:spcBef>
              <a:buFont typeface="Wingdings,Sans-Serif"/>
              <a:buChar char="Ø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lang="en-US" sz="1600" b="1" dirty="0">
                <a:solidFill>
                  <a:srgbClr val="000000"/>
                </a:solidFill>
                <a:ea typeface="Calibri"/>
                <a:cs typeface="Arial"/>
              </a:rPr>
              <a:t>International Coverage through BlueCross/BlueShield (BCBS)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Global Core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3429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1714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Plan Change  </a:t>
            </a:r>
          </a:p>
          <a:p>
            <a:pPr marL="6286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2025</a:t>
            </a:r>
          </a:p>
          <a:p>
            <a:pPr marL="800100" lvl="2">
              <a:spcBef>
                <a:spcPct val="20000"/>
              </a:spcBef>
              <a:defRPr/>
            </a:pPr>
            <a:r>
              <a:rPr lang="en-US" sz="1600" u="sng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UC Care: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20% of the cost after deductible  </a:t>
            </a:r>
          </a:p>
          <a:p>
            <a:pPr marL="800100" lvl="2">
              <a:spcBef>
                <a:spcPct val="20000"/>
              </a:spcBef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HSP: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Only urgent and emergency services covered </a:t>
            </a:r>
          </a:p>
          <a:p>
            <a:pPr marL="800100" lvl="2">
              <a:spcBef>
                <a:spcPct val="20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		20% of the cost after deductible</a:t>
            </a:r>
          </a:p>
          <a:p>
            <a:pPr marL="6286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2026: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Member Co-insurance remains at 20% of cost after deductible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3729B3-807F-D58F-A1E1-5C80EDCC1229}"/>
              </a:ext>
            </a:extLst>
          </p:cNvPr>
          <p:cNvSpPr txBox="1">
            <a:spLocks/>
          </p:cNvSpPr>
          <p:nvPr/>
        </p:nvSpPr>
        <p:spPr>
          <a:xfrm>
            <a:off x="365385" y="488505"/>
            <a:ext cx="8229600" cy="78483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Global Benefits</a:t>
            </a:r>
            <a:endParaRPr lang="en-US" sz="2800" b="1" i="1" dirty="0">
              <a:solidFill>
                <a:srgbClr val="003DA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7DCC7-C98A-4D46-DEC5-E690D176719F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9AF7487-2ED4-8702-9274-7C4BCE2C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12E6260-F00D-66D5-BA45-4DE4F3E00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8" name="slide29updated">
            <a:hlinkClick r:id="" action="ppaction://media"/>
            <a:extLst>
              <a:ext uri="{FF2B5EF4-FFF2-40B4-BE49-F238E27FC236}">
                <a16:creationId xmlns:a16="http://schemas.microsoft.com/office/drawing/2014/main" id="{C26AD1C2-7F8D-8928-FA2D-ECC12E17E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23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80">
        <p:fade/>
      </p:transition>
    </mc:Choice>
    <mc:Fallback xmlns="">
      <p:transition spd="med" advTm="1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8AE13E4-9243-A011-CBA9-4389A2236C60}"/>
              </a:ext>
            </a:extLst>
          </p:cNvPr>
          <p:cNvSpPr txBox="1">
            <a:spLocks/>
          </p:cNvSpPr>
          <p:nvPr/>
        </p:nvSpPr>
        <p:spPr>
          <a:xfrm>
            <a:off x="413407" y="509915"/>
            <a:ext cx="813484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rgbClr val="676767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3DA5"/>
                </a:solidFill>
              </a:rPr>
              <a:t>Medical Program Portfolio and Plan Changes</a:t>
            </a:r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0C907-B1D8-FB50-E030-9D79030BD39D}"/>
              </a:ext>
            </a:extLst>
          </p:cNvPr>
          <p:cNvSpPr txBox="1"/>
          <p:nvPr/>
        </p:nvSpPr>
        <p:spPr>
          <a:xfrm>
            <a:off x="416071" y="1197154"/>
            <a:ext cx="7232522" cy="311623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</a:rPr>
              <a:t>HMO and PPO Plans Changes </a:t>
            </a:r>
            <a:endParaRPr lang="en-US" dirty="0">
              <a:solidFill>
                <a:srgbClr val="2E2D2D"/>
              </a:solidFill>
              <a:cs typeface="Arial"/>
            </a:endParaRPr>
          </a:p>
          <a:p>
            <a:pPr marL="44704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D2D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  <a:cs typeface="Arial"/>
              </a:rPr>
              <a:t>Pay Band Changes</a:t>
            </a:r>
          </a:p>
          <a:p>
            <a:pPr marL="285750" indent="-285750">
              <a:buFont typeface="Wingdings"/>
              <a:buChar char="Ø"/>
            </a:pPr>
            <a:endParaRPr lang="en-US" dirty="0">
              <a:solidFill>
                <a:srgbClr val="2E2D2D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</a:rPr>
              <a:t>Rates and Contributions</a:t>
            </a:r>
          </a:p>
          <a:p>
            <a:endParaRPr lang="en-US" dirty="0">
              <a:solidFill>
                <a:srgbClr val="2E2D2D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Review the UCOP Medical Plan Changes Communication – </a:t>
            </a:r>
            <a:r>
              <a:rPr lang="en-US" b="1" u="sng" dirty="0">
                <a:hlinkClick r:id="rId4"/>
              </a:rPr>
              <a:t>Vice President Cheryl Lloyd Systemwide letter about medical plan changes for 2026</a:t>
            </a:r>
            <a:r>
              <a:rPr lang="en-US" u="sng" dirty="0">
                <a:hlinkClick r:id="rId4"/>
              </a:rPr>
              <a:t>.</a:t>
            </a:r>
            <a:r>
              <a:rPr lang="en-US" dirty="0"/>
              <a:t>|  </a:t>
            </a:r>
            <a:r>
              <a:rPr lang="en-US" b="1" u="sng" dirty="0">
                <a:hlinkClick r:id="rId5"/>
              </a:rPr>
              <a:t>2026 Benefits Changes Fact Sheet</a:t>
            </a:r>
            <a:r>
              <a:rPr lang="en-US" dirty="0"/>
              <a:t> 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US" dirty="0"/>
              <a:t> </a:t>
            </a:r>
            <a:r>
              <a:rPr lang="en-US" b="1" u="sng" dirty="0">
                <a:hlinkClick r:id="rId6"/>
              </a:rPr>
              <a:t>Frequently Asked Questions</a:t>
            </a:r>
            <a:r>
              <a:rPr lang="en-US" dirty="0"/>
              <a:t>.</a:t>
            </a:r>
          </a:p>
          <a:p>
            <a:pPr marL="285750" indent="-285750">
              <a:buFont typeface="Wingdings"/>
              <a:buChar char="Ø"/>
            </a:pPr>
            <a:endParaRPr lang="en-US" dirty="0">
              <a:solidFill>
                <a:srgbClr val="2E2D2D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06474-2DE1-2C7A-CF96-6B853E928811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05078BB-C99B-CEDB-4C08-AE9AAAB88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28F4549-F6E9-9516-9E6F-94E9B8C7B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407" y="381390"/>
            <a:ext cx="280946" cy="128525"/>
          </a:xfrm>
          <a:prstGeom prst="rect">
            <a:avLst/>
          </a:prstGeom>
        </p:spPr>
      </p:pic>
      <p:pic>
        <p:nvPicPr>
          <p:cNvPr id="9" name="slide3">
            <a:hlinkClick r:id="" action="ppaction://media"/>
            <a:extLst>
              <a:ext uri="{FF2B5EF4-FFF2-40B4-BE49-F238E27FC236}">
                <a16:creationId xmlns:a16="http://schemas.microsoft.com/office/drawing/2014/main" id="{FB6B26C7-FF5E-2708-B338-C4C8945AB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80">
        <p:fade/>
      </p:transition>
    </mc:Choice>
    <mc:Fallback xmlns="">
      <p:transition spd="med" advTm="32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11E765-C956-43EA-BFDC-550F298687B0}"/>
              </a:ext>
            </a:extLst>
          </p:cNvPr>
          <p:cNvSpPr txBox="1">
            <a:spLocks/>
          </p:cNvSpPr>
          <p:nvPr/>
        </p:nvSpPr>
        <p:spPr>
          <a:xfrm>
            <a:off x="331642" y="502121"/>
            <a:ext cx="848071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Travel Vaccines for UC Care, HS+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6081A-FD44-C07D-84E6-FF7CE6864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07" y="1320523"/>
            <a:ext cx="5497286" cy="16121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Dengue Vaccine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Cholera Vaccine Live Oral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Tick-borne encephalitis virus vaccine, inactivated;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	0.24 ML or 0.5 dosage, for intramuscular use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Zaite Ebolavirus vaccine, live, for intramuscular use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AE5792-24D5-DDBA-C8F1-FA53C8EF1114}"/>
              </a:ext>
            </a:extLst>
          </p:cNvPr>
          <p:cNvSpPr/>
          <p:nvPr/>
        </p:nvSpPr>
        <p:spPr>
          <a:xfrm>
            <a:off x="6241472" y="1294107"/>
            <a:ext cx="2133600" cy="1300972"/>
          </a:xfrm>
          <a:prstGeom prst="round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Care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1: $0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2: $0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3: 50%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CCA259-F0AE-5C51-3261-D5BE2DFE8B50}"/>
              </a:ext>
            </a:extLst>
          </p:cNvPr>
          <p:cNvSpPr/>
          <p:nvPr/>
        </p:nvSpPr>
        <p:spPr>
          <a:xfrm>
            <a:off x="6241472" y="2818147"/>
            <a:ext cx="2133600" cy="963282"/>
          </a:xfrm>
          <a:prstGeom prst="round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HS+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IN:  30%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OON:  50%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E17ED-BE4F-7A8C-B7B9-17CD7AEDF52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AB14572-6FE1-4EDA-4563-66ABB991C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5CDCA72-E253-C6F1-4B83-B299F3CEA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9" name="slide30">
            <a:hlinkClick r:id="" action="ppaction://media"/>
            <a:extLst>
              <a:ext uri="{FF2B5EF4-FFF2-40B4-BE49-F238E27FC236}">
                <a16:creationId xmlns:a16="http://schemas.microsoft.com/office/drawing/2014/main" id="{FE21A56C-43ED-0CEF-F77B-5F13BDC76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80">
        <p:fade/>
      </p:transition>
    </mc:Choice>
    <mc:Fallback xmlns="">
      <p:transition spd="med" advTm="12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40F068-FD27-0102-3B74-F1F0CA2D364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2692407"/>
              </p:ext>
            </p:extLst>
          </p:nvPr>
        </p:nvGraphicFramePr>
        <p:xfrm>
          <a:off x="290945" y="1085986"/>
          <a:ext cx="7705653" cy="19919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6308">
                  <a:extLst>
                    <a:ext uri="{9D8B030D-6E8A-4147-A177-3AD203B41FA5}">
                      <a16:colId xmlns:a16="http://schemas.microsoft.com/office/drawing/2014/main" val="1086116725"/>
                    </a:ext>
                  </a:extLst>
                </a:gridCol>
                <a:gridCol w="3539345">
                  <a:extLst>
                    <a:ext uri="{9D8B030D-6E8A-4147-A177-3AD203B41FA5}">
                      <a16:colId xmlns:a16="http://schemas.microsoft.com/office/drawing/2014/main" val="551264571"/>
                    </a:ext>
                  </a:extLst>
                </a:gridCol>
              </a:tblGrid>
              <a:tr h="38428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HMO Plans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824423614"/>
                  </a:ext>
                </a:extLst>
              </a:tr>
              <a:tr h="68203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2E2D2D"/>
                          </a:solidFill>
                        </a:rPr>
                        <a:t>Kaiser Permanente HMO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2E2D2D"/>
                          </a:solidFill>
                        </a:rPr>
                        <a:t>New Members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46931"/>
                  </a:ext>
                </a:extLst>
              </a:tr>
              <a:tr h="92561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E2D2D"/>
                          </a:solidFill>
                        </a:rPr>
                        <a:t> UC Blue &amp; Gold HMO (Health Net)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E2D2D"/>
                          </a:solidFill>
                        </a:rPr>
                        <a:t>All Members: New ID Cards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4501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A7BF5E-5BDF-BAC8-3AB8-646E1B956F38}"/>
              </a:ext>
            </a:extLst>
          </p:cNvPr>
          <p:cNvSpPr txBox="1"/>
          <p:nvPr/>
        </p:nvSpPr>
        <p:spPr>
          <a:xfrm>
            <a:off x="256309" y="488505"/>
            <a:ext cx="63599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 Member ID Cards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EB9ABA-E480-0134-051B-248E7A24B38E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CD34590-B8AE-21D2-307A-5EE9053AB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3BA112-87A9-BC2C-24EA-B57D09DB6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7" name="slide31">
            <a:hlinkClick r:id="" action="ppaction://media"/>
            <a:extLst>
              <a:ext uri="{FF2B5EF4-FFF2-40B4-BE49-F238E27FC236}">
                <a16:creationId xmlns:a16="http://schemas.microsoft.com/office/drawing/2014/main" id="{4DAA52A8-7450-81FC-7BB7-9F3AC8266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80">
        <p:fade/>
      </p:transition>
    </mc:Choice>
    <mc:Fallback xmlns="">
      <p:transition spd="med" advTm="11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40F068-FD27-0102-3B74-F1F0CA2D364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72786677"/>
              </p:ext>
            </p:extLst>
          </p:nvPr>
        </p:nvGraphicFramePr>
        <p:xfrm>
          <a:off x="344974" y="1043299"/>
          <a:ext cx="8174833" cy="30345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2336">
                  <a:extLst>
                    <a:ext uri="{9D8B030D-6E8A-4147-A177-3AD203B41FA5}">
                      <a16:colId xmlns:a16="http://schemas.microsoft.com/office/drawing/2014/main" val="1086116725"/>
                    </a:ext>
                  </a:extLst>
                </a:gridCol>
                <a:gridCol w="5642497">
                  <a:extLst>
                    <a:ext uri="{9D8B030D-6E8A-4147-A177-3AD203B41FA5}">
                      <a16:colId xmlns:a16="http://schemas.microsoft.com/office/drawing/2014/main" val="551264571"/>
                    </a:ext>
                  </a:extLst>
                </a:gridCol>
              </a:tblGrid>
              <a:tr h="413844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 dirty="0">
                          <a:solidFill>
                            <a:srgbClr val="FFFFFF"/>
                          </a:solidFill>
                        </a:rPr>
                        <a:t>PPO Plans administered by Blue Shield of CA &amp; Navitus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824423614"/>
                  </a:ext>
                </a:extLst>
              </a:tr>
              <a:tr h="1803704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rgbClr val="2E2D2D"/>
                          </a:solidFill>
                        </a:rPr>
                        <a:t>HealthSavings</a:t>
                      </a:r>
                      <a:r>
                        <a:rPr lang="en-US" sz="1400" b="1" dirty="0">
                          <a:solidFill>
                            <a:srgbClr val="2E2D2D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One plan ID Card: All members for both medical and pharmacy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2E2D2D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HSA Card from HealthEquity: New members; UC Health Savings members transitioning to this plan should continue to use their current cards 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2E2D2D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450194"/>
                  </a:ext>
                </a:extLst>
              </a:tr>
              <a:tr h="817043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E2D2D"/>
                          </a:solidFill>
                        </a:rPr>
                        <a:t>UC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All members will receive one card for both medical and pharmacy</a:t>
                      </a:r>
                      <a:endParaRPr lang="en-US" dirty="0">
                        <a:solidFill>
                          <a:srgbClr val="2E2D2D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400" u="none" strike="noStrike" noProof="0" dirty="0">
                        <a:solidFill>
                          <a:srgbClr val="2E2D2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3455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A7BF5E-5BDF-BAC8-3AB8-646E1B956F38}"/>
              </a:ext>
            </a:extLst>
          </p:cNvPr>
          <p:cNvSpPr txBox="1"/>
          <p:nvPr/>
        </p:nvSpPr>
        <p:spPr>
          <a:xfrm>
            <a:off x="256309" y="441605"/>
            <a:ext cx="63599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 Member ID Cards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E412F-5B61-D43E-9633-1A5A6079A8DA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2D09B47-B4FF-FDBF-E43B-6D9652BB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D1AE99B-3B4F-482C-2765-0FDFE364D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7" name="slide32">
            <a:hlinkClick r:id="" action="ppaction://media"/>
            <a:extLst>
              <a:ext uri="{FF2B5EF4-FFF2-40B4-BE49-F238E27FC236}">
                <a16:creationId xmlns:a16="http://schemas.microsoft.com/office/drawing/2014/main" id="{9DBEE47A-3646-9CD0-4BEF-F57F8701A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10">
        <p:fade/>
      </p:transition>
    </mc:Choice>
    <mc:Fallback xmlns="">
      <p:transition spd="med" advTm="14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2026 Pay Bands, Rates, and Contributions</a:t>
            </a:r>
          </a:p>
        </p:txBody>
      </p:sp>
      <p:pic>
        <p:nvPicPr>
          <p:cNvPr id="3" name="slide33">
            <a:hlinkClick r:id="" action="ppaction://media"/>
            <a:extLst>
              <a:ext uri="{FF2B5EF4-FFF2-40B4-BE49-F238E27FC236}">
                <a16:creationId xmlns:a16="http://schemas.microsoft.com/office/drawing/2014/main" id="{56592F65-8392-868D-87DA-5B84FF7B9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00">
        <p:fade/>
      </p:transition>
    </mc:Choice>
    <mc:Fallback xmlns="">
      <p:transition spd="med" advTm="7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365385" y="448215"/>
            <a:ext cx="5664360" cy="456856"/>
          </a:xfrm>
          <a:prstGeom prst="rect">
            <a:avLst/>
          </a:prstGeom>
        </p:spPr>
        <p:txBody>
          <a:bodyPr vert="horz" wrap="square" lIns="0" tIns="0" rIns="51435" bIns="25718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>
                <a:solidFill>
                  <a:srgbClr val="003DA5"/>
                </a:solidFill>
              </a:rPr>
              <a:t>2026 Employee Pay Bands 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103227" y="2822539"/>
            <a:ext cx="391886" cy="300038"/>
          </a:xfrm>
          <a:prstGeom prst="rightArrow">
            <a:avLst/>
          </a:prstGeom>
          <a:solidFill>
            <a:schemeClr val="accent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359508" y="1102057"/>
            <a:ext cx="5879324" cy="76174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Pay band thresholds adjusted each year based on the Consumer Price Index (CPI) from the California Department of Finance’s index for urban wage earners and clerical workers (CPI-U) </a:t>
            </a:r>
            <a:endParaRPr lang="en-US" sz="125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9797" y="3944932"/>
            <a:ext cx="4492957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Definition of Range for the 2026 Medical Contribution Base Using Full-Time Salary as of January 2025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D65E3C-7219-6266-126E-E7E37DDF8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254408"/>
              </p:ext>
            </p:extLst>
          </p:nvPr>
        </p:nvGraphicFramePr>
        <p:xfrm>
          <a:off x="4852906" y="2092271"/>
          <a:ext cx="2916844" cy="1771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3935">
                  <a:extLst>
                    <a:ext uri="{9D8B030D-6E8A-4147-A177-3AD203B41FA5}">
                      <a16:colId xmlns:a16="http://schemas.microsoft.com/office/drawing/2014/main" val="1044424703"/>
                    </a:ext>
                  </a:extLst>
                </a:gridCol>
                <a:gridCol w="2442909">
                  <a:extLst>
                    <a:ext uri="{9D8B030D-6E8A-4147-A177-3AD203B41FA5}">
                      <a16:colId xmlns:a16="http://schemas.microsoft.com/office/drawing/2014/main" val="1361099322"/>
                    </a:ext>
                  </a:extLst>
                </a:gridCol>
              </a:tblGrid>
              <a:tr h="329338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 dirty="0">
                          <a:solidFill>
                            <a:srgbClr val="FFFFFF"/>
                          </a:solidFill>
                        </a:rPr>
                        <a:t>                        2026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697292"/>
                  </a:ext>
                </a:extLst>
              </a:tr>
              <a:tr h="3604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$73,000 and 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697613"/>
                  </a:ext>
                </a:extLst>
              </a:tr>
              <a:tr h="3604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$73,001  to $145,000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89995"/>
                  </a:ext>
                </a:extLst>
              </a:tr>
              <a:tr h="3604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$145,001  to $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217,000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545486"/>
                  </a:ext>
                </a:extLst>
              </a:tr>
              <a:tr h="3604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$217,001  and above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2368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9CBDD3-CA56-F77D-BAAE-2F83D658B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822878"/>
              </p:ext>
            </p:extLst>
          </p:nvPr>
        </p:nvGraphicFramePr>
        <p:xfrm>
          <a:off x="760850" y="2091820"/>
          <a:ext cx="304653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669">
                  <a:extLst>
                    <a:ext uri="{9D8B030D-6E8A-4147-A177-3AD203B41FA5}">
                      <a16:colId xmlns:a16="http://schemas.microsoft.com/office/drawing/2014/main" val="1589118411"/>
                    </a:ext>
                  </a:extLst>
                </a:gridCol>
                <a:gridCol w="2439865">
                  <a:extLst>
                    <a:ext uri="{9D8B030D-6E8A-4147-A177-3AD203B41FA5}">
                      <a16:colId xmlns:a16="http://schemas.microsoft.com/office/drawing/2014/main" val="9135347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2025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9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$71,000 and 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60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$71,001 to $140,000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062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$140,001 to $210,000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6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$210,001 and above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4458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2E5140F-D644-2F06-764A-1F858D6E8AF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FED478E-508F-308B-13E7-012757AB9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F70F21-2F8D-4764-00BF-4252DD780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85" y="359980"/>
            <a:ext cx="280946" cy="128525"/>
          </a:xfrm>
          <a:prstGeom prst="rect">
            <a:avLst/>
          </a:prstGeom>
        </p:spPr>
      </p:pic>
      <p:pic>
        <p:nvPicPr>
          <p:cNvPr id="11" name="slide34">
            <a:hlinkClick r:id="" action="ppaction://media"/>
            <a:extLst>
              <a:ext uri="{FF2B5EF4-FFF2-40B4-BE49-F238E27FC236}">
                <a16:creationId xmlns:a16="http://schemas.microsoft.com/office/drawing/2014/main" id="{1758C0E9-7A53-B916-1DC6-7643D652B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66E99F-B2DA-61D4-F5E6-808FBFD94F0D}"/>
              </a:ext>
            </a:extLst>
          </p:cNvPr>
          <p:cNvSpPr txBox="1">
            <a:spLocks/>
          </p:cNvSpPr>
          <p:nvPr/>
        </p:nvSpPr>
        <p:spPr>
          <a:xfrm>
            <a:off x="175385" y="391041"/>
            <a:ext cx="7979154" cy="39806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400" b="1" dirty="0">
                <a:solidFill>
                  <a:srgbClr val="003DA5"/>
                </a:solidFill>
              </a:rPr>
              <a:t>Change in </a:t>
            </a:r>
            <a:r>
              <a:rPr lang="en-US" sz="2400" b="1" dirty="0">
                <a:solidFill>
                  <a:schemeClr val="accent6">
                    <a:lumMod val="76000"/>
                  </a:schemeClr>
                </a:solidFill>
              </a:rPr>
              <a:t>Employee</a:t>
            </a:r>
            <a:r>
              <a:rPr lang="en-US" sz="2400" b="1" dirty="0">
                <a:solidFill>
                  <a:srgbClr val="E07735"/>
                </a:solidFill>
              </a:rPr>
              <a:t> </a:t>
            </a:r>
            <a:r>
              <a:rPr lang="en-US" sz="2400" b="1" dirty="0">
                <a:solidFill>
                  <a:srgbClr val="003DA5"/>
                </a:solidFill>
              </a:rPr>
              <a:t>Nets ($) - </a:t>
            </a:r>
            <a:r>
              <a:rPr lang="en-US" sz="2400" b="1" i="1" dirty="0">
                <a:solidFill>
                  <a:srgbClr val="003DA5"/>
                </a:solidFill>
              </a:rPr>
              <a:t>2025 vs. 2026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259D1C-13C8-21AF-2330-CA3A8B4EB6DD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95BC744-21C5-FD6F-B6EE-811D67980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E51448-88F2-6954-CE58-42411C347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309" y="310409"/>
            <a:ext cx="280946" cy="128525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86850E94-AD63-B807-C9BB-01E4F54E7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099654"/>
              </p:ext>
            </p:extLst>
          </p:nvPr>
        </p:nvGraphicFramePr>
        <p:xfrm>
          <a:off x="256310" y="850213"/>
          <a:ext cx="8647654" cy="17215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4848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848371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854171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859300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46811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957987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739858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58236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808372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24593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</a:rPr>
                        <a:t>Pay Band 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5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Pay Band 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228973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2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347700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 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($10.69)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($18.03)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$28.14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$21.51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($1.55)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($1.01)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$41.71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$43.31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449465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 Kaiser CA HMO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$35.80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$64.51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$137.52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$169.07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$28.30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$51.12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$66.61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$96.50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449465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 </a:t>
                      </a:r>
                      <a:r>
                        <a:rPr lang="en-US" sz="1200" b="1" i="0" u="none" strike="noStrike" noProof="0">
                          <a:solidFill>
                            <a:srgbClr val="00040A"/>
                          </a:solidFill>
                          <a:effectLst/>
                          <a:latin typeface="Arial"/>
                        </a:rPr>
                        <a:t>UC Care</a:t>
                      </a:r>
                      <a:endParaRPr lang="en-US" sz="1200" b="1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  <a:effectLst/>
                        </a:rPr>
                        <a:t>($101.27)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($179.21)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($158.10)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($236.66)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($95.37)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($167.91)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($151.37)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($224.62)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8D9F958E-D3B5-9656-479B-DCA215F1C2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12025"/>
              </p:ext>
            </p:extLst>
          </p:nvPr>
        </p:nvGraphicFramePr>
        <p:xfrm>
          <a:off x="256309" y="2519330"/>
          <a:ext cx="8647655" cy="182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9626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929164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788601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859302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50333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922529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21567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effectLst/>
                        </a:rPr>
                        <a:t>Pay Band 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5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Pay Band 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310579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2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310579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 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  <a:effectLst/>
                        </a:rPr>
                        <a:t>$2.41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$6.73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$56.98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$62.80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$7.49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$16.47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$76.43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$87.35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381025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rgbClr val="00040A"/>
                          </a:solidFill>
                          <a:effectLst/>
                        </a:rPr>
                        <a:t> Kaiser CA HMO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  <a:effectLst/>
                        </a:rPr>
                        <a:t>$16.67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$30.31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$4.76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$28.06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$4.83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$9.11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40A"/>
                          </a:solidFill>
                        </a:rPr>
                        <a:t>($57.20)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40A"/>
                          </a:solidFill>
                        </a:rPr>
                        <a:t>($40.69)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60390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40A"/>
                          </a:solidFill>
                          <a:effectLst/>
                        </a:rPr>
                        <a:t> </a:t>
                      </a:r>
                      <a:r>
                        <a:rPr lang="en-US" sz="1200" b="1" i="0" u="none" strike="noStrike" noProof="0" dirty="0">
                          <a:solidFill>
                            <a:srgbClr val="00040A"/>
                          </a:solidFill>
                          <a:effectLst/>
                          <a:latin typeface="Arial"/>
                        </a:rPr>
                        <a:t>UC Care</a:t>
                      </a:r>
                      <a:endParaRPr lang="en-US" sz="1200" b="1" dirty="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($97.19)</a:t>
                      </a:r>
                      <a:endParaRPr lang="en-US" sz="12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($170.39)</a:t>
                      </a:r>
                      <a:endParaRPr lang="en-US" sz="12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($147.24)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($221.17)</a:t>
                      </a:r>
                      <a:endParaRPr lang="en-US" sz="120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($95.63)</a:t>
                      </a:r>
                      <a:endParaRPr lang="en-US" sz="12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($166.83)</a:t>
                      </a:r>
                      <a:endParaRPr lang="en-US" sz="12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1" i="0" u="none" strike="noStrike" noProof="0">
                        <a:solidFill>
                          <a:srgbClr val="2E2D2D"/>
                        </a:solidFill>
                        <a:latin typeface="Arial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($134.26)</a:t>
                      </a:r>
                      <a:endParaRPr lang="en-US" sz="1200" b="0" i="0" u="none" strike="noStrike" noProof="0">
                        <a:solidFill>
                          <a:srgbClr val="A54399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endParaRPr lang="en-US" sz="1200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($206.20)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</a:tbl>
          </a:graphicData>
        </a:graphic>
      </p:graphicFrame>
      <p:pic>
        <p:nvPicPr>
          <p:cNvPr id="7" name="slide35">
            <a:hlinkClick r:id="" action="ppaction://media"/>
            <a:extLst>
              <a:ext uri="{FF2B5EF4-FFF2-40B4-BE49-F238E27FC236}">
                <a16:creationId xmlns:a16="http://schemas.microsoft.com/office/drawing/2014/main" id="{A0E14996-3491-6E25-EE02-3F4AD888B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0764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80">
        <p:fade/>
      </p:transition>
    </mc:Choice>
    <mc:Fallback xmlns="">
      <p:transition spd="med" advTm="15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D589-A1E7-6D09-056C-CF0D4ACAB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6A3CE3-112C-6B21-5DB8-01AF4686B1CB}"/>
              </a:ext>
            </a:extLst>
          </p:cNvPr>
          <p:cNvSpPr txBox="1">
            <a:spLocks/>
          </p:cNvSpPr>
          <p:nvPr/>
        </p:nvSpPr>
        <p:spPr>
          <a:xfrm>
            <a:off x="78402" y="360371"/>
            <a:ext cx="7979154" cy="33456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400" b="1" dirty="0">
                <a:solidFill>
                  <a:srgbClr val="003DA5"/>
                </a:solidFill>
              </a:rPr>
              <a:t>Change in </a:t>
            </a:r>
            <a:r>
              <a:rPr lang="en-US" sz="2400" b="1" dirty="0">
                <a:solidFill>
                  <a:schemeClr val="accent6">
                    <a:lumMod val="76000"/>
                  </a:schemeClr>
                </a:solidFill>
              </a:rPr>
              <a:t>Employee</a:t>
            </a:r>
            <a:r>
              <a:rPr lang="en-US" sz="2400" b="1" dirty="0">
                <a:solidFill>
                  <a:srgbClr val="E07735"/>
                </a:solidFill>
              </a:rPr>
              <a:t> </a:t>
            </a:r>
            <a:r>
              <a:rPr lang="en-US" sz="2400" b="1" dirty="0">
                <a:solidFill>
                  <a:srgbClr val="003DA5"/>
                </a:solidFill>
              </a:rPr>
              <a:t>Nets (%) - </a:t>
            </a:r>
            <a:r>
              <a:rPr lang="en-US" sz="2400" b="1" i="1" dirty="0">
                <a:solidFill>
                  <a:srgbClr val="003DA5"/>
                </a:solidFill>
              </a:rPr>
              <a:t>2025 vs. 2026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D5D8-5D57-DF31-7AB4-7CB46ED283F5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ABE6E40-A69B-962A-D931-A763A83E5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5B494A-8FD9-B740-6D3F-FF5430565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629" y="252863"/>
            <a:ext cx="280946" cy="128525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98B19B84-F62B-50DF-EB0C-1EA03A4C6C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682696"/>
              </p:ext>
            </p:extLst>
          </p:nvPr>
        </p:nvGraphicFramePr>
        <p:xfrm>
          <a:off x="149629" y="838424"/>
          <a:ext cx="8816570" cy="16763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6020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846461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804005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876085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76457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248101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855967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905587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43561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704326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23948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</a:rPr>
                        <a:t>Pay Band 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5"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</a:rPr>
                        <a:t>Pay Band 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222969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3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 err="1">
                          <a:solidFill>
                            <a:srgbClr val="00040A"/>
                          </a:solidFill>
                        </a:rPr>
                        <a:t>EE+Sp</a:t>
                      </a:r>
                      <a:endParaRPr lang="en-US" sz="1300" b="1" dirty="0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 err="1">
                          <a:solidFill>
                            <a:srgbClr val="00040A"/>
                          </a:solidFill>
                        </a:rPr>
                        <a:t>EE+Fam</a:t>
                      </a:r>
                      <a:endParaRPr lang="en-US" sz="1300" b="1" dirty="0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338583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 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(9.8%)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(9.3%)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9.2%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5.5%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(1.0%)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(0.4%)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10.1%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8.0%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437680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Kaiser CA HMO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90.0%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90.2%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114.4%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113.3%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30.7%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30.8%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23.3%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27.4%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437680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</a:t>
                      </a:r>
                      <a:r>
                        <a:rPr lang="en-US" sz="1300" b="1" i="0" u="none" strike="noStrike" noProof="0">
                          <a:solidFill>
                            <a:srgbClr val="00040A"/>
                          </a:solidFill>
                          <a:effectLst/>
                          <a:latin typeface="Arial"/>
                        </a:rPr>
                        <a:t>UC Care</a:t>
                      </a:r>
                      <a:endParaRPr lang="en-US" sz="1300" b="1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(43.6%)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(43.2%)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(28.2%)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(31.8%)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(33.5%)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(33.0%)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(22.4%)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(24.9%)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63BC550C-7345-C5A7-08BD-666BE1B48A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179606"/>
              </p:ext>
            </p:extLst>
          </p:nvPr>
        </p:nvGraphicFramePr>
        <p:xfrm>
          <a:off x="149629" y="2571750"/>
          <a:ext cx="8816569" cy="1682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6024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846461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804004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876086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76457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248100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875000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793332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63334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777771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24625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</a:rPr>
                        <a:t>Pay Band 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5"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</a:rPr>
                        <a:t>Pay Band 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229839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3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 err="1">
                          <a:solidFill>
                            <a:srgbClr val="00040A"/>
                          </a:solidFill>
                        </a:rPr>
                        <a:t>EE+Sp</a:t>
                      </a:r>
                      <a:endParaRPr lang="en-US" sz="1300" b="1" dirty="0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 err="1">
                          <a:solidFill>
                            <a:srgbClr val="00040A"/>
                          </a:solidFill>
                        </a:rPr>
                        <a:t>EE+Fam</a:t>
                      </a:r>
                      <a:endParaRPr lang="en-US" sz="1300" b="1" dirty="0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1.1%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1.8%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10.9%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9.1%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2.8%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3.5%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12.2%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10.5%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4350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 Kaiser CA HMO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11.2%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11.3%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1.1%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5.1%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2.3%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2.5%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(9.6%)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(5.4%)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435053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</a:t>
                      </a:r>
                      <a:r>
                        <a:rPr lang="en-US" sz="1300" b="1" i="0" u="none" strike="noStrike" noProof="0">
                          <a:solidFill>
                            <a:srgbClr val="00040A"/>
                          </a:solidFill>
                          <a:effectLst/>
                          <a:latin typeface="Arial"/>
                        </a:rPr>
                        <a:t>UC Care</a:t>
                      </a:r>
                      <a:endParaRPr lang="en-US" sz="1300" b="1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(28.2%)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(27.7%)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(18.5%)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(20.7%)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(23.8%)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(23.3%)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(14.8%)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(16.9%)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</a:tbl>
          </a:graphicData>
        </a:graphic>
      </p:graphicFrame>
      <p:pic>
        <p:nvPicPr>
          <p:cNvPr id="7" name="slide36">
            <a:hlinkClick r:id="" action="ppaction://media"/>
            <a:extLst>
              <a:ext uri="{FF2B5EF4-FFF2-40B4-BE49-F238E27FC236}">
                <a16:creationId xmlns:a16="http://schemas.microsoft.com/office/drawing/2014/main" id="{7FF530B7-715F-5562-A6CA-6D558A61F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</p:transition>
    </mc:Choice>
    <mc:Fallback xmlns="">
      <p:transition spd="med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ABDB-7452-E448-3A76-77523634B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458C95F-6E1C-F7C5-0B6F-FF84B549D239}"/>
              </a:ext>
            </a:extLst>
          </p:cNvPr>
          <p:cNvSpPr txBox="1">
            <a:spLocks/>
          </p:cNvSpPr>
          <p:nvPr/>
        </p:nvSpPr>
        <p:spPr>
          <a:xfrm>
            <a:off x="187036" y="424241"/>
            <a:ext cx="7979154" cy="802289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400" b="1" dirty="0">
                <a:solidFill>
                  <a:srgbClr val="003DA5"/>
                </a:solidFill>
              </a:rPr>
              <a:t>Change in </a:t>
            </a:r>
            <a:r>
              <a:rPr lang="en-US" sz="2400" b="1" dirty="0">
                <a:solidFill>
                  <a:schemeClr val="accent6">
                    <a:lumMod val="76000"/>
                  </a:schemeClr>
                </a:solidFill>
              </a:rPr>
              <a:t>Employee</a:t>
            </a:r>
            <a:r>
              <a:rPr lang="en-US" sz="2400" b="1" dirty="0">
                <a:solidFill>
                  <a:srgbClr val="E07735"/>
                </a:solidFill>
              </a:rPr>
              <a:t> </a:t>
            </a:r>
            <a:r>
              <a:rPr lang="en-US" sz="2400" b="1" dirty="0">
                <a:solidFill>
                  <a:srgbClr val="003DA5"/>
                </a:solidFill>
              </a:rPr>
              <a:t>Nets - </a:t>
            </a:r>
            <a:r>
              <a:rPr lang="en-US" sz="2400" b="1" i="1" dirty="0">
                <a:solidFill>
                  <a:srgbClr val="003DA5"/>
                </a:solidFill>
              </a:rPr>
              <a:t>2025 vs. 2026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BC6C97-DD61-85AF-B2D4-F7FB5B3C0D70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780300C-7F60-3D39-6B89-2C689BC5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BF92DB-2516-CEDA-45F9-2535907DD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DD854A0D-11E7-1B08-5E53-3298A2A07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088508"/>
              </p:ext>
            </p:extLst>
          </p:nvPr>
        </p:nvGraphicFramePr>
        <p:xfrm>
          <a:off x="256309" y="883320"/>
          <a:ext cx="8409078" cy="33768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092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712158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734413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725729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40572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211015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726241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764218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328377">
                <a:tc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50" b="1">
                          <a:solidFill>
                            <a:srgbClr val="FFFFFF"/>
                          </a:solidFill>
                          <a:effectLst/>
                        </a:rPr>
                        <a:t>Pay Band 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8">
                  <a:txBody>
                    <a:bodyPr/>
                    <a:lstStyle/>
                    <a:p>
                      <a:pPr algn="ctr"/>
                      <a:endParaRPr lang="en-US" sz="135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50" b="1">
                          <a:solidFill>
                            <a:srgbClr val="FFFFFF"/>
                          </a:solidFill>
                          <a:effectLst/>
                        </a:rPr>
                        <a:t>Pay Band 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306485">
                <a:tc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3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224443">
                <a:tc gridSpan="5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b="1">
                          <a:solidFill>
                            <a:schemeClr val="bg1"/>
                          </a:solidFill>
                          <a:effectLst/>
                        </a:rPr>
                        <a:t>    Impact in Dollars ($)</a:t>
                      </a:r>
                      <a:endParaRPr lang="en-US" sz="135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300" b="1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1057135"/>
                  </a:ext>
                </a:extLst>
              </a:tr>
              <a:tr h="45972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CORE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  <a:endParaRPr lang="en-US" sz="13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($2.50)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($4.49)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$66.96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$64.96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$8.71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$15.69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$72.26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$79.23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HSP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($62.98)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($99.29)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($19.62)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($52.25)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($121.81)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($185.99)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($185.27)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($240.13)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284593">
                <a:tc gridSpan="5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b="1">
                          <a:solidFill>
                            <a:schemeClr val="bg1"/>
                          </a:solidFill>
                          <a:effectLst/>
                        </a:rPr>
                        <a:t>    Impact in Percentage (%)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300" b="1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2281478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CORE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  <a:endParaRPr lang="en-US" sz="1300" b="1" i="0" u="none" strike="noStrike" noProof="0">
                        <a:solidFill>
                          <a:srgbClr val="00040A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(9.6%)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(9.6%)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60.6%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49.5%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11.9%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11.9%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33.1%</a:t>
                      </a:r>
                      <a:endParaRPr lang="en-US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28.7%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 HSP to </a:t>
                      </a:r>
                      <a:r>
                        <a:rPr lang="en-US" sz="1300" b="1" dirty="0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(72.9%)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(70.2%)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(10%)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(21.0%)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(59.8%)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(55.8%)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(39.0%)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(40.3%)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413801"/>
                  </a:ext>
                </a:extLst>
              </a:tr>
            </a:tbl>
          </a:graphicData>
        </a:graphic>
      </p:graphicFrame>
      <p:pic>
        <p:nvPicPr>
          <p:cNvPr id="6" name="slide37">
            <a:hlinkClick r:id="" action="ppaction://media"/>
            <a:extLst>
              <a:ext uri="{FF2B5EF4-FFF2-40B4-BE49-F238E27FC236}">
                <a16:creationId xmlns:a16="http://schemas.microsoft.com/office/drawing/2014/main" id="{DF595972-C618-9077-16B9-848A8D289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80">
        <p:fade/>
      </p:transition>
    </mc:Choice>
    <mc:Fallback xmlns="">
      <p:transition spd="med" advTm="20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BA35-8547-F268-D6D2-9233B96C0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514437-9228-29E4-E0C6-A752221004B2}"/>
              </a:ext>
            </a:extLst>
          </p:cNvPr>
          <p:cNvSpPr txBox="1">
            <a:spLocks/>
          </p:cNvSpPr>
          <p:nvPr/>
        </p:nvSpPr>
        <p:spPr>
          <a:xfrm>
            <a:off x="177511" y="436434"/>
            <a:ext cx="7979154" cy="802289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400" b="1" dirty="0">
                <a:solidFill>
                  <a:srgbClr val="003DA5"/>
                </a:solidFill>
              </a:rPr>
              <a:t>Change in </a:t>
            </a:r>
            <a:r>
              <a:rPr lang="en-US" sz="2400" b="1" dirty="0">
                <a:solidFill>
                  <a:schemeClr val="accent6">
                    <a:lumMod val="76000"/>
                  </a:schemeClr>
                </a:solidFill>
              </a:rPr>
              <a:t>Employee</a:t>
            </a:r>
            <a:r>
              <a:rPr lang="en-US" sz="2400" b="1" dirty="0">
                <a:solidFill>
                  <a:srgbClr val="E07735"/>
                </a:solidFill>
              </a:rPr>
              <a:t> </a:t>
            </a:r>
            <a:r>
              <a:rPr lang="en-US" sz="2400" b="1" dirty="0">
                <a:solidFill>
                  <a:srgbClr val="003DA5"/>
                </a:solidFill>
              </a:rPr>
              <a:t>Nets - </a:t>
            </a:r>
            <a:r>
              <a:rPr lang="en-US" sz="2400" b="1" i="1" dirty="0">
                <a:solidFill>
                  <a:srgbClr val="003DA5"/>
                </a:solidFill>
              </a:rPr>
              <a:t>2025 vs. 2026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BF6A29-B37F-D61B-E41A-B6810FEB46BB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BFA073A-C978-2505-78B5-38A094CE7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F897E5B-B521-4825-3DD4-E3EDD5FF7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91283CBE-D590-6489-72DD-2373FF31C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531137"/>
              </p:ext>
            </p:extLst>
          </p:nvPr>
        </p:nvGraphicFramePr>
        <p:xfrm>
          <a:off x="256309" y="892671"/>
          <a:ext cx="8409082" cy="33581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092">
                  <a:extLst>
                    <a:ext uri="{9D8B030D-6E8A-4147-A177-3AD203B41FA5}">
                      <a16:colId xmlns:a16="http://schemas.microsoft.com/office/drawing/2014/main" val="874189067"/>
                    </a:ext>
                  </a:extLst>
                </a:gridCol>
                <a:gridCol w="712158">
                  <a:extLst>
                    <a:ext uri="{9D8B030D-6E8A-4147-A177-3AD203B41FA5}">
                      <a16:colId xmlns:a16="http://schemas.microsoft.com/office/drawing/2014/main" val="3939973373"/>
                    </a:ext>
                  </a:extLst>
                </a:gridCol>
                <a:gridCol w="734413">
                  <a:extLst>
                    <a:ext uri="{9D8B030D-6E8A-4147-A177-3AD203B41FA5}">
                      <a16:colId xmlns:a16="http://schemas.microsoft.com/office/drawing/2014/main" val="2221275128"/>
                    </a:ext>
                  </a:extLst>
                </a:gridCol>
                <a:gridCol w="725729">
                  <a:extLst>
                    <a:ext uri="{9D8B030D-6E8A-4147-A177-3AD203B41FA5}">
                      <a16:colId xmlns:a16="http://schemas.microsoft.com/office/drawing/2014/main" val="2056272296"/>
                    </a:ext>
                  </a:extLst>
                </a:gridCol>
                <a:gridCol w="740572">
                  <a:extLst>
                    <a:ext uri="{9D8B030D-6E8A-4147-A177-3AD203B41FA5}">
                      <a16:colId xmlns:a16="http://schemas.microsoft.com/office/drawing/2014/main" val="820516967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val="99651979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84860782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3421763585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430429382"/>
                    </a:ext>
                  </a:extLst>
                </a:gridCol>
                <a:gridCol w="764218">
                  <a:extLst>
                    <a:ext uri="{9D8B030D-6E8A-4147-A177-3AD203B41FA5}">
                      <a16:colId xmlns:a16="http://schemas.microsoft.com/office/drawing/2014/main" val="1081175455"/>
                    </a:ext>
                  </a:extLst>
                </a:gridCol>
              </a:tblGrid>
              <a:tr h="328377">
                <a:tc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50" b="1">
                          <a:solidFill>
                            <a:srgbClr val="FFFFFF"/>
                          </a:solidFill>
                          <a:effectLst/>
                        </a:rPr>
                        <a:t>Pay Band 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7">
                  <a:txBody>
                    <a:bodyPr/>
                    <a:lstStyle/>
                    <a:p>
                      <a:pPr algn="ctr"/>
                      <a:endParaRPr lang="en-US" sz="135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50" b="1">
                          <a:solidFill>
                            <a:srgbClr val="FFFFFF"/>
                          </a:solidFill>
                          <a:effectLst/>
                        </a:rPr>
                        <a:t>Pay Band 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84156287"/>
                  </a:ext>
                </a:extLst>
              </a:tr>
              <a:tr h="306485">
                <a:tc>
                  <a:txBody>
                    <a:bodyPr/>
                    <a:lstStyle/>
                    <a:p>
                      <a:pPr algn="ctr"/>
                      <a:endParaRPr lang="en-US" sz="1300" b="1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040A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EE+C</a:t>
                      </a:r>
                      <a:endParaRPr lang="en-US" sz="13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EE+C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EE+Sp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err="1">
                          <a:solidFill>
                            <a:srgbClr val="00040A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533572"/>
                  </a:ext>
                </a:extLst>
              </a:tr>
              <a:tr h="197025">
                <a:tc gridSpan="5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b="1">
                          <a:solidFill>
                            <a:schemeClr val="tx2"/>
                          </a:solidFill>
                          <a:effectLst/>
                        </a:rPr>
                        <a:t>   </a:t>
                      </a:r>
                      <a:r>
                        <a:rPr lang="en-US" sz="1350" b="1">
                          <a:solidFill>
                            <a:schemeClr val="bg1"/>
                          </a:solidFill>
                          <a:effectLst/>
                        </a:rPr>
                        <a:t> Impact in Dollars ($)</a:t>
                      </a:r>
                      <a:endParaRPr lang="en-US" sz="135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300" b="1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1057135"/>
                  </a:ext>
                </a:extLst>
              </a:tr>
              <a:tr h="45972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CORE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  <a:endParaRPr lang="en-US" sz="13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$18.83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$33.90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$79.05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$94.11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$18.71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$33.69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$74.07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$89.03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490073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HSP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($189.75)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($287.65)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($345.54)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($430.80)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($266.99)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($405.98)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($514.85)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($637.90)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55360"/>
                  </a:ext>
                </a:extLst>
              </a:tr>
              <a:tr h="284593">
                <a:tc gridSpan="5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b="1">
                          <a:solidFill>
                            <a:schemeClr val="tx2"/>
                          </a:solidFill>
                          <a:effectLst/>
                        </a:rPr>
                        <a:t>   </a:t>
                      </a:r>
                      <a:r>
                        <a:rPr lang="en-US" sz="1350" b="1">
                          <a:solidFill>
                            <a:schemeClr val="bg1"/>
                          </a:solidFill>
                          <a:effectLst/>
                        </a:rPr>
                        <a:t> Impact in Percentage (%)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300" b="1">
                        <a:solidFill>
                          <a:srgbClr val="00040A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2281478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CORE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  <a:endParaRPr lang="en-US" sz="1300" b="1" i="0" u="none" strike="noStrike" noProof="0">
                        <a:solidFill>
                          <a:srgbClr val="00040A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15.5%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15.5%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25.2%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22.9%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10.9%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17.9%</a:t>
                      </a:r>
                      <a:endParaRPr lang="en-US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16.2%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26786"/>
                  </a:ext>
                </a:extLst>
              </a:tr>
              <a:tr h="5910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 HSP to </a:t>
                      </a:r>
                      <a:r>
                        <a:rPr lang="en-US" sz="1300" b="1" err="1">
                          <a:solidFill>
                            <a:srgbClr val="00040A"/>
                          </a:solidFill>
                          <a:effectLst/>
                        </a:rPr>
                        <a:t>HealthSavings</a:t>
                      </a: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  <a:effectLst/>
                        </a:rPr>
                        <a:t>(57.5%)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(53.3%)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(46.8%)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(46%)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3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(58.5%)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(54.3%)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solidFill>
                            <a:srgbClr val="00040A"/>
                          </a:solidFill>
                        </a:rPr>
                        <a:t>(51.4%)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rgbClr val="00040A"/>
                          </a:solidFill>
                        </a:rPr>
                        <a:t>(50%)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413801"/>
                  </a:ext>
                </a:extLst>
              </a:tr>
            </a:tbl>
          </a:graphicData>
        </a:graphic>
      </p:graphicFrame>
      <p:pic>
        <p:nvPicPr>
          <p:cNvPr id="2" name="slide38">
            <a:hlinkClick r:id="" action="ppaction://media"/>
            <a:extLst>
              <a:ext uri="{FF2B5EF4-FFF2-40B4-BE49-F238E27FC236}">
                <a16:creationId xmlns:a16="http://schemas.microsoft.com/office/drawing/2014/main" id="{F6902552-1F3E-07C2-7C78-726712C0D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2018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0">
        <p:fade/>
      </p:transition>
    </mc:Choice>
    <mc:Fallback xmlns="">
      <p:transition spd="med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01292" y="486986"/>
            <a:ext cx="5971384" cy="857404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</a:rPr>
              <a:t>2026</a:t>
            </a:r>
            <a:r>
              <a:rPr lang="en-US" sz="2800" b="1" dirty="0"/>
              <a:t> </a:t>
            </a:r>
            <a:r>
              <a:rPr lang="en-US" sz="2800" b="1" dirty="0">
                <a:solidFill>
                  <a:schemeClr val="accent6"/>
                </a:solidFill>
                <a:cs typeface="Arial"/>
              </a:rPr>
              <a:t>Employee</a:t>
            </a:r>
            <a:r>
              <a:rPr lang="en-US" sz="2800" b="1" dirty="0"/>
              <a:t> </a:t>
            </a:r>
            <a:r>
              <a:rPr lang="en-US" sz="2800" b="1" dirty="0">
                <a:solidFill>
                  <a:srgbClr val="003DA5"/>
                </a:solidFill>
              </a:rPr>
              <a:t>Contributions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EE8D3A-7CAA-39F7-63E8-56DBED876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0911"/>
              </p:ext>
            </p:extLst>
          </p:nvPr>
        </p:nvGraphicFramePr>
        <p:xfrm>
          <a:off x="323850" y="1152525"/>
          <a:ext cx="8496285" cy="1295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5053">
                  <a:extLst>
                    <a:ext uri="{9D8B030D-6E8A-4147-A177-3AD203B41FA5}">
                      <a16:colId xmlns:a16="http://schemas.microsoft.com/office/drawing/2014/main" val="821863898"/>
                    </a:ext>
                  </a:extLst>
                </a:gridCol>
                <a:gridCol w="789708">
                  <a:extLst>
                    <a:ext uri="{9D8B030D-6E8A-4147-A177-3AD203B41FA5}">
                      <a16:colId xmlns:a16="http://schemas.microsoft.com/office/drawing/2014/main" val="467044127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4040469652"/>
                    </a:ext>
                  </a:extLst>
                </a:gridCol>
                <a:gridCol w="706579">
                  <a:extLst>
                    <a:ext uri="{9D8B030D-6E8A-4147-A177-3AD203B41FA5}">
                      <a16:colId xmlns:a16="http://schemas.microsoft.com/office/drawing/2014/main" val="2910141456"/>
                    </a:ext>
                  </a:extLst>
                </a:gridCol>
                <a:gridCol w="820880">
                  <a:extLst>
                    <a:ext uri="{9D8B030D-6E8A-4147-A177-3AD203B41FA5}">
                      <a16:colId xmlns:a16="http://schemas.microsoft.com/office/drawing/2014/main" val="1417702753"/>
                    </a:ext>
                  </a:extLst>
                </a:gridCol>
                <a:gridCol w="207818">
                  <a:extLst>
                    <a:ext uri="{9D8B030D-6E8A-4147-A177-3AD203B41FA5}">
                      <a16:colId xmlns:a16="http://schemas.microsoft.com/office/drawing/2014/main" val="2111697132"/>
                    </a:ext>
                  </a:extLst>
                </a:gridCol>
                <a:gridCol w="955957">
                  <a:extLst>
                    <a:ext uri="{9D8B030D-6E8A-4147-A177-3AD203B41FA5}">
                      <a16:colId xmlns:a16="http://schemas.microsoft.com/office/drawing/2014/main" val="319306175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456441389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1278841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857011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Pay Band 1</a:t>
                      </a:r>
                      <a:b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($73,000 and Under)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Pay Band 2</a:t>
                      </a:r>
                      <a:br>
                        <a:rPr lang="en-US" sz="11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($73,001 to $145,000)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312278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EE+C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EE+Sp</a:t>
                      </a:r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EE+C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EE+Sp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200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4089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Kaiser Permanente - 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37481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 err="1">
                          <a:solidFill>
                            <a:srgbClr val="2E2D2D"/>
                          </a:solidFill>
                          <a:effectLst/>
                        </a:rPr>
                        <a:t>HealthSavings</a:t>
                      </a: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 dirty="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641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UC Care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sz="1100" dirty="0">
                        <a:solidFill>
                          <a:srgbClr val="2E2D2D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707958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E8F6FF-D3AC-D93C-F653-2E40C35D1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906792"/>
              </p:ext>
            </p:extLst>
          </p:nvPr>
        </p:nvGraphicFramePr>
        <p:xfrm>
          <a:off x="2286000" y="1676400"/>
          <a:ext cx="3079460" cy="7793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34390">
                  <a:extLst>
                    <a:ext uri="{9D8B030D-6E8A-4147-A177-3AD203B41FA5}">
                      <a16:colId xmlns:a16="http://schemas.microsoft.com/office/drawing/2014/main" val="3651320872"/>
                    </a:ext>
                  </a:extLst>
                </a:gridCol>
                <a:gridCol w="768726">
                  <a:extLst>
                    <a:ext uri="{9D8B030D-6E8A-4147-A177-3AD203B41FA5}">
                      <a16:colId xmlns:a16="http://schemas.microsoft.com/office/drawing/2014/main" val="30853080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03789822"/>
                    </a:ext>
                  </a:extLst>
                </a:gridCol>
                <a:gridCol w="790544">
                  <a:extLst>
                    <a:ext uri="{9D8B030D-6E8A-4147-A177-3AD203B41FA5}">
                      <a16:colId xmlns:a16="http://schemas.microsoft.com/office/drawing/2014/main" val="2172335257"/>
                    </a:ext>
                  </a:extLst>
                </a:gridCol>
              </a:tblGrid>
              <a:tr h="207818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$97.97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$176.35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$334.04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$412.42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840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$75.57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$136.02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$257.78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$318.23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4678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  <a:effectLst/>
                        </a:rPr>
                        <a:t>$23.41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$42.14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$177.46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$196.18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2602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$130.85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$235.52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$403.08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$507.76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85844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310203-8084-749A-BE00-B1FC3044F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220463"/>
              </p:ext>
            </p:extLst>
          </p:nvPr>
        </p:nvGraphicFramePr>
        <p:xfrm>
          <a:off x="5541168" y="1700212"/>
          <a:ext cx="3163154" cy="762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3626">
                  <a:extLst>
                    <a:ext uri="{9D8B030D-6E8A-4147-A177-3AD203B41FA5}">
                      <a16:colId xmlns:a16="http://schemas.microsoft.com/office/drawing/2014/main" val="3556404848"/>
                    </a:ext>
                  </a:extLst>
                </a:gridCol>
                <a:gridCol w="764930">
                  <a:extLst>
                    <a:ext uri="{9D8B030D-6E8A-4147-A177-3AD203B41FA5}">
                      <a16:colId xmlns:a16="http://schemas.microsoft.com/office/drawing/2014/main" val="3209023852"/>
                    </a:ext>
                  </a:extLst>
                </a:gridCol>
                <a:gridCol w="816967">
                  <a:extLst>
                    <a:ext uri="{9D8B030D-6E8A-4147-A177-3AD203B41FA5}">
                      <a16:colId xmlns:a16="http://schemas.microsoft.com/office/drawing/2014/main" val="1363721560"/>
                    </a:ext>
                  </a:extLst>
                </a:gridCol>
                <a:gridCol w="697631">
                  <a:extLst>
                    <a:ext uri="{9D8B030D-6E8A-4147-A177-3AD203B41FA5}">
                      <a16:colId xmlns:a16="http://schemas.microsoft.com/office/drawing/2014/main" val="12932043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$156.29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$281.33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$456.51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$581.55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02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$120.61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$217.09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$352.35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$448.83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939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$81.73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$147.12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$290.31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$355.69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818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$189.17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$340.50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$525.55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$676.89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4481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281447-3231-7E27-5723-4DCD65170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094686"/>
              </p:ext>
            </p:extLst>
          </p:nvPr>
        </p:nvGraphicFramePr>
        <p:xfrm>
          <a:off x="314325" y="2707481"/>
          <a:ext cx="8506601" cy="12877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1457">
                  <a:extLst>
                    <a:ext uri="{9D8B030D-6E8A-4147-A177-3AD203B41FA5}">
                      <a16:colId xmlns:a16="http://schemas.microsoft.com/office/drawing/2014/main" val="2875225421"/>
                    </a:ext>
                  </a:extLst>
                </a:gridCol>
                <a:gridCol w="803694">
                  <a:extLst>
                    <a:ext uri="{9D8B030D-6E8A-4147-A177-3AD203B41FA5}">
                      <a16:colId xmlns:a16="http://schemas.microsoft.com/office/drawing/2014/main" val="3453732566"/>
                    </a:ext>
                  </a:extLst>
                </a:gridCol>
                <a:gridCol w="779317">
                  <a:extLst>
                    <a:ext uri="{9D8B030D-6E8A-4147-A177-3AD203B41FA5}">
                      <a16:colId xmlns:a16="http://schemas.microsoft.com/office/drawing/2014/main" val="969088395"/>
                    </a:ext>
                  </a:extLst>
                </a:gridCol>
                <a:gridCol w="706579">
                  <a:extLst>
                    <a:ext uri="{9D8B030D-6E8A-4147-A177-3AD203B41FA5}">
                      <a16:colId xmlns:a16="http://schemas.microsoft.com/office/drawing/2014/main" val="2687315820"/>
                    </a:ext>
                  </a:extLst>
                </a:gridCol>
                <a:gridCol w="883225">
                  <a:extLst>
                    <a:ext uri="{9D8B030D-6E8A-4147-A177-3AD203B41FA5}">
                      <a16:colId xmlns:a16="http://schemas.microsoft.com/office/drawing/2014/main" val="3507897546"/>
                    </a:ext>
                  </a:extLst>
                </a:gridCol>
                <a:gridCol w="166249">
                  <a:extLst>
                    <a:ext uri="{9D8B030D-6E8A-4147-A177-3AD203B41FA5}">
                      <a16:colId xmlns:a16="http://schemas.microsoft.com/office/drawing/2014/main" val="3351805201"/>
                    </a:ext>
                  </a:extLst>
                </a:gridCol>
                <a:gridCol w="923192">
                  <a:extLst>
                    <a:ext uri="{9D8B030D-6E8A-4147-A177-3AD203B41FA5}">
                      <a16:colId xmlns:a16="http://schemas.microsoft.com/office/drawing/2014/main" val="1681220260"/>
                    </a:ext>
                  </a:extLst>
                </a:gridCol>
                <a:gridCol w="790495">
                  <a:extLst>
                    <a:ext uri="{9D8B030D-6E8A-4147-A177-3AD203B41FA5}">
                      <a16:colId xmlns:a16="http://schemas.microsoft.com/office/drawing/2014/main" val="2971347064"/>
                    </a:ext>
                  </a:extLst>
                </a:gridCol>
                <a:gridCol w="696987">
                  <a:extLst>
                    <a:ext uri="{9D8B030D-6E8A-4147-A177-3AD203B41FA5}">
                      <a16:colId xmlns:a16="http://schemas.microsoft.com/office/drawing/2014/main" val="2238431375"/>
                    </a:ext>
                  </a:extLst>
                </a:gridCol>
                <a:gridCol w="765406">
                  <a:extLst>
                    <a:ext uri="{9D8B030D-6E8A-4147-A177-3AD203B41FA5}">
                      <a16:colId xmlns:a16="http://schemas.microsoft.com/office/drawing/2014/main" val="1847222717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1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Pay Band 3</a:t>
                      </a:r>
                      <a:br>
                        <a:rPr lang="en-US" sz="110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($145,001 to $217,000)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rowSpan="6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1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Pay Band 4</a:t>
                      </a:r>
                      <a:br>
                        <a:rPr lang="en-US" sz="110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(Over $217,000)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180138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1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EE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EE+C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EE+Sp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EE+C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EE+Sp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err="1">
                          <a:solidFill>
                            <a:schemeClr val="bg1"/>
                          </a:solidFill>
                        </a:rPr>
                        <a:t>EE+Fam</a:t>
                      </a: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905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UC Blue &amp; Gold HMO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$214.61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$386.30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$578.98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$750.67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$272.92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$491.27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$701.44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$919.79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92526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Kaiser Permanente - 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$165.64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$298.15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$446.92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$579.43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$210.68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$379.22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$541.50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$710.04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221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 err="1">
                          <a:solidFill>
                            <a:srgbClr val="2E2D2D"/>
                          </a:solidFill>
                          <a:effectLst/>
                        </a:rPr>
                        <a:t>HealthSavings</a:t>
                      </a: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$140.05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$252.09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$393.19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$505.22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$189.61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$341.30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$487.31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$638.99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2912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UC Care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  <a:effectLst/>
                        </a:rPr>
                        <a:t>$247.49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$445.47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$648.02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$846.01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$305.80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$550.44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>
                          <a:solidFill>
                            <a:srgbClr val="2E2D2D"/>
                          </a:solidFill>
                        </a:rPr>
                        <a:t>$770.48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100" b="1" dirty="0">
                          <a:solidFill>
                            <a:srgbClr val="2E2D2D"/>
                          </a:solidFill>
                        </a:rPr>
                        <a:t>$1,015.13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349957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DF221DA-6B5E-2FB1-06AC-8455995B071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C43B99B-FCE5-7DA8-2FFC-22AA673EF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9DE3203-99E4-2443-57CC-CBB3E282E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39">
            <a:hlinkClick r:id="" action="ppaction://media"/>
            <a:extLst>
              <a:ext uri="{FF2B5EF4-FFF2-40B4-BE49-F238E27FC236}">
                <a16:creationId xmlns:a16="http://schemas.microsoft.com/office/drawing/2014/main" id="{41E8AB6D-AE64-F05A-51F9-AFF14EAF6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4322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40">
        <p:fade/>
      </p:transition>
    </mc:Choice>
    <mc:Fallback xmlns="">
      <p:transition spd="med" advTm="29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4881" y="401701"/>
            <a:ext cx="5031519" cy="681469"/>
          </a:xfrm>
        </p:spPr>
        <p:txBody>
          <a:bodyPr/>
          <a:lstStyle/>
          <a:p>
            <a:r>
              <a:rPr lang="en-US" dirty="0"/>
              <a:t>2026 HMO Medical Plans for Faculty and Staff</a:t>
            </a:r>
          </a:p>
        </p:txBody>
      </p:sp>
      <p:pic>
        <p:nvPicPr>
          <p:cNvPr id="3" name="slide4">
            <a:hlinkClick r:id="" action="ppaction://media"/>
            <a:extLst>
              <a:ext uri="{FF2B5EF4-FFF2-40B4-BE49-F238E27FC236}">
                <a16:creationId xmlns:a16="http://schemas.microsoft.com/office/drawing/2014/main" id="{C2E23199-8572-4FBF-437E-016753DC8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7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30">
        <p:fade/>
      </p:transition>
    </mc:Choice>
    <mc:Fallback xmlns="">
      <p:transition spd="med" advTm="5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3574" y="422425"/>
            <a:ext cx="8242993" cy="397280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000" b="1" dirty="0">
                <a:solidFill>
                  <a:srgbClr val="003DA5"/>
                </a:solidFill>
              </a:rPr>
              <a:t>2026 Employee Premium Cost Share </a:t>
            </a:r>
            <a:r>
              <a:rPr lang="en-US" sz="2000" b="1" i="1" dirty="0">
                <a:solidFill>
                  <a:srgbClr val="003DA5"/>
                </a:solidFill>
              </a:rPr>
              <a:t>Systemwide Bargaining Units </a:t>
            </a:r>
            <a:endParaRPr lang="en-US" sz="2000" b="1" i="1" dirty="0">
              <a:solidFill>
                <a:srgbClr val="003DA5"/>
              </a:solidFill>
              <a:cs typeface="Arial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2934" y="853175"/>
            <a:ext cx="8104275" cy="3269718"/>
          </a:xfrm>
        </p:spPr>
        <p:txBody>
          <a:bodyPr vert="horz" wrap="square" lIns="0" tIns="0" rIns="51435" bIns="25718" rtlCol="0" anchor="t">
            <a:noAutofit/>
          </a:bodyPr>
          <a:lstStyle/>
          <a:p>
            <a:pPr marL="257175" indent="-257175">
              <a:spcBef>
                <a:spcPts val="0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en-US" sz="1300" b="1" dirty="0">
                <a:solidFill>
                  <a:srgbClr val="2E2D2D"/>
                </a:solidFill>
              </a:rPr>
              <a:t>Systemwide Bargaining Units will move to 2026 premium cost share and pay band levels with some units having:</a:t>
            </a:r>
          </a:p>
          <a:p>
            <a:pPr marL="742950" lvl="2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E2D2D"/>
                </a:solidFill>
              </a:rPr>
              <a:t>$25/month increase cap </a:t>
            </a:r>
            <a:r>
              <a:rPr lang="en-US" sz="1200" dirty="0">
                <a:solidFill>
                  <a:srgbClr val="2E2D2D"/>
                </a:solidFill>
              </a:rPr>
              <a:t>above 2025 for Kaiser and UC Blue &amp; Gold HMO plans</a:t>
            </a:r>
          </a:p>
          <a:p>
            <a:pPr lvl="3">
              <a:spcAft>
                <a:spcPts val="338"/>
              </a:spcAft>
            </a:pPr>
            <a:r>
              <a:rPr lang="en-US" sz="1200" dirty="0">
                <a:solidFill>
                  <a:srgbClr val="2E2D2D"/>
                </a:solidFill>
              </a:rPr>
              <a:t>CX (Clerical &amp; Allied Services) - cap only applies to salary bands 1 and 2</a:t>
            </a:r>
          </a:p>
          <a:p>
            <a:pPr marL="742950" lvl="2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E2D2D"/>
                </a:solidFill>
              </a:rPr>
              <a:t>Subsidy </a:t>
            </a:r>
            <a:r>
              <a:rPr lang="en-US" sz="1200" dirty="0">
                <a:solidFill>
                  <a:srgbClr val="2E2D2D"/>
                </a:solidFill>
              </a:rPr>
              <a:t>of $100 for Pay Band 1 and $75 for Pay Band 2 for Kaiser and UC Blue &amp; Gold HMO plans.  If result is less than $0, employee contribution is set at $0</a:t>
            </a:r>
            <a:endParaRPr lang="en-US" sz="1200" b="1" dirty="0">
              <a:solidFill>
                <a:srgbClr val="2E2D2D"/>
              </a:solidFill>
            </a:endParaRPr>
          </a:p>
          <a:p>
            <a:pPr lvl="3">
              <a:spcAft>
                <a:spcPts val="338"/>
              </a:spcAft>
            </a:pPr>
            <a:r>
              <a:rPr lang="en-US" sz="1200" dirty="0">
                <a:solidFill>
                  <a:srgbClr val="2E2D2D"/>
                </a:solidFill>
              </a:rPr>
              <a:t>EX (Patient Care Technical) and SX (Service)</a:t>
            </a:r>
          </a:p>
          <a:p>
            <a:pPr lvl="3">
              <a:spcAft>
                <a:spcPts val="338"/>
              </a:spcAft>
            </a:pPr>
            <a:r>
              <a:rPr lang="en-US" sz="1200" dirty="0">
                <a:solidFill>
                  <a:srgbClr val="2E2D2D"/>
                </a:solidFill>
              </a:rPr>
              <a:t>HX (Residual Health Care Professionals), RX (Research Support Professionals), and TX (Technical)</a:t>
            </a:r>
          </a:p>
          <a:p>
            <a:pPr lvl="1"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en-US" sz="1300" b="1" dirty="0">
                <a:solidFill>
                  <a:srgbClr val="2E2D2D"/>
                </a:solidFill>
              </a:rPr>
              <a:t>NX (Registered Nurses) contract expires in October 2025:</a:t>
            </a:r>
          </a:p>
          <a:p>
            <a:pPr marL="971550" lvl="2"/>
            <a:r>
              <a:rPr lang="en-US" sz="1200" dirty="0">
                <a:solidFill>
                  <a:srgbClr val="2E2D2D"/>
                </a:solidFill>
              </a:rPr>
              <a:t>2026 employee contributions will be held at NX bargained unit’s 2025 levels</a:t>
            </a:r>
          </a:p>
          <a:p>
            <a:pPr marL="971550" lvl="2"/>
            <a:r>
              <a:rPr lang="en-US" sz="1200" dirty="0">
                <a:solidFill>
                  <a:srgbClr val="2E2D2D"/>
                </a:solidFill>
              </a:rPr>
              <a:t>Negotiations of union contracts for bargained units with open contracts is underway, and any conclusion resulting in a change to the rates currently in place will be announced separately following the settlement of each contract</a:t>
            </a:r>
          </a:p>
          <a:p>
            <a:pPr lvl="2">
              <a:spcAft>
                <a:spcPts val="338"/>
              </a:spcAft>
            </a:pPr>
            <a:endParaRPr lang="en-US" sz="1300" dirty="0">
              <a:solidFill>
                <a:srgbClr val="2E2D2D"/>
              </a:solidFill>
            </a:endParaRPr>
          </a:p>
          <a:p>
            <a:pPr marL="1028700" lvl="3">
              <a:spcAft>
                <a:spcPts val="338"/>
              </a:spcAft>
            </a:pPr>
            <a:endParaRPr lang="en-US" dirty="0">
              <a:solidFill>
                <a:srgbClr val="2E2D2D"/>
              </a:solidFill>
            </a:endParaRPr>
          </a:p>
          <a:p>
            <a:pPr indent="-213995">
              <a:spcAft>
                <a:spcPts val="338"/>
              </a:spcAft>
            </a:pPr>
            <a:endParaRPr lang="en-US" dirty="0">
              <a:solidFill>
                <a:srgbClr val="2E2D2D"/>
              </a:solidFill>
            </a:endParaRPr>
          </a:p>
          <a:p>
            <a:pPr marL="963295" lvl="2">
              <a:spcAft>
                <a:spcPts val="338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2E2D2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41B20-A27F-BA14-97D2-5FFF51E2889A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DE95E1D-0442-38FD-A15D-8A59E2975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82303CF-115A-739D-AA01-59BCEBD3C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40">
            <a:hlinkClick r:id="" action="ppaction://media"/>
            <a:extLst>
              <a:ext uri="{FF2B5EF4-FFF2-40B4-BE49-F238E27FC236}">
                <a16:creationId xmlns:a16="http://schemas.microsoft.com/office/drawing/2014/main" id="{0DBCDBEA-9C36-D5A7-32B1-E0987A4C5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</p:transition>
    </mc:Choice>
    <mc:Fallback xmlns="">
      <p:transition spd="med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34112-54CA-7411-210F-B4B7E6F92600}"/>
              </a:ext>
            </a:extLst>
          </p:cNvPr>
          <p:cNvSpPr txBox="1"/>
          <p:nvPr/>
        </p:nvSpPr>
        <p:spPr>
          <a:xfrm>
            <a:off x="0" y="1636659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Non-Medical Benefits Update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06FB3B-5F27-A92E-C42A-BACCCB699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3771" y="1288233"/>
            <a:ext cx="280946" cy="128525"/>
          </a:xfrm>
          <a:prstGeom prst="rect">
            <a:avLst/>
          </a:prstGeom>
        </p:spPr>
      </p:pic>
      <p:pic>
        <p:nvPicPr>
          <p:cNvPr id="2" name="slide41">
            <a:hlinkClick r:id="" action="ppaction://media"/>
            <a:extLst>
              <a:ext uri="{FF2B5EF4-FFF2-40B4-BE49-F238E27FC236}">
                <a16:creationId xmlns:a16="http://schemas.microsoft.com/office/drawing/2014/main" id="{FAB8CB90-F336-92C7-9BEE-E6AC04574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5;g225e94fcb36_0_59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FE904557-9771-E07B-3414-6C52BB2F23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305" y="2246893"/>
            <a:ext cx="4192884" cy="183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;p1" descr="preencoded.png">
            <a:extLst>
              <a:ext uri="{FF2B5EF4-FFF2-40B4-BE49-F238E27FC236}">
                <a16:creationId xmlns:a16="http://schemas.microsoft.com/office/drawing/2014/main" id="{22D235D8-43D9-BB87-8860-E1E37985F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3661"/>
          <a:stretch>
            <a:fillRect/>
          </a:stretch>
        </p:blipFill>
        <p:spPr>
          <a:xfrm>
            <a:off x="328415" y="417458"/>
            <a:ext cx="4720664" cy="183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ollage of different medical icons&#10;&#10;AI-generated content may be incorrect.">
            <a:extLst>
              <a:ext uri="{FF2B5EF4-FFF2-40B4-BE49-F238E27FC236}">
                <a16:creationId xmlns:a16="http://schemas.microsoft.com/office/drawing/2014/main" id="{7A861B33-E91A-798D-6D0A-949036B89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006" y="601724"/>
            <a:ext cx="3479592" cy="3479592"/>
          </a:xfrm>
          <a:prstGeom prst="rect">
            <a:avLst/>
          </a:prstGeom>
        </p:spPr>
      </p:pic>
      <p:pic>
        <p:nvPicPr>
          <p:cNvPr id="2" name="slide42">
            <a:hlinkClick r:id="" action="ppaction://media"/>
            <a:extLst>
              <a:ext uri="{FF2B5EF4-FFF2-40B4-BE49-F238E27FC236}">
                <a16:creationId xmlns:a16="http://schemas.microsoft.com/office/drawing/2014/main" id="{69A7A615-135C-D5BF-908A-FAF618D96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0">
        <p:fade/>
      </p:transition>
    </mc:Choice>
    <mc:Fallback xmlns="">
      <p:transition spd="med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95FFB-3B36-A2EF-882B-BC9D6ACD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D9FFD8-150F-7FCE-F8C9-F1730517C18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5F72AC0-8DCC-3D26-A50B-79C7224BC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E6FEE33-8E2A-6172-B165-E639255E5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A2084-9B69-B362-F5A0-8E8AEE405CFD}"/>
              </a:ext>
            </a:extLst>
          </p:cNvPr>
          <p:cNvSpPr txBox="1"/>
          <p:nvPr/>
        </p:nvSpPr>
        <p:spPr>
          <a:xfrm>
            <a:off x="180462" y="444784"/>
            <a:ext cx="864030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+mj-lt"/>
              </a:rPr>
              <a:t>How Alex Will Help Guide 2026 Medical Plan Choices</a:t>
            </a:r>
          </a:p>
          <a:p>
            <a:endParaRPr lang="en-US" sz="1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ALEX continues to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personalize plan recommendations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using real-time data and user preferences</a:t>
            </a:r>
          </a:p>
          <a:p>
            <a:endParaRPr lang="en-US" sz="14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+mj-lt"/>
              </a:rPr>
              <a:t>For 2026, ALEX will: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Show whether your preferred providers are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in-network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for suggested plans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Factor in your current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out-of-pocket spending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(deductibles, copays, coinsurance)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Reflect your comfort with financial risk — balancing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premium vs. care costs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Exclude HMO plans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(Kaiser or Blue &amp; Gold) if your ZIP code is outside their service area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ALEX helps employees </a:t>
            </a:r>
            <a:r>
              <a:rPr lang="en-US" sz="1400" dirty="0">
                <a:solidFill>
                  <a:srgbClr val="002060"/>
                </a:solidFill>
              </a:rPr>
              <a:t>take plans with </a:t>
            </a:r>
            <a:r>
              <a:rPr lang="en-US" sz="1400" b="1" dirty="0">
                <a:solidFill>
                  <a:srgbClr val="002060"/>
                </a:solidFill>
              </a:rPr>
              <a:t>differentiated provider networks </a:t>
            </a:r>
            <a:r>
              <a:rPr lang="en-US" sz="1400" dirty="0">
                <a:solidFill>
                  <a:srgbClr val="002060"/>
                </a:solidFill>
              </a:rPr>
              <a:t>into consideration when choosing a plan. Employees can check for </a:t>
            </a:r>
            <a:r>
              <a:rPr lang="en-US" sz="1400" b="1" dirty="0">
                <a:solidFill>
                  <a:srgbClr val="002060"/>
                </a:solidFill>
              </a:rPr>
              <a:t>in-network providers </a:t>
            </a:r>
            <a:r>
              <a:rPr lang="en-US" sz="1400" dirty="0">
                <a:solidFill>
                  <a:srgbClr val="002060"/>
                </a:solidFill>
              </a:rPr>
              <a:t>and </a:t>
            </a:r>
            <a:r>
              <a:rPr lang="en-US" sz="1400" b="1" dirty="0">
                <a:solidFill>
                  <a:srgbClr val="002060"/>
                </a:solidFill>
              </a:rPr>
              <a:t>compare different providers</a:t>
            </a:r>
            <a:r>
              <a:rPr lang="en-US" sz="1400" dirty="0">
                <a:solidFill>
                  <a:srgbClr val="002060"/>
                </a:solidFill>
              </a:rPr>
              <a:t>—even across carriers—all within the platform </a:t>
            </a:r>
          </a:p>
          <a:p>
            <a:endParaRPr lang="en-US" sz="10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+mj-lt"/>
              </a:rPr>
              <a:t>ALEX also continues to provide: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Personalized cost guidance based on projected medical use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Information on all UC health and welfare benefits — not just medical</a:t>
            </a:r>
            <a:br>
              <a:rPr lang="en-US" sz="1400" dirty="0">
                <a:solidFill>
                  <a:srgbClr val="002060"/>
                </a:solidFill>
                <a:latin typeface="+mj-lt"/>
              </a:rPr>
            </a:br>
            <a:r>
              <a:rPr lang="en-US" sz="1400" dirty="0">
                <a:solidFill>
                  <a:srgbClr val="002060"/>
                </a:solidFill>
                <a:latin typeface="+mj-lt"/>
              </a:rPr>
              <a:t>• Audio and text-based experiences, with text also available in Spanish</a:t>
            </a:r>
          </a:p>
        </p:txBody>
      </p:sp>
      <p:pic>
        <p:nvPicPr>
          <p:cNvPr id="6" name="slide43">
            <a:hlinkClick r:id="" action="ppaction://media"/>
            <a:extLst>
              <a:ext uri="{FF2B5EF4-FFF2-40B4-BE49-F238E27FC236}">
                <a16:creationId xmlns:a16="http://schemas.microsoft.com/office/drawing/2014/main" id="{92D900AB-6EA6-9400-797D-13ADF8E8C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00">
        <p:fade/>
      </p:transition>
    </mc:Choice>
    <mc:Fallback xmlns="">
      <p:transition spd="med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2999" y="535110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Dental – Delta Dental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2992933-732D-E742-84CA-AB42BECEB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47903"/>
              </p:ext>
            </p:extLst>
          </p:nvPr>
        </p:nvGraphicFramePr>
        <p:xfrm>
          <a:off x="412999" y="1245461"/>
          <a:ext cx="6616104" cy="222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410">
                  <a:extLst>
                    <a:ext uri="{9D8B030D-6E8A-4147-A177-3AD203B41FA5}">
                      <a16:colId xmlns:a16="http://schemas.microsoft.com/office/drawing/2014/main" val="3047921080"/>
                    </a:ext>
                  </a:extLst>
                </a:gridCol>
                <a:gridCol w="1667527">
                  <a:extLst>
                    <a:ext uri="{9D8B030D-6E8A-4147-A177-3AD203B41FA5}">
                      <a16:colId xmlns:a16="http://schemas.microsoft.com/office/drawing/2014/main" val="2070213065"/>
                    </a:ext>
                  </a:extLst>
                </a:gridCol>
                <a:gridCol w="1713141">
                  <a:extLst>
                    <a:ext uri="{9D8B030D-6E8A-4147-A177-3AD203B41FA5}">
                      <a16:colId xmlns:a16="http://schemas.microsoft.com/office/drawing/2014/main" val="2504550984"/>
                    </a:ext>
                  </a:extLst>
                </a:gridCol>
                <a:gridCol w="1654026">
                  <a:extLst>
                    <a:ext uri="{9D8B030D-6E8A-4147-A177-3AD203B41FA5}">
                      <a16:colId xmlns:a16="http://schemas.microsoft.com/office/drawing/2014/main" val="3270562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Delta Dental 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PPO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Delta Dental Premier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Out-of-Network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7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Sealant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95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Endodontics</a:t>
                      </a:r>
                    </a:p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(Root Canals)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Periodontics</a:t>
                      </a:r>
                    </a:p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(Gum Disease)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1569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Oral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901666"/>
                  </a:ext>
                </a:extLst>
              </a:tr>
            </a:tbl>
          </a:graphicData>
        </a:graphic>
      </p:graphicFrame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26E2EF7F-BBCB-028B-9806-8A9D037E7DE0}"/>
              </a:ext>
            </a:extLst>
          </p:cNvPr>
          <p:cNvSpPr/>
          <p:nvPr/>
        </p:nvSpPr>
        <p:spPr>
          <a:xfrm>
            <a:off x="4355616" y="324310"/>
            <a:ext cx="1861453" cy="1040306"/>
          </a:xfrm>
          <a:prstGeom prst="irregularSeal2">
            <a:avLst/>
          </a:prstGeom>
          <a:ln>
            <a:solidFill>
              <a:srgbClr val="CE2D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C2C2C"/>
                </a:solidFill>
              </a:rPr>
              <a:t>New for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48185-D6AF-CC19-2851-C303A864B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368" y="3119697"/>
            <a:ext cx="1960254" cy="1113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497519-33A3-0060-F45F-4527E88FC0D1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0D17260-F543-2B88-5386-CEDF334F1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7CAEDF9-4FF3-DF2D-047C-24DB71779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999" y="363578"/>
            <a:ext cx="280946" cy="128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B3517-D721-3892-5697-5AC987C1181F}"/>
              </a:ext>
            </a:extLst>
          </p:cNvPr>
          <p:cNvSpPr txBox="1"/>
          <p:nvPr/>
        </p:nvSpPr>
        <p:spPr>
          <a:xfrm>
            <a:off x="311514" y="890133"/>
            <a:ext cx="6819074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2C2C2C"/>
                </a:solidFill>
              </a:rPr>
              <a:t>Benefits Enhancements: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>
                <a:solidFill>
                  <a:srgbClr val="2C2C2C"/>
                </a:solidFill>
              </a:rPr>
              <a:t>Coverage for Delta Dental Premier and OON for certain services are increasing from 75% to 80%, based on the plan allowance. There are no benefit changes for the DHMO. Visit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https://www1.deltadentalins.com/group-sites/uc.html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2C2C2C"/>
                </a:solidFill>
              </a:rPr>
              <a:t>to find an in-network provider.</a:t>
            </a:r>
            <a:endParaRPr lang="en-US" sz="1200" dirty="0">
              <a:solidFill>
                <a:srgbClr val="2C2C2C"/>
              </a:solidFill>
              <a:cs typeface="Arial"/>
            </a:endParaRPr>
          </a:p>
          <a:p>
            <a:endParaRPr lang="en-US" sz="1400" dirty="0">
              <a:solidFill>
                <a:srgbClr val="2C2C2C"/>
              </a:solidFill>
              <a:cs typeface="Arial"/>
            </a:endParaRPr>
          </a:p>
        </p:txBody>
      </p:sp>
      <p:pic>
        <p:nvPicPr>
          <p:cNvPr id="8" name="slide44">
            <a:hlinkClick r:id="" action="ppaction://media"/>
            <a:extLst>
              <a:ext uri="{FF2B5EF4-FFF2-40B4-BE49-F238E27FC236}">
                <a16:creationId xmlns:a16="http://schemas.microsoft.com/office/drawing/2014/main" id="{0990471B-F452-9869-004F-2BA417FAF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0F9D-7264-95CA-018C-6E6A3F19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819147-1FB0-D742-3596-5A6E9151EE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407" y="580743"/>
            <a:ext cx="7229288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Vision - VSP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75530-E80B-D1FA-8ACA-47470D6A1054}"/>
              </a:ext>
            </a:extLst>
          </p:cNvPr>
          <p:cNvSpPr txBox="1"/>
          <p:nvPr/>
        </p:nvSpPr>
        <p:spPr>
          <a:xfrm>
            <a:off x="364916" y="972102"/>
            <a:ext cx="6468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UC continues to absorb a 5% premium increase and cover the full cost for Faculty and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Plan designs will remain unchanged</a:t>
            </a:r>
          </a:p>
          <a:p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Open for enrollment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87622-C143-4D52-1088-68CADEBB0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113" y="2571750"/>
            <a:ext cx="2572109" cy="1629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8B44F1-2341-8640-D4BD-0AB964D27583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9FAA78E-0C17-45E7-BA46-89FE2CEF9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41D0C77-38B0-433D-DAE5-065B9665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407" y="414161"/>
            <a:ext cx="280946" cy="128525"/>
          </a:xfrm>
          <a:prstGeom prst="rect">
            <a:avLst/>
          </a:prstGeom>
        </p:spPr>
      </p:pic>
      <p:pic>
        <p:nvPicPr>
          <p:cNvPr id="8" name="slide45">
            <a:hlinkClick r:id="" action="ppaction://media"/>
            <a:extLst>
              <a:ext uri="{FF2B5EF4-FFF2-40B4-BE49-F238E27FC236}">
                <a16:creationId xmlns:a16="http://schemas.microsoft.com/office/drawing/2014/main" id="{03DA9073-2B75-01F0-5F3F-546D4006E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6BC88-0EB9-F0BE-6D65-58B53A197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F7FCFE-025C-6D3B-80E1-6FB1854220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934" y="604249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Life / AD&amp;D - Prudential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36FE2-C62B-E421-96CA-0CE7237BEB13}"/>
              </a:ext>
            </a:extLst>
          </p:cNvPr>
          <p:cNvSpPr txBox="1"/>
          <p:nvPr/>
        </p:nvSpPr>
        <p:spPr>
          <a:xfrm>
            <a:off x="270163" y="1045162"/>
            <a:ext cx="644478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>
                <a:solidFill>
                  <a:srgbClr val="2C2C2C"/>
                </a:solidFill>
              </a:rPr>
              <a:t>Life Insurance</a:t>
            </a:r>
            <a:endParaRPr lang="en-US" sz="16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8% decrease in the Employee Supplemental Life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No premium change to Basic, Core, or Dep Life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No plan design changes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Not open for enrollment during OE; apply any time with EOI 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endParaRPr lang="en-US" sz="1600" dirty="0">
              <a:solidFill>
                <a:srgbClr val="2C2C2C"/>
              </a:solidFill>
              <a:cs typeface="Arial"/>
            </a:endParaRPr>
          </a:p>
          <a:p>
            <a:r>
              <a:rPr lang="en-US" sz="1600" b="1" i="1" dirty="0">
                <a:solidFill>
                  <a:srgbClr val="2C2C2C"/>
                </a:solidFill>
              </a:rPr>
              <a:t>Accidental Death &amp; Dismemberment</a:t>
            </a:r>
            <a:endParaRPr lang="en-US" sz="16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10% premium increase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No plan design changes</a:t>
            </a:r>
            <a:endParaRPr lang="en-US" sz="16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C2C"/>
                </a:solidFill>
              </a:rPr>
              <a:t>Always open for enrollment </a:t>
            </a:r>
            <a:endParaRPr lang="en-US" sz="1600" dirty="0">
              <a:solidFill>
                <a:srgbClr val="2C2C2C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7197D-4183-BF3C-FFF9-029506361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234" y="2703870"/>
            <a:ext cx="2229161" cy="16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B5CEA-5697-1529-06DA-8F9922C7B05C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4454F29-6AC0-F453-B151-03ED076E9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6AC7E0-B894-9F0D-AE1A-B24EE3EF5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46">
            <a:hlinkClick r:id="" action="ppaction://media"/>
            <a:extLst>
              <a:ext uri="{FF2B5EF4-FFF2-40B4-BE49-F238E27FC236}">
                <a16:creationId xmlns:a16="http://schemas.microsoft.com/office/drawing/2014/main" id="{969AFD6C-EED8-D4F2-DAD2-509F9E69B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00">
        <p:fade/>
      </p:transition>
    </mc:Choice>
    <mc:Fallback xmlns="">
      <p:transition spd="med" advTm="3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0C726-B265-4118-95B4-04A97AF5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C6B474-BAE4-8351-9FCC-D5DF27B44B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934" y="565236"/>
            <a:ext cx="7229288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Supplemental Health Plans - Prudential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4FE2B-E47C-F42E-D262-5FCCD939FA1D}"/>
              </a:ext>
            </a:extLst>
          </p:cNvPr>
          <p:cNvSpPr txBox="1"/>
          <p:nvPr/>
        </p:nvSpPr>
        <p:spPr>
          <a:xfrm>
            <a:off x="256309" y="1017043"/>
            <a:ext cx="63524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Premiums remain status quo for all Accident, Critical Illness, and Hospital Indemnity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Hospital Indemnity Plan: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Admissions Benefit observation requirement decreasing from 24 to 18 hours</a:t>
            </a:r>
          </a:p>
          <a:p>
            <a:pPr lvl="1"/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No benefit change for Accident or Critical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Open for enrollment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1EDCB-2313-EDF8-6EBD-1623999B3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787" y="2716129"/>
            <a:ext cx="2299397" cy="1471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E02D8F-0BA9-2588-399B-BA13E3183684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6B5A532-4F55-B7DC-8286-9D20EF08E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D90BB9C-E280-0407-2DA8-3B03A4521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47">
            <a:hlinkClick r:id="" action="ppaction://media"/>
            <a:extLst>
              <a:ext uri="{FF2B5EF4-FFF2-40B4-BE49-F238E27FC236}">
                <a16:creationId xmlns:a16="http://schemas.microsoft.com/office/drawing/2014/main" id="{E906BA80-31F2-F049-EC85-727BF7A1C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4984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3407" y="549302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Flexible Spending Accounts 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84518" y="1039868"/>
            <a:ext cx="7345228" cy="3015425"/>
          </a:xfrm>
        </p:spPr>
        <p:txBody>
          <a:bodyPr>
            <a:normAutofit lnSpcReduction="10000"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All limits and deadlines apply to both Faculty and Staff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2026 Health FSA Contribution Limit: $3,300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Health FSA carryover limit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$660 for carryover from 2025 to 2026 Plan Year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$660* for carryover from 2026 to 2027 Plan Year</a:t>
            </a:r>
          </a:p>
          <a:p>
            <a:pPr lvl="1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2026 Dependent Care FSA Contribution Limit – Increased Contribution Limits 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New for 2026: The DepCare FSA contribution limit has increased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$7,500 for non-highly compensated employees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$3,200 for Highly-Compensated Employees (HCEs) as defined by the IRS</a:t>
            </a:r>
          </a:p>
          <a:p>
            <a:pPr marL="798513" lvl="2" indent="-2301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$160K or greater income in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4BACF7-A9E7-F18C-10BA-E30C251374D8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F9F5098-B776-E36B-D8C3-5BCC5EB59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97E5482-4816-FA72-2C99-B779A6D62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8" name="slide48updated">
            <a:hlinkClick r:id="" action="ppaction://media"/>
            <a:extLst>
              <a:ext uri="{FF2B5EF4-FFF2-40B4-BE49-F238E27FC236}">
                <a16:creationId xmlns:a16="http://schemas.microsoft.com/office/drawing/2014/main" id="{06FA5843-A011-2A4A-A7CB-A1DFEAB3A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127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70">
        <p:fade/>
      </p:transition>
    </mc:Choice>
    <mc:Fallback xmlns="">
      <p:transition spd="med" advTm="37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3824" y="525063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Flexible Spending Accounts 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63824" y="983353"/>
            <a:ext cx="6952176" cy="3173011"/>
          </a:xfrm>
        </p:spPr>
        <p:txBody>
          <a:bodyPr>
            <a:normAutofit fontScale="85000" lnSpcReduction="20000"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2025 Health FSA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Run-out period (filing deadline): April 15, 2026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Carryover: Funds available in January 2026</a:t>
            </a:r>
          </a:p>
          <a:p>
            <a:pPr lvl="1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2025 Dependent Care FSA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Run-out period (filing deadline): April 15, 2026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Grace period: January 1, 2026 – March 15, 2026</a:t>
            </a:r>
          </a:p>
          <a:p>
            <a:pPr marL="230187" lvl="1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2026 Health FSA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Run-out period (filing deadline): April 15, 2027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Carryover: Funds available in January 2027</a:t>
            </a:r>
          </a:p>
          <a:p>
            <a:pPr lvl="1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2026 Dependent Care FSA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Run-out period (filing deadline): April 15, 2027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Grace period: January 1, 2027 – March 15, 2027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0F1942-1941-4FF0-F5A3-39152BAF5119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6D5BB77-B3EB-C3E3-69C6-9F3CD9B5F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F654024-71FA-96C6-35DA-C369EF398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3824" y="345229"/>
            <a:ext cx="280946" cy="128525"/>
          </a:xfrm>
          <a:prstGeom prst="rect">
            <a:avLst/>
          </a:prstGeom>
        </p:spPr>
      </p:pic>
      <p:pic>
        <p:nvPicPr>
          <p:cNvPr id="7" name="slide49">
            <a:hlinkClick r:id="" action="ppaction://media"/>
            <a:extLst>
              <a:ext uri="{FF2B5EF4-FFF2-40B4-BE49-F238E27FC236}">
                <a16:creationId xmlns:a16="http://schemas.microsoft.com/office/drawing/2014/main" id="{CF984915-21A0-71FC-DD1C-D6550AB7D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3407" y="482981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2026 Medical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2BB6E-C12C-EDED-FC24-747113C15D5A}"/>
              </a:ext>
            </a:extLst>
          </p:cNvPr>
          <p:cNvSpPr/>
          <p:nvPr/>
        </p:nvSpPr>
        <p:spPr>
          <a:xfrm>
            <a:off x="902807" y="1092652"/>
            <a:ext cx="3162617" cy="387322"/>
          </a:xfrm>
          <a:prstGeom prst="rect">
            <a:avLst/>
          </a:prstGeom>
          <a:solidFill>
            <a:srgbClr val="003DA5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Non-Medicare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7AC3-D089-1351-602F-5199AD90F9A8}"/>
              </a:ext>
            </a:extLst>
          </p:cNvPr>
          <p:cNvSpPr txBox="1"/>
          <p:nvPr/>
        </p:nvSpPr>
        <p:spPr>
          <a:xfrm>
            <a:off x="898375" y="1681844"/>
            <a:ext cx="3358382" cy="13619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</a:rPr>
              <a:t>UC </a:t>
            </a:r>
            <a:r>
              <a:rPr lang="en-US" sz="1500" dirty="0">
                <a:solidFill>
                  <a:srgbClr val="3F3F3F"/>
                </a:solidFill>
                <a:cs typeface="Arial"/>
              </a:rPr>
              <a:t>Blue &amp; Gold HMO</a:t>
            </a:r>
            <a:endParaRPr lang="en-US" dirty="0"/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Kaiser Permanente CA HMO*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UC Care 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HealthSavings+ with Health Savings Account (HSA)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D7599-2420-BA32-E08C-DC656BCDA06D}"/>
              </a:ext>
            </a:extLst>
          </p:cNvPr>
          <p:cNvSpPr/>
          <p:nvPr/>
        </p:nvSpPr>
        <p:spPr>
          <a:xfrm>
            <a:off x="898375" y="3442123"/>
            <a:ext cx="3174614" cy="6924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350">
                <a:solidFill>
                  <a:srgbClr val="2E2D2D"/>
                </a:solidFill>
                <a:cs typeface="Arial"/>
              </a:rPr>
              <a:t>*Optum provides behavioral </a:t>
            </a:r>
            <a:r>
              <a:rPr lang="en-US" sz="1350">
                <a:solidFill>
                  <a:srgbClr val="2E2D2D"/>
                </a:solidFill>
              </a:rPr>
              <a:t>h</a:t>
            </a:r>
            <a:r>
              <a:rPr lang="en-US" sz="1350">
                <a:solidFill>
                  <a:srgbClr val="2E2D2D"/>
                </a:solidFill>
                <a:cs typeface="Arial"/>
              </a:rPr>
              <a:t>ealth</a:t>
            </a:r>
            <a:r>
              <a:rPr lang="en-US" sz="1350">
                <a:solidFill>
                  <a:srgbClr val="2E2D2D"/>
                </a:solidFill>
              </a:rPr>
              <a:t> </a:t>
            </a:r>
            <a:r>
              <a:rPr lang="en-US" sz="1350">
                <a:solidFill>
                  <a:srgbClr val="2E2D2D"/>
                </a:solidFill>
                <a:cs typeface="Arial"/>
              </a:rPr>
              <a:t>benefits </a:t>
            </a:r>
            <a:r>
              <a:rPr lang="en-US" sz="1350">
                <a:solidFill>
                  <a:srgbClr val="2E2D2D"/>
                </a:solidFill>
              </a:rPr>
              <a:t>as </a:t>
            </a:r>
            <a:r>
              <a:rPr lang="en-US" sz="1350">
                <a:solidFill>
                  <a:srgbClr val="2E2D2D"/>
                </a:solidFill>
                <a:cs typeface="Arial"/>
              </a:rPr>
              <a:t>an overlay for Kaiser CA members only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E2C638-AD25-C76D-1F6F-3890BA19E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81E07A-C026-D3CF-FAAF-4CAD59013CE8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C3C9F0E-CF5D-6741-C435-F644CF4B9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2849A-6573-45F3-7CAD-542B0B850063}"/>
              </a:ext>
            </a:extLst>
          </p:cNvPr>
          <p:cNvSpPr/>
          <p:nvPr/>
        </p:nvSpPr>
        <p:spPr>
          <a:xfrm>
            <a:off x="8402782" y="4809308"/>
            <a:ext cx="422563" cy="157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5updated">
            <a:hlinkClick r:id="" action="ppaction://media"/>
            <a:extLst>
              <a:ext uri="{FF2B5EF4-FFF2-40B4-BE49-F238E27FC236}">
                <a16:creationId xmlns:a16="http://schemas.microsoft.com/office/drawing/2014/main" id="{52332216-9393-1084-62B5-B54D4498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4573" y="466183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90">
        <p:fade/>
      </p:transition>
    </mc:Choice>
    <mc:Fallback xmlns="">
      <p:transition spd="med" advTm="45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2934" y="535146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Limited Purpose FSA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281216-58FC-7005-38DA-FA9C33053BCE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1B1D487-91B1-6725-FBE4-064450468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0F18775-163E-F6EC-3D3F-D305AD087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331596" y="935090"/>
            <a:ext cx="7946846" cy="3454148"/>
          </a:xfrm>
        </p:spPr>
        <p:txBody>
          <a:bodyPr>
            <a:normAutofit fontScale="85000" lnSpcReduction="20000"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Available only to employees meeting </a:t>
            </a:r>
            <a:r>
              <a:rPr lang="en-US" u="sng" dirty="0">
                <a:solidFill>
                  <a:srgbClr val="000000"/>
                </a:solidFill>
              </a:rPr>
              <a:t>all</a:t>
            </a:r>
            <a:r>
              <a:rPr lang="en-US" dirty="0">
                <a:solidFill>
                  <a:srgbClr val="000000"/>
                </a:solidFill>
              </a:rPr>
              <a:t> of the following criteria: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Eligible for the Faculty/Staff Benefits program, and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Participated in the Health FSA during a plan year, and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Have a carry-over balance greater than $25 at the end of that plan year, and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Enroll in the HealthSavings+ for the following plan year </a:t>
            </a:r>
          </a:p>
          <a:p>
            <a:pPr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CORE participants who default to HealthSavings+ for 2026 due to no active enrollment changes during Open Enrollment will be automatically enrolled in the 2026 Limited Purpose FSA if they meet all of the above criteria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Balance of the Health FSA up to $660 is placed in the Limited Purpose FSA (LPFSA)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Participant may not contribute additional funds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Eligible expenses are restricted to dental, vision, and preventive care services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Participation limited to one year; any balance remaining at the end of the run-out period is forfeited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</p:txBody>
      </p:sp>
      <p:pic>
        <p:nvPicPr>
          <p:cNvPr id="7" name="slide50">
            <a:hlinkClick r:id="" action="ppaction://media"/>
            <a:extLst>
              <a:ext uri="{FF2B5EF4-FFF2-40B4-BE49-F238E27FC236}">
                <a16:creationId xmlns:a16="http://schemas.microsoft.com/office/drawing/2014/main" id="{A4061B82-B806-43E1-1D2D-D1FB922D4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00">
        <p:fade/>
      </p:transition>
    </mc:Choice>
    <mc:Fallback xmlns="">
      <p:transition spd="med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63A7-A5EA-3C6B-A0D2-0AE797A3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C7AC8B-6228-DA05-3A5B-0CD1BD43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934" y="544879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Other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D0730-CA5F-A953-0E53-D84FCA5F6CCB}"/>
              </a:ext>
            </a:extLst>
          </p:cNvPr>
          <p:cNvSpPr txBox="1"/>
          <p:nvPr/>
        </p:nvSpPr>
        <p:spPr>
          <a:xfrm>
            <a:off x="272934" y="898181"/>
            <a:ext cx="7624248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i="1" dirty="0">
                <a:solidFill>
                  <a:srgbClr val="2C2C2C"/>
                </a:solidFill>
              </a:rPr>
              <a:t>Legal – ARAG</a:t>
            </a:r>
            <a:endParaRPr lang="en-US" sz="14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No benefit or rate changes for 2026</a:t>
            </a:r>
            <a:endParaRPr lang="en-US" sz="14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Open for enrollment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  <a:cs typeface="Arial"/>
              </a:rPr>
              <a:t>Creating a living trust at no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  <a:cs typeface="Arial"/>
              </a:rPr>
              <a:t>Offers a wide network of available attorneys to assist with a variety of legal issues like consumer fraud, personal property disputes and family law events</a:t>
            </a:r>
          </a:p>
          <a:p>
            <a:endParaRPr lang="en-US" sz="1400" dirty="0">
              <a:solidFill>
                <a:srgbClr val="2C2C2C"/>
              </a:solidFill>
              <a:cs typeface="Arial"/>
            </a:endParaRPr>
          </a:p>
          <a:p>
            <a:r>
              <a:rPr lang="en-US" sz="1400" b="1" i="1" dirty="0">
                <a:solidFill>
                  <a:srgbClr val="2C2C2C"/>
                </a:solidFill>
              </a:rPr>
              <a:t>Disability – Lincoln Financial Group</a:t>
            </a:r>
            <a:endParaRPr lang="en-US" sz="14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No benefit or rate changes for 2026</a:t>
            </a:r>
            <a:endParaRPr lang="en-US" sz="14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Disability will not be open for enrollment during OE; Employees can apply at any time by submitting Evidence Of Insurability (EOI) health questionnaire</a:t>
            </a:r>
            <a:endParaRPr lang="en-US" sz="14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2C2C2C"/>
              </a:solidFill>
              <a:cs typeface="Arial"/>
            </a:endParaRPr>
          </a:p>
          <a:p>
            <a:r>
              <a:rPr lang="en-US" sz="1400" b="1" i="1" dirty="0">
                <a:solidFill>
                  <a:srgbClr val="2C2C2C"/>
                </a:solidFill>
              </a:rPr>
              <a:t>Family Care Services – Bright Horizons </a:t>
            </a:r>
            <a:endParaRPr lang="en-US" sz="14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UC continues to pay the cost for access to referral services</a:t>
            </a:r>
            <a:endParaRPr lang="en-US" sz="14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C2C2C"/>
                </a:solidFill>
              </a:rPr>
              <a:t>Eligible employees are automatically enrolled and pay providers directly for care</a:t>
            </a:r>
            <a:endParaRPr lang="en-US" sz="1400" dirty="0">
              <a:solidFill>
                <a:srgbClr val="2C2C2C"/>
              </a:solidFill>
              <a:cs typeface="Arial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745B0-0529-D4CE-B0D6-76CBFC4E0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598" y="2820820"/>
            <a:ext cx="1363279" cy="1528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3A199F-C4D2-23B8-BB8C-BA9FDCDCB6C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0E9EAC5-3714-3BBE-90C0-331CAAD18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79903C-6892-CE45-8AA2-E70538448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51updated">
            <a:hlinkClick r:id="" action="ppaction://media"/>
            <a:extLst>
              <a:ext uri="{FF2B5EF4-FFF2-40B4-BE49-F238E27FC236}">
                <a16:creationId xmlns:a16="http://schemas.microsoft.com/office/drawing/2014/main" id="{75F0DECC-D178-797F-E58C-09F40E184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00">
        <p:fade/>
      </p:transition>
    </mc:Choice>
    <mc:Fallback xmlns="">
      <p:transition spd="med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5E4F-D68A-A2E6-5181-589E1C0E4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EF6E70-A60A-FDF2-3283-D0B695B972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6309" y="538771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Other Plans -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7FC48C-4D61-1810-EEF8-B2806CB8D43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716F33C-43C1-0B58-B8FB-5C9611B49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BDFA06C-198E-A0C4-F219-9E3DDCF05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E4EBD-2605-25E3-FC9E-D04A7A8BA9AE}"/>
              </a:ext>
            </a:extLst>
          </p:cNvPr>
          <p:cNvSpPr txBox="1"/>
          <p:nvPr/>
        </p:nvSpPr>
        <p:spPr>
          <a:xfrm>
            <a:off x="256309" y="889176"/>
            <a:ext cx="8474971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500" b="1" i="1" dirty="0">
                <a:solidFill>
                  <a:srgbClr val="2C2C2C"/>
                </a:solidFill>
                <a:cs typeface="Arial"/>
              </a:rPr>
              <a:t>Identity Theft Protection - Experian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Credit College Program launch and no changes to monitoring and restoration services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UC continues to pay the full premium for Faculty, Staff, and dependent children up to age 18</a:t>
            </a:r>
            <a:r>
              <a:rPr lang="en-US" sz="1500" dirty="0">
                <a:solidFill>
                  <a:srgbClr val="2C2C2C"/>
                </a:solidFill>
                <a:cs typeface="Arial"/>
              </a:rPr>
              <a:t>. </a:t>
            </a:r>
            <a:r>
              <a:rPr lang="en-US" sz="1500" dirty="0">
                <a:solidFill>
                  <a:srgbClr val="2C2C2C"/>
                </a:solidFill>
              </a:rPr>
              <a:t>Enrollment is automatic, and once activated, individuals can choose which  data elements they want monitored</a:t>
            </a:r>
            <a:endParaRPr lang="en-US" sz="15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C2C2C"/>
              </a:solidFill>
              <a:cs typeface="Arial"/>
            </a:endParaRPr>
          </a:p>
          <a:p>
            <a:r>
              <a:rPr lang="en-US" sz="1500" b="1" i="1" dirty="0">
                <a:solidFill>
                  <a:srgbClr val="2C2C2C"/>
                </a:solidFill>
              </a:rPr>
              <a:t>Adoption – WEX Health</a:t>
            </a:r>
            <a:endParaRPr lang="en-US" sz="1500" b="1" i="1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Reimbursement limit for eligible adoption-related expenses remains at $5,000 for up to two (2) adoptions at a total $10,000 benefit</a:t>
            </a:r>
            <a:endParaRPr lang="en-US" sz="15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Automatic enrollment; eligible employees submit the Adoption Verification Form to WEX after finalizing the adoption to start the reimbursement process</a:t>
            </a:r>
            <a:endParaRPr lang="en-US" sz="15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C2C2C"/>
              </a:solidFill>
              <a:cs typeface="Arial"/>
            </a:endParaRPr>
          </a:p>
          <a:p>
            <a:pPr lvl="0"/>
            <a:r>
              <a:rPr lang="en-US" sz="1500" b="1" i="1" dirty="0">
                <a:solidFill>
                  <a:srgbClr val="2C2C2C"/>
                </a:solidFill>
              </a:rPr>
              <a:t>Pet Insurance – Nationwide</a:t>
            </a:r>
            <a:endParaRPr lang="en-US" sz="1500" b="1" i="1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Nationwide continues to offer discounted rates</a:t>
            </a:r>
            <a:endParaRPr lang="en-US" sz="15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C2C2C"/>
                </a:solidFill>
              </a:rPr>
              <a:t>Always open for enrollment; employees purchase policies directly with Nationwide</a:t>
            </a:r>
            <a:endParaRPr lang="en-US" sz="1500" dirty="0"/>
          </a:p>
        </p:txBody>
      </p:sp>
      <p:pic>
        <p:nvPicPr>
          <p:cNvPr id="7" name="slide52">
            <a:hlinkClick r:id="" action="ppaction://media"/>
            <a:extLst>
              <a:ext uri="{FF2B5EF4-FFF2-40B4-BE49-F238E27FC236}">
                <a16:creationId xmlns:a16="http://schemas.microsoft.com/office/drawing/2014/main" id="{09A16FCB-85C3-47B6-44D1-EB8AD3708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0">
        <p:fade/>
      </p:transition>
    </mc:Choice>
    <mc:Fallback xmlns="">
      <p:transition spd="med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99D3E-94FE-296D-53E1-B7F2959CA1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1" r="17131" b="2"/>
          <a:stretch>
            <a:fillRect/>
          </a:stretch>
        </p:blipFill>
        <p:spPr>
          <a:xfrm>
            <a:off x="1827048" y="501517"/>
            <a:ext cx="5489903" cy="365484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DD0611-4D22-6B22-10BA-F315E4C5E44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A853A60-0307-3C6A-11BD-3389B7BE9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slide53updated">
            <a:hlinkClick r:id="" action="ppaction://media"/>
            <a:extLst>
              <a:ext uri="{FF2B5EF4-FFF2-40B4-BE49-F238E27FC236}">
                <a16:creationId xmlns:a16="http://schemas.microsoft.com/office/drawing/2014/main" id="{8BA4A363-4DE8-1277-9155-514733E97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4491" y="472330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57DF2F-79AD-7DD0-A82A-F417E003DD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4203" y="1917886"/>
            <a:ext cx="5031519" cy="504754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THANK YOU</a:t>
            </a:r>
            <a:endParaRPr lang="en-US" sz="4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910119-DAF6-AF4D-EC2C-F5D149761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9916" y="1599961"/>
            <a:ext cx="280946" cy="128525"/>
          </a:xfrm>
          <a:prstGeom prst="rect">
            <a:avLst/>
          </a:prstGeom>
        </p:spPr>
      </p:pic>
      <p:pic>
        <p:nvPicPr>
          <p:cNvPr id="3" name="slide54">
            <a:hlinkClick r:id="" action="ppaction://media"/>
            <a:extLst>
              <a:ext uri="{FF2B5EF4-FFF2-40B4-BE49-F238E27FC236}">
                <a16:creationId xmlns:a16="http://schemas.microsoft.com/office/drawing/2014/main" id="{138CABAB-FE15-BC03-FBDE-2BB6BF3B1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12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685556" y="1138094"/>
            <a:ext cx="5448080" cy="896784"/>
          </a:xfrm>
        </p:spPr>
        <p:txBody>
          <a:bodyPr/>
          <a:lstStyle/>
          <a:p>
            <a:pPr algn="ctr"/>
            <a:r>
              <a:rPr lang="en-US" sz="3375" b="1" dirty="0">
                <a:solidFill>
                  <a:srgbClr val="003DA5"/>
                </a:solidFill>
              </a:rPr>
              <a:t>Medical HMO Plans</a:t>
            </a:r>
          </a:p>
          <a:p>
            <a:pPr algn="ctr"/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4FF30-FEC2-798F-C9D3-90D19E5BEDF5}"/>
              </a:ext>
            </a:extLst>
          </p:cNvPr>
          <p:cNvSpPr txBox="1"/>
          <p:nvPr/>
        </p:nvSpPr>
        <p:spPr>
          <a:xfrm>
            <a:off x="2552185" y="2034878"/>
            <a:ext cx="3738685" cy="133882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650" dirty="0">
                <a:solidFill>
                  <a:srgbClr val="3F3F3F"/>
                </a:solidFill>
              </a:rPr>
              <a:t>UC Blue &amp; Gold HMO</a:t>
            </a:r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1650" dirty="0">
                <a:solidFill>
                  <a:srgbClr val="3F3F3F"/>
                </a:solidFill>
              </a:rPr>
              <a:t>Kaiser Permanente CA HMO</a:t>
            </a:r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1650" dirty="0">
                <a:solidFill>
                  <a:srgbClr val="3F3F3F"/>
                </a:solidFill>
                <a:cs typeface="Arial"/>
              </a:rPr>
              <a:t>Optum Behavioral Health</a:t>
            </a:r>
            <a:endParaRPr lang="en-US" sz="1650" i="1" dirty="0">
              <a:solidFill>
                <a:srgbClr val="3F3F3F"/>
              </a:solidFill>
              <a:cs typeface="Arial"/>
            </a:endParaRPr>
          </a:p>
          <a:p>
            <a:pPr algn="ctr"/>
            <a:endParaRPr lang="en-US" sz="1650" dirty="0">
              <a:solidFill>
                <a:srgbClr val="3F3F3F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446B7-021F-4CB6-C6A7-83155928509B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FBF6753-B16D-00EB-68A7-A9EB4CA5E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613AC68-D646-8977-3349-F4A458BEA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1055" y="887081"/>
            <a:ext cx="280946" cy="128525"/>
          </a:xfrm>
          <a:prstGeom prst="rect">
            <a:avLst/>
          </a:prstGeom>
        </p:spPr>
      </p:pic>
      <p:pic>
        <p:nvPicPr>
          <p:cNvPr id="7" name="slide6">
            <a:hlinkClick r:id="" action="ppaction://media"/>
            <a:extLst>
              <a:ext uri="{FF2B5EF4-FFF2-40B4-BE49-F238E27FC236}">
                <a16:creationId xmlns:a16="http://schemas.microsoft.com/office/drawing/2014/main" id="{C4BB14DD-D9CA-BFC4-A92E-0634A106E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0">
        <p:fade/>
      </p:transition>
    </mc:Choice>
    <mc:Fallback xmlns="">
      <p:transition spd="med" advTm="5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4307-26F6-AC90-7F32-EA74A9882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D7B609F-6968-FD42-AA76-5E0D1E650D13}"/>
              </a:ext>
            </a:extLst>
          </p:cNvPr>
          <p:cNvSpPr txBox="1">
            <a:spLocks/>
          </p:cNvSpPr>
          <p:nvPr/>
        </p:nvSpPr>
        <p:spPr>
          <a:xfrm>
            <a:off x="414567" y="450415"/>
            <a:ext cx="6568124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and Kaiser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9B7631-0051-D238-D8D0-9DBC6468D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469523"/>
              </p:ext>
            </p:extLst>
          </p:nvPr>
        </p:nvGraphicFramePr>
        <p:xfrm>
          <a:off x="503634" y="1752811"/>
          <a:ext cx="8237938" cy="23136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3526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4204412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39337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FFFFFF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FFFFFF"/>
                          </a:solidFill>
                          <a:effectLst/>
                        </a:rPr>
                        <a:t>2026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815090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IUI, IVF, GIFT and ZIFT covered at 50% coinsurance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Up to 2 cycle lifetime limit per member (IVF, GIFT, ZIFT)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Prescriptions covered at 50% coinsurance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Does not apply to annual OOP max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u="none" strike="noStrike" kern="1200" noProof="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u="none" strike="noStrike" kern="1200" noProof="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IUI, IVF, GIFT and ZIFT covered at plan-specific cost share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Up to 3 completed oocyte (egg) retrievals per lifetime and unlimited embryo transfers per member (IVF, GIFT, ZIFT) 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Allowance restarts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Prescriptions covered at respective tier level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Applies to annual OOP max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 dirty="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A39975-0FD7-F309-5ED0-505AE486D1EA}"/>
              </a:ext>
            </a:extLst>
          </p:cNvPr>
          <p:cNvSpPr txBox="1"/>
          <p:nvPr/>
        </p:nvSpPr>
        <p:spPr>
          <a:xfrm>
            <a:off x="362600" y="1286279"/>
            <a:ext cx="82667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E2D2D"/>
                </a:solidFill>
                <a:cs typeface="Arial"/>
              </a:rPr>
              <a:t>SB 729 – Coverage for diagnosis and treatment of infertility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6C44A4-B0CA-0EE8-B440-93F8B9E76EAA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956EC93-6905-2E57-D4C4-0CB0ECD24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845995-D555-2588-9CC5-A941220F6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8" name="slide7">
            <a:hlinkClick r:id="" action="ppaction://media"/>
            <a:extLst>
              <a:ext uri="{FF2B5EF4-FFF2-40B4-BE49-F238E27FC236}">
                <a16:creationId xmlns:a16="http://schemas.microsoft.com/office/drawing/2014/main" id="{A13C7F13-B0E3-3863-39F0-FAA852302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00">
        <p:fade/>
      </p:transition>
    </mc:Choice>
    <mc:Fallback xmlns="">
      <p:transition spd="med" advTm="4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167EAB5-C0CF-70F4-0209-4D007C692C14}"/>
              </a:ext>
            </a:extLst>
          </p:cNvPr>
          <p:cNvSpPr txBox="1"/>
          <p:nvPr/>
        </p:nvSpPr>
        <p:spPr>
          <a:xfrm>
            <a:off x="412296" y="1435381"/>
            <a:ext cx="8429123" cy="280076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AB 3059: Human Milk - </a:t>
            </a:r>
            <a:r>
              <a:rPr lang="en-US" sz="1600" b="1" i="1" dirty="0">
                <a:solidFill>
                  <a:schemeClr val="tx2"/>
                </a:solidFill>
                <a:latin typeface="Arial"/>
                <a:ea typeface="Calibri"/>
                <a:cs typeface="Arial"/>
              </a:rPr>
              <a:t>implemented 1/1/25</a:t>
            </a:r>
            <a:endParaRPr lang="en-US" sz="1600" b="1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Adds medically necessary pasteurized human donor milk obtained from a licensed tissue bank as a basic health care service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Ensures that all families with commercial insurance in California have access to medically necessary donor milk, which was previously limited by insurance coverage barriers 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Simplifies the process for hospitals to distribute donor milk by removing certain regulatory hurdles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EE99C9F-7F06-407D-4658-BF20E49C4137}"/>
              </a:ext>
            </a:extLst>
          </p:cNvPr>
          <p:cNvSpPr txBox="1">
            <a:spLocks/>
          </p:cNvSpPr>
          <p:nvPr/>
        </p:nvSpPr>
        <p:spPr>
          <a:xfrm>
            <a:off x="414567" y="450415"/>
            <a:ext cx="6568124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and Kaiser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E47AA-926D-F8AC-71DD-04E4E42C23EB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FE61C39-E1EB-5D74-448C-6A121C190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9082D32-6E5B-617F-45A0-066FA41D9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7" name="slide8">
            <a:hlinkClick r:id="" action="ppaction://media"/>
            <a:extLst>
              <a:ext uri="{FF2B5EF4-FFF2-40B4-BE49-F238E27FC236}">
                <a16:creationId xmlns:a16="http://schemas.microsoft.com/office/drawing/2014/main" id="{DD0088C3-8E27-2B2C-84A9-DEA867504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60">
        <p:fade/>
      </p:transition>
    </mc:Choice>
    <mc:Fallback xmlns="">
      <p:transition spd="med" advTm="22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6401-0B4F-1E90-D7D9-8943FEA6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558906-2AF1-5481-4BBA-0EB2592A0546}"/>
              </a:ext>
            </a:extLst>
          </p:cNvPr>
          <p:cNvSpPr txBox="1"/>
          <p:nvPr/>
        </p:nvSpPr>
        <p:spPr>
          <a:xfrm>
            <a:off x="412296" y="1435381"/>
            <a:ext cx="8429123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APL 23-026: Children and Youth Behavioral Health Initiative </a:t>
            </a:r>
            <a:endParaRPr lang="en-US" sz="1600" b="1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Requires health plans to provide coverage for mental health and substance use disorder treatment services provided at a school site when the services are provided or arranged by a local educational agency or public institution of higher education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Services outlined in the fee-for-service reimbursement schedule (CYBHI Fee Schedule) published by the Department of Health Care Services (DHCS) Services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Available to individuals 25 years of age or younger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F742A62-6CAF-7201-919C-5FE0AB37F755}"/>
              </a:ext>
            </a:extLst>
          </p:cNvPr>
          <p:cNvSpPr txBox="1">
            <a:spLocks/>
          </p:cNvSpPr>
          <p:nvPr/>
        </p:nvSpPr>
        <p:spPr>
          <a:xfrm>
            <a:off x="414567" y="450415"/>
            <a:ext cx="6568124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and Kaiser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2526F-745D-EA71-32FE-5CBA4C29C6B1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488FAE4-DB01-8125-1F0D-A08764DC6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D06149-E5F0-252F-643C-CEB3F6235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48046"/>
            <a:ext cx="280946" cy="128525"/>
          </a:xfrm>
          <a:prstGeom prst="rect">
            <a:avLst/>
          </a:prstGeom>
        </p:spPr>
      </p:pic>
      <p:pic>
        <p:nvPicPr>
          <p:cNvPr id="7" name="slide9">
            <a:hlinkClick r:id="" action="ppaction://media"/>
            <a:extLst>
              <a:ext uri="{FF2B5EF4-FFF2-40B4-BE49-F238E27FC236}">
                <a16:creationId xmlns:a16="http://schemas.microsoft.com/office/drawing/2014/main" id="{AEB49333-64BC-BF3E-4930-D8FDC76B3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12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70">
        <p:fade/>
      </p:transition>
    </mc:Choice>
    <mc:Fallback xmlns="">
      <p:transition spd="med" advTm="2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A543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20" ma:contentTypeDescription="Create a new document." ma:contentTypeScope="" ma:versionID="80ff3c49d880d158bf8a594fbd48c2b4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d035562eccbbc5a78608ba0ed04e651c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Not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a3566-1075-495e-8456-41f2d7e29f80" xsi:nil="true"/>
    <lcf76f155ced4ddcb4097134ff3c332f xmlns="8e114423-617b-4931-9a62-741b33915ddb">
      <Terms xmlns="http://schemas.microsoft.com/office/infopath/2007/PartnerControls"/>
    </lcf76f155ced4ddcb4097134ff3c332f>
    <Note xmlns="8e114423-617b-4931-9a62-741b33915dd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1B1D29-610C-4313-B80A-0AAD308A52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14423-617b-4931-9a62-741b33915ddb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C5902F-0205-46DF-ABF6-6119BD0C1A0B}">
  <ds:schemaRefs>
    <ds:schemaRef ds:uri="http://schemas.microsoft.com/office/2006/metadata/properties"/>
    <ds:schemaRef ds:uri="http://schemas.microsoft.com/office/infopath/2007/PartnerControls"/>
    <ds:schemaRef ds:uri="35c59baa-c26b-409f-9928-8bdd71ffc512"/>
    <ds:schemaRef ds:uri="5a3fdf32-bbad-410a-b2fd-ea139952918d"/>
    <ds:schemaRef ds:uri="57bb07a8-eb36-4925-9ab7-b00b38f8b25b"/>
    <ds:schemaRef ds:uri="43bf110a-23dd-486b-813f-fc75d984cdd9"/>
    <ds:schemaRef ds:uri="dffa3566-1075-495e-8456-41f2d7e29f80"/>
    <ds:schemaRef ds:uri="8e114423-617b-4931-9a62-741b33915ddb"/>
  </ds:schemaRefs>
</ds:datastoreItem>
</file>

<file path=customXml/itemProps3.xml><?xml version="1.0" encoding="utf-8"?>
<ds:datastoreItem xmlns:ds="http://schemas.openxmlformats.org/officeDocument/2006/customXml" ds:itemID="{3FA54110-7281-4B08-97AE-D406C3F87B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6758</TotalTime>
  <Words>4530</Words>
  <Application>Microsoft Office PowerPoint</Application>
  <PresentationFormat>On-screen Show (16:9)</PresentationFormat>
  <Paragraphs>976</Paragraphs>
  <Slides>54</Slides>
  <Notes>49</Notes>
  <HiddenSlides>0</HiddenSlides>
  <MMClips>54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Wingdings</vt:lpstr>
      <vt:lpstr>Wingdings,Sans-Serif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PPO Plans Compare: 2025 vs 2026</vt:lpstr>
      <vt:lpstr>How PPO Plans Compare: 2025 vs 2026</vt:lpstr>
      <vt:lpstr>How PPO Plans: Compare 2025 vs 2026</vt:lpstr>
      <vt:lpstr>How PPO Plans Compare: 2025 vs 2026</vt:lpstr>
      <vt:lpstr>How PPO Plans Compare: 2025 vs 2026</vt:lpstr>
      <vt:lpstr>How PPO Plans Compare: 2025 vs 2026</vt:lpstr>
      <vt:lpstr>How PPO Plans Compare: 2025 vs 2026 </vt:lpstr>
      <vt:lpstr>PowerPoint Presentation</vt:lpstr>
      <vt:lpstr>PowerPoint Presentation</vt:lpstr>
      <vt:lpstr>PowerPoint Presentation</vt:lpstr>
      <vt:lpstr>UC Care &amp; HealthSavings+ Infertility Benefits </vt:lpstr>
      <vt:lpstr>PowerPoint Presentation</vt:lpstr>
      <vt:lpstr>UC Care &amp; HealthSavings+ Travel Expense Benefits for Surgeries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Ranada A Palmer</cp:lastModifiedBy>
  <cp:revision>34</cp:revision>
  <cp:lastPrinted>2011-06-29T23:27:19Z</cp:lastPrinted>
  <dcterms:created xsi:type="dcterms:W3CDTF">2016-08-18T16:25:07Z</dcterms:created>
  <dcterms:modified xsi:type="dcterms:W3CDTF">2025-10-28T22:28:37Z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0x01010047A7640BA4240E46B3DF80EEA6CCC330</vt:lpwstr>
  </property>
</Properties>
</file>